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57" r:id="rId3"/>
    <p:sldId id="258" r:id="rId4"/>
    <p:sldId id="259" r:id="rId5"/>
    <p:sldId id="268" r:id="rId6"/>
    <p:sldId id="261" r:id="rId7"/>
    <p:sldId id="262" r:id="rId8"/>
    <p:sldId id="263" r:id="rId9"/>
    <p:sldId id="265" r:id="rId10"/>
    <p:sldId id="266" r:id="rId11"/>
    <p:sldId id="267" r:id="rId12"/>
    <p:sldId id="272" r:id="rId13"/>
    <p:sldId id="276" r:id="rId14"/>
    <p:sldId id="275" r:id="rId15"/>
    <p:sldId id="264" r:id="rId16"/>
    <p:sldId id="273" r:id="rId17"/>
    <p:sldId id="274" r:id="rId18"/>
  </p:sldIdLst>
  <p:sldSz cx="12192000" cy="6858000"/>
  <p:notesSz cx="7315200" cy="96012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3534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034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488954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23.1.2024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6228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25459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281624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7954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9010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6160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0338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23.1.2024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71890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23.1.2024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22248703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55" r:id="rId6"/>
    <p:sldLayoutId id="2147483751" r:id="rId7"/>
    <p:sldLayoutId id="2147483752" r:id="rId8"/>
    <p:sldLayoutId id="2147483753" r:id="rId9"/>
    <p:sldLayoutId id="2147483754" r:id="rId10"/>
    <p:sldLayoutId id="2147483756"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ommons.wikimedia.org/wiki/File:Suomalaisugrilaiset_kielet_p%C3%A4ivitetty.p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le.fi/aihe/artikkeli/2018/01/12/suomen-kielen-virstanpylvaat" TargetMode="External"/><Relationship Id="rId2" Type="http://schemas.openxmlformats.org/officeDocument/2006/relationships/hyperlink" Target="https://www.kotus.fi/nyt/kysymyksia_ja_vastauksia/sanojen_alkuperast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9">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D17AB587-08C6-4504-AFA7-A6D1D41D573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2773" b="32227"/>
          <a:stretch/>
        </p:blipFill>
        <p:spPr>
          <a:xfrm>
            <a:off x="-2678" y="10"/>
            <a:ext cx="12192000" cy="6857990"/>
          </a:xfrm>
          <a:prstGeom prst="rect">
            <a:avLst/>
          </a:prstGeom>
        </p:spPr>
      </p:pic>
      <p:sp>
        <p:nvSpPr>
          <p:cNvPr id="78" name="Rectangle 81">
            <a:extLst>
              <a:ext uri="{FF2B5EF4-FFF2-40B4-BE49-F238E27FC236}">
                <a16:creationId xmlns:a16="http://schemas.microsoft.com/office/drawing/2014/main" id="{D8BE8C52-9C3E-4691-A186-7582BDF4B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 y="696037"/>
            <a:ext cx="12188952" cy="5172500"/>
          </a:xfrm>
          <a:prstGeom prst="rect">
            <a:avLst/>
          </a:prstGeom>
          <a:gradFill>
            <a:gsLst>
              <a:gs pos="42000">
                <a:srgbClr val="000000">
                  <a:alpha val="23000"/>
                </a:srgbClr>
              </a:gs>
              <a:gs pos="0">
                <a:srgbClr val="000000">
                  <a:alpha val="0"/>
                </a:srgbClr>
              </a:gs>
              <a:gs pos="71000">
                <a:srgbClr val="000000">
                  <a:alpha val="24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B5D12C-2C24-46C0-992D-4F30086F4E50}"/>
              </a:ext>
            </a:extLst>
          </p:cNvPr>
          <p:cNvSpPr>
            <a:spLocks noGrp="1"/>
          </p:cNvSpPr>
          <p:nvPr>
            <p:ph type="ctrTitle"/>
          </p:nvPr>
        </p:nvSpPr>
        <p:spPr>
          <a:xfrm>
            <a:off x="1522846" y="1264024"/>
            <a:ext cx="9144000" cy="2611940"/>
          </a:xfrm>
        </p:spPr>
        <p:txBody>
          <a:bodyPr>
            <a:normAutofit/>
          </a:bodyPr>
          <a:lstStyle/>
          <a:p>
            <a:br>
              <a:rPr lang="en-US" sz="6000" dirty="0">
                <a:solidFill>
                  <a:srgbClr val="FFFFFF"/>
                </a:solidFill>
                <a:latin typeface="Abadi" panose="020B0604020104020204" pitchFamily="34" charset="0"/>
              </a:rPr>
            </a:br>
            <a:r>
              <a:rPr lang="en-US" sz="6000" i="0" dirty="0">
                <a:solidFill>
                  <a:srgbClr val="FFFFFF"/>
                </a:solidFill>
                <a:latin typeface="Abadi" panose="020B0604020104020204" pitchFamily="34" charset="0"/>
              </a:rPr>
              <a:t>Get to know </a:t>
            </a:r>
            <a:r>
              <a:rPr lang="en-US" sz="6000" i="0" dirty="0" err="1">
                <a:solidFill>
                  <a:srgbClr val="FFFFFF"/>
                </a:solidFill>
                <a:latin typeface="Abadi" panose="020B0604020104020204" pitchFamily="34" charset="0"/>
              </a:rPr>
              <a:t>finland</a:t>
            </a:r>
            <a:br>
              <a:rPr lang="en-US" sz="5400" i="0" dirty="0">
                <a:solidFill>
                  <a:srgbClr val="FFFFFF"/>
                </a:solidFill>
              </a:rPr>
            </a:br>
            <a:endParaRPr lang="fi-FI" sz="5400" i="0" dirty="0">
              <a:solidFill>
                <a:srgbClr val="FFFFFF"/>
              </a:solidFill>
            </a:endParaRPr>
          </a:p>
        </p:txBody>
      </p:sp>
      <p:sp>
        <p:nvSpPr>
          <p:cNvPr id="3" name="Subtitle 2">
            <a:extLst>
              <a:ext uri="{FF2B5EF4-FFF2-40B4-BE49-F238E27FC236}">
                <a16:creationId xmlns:a16="http://schemas.microsoft.com/office/drawing/2014/main" id="{222325FF-9A1F-4DAF-B8A1-B77A503C6E65}"/>
              </a:ext>
            </a:extLst>
          </p:cNvPr>
          <p:cNvSpPr>
            <a:spLocks noGrp="1"/>
          </p:cNvSpPr>
          <p:nvPr>
            <p:ph type="subTitle" idx="1"/>
          </p:nvPr>
        </p:nvSpPr>
        <p:spPr>
          <a:xfrm>
            <a:off x="2881129" y="3282287"/>
            <a:ext cx="7086601" cy="927848"/>
          </a:xfrm>
        </p:spPr>
        <p:txBody>
          <a:bodyPr>
            <a:normAutofit fontScale="62500" lnSpcReduction="20000"/>
          </a:bodyPr>
          <a:lstStyle/>
          <a:p>
            <a:pPr algn="r"/>
            <a:r>
              <a:rPr lang="fi-FI" b="0" dirty="0" err="1">
                <a:solidFill>
                  <a:srgbClr val="FFFFFF"/>
                </a:solidFill>
                <a:latin typeface="Georgia" panose="02040502050405020303" pitchFamily="18" charset="0"/>
              </a:rPr>
              <a:t>First</a:t>
            </a:r>
            <a:r>
              <a:rPr lang="fi-FI" b="0" dirty="0">
                <a:solidFill>
                  <a:srgbClr val="FFFFFF"/>
                </a:solidFill>
                <a:latin typeface="Georgia" panose="02040502050405020303" pitchFamily="18" charset="0"/>
              </a:rPr>
              <a:t> </a:t>
            </a:r>
            <a:r>
              <a:rPr lang="fi-FI" b="0" dirty="0" err="1">
                <a:solidFill>
                  <a:srgbClr val="FFFFFF"/>
                </a:solidFill>
                <a:latin typeface="Georgia" panose="02040502050405020303" pitchFamily="18" charset="0"/>
              </a:rPr>
              <a:t>meeting</a:t>
            </a:r>
            <a:endParaRPr lang="fi-FI" b="0" dirty="0">
              <a:solidFill>
                <a:srgbClr val="FFFFFF"/>
              </a:solidFill>
              <a:latin typeface="Georgia" panose="02040502050405020303" pitchFamily="18" charset="0"/>
            </a:endParaRPr>
          </a:p>
          <a:p>
            <a:pPr algn="r"/>
            <a:r>
              <a:rPr lang="fi-FI" b="0" dirty="0">
                <a:solidFill>
                  <a:srgbClr val="FFFFFF"/>
                </a:solidFill>
                <a:latin typeface="Georgia" panose="02040502050405020303" pitchFamily="18" charset="0"/>
              </a:rPr>
              <a:t>Anja </a:t>
            </a:r>
            <a:r>
              <a:rPr lang="fi-FI" b="0" dirty="0" err="1">
                <a:solidFill>
                  <a:srgbClr val="FFFFFF"/>
                </a:solidFill>
                <a:latin typeface="Georgia" panose="02040502050405020303" pitchFamily="18" charset="0"/>
              </a:rPr>
              <a:t>keränen</a:t>
            </a:r>
            <a:endParaRPr lang="fi-FI" b="0" dirty="0">
              <a:solidFill>
                <a:srgbClr val="FFFFFF"/>
              </a:solidFill>
              <a:latin typeface="Georgia" panose="02040502050405020303" pitchFamily="18" charset="0"/>
            </a:endParaRPr>
          </a:p>
          <a:p>
            <a:pPr algn="r"/>
            <a:r>
              <a:rPr lang="fi-FI" b="0" dirty="0">
                <a:solidFill>
                  <a:srgbClr val="FFFFFF"/>
                </a:solidFill>
                <a:latin typeface="Georgia" panose="02040502050405020303" pitchFamily="18" charset="0"/>
              </a:rPr>
              <a:t>Anja.keranen@aalto.fi</a:t>
            </a:r>
          </a:p>
        </p:txBody>
      </p:sp>
    </p:spTree>
    <p:extLst>
      <p:ext uri="{BB962C8B-B14F-4D97-AF65-F5344CB8AC3E}">
        <p14:creationId xmlns:p14="http://schemas.microsoft.com/office/powerpoint/2010/main" val="2919927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847725" y="1752219"/>
            <a:ext cx="9363075" cy="4364496"/>
          </a:xfrm>
        </p:spPr>
        <p:txBody>
          <a:bodyPr>
            <a:normAutofit lnSpcReduction="10000"/>
          </a:bodyPr>
          <a:lstStyle/>
          <a:p>
            <a:pPr marL="0" lvl="0" indent="0">
              <a:lnSpc>
                <a:spcPct val="120000"/>
              </a:lnSpc>
              <a:buNone/>
            </a:pPr>
            <a:r>
              <a:rPr lang="en-US" sz="2000" b="1" dirty="0">
                <a:solidFill>
                  <a:schemeClr val="accent1">
                    <a:lumMod val="75000"/>
                  </a:schemeClr>
                </a:solidFill>
                <a:latin typeface="Calibri" panose="020F0502020204030204" pitchFamily="34" charset="0"/>
                <a:cs typeface="Calibri" panose="020F0502020204030204" pitchFamily="34" charset="0"/>
              </a:rPr>
              <a:t>1917</a:t>
            </a:r>
            <a:br>
              <a:rPr lang="en-US" sz="2000" dirty="0">
                <a:solidFill>
                  <a:schemeClr val="accent1">
                    <a:lumMod val="75000"/>
                  </a:schemeClr>
                </a:solidFill>
                <a:latin typeface="Calibri" panose="020F0502020204030204" pitchFamily="34" charset="0"/>
                <a:cs typeface="Calibri" panose="020F0502020204030204" pitchFamily="34" charset="0"/>
              </a:rPr>
            </a:br>
            <a:r>
              <a:rPr lang="en-US" sz="2000" dirty="0">
                <a:solidFill>
                  <a:schemeClr val="accent1">
                    <a:lumMod val="75000"/>
                  </a:schemeClr>
                </a:solidFill>
                <a:latin typeface="Calibri" panose="020F0502020204030204" pitchFamily="34" charset="0"/>
                <a:cs typeface="Calibri" panose="020F0502020204030204" pitchFamily="34" charset="0"/>
              </a:rPr>
              <a:t>The Russian empire collapses and Finland gains independence from Russia. </a:t>
            </a: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 </a:t>
            </a: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1918</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Civil war that lasts from January until May. The war divided the country into two camps (“the white” and “the red”) and left deep wounds in the nation for decades.</a:t>
            </a: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 </a:t>
            </a: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1939 - 44</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The second world war and two wars in Finland: The Winter war in 1939–1940 and the Continuation war in 1941–1944, both against the Soviet Union. After the war, Finland lost areas to the Soviet Union, and more than 400,000 had to be resettled. Finland remained its independency and remained a democracy.</a:t>
            </a:r>
            <a:endParaRPr lang="fi-FI" sz="2000" dirty="0">
              <a:solidFill>
                <a:schemeClr val="accent1">
                  <a:lumMod val="75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D29B3E-C88C-4D7C-B2C6-B6293EDFCBDE}"/>
              </a:ext>
            </a:extLst>
          </p:cNvPr>
          <p:cNvSpPr txBox="1"/>
          <p:nvPr/>
        </p:nvSpPr>
        <p:spPr>
          <a:xfrm>
            <a:off x="847725" y="547709"/>
            <a:ext cx="8274939" cy="707886"/>
          </a:xfrm>
          <a:prstGeom prst="rect">
            <a:avLst/>
          </a:prstGeom>
          <a:noFill/>
        </p:spPr>
        <p:txBody>
          <a:bodyPr wrap="square" rtlCol="0">
            <a:spAutoFit/>
          </a:bodyPr>
          <a:lstStyle/>
          <a:p>
            <a:r>
              <a:rPr lang="en-US" sz="4000" b="1" dirty="0">
                <a:solidFill>
                  <a:schemeClr val="accent1">
                    <a:lumMod val="75000"/>
                  </a:schemeClr>
                </a:solidFill>
                <a:latin typeface="Calibri" panose="020F0502020204030204" pitchFamily="34" charset="0"/>
                <a:cs typeface="Calibri" panose="020F0502020204030204" pitchFamily="34" charset="0"/>
              </a:rPr>
              <a:t>Independent Finland </a:t>
            </a:r>
            <a:endParaRPr lang="fi-FI" sz="4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731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914400" y="1923669"/>
            <a:ext cx="9363075" cy="4086514"/>
          </a:xfrm>
        </p:spPr>
        <p:txBody>
          <a:bodyPr>
            <a:normAutofit fontScale="92500" lnSpcReduction="20000"/>
          </a:bodyPr>
          <a:lstStyle/>
          <a:p>
            <a:pPr marL="0" lvl="0" indent="0">
              <a:buNone/>
            </a:pPr>
            <a:r>
              <a:rPr lang="en-US" sz="2200" b="1" dirty="0">
                <a:solidFill>
                  <a:schemeClr val="accent1">
                    <a:lumMod val="75000"/>
                  </a:schemeClr>
                </a:solidFill>
                <a:latin typeface="Calibri" panose="020F0502020204030204" pitchFamily="34" charset="0"/>
                <a:cs typeface="Calibri" panose="020F0502020204030204" pitchFamily="34" charset="0"/>
              </a:rPr>
              <a:t>1952</a:t>
            </a:r>
            <a:endParaRPr lang="fi-FI" sz="22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75000"/>
                  </a:schemeClr>
                </a:solidFill>
                <a:latin typeface="Calibri" panose="020F0502020204030204" pitchFamily="34" charset="0"/>
                <a:cs typeface="Calibri" panose="020F0502020204030204" pitchFamily="34" charset="0"/>
              </a:rPr>
              <a:t>Helsinki hosts Summer Olympics. </a:t>
            </a:r>
            <a:br>
              <a:rPr lang="en-US" sz="2200" dirty="0">
                <a:solidFill>
                  <a:schemeClr val="accent1">
                    <a:lumMod val="75000"/>
                  </a:schemeClr>
                </a:solidFill>
                <a:latin typeface="Calibri" panose="020F0502020204030204" pitchFamily="34" charset="0"/>
                <a:cs typeface="Calibri" panose="020F0502020204030204" pitchFamily="34" charset="0"/>
              </a:rPr>
            </a:br>
            <a:endParaRPr lang="fi-FI" sz="22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200" b="1" dirty="0">
                <a:solidFill>
                  <a:schemeClr val="accent1">
                    <a:lumMod val="75000"/>
                  </a:schemeClr>
                </a:solidFill>
                <a:latin typeface="Calibri" panose="020F0502020204030204" pitchFamily="34" charset="0"/>
                <a:cs typeface="Calibri" panose="020F0502020204030204" pitchFamily="34" charset="0"/>
              </a:rPr>
              <a:t>1991</a:t>
            </a:r>
            <a:endParaRPr lang="fi-FI" sz="22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75000"/>
                  </a:schemeClr>
                </a:solidFill>
                <a:latin typeface="Calibri" panose="020F0502020204030204" pitchFamily="34" charset="0"/>
                <a:cs typeface="Calibri" panose="020F0502020204030204" pitchFamily="34" charset="0"/>
              </a:rPr>
              <a:t>The world’s first GSM call is made in Finland. In the upcoming years, the Finnish company Nokia would shape the world of mobile phones. </a:t>
            </a:r>
            <a:endParaRPr lang="fi-FI" sz="22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75000"/>
                  </a:schemeClr>
                </a:solidFill>
                <a:latin typeface="Calibri" panose="020F0502020204030204" pitchFamily="34" charset="0"/>
                <a:cs typeface="Calibri" panose="020F0502020204030204" pitchFamily="34" charset="0"/>
              </a:rPr>
              <a:t> </a:t>
            </a:r>
            <a:endParaRPr lang="fi-FI" sz="22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200" b="1" dirty="0">
                <a:solidFill>
                  <a:schemeClr val="accent1">
                    <a:lumMod val="75000"/>
                  </a:schemeClr>
                </a:solidFill>
                <a:latin typeface="Calibri" panose="020F0502020204030204" pitchFamily="34" charset="0"/>
                <a:cs typeface="Calibri" panose="020F0502020204030204" pitchFamily="34" charset="0"/>
              </a:rPr>
              <a:t>1995</a:t>
            </a:r>
            <a:endParaRPr lang="fi-FI" sz="22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75000"/>
                  </a:schemeClr>
                </a:solidFill>
                <a:latin typeface="Calibri" panose="020F0502020204030204" pitchFamily="34" charset="0"/>
                <a:cs typeface="Calibri" panose="020F0502020204030204" pitchFamily="34" charset="0"/>
              </a:rPr>
              <a:t>Finland joins the European Union. </a:t>
            </a:r>
          </a:p>
          <a:p>
            <a:pPr marL="0" indent="0">
              <a:buNone/>
            </a:pPr>
            <a:endParaRPr lang="en-US" sz="22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b="1" dirty="0">
                <a:solidFill>
                  <a:schemeClr val="accent1">
                    <a:lumMod val="75000"/>
                  </a:schemeClr>
                </a:solidFill>
                <a:latin typeface="Calibri" panose="020F0502020204030204" pitchFamily="34" charset="0"/>
                <a:cs typeface="Calibri" panose="020F0502020204030204" pitchFamily="34" charset="0"/>
              </a:rPr>
              <a:t>Future of Finland? </a:t>
            </a:r>
          </a:p>
          <a:p>
            <a:pPr marL="0" indent="0">
              <a:buNone/>
            </a:pPr>
            <a:endParaRPr lang="en-US" sz="2200" dirty="0">
              <a:solidFill>
                <a:schemeClr val="accent1">
                  <a:lumMod val="75000"/>
                </a:schemeClr>
              </a:solidFill>
              <a:latin typeface="Calibri" panose="020F0502020204030204" pitchFamily="34" charset="0"/>
              <a:cs typeface="Calibri" panose="020F0502020204030204" pitchFamily="34" charset="0"/>
            </a:endParaRPr>
          </a:p>
          <a:p>
            <a:pPr marL="0" indent="0">
              <a:buNone/>
            </a:pPr>
            <a:endParaRPr lang="fi-FI" sz="2200" dirty="0">
              <a:solidFill>
                <a:schemeClr val="accent1">
                  <a:lumMod val="75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D29B3E-C88C-4D7C-B2C6-B6293EDFCBDE}"/>
              </a:ext>
            </a:extLst>
          </p:cNvPr>
          <p:cNvSpPr txBox="1"/>
          <p:nvPr/>
        </p:nvSpPr>
        <p:spPr>
          <a:xfrm>
            <a:off x="809625" y="766784"/>
            <a:ext cx="8274939" cy="707886"/>
          </a:xfrm>
          <a:prstGeom prst="rect">
            <a:avLst/>
          </a:prstGeom>
          <a:noFill/>
        </p:spPr>
        <p:txBody>
          <a:bodyPr wrap="square" rtlCol="0">
            <a:spAutoFit/>
          </a:bodyPr>
          <a:lstStyle/>
          <a:p>
            <a:r>
              <a:rPr lang="en-US" sz="4000" b="1" dirty="0">
                <a:solidFill>
                  <a:schemeClr val="accent1">
                    <a:lumMod val="75000"/>
                  </a:schemeClr>
                </a:solidFill>
                <a:latin typeface="Calibri" panose="020F0502020204030204" pitchFamily="34" charset="0"/>
                <a:cs typeface="Calibri" panose="020F0502020204030204" pitchFamily="34" charset="0"/>
              </a:rPr>
              <a:t>Independent Finland </a:t>
            </a:r>
            <a:endParaRPr lang="fi-FI" sz="4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6745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0C11-C331-4FD3-9152-86F7490AA808}"/>
              </a:ext>
            </a:extLst>
          </p:cNvPr>
          <p:cNvSpPr>
            <a:spLocks noGrp="1"/>
          </p:cNvSpPr>
          <p:nvPr>
            <p:ph type="title"/>
          </p:nvPr>
        </p:nvSpPr>
        <p:spPr>
          <a:xfrm>
            <a:off x="363458" y="701666"/>
            <a:ext cx="3181830" cy="3657601"/>
          </a:xfrm>
        </p:spPr>
        <p:txBody>
          <a:bodyPr anchor="b">
            <a:normAutofit/>
          </a:bodyPr>
          <a:lstStyle/>
          <a:p>
            <a:r>
              <a:rPr lang="en-US" b="1" i="0" dirty="0">
                <a:latin typeface="Calibri" panose="020F0502020204030204" pitchFamily="34" charset="0"/>
                <a:cs typeface="Calibri" panose="020F0502020204030204" pitchFamily="34" charset="0"/>
              </a:rPr>
              <a:t>Forming the </a:t>
            </a:r>
            <a:r>
              <a:rPr lang="en-US" b="1" i="0" dirty="0" err="1">
                <a:latin typeface="Calibri" panose="020F0502020204030204" pitchFamily="34" charset="0"/>
                <a:cs typeface="Calibri" panose="020F0502020204030204" pitchFamily="34" charset="0"/>
              </a:rPr>
              <a:t>finnish</a:t>
            </a:r>
            <a:r>
              <a:rPr lang="en-US" b="1" i="0" dirty="0">
                <a:latin typeface="Calibri" panose="020F0502020204030204" pitchFamily="34" charset="0"/>
                <a:cs typeface="Calibri" panose="020F0502020204030204" pitchFamily="34" charset="0"/>
              </a:rPr>
              <a:t> identity</a:t>
            </a:r>
            <a:endParaRPr lang="fi-FI" b="1" i="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9B3D823-6E01-4AA0-AB9D-6D4FF69B0A53}"/>
              </a:ext>
            </a:extLst>
          </p:cNvPr>
          <p:cNvSpPr>
            <a:spLocks noGrp="1"/>
          </p:cNvSpPr>
          <p:nvPr>
            <p:ph idx="1"/>
          </p:nvPr>
        </p:nvSpPr>
        <p:spPr>
          <a:xfrm>
            <a:off x="4403325" y="533399"/>
            <a:ext cx="4888314" cy="5771481"/>
          </a:xfrm>
        </p:spPr>
        <p:txBody>
          <a:bodyPr anchor="ctr">
            <a:normAutofit/>
          </a:bodyPr>
          <a:lstStyle/>
          <a:p>
            <a:pPr marL="0" indent="0">
              <a:lnSpc>
                <a:spcPct val="90000"/>
              </a:lnSpc>
              <a:buNone/>
            </a:pPr>
            <a:r>
              <a:rPr lang="en-US" dirty="0">
                <a:latin typeface="Calibri" panose="020F0502020204030204" pitchFamily="34" charset="0"/>
                <a:cs typeface="Calibri" panose="020F0502020204030204" pitchFamily="34" charset="0"/>
              </a:rPr>
              <a:t>The first steps towards independence were taken (and drawn and written) already in the 1800s </a:t>
            </a:r>
          </a:p>
          <a:p>
            <a:pPr>
              <a:lnSpc>
                <a:spcPct val="90000"/>
              </a:lnSpc>
            </a:pPr>
            <a:r>
              <a:rPr lang="en-US" dirty="0">
                <a:latin typeface="Calibri" panose="020F0502020204030204" pitchFamily="34" charset="0"/>
                <a:cs typeface="Calibri" panose="020F0502020204030204" pitchFamily="34" charset="0"/>
              </a:rPr>
              <a:t>Nationalist movements spread across Europe </a:t>
            </a:r>
          </a:p>
          <a:p>
            <a:pPr>
              <a:lnSpc>
                <a:spcPct val="90000"/>
              </a:lnSpc>
            </a:pPr>
            <a:r>
              <a:rPr lang="en-US" dirty="0">
                <a:latin typeface="Calibri" panose="020F0502020204030204" pitchFamily="34" charset="0"/>
                <a:cs typeface="Calibri" panose="020F0502020204030204" pitchFamily="34" charset="0"/>
              </a:rPr>
              <a:t>Russia granted the autonomous Finland more rights</a:t>
            </a:r>
          </a:p>
          <a:p>
            <a:pPr>
              <a:lnSpc>
                <a:spcPct val="90000"/>
              </a:lnSpc>
            </a:pPr>
            <a:r>
              <a:rPr lang="en-US" dirty="0">
                <a:latin typeface="Calibri" panose="020F0502020204030204" pitchFamily="34" charset="0"/>
                <a:cs typeface="Calibri" panose="020F0502020204030204" pitchFamily="34" charset="0"/>
              </a:rPr>
              <a:t>Artists and writers began to shape the Finnish “identity” – inspiration from nationalism and romanticism </a:t>
            </a:r>
          </a:p>
          <a:p>
            <a:pPr lvl="1">
              <a:lnSpc>
                <a:spcPct val="90000"/>
              </a:lnSpc>
            </a:pPr>
            <a:r>
              <a:rPr lang="en-US" dirty="0">
                <a:latin typeface="Calibri" panose="020F0502020204030204" pitchFamily="34" charset="0"/>
                <a:cs typeface="Calibri" panose="020F0502020204030204" pitchFamily="34" charset="0"/>
              </a:rPr>
              <a:t>Elements: history, myths, ideologies </a:t>
            </a:r>
          </a:p>
          <a:p>
            <a:pPr lvl="1">
              <a:lnSpc>
                <a:spcPct val="90000"/>
              </a:lnSpc>
            </a:pPr>
            <a:r>
              <a:rPr lang="en-US" dirty="0">
                <a:latin typeface="Calibri" panose="020F0502020204030204" pitchFamily="34" charset="0"/>
                <a:cs typeface="Calibri" panose="020F0502020204030204" pitchFamily="34" charset="0"/>
              </a:rPr>
              <a:t>From “humble and hard-working Finn” to shifting, multicultural, and personal identities </a:t>
            </a:r>
          </a:p>
          <a:p>
            <a:pPr marL="457200" lvl="1" indent="0">
              <a:lnSpc>
                <a:spcPct val="90000"/>
              </a:lnSpc>
              <a:buNone/>
            </a:pPr>
            <a:endParaRPr lang="en-US" dirty="0"/>
          </a:p>
        </p:txBody>
      </p:sp>
      <p:pic>
        <p:nvPicPr>
          <p:cNvPr id="5" name="Picture 4">
            <a:extLst>
              <a:ext uri="{FF2B5EF4-FFF2-40B4-BE49-F238E27FC236}">
                <a16:creationId xmlns:a16="http://schemas.microsoft.com/office/drawing/2014/main" id="{C7B9078A-278B-4240-91B5-67454A1D3038}"/>
              </a:ext>
            </a:extLst>
          </p:cNvPr>
          <p:cNvPicPr>
            <a:picLocks noChangeAspect="1"/>
          </p:cNvPicPr>
          <p:nvPr/>
        </p:nvPicPr>
        <p:blipFill rotWithShape="1">
          <a:blip r:embed="rId2"/>
          <a:srcRect t="21270" r="-1" b="-1"/>
          <a:stretch/>
        </p:blipFill>
        <p:spPr>
          <a:xfrm>
            <a:off x="9805709" y="219075"/>
            <a:ext cx="2062440" cy="304932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DFB340F-C630-4926-830D-338645C05FCF}"/>
              </a:ext>
            </a:extLst>
          </p:cNvPr>
          <p:cNvPicPr>
            <a:picLocks noChangeAspect="1"/>
          </p:cNvPicPr>
          <p:nvPr/>
        </p:nvPicPr>
        <p:blipFill rotWithShape="1">
          <a:blip r:embed="rId3"/>
          <a:srcRect l="22069" r="32015" b="2"/>
          <a:stretch/>
        </p:blipFill>
        <p:spPr>
          <a:xfrm>
            <a:off x="9805708" y="3691860"/>
            <a:ext cx="2062440" cy="29470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76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22250-799A-4AD0-9BD1-BE6EB7A06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770432A-C0A6-4D4F-AE2C-705049DAB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244921" y="-5976"/>
            <a:ext cx="5947079" cy="6874927"/>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677452 w 4584879"/>
              <a:gd name="connsiteY2" fmla="*/ 6853025 h 6863976"/>
              <a:gd name="connsiteX3" fmla="*/ 0 w 4584879"/>
              <a:gd name="connsiteY3" fmla="*/ 6863976 h 6863976"/>
              <a:gd name="connsiteX4" fmla="*/ 0 w 4584879"/>
              <a:gd name="connsiteY4" fmla="*/ 0 h 6863976"/>
              <a:gd name="connsiteX0" fmla="*/ 0 w 4584879"/>
              <a:gd name="connsiteY0" fmla="*/ 0 h 6874927"/>
              <a:gd name="connsiteX1" fmla="*/ 4584879 w 4584879"/>
              <a:gd name="connsiteY1" fmla="*/ 0 h 6874927"/>
              <a:gd name="connsiteX2" fmla="*/ 3693787 w 4584879"/>
              <a:gd name="connsiteY2" fmla="*/ 6874927 h 6874927"/>
              <a:gd name="connsiteX3" fmla="*/ 0 w 4584879"/>
              <a:gd name="connsiteY3" fmla="*/ 6863976 h 6874927"/>
              <a:gd name="connsiteX4" fmla="*/ 0 w 4584879"/>
              <a:gd name="connsiteY4" fmla="*/ 0 h 6874927"/>
              <a:gd name="connsiteX0" fmla="*/ 0 w 4584879"/>
              <a:gd name="connsiteY0" fmla="*/ 0 h 6874927"/>
              <a:gd name="connsiteX1" fmla="*/ 4584879 w 4584879"/>
              <a:gd name="connsiteY1" fmla="*/ 0 h 6874927"/>
              <a:gd name="connsiteX2" fmla="*/ 3842978 w 4584879"/>
              <a:gd name="connsiteY2" fmla="*/ 6874927 h 6874927"/>
              <a:gd name="connsiteX3" fmla="*/ 0 w 4584879"/>
              <a:gd name="connsiteY3" fmla="*/ 6863976 h 6874927"/>
              <a:gd name="connsiteX4" fmla="*/ 0 w 4584879"/>
              <a:gd name="connsiteY4" fmla="*/ 0 h 6874927"/>
              <a:gd name="connsiteX0" fmla="*/ 0 w 4435688"/>
              <a:gd name="connsiteY0" fmla="*/ 0 h 6874927"/>
              <a:gd name="connsiteX1" fmla="*/ 4435688 w 4435688"/>
              <a:gd name="connsiteY1" fmla="*/ 4763 h 6874927"/>
              <a:gd name="connsiteX2" fmla="*/ 3842978 w 4435688"/>
              <a:gd name="connsiteY2" fmla="*/ 6874927 h 6874927"/>
              <a:gd name="connsiteX3" fmla="*/ 0 w 4435688"/>
              <a:gd name="connsiteY3" fmla="*/ 6863976 h 6874927"/>
              <a:gd name="connsiteX4" fmla="*/ 0 w 4435688"/>
              <a:gd name="connsiteY4" fmla="*/ 0 h 687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688" h="6874927">
                <a:moveTo>
                  <a:pt x="0" y="0"/>
                </a:moveTo>
                <a:lnTo>
                  <a:pt x="4435688" y="4763"/>
                </a:lnTo>
                <a:lnTo>
                  <a:pt x="3842978" y="6874927"/>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410C11-C331-4FD3-9152-86F7490AA808}"/>
              </a:ext>
            </a:extLst>
          </p:cNvPr>
          <p:cNvSpPr>
            <a:spLocks noGrp="1"/>
          </p:cNvSpPr>
          <p:nvPr>
            <p:ph type="title"/>
          </p:nvPr>
        </p:nvSpPr>
        <p:spPr>
          <a:xfrm>
            <a:off x="7218705" y="542926"/>
            <a:ext cx="4439894" cy="1668143"/>
          </a:xfrm>
        </p:spPr>
        <p:txBody>
          <a:bodyPr>
            <a:normAutofit/>
          </a:bodyPr>
          <a:lstStyle/>
          <a:p>
            <a:r>
              <a:rPr lang="en-US" b="1" i="0" dirty="0" err="1">
                <a:latin typeface="Calibri" panose="020F0502020204030204" pitchFamily="34" charset="0"/>
                <a:cs typeface="Calibri" panose="020F0502020204030204" pitchFamily="34" charset="0"/>
              </a:rPr>
              <a:t>Finno-ugric</a:t>
            </a:r>
            <a:r>
              <a:rPr lang="en-US" b="1" i="0" dirty="0">
                <a:latin typeface="Calibri" panose="020F0502020204030204" pitchFamily="34" charset="0"/>
                <a:cs typeface="Calibri" panose="020F0502020204030204" pitchFamily="34" charset="0"/>
              </a:rPr>
              <a:t> languages</a:t>
            </a:r>
            <a:endParaRPr lang="fi-FI" b="1" i="0" dirty="0">
              <a:latin typeface="Calibri" panose="020F0502020204030204" pitchFamily="34" charset="0"/>
              <a:cs typeface="Calibri" panose="020F0502020204030204" pitchFamily="34" charset="0"/>
            </a:endParaRPr>
          </a:p>
        </p:txBody>
      </p:sp>
      <p:pic>
        <p:nvPicPr>
          <p:cNvPr id="4" name="Picture 3" descr="Map&#10;&#10;Description automatically generated">
            <a:hlinkClick r:id="rId2"/>
            <a:extLst>
              <a:ext uri="{FF2B5EF4-FFF2-40B4-BE49-F238E27FC236}">
                <a16:creationId xmlns:a16="http://schemas.microsoft.com/office/drawing/2014/main" id="{A2F5FD32-DD65-4D3F-8347-AF2272A2E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67" y="1553941"/>
            <a:ext cx="5415333" cy="3750117"/>
          </a:xfrm>
          <a:prstGeom prst="rect">
            <a:avLst/>
          </a:prstGeom>
        </p:spPr>
      </p:pic>
      <p:cxnSp>
        <p:nvCxnSpPr>
          <p:cNvPr id="13" name="Straight Connector 12">
            <a:extLst>
              <a:ext uri="{FF2B5EF4-FFF2-40B4-BE49-F238E27FC236}">
                <a16:creationId xmlns:a16="http://schemas.microsoft.com/office/drawing/2014/main" id="{78FBE787-8B1D-40E5-8468-6F665BB5D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43268" y="0"/>
            <a:ext cx="488370" cy="68804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B3D823-6E01-4AA0-AB9D-6D4FF69B0A53}"/>
              </a:ext>
            </a:extLst>
          </p:cNvPr>
          <p:cNvSpPr>
            <a:spLocks noGrp="1"/>
          </p:cNvSpPr>
          <p:nvPr>
            <p:ph idx="1"/>
          </p:nvPr>
        </p:nvSpPr>
        <p:spPr>
          <a:xfrm>
            <a:off x="7218706" y="2211069"/>
            <a:ext cx="4439894" cy="4113531"/>
          </a:xfrm>
        </p:spPr>
        <p:txBody>
          <a:bodyPr>
            <a:normAutofit/>
          </a:bodyPr>
          <a:lstStyle/>
          <a:p>
            <a:pPr marL="285750" indent="-285750"/>
            <a:r>
              <a:rPr lang="en-US" dirty="0">
                <a:latin typeface="Calibri" panose="020F0502020204030204" pitchFamily="34" charset="0"/>
                <a:cs typeface="Calibri" panose="020F0502020204030204" pitchFamily="34" charset="0"/>
              </a:rPr>
              <a:t>Finnish belongs to Finno-Ugric language family </a:t>
            </a:r>
          </a:p>
          <a:p>
            <a:pPr marL="285750" indent="-285750"/>
            <a:r>
              <a:rPr lang="en-US" dirty="0">
                <a:latin typeface="Calibri" panose="020F0502020204030204" pitchFamily="34" charset="0"/>
                <a:cs typeface="Calibri" panose="020F0502020204030204" pitchFamily="34" charset="0"/>
              </a:rPr>
              <a:t>Approximately 40 languages and 20-25 million speakers </a:t>
            </a:r>
          </a:p>
          <a:p>
            <a:pPr marL="0" indent="0">
              <a:buNone/>
            </a:pPr>
            <a:endParaRPr lang="en-US" dirty="0"/>
          </a:p>
        </p:txBody>
      </p:sp>
    </p:spTree>
    <p:extLst>
      <p:ext uri="{BB962C8B-B14F-4D97-AF65-F5344CB8AC3E}">
        <p14:creationId xmlns:p14="http://schemas.microsoft.com/office/powerpoint/2010/main" val="172049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3">
            <a:extLst>
              <a:ext uri="{FF2B5EF4-FFF2-40B4-BE49-F238E27FC236}">
                <a16:creationId xmlns:a16="http://schemas.microsoft.com/office/drawing/2014/main" id="{8CECB99A-E2AB-482F-A307-487955310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50"/>
            <a:ext cx="5676966"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1754909" y="0"/>
                </a:moveTo>
                <a:lnTo>
                  <a:pt x="6430885" y="11953"/>
                </a:lnTo>
                <a:lnTo>
                  <a:pt x="6430885" y="6869951"/>
                </a:lnTo>
                <a:lnTo>
                  <a:pt x="0" y="6869951"/>
                </a:lnTo>
                <a:lnTo>
                  <a:pt x="175490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410C11-C331-4FD3-9152-86F7490AA808}"/>
              </a:ext>
            </a:extLst>
          </p:cNvPr>
          <p:cNvSpPr>
            <a:spLocks noGrp="1"/>
          </p:cNvSpPr>
          <p:nvPr>
            <p:ph type="title"/>
          </p:nvPr>
        </p:nvSpPr>
        <p:spPr>
          <a:xfrm>
            <a:off x="883920" y="800849"/>
            <a:ext cx="4065767" cy="3510553"/>
          </a:xfrm>
        </p:spPr>
        <p:txBody>
          <a:bodyPr anchor="t">
            <a:normAutofit/>
          </a:bodyPr>
          <a:lstStyle/>
          <a:p>
            <a:r>
              <a:rPr lang="en-US" b="1" i="0" dirty="0">
                <a:latin typeface="Calibri" panose="020F0502020204030204" pitchFamily="34" charset="0"/>
                <a:cs typeface="Calibri" panose="020F0502020204030204" pitchFamily="34" charset="0"/>
              </a:rPr>
              <a:t>History of </a:t>
            </a:r>
            <a:r>
              <a:rPr lang="en-US" b="1" i="0" dirty="0" err="1">
                <a:latin typeface="Calibri" panose="020F0502020204030204" pitchFamily="34" charset="0"/>
                <a:cs typeface="Calibri" panose="020F0502020204030204" pitchFamily="34" charset="0"/>
              </a:rPr>
              <a:t>finnish</a:t>
            </a:r>
            <a:r>
              <a:rPr lang="en-US" b="1" i="0" dirty="0">
                <a:latin typeface="Calibri" panose="020F0502020204030204" pitchFamily="34" charset="0"/>
                <a:cs typeface="Calibri" panose="020F0502020204030204" pitchFamily="34" charset="0"/>
              </a:rPr>
              <a:t> language</a:t>
            </a:r>
            <a:endParaRPr lang="fi-FI" b="1" i="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9B3D823-6E01-4AA0-AB9D-6D4FF69B0A53}"/>
              </a:ext>
            </a:extLst>
          </p:cNvPr>
          <p:cNvSpPr>
            <a:spLocks noGrp="1"/>
          </p:cNvSpPr>
          <p:nvPr>
            <p:ph idx="1"/>
          </p:nvPr>
        </p:nvSpPr>
        <p:spPr>
          <a:xfrm>
            <a:off x="5895752" y="533400"/>
            <a:ext cx="5751751" cy="5791200"/>
          </a:xfrm>
        </p:spPr>
        <p:txBody>
          <a:bodyPr anchor="ctr">
            <a:normAutofit/>
          </a:bodyPr>
          <a:lstStyle/>
          <a:p>
            <a:pPr>
              <a:lnSpc>
                <a:spcPct val="90000"/>
              </a:lnSpc>
            </a:pPr>
            <a:r>
              <a:rPr lang="en-US" sz="2000" dirty="0">
                <a:latin typeface="Calibri" panose="020F0502020204030204" pitchFamily="34" charset="0"/>
                <a:cs typeface="Calibri" panose="020F0502020204030204" pitchFamily="34" charset="0"/>
              </a:rPr>
              <a:t>Finnish language has its roots in ancestral (reconstructed) Proto-Uralic language from </a:t>
            </a:r>
            <a:r>
              <a:rPr lang="en-US" sz="2000" dirty="0" err="1">
                <a:latin typeface="Calibri" panose="020F0502020204030204" pitchFamily="34" charset="0"/>
                <a:cs typeface="Calibri" panose="020F0502020204030204" pitchFamily="34" charset="0"/>
              </a:rPr>
              <a:t>apr.</a:t>
            </a:r>
            <a:r>
              <a:rPr lang="en-US" sz="2000" dirty="0">
                <a:latin typeface="Calibri" panose="020F0502020204030204" pitchFamily="34" charset="0"/>
                <a:cs typeface="Calibri" panose="020F0502020204030204" pitchFamily="34" charset="0"/>
              </a:rPr>
              <a:t> 6000 years ago </a:t>
            </a:r>
          </a:p>
          <a:p>
            <a:pPr>
              <a:lnSpc>
                <a:spcPct val="90000"/>
              </a:lnSpc>
            </a:pPr>
            <a:r>
              <a:rPr lang="en-US" sz="2000" dirty="0">
                <a:latin typeface="Calibri" panose="020F0502020204030204" pitchFamily="34" charset="0"/>
                <a:cs typeface="Calibri" panose="020F0502020204030204" pitchFamily="34" charset="0"/>
              </a:rPr>
              <a:t>Finnish language has layers from thousands of years ago to this day </a:t>
            </a:r>
          </a:p>
          <a:p>
            <a:pPr>
              <a:lnSpc>
                <a:spcPct val="90000"/>
              </a:lnSpc>
            </a:pPr>
            <a:r>
              <a:rPr lang="en-US" sz="2000" dirty="0">
                <a:latin typeface="Calibri" panose="020F0502020204030204" pitchFamily="34" charset="0"/>
                <a:cs typeface="Calibri" panose="020F0502020204030204" pitchFamily="34" charset="0"/>
              </a:rPr>
              <a:t>The oldest vocabulary often reflects the environment and what was needed to say out loud</a:t>
            </a:r>
          </a:p>
          <a:p>
            <a:pPr lvl="1">
              <a:lnSpc>
                <a:spcPct val="90000"/>
              </a:lnSpc>
            </a:pPr>
            <a:r>
              <a:rPr lang="en-US" sz="1800" dirty="0">
                <a:latin typeface="Calibri" panose="020F0502020204030204" pitchFamily="34" charset="0"/>
                <a:cs typeface="Calibri" panose="020F0502020204030204" pitchFamily="34" charset="0"/>
              </a:rPr>
              <a:t>Nature and seasons: </a:t>
            </a:r>
            <a:r>
              <a:rPr lang="en-US" sz="1800" i="1" dirty="0" err="1">
                <a:latin typeface="Calibri" panose="020F0502020204030204" pitchFamily="34" charset="0"/>
                <a:cs typeface="Calibri" panose="020F0502020204030204" pitchFamily="34" charset="0"/>
              </a:rPr>
              <a:t>joki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jää</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koivu</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suvi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syksy</a:t>
            </a:r>
            <a:endParaRPr lang="en-US" sz="1800" i="1" dirty="0">
              <a:latin typeface="Calibri" panose="020F0502020204030204" pitchFamily="34" charset="0"/>
              <a:cs typeface="Calibri" panose="020F0502020204030204" pitchFamily="34" charset="0"/>
            </a:endParaRPr>
          </a:p>
          <a:p>
            <a:pPr lvl="1">
              <a:lnSpc>
                <a:spcPct val="90000"/>
              </a:lnSpc>
            </a:pPr>
            <a:r>
              <a:rPr lang="en-US" sz="1800" dirty="0">
                <a:latin typeface="Calibri" panose="020F0502020204030204" pitchFamily="34" charset="0"/>
                <a:cs typeface="Calibri" panose="020F0502020204030204" pitchFamily="34" charset="0"/>
              </a:rPr>
              <a:t>Body parts: </a:t>
            </a:r>
            <a:r>
              <a:rPr lang="en-US" sz="1800" i="1" dirty="0" err="1">
                <a:latin typeface="Calibri" panose="020F0502020204030204" pitchFamily="34" charset="0"/>
                <a:cs typeface="Calibri" panose="020F0502020204030204" pitchFamily="34" charset="0"/>
              </a:rPr>
              <a:t>käsi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jalka</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pää</a:t>
            </a:r>
            <a:r>
              <a:rPr lang="en-US" sz="1800" i="1" dirty="0">
                <a:latin typeface="Calibri" panose="020F0502020204030204" pitchFamily="34" charset="0"/>
                <a:cs typeface="Calibri" panose="020F0502020204030204" pitchFamily="34" charset="0"/>
              </a:rPr>
              <a:t> </a:t>
            </a:r>
          </a:p>
          <a:p>
            <a:pPr lvl="1">
              <a:lnSpc>
                <a:spcPct val="90000"/>
              </a:lnSpc>
            </a:pPr>
            <a:r>
              <a:rPr lang="en-US" sz="1800" dirty="0">
                <a:latin typeface="Calibri" panose="020F0502020204030204" pitchFamily="34" charset="0"/>
                <a:cs typeface="Calibri" panose="020F0502020204030204" pitchFamily="34" charset="0"/>
              </a:rPr>
              <a:t>Verbs: </a:t>
            </a:r>
            <a:r>
              <a:rPr lang="en-US" sz="1800" i="1" dirty="0" err="1">
                <a:latin typeface="Calibri" panose="020F0502020204030204" pitchFamily="34" charset="0"/>
                <a:cs typeface="Calibri" panose="020F0502020204030204" pitchFamily="34" charset="0"/>
              </a:rPr>
              <a:t>mennä</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nähdä</a:t>
            </a:r>
            <a:r>
              <a:rPr lang="en-US" sz="1800" i="1" dirty="0">
                <a:latin typeface="Calibri" panose="020F0502020204030204" pitchFamily="34" charset="0"/>
                <a:cs typeface="Calibri" panose="020F0502020204030204" pitchFamily="34" charset="0"/>
              </a:rPr>
              <a:t> </a:t>
            </a:r>
          </a:p>
          <a:p>
            <a:pPr>
              <a:lnSpc>
                <a:spcPct val="90000"/>
              </a:lnSpc>
            </a:pPr>
            <a:r>
              <a:rPr lang="en-US" sz="2000" dirty="0">
                <a:latin typeface="Calibri" panose="020F0502020204030204" pitchFamily="34" charset="0"/>
                <a:cs typeface="Calibri" panose="020F0502020204030204" pitchFamily="34" charset="0"/>
              </a:rPr>
              <a:t>Loan words are evidences of interaction – and the nature of interaction</a:t>
            </a:r>
          </a:p>
          <a:p>
            <a:pPr lvl="1">
              <a:lnSpc>
                <a:spcPct val="90000"/>
              </a:lnSpc>
            </a:pPr>
            <a:r>
              <a:rPr lang="en-US" sz="1800" dirty="0">
                <a:latin typeface="Calibri" panose="020F0502020204030204" pitchFamily="34" charset="0"/>
                <a:cs typeface="Calibri" panose="020F0502020204030204" pitchFamily="34" charset="0"/>
              </a:rPr>
              <a:t>For example some Germanic loans tell of trade: </a:t>
            </a:r>
            <a:r>
              <a:rPr lang="en-US" sz="1800" i="1" dirty="0" err="1">
                <a:latin typeface="Calibri" panose="020F0502020204030204" pitchFamily="34" charset="0"/>
                <a:cs typeface="Calibri" panose="020F0502020204030204" pitchFamily="34" charset="0"/>
              </a:rPr>
              <a:t>kauppa</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kulta</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raha</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valta</a:t>
            </a:r>
            <a:r>
              <a:rPr lang="en-US" sz="1800" i="1" dirty="0">
                <a:latin typeface="Calibri" panose="020F0502020204030204" pitchFamily="34" charset="0"/>
                <a:cs typeface="Calibri" panose="020F0502020204030204" pitchFamily="34" charset="0"/>
              </a:rPr>
              <a:t> </a:t>
            </a:r>
            <a:endParaRPr lang="en-US" sz="1800" dirty="0"/>
          </a:p>
          <a:p>
            <a:pPr lvl="1">
              <a:lnSpc>
                <a:spcPct val="90000"/>
              </a:lnSpc>
            </a:pPr>
            <a:r>
              <a:rPr lang="en-US" sz="1800" dirty="0">
                <a:latin typeface="Calibri" panose="020F0502020204030204" pitchFamily="34" charset="0"/>
                <a:cs typeface="Calibri" panose="020F0502020204030204" pitchFamily="34" charset="0"/>
              </a:rPr>
              <a:t>Many (newer) loan words are quite recognizable: </a:t>
            </a:r>
            <a:r>
              <a:rPr lang="en-US" sz="1800" i="1" dirty="0" err="1">
                <a:latin typeface="Calibri" panose="020F0502020204030204" pitchFamily="34" charset="0"/>
                <a:cs typeface="Calibri" panose="020F0502020204030204" pitchFamily="34" charset="0"/>
              </a:rPr>
              <a:t>poliisi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pankki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ambulanssi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kahvi</a:t>
            </a:r>
            <a:r>
              <a:rPr lang="en-US" sz="1800" i="1" dirty="0">
                <a:latin typeface="Calibri" panose="020F0502020204030204" pitchFamily="34" charset="0"/>
                <a:cs typeface="Calibri" panose="020F0502020204030204" pitchFamily="34" charset="0"/>
              </a:rPr>
              <a:t> </a:t>
            </a:r>
          </a:p>
          <a:p>
            <a:pPr marL="457200" lvl="1" indent="0">
              <a:lnSpc>
                <a:spcPct val="90000"/>
              </a:lnSpc>
              <a:buNone/>
            </a:pPr>
            <a:endParaRPr lang="en-US" sz="1800" i="1" dirty="0">
              <a:latin typeface="Calibri" panose="020F0502020204030204" pitchFamily="34" charset="0"/>
              <a:cs typeface="Calibri" panose="020F0502020204030204" pitchFamily="34" charset="0"/>
            </a:endParaRPr>
          </a:p>
          <a:p>
            <a:pPr marL="457200" lvl="1" indent="0">
              <a:lnSpc>
                <a:spcPct val="90000"/>
              </a:lnSpc>
              <a:buNone/>
            </a:pPr>
            <a:r>
              <a:rPr lang="en-US" sz="1100" i="1" dirty="0">
                <a:latin typeface="Calibri" panose="020F0502020204030204" pitchFamily="34" charset="0"/>
                <a:cs typeface="Calibri" panose="020F0502020204030204" pitchFamily="34" charset="0"/>
              </a:rPr>
              <a:t>References: </a:t>
            </a:r>
            <a:r>
              <a:rPr lang="fi-FI" sz="1100" i="1" dirty="0">
                <a:hlinkClick r:id="rId2"/>
              </a:rPr>
              <a:t>Sanojen alkuperästä - Kotimaisten kielten keskus (kotus.fi)</a:t>
            </a:r>
            <a:r>
              <a:rPr lang="fi-FI" sz="1100" i="1" dirty="0"/>
              <a:t>; </a:t>
            </a:r>
            <a:r>
              <a:rPr lang="fi-FI" sz="1100" i="1" dirty="0">
                <a:hlinkClick r:id="rId3"/>
              </a:rPr>
              <a:t>Suomen kielen virstanpylväät | Kulttuuri | yle.fi</a:t>
            </a:r>
            <a:r>
              <a:rPr lang="fi-FI" sz="1100" i="1" dirty="0"/>
              <a:t> </a:t>
            </a:r>
            <a:endParaRPr lang="en-US" sz="1100" i="1" dirty="0">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E8A66062-E0FE-4EE7-9840-EC05B87AC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4541520"/>
            <a:ext cx="5895754" cy="23105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B4C179-2540-4304-9C9C-2AAAA53EFD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2988236"/>
            <a:ext cx="2418079" cy="38876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6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495" y="89194"/>
            <a:ext cx="4274506" cy="628497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87" y="334629"/>
            <a:ext cx="4015176" cy="574427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240622" y="89194"/>
            <a:ext cx="3705916" cy="6832640"/>
          </a:xfrm>
          <a:prstGeom prst="rect">
            <a:avLst/>
          </a:prstGeom>
          <a:noFill/>
        </p:spPr>
        <p:txBody>
          <a:bodyPr wrap="square" rtlCol="0">
            <a:spAutoFit/>
          </a:bodyPr>
          <a:lstStyle/>
          <a:p>
            <a:pPr algn="ctr"/>
            <a:endParaRPr lang="en-US" sz="2400" dirty="0">
              <a:solidFill>
                <a:schemeClr val="accent4">
                  <a:lumMod val="50000"/>
                </a:schemeClr>
              </a:solidFill>
              <a:latin typeface="+mj-lt"/>
            </a:endParaRPr>
          </a:p>
          <a:p>
            <a:pPr algn="ctr"/>
            <a:r>
              <a:rPr lang="en-US" sz="2400" dirty="0">
                <a:latin typeface="Calibri" panose="020F0502020204030204" pitchFamily="34" charset="0"/>
                <a:cs typeface="Calibri" panose="020F0502020204030204" pitchFamily="34" charset="0"/>
              </a:rPr>
              <a:t>Some loan words below…</a:t>
            </a:r>
          </a:p>
          <a:p>
            <a:pPr algn="ct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kahvi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poliisi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ambulanssi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tomaatti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banaani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appelsiini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teatteri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taksi</a:t>
            </a:r>
            <a:endParaRPr lang="en-US" sz="3000" dirty="0">
              <a:solidFill>
                <a:schemeClr val="accent3">
                  <a:lumMod val="50000"/>
                </a:schemeClr>
              </a:solidFill>
              <a:latin typeface="Cabin Sketch" panose="020B0503050202020004" pitchFamily="34" charset="0"/>
            </a:endParaRPr>
          </a:p>
          <a:p>
            <a:pPr algn="ctr"/>
            <a:r>
              <a:rPr lang="en-US" sz="3000" dirty="0">
                <a:solidFill>
                  <a:schemeClr val="accent3">
                    <a:lumMod val="50000"/>
                  </a:schemeClr>
                </a:solidFill>
                <a:latin typeface="Cabin Sketch" panose="020B0503050202020004" pitchFamily="34" charset="0"/>
              </a:rPr>
              <a:t>metro</a:t>
            </a:r>
          </a:p>
          <a:p>
            <a:pPr algn="ctr"/>
            <a:r>
              <a:rPr lang="en-US" sz="3000" dirty="0">
                <a:solidFill>
                  <a:schemeClr val="accent3">
                    <a:lumMod val="50000"/>
                  </a:schemeClr>
                </a:solidFill>
                <a:latin typeface="Cabin Sketch" panose="020B0503050202020004" pitchFamily="34" charset="0"/>
              </a:rPr>
              <a:t>auto </a:t>
            </a:r>
          </a:p>
          <a:p>
            <a:endParaRPr lang="en-US" sz="2800" dirty="0">
              <a:solidFill>
                <a:schemeClr val="accent3">
                  <a:lumMod val="50000"/>
                </a:schemeClr>
              </a:solidFill>
              <a:latin typeface="Cabin Sketch" panose="020B0503050202020004" pitchFamily="34" charset="0"/>
            </a:endParaRPr>
          </a:p>
          <a:p>
            <a:endParaRPr lang="en-US" sz="3200" dirty="0">
              <a:solidFill>
                <a:schemeClr val="accent3">
                  <a:lumMod val="50000"/>
                </a:schemeClr>
              </a:solidFill>
              <a:latin typeface="Cabin Sketch" panose="020B0503050202020004" pitchFamily="34" charset="0"/>
            </a:endParaRPr>
          </a:p>
        </p:txBody>
      </p:sp>
      <p:sp>
        <p:nvSpPr>
          <p:cNvPr id="2" name="TextBox 1">
            <a:extLst>
              <a:ext uri="{FF2B5EF4-FFF2-40B4-BE49-F238E27FC236}">
                <a16:creationId xmlns:a16="http://schemas.microsoft.com/office/drawing/2014/main" id="{8929FDDE-E9EF-447D-ADA8-E9BDD27766E2}"/>
              </a:ext>
            </a:extLst>
          </p:cNvPr>
          <p:cNvSpPr txBox="1"/>
          <p:nvPr/>
        </p:nvSpPr>
        <p:spPr>
          <a:xfrm>
            <a:off x="1664444" y="5937809"/>
            <a:ext cx="4015176"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And somewhat more original vocab on right and left </a:t>
            </a:r>
            <a:r>
              <a:rPr lang="en-US" sz="2400" dirty="0">
                <a:latin typeface="Calibri" panose="020F0502020204030204" pitchFamily="34" charset="0"/>
                <a:cs typeface="Calibri" panose="020F0502020204030204" pitchFamily="34" charset="0"/>
                <a:sym typeface="Wingdings" panose="05000000000000000000" pitchFamily="2" charset="2"/>
              </a:rPr>
              <a:t> </a:t>
            </a:r>
            <a:endParaRPr lang="fi-FI"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154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fade">
                                      <p:cBhvr>
                                        <p:cTn id="33" dur="500"/>
                                        <p:tgtEl>
                                          <p:spTgt spid="5">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1" end="11"/>
                                            </p:txEl>
                                          </p:spTgt>
                                        </p:tgtEl>
                                        <p:attrNameLst>
                                          <p:attrName>style.visibility</p:attrName>
                                        </p:attrNameLst>
                                      </p:cBhvr>
                                      <p:to>
                                        <p:strVal val="visible"/>
                                      </p:to>
                                    </p:set>
                                    <p:animEffect transition="in" filter="fade">
                                      <p:cBhvr>
                                        <p:cTn id="36" dur="500"/>
                                        <p:tgtEl>
                                          <p:spTgt spid="5">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animEffect transition="in" filter="fade">
                                      <p:cBhvr>
                                        <p:cTn id="39" dur="500"/>
                                        <p:tgtEl>
                                          <p:spTgt spid="5">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fade">
                                      <p:cBhvr>
                                        <p:cTn id="44" dur="500"/>
                                        <p:tgtEl>
                                          <p:spTgt spid="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p:txBody>
          <a:bodyPr>
            <a:normAutofit/>
          </a:bodyPr>
          <a:lstStyle/>
          <a:p>
            <a:r>
              <a:rPr lang="en-US" b="1" i="0" dirty="0">
                <a:solidFill>
                  <a:schemeClr val="accent1">
                    <a:lumMod val="75000"/>
                  </a:schemeClr>
                </a:solidFill>
                <a:latin typeface="Calibri" panose="020F0502020204030204" pitchFamily="34" charset="0"/>
                <a:cs typeface="Calibri" panose="020F0502020204030204" pitchFamily="34" charset="0"/>
              </a:rPr>
              <a:t>Finnish history</a:t>
            </a:r>
            <a:br>
              <a:rPr lang="en-US" b="1" i="0" dirty="0">
                <a:solidFill>
                  <a:schemeClr val="accent1">
                    <a:lumMod val="75000"/>
                  </a:schemeClr>
                </a:solidFill>
                <a:latin typeface="Calibri" panose="020F0502020204030204" pitchFamily="34" charset="0"/>
                <a:cs typeface="Calibri" panose="020F0502020204030204" pitchFamily="34" charset="0"/>
              </a:rPr>
            </a:br>
            <a:r>
              <a:rPr lang="en-US" sz="3200" b="1" i="0" dirty="0">
                <a:solidFill>
                  <a:schemeClr val="accent1">
                    <a:lumMod val="75000"/>
                  </a:schemeClr>
                </a:solidFill>
                <a:latin typeface="Calibri" panose="020F0502020204030204" pitchFamily="34" charset="0"/>
                <a:cs typeface="Calibri" panose="020F0502020204030204" pitchFamily="34" charset="0"/>
              </a:rPr>
              <a:t>street names, places and people in </a:t>
            </a:r>
            <a:r>
              <a:rPr lang="en-US" sz="3200" b="1" i="0" dirty="0" err="1">
                <a:solidFill>
                  <a:schemeClr val="accent1">
                    <a:lumMod val="75000"/>
                  </a:schemeClr>
                </a:solidFill>
                <a:latin typeface="Calibri" panose="020F0502020204030204" pitchFamily="34" charset="0"/>
                <a:cs typeface="Calibri" panose="020F0502020204030204" pitchFamily="34" charset="0"/>
              </a:rPr>
              <a:t>helsinki</a:t>
            </a:r>
            <a:endParaRPr lang="fi-FI" sz="32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143000" y="1915556"/>
            <a:ext cx="8817746" cy="5026781"/>
          </a:xfrm>
        </p:spPr>
        <p:txBody>
          <a:bodyPr>
            <a:normAutofit fontScale="70000" lnSpcReduction="20000"/>
          </a:bodyPr>
          <a:lstStyle/>
          <a:p>
            <a:pPr marL="0" indent="0">
              <a:buNone/>
            </a:pPr>
            <a:r>
              <a:rPr lang="en-US" sz="2300" b="1" dirty="0">
                <a:latin typeface="Calibri" panose="020F0502020204030204" pitchFamily="34" charset="0"/>
                <a:cs typeface="Calibri" panose="020F0502020204030204" pitchFamily="34" charset="0"/>
              </a:rPr>
              <a:t>Group work</a:t>
            </a:r>
            <a:r>
              <a:rPr lang="en-US" sz="2300" dirty="0">
                <a:latin typeface="Calibri" panose="020F0502020204030204" pitchFamily="34" charset="0"/>
                <a:cs typeface="Calibri" panose="020F0502020204030204" pitchFamily="34" charset="0"/>
              </a:rPr>
              <a:t>: with your group, find out some facts about the people behind the street names and places in Helsinki. Write at least </a:t>
            </a:r>
            <a:r>
              <a:rPr lang="en-US" sz="2300" b="1" u="sng" dirty="0">
                <a:latin typeface="Calibri" panose="020F0502020204030204" pitchFamily="34" charset="0"/>
                <a:cs typeface="Calibri" panose="020F0502020204030204" pitchFamily="34" charset="0"/>
              </a:rPr>
              <a:t>5 things</a:t>
            </a:r>
            <a:r>
              <a:rPr lang="en-US" sz="2300" b="1" dirty="0">
                <a:latin typeface="Calibri" panose="020F0502020204030204" pitchFamily="34" charset="0"/>
                <a:cs typeface="Calibri" panose="020F0502020204030204" pitchFamily="34" charset="0"/>
              </a:rPr>
              <a:t> </a:t>
            </a:r>
            <a:r>
              <a:rPr lang="en-US" sz="2300" dirty="0">
                <a:latin typeface="Calibri" panose="020F0502020204030204" pitchFamily="34" charset="0"/>
                <a:cs typeface="Calibri" panose="020F0502020204030204" pitchFamily="34" charset="0"/>
              </a:rPr>
              <a:t>about them in Padlet . Also find out the location of that street / place in Helsinki e.g. by using Google Maps. </a:t>
            </a:r>
          </a:p>
          <a:p>
            <a:pPr marL="0" indent="0">
              <a:buNone/>
            </a:pPr>
            <a:r>
              <a:rPr lang="en-US" sz="2300" dirty="0">
                <a:latin typeface="Calibri" panose="020F0502020204030204" pitchFamily="34" charset="0"/>
                <a:cs typeface="Calibri" panose="020F0502020204030204" pitchFamily="34" charset="0"/>
              </a:rPr>
              <a:t>Link </a:t>
            </a:r>
            <a:r>
              <a:rPr lang="en-US" sz="2300">
                <a:latin typeface="Calibri" panose="020F0502020204030204" pitchFamily="34" charset="0"/>
                <a:cs typeface="Calibri" panose="020F0502020204030204" pitchFamily="34" charset="0"/>
              </a:rPr>
              <a:t>to Padlet: https://padlet.com/anjakeranen/finnish-names-history-z0v6l3yxez0zw1cn</a:t>
            </a:r>
            <a:endParaRPr lang="en-US" sz="2300" dirty="0">
              <a:latin typeface="Calibri" panose="020F0502020204030204" pitchFamily="34" charset="0"/>
              <a:cs typeface="Calibri" panose="020F0502020204030204" pitchFamily="34" charset="0"/>
            </a:endParaRPr>
          </a:p>
          <a:p>
            <a:pPr marL="0" indent="0">
              <a:buNone/>
            </a:pPr>
            <a:endParaRPr lang="en-US" sz="2300" b="1"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err="1">
                <a:latin typeface="Calibri" panose="020F0502020204030204" pitchFamily="34" charset="0"/>
                <a:cs typeface="Calibri" panose="020F0502020204030204" pitchFamily="34" charset="0"/>
              </a:rPr>
              <a:t>Lönnrotinkatu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a:t>
            </a:r>
            <a:r>
              <a:rPr lang="en-US" dirty="0">
                <a:latin typeface="Calibri" panose="020F0502020204030204" pitchFamily="34" charset="0"/>
                <a:cs typeface="Calibri" panose="020F0502020204030204" pitchFamily="34" charset="0"/>
              </a:rPr>
              <a:t> Elias </a:t>
            </a:r>
            <a:r>
              <a:rPr lang="en-US" dirty="0" err="1">
                <a:latin typeface="Calibri" panose="020F0502020204030204" pitchFamily="34" charset="0"/>
                <a:cs typeface="Calibri" panose="020F0502020204030204" pitchFamily="34" charset="0"/>
              </a:rPr>
              <a:t>Lönnrot</a:t>
            </a:r>
            <a:endParaRPr lang="en-US"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2</a:t>
            </a:r>
            <a:r>
              <a:rPr lang="en-US" sz="2600"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a:latin typeface="Calibri" panose="020F0502020204030204" pitchFamily="34" charset="0"/>
                <a:cs typeface="Calibri" panose="020F0502020204030204" pitchFamily="34" charset="0"/>
              </a:rPr>
              <a:t>Mannerheimintie 		</a:t>
            </a:r>
            <a:r>
              <a:rPr lang="en-US" i="1" dirty="0">
                <a:latin typeface="Calibri" panose="020F0502020204030204" pitchFamily="34" charset="0"/>
                <a:cs typeface="Calibri" panose="020F0502020204030204" pitchFamily="34" charset="0"/>
              </a:rPr>
              <a:t>person:</a:t>
            </a:r>
            <a:r>
              <a:rPr lang="en-US" dirty="0">
                <a:latin typeface="Calibri" panose="020F0502020204030204" pitchFamily="34" charset="0"/>
                <a:cs typeface="Calibri" panose="020F0502020204030204" pitchFamily="34" charset="0"/>
              </a:rPr>
              <a:t> Carl Gustav Emil Mannerheim</a:t>
            </a:r>
          </a:p>
          <a:p>
            <a:pPr marL="0" indent="0">
              <a:buNone/>
            </a:pPr>
            <a:r>
              <a:rPr lang="en-US" sz="2600" b="1" dirty="0">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Aleksis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Kiven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err="1">
                <a:latin typeface="Calibri" panose="020F0502020204030204" pitchFamily="34" charset="0"/>
                <a:cs typeface="Calibri" panose="020F0502020204030204" pitchFamily="34" charset="0"/>
              </a:rPr>
              <a:t>Aleksis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Kivi</a:t>
            </a:r>
            <a:endParaRPr lang="en-US"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4</a:t>
            </a:r>
            <a:r>
              <a:rPr lang="en-US" sz="2600"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a:latin typeface="Calibri" panose="020F0502020204030204" pitchFamily="34" charset="0"/>
                <a:cs typeface="Calibri" panose="020F0502020204030204" pitchFamily="34" charset="0"/>
              </a:rPr>
              <a:t>Minna </a:t>
            </a:r>
            <a:r>
              <a:rPr lang="en-US" dirty="0" err="1">
                <a:latin typeface="Calibri" panose="020F0502020204030204" pitchFamily="34" charset="0"/>
                <a:cs typeface="Calibri" panose="020F0502020204030204" pitchFamily="34" charset="0"/>
              </a:rPr>
              <a:t>Canthin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Minna </a:t>
            </a:r>
            <a:r>
              <a:rPr lang="en-US" dirty="0" err="1">
                <a:latin typeface="Calibri" panose="020F0502020204030204" pitchFamily="34" charset="0"/>
                <a:cs typeface="Calibri" panose="020F0502020204030204" pitchFamily="34" charset="0"/>
              </a:rPr>
              <a:t>Canth</a:t>
            </a:r>
            <a:endParaRPr lang="en-US"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5</a:t>
            </a:r>
            <a:r>
              <a:rPr lang="en-US" sz="2600"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err="1">
                <a:latin typeface="Calibri" panose="020F0502020204030204" pitchFamily="34" charset="0"/>
                <a:cs typeface="Calibri" panose="020F0502020204030204" pitchFamily="34" charset="0"/>
              </a:rPr>
              <a:t>Sibeliuksenkatu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Jean Sibelius</a:t>
            </a:r>
          </a:p>
          <a:p>
            <a:pPr marL="0" indent="0">
              <a:buNone/>
            </a:pPr>
            <a:r>
              <a:rPr lang="en-US" sz="2600" b="1" dirty="0">
                <a:latin typeface="Calibri" panose="020F0502020204030204" pitchFamily="34" charset="0"/>
                <a:cs typeface="Calibri" panose="020F0502020204030204" pitchFamily="34" charset="0"/>
              </a:rPr>
              <a:t>6</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a:latin typeface="Calibri" panose="020F0502020204030204" pitchFamily="34" charset="0"/>
                <a:cs typeface="Calibri" panose="020F0502020204030204" pitchFamily="34" charset="0"/>
              </a:rPr>
              <a:t>Urho </a:t>
            </a:r>
            <a:r>
              <a:rPr lang="en-US" dirty="0" err="1">
                <a:latin typeface="Calibri" panose="020F0502020204030204" pitchFamily="34" charset="0"/>
                <a:cs typeface="Calibri" panose="020F0502020204030204" pitchFamily="34" charset="0"/>
              </a:rPr>
              <a:t>Kekkosen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Urho Kekkonen</a:t>
            </a:r>
          </a:p>
          <a:p>
            <a:pPr marL="0" indent="0">
              <a:buNone/>
            </a:pPr>
            <a:r>
              <a:rPr lang="en-US" sz="2600" b="1" dirty="0">
                <a:latin typeface="Calibri" panose="020F0502020204030204" pitchFamily="34" charset="0"/>
                <a:cs typeface="Calibri" panose="020F0502020204030204" pitchFamily="34" charset="0"/>
              </a:rPr>
              <a:t>7</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a:latin typeface="Calibri" panose="020F0502020204030204" pitchFamily="34" charset="0"/>
                <a:cs typeface="Calibri" panose="020F0502020204030204" pitchFamily="34" charset="0"/>
              </a:rPr>
              <a:t>Alvar </a:t>
            </a:r>
            <a:r>
              <a:rPr lang="en-US" dirty="0" err="1">
                <a:latin typeface="Calibri" panose="020F0502020204030204" pitchFamily="34" charset="0"/>
                <a:cs typeface="Calibri" panose="020F0502020204030204" pitchFamily="34" charset="0"/>
              </a:rPr>
              <a:t>Aallon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Alvar Aalto</a:t>
            </a:r>
          </a:p>
          <a:p>
            <a:pPr marL="0" indent="0">
              <a:buNone/>
            </a:pPr>
            <a:r>
              <a:rPr lang="en-US" sz="2600" b="1" dirty="0">
                <a:latin typeface="Calibri" panose="020F0502020204030204" pitchFamily="34" charset="0"/>
                <a:cs typeface="Calibri" panose="020F0502020204030204" pitchFamily="34" charset="0"/>
              </a:rPr>
              <a:t>8</a:t>
            </a:r>
            <a:r>
              <a:rPr lang="en-US" sz="2600"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park:</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Tarja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Halosen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puisto</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err="1">
                <a:latin typeface="Calibri" panose="020F0502020204030204" pitchFamily="34" charset="0"/>
                <a:cs typeface="Calibri" panose="020F0502020204030204" pitchFamily="34" charset="0"/>
              </a:rPr>
              <a:t>Tarja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Halonen</a:t>
            </a:r>
            <a:endParaRPr lang="en-US"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9</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park:</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Tove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Janssonin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puisto</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err="1">
                <a:latin typeface="Calibri" panose="020F0502020204030204" pitchFamily="34" charset="0"/>
                <a:cs typeface="Calibri" panose="020F0502020204030204" pitchFamily="34" charset="0"/>
              </a:rPr>
              <a:t>Tove</a:t>
            </a:r>
            <a:r>
              <a:rPr lang="en-US" dirty="0">
                <a:latin typeface="Calibri" panose="020F0502020204030204" pitchFamily="34" charset="0"/>
                <a:cs typeface="Calibri" panose="020F0502020204030204" pitchFamily="34" charset="0"/>
              </a:rPr>
              <a:t> Jansson</a:t>
            </a:r>
          </a:p>
          <a:p>
            <a:pPr marL="0" indent="0">
              <a:buNone/>
            </a:pPr>
            <a:r>
              <a:rPr lang="en-US" sz="2600" b="1" dirty="0">
                <a:latin typeface="Calibri" panose="020F0502020204030204" pitchFamily="34" charset="0"/>
                <a:cs typeface="Calibri" panose="020F0502020204030204" pitchFamily="34" charset="0"/>
              </a:rPr>
              <a:t>10</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square: </a:t>
            </a:r>
            <a:r>
              <a:rPr lang="en-US" dirty="0" err="1">
                <a:latin typeface="Calibri" panose="020F0502020204030204" pitchFamily="34" charset="0"/>
                <a:cs typeface="Calibri" panose="020F0502020204030204" pitchFamily="34" charset="0"/>
              </a:rPr>
              <a:t>Elielinaukio</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Eliel Saarinen</a:t>
            </a:r>
          </a:p>
          <a:p>
            <a:pPr marL="0" indent="0">
              <a:buNone/>
            </a:pPr>
            <a:endParaRPr lang="fi-FI" dirty="0"/>
          </a:p>
        </p:txBody>
      </p:sp>
    </p:spTree>
    <p:extLst>
      <p:ext uri="{BB962C8B-B14F-4D97-AF65-F5344CB8AC3E}">
        <p14:creationId xmlns:p14="http://schemas.microsoft.com/office/powerpoint/2010/main" val="264273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a:xfrm>
            <a:off x="5102442" y="-203446"/>
            <a:ext cx="7406196" cy="1382156"/>
          </a:xfrm>
        </p:spPr>
        <p:txBody>
          <a:bodyPr>
            <a:normAutofit/>
          </a:bodyPr>
          <a:lstStyle/>
          <a:p>
            <a:r>
              <a:rPr lang="en-US" b="1" i="0" dirty="0">
                <a:solidFill>
                  <a:schemeClr val="accent1">
                    <a:lumMod val="75000"/>
                  </a:schemeClr>
                </a:solidFill>
                <a:latin typeface="Calibri" panose="020F0502020204030204" pitchFamily="34" charset="0"/>
                <a:cs typeface="Calibri" panose="020F0502020204030204" pitchFamily="34" charset="0"/>
              </a:rPr>
              <a:t>Pre-tasks for lesson 2 </a:t>
            </a:r>
            <a:endParaRPr lang="fi-FI" sz="32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858915" y="487632"/>
            <a:ext cx="8986422" cy="4997729"/>
          </a:xfrm>
        </p:spPr>
        <p:txBody>
          <a:bodyPr>
            <a:noAutofit/>
          </a:bodyPr>
          <a:lstStyle/>
          <a:p>
            <a:pPr marL="0" inden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 Cultural dimension test</a:t>
            </a:r>
            <a:r>
              <a:rPr lang="fi-FI"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b="1" dirty="0">
                <a:effectLst/>
                <a:latin typeface="Calibri" panose="020F0502020204030204" pitchFamily="34" charset="0"/>
                <a:ea typeface="Calibri" panose="020F0502020204030204" pitchFamily="34" charset="0"/>
                <a:cs typeface="Times New Roman" panose="02020603050405020304" pitchFamily="18" charset="0"/>
              </a:rPr>
              <a:t>a)</a:t>
            </a:r>
            <a:r>
              <a:rPr lang="en-US" sz="1500" dirty="0">
                <a:effectLst/>
                <a:latin typeface="Calibri" panose="020F0502020204030204" pitchFamily="34" charset="0"/>
                <a:ea typeface="Calibri" panose="020F0502020204030204" pitchFamily="34" charset="0"/>
                <a:cs typeface="Times New Roman" panose="02020603050405020304" pitchFamily="18" charset="0"/>
              </a:rPr>
              <a:t> Do the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Geerd</a:t>
            </a:r>
            <a:r>
              <a:rPr lang="en-US" sz="1500" dirty="0">
                <a:effectLst/>
                <a:latin typeface="Calibri" panose="020F0502020204030204" pitchFamily="34" charset="0"/>
                <a:ea typeface="Calibri" panose="020F0502020204030204" pitchFamily="34" charset="0"/>
                <a:cs typeface="Times New Roman" panose="02020603050405020304" pitchFamily="18" charset="0"/>
              </a:rPr>
              <a:t> Hofstede's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Cultural</a:t>
            </a:r>
            <a:r>
              <a:rPr lang="fi-FI" sz="1500" dirty="0">
                <a:effectLst/>
                <a:latin typeface="Calibri" panose="020F0502020204030204" pitchFamily="34" charset="0"/>
                <a:ea typeface="Calibri" panose="020F0502020204030204" pitchFamily="34" charset="0"/>
                <a:cs typeface="Times New Roman" panose="02020603050405020304" pitchFamily="18" charset="0"/>
              </a:rPr>
              <a:t> Dimension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test</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online</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u="sng" dirty="0">
                <a:effectLst/>
                <a:latin typeface="Calibri" panose="020F0502020204030204" pitchFamily="34" charset="0"/>
                <a:ea typeface="Calibri" panose="020F0502020204030204" pitchFamily="34" charset="0"/>
                <a:cs typeface="Times New Roman" panose="02020603050405020304" pitchFamily="18" charset="0"/>
              </a:rPr>
              <a:t>Read </a:t>
            </a:r>
            <a:r>
              <a:rPr lang="fi-FI" sz="1500" u="sng"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15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1500" u="sng" dirty="0" err="1">
                <a:effectLst/>
                <a:latin typeface="Calibri" panose="020F0502020204030204" pitchFamily="34" charset="0"/>
                <a:ea typeface="Calibri" panose="020F0502020204030204" pitchFamily="34" charset="0"/>
                <a:cs typeface="Times New Roman" panose="02020603050405020304" pitchFamily="18" charset="0"/>
              </a:rPr>
              <a:t>descriptions</a:t>
            </a:r>
            <a:r>
              <a:rPr lang="fi-FI" sz="1500" u="sng" dirty="0">
                <a:effectLst/>
                <a:latin typeface="Calibri" panose="020F0502020204030204" pitchFamily="34" charset="0"/>
                <a:ea typeface="Calibri" panose="020F0502020204030204" pitchFamily="34" charset="0"/>
                <a:cs typeface="Times New Roman" panose="02020603050405020304" pitchFamily="18" charset="0"/>
              </a:rPr>
              <a:t> of </a:t>
            </a:r>
            <a:r>
              <a:rPr lang="fi-FI" sz="1500" u="sng"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15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1500" u="sng" dirty="0" err="1">
                <a:effectLst/>
                <a:latin typeface="Calibri" panose="020F0502020204030204" pitchFamily="34" charset="0"/>
                <a:ea typeface="Calibri" panose="020F0502020204030204" pitchFamily="34" charset="0"/>
                <a:cs typeface="Times New Roman" panose="02020603050405020304" pitchFamily="18" charset="0"/>
              </a:rPr>
              <a:t>dimensions</a:t>
            </a:r>
            <a:r>
              <a:rPr lang="fi-FI" sz="15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1500" u="sng" dirty="0" err="1">
                <a:effectLst/>
                <a:latin typeface="Calibri" panose="020F0502020204030204" pitchFamily="34" charset="0"/>
                <a:ea typeface="Calibri" panose="020F0502020204030204" pitchFamily="34" charset="0"/>
                <a:cs typeface="Times New Roman" panose="02020603050405020304" pitchFamily="18" charset="0"/>
              </a:rPr>
              <a:t>first</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1500" b="1" dirty="0">
                <a:effectLst/>
                <a:latin typeface="Calibri" panose="020F0502020204030204" pitchFamily="34" charset="0"/>
                <a:ea typeface="Calibri" panose="020F0502020204030204" pitchFamily="34" charset="0"/>
                <a:cs typeface="Times New Roman" panose="02020603050405020304" pitchFamily="18" charset="0"/>
              </a:rPr>
              <a:t>b)</a:t>
            </a:r>
            <a:r>
              <a:rPr lang="en-US" sz="1500" dirty="0">
                <a:effectLst/>
                <a:latin typeface="Calibri" panose="020F0502020204030204" pitchFamily="34" charset="0"/>
                <a:ea typeface="Calibri" panose="020F0502020204030204" pitchFamily="34" charset="0"/>
                <a:cs typeface="Times New Roman" panose="02020603050405020304" pitchFamily="18" charset="0"/>
              </a:rPr>
              <a:t> Choose your country and see its cultural dimensions.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Compare</a:t>
            </a:r>
            <a:r>
              <a:rPr lang="fi-FI" sz="1500" dirty="0">
                <a:effectLst/>
                <a:latin typeface="Calibri" panose="020F0502020204030204" pitchFamily="34" charset="0"/>
                <a:ea typeface="Calibri" panose="020F0502020204030204" pitchFamily="34" charset="0"/>
                <a:cs typeface="Times New Roman" panose="02020603050405020304" pitchFamily="18" charset="0"/>
              </a:rPr>
              <a:t> a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few</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dimensions</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such</a:t>
            </a:r>
            <a:r>
              <a:rPr lang="fi-FI" sz="1500" dirty="0">
                <a:effectLst/>
                <a:latin typeface="Calibri" panose="020F0502020204030204" pitchFamily="34" charset="0"/>
                <a:ea typeface="Calibri" panose="020F0502020204030204" pitchFamily="34" charset="0"/>
                <a:cs typeface="Times New Roman" panose="02020603050405020304" pitchFamily="18" charset="0"/>
              </a:rPr>
              <a:t> as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masculinity</a:t>
            </a:r>
            <a:r>
              <a:rPr lang="fi-FI" sz="1500" dirty="0">
                <a:effectLst/>
                <a:latin typeface="Calibri" panose="020F0502020204030204" pitchFamily="34" charset="0"/>
                <a:ea typeface="Calibri" panose="020F0502020204030204" pitchFamily="34" charset="0"/>
                <a:cs typeface="Times New Roman" panose="02020603050405020304" pitchFamily="18" charset="0"/>
              </a:rPr>
              <a:t> and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power</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distance</a:t>
            </a:r>
            <a:r>
              <a:rPr lang="fi-FI" sz="1500" dirty="0">
                <a:effectLst/>
                <a:latin typeface="Calibri" panose="020F0502020204030204" pitchFamily="34" charset="0"/>
                <a:ea typeface="Calibri" panose="020F0502020204030204" pitchFamily="34" charset="0"/>
                <a:cs typeface="Times New Roman" panose="02020603050405020304" pitchFamily="18" charset="0"/>
              </a:rPr>
              <a:t> in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your</a:t>
            </a:r>
            <a:r>
              <a:rPr lang="fi-FI" sz="1500" dirty="0">
                <a:effectLst/>
                <a:latin typeface="Calibri" panose="020F0502020204030204" pitchFamily="34" charset="0"/>
                <a:ea typeface="Calibri" panose="020F0502020204030204" pitchFamily="34" charset="0"/>
                <a:cs typeface="Times New Roman" panose="02020603050405020304" pitchFamily="18" charset="0"/>
              </a:rPr>
              <a:t> country and Finland. Write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down</a:t>
            </a:r>
            <a:r>
              <a:rPr lang="fi-FI" sz="1500" dirty="0">
                <a:effectLst/>
                <a:latin typeface="Calibri" panose="020F0502020204030204" pitchFamily="34" charset="0"/>
                <a:ea typeface="Calibri" panose="020F0502020204030204" pitchFamily="34" charset="0"/>
                <a:cs typeface="Times New Roman" panose="02020603050405020304" pitchFamily="18" charset="0"/>
              </a:rPr>
              <a:t> a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few</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notes</a:t>
            </a:r>
            <a:r>
              <a:rPr lang="fi-FI" sz="1500" dirty="0">
                <a:effectLst/>
                <a:latin typeface="Calibri" panose="020F0502020204030204" pitchFamily="34" charset="0"/>
                <a:ea typeface="Calibri" panose="020F0502020204030204" pitchFamily="34" charset="0"/>
                <a:cs typeface="Times New Roman" panose="02020603050405020304" pitchFamily="18" charset="0"/>
              </a:rPr>
              <a:t>: Do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you</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agree</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or</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disagree</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with</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descriptions</a:t>
            </a:r>
            <a:r>
              <a:rPr lang="fi-FI" sz="1500" dirty="0">
                <a:effectLst/>
                <a:latin typeface="Calibri" panose="020F0502020204030204" pitchFamily="34" charset="0"/>
                <a:ea typeface="Calibri" panose="020F0502020204030204" pitchFamily="34" charset="0"/>
                <a:cs typeface="Times New Roman" panose="02020603050405020304" pitchFamily="18" charset="0"/>
              </a:rPr>
              <a:t> of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your</a:t>
            </a:r>
            <a:r>
              <a:rPr lang="fi-FI" sz="1500" dirty="0">
                <a:effectLst/>
                <a:latin typeface="Calibri" panose="020F0502020204030204" pitchFamily="34" charset="0"/>
                <a:ea typeface="Calibri" panose="020F0502020204030204" pitchFamily="34" charset="0"/>
                <a:cs typeface="Times New Roman" panose="02020603050405020304" pitchFamily="18" charset="0"/>
              </a:rPr>
              <a:t> country. </a:t>
            </a:r>
            <a:r>
              <a:rPr lang="fi-FI" sz="1500" dirty="0" err="1">
                <a:effectLst/>
                <a:latin typeface="Calibri" panose="020F0502020204030204" pitchFamily="34" charset="0"/>
                <a:ea typeface="Calibri" panose="020F0502020204030204" pitchFamily="34" charset="0"/>
                <a:cs typeface="Times New Roman" panose="02020603050405020304" pitchFamily="18" charset="0"/>
              </a:rPr>
              <a:t>Why</a:t>
            </a:r>
            <a:r>
              <a:rPr lang="fi-FI" sz="15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 Read the articles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dirty="0">
                <a:effectLst/>
                <a:latin typeface="Calibri" panose="020F0502020204030204" pitchFamily="34" charset="0"/>
                <a:ea typeface="Calibri" panose="020F0502020204030204" pitchFamily="34" charset="0"/>
                <a:cs typeface="Times New Roman" panose="02020603050405020304" pitchFamily="18" charset="0"/>
              </a:rPr>
              <a:t>1) What are you doing here?</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dirty="0">
                <a:effectLst/>
                <a:latin typeface="Calibri" panose="020F0502020204030204" pitchFamily="34" charset="0"/>
                <a:ea typeface="Calibri" panose="020F0502020204030204" pitchFamily="34" charset="0"/>
                <a:cs typeface="Times New Roman" panose="02020603050405020304" pitchFamily="18" charset="0"/>
              </a:rPr>
              <a:t>2) Finnish silence can be golden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 Watch the video about Cross cultural communication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8168AC5-6BC7-4333-B29D-2F42DF144963}"/>
              </a:ext>
            </a:extLst>
          </p:cNvPr>
          <p:cNvSpPr txBox="1"/>
          <p:nvPr/>
        </p:nvSpPr>
        <p:spPr>
          <a:xfrm rot="355975">
            <a:off x="7158732" y="2662366"/>
            <a:ext cx="3293615" cy="923330"/>
          </a:xfrm>
          <a:prstGeom prst="rect">
            <a:avLst/>
          </a:prstGeom>
          <a:solidFill>
            <a:schemeClr val="bg1"/>
          </a:solidFill>
          <a:ln>
            <a:solidFill>
              <a:schemeClr val="accent2">
                <a:lumMod val="50000"/>
              </a:schemeClr>
            </a:solidFill>
          </a:ln>
        </p:spPr>
        <p:txBody>
          <a:bodyPr wrap="square" rtlCol="0">
            <a:spAutoFit/>
          </a:bodyPr>
          <a:lstStyle/>
          <a:p>
            <a:r>
              <a:rPr lang="en-US" dirty="0">
                <a:solidFill>
                  <a:srgbClr val="C00000"/>
                </a:solidFill>
              </a:rPr>
              <a:t>+ Want to know more about Finland’s history? See lesson 1 </a:t>
            </a:r>
            <a:r>
              <a:rPr lang="en-US" b="1" dirty="0">
                <a:solidFill>
                  <a:srgbClr val="C00000"/>
                </a:solidFill>
              </a:rPr>
              <a:t>extra material </a:t>
            </a:r>
            <a:r>
              <a:rPr lang="en-US" dirty="0">
                <a:solidFill>
                  <a:srgbClr val="C00000"/>
                </a:solidFill>
              </a:rPr>
              <a:t>in MyCourses</a:t>
            </a:r>
            <a:endParaRPr lang="fi-FI" dirty="0">
              <a:solidFill>
                <a:srgbClr val="C00000"/>
              </a:solidFill>
            </a:endParaRPr>
          </a:p>
        </p:txBody>
      </p:sp>
    </p:spTree>
    <p:extLst>
      <p:ext uri="{BB962C8B-B14F-4D97-AF65-F5344CB8AC3E}">
        <p14:creationId xmlns:p14="http://schemas.microsoft.com/office/powerpoint/2010/main" val="357656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p:txBody>
          <a:bodyPr/>
          <a:lstStyle/>
          <a:p>
            <a:r>
              <a:rPr lang="en-US" b="1" i="0" dirty="0">
                <a:solidFill>
                  <a:schemeClr val="accent1">
                    <a:lumMod val="50000"/>
                  </a:schemeClr>
                </a:solidFill>
                <a:latin typeface="Calibri" panose="020F0502020204030204" pitchFamily="34" charset="0"/>
                <a:cs typeface="Calibri" panose="020F0502020204030204" pitchFamily="34" charset="0"/>
              </a:rPr>
              <a:t>Welcome to the get to know </a:t>
            </a:r>
            <a:r>
              <a:rPr lang="en-US" b="1" i="0" dirty="0" err="1">
                <a:solidFill>
                  <a:schemeClr val="accent1">
                    <a:lumMod val="50000"/>
                  </a:schemeClr>
                </a:solidFill>
                <a:latin typeface="Calibri" panose="020F0502020204030204" pitchFamily="34" charset="0"/>
                <a:cs typeface="Calibri" panose="020F0502020204030204" pitchFamily="34" charset="0"/>
              </a:rPr>
              <a:t>finland</a:t>
            </a:r>
            <a:r>
              <a:rPr lang="en-US" b="1" i="0" dirty="0">
                <a:solidFill>
                  <a:schemeClr val="accent1">
                    <a:lumMod val="50000"/>
                  </a:schemeClr>
                </a:solidFill>
                <a:latin typeface="Calibri" panose="020F0502020204030204" pitchFamily="34" charset="0"/>
                <a:cs typeface="Calibri" panose="020F0502020204030204" pitchFamily="34" charset="0"/>
              </a:rPr>
              <a:t> </a:t>
            </a:r>
            <a:r>
              <a:rPr lang="en-US" b="1" i="0" dirty="0" err="1">
                <a:solidFill>
                  <a:schemeClr val="accent1">
                    <a:lumMod val="50000"/>
                  </a:schemeClr>
                </a:solidFill>
                <a:latin typeface="Calibri" panose="020F0502020204030204" pitchFamily="34" charset="0"/>
                <a:cs typeface="Calibri" panose="020F0502020204030204" pitchFamily="34" charset="0"/>
              </a:rPr>
              <a:t>coursE</a:t>
            </a:r>
            <a:r>
              <a:rPr lang="en-US" b="1" i="0" dirty="0">
                <a:solidFill>
                  <a:schemeClr val="accent1">
                    <a:lumMod val="50000"/>
                  </a:schemeClr>
                </a:solidFill>
                <a:latin typeface="Calibri" panose="020F0502020204030204" pitchFamily="34" charset="0"/>
                <a:cs typeface="Calibri" panose="020F0502020204030204" pitchFamily="34" charset="0"/>
              </a:rPr>
              <a:t>!</a:t>
            </a:r>
            <a:endParaRPr lang="fi-FI" sz="2400" i="0" dirty="0">
              <a:solidFill>
                <a:schemeClr val="accent1">
                  <a:lumMod val="50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143000" y="1915557"/>
            <a:ext cx="8657948" cy="4476365"/>
          </a:xfrm>
        </p:spPr>
        <p:txBody>
          <a:bodyPr>
            <a:normAutofit fontScale="70000" lnSpcReduction="20000"/>
          </a:bodyPr>
          <a:lstStyle/>
          <a:p>
            <a:pPr marL="0" indent="0">
              <a:buNone/>
            </a:pPr>
            <a:r>
              <a:rPr lang="en-US" sz="2900" dirty="0">
                <a:latin typeface="Calibri" panose="020F0502020204030204" pitchFamily="34" charset="0"/>
                <a:cs typeface="Calibri" panose="020F0502020204030204" pitchFamily="34" charset="0"/>
              </a:rPr>
              <a:t>Let’s get to know each other first: </a:t>
            </a:r>
          </a:p>
          <a:p>
            <a:pPr marL="0" indent="0">
              <a:buNone/>
            </a:pPr>
            <a:endParaRPr lang="en-US" sz="2900" dirty="0">
              <a:latin typeface="Calibri" panose="020F0502020204030204" pitchFamily="34" charset="0"/>
              <a:cs typeface="Calibri" panose="020F0502020204030204" pitchFamily="34" charset="0"/>
            </a:endParaRPr>
          </a:p>
          <a:p>
            <a:pPr marL="0" indent="0">
              <a:buNone/>
            </a:pPr>
            <a:r>
              <a:rPr lang="en-US" sz="2900" b="1" dirty="0">
                <a:latin typeface="Calibri" panose="020F0502020204030204" pitchFamily="34" charset="0"/>
                <a:cs typeface="Calibri" panose="020F0502020204030204" pitchFamily="34" charset="0"/>
              </a:rPr>
              <a:t>Moi! Mun </a:t>
            </a:r>
            <a:r>
              <a:rPr lang="en-US" sz="2900" b="1" dirty="0" err="1">
                <a:latin typeface="Calibri" panose="020F0502020204030204" pitchFamily="34" charset="0"/>
                <a:cs typeface="Calibri" panose="020F0502020204030204" pitchFamily="34" charset="0"/>
              </a:rPr>
              <a:t>nimi</a:t>
            </a:r>
            <a:r>
              <a:rPr lang="en-US" sz="2900" b="1" dirty="0">
                <a:latin typeface="Calibri" panose="020F0502020204030204" pitchFamily="34" charset="0"/>
                <a:cs typeface="Calibri" panose="020F0502020204030204" pitchFamily="34" charset="0"/>
              </a:rPr>
              <a:t> on Anja. </a:t>
            </a:r>
            <a:r>
              <a:rPr lang="en-US" sz="2900" b="1" dirty="0" err="1">
                <a:latin typeface="Calibri" panose="020F0502020204030204" pitchFamily="34" charset="0"/>
                <a:cs typeface="Calibri" panose="020F0502020204030204" pitchFamily="34" charset="0"/>
              </a:rPr>
              <a:t>Mikä</a:t>
            </a:r>
            <a:r>
              <a:rPr lang="en-US" sz="2900" b="1" dirty="0">
                <a:latin typeface="Calibri" panose="020F0502020204030204" pitchFamily="34" charset="0"/>
                <a:cs typeface="Calibri" panose="020F0502020204030204" pitchFamily="34" charset="0"/>
              </a:rPr>
              <a:t> sun </a:t>
            </a:r>
            <a:r>
              <a:rPr lang="en-US" sz="2900" b="1" dirty="0" err="1">
                <a:latin typeface="Calibri" panose="020F0502020204030204" pitchFamily="34" charset="0"/>
                <a:cs typeface="Calibri" panose="020F0502020204030204" pitchFamily="34" charset="0"/>
              </a:rPr>
              <a:t>nimi</a:t>
            </a:r>
            <a:r>
              <a:rPr lang="en-US" sz="2900" b="1" dirty="0">
                <a:latin typeface="Calibri" panose="020F0502020204030204" pitchFamily="34" charset="0"/>
                <a:cs typeface="Calibri" panose="020F0502020204030204" pitchFamily="34" charset="0"/>
              </a:rPr>
              <a:t> on?</a:t>
            </a:r>
          </a:p>
          <a:p>
            <a:pPr marL="0" indent="0">
              <a:buNone/>
            </a:pPr>
            <a:r>
              <a:rPr lang="en-US" sz="2300" i="1" dirty="0">
                <a:latin typeface="Calibri" panose="020F0502020204030204" pitchFamily="34" charset="0"/>
                <a:cs typeface="Calibri" panose="020F0502020204030204" pitchFamily="34" charset="0"/>
              </a:rPr>
              <a:t>Hi! My name is Anja. What is your name? </a:t>
            </a:r>
          </a:p>
          <a:p>
            <a:pPr marL="0" indent="0">
              <a:buNone/>
            </a:pPr>
            <a:endParaRPr lang="en-US" sz="2900" dirty="0">
              <a:latin typeface="Calibri" panose="020F0502020204030204" pitchFamily="34" charset="0"/>
              <a:cs typeface="Calibri" panose="020F0502020204030204" pitchFamily="34" charset="0"/>
            </a:endParaRPr>
          </a:p>
          <a:p>
            <a:pPr marL="0" indent="0">
              <a:buNone/>
            </a:pPr>
            <a:r>
              <a:rPr lang="en-US" sz="2900" dirty="0">
                <a:latin typeface="Calibri" panose="020F0502020204030204" pitchFamily="34" charset="0"/>
                <a:cs typeface="Calibri" panose="020F0502020204030204" pitchFamily="34" charset="0"/>
              </a:rPr>
              <a:t>Introduce yourself shortly (try it in Finnish! </a:t>
            </a:r>
            <a:r>
              <a:rPr lang="en-US" sz="2900" dirty="0">
                <a:latin typeface="Calibri" panose="020F0502020204030204" pitchFamily="34" charset="0"/>
                <a:cs typeface="Calibri" panose="020F0502020204030204" pitchFamily="34" charset="0"/>
                <a:sym typeface="Wingdings" panose="05000000000000000000" pitchFamily="2" charset="2"/>
              </a:rPr>
              <a:t></a:t>
            </a:r>
            <a:r>
              <a:rPr lang="en-US" sz="2900" dirty="0">
                <a:latin typeface="Calibri" panose="020F0502020204030204" pitchFamily="34" charset="0"/>
                <a:cs typeface="Calibri" panose="020F0502020204030204" pitchFamily="34" charset="0"/>
              </a:rPr>
              <a:t>) and </a:t>
            </a:r>
            <a:r>
              <a:rPr lang="en-US" sz="2900" u="sng" dirty="0">
                <a:latin typeface="Calibri" panose="020F0502020204030204" pitchFamily="34" charset="0"/>
                <a:cs typeface="Calibri" panose="020F0502020204030204" pitchFamily="34" charset="0"/>
              </a:rPr>
              <a:t>discuss</a:t>
            </a:r>
            <a:r>
              <a:rPr lang="en-US" sz="2900" dirty="0">
                <a:latin typeface="Calibri" panose="020F0502020204030204" pitchFamily="34" charset="0"/>
                <a:cs typeface="Calibri" panose="020F0502020204030204" pitchFamily="34" charset="0"/>
              </a:rPr>
              <a:t> with your group: </a:t>
            </a:r>
          </a:p>
          <a:p>
            <a:pPr marL="0" indent="0">
              <a:buNone/>
            </a:pPr>
            <a:endParaRPr lang="en-US" sz="2900" dirty="0">
              <a:latin typeface="Calibri" panose="020F0502020204030204" pitchFamily="34" charset="0"/>
              <a:cs typeface="Calibri" panose="020F0502020204030204" pitchFamily="34" charset="0"/>
            </a:endParaRPr>
          </a:p>
          <a:p>
            <a:r>
              <a:rPr lang="en-US" sz="2900" b="1" dirty="0">
                <a:latin typeface="Calibri" panose="020F0502020204030204" pitchFamily="34" charset="0"/>
                <a:cs typeface="Calibri" panose="020F0502020204030204" pitchFamily="34" charset="0"/>
              </a:rPr>
              <a:t>Why did you choose Aalto University and/or Finland?</a:t>
            </a:r>
          </a:p>
          <a:p>
            <a:r>
              <a:rPr lang="en-US" sz="2900" b="1" dirty="0">
                <a:latin typeface="Calibri" panose="020F0502020204030204" pitchFamily="34" charset="0"/>
                <a:cs typeface="Calibri" panose="020F0502020204030204" pitchFamily="34" charset="0"/>
              </a:rPr>
              <a:t>Have you had any experience with Finland before? </a:t>
            </a:r>
          </a:p>
          <a:p>
            <a:r>
              <a:rPr lang="en-US" sz="2900" b="1" dirty="0">
                <a:latin typeface="Calibri" panose="020F0502020204030204" pitchFamily="34" charset="0"/>
                <a:cs typeface="Calibri" panose="020F0502020204030204" pitchFamily="34" charset="0"/>
              </a:rPr>
              <a:t>What did you know about Finland beforehand? </a:t>
            </a:r>
          </a:p>
          <a:p>
            <a:r>
              <a:rPr lang="en-US" sz="2900" b="1" dirty="0">
                <a:latin typeface="Calibri" panose="020F0502020204030204" pitchFamily="34" charset="0"/>
                <a:cs typeface="Calibri" panose="020F0502020204030204" pitchFamily="34" charset="0"/>
              </a:rPr>
              <a:t>What are interested in learning in the course? </a:t>
            </a:r>
          </a:p>
          <a:p>
            <a:pPr marL="0" indent="0">
              <a:buNone/>
            </a:pPr>
            <a:endParaRPr lang="en-US" sz="2900" dirty="0">
              <a:latin typeface="Calibri" panose="020F0502020204030204" pitchFamily="34" charset="0"/>
              <a:cs typeface="Calibri" panose="020F0502020204030204" pitchFamily="34" charset="0"/>
            </a:endParaRPr>
          </a:p>
          <a:p>
            <a:pPr marL="0" indent="0">
              <a:buNone/>
            </a:pPr>
            <a:endParaRPr lang="fi-FI" dirty="0"/>
          </a:p>
        </p:txBody>
      </p:sp>
    </p:spTree>
    <p:extLst>
      <p:ext uri="{BB962C8B-B14F-4D97-AF65-F5344CB8AC3E}">
        <p14:creationId xmlns:p14="http://schemas.microsoft.com/office/powerpoint/2010/main" val="55234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p:txBody>
          <a:bodyPr>
            <a:normAutofit/>
          </a:bodyPr>
          <a:lstStyle/>
          <a:p>
            <a:r>
              <a:rPr lang="en-US" b="1" i="0" dirty="0">
                <a:solidFill>
                  <a:schemeClr val="accent1">
                    <a:lumMod val="75000"/>
                  </a:schemeClr>
                </a:solidFill>
                <a:latin typeface="Calibri" panose="020F0502020204030204" pitchFamily="34" charset="0"/>
                <a:cs typeface="Calibri" panose="020F0502020204030204" pitchFamily="34" charset="0"/>
              </a:rPr>
              <a:t>Course</a:t>
            </a:r>
            <a:r>
              <a:rPr lang="en-US" sz="4000" b="1" i="0" dirty="0">
                <a:solidFill>
                  <a:schemeClr val="accent1">
                    <a:lumMod val="75000"/>
                  </a:schemeClr>
                </a:solidFill>
                <a:latin typeface="Calibri" panose="020F0502020204030204" pitchFamily="34" charset="0"/>
                <a:cs typeface="Calibri" panose="020F0502020204030204" pitchFamily="34" charset="0"/>
              </a:rPr>
              <a:t> info</a:t>
            </a:r>
            <a:endParaRPr lang="fi-FI" sz="40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209676" y="1868965"/>
            <a:ext cx="9097300" cy="4265506"/>
          </a:xfrm>
        </p:spPr>
        <p:txBody>
          <a:bodyPr>
            <a:normAutofit fontScale="40000" lnSpcReduction="20000"/>
          </a:bodyPr>
          <a:lstStyle/>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Get to Know Finland </a:t>
            </a:r>
            <a:r>
              <a:rPr lang="en-US" sz="4200" dirty="0">
                <a:effectLst/>
                <a:latin typeface="Calibri" panose="020F0502020204030204" pitchFamily="34" charset="0"/>
                <a:cs typeface="Calibri" panose="020F0502020204030204" pitchFamily="34" charset="0"/>
              </a:rPr>
              <a:t>course will present you with key aspects of the Finnish culture and history. </a:t>
            </a:r>
            <a:br>
              <a:rPr lang="en-US" sz="4200" dirty="0">
                <a:effectLst/>
                <a:latin typeface="Calibri" panose="020F0502020204030204" pitchFamily="34" charset="0"/>
                <a:cs typeface="Calibri" panose="020F0502020204030204" pitchFamily="34" charset="0"/>
              </a:rPr>
            </a:br>
            <a:r>
              <a:rPr lang="en-US" sz="4200" dirty="0">
                <a:effectLst/>
                <a:latin typeface="Calibri" panose="020F0502020204030204" pitchFamily="34" charset="0"/>
                <a:cs typeface="Calibri" panose="020F0502020204030204" pitchFamily="34" charset="0"/>
              </a:rPr>
              <a:t>After the course, you </a:t>
            </a:r>
            <a:r>
              <a:rPr lang="en-US" sz="4200" dirty="0" err="1">
                <a:effectLst/>
                <a:latin typeface="Calibri" panose="020F0502020204030204" pitchFamily="34" charset="0"/>
                <a:cs typeface="Calibri" panose="020F0502020204030204" pitchFamily="34" charset="0"/>
              </a:rPr>
              <a:t>recognise</a:t>
            </a:r>
            <a:r>
              <a:rPr lang="en-US" sz="4200" dirty="0">
                <a:effectLst/>
                <a:latin typeface="Calibri" panose="020F0502020204030204" pitchFamily="34" charset="0"/>
                <a:cs typeface="Calibri" panose="020F0502020204030204" pitchFamily="34" charset="0"/>
              </a:rPr>
              <a:t> the main characteristics of the Finnish way of life and culture, </a:t>
            </a:r>
            <a:br>
              <a:rPr lang="en-US" sz="4200" dirty="0">
                <a:effectLst/>
                <a:latin typeface="Calibri" panose="020F0502020204030204" pitchFamily="34" charset="0"/>
                <a:cs typeface="Calibri" panose="020F0502020204030204" pitchFamily="34" charset="0"/>
              </a:rPr>
            </a:br>
            <a:r>
              <a:rPr lang="en-US" sz="4200" dirty="0">
                <a:effectLst/>
                <a:latin typeface="Calibri" panose="020F0502020204030204" pitchFamily="34" charset="0"/>
                <a:cs typeface="Calibri" panose="020F0502020204030204" pitchFamily="34" charset="0"/>
              </a:rPr>
              <a:t>and are able to talk about them as well as have basic knowledge about Finnish nature, history and society.</a:t>
            </a:r>
          </a:p>
          <a:p>
            <a:pPr marL="0" indent="0">
              <a:buNone/>
            </a:pPr>
            <a:endParaRPr lang="en-US" sz="4200"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1</a:t>
            </a:r>
            <a:r>
              <a:rPr lang="en-US" sz="4200" dirty="0">
                <a:solidFill>
                  <a:schemeClr val="accent1">
                    <a:lumMod val="50000"/>
                  </a:schemeClr>
                </a:solidFill>
                <a:latin typeface="Calibri" panose="020F0502020204030204" pitchFamily="34" charset="0"/>
                <a:cs typeface="Calibri" panose="020F0502020204030204" pitchFamily="34" charset="0"/>
              </a:rPr>
              <a:t>: History </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2</a:t>
            </a:r>
            <a:r>
              <a:rPr lang="en-US" sz="4200" dirty="0">
                <a:solidFill>
                  <a:schemeClr val="accent1">
                    <a:lumMod val="50000"/>
                  </a:schemeClr>
                </a:solidFill>
                <a:latin typeface="Calibri" panose="020F0502020204030204" pitchFamily="34" charset="0"/>
                <a:cs typeface="Calibri" panose="020F0502020204030204" pitchFamily="34" charset="0"/>
              </a:rPr>
              <a:t>: Communication and Cultural Competence </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3</a:t>
            </a:r>
            <a:r>
              <a:rPr lang="en-US" sz="4200" dirty="0">
                <a:solidFill>
                  <a:schemeClr val="accent1">
                    <a:lumMod val="50000"/>
                  </a:schemeClr>
                </a:solidFill>
                <a:latin typeface="Calibri" panose="020F0502020204030204" pitchFamily="34" charset="0"/>
                <a:cs typeface="Calibri" panose="020F0502020204030204" pitchFamily="34" charset="0"/>
              </a:rPr>
              <a:t>: Finnish Society and The Finnish Way of Life </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4: </a:t>
            </a:r>
            <a:r>
              <a:rPr lang="en-US" sz="4200" dirty="0">
                <a:solidFill>
                  <a:schemeClr val="accent1">
                    <a:lumMod val="50000"/>
                  </a:schemeClr>
                </a:solidFill>
                <a:latin typeface="Calibri" panose="020F0502020204030204" pitchFamily="34" charset="0"/>
                <a:cs typeface="Calibri" panose="020F0502020204030204" pitchFamily="34" charset="0"/>
              </a:rPr>
              <a:t>Finland’s creative industries + Presentations </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5</a:t>
            </a:r>
            <a:r>
              <a:rPr lang="en-US" sz="4200" dirty="0">
                <a:solidFill>
                  <a:schemeClr val="accent1">
                    <a:lumMod val="50000"/>
                  </a:schemeClr>
                </a:solidFill>
                <a:latin typeface="Calibri" panose="020F0502020204030204" pitchFamily="34" charset="0"/>
                <a:cs typeface="Calibri" panose="020F0502020204030204" pitchFamily="34" charset="0"/>
              </a:rPr>
              <a:t>: Finnish Society and Finnish education</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6</a:t>
            </a:r>
            <a:r>
              <a:rPr lang="en-US" sz="4200" dirty="0">
                <a:solidFill>
                  <a:schemeClr val="accent1">
                    <a:lumMod val="50000"/>
                  </a:schemeClr>
                </a:solidFill>
                <a:latin typeface="Calibri" panose="020F0502020204030204" pitchFamily="34" charset="0"/>
                <a:cs typeface="Calibri" panose="020F0502020204030204" pitchFamily="34" charset="0"/>
              </a:rPr>
              <a:t>: City tour (self-study, deadline 23.10.22) </a:t>
            </a:r>
          </a:p>
          <a:p>
            <a:pPr marL="0" indent="0">
              <a:buNone/>
            </a:pPr>
            <a:endParaRPr lang="en-US" sz="4200"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sz="4200" u="sng" dirty="0">
                <a:solidFill>
                  <a:schemeClr val="accent1">
                    <a:lumMod val="50000"/>
                  </a:schemeClr>
                </a:solidFill>
                <a:latin typeface="Calibri" panose="020F0502020204030204" pitchFamily="34" charset="0"/>
                <a:cs typeface="Calibri" panose="020F0502020204030204" pitchFamily="34" charset="0"/>
              </a:rPr>
              <a:t>One absence</a:t>
            </a:r>
            <a:r>
              <a:rPr lang="en-US" sz="4200" dirty="0">
                <a:solidFill>
                  <a:schemeClr val="accent1">
                    <a:lumMod val="50000"/>
                  </a:schemeClr>
                </a:solidFill>
                <a:latin typeface="Calibri" panose="020F0502020204030204" pitchFamily="34" charset="0"/>
                <a:cs typeface="Calibri" panose="020F0502020204030204" pitchFamily="34" charset="0"/>
              </a:rPr>
              <a:t> is allowed (more absences </a:t>
            </a:r>
            <a:r>
              <a:rPr lang="en-US" sz="4200" dirty="0">
                <a:solidFill>
                  <a:schemeClr val="accent1">
                    <a:lumMod val="50000"/>
                  </a:schemeClr>
                </a:solidFill>
                <a:latin typeface="Calibri" panose="020F0502020204030204" pitchFamily="34" charset="0"/>
                <a:cs typeface="Calibri" panose="020F0502020204030204" pitchFamily="34" charset="0"/>
                <a:sym typeface="Wingdings" panose="05000000000000000000" pitchFamily="2" charset="2"/>
              </a:rPr>
              <a:t> extra assignments)</a:t>
            </a:r>
            <a:r>
              <a:rPr lang="en-US" sz="4200" dirty="0">
                <a:solidFill>
                  <a:schemeClr val="accent1">
                    <a:lumMod val="50000"/>
                  </a:schemeClr>
                </a:solidFill>
                <a:latin typeface="Calibri" panose="020F0502020204030204" pitchFamily="34" charset="0"/>
                <a:cs typeface="Calibri" panose="020F0502020204030204" pitchFamily="34" charset="0"/>
              </a:rPr>
              <a:t>. In order to pass the course, 90 % of the tasks must be completed. </a:t>
            </a:r>
          </a:p>
        </p:txBody>
      </p:sp>
    </p:spTree>
    <p:extLst>
      <p:ext uri="{BB962C8B-B14F-4D97-AF65-F5344CB8AC3E}">
        <p14:creationId xmlns:p14="http://schemas.microsoft.com/office/powerpoint/2010/main" val="3208931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a:xfrm>
            <a:off x="974325" y="627397"/>
            <a:ext cx="10682056" cy="1382156"/>
          </a:xfrm>
        </p:spPr>
        <p:txBody>
          <a:bodyPr/>
          <a:lstStyle/>
          <a:p>
            <a:r>
              <a:rPr lang="en-US" b="1" i="0" dirty="0">
                <a:solidFill>
                  <a:schemeClr val="accent1">
                    <a:lumMod val="75000"/>
                  </a:schemeClr>
                </a:solidFill>
                <a:latin typeface="Calibri" panose="020F0502020204030204" pitchFamily="34" charset="0"/>
                <a:cs typeface="Calibri" panose="020F0502020204030204" pitchFamily="34" charset="0"/>
              </a:rPr>
              <a:t>Working methods 	assignments</a:t>
            </a:r>
            <a:endParaRPr lang="fi-FI" sz="24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063101" y="1929654"/>
            <a:ext cx="5373210" cy="4648699"/>
          </a:xfrm>
        </p:spPr>
        <p:txBody>
          <a:bodyPr>
            <a:normAutofit/>
          </a:bodyPr>
          <a:lstStyle/>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Discussion</a:t>
            </a: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Lectures</a:t>
            </a: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Group work </a:t>
            </a: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Pre-tasks / Homework </a:t>
            </a: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Extra material</a:t>
            </a:r>
          </a:p>
          <a:p>
            <a:pPr marL="0" indent="0">
              <a:buNone/>
            </a:pPr>
            <a:endParaRPr lang="en-US" sz="2200"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Course page on </a:t>
            </a:r>
            <a:r>
              <a:rPr lang="en-US" sz="2200" i="1" dirty="0">
                <a:solidFill>
                  <a:schemeClr val="accent1">
                    <a:lumMod val="50000"/>
                  </a:schemeClr>
                </a:solidFill>
                <a:latin typeface="Calibri" panose="020F0502020204030204" pitchFamily="34" charset="0"/>
                <a:cs typeface="Calibri" panose="020F0502020204030204" pitchFamily="34" charset="0"/>
              </a:rPr>
              <a:t>MyCourses</a:t>
            </a:r>
            <a:r>
              <a:rPr lang="en-US" sz="2200" dirty="0">
                <a:solidFill>
                  <a:schemeClr val="accent1">
                    <a:lumMod val="50000"/>
                  </a:schemeClr>
                </a:solidFill>
                <a:latin typeface="Calibri" panose="020F0502020204030204" pitchFamily="34" charset="0"/>
                <a:cs typeface="Calibri" panose="020F0502020204030204" pitchFamily="34" charset="0"/>
              </a:rPr>
              <a:t>: Syllabus, materials, tasks, announcements</a:t>
            </a:r>
          </a:p>
          <a:p>
            <a:pPr marL="0" indent="0">
              <a:buNone/>
            </a:pPr>
            <a:endParaRPr lang="fi-FI" dirty="0"/>
          </a:p>
        </p:txBody>
      </p:sp>
      <p:sp>
        <p:nvSpPr>
          <p:cNvPr id="5" name="Content Placeholder 2">
            <a:extLst>
              <a:ext uri="{FF2B5EF4-FFF2-40B4-BE49-F238E27FC236}">
                <a16:creationId xmlns:a16="http://schemas.microsoft.com/office/drawing/2014/main" id="{86330097-E4F7-40BD-82E7-907EF00C2FFB}"/>
              </a:ext>
            </a:extLst>
          </p:cNvPr>
          <p:cNvSpPr txBox="1">
            <a:spLocks/>
          </p:cNvSpPr>
          <p:nvPr/>
        </p:nvSpPr>
        <p:spPr>
          <a:xfrm>
            <a:off x="6525087" y="1611738"/>
            <a:ext cx="4483963" cy="36349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b="1" dirty="0">
                <a:solidFill>
                  <a:schemeClr val="accent1">
                    <a:lumMod val="50000"/>
                  </a:schemeClr>
                </a:solidFill>
                <a:latin typeface="Calibri" panose="020F0502020204030204" pitchFamily="34" charset="0"/>
                <a:cs typeface="Calibri" panose="020F0502020204030204" pitchFamily="34" charset="0"/>
              </a:rPr>
              <a:t>Assignment 1</a:t>
            </a:r>
            <a:r>
              <a:rPr lang="en-US" dirty="0">
                <a:solidFill>
                  <a:schemeClr val="accent1">
                    <a:lumMod val="50000"/>
                  </a:schemeClr>
                </a:solidFill>
                <a:latin typeface="Calibri" panose="020F0502020204030204" pitchFamily="34" charset="0"/>
                <a:cs typeface="Calibri" panose="020F0502020204030204" pitchFamily="34" charset="0"/>
              </a:rPr>
              <a:t>: Presentations </a:t>
            </a:r>
          </a:p>
          <a:p>
            <a:pPr marL="0" indent="0">
              <a:buNone/>
            </a:pPr>
            <a:r>
              <a:rPr lang="en-US" dirty="0">
                <a:solidFill>
                  <a:schemeClr val="accent1">
                    <a:lumMod val="50000"/>
                  </a:schemeClr>
                </a:solidFill>
                <a:latin typeface="Calibri" panose="020F0502020204030204" pitchFamily="34" charset="0"/>
                <a:cs typeface="Calibri" panose="020F0502020204030204" pitchFamily="34" charset="0"/>
              </a:rPr>
              <a:t>Due on </a:t>
            </a:r>
            <a:r>
              <a:rPr lang="en-US" b="1" dirty="0">
                <a:solidFill>
                  <a:srgbClr val="FF0000"/>
                </a:solidFill>
                <a:latin typeface="Calibri" panose="020F0502020204030204" pitchFamily="34" charset="0"/>
                <a:cs typeface="Calibri" panose="020F0502020204030204" pitchFamily="34" charset="0"/>
              </a:rPr>
              <a:t>13.2.24</a:t>
            </a:r>
          </a:p>
          <a:p>
            <a:pPr marL="0" indent="0">
              <a:buNone/>
            </a:pPr>
            <a:r>
              <a:rPr lang="en-US" b="1" dirty="0">
                <a:solidFill>
                  <a:schemeClr val="accent1">
                    <a:lumMod val="50000"/>
                  </a:schemeClr>
                </a:solidFill>
                <a:latin typeface="Calibri" panose="020F0502020204030204" pitchFamily="34" charset="0"/>
                <a:cs typeface="Calibri" panose="020F0502020204030204" pitchFamily="34" charset="0"/>
              </a:rPr>
              <a:t>Assignment 2</a:t>
            </a:r>
            <a:r>
              <a:rPr lang="en-US" dirty="0">
                <a:solidFill>
                  <a:schemeClr val="accent1">
                    <a:lumMod val="50000"/>
                  </a:schemeClr>
                </a:solidFill>
                <a:latin typeface="Calibri" panose="020F0502020204030204" pitchFamily="34" charset="0"/>
                <a:cs typeface="Calibri" panose="020F0502020204030204" pitchFamily="34" charset="0"/>
              </a:rPr>
              <a:t>: Cross-cultural journal </a:t>
            </a:r>
          </a:p>
          <a:p>
            <a:pPr marL="0" indent="0">
              <a:buNone/>
            </a:pPr>
            <a:r>
              <a:rPr lang="en-US" dirty="0">
                <a:solidFill>
                  <a:schemeClr val="accent1">
                    <a:lumMod val="50000"/>
                  </a:schemeClr>
                </a:solidFill>
                <a:latin typeface="Calibri" panose="020F0502020204030204" pitchFamily="34" charset="0"/>
                <a:cs typeface="Calibri" panose="020F0502020204030204" pitchFamily="34" charset="0"/>
              </a:rPr>
              <a:t>Due on </a:t>
            </a:r>
            <a:r>
              <a:rPr lang="en-US" b="1" dirty="0">
                <a:solidFill>
                  <a:schemeClr val="accent1">
                    <a:lumMod val="50000"/>
                  </a:schemeClr>
                </a:solidFill>
                <a:latin typeface="Calibri" panose="020F0502020204030204" pitchFamily="34" charset="0"/>
                <a:cs typeface="Calibri" panose="020F0502020204030204" pitchFamily="34" charset="0"/>
              </a:rPr>
              <a:t>25.2.24</a:t>
            </a:r>
          </a:p>
          <a:p>
            <a:pPr marL="0" indent="0">
              <a:buNone/>
            </a:pPr>
            <a:endParaRPr lang="en-US"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b="1" dirty="0">
                <a:solidFill>
                  <a:schemeClr val="accent1">
                    <a:lumMod val="50000"/>
                  </a:schemeClr>
                </a:solidFill>
                <a:latin typeface="Calibri" panose="020F0502020204030204" pitchFamily="34" charset="0"/>
                <a:cs typeface="Calibri" panose="020F0502020204030204" pitchFamily="34" charset="0"/>
              </a:rPr>
              <a:t>Assignment 3</a:t>
            </a:r>
            <a:r>
              <a:rPr lang="en-US" dirty="0">
                <a:solidFill>
                  <a:schemeClr val="accent1">
                    <a:lumMod val="50000"/>
                  </a:schemeClr>
                </a:solidFill>
                <a:latin typeface="Calibri" panose="020F0502020204030204" pitchFamily="34" charset="0"/>
                <a:cs typeface="Calibri" panose="020F0502020204030204" pitchFamily="34" charset="0"/>
              </a:rPr>
              <a:t>: City tour</a:t>
            </a:r>
          </a:p>
          <a:p>
            <a:pPr marL="0" indent="0">
              <a:buNone/>
            </a:pPr>
            <a:r>
              <a:rPr lang="en-US" dirty="0">
                <a:solidFill>
                  <a:schemeClr val="accent1">
                    <a:lumMod val="50000"/>
                  </a:schemeClr>
                </a:solidFill>
                <a:latin typeface="Calibri" panose="020F0502020204030204" pitchFamily="34" charset="0"/>
                <a:cs typeface="Calibri" panose="020F0502020204030204" pitchFamily="34" charset="0"/>
              </a:rPr>
              <a:t>Due on </a:t>
            </a:r>
            <a:r>
              <a:rPr lang="en-US" b="1" dirty="0">
                <a:solidFill>
                  <a:schemeClr val="accent1">
                    <a:lumMod val="50000"/>
                  </a:schemeClr>
                </a:solidFill>
                <a:latin typeface="Calibri" panose="020F0502020204030204" pitchFamily="34" charset="0"/>
                <a:cs typeface="Calibri" panose="020F0502020204030204" pitchFamily="34" charset="0"/>
              </a:rPr>
              <a:t>25.2.24</a:t>
            </a:r>
          </a:p>
          <a:p>
            <a:pPr marL="0" indent="0">
              <a:buNone/>
            </a:pPr>
            <a:endParaRPr lang="en-US" sz="2900" dirty="0">
              <a:solidFill>
                <a:schemeClr val="accent1">
                  <a:lumMod val="50000"/>
                </a:schemeClr>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fi-FI" dirty="0"/>
          </a:p>
        </p:txBody>
      </p:sp>
    </p:spTree>
    <p:extLst>
      <p:ext uri="{BB962C8B-B14F-4D97-AF65-F5344CB8AC3E}">
        <p14:creationId xmlns:p14="http://schemas.microsoft.com/office/powerpoint/2010/main" val="33557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8C9AF-CE60-4B16-AEC1-D53261CF8FB6}"/>
              </a:ext>
            </a:extLst>
          </p:cNvPr>
          <p:cNvSpPr>
            <a:spLocks noGrp="1"/>
          </p:cNvSpPr>
          <p:nvPr>
            <p:ph type="title"/>
          </p:nvPr>
        </p:nvSpPr>
        <p:spPr>
          <a:xfrm>
            <a:off x="662669" y="2301837"/>
            <a:ext cx="5645888" cy="3902149"/>
          </a:xfrm>
        </p:spPr>
        <p:txBody>
          <a:bodyPr vert="horz" lIns="91440" tIns="45720" rIns="91440" bIns="45720" rtlCol="0" anchor="t">
            <a:normAutofit/>
          </a:bodyPr>
          <a:lstStyle/>
          <a:p>
            <a:r>
              <a:rPr lang="en-US" sz="6600" i="0" dirty="0">
                <a:latin typeface="Calibri" panose="020F0502020204030204" pitchFamily="34" charset="0"/>
                <a:cs typeface="Calibri" panose="020F0502020204030204" pitchFamily="34" charset="0"/>
              </a:rPr>
              <a:t>History of </a:t>
            </a:r>
            <a:r>
              <a:rPr lang="en-US" sz="6600" i="0" dirty="0" err="1">
                <a:latin typeface="Calibri" panose="020F0502020204030204" pitchFamily="34" charset="0"/>
                <a:cs typeface="Calibri" panose="020F0502020204030204" pitchFamily="34" charset="0"/>
              </a:rPr>
              <a:t>finland</a:t>
            </a:r>
            <a:endParaRPr lang="en-US" sz="6600" i="0" kern="1200" cap="all" baseline="0" dirty="0">
              <a:solidFill>
                <a:schemeClr val="tx2"/>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BFF18BB-5B1D-4765-AA59-01C9108B32B4}"/>
              </a:ext>
            </a:extLst>
          </p:cNvPr>
          <p:cNvPicPr>
            <a:picLocks noChangeAspect="1"/>
          </p:cNvPicPr>
          <p:nvPr/>
        </p:nvPicPr>
        <p:blipFill rotWithShape="1">
          <a:blip r:embed="rId2"/>
          <a:srcRect t="12268" r="2" b="13678"/>
          <a:stretch/>
        </p:blipFill>
        <p:spPr>
          <a:xfrm>
            <a:off x="6096000" y="0"/>
            <a:ext cx="6096000" cy="6858001"/>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26" name="Straight Connector 25">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9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p:txBody>
          <a:bodyPr/>
          <a:lstStyle/>
          <a:p>
            <a:r>
              <a:rPr lang="en-US" b="1" i="0" dirty="0">
                <a:solidFill>
                  <a:schemeClr val="accent1">
                    <a:lumMod val="75000"/>
                  </a:schemeClr>
                </a:solidFill>
                <a:latin typeface="Calibri" panose="020F0502020204030204" pitchFamily="34" charset="0"/>
                <a:cs typeface="Calibri" panose="020F0502020204030204" pitchFamily="34" charset="0"/>
              </a:rPr>
              <a:t>Finnish history</a:t>
            </a:r>
            <a:endParaRPr lang="fi-FI" sz="24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143000" y="2009553"/>
            <a:ext cx="8320596" cy="4648699"/>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Let’s take a </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quiz</a:t>
            </a:r>
            <a:r>
              <a:rPr kumimoji="0" lang="en-US" sz="2200" b="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 </a:t>
            </a:r>
            <a:r>
              <a:rPr kumimoji="0" lang="en-US" sz="2200" i="0"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What do you know about Finland’s history? </a:t>
            </a:r>
            <a:r>
              <a:rPr kumimoji="0" lang="en-US" sz="2200" i="0"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sym typeface="Wingdings" panose="05000000000000000000" pitchFamily="2" charset="2"/>
              </a:rPr>
              <a:t> </a:t>
            </a:r>
            <a:endParaRPr kumimoji="0" lang="en-US" sz="2200" i="0"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Let’s </a:t>
            </a:r>
            <a:r>
              <a:rPr kumimoji="0" lang="en-US" sz="220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see a </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video</a:t>
            </a:r>
            <a:r>
              <a:rPr kumimoji="0" lang="en-US" sz="2200" b="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 </a:t>
            </a:r>
            <a:r>
              <a:rPr kumimoji="0" lang="en-US" sz="2200" b="0" u="none" strike="noStrike" kern="1200" cap="none" spc="0" normalizeH="0" baseline="0" noProof="0" dirty="0">
                <a:ln>
                  <a:noFill/>
                </a:ln>
                <a:solidFill>
                  <a:schemeClr val="tx2">
                    <a:lumMod val="75000"/>
                    <a:lumOff val="25000"/>
                  </a:schemeClr>
                </a:solidFill>
                <a:effectLst/>
                <a:uLnTx/>
                <a:uFillTx/>
                <a:latin typeface="Calibri" panose="020F0502020204030204" pitchFamily="34" charset="0"/>
                <a:cs typeface="Calibri" panose="020F0502020204030204" pitchFamily="34" charset="0"/>
              </a:rPr>
              <a:t>A Super Quick History of Finland </a:t>
            </a:r>
            <a:r>
              <a:rPr kumimoji="0" lang="en-US" sz="220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and </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discuss</a:t>
            </a:r>
            <a:r>
              <a:rPr kumimoji="0" lang="en-US" sz="220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 shortly: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1. Is there something you already knew about Finland’s history?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2. If you had time to read the pre-task reading, what did you find especially interesting </a:t>
            </a:r>
            <a:r>
              <a:rPr kumimoji="0" lang="en-US" sz="2200" u="none" strike="noStrike" kern="1200" cap="none" spc="0" normalizeH="0" baseline="0" noProof="0">
                <a:ln>
                  <a:noFill/>
                </a:ln>
                <a:solidFill>
                  <a:schemeClr val="accent1">
                    <a:lumMod val="75000"/>
                  </a:schemeClr>
                </a:solidFill>
                <a:effectLst/>
                <a:uLnTx/>
                <a:uFillTx/>
                <a:latin typeface="Calibri" panose="020F0502020204030204" pitchFamily="34" charset="0"/>
                <a:cs typeface="Calibri" panose="020F0502020204030204" pitchFamily="34" charset="0"/>
              </a:rPr>
              <a:t>in Finland’s history? </a:t>
            </a:r>
            <a:endParaRPr kumimoji="0" lang="en-US" sz="220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a:p>
            <a:pPr marL="0" indent="0">
              <a:buNone/>
            </a:pPr>
            <a:endParaRPr lang="fi-FI" dirty="0"/>
          </a:p>
        </p:txBody>
      </p:sp>
    </p:spTree>
    <p:extLst>
      <p:ext uri="{BB962C8B-B14F-4D97-AF65-F5344CB8AC3E}">
        <p14:creationId xmlns:p14="http://schemas.microsoft.com/office/powerpoint/2010/main" val="92185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6090574" y="2421682"/>
            <a:ext cx="4977578" cy="3639289"/>
          </a:xfrm>
        </p:spPr>
        <p:txBody>
          <a:bodyPr anchor="ctr">
            <a:normAutofit/>
          </a:bodyPr>
          <a:lstStyle/>
          <a:p>
            <a:pPr marL="0" indent="0">
              <a:buNone/>
            </a:pPr>
            <a:r>
              <a:rPr lang="en-US" sz="2400" b="1" dirty="0">
                <a:solidFill>
                  <a:schemeClr val="accent1">
                    <a:lumMod val="75000"/>
                  </a:schemeClr>
                </a:solidFill>
                <a:latin typeface="Calibri" panose="020F0502020204030204" pitchFamily="34" charset="0"/>
                <a:cs typeface="Calibri" panose="020F0502020204030204" pitchFamily="34" charset="0"/>
              </a:rPr>
              <a:t>5000 BCE </a:t>
            </a:r>
            <a:r>
              <a:rPr lang="en-US" sz="2400" dirty="0">
                <a:solidFill>
                  <a:schemeClr val="accent1">
                    <a:lumMod val="75000"/>
                  </a:schemeClr>
                </a:solidFill>
                <a:latin typeface="Calibri" panose="020F0502020204030204" pitchFamily="34" charset="0"/>
                <a:cs typeface="Calibri" panose="020F0502020204030204" pitchFamily="34" charset="0"/>
              </a:rPr>
              <a:t>	</a:t>
            </a:r>
          </a:p>
          <a:p>
            <a:pPr marL="0" indent="0">
              <a:buNone/>
            </a:pPr>
            <a:r>
              <a:rPr lang="en-US" sz="2400" dirty="0">
                <a:solidFill>
                  <a:schemeClr val="accent1">
                    <a:lumMod val="75000"/>
                  </a:schemeClr>
                </a:solidFill>
                <a:latin typeface="Calibri" panose="020F0502020204030204" pitchFamily="34" charset="0"/>
                <a:cs typeface="Calibri" panose="020F0502020204030204" pitchFamily="34" charset="0"/>
              </a:rPr>
              <a:t>The settlement of Finland begins. </a:t>
            </a:r>
          </a:p>
          <a:p>
            <a:pPr marL="0" indent="0">
              <a:buNone/>
            </a:pPr>
            <a:endParaRPr lang="en-US" sz="2400" dirty="0">
              <a:solidFill>
                <a:srgbClr val="000000"/>
              </a:solidFill>
              <a:latin typeface="Abadi Extra Light" panose="020B0204020104020204" pitchFamily="34" charset="0"/>
            </a:endParaRPr>
          </a:p>
          <a:p>
            <a:pPr marL="0" indent="0">
              <a:buNone/>
            </a:pPr>
            <a:endParaRPr lang="en-US" sz="2400" dirty="0">
              <a:solidFill>
                <a:srgbClr val="000000"/>
              </a:solidFill>
            </a:endParaRPr>
          </a:p>
          <a:p>
            <a:endParaRPr lang="fi-FI" sz="2000" dirty="0">
              <a:solidFill>
                <a:srgbClr val="000000"/>
              </a:solidFill>
            </a:endParaRPr>
          </a:p>
        </p:txBody>
      </p:sp>
      <p:pic>
        <p:nvPicPr>
          <p:cNvPr id="2" name="Picture 1">
            <a:extLst>
              <a:ext uri="{FF2B5EF4-FFF2-40B4-BE49-F238E27FC236}">
                <a16:creationId xmlns:a16="http://schemas.microsoft.com/office/drawing/2014/main" id="{D8CBF068-91E3-4A1F-8AC1-266C3134B79B}"/>
              </a:ext>
            </a:extLst>
          </p:cNvPr>
          <p:cNvPicPr>
            <a:picLocks noChangeAspect="1"/>
          </p:cNvPicPr>
          <p:nvPr/>
        </p:nvPicPr>
        <p:blipFill>
          <a:blip r:embed="rId2"/>
          <a:stretch>
            <a:fillRect/>
          </a:stretch>
        </p:blipFill>
        <p:spPr>
          <a:xfrm>
            <a:off x="1714499" y="1809749"/>
            <a:ext cx="3648075" cy="3648075"/>
          </a:xfrm>
          <a:prstGeom prst="ellipse">
            <a:avLst/>
          </a:prstGeom>
          <a:ln>
            <a:noFill/>
          </a:ln>
          <a:effectLst>
            <a:softEdge rad="112500"/>
          </a:effectLst>
        </p:spPr>
      </p:pic>
      <p:sp>
        <p:nvSpPr>
          <p:cNvPr id="4" name="Title 1">
            <a:extLst>
              <a:ext uri="{FF2B5EF4-FFF2-40B4-BE49-F238E27FC236}">
                <a16:creationId xmlns:a16="http://schemas.microsoft.com/office/drawing/2014/main" id="{2F2F0A95-5F30-4873-9C21-7A9DB601EB15}"/>
              </a:ext>
            </a:extLst>
          </p:cNvPr>
          <p:cNvSpPr>
            <a:spLocks noGrp="1"/>
          </p:cNvSpPr>
          <p:nvPr>
            <p:ph type="title"/>
          </p:nvPr>
        </p:nvSpPr>
        <p:spPr>
          <a:xfrm>
            <a:off x="1143000" y="533401"/>
            <a:ext cx="9906000" cy="1382156"/>
          </a:xfrm>
        </p:spPr>
        <p:txBody>
          <a:bodyPr/>
          <a:lstStyle/>
          <a:p>
            <a:r>
              <a:rPr lang="en-US" b="1" i="0" dirty="0">
                <a:solidFill>
                  <a:schemeClr val="accent1">
                    <a:lumMod val="75000"/>
                  </a:schemeClr>
                </a:solidFill>
                <a:latin typeface="Calibri" panose="020F0502020204030204" pitchFamily="34" charset="0"/>
                <a:cs typeface="Calibri" panose="020F0502020204030204" pitchFamily="34" charset="0"/>
              </a:rPr>
              <a:t>Finnish history in a nutshell</a:t>
            </a:r>
            <a:endParaRPr lang="fi-FI" sz="2400" i="0"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3600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838200" y="1929384"/>
            <a:ext cx="9296400" cy="4251960"/>
          </a:xfrm>
        </p:spPr>
        <p:txBody>
          <a:bodyPr>
            <a:normAutofit/>
          </a:bodyPr>
          <a:lstStyle/>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Beginning in the 12</a:t>
            </a:r>
            <a:r>
              <a:rPr lang="en-US" sz="2000" b="1" baseline="30000" dirty="0">
                <a:solidFill>
                  <a:schemeClr val="accent1">
                    <a:lumMod val="75000"/>
                  </a:schemeClr>
                </a:solidFill>
                <a:latin typeface="Calibri" panose="020F0502020204030204" pitchFamily="34" charset="0"/>
                <a:cs typeface="Calibri" panose="020F0502020204030204" pitchFamily="34" charset="0"/>
              </a:rPr>
              <a:t>th</a:t>
            </a:r>
            <a:r>
              <a:rPr lang="en-US" sz="2000" b="1" dirty="0">
                <a:solidFill>
                  <a:schemeClr val="accent1">
                    <a:lumMod val="75000"/>
                  </a:schemeClr>
                </a:solidFill>
                <a:latin typeface="Calibri" panose="020F0502020204030204" pitchFamily="34" charset="0"/>
                <a:cs typeface="Calibri" panose="020F0502020204030204" pitchFamily="34" charset="0"/>
              </a:rPr>
              <a:t> century </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Finland becomes a part of the Swedish realm (for 600 years) </a:t>
            </a:r>
          </a:p>
          <a:p>
            <a:pPr marL="0" indent="0">
              <a:buNone/>
            </a:pP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1548</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The era of reformation: In 1548, the New testament was published in Finnish. Due to reformation, the foundation of literary Finnish was created. </a:t>
            </a:r>
            <a:br>
              <a:rPr lang="en-US" sz="2000" dirty="0">
                <a:solidFill>
                  <a:schemeClr val="accent1">
                    <a:lumMod val="75000"/>
                  </a:schemeClr>
                </a:solidFill>
                <a:latin typeface="Calibri" panose="020F0502020204030204" pitchFamily="34" charset="0"/>
                <a:cs typeface="Calibri" panose="020F0502020204030204" pitchFamily="34" charset="0"/>
              </a:rPr>
            </a:b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Who is Mikael Agricola (1510–1557)?</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Founder of literary Finnish. Translated and wrote the first books in Finnish language and developed standard written form of Finnish. Mikael Agricola has his own flag day on April 9, which is also the Day of the Finnish Language.  </a:t>
            </a:r>
            <a:endParaRPr lang="fi-FI" sz="2000" dirty="0">
              <a:solidFill>
                <a:schemeClr val="accent1">
                  <a:lumMod val="75000"/>
                </a:schemeClr>
              </a:solidFill>
              <a:latin typeface="Calibri" panose="020F0502020204030204" pitchFamily="34" charset="0"/>
              <a:cs typeface="Calibri" panose="020F0502020204030204" pitchFamily="34" charset="0"/>
            </a:endParaRPr>
          </a:p>
          <a:p>
            <a:endParaRPr lang="fi-FI" sz="2200" dirty="0"/>
          </a:p>
        </p:txBody>
      </p:sp>
      <p:sp>
        <p:nvSpPr>
          <p:cNvPr id="6" name="TextBox 5">
            <a:extLst>
              <a:ext uri="{FF2B5EF4-FFF2-40B4-BE49-F238E27FC236}">
                <a16:creationId xmlns:a16="http://schemas.microsoft.com/office/drawing/2014/main" id="{B3840B77-EE7E-47CB-BAD6-745B2C7477E4}"/>
              </a:ext>
            </a:extLst>
          </p:cNvPr>
          <p:cNvSpPr txBox="1"/>
          <p:nvPr/>
        </p:nvSpPr>
        <p:spPr>
          <a:xfrm>
            <a:off x="838200" y="676656"/>
            <a:ext cx="8884539" cy="707886"/>
          </a:xfrm>
          <a:prstGeom prst="rect">
            <a:avLst/>
          </a:prstGeom>
          <a:noFill/>
        </p:spPr>
        <p:txBody>
          <a:bodyPr wrap="square" rtlCol="0">
            <a:spAutoFit/>
          </a:bodyPr>
          <a:lstStyle/>
          <a:p>
            <a:r>
              <a:rPr lang="en-US" sz="4000" b="1" dirty="0">
                <a:solidFill>
                  <a:schemeClr val="accent1">
                    <a:lumMod val="75000"/>
                  </a:schemeClr>
                </a:solidFill>
                <a:latin typeface="Calibri" panose="020F0502020204030204" pitchFamily="34" charset="0"/>
                <a:cs typeface="Calibri" panose="020F0502020204030204" pitchFamily="34" charset="0"/>
              </a:rPr>
              <a:t>Finland as part of the Swedish realm</a:t>
            </a:r>
            <a:endParaRPr lang="fi-FI" sz="4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542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895350" y="1876044"/>
            <a:ext cx="9553575" cy="4562856"/>
          </a:xfrm>
        </p:spPr>
        <p:txBody>
          <a:bodyPr>
            <a:normAutofit fontScale="70000" lnSpcReduction="20000"/>
          </a:bodyPr>
          <a:lstStyle/>
          <a:p>
            <a:pPr marL="0" lvl="0" indent="0">
              <a:buNone/>
            </a:pPr>
            <a:r>
              <a:rPr lang="en-US" sz="2600" b="1" dirty="0">
                <a:solidFill>
                  <a:schemeClr val="accent1">
                    <a:lumMod val="75000"/>
                  </a:schemeClr>
                </a:solidFill>
                <a:latin typeface="Calibri" panose="020F0502020204030204" pitchFamily="34" charset="0"/>
                <a:cs typeface="Calibri" panose="020F0502020204030204" pitchFamily="34" charset="0"/>
              </a:rPr>
              <a:t>1809</a:t>
            </a:r>
            <a:endParaRPr lang="fi-FI" sz="26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Finland becomes a part of Russia due to a lost war which ends the time of Swedish realm in Finland.</a:t>
            </a:r>
            <a:br>
              <a:rPr lang="en-US" sz="2600" dirty="0">
                <a:solidFill>
                  <a:schemeClr val="accent1">
                    <a:lumMod val="75000"/>
                  </a:schemeClr>
                </a:solidFill>
                <a:latin typeface="Calibri" panose="020F0502020204030204" pitchFamily="34" charset="0"/>
                <a:cs typeface="Calibri" panose="020F0502020204030204" pitchFamily="34" charset="0"/>
              </a:rPr>
            </a:b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600" b="1" dirty="0">
                <a:solidFill>
                  <a:schemeClr val="accent1">
                    <a:lumMod val="75000"/>
                  </a:schemeClr>
                </a:solidFill>
                <a:latin typeface="Calibri" panose="020F0502020204030204" pitchFamily="34" charset="0"/>
                <a:cs typeface="Calibri" panose="020F0502020204030204" pitchFamily="34" charset="0"/>
              </a:rPr>
              <a:t>1849</a:t>
            </a:r>
            <a:endParaRPr lang="fi-FI" sz="26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The National epic Kalevala (compiled by Elias </a:t>
            </a:r>
            <a:r>
              <a:rPr lang="en-US" sz="2600" dirty="0" err="1">
                <a:solidFill>
                  <a:schemeClr val="accent1">
                    <a:lumMod val="75000"/>
                  </a:schemeClr>
                </a:solidFill>
                <a:latin typeface="Calibri" panose="020F0502020204030204" pitchFamily="34" charset="0"/>
                <a:cs typeface="Calibri" panose="020F0502020204030204" pitchFamily="34" charset="0"/>
              </a:rPr>
              <a:t>Lönnrot</a:t>
            </a:r>
            <a:r>
              <a:rPr lang="en-US" sz="2600" dirty="0">
                <a:solidFill>
                  <a:schemeClr val="accent1">
                    <a:lumMod val="75000"/>
                  </a:schemeClr>
                </a:solidFill>
                <a:latin typeface="Calibri" panose="020F0502020204030204" pitchFamily="34" charset="0"/>
                <a:cs typeface="Calibri" panose="020F0502020204030204" pitchFamily="34" charset="0"/>
              </a:rPr>
              <a:t>) is published. Elias </a:t>
            </a:r>
            <a:r>
              <a:rPr lang="en-US" sz="2600" dirty="0" err="1">
                <a:solidFill>
                  <a:schemeClr val="accent1">
                    <a:lumMod val="75000"/>
                  </a:schemeClr>
                </a:solidFill>
                <a:latin typeface="Calibri" panose="020F0502020204030204" pitchFamily="34" charset="0"/>
                <a:cs typeface="Calibri" panose="020F0502020204030204" pitchFamily="34" charset="0"/>
              </a:rPr>
              <a:t>Lönnrot</a:t>
            </a:r>
            <a:r>
              <a:rPr lang="en-US" sz="2600" dirty="0">
                <a:solidFill>
                  <a:schemeClr val="accent1">
                    <a:lumMod val="75000"/>
                  </a:schemeClr>
                </a:solidFill>
                <a:latin typeface="Calibri" panose="020F0502020204030204" pitchFamily="34" charset="0"/>
                <a:cs typeface="Calibri" panose="020F0502020204030204" pitchFamily="34" charset="0"/>
              </a:rPr>
              <a:t> travelled around Finland, in Karelia and eastern parts of Finland, and collected poems for the national epic. Kalevala has its own flag day on February 28, which is also the Day of Finnish Culture.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600" b="1" dirty="0">
                <a:solidFill>
                  <a:schemeClr val="accent1">
                    <a:lumMod val="75000"/>
                  </a:schemeClr>
                </a:solidFill>
                <a:latin typeface="Calibri" panose="020F0502020204030204" pitchFamily="34" charset="0"/>
                <a:cs typeface="Calibri" panose="020F0502020204030204" pitchFamily="34" charset="0"/>
              </a:rPr>
              <a:t>1866</a:t>
            </a:r>
            <a:endParaRPr lang="fi-FI" sz="26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A national school system is set up.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600" b="1" dirty="0">
                <a:solidFill>
                  <a:schemeClr val="accent1">
                    <a:lumMod val="75000"/>
                  </a:schemeClr>
                </a:solidFill>
                <a:latin typeface="Calibri" panose="020F0502020204030204" pitchFamily="34" charset="0"/>
                <a:cs typeface="Calibri" panose="020F0502020204030204" pitchFamily="34" charset="0"/>
              </a:rPr>
              <a:t>What event marks the year 1906?</a:t>
            </a:r>
            <a:endParaRPr lang="fi-FI" sz="26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Finland becomes the first country to grant full political rights to women which means that women were able to both vote and run for office.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indent="0">
              <a:buNone/>
            </a:pPr>
            <a:endParaRPr lang="fi-FI" sz="2200" dirty="0"/>
          </a:p>
        </p:txBody>
      </p:sp>
      <p:sp>
        <p:nvSpPr>
          <p:cNvPr id="5" name="TextBox 4">
            <a:extLst>
              <a:ext uri="{FF2B5EF4-FFF2-40B4-BE49-F238E27FC236}">
                <a16:creationId xmlns:a16="http://schemas.microsoft.com/office/drawing/2014/main" id="{39D29B3E-C88C-4D7C-B2C6-B6293EDFCBDE}"/>
              </a:ext>
            </a:extLst>
          </p:cNvPr>
          <p:cNvSpPr txBox="1"/>
          <p:nvPr/>
        </p:nvSpPr>
        <p:spPr>
          <a:xfrm>
            <a:off x="895350" y="642959"/>
            <a:ext cx="8274939" cy="707886"/>
          </a:xfrm>
          <a:prstGeom prst="rect">
            <a:avLst/>
          </a:prstGeom>
          <a:noFill/>
        </p:spPr>
        <p:txBody>
          <a:bodyPr wrap="square" rtlCol="0">
            <a:spAutoFit/>
          </a:bodyPr>
          <a:lstStyle/>
          <a:p>
            <a:r>
              <a:rPr lang="en-US" sz="4000" b="1" dirty="0">
                <a:solidFill>
                  <a:schemeClr val="accent1">
                    <a:lumMod val="75000"/>
                  </a:schemeClr>
                </a:solidFill>
                <a:latin typeface="Calibri" panose="020F0502020204030204" pitchFamily="34" charset="0"/>
                <a:cs typeface="Calibri" panose="020F0502020204030204" pitchFamily="34" charset="0"/>
              </a:rPr>
              <a:t>Finland as a grand duchy of Russia</a:t>
            </a:r>
            <a:endParaRPr lang="fi-FI" sz="4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587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4891</TotalTime>
  <Words>1344</Words>
  <Application>Microsoft Office PowerPoint</Application>
  <PresentationFormat>Widescreen</PresentationFormat>
  <Paragraphs>153</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Abadi</vt:lpstr>
      <vt:lpstr>Abadi Extra Light</vt:lpstr>
      <vt:lpstr>Arial</vt:lpstr>
      <vt:lpstr>Cabin Sketch</vt:lpstr>
      <vt:lpstr>Calibri</vt:lpstr>
      <vt:lpstr>Georgia</vt:lpstr>
      <vt:lpstr>Univers Condensed Light</vt:lpstr>
      <vt:lpstr>Walbaum Display Light</vt:lpstr>
      <vt:lpstr>AngleLinesVTI</vt:lpstr>
      <vt:lpstr> Get to know finland </vt:lpstr>
      <vt:lpstr>Welcome to the get to know finland coursE!</vt:lpstr>
      <vt:lpstr>Course info</vt:lpstr>
      <vt:lpstr>Working methods  assignments</vt:lpstr>
      <vt:lpstr>History of finland</vt:lpstr>
      <vt:lpstr>Finnish history</vt:lpstr>
      <vt:lpstr>Finnish history in a nutshell</vt:lpstr>
      <vt:lpstr>PowerPoint Presentation</vt:lpstr>
      <vt:lpstr>PowerPoint Presentation</vt:lpstr>
      <vt:lpstr>PowerPoint Presentation</vt:lpstr>
      <vt:lpstr>PowerPoint Presentation</vt:lpstr>
      <vt:lpstr>Forming the finnish identity</vt:lpstr>
      <vt:lpstr>Finno-ugric languages</vt:lpstr>
      <vt:lpstr>History of finnish language</vt:lpstr>
      <vt:lpstr>PowerPoint Presentation</vt:lpstr>
      <vt:lpstr>Finnish history street names, places and people in helsinki</vt:lpstr>
      <vt:lpstr>Pre-tasks for lesson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Lc-7009  Get to know finland</dc:title>
  <dc:creator>Helkiö Noora</dc:creator>
  <cp:lastModifiedBy>Keränen Anja</cp:lastModifiedBy>
  <cp:revision>11</cp:revision>
  <dcterms:created xsi:type="dcterms:W3CDTF">2021-09-01T08:59:21Z</dcterms:created>
  <dcterms:modified xsi:type="dcterms:W3CDTF">2024-01-23T12:36:51Z</dcterms:modified>
</cp:coreProperties>
</file>