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saveSubsetFonts="1" autoCompressPictures="0">
  <p:sldMasterIdLst>
    <p:sldMasterId id="2147483651" r:id="rId1"/>
    <p:sldMasterId id="2147483751" r:id="rId2"/>
  </p:sldMasterIdLst>
  <p:notesMasterIdLst>
    <p:notesMasterId r:id="rId41"/>
  </p:notesMasterIdLst>
  <p:handoutMasterIdLst>
    <p:handoutMasterId r:id="rId42"/>
  </p:handoutMasterIdLst>
  <p:sldIdLst>
    <p:sldId id="257" r:id="rId3"/>
    <p:sldId id="331" r:id="rId4"/>
    <p:sldId id="345" r:id="rId5"/>
    <p:sldId id="346" r:id="rId6"/>
    <p:sldId id="333" r:id="rId7"/>
    <p:sldId id="334" r:id="rId8"/>
    <p:sldId id="335" r:id="rId9"/>
    <p:sldId id="336" r:id="rId10"/>
    <p:sldId id="337" r:id="rId11"/>
    <p:sldId id="344" r:id="rId12"/>
    <p:sldId id="347" r:id="rId13"/>
    <p:sldId id="348" r:id="rId14"/>
    <p:sldId id="352" r:id="rId15"/>
    <p:sldId id="353" r:id="rId16"/>
    <p:sldId id="350" r:id="rId17"/>
    <p:sldId id="354" r:id="rId18"/>
    <p:sldId id="355" r:id="rId19"/>
    <p:sldId id="356" r:id="rId20"/>
    <p:sldId id="357" r:id="rId21"/>
    <p:sldId id="358" r:id="rId22"/>
    <p:sldId id="365" r:id="rId23"/>
    <p:sldId id="366" r:id="rId24"/>
    <p:sldId id="367" r:id="rId25"/>
    <p:sldId id="349" r:id="rId26"/>
    <p:sldId id="351" r:id="rId27"/>
    <p:sldId id="360" r:id="rId28"/>
    <p:sldId id="362" r:id="rId29"/>
    <p:sldId id="378" r:id="rId30"/>
    <p:sldId id="364" r:id="rId31"/>
    <p:sldId id="377" r:id="rId32"/>
    <p:sldId id="341" r:id="rId33"/>
    <p:sldId id="368" r:id="rId34"/>
    <p:sldId id="370" r:id="rId35"/>
    <p:sldId id="371" r:id="rId36"/>
    <p:sldId id="372" r:id="rId37"/>
    <p:sldId id="373" r:id="rId38"/>
    <p:sldId id="374" r:id="rId39"/>
    <p:sldId id="375" r:id="rId40"/>
  </p:sldIdLst>
  <p:sldSz cx="9144000" cy="6858000" type="screen4x3"/>
  <p:notesSz cx="6858000" cy="9144000"/>
  <p:defaultTextStyle>
    <a:defPPr>
      <a:defRPr lang="fi-FI"/>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003333"/>
    <a:srgbClr val="999999"/>
    <a:srgbClr val="666666"/>
    <a:srgbClr val="990033"/>
    <a:srgbClr val="33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4600"/>
  </p:normalViewPr>
  <p:slideViewPr>
    <p:cSldViewPr>
      <p:cViewPr varScale="1">
        <p:scale>
          <a:sx n="82" d="100"/>
          <a:sy n="82" d="100"/>
        </p:scale>
        <p:origin x="16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C8CCA4A-4807-7548-9293-44E67B8B9A17}" type="datetime1">
              <a:rPr lang="en-US"/>
              <a:pPr/>
              <a:t>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0BF4B7-66CF-BE43-8EA8-4177BF91AE4F}" type="slidenum">
              <a:rPr lang="en-US"/>
              <a:pPr/>
              <a:t>‹#›</a:t>
            </a:fld>
            <a:endParaRPr lang="en-US"/>
          </a:p>
        </p:txBody>
      </p:sp>
    </p:spTree>
    <p:extLst>
      <p:ext uri="{BB962C8B-B14F-4D97-AF65-F5344CB8AC3E}">
        <p14:creationId xmlns:p14="http://schemas.microsoft.com/office/powerpoint/2010/main" val="1833325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109015-36CA-2741-B32C-3E3EB22CEC0D}" type="slidenum">
              <a:rPr lang="en-US"/>
              <a:pPr/>
              <a:t>‹#›</a:t>
            </a:fld>
            <a:endParaRPr lang="en-US"/>
          </a:p>
        </p:txBody>
      </p:sp>
    </p:spTree>
    <p:extLst>
      <p:ext uri="{BB962C8B-B14F-4D97-AF65-F5344CB8AC3E}">
        <p14:creationId xmlns:p14="http://schemas.microsoft.com/office/powerpoint/2010/main" val="23028699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163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1A91288-1CC0-6249-B200-600016C2C70C}"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 fictitious synoptic chart of an extratropical cyclone affecting Great Britain &amp; Ireland. The blue and red arrows between isobars indicate the direction of the wind and its relative temperature, while the "L" symbol denotes the center of the "low". Note the occluded cold and warm frontal boundaries.</a:t>
            </a:r>
          </a:p>
        </p:txBody>
      </p:sp>
      <p:sp>
        <p:nvSpPr>
          <p:cNvPr id="348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8AEA7F4-9A33-F24F-A307-20646A183DB2}"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368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18F3A5B-B6BB-5D42-B16B-AC83D8D6ED1F}"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Mind is not to be equated with brain. Example of a visual concept informed by language: The circle</a:t>
            </a:r>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F2F8053-C153-594C-9DA5-5A537AA784FE}"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Times" charset="0"/>
                <a:ea typeface="ＭＳ Ｐゴシック" charset="0"/>
                <a:cs typeface="ＭＳ Ｐゴシック" charset="0"/>
              </a:rPr>
              <a:t>Conceptual map is our body that contains in it all the data accumulated through the lives that we have lived.</a:t>
            </a:r>
          </a:p>
        </p:txBody>
      </p:sp>
      <p:sp>
        <p:nvSpPr>
          <p:cNvPr id="409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674EF2D-3B77-2043-BB18-69DD4A861406}"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Ways of organizing: schemas, low-level descriptions, higher order concepts, causality, metaphors…</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See: </a:t>
            </a:r>
            <a:r>
              <a:rPr lang="en-US" b="1">
                <a:latin typeface="Times" charset="0"/>
                <a:ea typeface="ＭＳ Ｐゴシック" charset="0"/>
                <a:cs typeface="ＭＳ Ｐゴシック" charset="0"/>
              </a:rPr>
              <a:t>Neuronal vs. logical concepts in Principia Cybernetica, </a:t>
            </a:r>
            <a:r>
              <a:rPr lang="en-US">
                <a:latin typeface="Times" charset="0"/>
                <a:ea typeface="ＭＳ Ｐゴシック" charset="0"/>
                <a:cs typeface="ＭＳ Ｐゴシック" charset="0"/>
              </a:rPr>
              <a:t>http://pespmc1.vub.ac.be/NEURLOG.html</a:t>
            </a:r>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84483E4-3001-0040-A275-4114859BBA5F}" type="slidenum">
              <a:rPr lang="en-US" sz="120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450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631BD44-A853-604D-A214-6316A30F7A92}" type="slidenum">
              <a:rPr lang="en-US" sz="1200"/>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471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BD24AB3-2092-974E-8B4F-AA47F84ED8B4}" type="slidenum">
              <a:rPr lang="en-US" sz="1200"/>
              <a:pPr/>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Language is not limited to the spoken word. Dance, for example, has elaborated a vast vocabulary of expressive forms. Can you give some examples of other “languages”?</a:t>
            </a:r>
          </a:p>
        </p:txBody>
      </p:sp>
      <p:sp>
        <p:nvSpPr>
          <p:cNvPr id="491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06BF904-5139-4E41-82CC-4DF4BDFD7C87}" type="slidenum">
              <a:rPr lang="en-US" sz="1200"/>
              <a:pPr/>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Conceptual map of colors (red=stop; green=go; yellow=caution!)</a:t>
            </a:r>
          </a:p>
          <a:p>
            <a:pPr eaLnBrk="1" hangingPunct="1"/>
            <a:r>
              <a:rPr lang="en-US">
                <a:latin typeface="Times" charset="0"/>
                <a:ea typeface="ＭＳ Ｐゴシック" charset="0"/>
                <a:cs typeface="ＭＳ Ｐゴシック" charset="0"/>
              </a:rPr>
              <a:t>Gestures that can be correlated with action (right hand up= stop!)</a:t>
            </a:r>
          </a:p>
          <a:p>
            <a:pPr eaLnBrk="1" hangingPunct="1"/>
            <a:r>
              <a:rPr lang="en-US">
                <a:latin typeface="Times" charset="0"/>
                <a:ea typeface="ＭＳ Ｐゴシック" charset="0"/>
                <a:cs typeface="ＭＳ Ｐゴシック" charset="0"/>
              </a:rPr>
              <a:t>There is a simple logic of causality working here.</a:t>
            </a:r>
          </a:p>
        </p:txBody>
      </p:sp>
      <p:sp>
        <p:nvSpPr>
          <p:cNvPr id="512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E6EC838-CFAF-6540-80F6-705F1AA6834F}" type="slidenum">
              <a:rPr lang="en-US" sz="1200"/>
              <a:pPr/>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Conceptual map of colors (red=stop; green=go; yellow=caution!)</a:t>
            </a:r>
          </a:p>
          <a:p>
            <a:pPr eaLnBrk="1" hangingPunct="1"/>
            <a:r>
              <a:rPr lang="en-US">
                <a:latin typeface="Times" charset="0"/>
                <a:ea typeface="ＭＳ Ｐゴシック" charset="0"/>
                <a:cs typeface="ＭＳ Ｐゴシック" charset="0"/>
              </a:rPr>
              <a:t>Gestures that can be correlated with action (right hand up= stop!)</a:t>
            </a:r>
          </a:p>
          <a:p>
            <a:pPr eaLnBrk="1" hangingPunct="1"/>
            <a:r>
              <a:rPr lang="en-US">
                <a:latin typeface="Times" charset="0"/>
                <a:ea typeface="ＭＳ Ｐゴシック" charset="0"/>
                <a:cs typeface="ＭＳ Ｐゴシック" charset="0"/>
              </a:rPr>
              <a:t>There is a simple logic of causality working here.</a:t>
            </a:r>
          </a:p>
          <a:p>
            <a:endParaRPr lang="en-US">
              <a:latin typeface="Times" charset="0"/>
              <a:ea typeface="ＭＳ Ｐゴシック" charset="0"/>
              <a:cs typeface="ＭＳ Ｐゴシック" charset="0"/>
            </a:endParaRPr>
          </a:p>
        </p:txBody>
      </p:sp>
      <p:sp>
        <p:nvSpPr>
          <p:cNvPr id="532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BC1BA69-6B42-6C4F-B325-5891246E305C}" type="slidenum">
              <a:rPr lang="en-US" sz="1200"/>
              <a:pPr/>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7411" name="Notes Placeholder 2"/>
          <p:cNvSpPr>
            <a:spLocks noGrp="1"/>
          </p:cNvSpPr>
          <p:nvPr>
            <p:ph type="body" idx="1"/>
          </p:nvPr>
        </p:nvSpPr>
        <p:spPr>
          <a:ln/>
        </p:spPr>
        <p:txBody>
          <a:bodyPr/>
          <a:lstStyle/>
          <a:p>
            <a:pPr marL="228600" indent="-228600" eaLnBrk="1" hangingPunct="1">
              <a:buFontTx/>
              <a:buAutoNum type="arabicPeriod"/>
            </a:pPr>
            <a:r>
              <a:rPr lang="en-US">
                <a:latin typeface="Times" charset="0"/>
                <a:ea typeface="ＭＳ Ｐゴシック" charset="0"/>
                <a:cs typeface="ＭＳ Ｐゴシック" charset="0"/>
              </a:rPr>
              <a:t>A system is an arrangement (a pattern, a design) of parts which interact with each other within the system's boundaries (form, structure, organization) to function as a whole. </a:t>
            </a:r>
          </a:p>
          <a:p>
            <a:pPr marL="228600" indent="-228600" eaLnBrk="1" hangingPunct="1"/>
            <a:endParaRPr lang="en-US">
              <a:latin typeface="Times" charset="0"/>
              <a:ea typeface="ＭＳ Ｐゴシック" charset="0"/>
              <a:cs typeface="ＭＳ Ｐゴシック" charset="0"/>
            </a:endParaRPr>
          </a:p>
          <a:p>
            <a:pPr marL="228600" indent="-228600" eaLnBrk="1" hangingPunct="1">
              <a:buFontTx/>
              <a:buAutoNum type="arabicPeriod"/>
            </a:pPr>
            <a:r>
              <a:rPr lang="en-US">
                <a:latin typeface="Times" charset="0"/>
                <a:ea typeface="ＭＳ Ｐゴシック" charset="0"/>
                <a:cs typeface="ＭＳ Ｐゴシック" charset="0"/>
              </a:rPr>
              <a:t>The nature (purpose, operation) of the whole is always different from, and more than, the sum of its unassembled collection of parts.</a:t>
            </a:r>
          </a:p>
          <a:p>
            <a:pPr marL="228600" indent="-228600" eaLnBrk="1" hangingPunct="1">
              <a:buFontTx/>
              <a:buAutoNum type="arabicPeriod"/>
            </a:pPr>
            <a:endParaRPr lang="en-US">
              <a:latin typeface="Times" charset="0"/>
              <a:ea typeface="ＭＳ Ｐゴシック" charset="0"/>
              <a:cs typeface="ＭＳ Ｐゴシック" charset="0"/>
            </a:endParaRPr>
          </a:p>
          <a:p>
            <a:pPr marL="228600" indent="-228600" eaLnBrk="1" hangingPunct="1">
              <a:buFontTx/>
              <a:buAutoNum type="arabicPeriod"/>
            </a:pPr>
            <a:r>
              <a:rPr lang="en-US">
                <a:latin typeface="Times" charset="0"/>
                <a:ea typeface="ＭＳ Ｐゴシック" charset="0"/>
                <a:cs typeface="ＭＳ Ｐゴシック" charset="0"/>
              </a:rPr>
              <a:t>A car is a vehicular system comprised of many mechanical, electrical, sub-systems for propulsion, steering, lighting, seating, etc. The boundaries of each sub-system "interface" (connect) with one or more of the others. </a:t>
            </a:r>
          </a:p>
          <a:p>
            <a:pPr marL="228600" indent="-228600" eaLnBrk="1" hangingPunct="1">
              <a:buFontTx/>
              <a:buAutoNum type="arabicPeriod"/>
            </a:pPr>
            <a:r>
              <a:rPr lang="en-US">
                <a:latin typeface="Times" charset="0"/>
                <a:ea typeface="ＭＳ Ｐゴシック" charset="0"/>
                <a:cs typeface="ＭＳ Ｐゴシック" charset="0"/>
              </a:rPr>
              <a:t>Successful interfacing of sub-systems is called "systems integration". A city can be seen as an integrated system that includes living (persons, animals, plants, water, land) and non-living (buildings and houses, roads, ) subsystems.</a:t>
            </a:r>
          </a:p>
          <a:p>
            <a:pPr marL="228600" indent="-228600" eaLnBrk="1" hangingPunct="1"/>
            <a:endParaRPr lang="en-US">
              <a:latin typeface="Times" charset="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233BB6C-6695-A549-9432-4A2A4E20E742}" type="slidenum">
              <a:rPr lang="en-US" sz="1200"/>
              <a:pPr/>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55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56E8CBB-31CF-5449-8266-DB17995C8D36}" type="slidenum">
              <a:rPr lang="en-US" sz="1200"/>
              <a:pPr/>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a:ln/>
        </p:spPr>
      </p:sp>
      <p:sp>
        <p:nvSpPr>
          <p:cNvPr id="573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The new is compared against the paradigm, as in classification.</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See: Thomas Kuhn, The Structure of Scientific Revolutions</a:t>
            </a:r>
          </a:p>
        </p:txBody>
      </p:sp>
      <p:sp>
        <p:nvSpPr>
          <p:cNvPr id="573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3CD6984-EE17-EE4E-99CA-2041F17778EC}" type="slidenum">
              <a:rPr lang="en-US" sz="1200"/>
              <a:pPr/>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a:ln/>
        </p:spPr>
      </p:sp>
      <p:sp>
        <p:nvSpPr>
          <p:cNvPr id="593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The new is compared against the paradigm</a:t>
            </a:r>
          </a:p>
        </p:txBody>
      </p:sp>
      <p:sp>
        <p:nvSpPr>
          <p:cNvPr id="593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20EC507-98FE-8446-B896-AC65FF4DA9ED}" type="slidenum">
              <a:rPr lang="en-US" sz="1200"/>
              <a:pPr/>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Gill Sans Light" charset="0"/>
                <a:ea typeface="ＭＳ Ｐゴシック" charset="0"/>
                <a:cs typeface="ＭＳ Ｐゴシック" charset="0"/>
              </a:rPr>
              <a:t>Not why things are but which things are not?</a:t>
            </a:r>
          </a:p>
          <a:p>
            <a:endParaRPr lang="en-US" dirty="0">
              <a:latin typeface="Times" charset="0"/>
              <a:ea typeface="ＭＳ Ｐゴシック" charset="0"/>
              <a:cs typeface="ＭＳ Ｐゴシック" charset="0"/>
            </a:endParaRPr>
          </a:p>
        </p:txBody>
      </p:sp>
      <p:sp>
        <p:nvSpPr>
          <p:cNvPr id="614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9296A09-DE1F-3E45-A935-2BD2136A0E53}" type="slidenum">
              <a:rPr lang="en-US" sz="1200"/>
              <a:pPr/>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63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B6EC306-2350-F04D-A2F5-F36665545CE4}" type="slidenum">
              <a:rPr lang="en-US" sz="1200"/>
              <a:pPr/>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655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3E5123B-927E-D14E-BA61-75EBF6E0C379}" type="slidenum">
              <a:rPr lang="en-US" sz="1200"/>
              <a:pPr/>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atin typeface="Times" charset="0"/>
                <a:ea typeface="ＭＳ Ｐゴシック" charset="0"/>
                <a:cs typeface="ＭＳ Ｐゴシック" charset="0"/>
              </a:rPr>
              <a:t>First there is beingness</a:t>
            </a:r>
          </a:p>
          <a:p>
            <a:pPr marL="228600" indent="-228600">
              <a:buFontTx/>
              <a:buAutoNum type="arabicPeriod"/>
            </a:pPr>
            <a:r>
              <a:rPr lang="en-US">
                <a:latin typeface="Times" charset="0"/>
                <a:ea typeface="ＭＳ Ｐゴシック" charset="0"/>
                <a:cs typeface="ＭＳ Ｐゴシック" charset="0"/>
              </a:rPr>
              <a:t>Second there is difference</a:t>
            </a:r>
          </a:p>
          <a:p>
            <a:pPr marL="228600" indent="-228600">
              <a:buFontTx/>
              <a:buAutoNum type="arabicPeriod"/>
            </a:pPr>
            <a:r>
              <a:rPr lang="en-US">
                <a:latin typeface="Times" charset="0"/>
                <a:ea typeface="ＭＳ Ｐゴシック" charset="0"/>
                <a:cs typeface="ＭＳ Ｐゴシック" charset="0"/>
              </a:rPr>
              <a:t>Third is relation.</a:t>
            </a:r>
          </a:p>
        </p:txBody>
      </p:sp>
      <p:sp>
        <p:nvSpPr>
          <p:cNvPr id="67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7CB8977-EED0-174B-8F09-60A8824BC7F3}" type="slidenum">
              <a:rPr lang="en-US" sz="1200"/>
              <a:pPr/>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696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B189E2A-C67D-4B49-AE0C-7BC41B338560}" type="slidenum">
              <a:rPr lang="en-US" sz="120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696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B189E2A-C67D-4B49-AE0C-7BC41B338560}" type="slidenum">
              <a:rPr lang="en-US" sz="1200"/>
              <a:pPr/>
              <a:t>29</a:t>
            </a:fld>
            <a:endParaRPr lang="en-US" sz="1200"/>
          </a:p>
        </p:txBody>
      </p:sp>
    </p:spTree>
    <p:extLst>
      <p:ext uri="{BB962C8B-B14F-4D97-AF65-F5344CB8AC3E}">
        <p14:creationId xmlns:p14="http://schemas.microsoft.com/office/powerpoint/2010/main" val="110296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71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1E990B5-D3CC-6B4C-8E9A-4B83146ED87A}" type="slidenum">
              <a:rPr lang="en-US" sz="1200"/>
              <a:pP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204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26F6149-3886-C548-9E3B-15783F80E773}" type="slidenum">
              <a:rPr lang="en-US" sz="1200"/>
              <a:pPr/>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737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AB03A75-6AAB-364D-BA37-AF2D8EE54405}" type="slidenum">
              <a:rPr lang="en-US" sz="1200"/>
              <a:pPr/>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i="1">
                <a:latin typeface="Times" charset="0"/>
                <a:ea typeface="ＭＳ Ｐゴシック" charset="0"/>
                <a:cs typeface="ＭＳ Ｐゴシック" charset="0"/>
              </a:rPr>
              <a:t>The Broken Kilometer is composed of 500 highly polished, solid brass rods, each measuring thirty-nine inches in length and placed on the floor in five equal parallel rows. Stadium lights illuminate the work; creating an effect of a rippling field of ripe (albeit artificial) wheat, a perfect embodiment of the theatricality that Michael Field described in his seminal treatise on the "performative" nature of Minimalist sculpture. The Broken Kilometer resides undisturbed in its glorious permanence at a time when nothing seems permanent anymore.</a:t>
            </a:r>
          </a:p>
          <a:p>
            <a:r>
              <a:rPr lang="en-US">
                <a:latin typeface="Times" charset="0"/>
                <a:ea typeface="ＭＳ Ｐゴシック" charset="0"/>
                <a:cs typeface="ＭＳ Ｐゴシック" charset="0"/>
              </a:rPr>
              <a:t>http://www.diaart.org/sites/main/brokenkilometer</a:t>
            </a:r>
          </a:p>
        </p:txBody>
      </p:sp>
      <p:sp>
        <p:nvSpPr>
          <p:cNvPr id="757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8745CC0-FDE7-BD4F-8349-09D44397DABE}" type="slidenum">
              <a:rPr lang="en-US" sz="1200"/>
              <a:pPr/>
              <a:t>32</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778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FC75E23-310E-7748-96BC-842D0B8D0F6A}" type="slidenum">
              <a:rPr lang="en-US" sz="1200"/>
              <a:pPr/>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81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2DF4DC7-ED39-0A4D-83B4-7B51372B2D75}" type="slidenum">
              <a:rPr lang="en-US" sz="1200"/>
              <a:pPr/>
              <a:t>34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83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3EA80F73-963F-8545-B7E9-7F089614F589}" type="slidenum">
              <a:rPr lang="en-US" sz="1200"/>
              <a:pPr/>
              <a:t>35</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860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886C840-6CEA-0C47-A534-C651D81AA10A}" type="slidenum">
              <a:rPr lang="en-US" sz="1200"/>
              <a:pPr/>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880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38E4F1E-2339-6247-B883-612D03C1922E}" type="slidenum">
              <a:rPr lang="en-US" sz="1200"/>
              <a:pPr/>
              <a:t>37</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901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13C7DBA-6CA8-9644-AFFD-4DF7B5FF827C}" type="slidenum">
              <a:rPr lang="en-US" sz="1200"/>
              <a:pPr/>
              <a:t>38</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921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CC36514-E899-DC48-9121-38AEF8D37F7A}" type="slidenum">
              <a:rPr lang="en-US" sz="1200"/>
              <a:pPr/>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225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312BAEF-2DF8-7847-943B-C675909FFFF1}" type="slidenum">
              <a:rPr lang="en-US" sz="1200"/>
              <a:pP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80A7FAA-DCB7-054C-AF20-2EB4312157C1}"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
        <p:nvSpPr>
          <p:cNvPr id="266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577AE34-B50F-E240-B515-55E59D023E3B}"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28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96AC3F9-10C7-4F4A-A32D-C12357F4587C}"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307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FE59B10-1FE8-A145-921C-248F285E2E23}"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327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22AF4A0-61B9-FF4A-9437-BCEB34A401EF}"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9856" y="2033265"/>
            <a:ext cx="7772400" cy="1470025"/>
          </a:xfrm>
        </p:spPr>
        <p:txBody>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3" name="Subtitle 2"/>
          <p:cNvSpPr>
            <a:spLocks noGrp="1"/>
          </p:cNvSpPr>
          <p:nvPr>
            <p:ph type="subTitle" idx="1"/>
          </p:nvPr>
        </p:nvSpPr>
        <p:spPr>
          <a:xfrm>
            <a:off x="1475656" y="37890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Click to edit Master subtitle style</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a:t>©Lily Díaz, 2009</a:t>
            </a:r>
          </a:p>
        </p:txBody>
      </p:sp>
      <p:sp>
        <p:nvSpPr>
          <p:cNvPr id="6" name="Slide Number Placeholder 5"/>
          <p:cNvSpPr>
            <a:spLocks noGrp="1"/>
          </p:cNvSpPr>
          <p:nvPr>
            <p:ph type="sldNum" sz="quarter" idx="12"/>
          </p:nvPr>
        </p:nvSpPr>
        <p:spPr/>
        <p:txBody>
          <a:bodyPr/>
          <a:lstStyle>
            <a:lvl1pPr>
              <a:defRPr/>
            </a:lvl1pPr>
          </a:lstStyle>
          <a:p>
            <a:fld id="{8F2E1B76-6620-384C-B308-710F5CD98B89}" type="slidenum">
              <a:rPr lang="en-US"/>
              <a:pPr/>
              <a:t>‹#›</a:t>
            </a:fld>
            <a:endParaRPr lang="en-US"/>
          </a:p>
        </p:txBody>
      </p:sp>
    </p:spTree>
    <p:extLst>
      <p:ext uri="{BB962C8B-B14F-4D97-AF65-F5344CB8AC3E}">
        <p14:creationId xmlns:p14="http://schemas.microsoft.com/office/powerpoint/2010/main" val="401114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©Lily Díaz, 2009</a:t>
            </a:r>
          </a:p>
        </p:txBody>
      </p:sp>
      <p:sp>
        <p:nvSpPr>
          <p:cNvPr id="6" name="Slide Number Placeholder 5"/>
          <p:cNvSpPr>
            <a:spLocks noGrp="1"/>
          </p:cNvSpPr>
          <p:nvPr>
            <p:ph type="sldNum" sz="quarter" idx="12"/>
          </p:nvPr>
        </p:nvSpPr>
        <p:spPr/>
        <p:txBody>
          <a:bodyPr/>
          <a:lstStyle>
            <a:lvl1pPr>
              <a:defRPr/>
            </a:lvl1pPr>
          </a:lstStyle>
          <a:p>
            <a:fld id="{2976F5A9-6EED-F34A-B9C0-96A12CA11E4F}" type="slidenum">
              <a:rPr lang="en-US"/>
              <a:pPr/>
              <a:t>‹#›</a:t>
            </a:fld>
            <a:endParaRPr lang="en-US"/>
          </a:p>
        </p:txBody>
      </p:sp>
    </p:spTree>
    <p:extLst>
      <p:ext uri="{BB962C8B-B14F-4D97-AF65-F5344CB8AC3E}">
        <p14:creationId xmlns:p14="http://schemas.microsoft.com/office/powerpoint/2010/main" val="286083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fi-FI"/>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©Lily Díaz, 2009</a:t>
            </a:r>
          </a:p>
        </p:txBody>
      </p:sp>
      <p:sp>
        <p:nvSpPr>
          <p:cNvPr id="6" name="Slide Number Placeholder 5"/>
          <p:cNvSpPr>
            <a:spLocks noGrp="1"/>
          </p:cNvSpPr>
          <p:nvPr>
            <p:ph type="sldNum" sz="quarter" idx="12"/>
          </p:nvPr>
        </p:nvSpPr>
        <p:spPr/>
        <p:txBody>
          <a:bodyPr/>
          <a:lstStyle>
            <a:lvl1pPr>
              <a:defRPr/>
            </a:lvl1pPr>
          </a:lstStyle>
          <a:p>
            <a:fld id="{52934B0D-950D-904E-9AE6-B1C3F697B431}" type="slidenum">
              <a:rPr lang="en-US"/>
              <a:pPr/>
              <a:t>‹#›</a:t>
            </a:fld>
            <a:endParaRPr lang="en-US"/>
          </a:p>
        </p:txBody>
      </p:sp>
    </p:spTree>
    <p:extLst>
      <p:ext uri="{BB962C8B-B14F-4D97-AF65-F5344CB8AC3E}">
        <p14:creationId xmlns:p14="http://schemas.microsoft.com/office/powerpoint/2010/main" val="327978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593F8148-4C39-634E-883F-40940E8EE6A2}"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1468544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593F8148-4C39-634E-883F-40940E8EE6A2}"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2447560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p:txBody>
          <a:bodyPr/>
          <a:lstStyle/>
          <a:p>
            <a:fld id="{593F8148-4C39-634E-883F-40940E8EE6A2}"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1131814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p:txBody>
          <a:bodyPr/>
          <a:lstStyle/>
          <a:p>
            <a:fld id="{593F8148-4C39-634E-883F-40940E8EE6A2}"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31501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p:txBody>
          <a:bodyPr/>
          <a:lstStyle/>
          <a:p>
            <a:fld id="{593F8148-4C39-634E-883F-40940E8EE6A2}" type="datetimeFigureOut">
              <a:rPr lang="en-US" smtClean="0"/>
              <a:t>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1170804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fld id="{593F8148-4C39-634E-883F-40940E8EE6A2}" type="datetimeFigureOut">
              <a:rPr lang="en-US" smtClean="0"/>
              <a:t>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175324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F8148-4C39-634E-883F-40940E8EE6A2}" type="datetimeFigureOut">
              <a:rPr lang="en-US" smtClean="0"/>
              <a:t>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927422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593F8148-4C39-634E-883F-40940E8EE6A2}"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211488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©Lily Díaz, 2009</a:t>
            </a:r>
          </a:p>
        </p:txBody>
      </p:sp>
      <p:sp>
        <p:nvSpPr>
          <p:cNvPr id="6" name="Slide Number Placeholder 5"/>
          <p:cNvSpPr>
            <a:spLocks noGrp="1"/>
          </p:cNvSpPr>
          <p:nvPr>
            <p:ph type="sldNum" sz="quarter" idx="12"/>
          </p:nvPr>
        </p:nvSpPr>
        <p:spPr/>
        <p:txBody>
          <a:bodyPr/>
          <a:lstStyle>
            <a:lvl1pPr>
              <a:defRPr/>
            </a:lvl1pPr>
          </a:lstStyle>
          <a:p>
            <a:fld id="{289A911C-6E23-6240-9375-CDC0EE7C14AC}" type="slidenum">
              <a:rPr lang="en-US"/>
              <a:pPr/>
              <a:t>‹#›</a:t>
            </a:fld>
            <a:endParaRPr lang="en-US"/>
          </a:p>
        </p:txBody>
      </p:sp>
    </p:spTree>
    <p:extLst>
      <p:ext uri="{BB962C8B-B14F-4D97-AF65-F5344CB8AC3E}">
        <p14:creationId xmlns:p14="http://schemas.microsoft.com/office/powerpoint/2010/main" val="892130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593F8148-4C39-634E-883F-40940E8EE6A2}"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1024358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593F8148-4C39-634E-883F-40940E8EE6A2}"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1078661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593F8148-4C39-634E-883F-40940E8EE6A2}"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6AD7C-5D90-1948-9A0C-137E800BCC61}" type="slidenum">
              <a:rPr lang="en-US" smtClean="0"/>
              <a:t>‹#›</a:t>
            </a:fld>
            <a:endParaRPr lang="en-US"/>
          </a:p>
        </p:txBody>
      </p:sp>
    </p:spTree>
    <p:extLst>
      <p:ext uri="{BB962C8B-B14F-4D97-AF65-F5344CB8AC3E}">
        <p14:creationId xmlns:p14="http://schemas.microsoft.com/office/powerpoint/2010/main" val="2989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©Lily Díaz, 2009</a:t>
            </a:r>
          </a:p>
        </p:txBody>
      </p:sp>
      <p:sp>
        <p:nvSpPr>
          <p:cNvPr id="6" name="Slide Number Placeholder 5"/>
          <p:cNvSpPr>
            <a:spLocks noGrp="1"/>
          </p:cNvSpPr>
          <p:nvPr>
            <p:ph type="sldNum" sz="quarter" idx="12"/>
          </p:nvPr>
        </p:nvSpPr>
        <p:spPr/>
        <p:txBody>
          <a:bodyPr/>
          <a:lstStyle>
            <a:lvl1pPr>
              <a:defRPr/>
            </a:lvl1pPr>
          </a:lstStyle>
          <a:p>
            <a:fld id="{584DE703-DA0B-9D48-87D9-CA155B4C39C2}" type="slidenum">
              <a:rPr lang="en-US"/>
              <a:pPr/>
              <a:t>‹#›</a:t>
            </a:fld>
            <a:endParaRPr lang="en-US"/>
          </a:p>
        </p:txBody>
      </p:sp>
    </p:spTree>
    <p:extLst>
      <p:ext uri="{BB962C8B-B14F-4D97-AF65-F5344CB8AC3E}">
        <p14:creationId xmlns:p14="http://schemas.microsoft.com/office/powerpoint/2010/main" val="158961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©Lily Díaz, 2009</a:t>
            </a:r>
          </a:p>
        </p:txBody>
      </p:sp>
      <p:sp>
        <p:nvSpPr>
          <p:cNvPr id="7" name="Slide Number Placeholder 6"/>
          <p:cNvSpPr>
            <a:spLocks noGrp="1"/>
          </p:cNvSpPr>
          <p:nvPr>
            <p:ph type="sldNum" sz="quarter" idx="12"/>
          </p:nvPr>
        </p:nvSpPr>
        <p:spPr/>
        <p:txBody>
          <a:bodyPr/>
          <a:lstStyle>
            <a:lvl1pPr>
              <a:defRPr/>
            </a:lvl1pPr>
          </a:lstStyle>
          <a:p>
            <a:fld id="{DA74942C-671D-F34F-88D9-FB0AFF3AA764}" type="slidenum">
              <a:rPr lang="en-US"/>
              <a:pPr/>
              <a:t>‹#›</a:t>
            </a:fld>
            <a:endParaRPr lang="en-US"/>
          </a:p>
        </p:txBody>
      </p:sp>
    </p:spTree>
    <p:extLst>
      <p:ext uri="{BB962C8B-B14F-4D97-AF65-F5344CB8AC3E}">
        <p14:creationId xmlns:p14="http://schemas.microsoft.com/office/powerpoint/2010/main" val="875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©Lily Díaz, 2009</a:t>
            </a:r>
          </a:p>
        </p:txBody>
      </p:sp>
      <p:sp>
        <p:nvSpPr>
          <p:cNvPr id="9" name="Slide Number Placeholder 8"/>
          <p:cNvSpPr>
            <a:spLocks noGrp="1"/>
          </p:cNvSpPr>
          <p:nvPr>
            <p:ph type="sldNum" sz="quarter" idx="12"/>
          </p:nvPr>
        </p:nvSpPr>
        <p:spPr/>
        <p:txBody>
          <a:bodyPr/>
          <a:lstStyle>
            <a:lvl1pPr>
              <a:defRPr/>
            </a:lvl1pPr>
          </a:lstStyle>
          <a:p>
            <a:fld id="{1CCA95EF-5751-9846-AEF2-9C5CD9B3E2C7}" type="slidenum">
              <a:rPr lang="en-US"/>
              <a:pPr/>
              <a:t>‹#›</a:t>
            </a:fld>
            <a:endParaRPr lang="en-US"/>
          </a:p>
        </p:txBody>
      </p:sp>
    </p:spTree>
    <p:extLst>
      <p:ext uri="{BB962C8B-B14F-4D97-AF65-F5344CB8AC3E}">
        <p14:creationId xmlns:p14="http://schemas.microsoft.com/office/powerpoint/2010/main" val="223984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©Lily Díaz, 2009</a:t>
            </a:r>
          </a:p>
        </p:txBody>
      </p:sp>
      <p:sp>
        <p:nvSpPr>
          <p:cNvPr id="5" name="Slide Number Placeholder 4"/>
          <p:cNvSpPr>
            <a:spLocks noGrp="1"/>
          </p:cNvSpPr>
          <p:nvPr>
            <p:ph type="sldNum" sz="quarter" idx="12"/>
          </p:nvPr>
        </p:nvSpPr>
        <p:spPr/>
        <p:txBody>
          <a:bodyPr/>
          <a:lstStyle>
            <a:lvl1pPr>
              <a:defRPr/>
            </a:lvl1pPr>
          </a:lstStyle>
          <a:p>
            <a:fld id="{889D1A1C-9846-7C49-9D71-8703AE830346}" type="slidenum">
              <a:rPr lang="en-US"/>
              <a:pPr/>
              <a:t>‹#›</a:t>
            </a:fld>
            <a:endParaRPr lang="en-US"/>
          </a:p>
        </p:txBody>
      </p:sp>
    </p:spTree>
    <p:extLst>
      <p:ext uri="{BB962C8B-B14F-4D97-AF65-F5344CB8AC3E}">
        <p14:creationId xmlns:p14="http://schemas.microsoft.com/office/powerpoint/2010/main" val="114982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©Lily Díaz, 2009</a:t>
            </a:r>
          </a:p>
        </p:txBody>
      </p:sp>
      <p:sp>
        <p:nvSpPr>
          <p:cNvPr id="4" name="Slide Number Placeholder 3"/>
          <p:cNvSpPr>
            <a:spLocks noGrp="1"/>
          </p:cNvSpPr>
          <p:nvPr>
            <p:ph type="sldNum" sz="quarter" idx="12"/>
          </p:nvPr>
        </p:nvSpPr>
        <p:spPr/>
        <p:txBody>
          <a:bodyPr/>
          <a:lstStyle>
            <a:lvl1pPr>
              <a:defRPr/>
            </a:lvl1pPr>
          </a:lstStyle>
          <a:p>
            <a:fld id="{6831A378-B5EC-8649-A593-8332F24EF21C}" type="slidenum">
              <a:rPr lang="en-US"/>
              <a:pPr/>
              <a:t>‹#›</a:t>
            </a:fld>
            <a:endParaRPr lang="en-US"/>
          </a:p>
        </p:txBody>
      </p:sp>
    </p:spTree>
    <p:extLst>
      <p:ext uri="{BB962C8B-B14F-4D97-AF65-F5344CB8AC3E}">
        <p14:creationId xmlns:p14="http://schemas.microsoft.com/office/powerpoint/2010/main" val="123704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©Lily Díaz, 2009</a:t>
            </a:r>
          </a:p>
        </p:txBody>
      </p:sp>
      <p:sp>
        <p:nvSpPr>
          <p:cNvPr id="7" name="Slide Number Placeholder 6"/>
          <p:cNvSpPr>
            <a:spLocks noGrp="1"/>
          </p:cNvSpPr>
          <p:nvPr>
            <p:ph type="sldNum" sz="quarter" idx="12"/>
          </p:nvPr>
        </p:nvSpPr>
        <p:spPr/>
        <p:txBody>
          <a:bodyPr/>
          <a:lstStyle>
            <a:lvl1pPr>
              <a:defRPr/>
            </a:lvl1pPr>
          </a:lstStyle>
          <a:p>
            <a:fld id="{0F8D84CE-2610-6E43-9D56-FC7C62906303}" type="slidenum">
              <a:rPr lang="en-US"/>
              <a:pPr/>
              <a:t>‹#›</a:t>
            </a:fld>
            <a:endParaRPr lang="en-US"/>
          </a:p>
        </p:txBody>
      </p:sp>
    </p:spTree>
    <p:extLst>
      <p:ext uri="{BB962C8B-B14F-4D97-AF65-F5344CB8AC3E}">
        <p14:creationId xmlns:p14="http://schemas.microsoft.com/office/powerpoint/2010/main" val="203133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©Lily Díaz, 2009</a:t>
            </a:r>
          </a:p>
        </p:txBody>
      </p:sp>
      <p:sp>
        <p:nvSpPr>
          <p:cNvPr id="7" name="Slide Number Placeholder 6"/>
          <p:cNvSpPr>
            <a:spLocks noGrp="1"/>
          </p:cNvSpPr>
          <p:nvPr>
            <p:ph type="sldNum" sz="quarter" idx="12"/>
          </p:nvPr>
        </p:nvSpPr>
        <p:spPr/>
        <p:txBody>
          <a:bodyPr/>
          <a:lstStyle>
            <a:lvl1pPr>
              <a:defRPr/>
            </a:lvl1pPr>
          </a:lstStyle>
          <a:p>
            <a:fld id="{D39EE843-4EE3-2444-BB2F-511204E2647D}" type="slidenum">
              <a:rPr lang="en-US"/>
              <a:pPr/>
              <a:t>‹#›</a:t>
            </a:fld>
            <a:endParaRPr lang="en-US"/>
          </a:p>
        </p:txBody>
      </p:sp>
    </p:spTree>
    <p:extLst>
      <p:ext uri="{BB962C8B-B14F-4D97-AF65-F5344CB8AC3E}">
        <p14:creationId xmlns:p14="http://schemas.microsoft.com/office/powerpoint/2010/main" val="339643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A6A6A6"/>
                </a:solidFill>
                <a:latin typeface="Helvetica" charset="0"/>
              </a:defRPr>
            </a:lvl1pPr>
          </a:lstStyle>
          <a:p>
            <a:endParaRPr lang="en-US" dirty="0"/>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DF07DA-D4F9-DB45-9F5C-F1AD117423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ctr" rtl="0" eaLnBrk="0" fontAlgn="base" hangingPunct="0">
        <a:spcBef>
          <a:spcPct val="0"/>
        </a:spcBef>
        <a:spcAft>
          <a:spcPct val="0"/>
        </a:spcAft>
        <a:defRPr sz="4400">
          <a:solidFill>
            <a:srgbClr val="0D0000"/>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rgbClr val="0D0000"/>
          </a:solidFill>
          <a:latin typeface="Gill Sans Light"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0D0000"/>
          </a:solidFill>
          <a:latin typeface="Gill Sans Light"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0D0000"/>
          </a:solidFill>
          <a:latin typeface="Gill Sans Light"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0D0000"/>
          </a:solidFill>
          <a:latin typeface="Gill Sans Light"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Gill Sans Light" pitchFamily="-65" charset="0"/>
        </a:defRPr>
      </a:lvl6pPr>
      <a:lvl7pPr marL="914400" algn="ctr" rtl="0" fontAlgn="base">
        <a:spcBef>
          <a:spcPct val="0"/>
        </a:spcBef>
        <a:spcAft>
          <a:spcPct val="0"/>
        </a:spcAft>
        <a:defRPr sz="4400">
          <a:solidFill>
            <a:schemeClr val="tx2"/>
          </a:solidFill>
          <a:latin typeface="Gill Sans Light" pitchFamily="-65" charset="0"/>
        </a:defRPr>
      </a:lvl7pPr>
      <a:lvl8pPr marL="1371600" algn="ctr" rtl="0" fontAlgn="base">
        <a:spcBef>
          <a:spcPct val="0"/>
        </a:spcBef>
        <a:spcAft>
          <a:spcPct val="0"/>
        </a:spcAft>
        <a:defRPr sz="4400">
          <a:solidFill>
            <a:schemeClr val="tx2"/>
          </a:solidFill>
          <a:latin typeface="Gill Sans Light" pitchFamily="-65" charset="0"/>
        </a:defRPr>
      </a:lvl8pPr>
      <a:lvl9pPr marL="1828800" algn="ctr" rtl="0" fontAlgn="base">
        <a:spcBef>
          <a:spcPct val="0"/>
        </a:spcBef>
        <a:spcAft>
          <a:spcPct val="0"/>
        </a:spcAft>
        <a:defRPr sz="4400">
          <a:solidFill>
            <a:schemeClr val="tx2"/>
          </a:solidFill>
          <a:latin typeface="Gill Sans Light" pitchFamily="-65" charset="0"/>
        </a:defRPr>
      </a:lvl9pPr>
    </p:titleStyle>
    <p:bodyStyle>
      <a:lvl1pPr marL="342900" indent="-342900" algn="l" rtl="0" eaLnBrk="0" fontAlgn="base" hangingPunct="0">
        <a:spcBef>
          <a:spcPct val="20000"/>
        </a:spcBef>
        <a:spcAft>
          <a:spcPct val="0"/>
        </a:spcAft>
        <a:buChar char="•"/>
        <a:defRPr sz="3200">
          <a:solidFill>
            <a:srgbClr val="0D00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rgbClr val="0D0000"/>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rgbClr val="0D0000"/>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rgbClr val="0D0000"/>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rgbClr val="0D0000"/>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F8148-4C39-634E-883F-40940E8EE6A2}" type="datetimeFigureOut">
              <a:rPr lang="en-US" smtClean="0"/>
              <a:t>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6AD7C-5D90-1948-9A0C-137E800BCC61}" type="slidenum">
              <a:rPr lang="en-US" smtClean="0"/>
              <a:t>‹#›</a:t>
            </a:fld>
            <a:endParaRPr lang="en-US"/>
          </a:p>
        </p:txBody>
      </p:sp>
    </p:spTree>
    <p:extLst>
      <p:ext uri="{BB962C8B-B14F-4D97-AF65-F5344CB8AC3E}">
        <p14:creationId xmlns:p14="http://schemas.microsoft.com/office/powerpoint/2010/main" val="281846336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457200" rtl="0" eaLnBrk="1" latinLnBrk="0" hangingPunct="1">
        <a:spcBef>
          <a:spcPct val="0"/>
        </a:spcBef>
        <a:buNone/>
        <a:defRPr sz="3200" kern="1200">
          <a:solidFill>
            <a:schemeClr val="tx1"/>
          </a:solidFill>
          <a:latin typeface="Gill Sans"/>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3568" y="1844824"/>
            <a:ext cx="7772400" cy="1143000"/>
          </a:xfrm>
        </p:spPr>
        <p:txBody>
          <a:bodyPr/>
          <a:lstStyle/>
          <a:p>
            <a:pPr algn="l" eaLnBrk="1" hangingPunct="1"/>
            <a:r>
              <a:rPr lang="fi-FI" sz="4000" dirty="0">
                <a:latin typeface="Gill Sans Light" charset="0"/>
                <a:ea typeface="ＭＳ Ｐゴシック" charset="0"/>
                <a:cs typeface="ＭＳ Ｐゴシック" charset="0"/>
              </a:rPr>
              <a:t>Systems of </a:t>
            </a:r>
            <a:r>
              <a:rPr lang="fi-FI" sz="4000" dirty="0" err="1">
                <a:latin typeface="Gill Sans Light" charset="0"/>
                <a:ea typeface="ＭＳ Ｐゴシック" charset="0"/>
                <a:cs typeface="ＭＳ Ｐゴシック" charset="0"/>
              </a:rPr>
              <a:t>Representation</a:t>
            </a:r>
            <a:r>
              <a:rPr lang="fi-FI" sz="4000" dirty="0">
                <a:latin typeface="Gill Sans Light" charset="0"/>
                <a:ea typeface="ＭＳ Ｐゴシック" charset="0"/>
                <a:cs typeface="ＭＳ Ｐゴシック" charset="0"/>
              </a:rPr>
              <a:t>,</a:t>
            </a:r>
            <a:br>
              <a:rPr lang="fi-FI" sz="4000" dirty="0">
                <a:latin typeface="Gill Sans Light" charset="0"/>
                <a:ea typeface="ＭＳ Ｐゴシック" charset="0"/>
                <a:cs typeface="ＭＳ Ｐゴシック" charset="0"/>
              </a:rPr>
            </a:br>
            <a:r>
              <a:rPr lang="fi-FI" sz="4000" dirty="0" err="1">
                <a:latin typeface="Gill Sans Light" charset="0"/>
                <a:ea typeface="ＭＳ Ｐゴシック" charset="0"/>
                <a:cs typeface="ＭＳ Ｐゴシック" charset="0"/>
              </a:rPr>
              <a:t>introduction</a:t>
            </a:r>
            <a:endParaRPr lang="fi-FI" sz="4000" dirty="0">
              <a:latin typeface="Gill Sans Light" charset="0"/>
              <a:ea typeface="ＭＳ Ｐゴシック" charset="0"/>
              <a:cs typeface="ＭＳ Ｐゴシック" charset="0"/>
            </a:endParaRPr>
          </a:p>
        </p:txBody>
      </p:sp>
      <p:sp>
        <p:nvSpPr>
          <p:cNvPr id="15363" name="Rectangle 3"/>
          <p:cNvSpPr>
            <a:spLocks noGrp="1" noChangeArrowheads="1"/>
          </p:cNvSpPr>
          <p:nvPr>
            <p:ph type="subTitle" idx="1"/>
          </p:nvPr>
        </p:nvSpPr>
        <p:spPr/>
        <p:txBody>
          <a:bodyPr/>
          <a:lstStyle/>
          <a:p>
            <a:pPr algn="l" eaLnBrk="1" hangingPunct="1">
              <a:spcBef>
                <a:spcPts val="0"/>
              </a:spcBef>
            </a:pPr>
            <a:r>
              <a:rPr lang="fi-FI" sz="2000" dirty="0">
                <a:latin typeface="Gill Sans Light" charset="0"/>
                <a:ea typeface="ＭＳ Ｐゴシック" charset="0"/>
                <a:cs typeface="ＭＳ Ｐゴシック" charset="0"/>
              </a:rPr>
              <a:t>Prof. Lily </a:t>
            </a:r>
            <a:r>
              <a:rPr lang="fi-FI" sz="2000" dirty="0" err="1">
                <a:latin typeface="Gill Sans Light" charset="0"/>
                <a:ea typeface="ＭＳ Ｐゴシック" charset="0"/>
                <a:cs typeface="ＭＳ Ｐゴシック" charset="0"/>
              </a:rPr>
              <a:t>Díaz-Kommonen</a:t>
            </a:r>
            <a:endParaRPr lang="fi-FI" sz="2000" dirty="0">
              <a:latin typeface="Gill Sans Light" charset="0"/>
              <a:ea typeface="ＭＳ Ｐゴシック" charset="0"/>
              <a:cs typeface="ＭＳ Ｐゴシック" charset="0"/>
            </a:endParaRPr>
          </a:p>
          <a:p>
            <a:pPr algn="l" eaLnBrk="1" hangingPunct="1">
              <a:spcBef>
                <a:spcPts val="0"/>
              </a:spcBef>
            </a:pPr>
            <a:r>
              <a:rPr lang="fi-FI" sz="2000" dirty="0">
                <a:latin typeface="Gill Sans Light" charset="0"/>
                <a:ea typeface="ＭＳ Ｐゴシック" charset="0"/>
                <a:cs typeface="ＭＳ Ｐゴシック" charset="0"/>
              </a:rPr>
              <a:t>Systems of </a:t>
            </a:r>
            <a:r>
              <a:rPr lang="fi-FI" sz="2000" dirty="0" err="1">
                <a:latin typeface="Gill Sans Light" charset="0"/>
                <a:ea typeface="ＭＳ Ｐゴシック" charset="0"/>
                <a:cs typeface="ＭＳ Ｐゴシック" charset="0"/>
              </a:rPr>
              <a:t>Representation</a:t>
            </a:r>
            <a:endParaRPr lang="fi-FI" sz="2000" dirty="0">
              <a:latin typeface="Gill Sans Light" charset="0"/>
              <a:ea typeface="ＭＳ Ｐゴシック" charset="0"/>
              <a:cs typeface="ＭＳ Ｐゴシック" charset="0"/>
            </a:endParaRPr>
          </a:p>
          <a:p>
            <a:pPr algn="l" eaLnBrk="1" hangingPunct="1">
              <a:spcBef>
                <a:spcPts val="0"/>
              </a:spcBef>
            </a:pPr>
            <a:r>
              <a:rPr lang="fi-FI" sz="2000" dirty="0">
                <a:latin typeface="Gill Sans Light" charset="0"/>
                <a:ea typeface="ＭＳ Ｐゴシック" charset="0"/>
                <a:cs typeface="ＭＳ Ｐゴシック" charset="0"/>
              </a:rPr>
              <a:t>Media </a:t>
            </a:r>
            <a:r>
              <a:rPr lang="fi-FI" sz="2000" dirty="0" err="1">
                <a:latin typeface="Gill Sans Light" charset="0"/>
                <a:ea typeface="ＭＳ Ｐゴシック" charset="0"/>
                <a:cs typeface="ＭＳ Ｐゴシック" charset="0"/>
              </a:rPr>
              <a:t>Lab</a:t>
            </a:r>
            <a:r>
              <a:rPr lang="fi-FI" sz="2000" dirty="0">
                <a:latin typeface="Gill Sans Light" charset="0"/>
                <a:ea typeface="ＭＳ Ｐゴシック" charset="0"/>
                <a:cs typeface="ＭＳ Ｐゴシック" charset="0"/>
              </a:rPr>
              <a:t> </a:t>
            </a:r>
          </a:p>
          <a:p>
            <a:pPr algn="l" eaLnBrk="1" hangingPunct="1">
              <a:spcBef>
                <a:spcPts val="0"/>
              </a:spcBef>
            </a:pPr>
            <a:r>
              <a:rPr lang="fi-FI" sz="2000" dirty="0">
                <a:latin typeface="Gill Sans Light" charset="0"/>
                <a:ea typeface="ＭＳ Ｐゴシック" charset="0"/>
                <a:cs typeface="ＭＳ Ｐゴシック" charset="0"/>
              </a:rPr>
              <a:t>31 </a:t>
            </a:r>
            <a:r>
              <a:rPr lang="fi-FI" sz="2000" dirty="0" err="1">
                <a:latin typeface="Gill Sans Light" charset="0"/>
                <a:ea typeface="ＭＳ Ｐゴシック" charset="0"/>
                <a:cs typeface="ＭＳ Ｐゴシック" charset="0"/>
              </a:rPr>
              <a:t>January</a:t>
            </a:r>
            <a:r>
              <a:rPr lang="fi-FI" sz="2000" dirty="0">
                <a:latin typeface="Gill Sans Light" charset="0"/>
                <a:ea typeface="ＭＳ Ｐゴシック" charset="0"/>
                <a:cs typeface="ＭＳ Ｐゴシック" charset="0"/>
              </a:rPr>
              <a:t> 2019</a:t>
            </a:r>
          </a:p>
          <a:p>
            <a:pPr eaLnBrk="1" hangingPunct="1"/>
            <a:endParaRPr lang="fi-FI" dirty="0">
              <a:latin typeface="Gill Sans Light" charset="0"/>
              <a:ea typeface="ＭＳ Ｐゴシック" charset="0"/>
              <a:cs typeface="ＭＳ Ｐゴシック" charset="0"/>
            </a:endParaRPr>
          </a:p>
        </p:txBody>
      </p:sp>
      <p:sp>
        <p:nvSpPr>
          <p:cNvPr id="1536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BFBFBF"/>
                </a:solidFill>
                <a:latin typeface="Helvetica" charset="0"/>
              </a:rPr>
              <a:t>©Lily Díaz,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Gill Sans Light" charset="0"/>
                <a:ea typeface="ＭＳ Ｐゴシック" charset="0"/>
                <a:cs typeface="ＭＳ Ｐゴシック" charset="0"/>
              </a:rPr>
              <a:t>Examples of systems</a:t>
            </a:r>
          </a:p>
        </p:txBody>
      </p:sp>
      <p:sp>
        <p:nvSpPr>
          <p:cNvPr id="33795" name="Text Placeholder 9"/>
          <p:cNvSpPr>
            <a:spLocks noGrp="1"/>
          </p:cNvSpPr>
          <p:nvPr>
            <p:ph type="body" idx="1"/>
          </p:nvPr>
        </p:nvSpPr>
        <p:spPr/>
        <p:txBody>
          <a:bodyPr/>
          <a:lstStyle/>
          <a:p>
            <a:r>
              <a:rPr lang="en-US">
                <a:latin typeface="Gill Sans Light" charset="0"/>
                <a:ea typeface="ＭＳ Ｐゴシック" charset="0"/>
                <a:cs typeface="ＭＳ Ｐゴシック" charset="0"/>
              </a:rPr>
              <a:t>‘Natural’ systems</a:t>
            </a:r>
          </a:p>
        </p:txBody>
      </p:sp>
      <p:pic>
        <p:nvPicPr>
          <p:cNvPr id="33796" name="Content Placeholder 12" descr="Uk-cyclone-2.png"/>
          <p:cNvPicPr>
            <a:picLocks noGrp="1" noChangeAspect="1"/>
          </p:cNvPicPr>
          <p:nvPr>
            <p:ph sz="half" idx="2"/>
          </p:nvPr>
        </p:nvPicPr>
        <p:blipFill>
          <a:blip r:embed="rId3">
            <a:extLst>
              <a:ext uri="{28A0092B-C50C-407E-A947-70E740481C1C}">
                <a14:useLocalDpi xmlns:a14="http://schemas.microsoft.com/office/drawing/2010/main" val="0"/>
              </a:ext>
            </a:extLst>
          </a:blip>
          <a:srcRect t="-17332" b="-17332"/>
          <a:stretch>
            <a:fillRect/>
          </a:stretch>
        </p:blipFill>
        <p:spPr/>
      </p:pic>
      <p:sp>
        <p:nvSpPr>
          <p:cNvPr id="33797" name="Text Placeholder 10"/>
          <p:cNvSpPr>
            <a:spLocks noGrp="1"/>
          </p:cNvSpPr>
          <p:nvPr>
            <p:ph type="body" sz="quarter" idx="3"/>
          </p:nvPr>
        </p:nvSpPr>
        <p:spPr/>
        <p:txBody>
          <a:bodyPr/>
          <a:lstStyle/>
          <a:p>
            <a:r>
              <a:rPr lang="en-US" dirty="0">
                <a:latin typeface="Gill Sans Light" charset="0"/>
                <a:ea typeface="ＭＳ Ｐゴシック" charset="0"/>
                <a:cs typeface="ＭＳ Ｐゴシック" charset="0"/>
              </a:rPr>
              <a:t>Designed systems</a:t>
            </a:r>
          </a:p>
        </p:txBody>
      </p:sp>
      <p:pic>
        <p:nvPicPr>
          <p:cNvPr id="33798" name="Content Placeholder 11" descr="thermostat.jpg"/>
          <p:cNvPicPr>
            <a:picLocks noGrp="1" noChangeAspect="1"/>
          </p:cNvPicPr>
          <p:nvPr>
            <p:ph sz="quarter" idx="4"/>
          </p:nvPr>
        </p:nvPicPr>
        <p:blipFill>
          <a:blip r:embed="rId4">
            <a:extLst>
              <a:ext uri="{28A0092B-C50C-407E-A947-70E740481C1C}">
                <a14:useLocalDpi xmlns:a14="http://schemas.microsoft.com/office/drawing/2010/main" val="0"/>
              </a:ext>
            </a:extLst>
          </a:blip>
          <a:srcRect t="-13026" b="-13026"/>
          <a:stretch>
            <a:fillRect/>
          </a:stretch>
        </p:blipFill>
        <p:spPr/>
      </p:pic>
      <p:sp>
        <p:nvSpPr>
          <p:cNvPr id="33799"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p:txBody>
          <a:bodyPr/>
          <a:lstStyle/>
          <a:p>
            <a:pPr eaLnBrk="1" hangingPunct="1"/>
            <a:r>
              <a:rPr lang="en-US" dirty="0">
                <a:latin typeface="Gill Sans Light" charset="0"/>
                <a:ea typeface="ＭＳ Ｐゴシック" charset="0"/>
                <a:cs typeface="ＭＳ Ｐゴシック" charset="0"/>
              </a:rPr>
              <a:t>Traditional view of representation</a:t>
            </a:r>
          </a:p>
        </p:txBody>
      </p:sp>
      <p:sp>
        <p:nvSpPr>
          <p:cNvPr id="35843" name="Content Placeholder 7"/>
          <p:cNvSpPr>
            <a:spLocks noGrp="1"/>
          </p:cNvSpPr>
          <p:nvPr>
            <p:ph idx="1"/>
          </p:nvPr>
        </p:nvSpPr>
        <p:spPr/>
        <p:txBody>
          <a:bodyPr/>
          <a:lstStyle/>
          <a:p>
            <a:pPr eaLnBrk="1" hangingPunct="1"/>
            <a:r>
              <a:rPr lang="en-US">
                <a:latin typeface="Gill Sans Light" charset="0"/>
                <a:ea typeface="ＭＳ Ｐゴシック" charset="0"/>
                <a:cs typeface="ＭＳ Ｐゴシック" charset="0"/>
              </a:rPr>
              <a:t>To represent is to describe, to depict, to call up in the mind by description, portrayal or imagination.</a:t>
            </a:r>
          </a:p>
          <a:p>
            <a:pPr eaLnBrk="1" hangingPunct="1"/>
            <a:r>
              <a:rPr lang="en-US">
                <a:latin typeface="Gill Sans Light" charset="0"/>
                <a:ea typeface="ＭＳ Ｐゴシック" charset="0"/>
                <a:cs typeface="ＭＳ Ｐゴシック" charset="0"/>
              </a:rPr>
              <a:t>To place a likeness of it before us in our mind, or in our senses.</a:t>
            </a:r>
          </a:p>
          <a:p>
            <a:pPr eaLnBrk="1" hangingPunct="1"/>
            <a:r>
              <a:rPr lang="en-US">
                <a:latin typeface="Gill Sans Light" charset="0"/>
                <a:ea typeface="ＭＳ Ｐゴシック" charset="0"/>
                <a:cs typeface="ＭＳ Ｐゴシック" charset="0"/>
              </a:rPr>
              <a:t>To symbolize, stand for, to be a specimen of, or to substitute</a:t>
            </a:r>
          </a:p>
        </p:txBody>
      </p:sp>
      <p:sp>
        <p:nvSpPr>
          <p:cNvPr id="3584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To represent</a:t>
            </a:r>
          </a:p>
        </p:txBody>
      </p:sp>
      <p:sp>
        <p:nvSpPr>
          <p:cNvPr id="37891" name="Content Placeholder 2"/>
          <p:cNvSpPr>
            <a:spLocks noGrp="1"/>
          </p:cNvSpPr>
          <p:nvPr>
            <p:ph idx="1"/>
          </p:nvPr>
        </p:nvSpPr>
        <p:spPr/>
        <p:txBody>
          <a:bodyPr/>
          <a:lstStyle/>
          <a:p>
            <a:pPr eaLnBrk="1" hangingPunct="1"/>
            <a:r>
              <a:rPr lang="en-US">
                <a:latin typeface="Gill Sans Light" charset="0"/>
                <a:ea typeface="ＭＳ Ｐゴシック" charset="0"/>
                <a:cs typeface="ＭＳ Ｐゴシック" charset="0"/>
              </a:rPr>
              <a:t>Representation is the production of meaning of the concepts in our mind through language.</a:t>
            </a:r>
          </a:p>
          <a:p>
            <a:pPr eaLnBrk="1" hangingPunct="1"/>
            <a:r>
              <a:rPr lang="en-US">
                <a:latin typeface="Gill Sans Light" charset="0"/>
                <a:ea typeface="ＭＳ Ｐゴシック" charset="0"/>
                <a:cs typeface="ＭＳ Ｐゴシック" charset="0"/>
              </a:rPr>
              <a:t>It is the link between concepts and language which enables us to refer to either the ‘real’ world of objects, events and people, or the ‘imagined’ world of design possibilities.</a:t>
            </a:r>
          </a:p>
        </p:txBody>
      </p:sp>
      <p:sp>
        <p:nvSpPr>
          <p:cNvPr id="37892"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Representation</a:t>
            </a:r>
          </a:p>
        </p:txBody>
      </p:sp>
      <p:sp>
        <p:nvSpPr>
          <p:cNvPr id="39939" name="Content Placeholder 5"/>
          <p:cNvSpPr>
            <a:spLocks noGrp="1"/>
          </p:cNvSpPr>
          <p:nvPr>
            <p:ph idx="1"/>
          </p:nvPr>
        </p:nvSpPr>
        <p:spPr/>
        <p:txBody>
          <a:bodyPr/>
          <a:lstStyle/>
          <a:p>
            <a:pPr eaLnBrk="1" hangingPunct="1"/>
            <a:r>
              <a:rPr lang="en-US">
                <a:latin typeface="Gill Sans Light" charset="0"/>
                <a:ea typeface="ＭＳ Ｐゴシック" charset="0"/>
                <a:cs typeface="ＭＳ Ｐゴシック" charset="0"/>
              </a:rPr>
              <a:t>System 1: Conceptual map</a:t>
            </a:r>
          </a:p>
          <a:p>
            <a:pPr eaLnBrk="1" hangingPunct="1"/>
            <a:r>
              <a:rPr lang="en-US">
                <a:latin typeface="Gill Sans Light" charset="0"/>
                <a:ea typeface="ＭＳ Ｐゴシック" charset="0"/>
                <a:cs typeface="ＭＳ Ｐゴシック" charset="0"/>
              </a:rPr>
              <a:t>System 2: Language</a:t>
            </a:r>
          </a:p>
        </p:txBody>
      </p:sp>
      <p:sp>
        <p:nvSpPr>
          <p:cNvPr id="39940"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Conceptual map</a:t>
            </a:r>
          </a:p>
        </p:txBody>
      </p:sp>
      <p:sp>
        <p:nvSpPr>
          <p:cNvPr id="41987" name="Content Placeholder 2"/>
          <p:cNvSpPr>
            <a:spLocks noGrp="1"/>
          </p:cNvSpPr>
          <p:nvPr>
            <p:ph idx="1"/>
          </p:nvPr>
        </p:nvSpPr>
        <p:spPr/>
        <p:txBody>
          <a:bodyPr/>
          <a:lstStyle/>
          <a:p>
            <a:pPr eaLnBrk="1" hangingPunct="1"/>
            <a:r>
              <a:rPr lang="en-US" dirty="0">
                <a:latin typeface="Gill Sans Light" charset="0"/>
                <a:ea typeface="ＭＳ Ｐゴシック" charset="0"/>
                <a:cs typeface="ＭＳ Ｐゴシック" charset="0"/>
              </a:rPr>
              <a:t>A system of concepts, images, impressions that is part of the embodied knowledge that we acquire through living and which can ‘stand for’.</a:t>
            </a:r>
          </a:p>
          <a:p>
            <a:pPr eaLnBrk="1" hangingPunct="1"/>
            <a:r>
              <a:rPr lang="en-US" dirty="0">
                <a:latin typeface="Gill Sans Light" charset="0"/>
                <a:ea typeface="ＭＳ Ｐゴシック" charset="0"/>
                <a:cs typeface="ＭＳ Ｐゴシック" charset="0"/>
              </a:rPr>
              <a:t>It is a system because it consists not only of individual concepts but of ways of organizing, clustering &amp; classifying.</a:t>
            </a:r>
          </a:p>
        </p:txBody>
      </p:sp>
      <p:sp>
        <p:nvSpPr>
          <p:cNvPr id="41988"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Culture</a:t>
            </a:r>
          </a:p>
        </p:txBody>
      </p:sp>
      <p:sp>
        <p:nvSpPr>
          <p:cNvPr id="44035" name="Content Placeholder 2"/>
          <p:cNvSpPr>
            <a:spLocks noGrp="1"/>
          </p:cNvSpPr>
          <p:nvPr>
            <p:ph idx="1"/>
          </p:nvPr>
        </p:nvSpPr>
        <p:spPr/>
        <p:txBody>
          <a:bodyPr/>
          <a:lstStyle/>
          <a:p>
            <a:pPr eaLnBrk="1" hangingPunct="1"/>
            <a:r>
              <a:rPr lang="en-US">
                <a:latin typeface="Gill Sans Light" charset="0"/>
                <a:ea typeface="ＭＳ Ｐゴシック" charset="0"/>
                <a:cs typeface="ＭＳ Ｐゴシック" charset="0"/>
              </a:rPr>
              <a:t>Is about shared interpretations and meanings about the world</a:t>
            </a:r>
          </a:p>
          <a:p>
            <a:pPr eaLnBrk="1" hangingPunct="1"/>
            <a:r>
              <a:rPr lang="en-US">
                <a:latin typeface="Gill Sans Light" charset="0"/>
                <a:ea typeface="ＭＳ Ｐゴシック" charset="0"/>
                <a:cs typeface="ＭＳ Ｐゴシック" charset="0"/>
              </a:rPr>
              <a:t>Implies shared conceptual maps</a:t>
            </a:r>
          </a:p>
        </p:txBody>
      </p:sp>
      <p:sp>
        <p:nvSpPr>
          <p:cNvPr id="44036"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Language</a:t>
            </a:r>
          </a:p>
        </p:txBody>
      </p:sp>
      <p:sp>
        <p:nvSpPr>
          <p:cNvPr id="46083" name="Content Placeholder 2"/>
          <p:cNvSpPr>
            <a:spLocks noGrp="1"/>
          </p:cNvSpPr>
          <p:nvPr>
            <p:ph idx="1"/>
          </p:nvPr>
        </p:nvSpPr>
        <p:spPr/>
        <p:txBody>
          <a:bodyPr/>
          <a:lstStyle/>
          <a:p>
            <a:pPr eaLnBrk="1" hangingPunct="1"/>
            <a:r>
              <a:rPr lang="en-US" dirty="0">
                <a:latin typeface="Gill Sans Light" charset="0"/>
                <a:ea typeface="ＭＳ Ｐゴシック" charset="0"/>
                <a:cs typeface="ＭＳ Ｐゴシック" charset="0"/>
              </a:rPr>
              <a:t>Is the second system that comes into play in representation.</a:t>
            </a:r>
          </a:p>
          <a:p>
            <a:pPr eaLnBrk="1" hangingPunct="1"/>
            <a:r>
              <a:rPr lang="en-US" dirty="0">
                <a:latin typeface="Gill Sans Light" charset="0"/>
                <a:ea typeface="ＭＳ Ｐゴシック" charset="0"/>
                <a:cs typeface="ＭＳ Ｐゴシック" charset="0"/>
              </a:rPr>
              <a:t>We use language in the process of constructing knowledge and meaning.</a:t>
            </a:r>
          </a:p>
          <a:p>
            <a:pPr lvl="1" eaLnBrk="1" hangingPunct="1"/>
            <a:r>
              <a:rPr lang="en-US" dirty="0">
                <a:latin typeface="Gill Sans Light" charset="0"/>
                <a:ea typeface="ＭＳ Ｐゴシック" charset="0"/>
              </a:rPr>
              <a:t>Signs: words, sounds, images… that carry meaning.</a:t>
            </a:r>
          </a:p>
          <a:p>
            <a:pPr lvl="1" eaLnBrk="1" hangingPunct="1"/>
            <a:r>
              <a:rPr lang="en-US" dirty="0">
                <a:latin typeface="Gill Sans Light" charset="0"/>
                <a:ea typeface="ＭＳ Ｐゴシック" charset="0"/>
              </a:rPr>
              <a:t>Signs: are organized into language through representation</a:t>
            </a:r>
          </a:p>
        </p:txBody>
      </p:sp>
      <p:sp>
        <p:nvSpPr>
          <p:cNvPr id="4608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Language is not just written</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or spoken</a:t>
            </a:r>
          </a:p>
        </p:txBody>
      </p:sp>
      <p:pic>
        <p:nvPicPr>
          <p:cNvPr id="48131" name="Content Placeholder 6" descr="agonOne.jpg"/>
          <p:cNvPicPr>
            <a:picLocks noGrp="1" noChangeAspect="1"/>
          </p:cNvPicPr>
          <p:nvPr>
            <p:ph sz="half" idx="1"/>
          </p:nvPr>
        </p:nvPicPr>
        <p:blipFill>
          <a:blip r:embed="rId3">
            <a:extLst>
              <a:ext uri="{28A0092B-C50C-407E-A947-70E740481C1C}">
                <a14:useLocalDpi xmlns:a14="http://schemas.microsoft.com/office/drawing/2010/main" val="0"/>
              </a:ext>
            </a:extLst>
          </a:blip>
          <a:srcRect l="-3419" r="-3419"/>
          <a:stretch>
            <a:fillRect/>
          </a:stretch>
        </p:blipFill>
        <p:spPr/>
      </p:pic>
      <p:pic>
        <p:nvPicPr>
          <p:cNvPr id="48132" name="Content Placeholder 13" descr="Kabuki_renjishi1_450.jpg"/>
          <p:cNvPicPr>
            <a:picLocks noGrp="1" noChangeAspect="1"/>
          </p:cNvPicPr>
          <p:nvPr>
            <p:ph sz="half" idx="2"/>
          </p:nvPr>
        </p:nvPicPr>
        <p:blipFill>
          <a:blip r:embed="rId4">
            <a:extLst>
              <a:ext uri="{28A0092B-C50C-407E-A947-70E740481C1C}">
                <a14:useLocalDpi xmlns:a14="http://schemas.microsoft.com/office/drawing/2010/main" val="0"/>
              </a:ext>
            </a:extLst>
          </a:blip>
          <a:srcRect l="-15021" r="-15021"/>
          <a:stretch>
            <a:fillRect/>
          </a:stretch>
        </p:blipFill>
        <p:spPr/>
      </p:pic>
      <p:sp>
        <p:nvSpPr>
          <p:cNvPr id="48133"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Concepts and language </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work together</a:t>
            </a:r>
          </a:p>
        </p:txBody>
      </p:sp>
      <p:pic>
        <p:nvPicPr>
          <p:cNvPr id="50179" name="Content Placeholder 6" descr="traffic_light_led2_small.jpg"/>
          <p:cNvPicPr>
            <a:picLocks noGrp="1" noChangeAspect="1"/>
          </p:cNvPicPr>
          <p:nvPr>
            <p:ph sz="half" idx="1"/>
          </p:nvPr>
        </p:nvPicPr>
        <p:blipFill>
          <a:blip r:embed="rId3">
            <a:extLst>
              <a:ext uri="{28A0092B-C50C-407E-A947-70E740481C1C}">
                <a14:useLocalDpi xmlns:a14="http://schemas.microsoft.com/office/drawing/2010/main" val="0"/>
              </a:ext>
            </a:extLst>
          </a:blip>
          <a:srcRect l="-68996" r="-68996"/>
          <a:stretch>
            <a:fillRect/>
          </a:stretch>
        </p:blipFill>
        <p:spPr/>
      </p:pic>
      <p:pic>
        <p:nvPicPr>
          <p:cNvPr id="50180" name="Content Placeholder 7" descr="traffic_light_hand_signal.png"/>
          <p:cNvPicPr>
            <a:picLocks noGrp="1" noChangeAspect="1"/>
          </p:cNvPicPr>
          <p:nvPr>
            <p:ph sz="half" idx="2"/>
          </p:nvPr>
        </p:nvPicPr>
        <p:blipFill>
          <a:blip r:embed="rId4">
            <a:extLst>
              <a:ext uri="{28A0092B-C50C-407E-A947-70E740481C1C}">
                <a14:useLocalDpi xmlns:a14="http://schemas.microsoft.com/office/drawing/2010/main" val="0"/>
              </a:ext>
            </a:extLst>
          </a:blip>
          <a:srcRect l="-7275" r="-7275"/>
          <a:stretch>
            <a:fillRect/>
          </a:stretch>
        </p:blipFill>
        <p:spPr/>
      </p:pic>
      <p:sp>
        <p:nvSpPr>
          <p:cNvPr id="5018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Concepts and language</a:t>
            </a:r>
          </a:p>
        </p:txBody>
      </p:sp>
      <p:sp>
        <p:nvSpPr>
          <p:cNvPr id="52227" name="Content Placeholder 5"/>
          <p:cNvSpPr>
            <a:spLocks noGrp="1"/>
          </p:cNvSpPr>
          <p:nvPr>
            <p:ph idx="1"/>
          </p:nvPr>
        </p:nvSpPr>
        <p:spPr/>
        <p:txBody>
          <a:bodyPr/>
          <a:lstStyle/>
          <a:p>
            <a:pPr eaLnBrk="1" hangingPunct="1"/>
            <a:r>
              <a:rPr lang="en-US">
                <a:latin typeface="Gill Sans Light" charset="0"/>
                <a:ea typeface="ＭＳ Ｐゴシック" charset="0"/>
                <a:cs typeface="ＭＳ Ｐゴシック" charset="0"/>
              </a:rPr>
              <a:t>Again, what matters is the difference</a:t>
            </a:r>
          </a:p>
          <a:p>
            <a:pPr lvl="1" eaLnBrk="1" hangingPunct="1"/>
            <a:r>
              <a:rPr lang="en-US">
                <a:latin typeface="Gill Sans Light" charset="0"/>
                <a:ea typeface="ＭＳ Ｐゴシック" charset="0"/>
              </a:rPr>
              <a:t>That the colors can be distinguished</a:t>
            </a:r>
          </a:p>
          <a:p>
            <a:pPr lvl="1" eaLnBrk="1" hangingPunct="1"/>
            <a:r>
              <a:rPr lang="en-US">
                <a:latin typeface="Gill Sans Light" charset="0"/>
                <a:ea typeface="ＭＳ Ｐゴシック" charset="0"/>
              </a:rPr>
              <a:t>That they can be re-organized into a particular sequence.</a:t>
            </a:r>
          </a:p>
        </p:txBody>
      </p:sp>
      <p:sp>
        <p:nvSpPr>
          <p:cNvPr id="52228"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What is a system?</a:t>
            </a:r>
          </a:p>
        </p:txBody>
      </p:sp>
      <p:sp>
        <p:nvSpPr>
          <p:cNvPr id="17411" name="Content Placeholder 7"/>
          <p:cNvSpPr>
            <a:spLocks noGrp="1"/>
          </p:cNvSpPr>
          <p:nvPr>
            <p:ph idx="1"/>
          </p:nvPr>
        </p:nvSpPr>
        <p:spPr/>
        <p:txBody>
          <a:bodyPr/>
          <a:lstStyle/>
          <a:p>
            <a:pPr eaLnBrk="1" hangingPunct="1"/>
            <a:r>
              <a:rPr lang="en-US" dirty="0">
                <a:latin typeface="Gill Sans Light" charset="0"/>
                <a:ea typeface="ＭＳ Ｐゴシック" charset="0"/>
                <a:cs typeface="ＭＳ Ｐゴシック" charset="0"/>
              </a:rPr>
              <a:t>Current use of the term from late 19</a:t>
            </a:r>
            <a:r>
              <a:rPr lang="en-US" baseline="30000" dirty="0">
                <a:latin typeface="Gill Sans Light" charset="0"/>
                <a:ea typeface="ＭＳ Ｐゴシック" charset="0"/>
                <a:cs typeface="ＭＳ Ｐゴシック" charset="0"/>
              </a:rPr>
              <a:t>th</a:t>
            </a:r>
            <a:r>
              <a:rPr lang="en-US" dirty="0">
                <a:latin typeface="Gill Sans Light" charset="0"/>
                <a:ea typeface="ＭＳ Ｐゴシック" charset="0"/>
                <a:cs typeface="ＭＳ Ｐゴシック" charset="0"/>
              </a:rPr>
              <a:t> and early 20</a:t>
            </a:r>
            <a:r>
              <a:rPr lang="en-US" baseline="30000" dirty="0">
                <a:latin typeface="Gill Sans Light" charset="0"/>
                <a:ea typeface="ＭＳ Ｐゴシック" charset="0"/>
                <a:cs typeface="ＭＳ Ｐゴシック" charset="0"/>
              </a:rPr>
              <a:t>th</a:t>
            </a:r>
            <a:r>
              <a:rPr lang="en-US" dirty="0">
                <a:latin typeface="Gill Sans Light" charset="0"/>
                <a:ea typeface="ＭＳ Ｐゴシック" charset="0"/>
                <a:cs typeface="ＭＳ Ｐゴシック" charset="0"/>
              </a:rPr>
              <a:t> centuries.</a:t>
            </a:r>
          </a:p>
          <a:p>
            <a:pPr lvl="1" eaLnBrk="1" hangingPunct="1"/>
            <a:r>
              <a:rPr lang="en-US" dirty="0">
                <a:latin typeface="Gill Sans Light" charset="0"/>
                <a:ea typeface="ＭＳ Ｐゴシック" charset="0"/>
                <a:cs typeface="ＭＳ Ｐゴシック" charset="0"/>
              </a:rPr>
              <a:t>Increase in the complexity of industrial/ technological processes.</a:t>
            </a:r>
          </a:p>
          <a:p>
            <a:pPr lvl="1" eaLnBrk="1" hangingPunct="1"/>
            <a:r>
              <a:rPr lang="en-US" dirty="0">
                <a:latin typeface="Gill Sans Light" charset="0"/>
                <a:ea typeface="ＭＳ Ｐゴシック" charset="0"/>
                <a:cs typeface="ＭＳ Ｐゴシック" charset="0"/>
              </a:rPr>
              <a:t>New conceptual framework emerges </a:t>
            </a:r>
          </a:p>
          <a:p>
            <a:pPr eaLnBrk="1" hangingPunct="1"/>
            <a:r>
              <a:rPr lang="en-US" dirty="0">
                <a:latin typeface="Gill Sans Light" charset="0"/>
                <a:ea typeface="ＭＳ Ｐゴシック" charset="0"/>
                <a:cs typeface="ＭＳ Ｐゴシック" charset="0"/>
              </a:rPr>
              <a:t>The term itself is an ancient one derived from the Greek </a:t>
            </a:r>
            <a:r>
              <a:rPr lang="en-US" i="1" dirty="0" err="1">
                <a:latin typeface="Gill Sans Light" charset="0"/>
                <a:ea typeface="ＭＳ Ｐゴシック" charset="0"/>
                <a:cs typeface="ＭＳ Ｐゴシック" charset="0"/>
              </a:rPr>
              <a:t>synistanai</a:t>
            </a:r>
            <a:r>
              <a:rPr lang="en-US" dirty="0">
                <a:latin typeface="Gill Sans Light" charset="0"/>
                <a:ea typeface="ＭＳ Ｐゴシック" charset="0"/>
                <a:cs typeface="ＭＳ Ｐゴシック" charset="0"/>
              </a:rPr>
              <a:t>. It means to “bring together or combine”.</a:t>
            </a:r>
          </a:p>
          <a:p>
            <a:pPr eaLnBrk="1" hangingPunct="1"/>
            <a:endParaRPr lang="en-US" dirty="0">
              <a:latin typeface="Gill Sans Light" charset="0"/>
              <a:ea typeface="ＭＳ Ｐゴシック" charset="0"/>
              <a:cs typeface="ＭＳ Ｐゴシック" charset="0"/>
            </a:endParaRPr>
          </a:p>
        </p:txBody>
      </p:sp>
      <p:sp>
        <p:nvSpPr>
          <p:cNvPr id="17412"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More about language,</a:t>
            </a:r>
            <a:endParaRPr lang="en-US" sz="3200">
              <a:latin typeface="Gill Sans Light" charset="0"/>
              <a:ea typeface="ＭＳ Ｐゴシック" charset="0"/>
              <a:cs typeface="ＭＳ Ｐゴシック" charset="0"/>
            </a:endParaRPr>
          </a:p>
        </p:txBody>
      </p:sp>
      <p:sp>
        <p:nvSpPr>
          <p:cNvPr id="54275" name="Content Placeholder 2"/>
          <p:cNvSpPr>
            <a:spLocks noGrp="1"/>
          </p:cNvSpPr>
          <p:nvPr>
            <p:ph idx="1"/>
          </p:nvPr>
        </p:nvSpPr>
        <p:spPr/>
        <p:txBody>
          <a:bodyPr/>
          <a:lstStyle/>
          <a:p>
            <a:pPr eaLnBrk="1" hangingPunct="1"/>
            <a:r>
              <a:rPr lang="en-US">
                <a:latin typeface="Gill Sans Light" charset="0"/>
                <a:ea typeface="ＭＳ Ｐゴシック" charset="0"/>
                <a:cs typeface="ＭＳ Ｐゴシック" charset="0"/>
              </a:rPr>
              <a:t>Language is a system of signs that includes more than what is spoken.</a:t>
            </a:r>
          </a:p>
          <a:p>
            <a:pPr eaLnBrk="1" hangingPunct="1"/>
            <a:r>
              <a:rPr lang="en-US">
                <a:latin typeface="Gill Sans Light" charset="0"/>
                <a:ea typeface="ＭＳ Ｐゴシック" charset="0"/>
                <a:cs typeface="ＭＳ Ｐゴシック" charset="0"/>
              </a:rPr>
              <a:t>Material objects can function as signs.</a:t>
            </a:r>
          </a:p>
          <a:p>
            <a:pPr eaLnBrk="1" hangingPunct="1"/>
            <a:r>
              <a:rPr lang="en-US">
                <a:latin typeface="Gill Sans Light" charset="0"/>
                <a:ea typeface="ＭＳ Ｐゴシック" charset="0"/>
                <a:cs typeface="ＭＳ Ｐゴシック" charset="0"/>
              </a:rPr>
              <a:t>Meaning is related to social convention</a:t>
            </a:r>
          </a:p>
          <a:p>
            <a:pPr eaLnBrk="1" hangingPunct="1"/>
            <a:r>
              <a:rPr lang="en-US">
                <a:latin typeface="Gill Sans Light" charset="0"/>
                <a:ea typeface="ＭＳ Ｐゴシック" charset="0"/>
                <a:cs typeface="ＭＳ Ｐゴシック" charset="0"/>
              </a:rPr>
              <a:t>Specific to history, culture, society.</a:t>
            </a:r>
          </a:p>
          <a:p>
            <a:pPr eaLnBrk="1" hangingPunct="1"/>
            <a:r>
              <a:rPr lang="en-US">
                <a:latin typeface="Gill Sans Light" charset="0"/>
                <a:ea typeface="ＭＳ Ｐゴシック" charset="0"/>
                <a:cs typeface="ＭＳ Ｐゴシック" charset="0"/>
              </a:rPr>
              <a:t>There is no universal true meaning</a:t>
            </a:r>
          </a:p>
          <a:p>
            <a:pPr eaLnBrk="1" hangingPunct="1"/>
            <a:r>
              <a:rPr lang="en-US">
                <a:latin typeface="Gill Sans Light" charset="0"/>
                <a:ea typeface="ＭＳ Ｐゴシック" charset="0"/>
                <a:cs typeface="ＭＳ Ｐゴシック" charset="0"/>
              </a:rPr>
              <a:t>Meaning involves active interpretation.</a:t>
            </a:r>
          </a:p>
        </p:txBody>
      </p:sp>
      <p:sp>
        <p:nvSpPr>
          <p:cNvPr id="54276"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atin typeface="Gill Sans Light" charset="0"/>
                <a:ea typeface="ＭＳ Ｐゴシック" charset="0"/>
                <a:cs typeface="ＭＳ Ｐゴシック" charset="0"/>
              </a:rPr>
              <a:t>About knowledge: paradigm</a:t>
            </a:r>
          </a:p>
        </p:txBody>
      </p:sp>
      <p:sp>
        <p:nvSpPr>
          <p:cNvPr id="56323" name="Content Placeholder 2"/>
          <p:cNvSpPr>
            <a:spLocks noGrp="1"/>
          </p:cNvSpPr>
          <p:nvPr>
            <p:ph idx="1"/>
          </p:nvPr>
        </p:nvSpPr>
        <p:spPr/>
        <p:txBody>
          <a:bodyPr/>
          <a:lstStyle/>
          <a:p>
            <a:r>
              <a:rPr lang="en-US">
                <a:latin typeface="Gill Sans Light" charset="0"/>
                <a:ea typeface="ＭＳ Ｐゴシック" charset="0"/>
                <a:cs typeface="ＭＳ Ｐゴシック" charset="0"/>
              </a:rPr>
              <a:t>Term used to describe the process by which certain theories come to exert a certain role in the sciences.</a:t>
            </a:r>
          </a:p>
          <a:p>
            <a:r>
              <a:rPr lang="en-US">
                <a:latin typeface="Gill Sans Light" charset="0"/>
                <a:ea typeface="ＭＳ Ｐゴシック" charset="0"/>
                <a:cs typeface="ＭＳ Ｐゴシック" charset="0"/>
              </a:rPr>
              <a:t>Scientific theories, experimental practices, training methods, and forms of professional organization cluster together in characteristic ways.</a:t>
            </a:r>
          </a:p>
          <a:p>
            <a:endParaRPr lang="en-US">
              <a:latin typeface="Gill Sans Light" charset="0"/>
              <a:ea typeface="ＭＳ Ｐゴシック" charset="0"/>
              <a:cs typeface="ＭＳ Ｐゴシック" charset="0"/>
            </a:endParaRPr>
          </a:p>
        </p:txBody>
      </p:sp>
      <p:sp>
        <p:nvSpPr>
          <p:cNvPr id="5632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atin typeface="Gill Sans Light" charset="0"/>
                <a:ea typeface="ＭＳ Ｐゴシック" charset="0"/>
                <a:cs typeface="ＭＳ Ｐゴシック" charset="0"/>
              </a:rPr>
              <a:t>About knowledge: paradigm</a:t>
            </a:r>
          </a:p>
        </p:txBody>
      </p:sp>
      <p:sp>
        <p:nvSpPr>
          <p:cNvPr id="58371" name="Content Placeholder 2"/>
          <p:cNvSpPr>
            <a:spLocks noGrp="1"/>
          </p:cNvSpPr>
          <p:nvPr>
            <p:ph idx="1"/>
          </p:nvPr>
        </p:nvSpPr>
        <p:spPr/>
        <p:txBody>
          <a:bodyPr/>
          <a:lstStyle/>
          <a:p>
            <a:r>
              <a:rPr lang="en-US" dirty="0">
                <a:latin typeface="Gill Sans Light" charset="0"/>
                <a:ea typeface="ＭＳ Ｐゴシック" charset="0"/>
                <a:cs typeface="ＭＳ Ｐゴシック" charset="0"/>
              </a:rPr>
              <a:t>Newtonian laws of motion, vs. Einstein’s theory of relativity.</a:t>
            </a:r>
          </a:p>
          <a:p>
            <a:r>
              <a:rPr lang="en-US" dirty="0">
                <a:latin typeface="Gill Sans Light" charset="0"/>
                <a:ea typeface="ＭＳ Ｐゴシック" charset="0"/>
                <a:cs typeface="ＭＳ Ｐゴシック" charset="0"/>
              </a:rPr>
              <a:t>A paradigm has a worldview that defines its subject matter as well as the scientist or artist approaches her work.</a:t>
            </a:r>
          </a:p>
          <a:p>
            <a:endParaRPr lang="en-US" dirty="0">
              <a:latin typeface="Gill Sans Light" charset="0"/>
              <a:ea typeface="ＭＳ Ｐゴシック" charset="0"/>
              <a:cs typeface="ＭＳ Ｐゴシック" charset="0"/>
            </a:endParaRPr>
          </a:p>
        </p:txBody>
      </p:sp>
      <p:sp>
        <p:nvSpPr>
          <p:cNvPr id="58372"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atin typeface="Gill Sans Light" charset="0"/>
                <a:ea typeface="ＭＳ Ｐゴシック" charset="0"/>
                <a:cs typeface="ＭＳ Ｐゴシック" charset="0"/>
              </a:rPr>
              <a:t>Archaeology of Knowledge</a:t>
            </a:r>
          </a:p>
        </p:txBody>
      </p:sp>
      <p:sp>
        <p:nvSpPr>
          <p:cNvPr id="60419" name="Content Placeholder 2"/>
          <p:cNvSpPr>
            <a:spLocks noGrp="1"/>
          </p:cNvSpPr>
          <p:nvPr>
            <p:ph idx="1"/>
          </p:nvPr>
        </p:nvSpPr>
        <p:spPr/>
        <p:txBody>
          <a:bodyPr/>
          <a:lstStyle/>
          <a:p>
            <a:r>
              <a:rPr lang="en-US" dirty="0">
                <a:latin typeface="Gill Sans Light" charset="0"/>
                <a:ea typeface="ＭＳ Ｐゴシック" charset="0"/>
                <a:cs typeface="ＭＳ Ｐゴシック" charset="0"/>
              </a:rPr>
              <a:t>Michel Foucault’s analysis of rules and (invisible) practices which govern and shape what is “</a:t>
            </a:r>
            <a:r>
              <a:rPr lang="en-US" dirty="0" err="1">
                <a:latin typeface="Gill Sans Light" charset="0"/>
                <a:ea typeface="ＭＳ Ｐゴシック" charset="0"/>
                <a:cs typeface="ＭＳ Ｐゴシック" charset="0"/>
              </a:rPr>
              <a:t>sayable</a:t>
            </a:r>
            <a:r>
              <a:rPr lang="en-US" dirty="0">
                <a:latin typeface="Gill Sans Light" charset="0"/>
                <a:ea typeface="ＭＳ Ｐゴシック" charset="0"/>
                <a:cs typeface="ＭＳ Ｐゴシック" charset="0"/>
              </a:rPr>
              <a:t>” and “knowable” in any given historical moment.</a:t>
            </a:r>
          </a:p>
          <a:p>
            <a:r>
              <a:rPr lang="en-US" dirty="0">
                <a:latin typeface="Gill Sans Light" charset="0"/>
                <a:ea typeface="ＭＳ Ｐゴシック" charset="0"/>
                <a:cs typeface="ＭＳ Ｐゴシック" charset="0"/>
              </a:rPr>
              <a:t>Negative logic</a:t>
            </a:r>
          </a:p>
        </p:txBody>
      </p:sp>
      <p:sp>
        <p:nvSpPr>
          <p:cNvPr id="60420"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Meaning</a:t>
            </a:r>
          </a:p>
        </p:txBody>
      </p:sp>
      <p:sp>
        <p:nvSpPr>
          <p:cNvPr id="62467" name="Content Placeholder 2"/>
          <p:cNvSpPr>
            <a:spLocks noGrp="1"/>
          </p:cNvSpPr>
          <p:nvPr>
            <p:ph idx="1"/>
          </p:nvPr>
        </p:nvSpPr>
        <p:spPr/>
        <p:txBody>
          <a:bodyPr/>
          <a:lstStyle/>
          <a:p>
            <a:pPr eaLnBrk="1" hangingPunct="1"/>
            <a:r>
              <a:rPr lang="en-US">
                <a:latin typeface="Gill Sans Light" charset="0"/>
                <a:ea typeface="ＭＳ Ｐゴシック" charset="0"/>
                <a:cs typeface="ＭＳ Ｐゴシック" charset="0"/>
              </a:rPr>
              <a:t>Is not inherent in the ‘world out there’.</a:t>
            </a:r>
          </a:p>
          <a:p>
            <a:pPr eaLnBrk="1" hangingPunct="1"/>
            <a:r>
              <a:rPr lang="en-US">
                <a:latin typeface="Gill Sans Light" charset="0"/>
                <a:ea typeface="ＭＳ Ｐゴシック" charset="0"/>
                <a:cs typeface="ＭＳ Ｐゴシック" charset="0"/>
              </a:rPr>
              <a:t>It is related to difference. To our ability to discern, compare.</a:t>
            </a:r>
          </a:p>
        </p:txBody>
      </p:sp>
      <p:sp>
        <p:nvSpPr>
          <p:cNvPr id="62468"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ctrTitle"/>
          </p:nvPr>
        </p:nvSpPr>
        <p:spPr/>
        <p:txBody>
          <a:bodyPr/>
          <a:lstStyle/>
          <a:p>
            <a:pPr eaLnBrk="1" hangingPunct="1"/>
            <a:r>
              <a:rPr lang="en-US">
                <a:latin typeface="Gill Sans Light" charset="0"/>
                <a:ea typeface="ＭＳ Ｐゴシック" charset="0"/>
                <a:cs typeface="ＭＳ Ｐゴシック" charset="0"/>
              </a:rPr>
              <a:t>“</a:t>
            </a:r>
            <a:r>
              <a:rPr lang="en-US" i="1">
                <a:latin typeface="Gill Sans Light" charset="0"/>
                <a:ea typeface="ＭＳ Ｐゴシック" charset="0"/>
                <a:cs typeface="ＭＳ Ｐゴシック" charset="0"/>
              </a:rPr>
              <a:t>Information is the difference that makes a difference</a:t>
            </a:r>
            <a:r>
              <a:rPr lang="en-US">
                <a:latin typeface="Gill Sans Light" charset="0"/>
                <a:ea typeface="ＭＳ Ｐゴシック" charset="0"/>
                <a:cs typeface="ＭＳ Ｐゴシック" charset="0"/>
              </a:rPr>
              <a:t>”</a:t>
            </a:r>
          </a:p>
        </p:txBody>
      </p:sp>
      <p:sp>
        <p:nvSpPr>
          <p:cNvPr id="64515" name="Subtitle 4"/>
          <p:cNvSpPr>
            <a:spLocks noGrp="1"/>
          </p:cNvSpPr>
          <p:nvPr>
            <p:ph type="subTitle" idx="1"/>
          </p:nvPr>
        </p:nvSpPr>
        <p:spPr/>
        <p:txBody>
          <a:bodyPr/>
          <a:lstStyle/>
          <a:p>
            <a:pPr eaLnBrk="1" hangingPunct="1"/>
            <a:r>
              <a:rPr lang="en-US" sz="2000">
                <a:latin typeface="Gill Sans Light" charset="0"/>
                <a:ea typeface="ＭＳ Ｐゴシック" charset="0"/>
                <a:cs typeface="ＭＳ Ｐゴシック" charset="0"/>
              </a:rPr>
              <a:t>Gregory Bateson</a:t>
            </a:r>
          </a:p>
        </p:txBody>
      </p:sp>
      <p:sp>
        <p:nvSpPr>
          <p:cNvPr id="64516"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4"/>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Mediation</a:t>
            </a:r>
          </a:p>
        </p:txBody>
      </p:sp>
      <p:sp>
        <p:nvSpPr>
          <p:cNvPr id="66563" name="Content Placeholder 5"/>
          <p:cNvSpPr>
            <a:spLocks noGrp="1"/>
          </p:cNvSpPr>
          <p:nvPr>
            <p:ph idx="1"/>
          </p:nvPr>
        </p:nvSpPr>
        <p:spPr/>
        <p:txBody>
          <a:bodyPr/>
          <a:lstStyle/>
          <a:p>
            <a:pPr eaLnBrk="1" hangingPunct="1"/>
            <a:r>
              <a:rPr lang="en-US" i="1">
                <a:latin typeface="Gill Sans Light" charset="0"/>
                <a:ea typeface="ＭＳ Ｐゴシック" charset="0"/>
                <a:cs typeface="ＭＳ Ｐゴシック" charset="0"/>
              </a:rPr>
              <a:t>“First is the conception of being or existing independent of anything else. Second is the conception of being relative to, the conception of reaction with, something else. Third is the conception of mediation, whereby a first and a second are brought into relation.” </a:t>
            </a:r>
            <a:r>
              <a:rPr lang="en-US" sz="1600">
                <a:latin typeface="Gill Sans Light" charset="0"/>
                <a:ea typeface="ＭＳ Ｐゴシック" charset="0"/>
                <a:cs typeface="ＭＳ Ｐゴシック" charset="0"/>
              </a:rPr>
              <a:t>Charles Sanders Peirce as cited in John Sowa, Knowledge Representation, 2000,60.</a:t>
            </a:r>
          </a:p>
        </p:txBody>
      </p:sp>
      <p:sp>
        <p:nvSpPr>
          <p:cNvPr id="6656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atin typeface="Gill Sans Light" charset="0"/>
                <a:ea typeface="ＭＳ Ｐゴシック" charset="0"/>
                <a:cs typeface="ＭＳ Ｐゴシック" charset="0"/>
              </a:rPr>
              <a:t>Systems of representation </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in art and design</a:t>
            </a:r>
          </a:p>
        </p:txBody>
      </p:sp>
      <p:sp>
        <p:nvSpPr>
          <p:cNvPr id="68611" name="Content Placeholder 2"/>
          <p:cNvSpPr>
            <a:spLocks noGrp="1"/>
          </p:cNvSpPr>
          <p:nvPr>
            <p:ph idx="1"/>
          </p:nvPr>
        </p:nvSpPr>
        <p:spPr/>
        <p:txBody>
          <a:bodyPr/>
          <a:lstStyle/>
          <a:p>
            <a:r>
              <a:rPr lang="en-US" dirty="0">
                <a:latin typeface="Gill Sans Light" charset="0"/>
                <a:ea typeface="ＭＳ Ｐゴシック" charset="0"/>
                <a:cs typeface="ＭＳ Ｐゴシック" charset="0"/>
              </a:rPr>
              <a:t>Understanding is related to defining what it is that we seek to understand.</a:t>
            </a:r>
          </a:p>
          <a:p>
            <a:r>
              <a:rPr lang="en-US" dirty="0">
                <a:latin typeface="Gill Sans Light" charset="0"/>
                <a:ea typeface="ＭＳ Ｐゴシック" charset="0"/>
                <a:cs typeface="ＭＳ Ｐゴシック" charset="0"/>
              </a:rPr>
              <a:t>Problem solving means representing a problem so as to make its solution transparent.</a:t>
            </a:r>
          </a:p>
          <a:p>
            <a:endParaRPr lang="en-US" dirty="0">
              <a:latin typeface="Gill Sans Light" charset="0"/>
              <a:ea typeface="ＭＳ Ｐゴシック" charset="0"/>
              <a:cs typeface="ＭＳ Ｐゴシック" charset="0"/>
            </a:endParaRPr>
          </a:p>
        </p:txBody>
      </p:sp>
      <p:sp>
        <p:nvSpPr>
          <p:cNvPr id="68612"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atin typeface="Gill Sans Light" charset="0"/>
                <a:ea typeface="ＭＳ Ｐゴシック" charset="0"/>
                <a:cs typeface="ＭＳ Ｐゴシック" charset="0"/>
              </a:rPr>
              <a:t>Systems of representation </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in art and design</a:t>
            </a:r>
          </a:p>
        </p:txBody>
      </p:sp>
      <p:sp>
        <p:nvSpPr>
          <p:cNvPr id="68611" name="Content Placeholder 2"/>
          <p:cNvSpPr>
            <a:spLocks noGrp="1"/>
          </p:cNvSpPr>
          <p:nvPr>
            <p:ph idx="1"/>
          </p:nvPr>
        </p:nvSpPr>
        <p:spPr/>
        <p:txBody>
          <a:bodyPr/>
          <a:lstStyle/>
          <a:p>
            <a:r>
              <a:rPr lang="en-US" dirty="0">
                <a:latin typeface="Gill Sans Light" charset="0"/>
                <a:ea typeface="ＭＳ Ｐゴシック" charset="0"/>
                <a:cs typeface="ＭＳ Ｐゴシック" charset="0"/>
              </a:rPr>
              <a:t>Representation is systemic and relational and cannot be understood as a single entity or condition.</a:t>
            </a:r>
          </a:p>
          <a:p>
            <a:r>
              <a:rPr lang="en-US" dirty="0">
                <a:latin typeface="Gill Sans Light" charset="0"/>
                <a:ea typeface="ＭＳ Ｐゴシック" charset="0"/>
                <a:cs typeface="ＭＳ Ｐゴシック" charset="0"/>
              </a:rPr>
              <a:t>Representation is an embodied phenomenon where the biological and cultural facets of the human converge to enable the emergence of something that is </a:t>
            </a:r>
            <a:r>
              <a:rPr lang="en-US" i="1" dirty="0">
                <a:latin typeface="Gill Sans Light" charset="0"/>
                <a:ea typeface="ＭＳ Ｐゴシック" charset="0"/>
                <a:cs typeface="ＭＳ Ｐゴシック" charset="0"/>
              </a:rPr>
              <a:t>more than the sum of its parts</a:t>
            </a:r>
            <a:r>
              <a:rPr lang="en-US" dirty="0">
                <a:latin typeface="Gill Sans Light" charset="0"/>
                <a:ea typeface="ＭＳ Ｐゴシック" charset="0"/>
                <a:cs typeface="ＭＳ Ｐゴシック" charset="0"/>
              </a:rPr>
              <a:t>.</a:t>
            </a:r>
          </a:p>
          <a:p>
            <a:endParaRPr lang="en-US" dirty="0">
              <a:latin typeface="Gill Sans Light" charset="0"/>
              <a:ea typeface="ＭＳ Ｐゴシック" charset="0"/>
              <a:cs typeface="ＭＳ Ｐゴシック" charset="0"/>
            </a:endParaRPr>
          </a:p>
        </p:txBody>
      </p:sp>
      <p:sp>
        <p:nvSpPr>
          <p:cNvPr id="68612"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extLst>
      <p:ext uri="{BB962C8B-B14F-4D97-AF65-F5344CB8AC3E}">
        <p14:creationId xmlns:p14="http://schemas.microsoft.com/office/powerpoint/2010/main" val="1218664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atin typeface="Gill Sans Light" charset="0"/>
                <a:ea typeface="ＭＳ Ｐゴシック" charset="0"/>
                <a:cs typeface="ＭＳ Ｐゴシック" charset="0"/>
              </a:rPr>
              <a:t>Systems of representation </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in art and design</a:t>
            </a:r>
          </a:p>
        </p:txBody>
      </p:sp>
      <p:sp>
        <p:nvSpPr>
          <p:cNvPr id="70659" name="Content Placeholder 2"/>
          <p:cNvSpPr>
            <a:spLocks noGrp="1"/>
          </p:cNvSpPr>
          <p:nvPr>
            <p:ph idx="1"/>
          </p:nvPr>
        </p:nvSpPr>
        <p:spPr/>
        <p:txBody>
          <a:bodyPr/>
          <a:lstStyle/>
          <a:p>
            <a:r>
              <a:rPr lang="en-US">
                <a:latin typeface="Gill Sans Light" charset="0"/>
                <a:ea typeface="ＭＳ Ｐゴシック" charset="0"/>
                <a:cs typeface="ＭＳ Ｐゴシック" charset="0"/>
              </a:rPr>
              <a:t>Imaginative artworks and design artefacts can be defined as systems in their own right:</a:t>
            </a:r>
          </a:p>
          <a:p>
            <a:pPr lvl="1"/>
            <a:r>
              <a:rPr lang="en-US">
                <a:latin typeface="Gill Sans Light" charset="0"/>
                <a:ea typeface="ＭＳ Ｐゴシック" charset="0"/>
              </a:rPr>
              <a:t>Not a direct imitation of reality</a:t>
            </a:r>
          </a:p>
          <a:p>
            <a:pPr lvl="1"/>
            <a:r>
              <a:rPr lang="en-US">
                <a:latin typeface="Gill Sans Light" charset="0"/>
                <a:ea typeface="ＭＳ Ｐゴシック" charset="0"/>
              </a:rPr>
              <a:t>Representation becomes a receptacle for the expression, and re-enactment of a wider range of cognitive and affective needs, intentions and values.</a:t>
            </a:r>
          </a:p>
        </p:txBody>
      </p:sp>
      <p:sp>
        <p:nvSpPr>
          <p:cNvPr id="70660"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Gill Sans Light" charset="0"/>
                <a:ea typeface="ＭＳ Ｐゴシック" charset="0"/>
                <a:cs typeface="ＭＳ Ｐゴシック" charset="0"/>
              </a:rPr>
              <a:t>What is a system?</a:t>
            </a:r>
          </a:p>
        </p:txBody>
      </p:sp>
      <p:sp>
        <p:nvSpPr>
          <p:cNvPr id="19459" name="Content Placeholder 2"/>
          <p:cNvSpPr>
            <a:spLocks noGrp="1"/>
          </p:cNvSpPr>
          <p:nvPr>
            <p:ph idx="1"/>
          </p:nvPr>
        </p:nvSpPr>
        <p:spPr/>
        <p:txBody>
          <a:bodyPr/>
          <a:lstStyle/>
          <a:p>
            <a:r>
              <a:rPr lang="en-US" dirty="0">
                <a:latin typeface="Gill Sans Light" charset="0"/>
                <a:ea typeface="ＭＳ Ｐゴシック" charset="0"/>
                <a:cs typeface="ＭＳ Ｐゴシック" charset="0"/>
              </a:rPr>
              <a:t>Systems theory views the world as a complex system of interconnected parts. </a:t>
            </a:r>
          </a:p>
          <a:p>
            <a:r>
              <a:rPr lang="en-US" dirty="0">
                <a:latin typeface="Gill Sans Light" charset="0"/>
                <a:ea typeface="ＭＳ Ｐゴシック" charset="0"/>
                <a:cs typeface="ＭＳ Ｐゴシック" charset="0"/>
              </a:rPr>
              <a:t>A system is scoped by defining its boundaries:</a:t>
            </a:r>
          </a:p>
          <a:p>
            <a:pPr lvl="1"/>
            <a:r>
              <a:rPr lang="en-US" dirty="0">
                <a:latin typeface="Gill Sans Light" charset="0"/>
                <a:ea typeface="ＭＳ Ｐゴシック" charset="0"/>
              </a:rPr>
              <a:t>What are the entities inside (system) and outside (environment). </a:t>
            </a:r>
          </a:p>
          <a:p>
            <a:pPr lvl="1"/>
            <a:endParaRPr lang="en-US" dirty="0">
              <a:latin typeface="Gill Sans Light" charset="0"/>
              <a:ea typeface="ＭＳ Ｐゴシック" charset="0"/>
            </a:endParaRPr>
          </a:p>
        </p:txBody>
      </p:sp>
      <p:sp>
        <p:nvSpPr>
          <p:cNvPr id="19460"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atin typeface="Gill Sans Light" charset="0"/>
                <a:ea typeface="ＭＳ Ｐゴシック" charset="0"/>
                <a:cs typeface="ＭＳ Ｐゴシック" charset="0"/>
              </a:rPr>
              <a:t>Systems of representation </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in art and design</a:t>
            </a:r>
          </a:p>
        </p:txBody>
      </p:sp>
      <p:sp>
        <p:nvSpPr>
          <p:cNvPr id="72707" name="Content Placeholder 2"/>
          <p:cNvSpPr>
            <a:spLocks noGrp="1"/>
          </p:cNvSpPr>
          <p:nvPr>
            <p:ph idx="1"/>
          </p:nvPr>
        </p:nvSpPr>
        <p:spPr/>
        <p:txBody>
          <a:bodyPr/>
          <a:lstStyle/>
          <a:p>
            <a:r>
              <a:rPr lang="en-US" dirty="0">
                <a:latin typeface="Gill Sans Light" charset="0"/>
                <a:ea typeface="ＭＳ Ｐゴシック" charset="0"/>
                <a:cs typeface="ＭＳ Ｐゴシック" charset="0"/>
              </a:rPr>
              <a:t>Window-based pictorial model of the Renaissance</a:t>
            </a:r>
          </a:p>
          <a:p>
            <a:r>
              <a:rPr lang="en-US" dirty="0">
                <a:latin typeface="Gill Sans Light" charset="0"/>
                <a:ea typeface="ＭＳ Ｐゴシック" charset="0"/>
                <a:cs typeface="ＭＳ Ｐゴシック" charset="0"/>
              </a:rPr>
              <a:t>Material-based model of camera </a:t>
            </a:r>
            <a:r>
              <a:rPr lang="en-US" dirty="0" err="1">
                <a:latin typeface="Gill Sans Light" charset="0"/>
                <a:ea typeface="ＭＳ Ｐゴシック" charset="0"/>
                <a:cs typeface="ＭＳ Ｐゴシック" charset="0"/>
              </a:rPr>
              <a:t>oscura</a:t>
            </a:r>
            <a:r>
              <a:rPr lang="en-US" dirty="0">
                <a:latin typeface="Gill Sans Light" charset="0"/>
                <a:ea typeface="ＭＳ Ｐゴシック" charset="0"/>
                <a:cs typeface="ＭＳ Ｐゴシック" charset="0"/>
              </a:rPr>
              <a:t>.</a:t>
            </a:r>
          </a:p>
          <a:p>
            <a:r>
              <a:rPr lang="en-US" dirty="0">
                <a:latin typeface="Gill Sans Light" charset="0"/>
                <a:ea typeface="ＭＳ Ｐゴシック" charset="0"/>
                <a:cs typeface="ＭＳ Ｐゴシック" charset="0"/>
              </a:rPr>
              <a:t>Relational way of digital media:</a:t>
            </a:r>
          </a:p>
          <a:p>
            <a:pPr lvl="1"/>
            <a:r>
              <a:rPr lang="en-US" dirty="0">
                <a:latin typeface="Gill Sans Light" charset="0"/>
                <a:ea typeface="ＭＳ Ｐゴシック" charset="0"/>
              </a:rPr>
              <a:t>Recorded image</a:t>
            </a:r>
          </a:p>
          <a:p>
            <a:pPr lvl="1"/>
            <a:r>
              <a:rPr lang="en-US" dirty="0">
                <a:latin typeface="Gill Sans Light" charset="0"/>
                <a:ea typeface="ＭＳ Ｐゴシック" charset="0"/>
              </a:rPr>
              <a:t>Translation –oriented</a:t>
            </a:r>
          </a:p>
          <a:p>
            <a:pPr lvl="1"/>
            <a:r>
              <a:rPr lang="en-US" dirty="0">
                <a:latin typeface="Gill Sans Light" charset="0"/>
                <a:ea typeface="ＭＳ Ｐゴシック" charset="0"/>
              </a:rPr>
              <a:t>Protean</a:t>
            </a:r>
          </a:p>
          <a:p>
            <a:pPr lvl="1"/>
            <a:endParaRPr lang="en-US" dirty="0">
              <a:latin typeface="Gill Sans Light" charset="0"/>
              <a:ea typeface="ＭＳ Ｐゴシック" charset="0"/>
            </a:endParaRPr>
          </a:p>
          <a:p>
            <a:pPr lvl="1"/>
            <a:endParaRPr lang="en-US" dirty="0">
              <a:latin typeface="Gill Sans Light" charset="0"/>
              <a:ea typeface="ＭＳ Ｐゴシック" charset="0"/>
            </a:endParaRPr>
          </a:p>
        </p:txBody>
      </p:sp>
      <p:sp>
        <p:nvSpPr>
          <p:cNvPr id="72708"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atin typeface="Gill Sans Light" charset="0"/>
                <a:ea typeface="ＭＳ Ｐゴシック" charset="0"/>
                <a:cs typeface="ＭＳ Ｐゴシック" charset="0"/>
              </a:rPr>
              <a:t>Walter de Maria</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The Broken Kilometer</a:t>
            </a:r>
            <a:br>
              <a:rPr lang="en-US">
                <a:latin typeface="Gill Sans Light" charset="0"/>
                <a:ea typeface="ＭＳ Ｐゴシック" charset="0"/>
                <a:cs typeface="ＭＳ Ｐゴシック" charset="0"/>
              </a:rPr>
            </a:br>
            <a:endParaRPr lang="en-US">
              <a:latin typeface="Gill Sans Light" charset="0"/>
              <a:ea typeface="ＭＳ Ｐゴシック" charset="0"/>
              <a:cs typeface="ＭＳ Ｐゴシック" charset="0"/>
            </a:endParaRPr>
          </a:p>
        </p:txBody>
      </p:sp>
      <p:pic>
        <p:nvPicPr>
          <p:cNvPr id="74755" name="Content Placeholder 4" descr="deMaria.jpg"/>
          <p:cNvPicPr>
            <a:picLocks noGrp="1" noChangeAspect="1"/>
          </p:cNvPicPr>
          <p:nvPr>
            <p:ph idx="1"/>
          </p:nvPr>
        </p:nvPicPr>
        <p:blipFill>
          <a:blip r:embed="rId3">
            <a:extLst>
              <a:ext uri="{28A0092B-C50C-407E-A947-70E740481C1C}">
                <a14:useLocalDpi xmlns:a14="http://schemas.microsoft.com/office/drawing/2010/main" val="0"/>
              </a:ext>
            </a:extLst>
          </a:blip>
          <a:srcRect l="-15668" r="-15668"/>
          <a:stretch>
            <a:fillRect/>
          </a:stretch>
        </p:blipFill>
        <p:spPr/>
      </p:pic>
      <p:sp>
        <p:nvSpPr>
          <p:cNvPr id="74756"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atin typeface="Gill Sans Light" charset="0"/>
                <a:ea typeface="ＭＳ Ｐゴシック" charset="0"/>
                <a:cs typeface="ＭＳ Ｐゴシック" charset="0"/>
              </a:rPr>
              <a:t>Cristo &amp; Jeanne Claude</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Pont Neuf wrapped</a:t>
            </a:r>
          </a:p>
        </p:txBody>
      </p:sp>
      <p:pic>
        <p:nvPicPr>
          <p:cNvPr id="76803" name="Content Placeholder 4" descr="cristo.png"/>
          <p:cNvPicPr>
            <a:picLocks noGrp="1" noChangeAspect="1"/>
          </p:cNvPicPr>
          <p:nvPr>
            <p:ph idx="1"/>
          </p:nvPr>
        </p:nvPicPr>
        <p:blipFill>
          <a:blip r:embed="rId3">
            <a:extLst>
              <a:ext uri="{28A0092B-C50C-407E-A947-70E740481C1C}">
                <a14:useLocalDpi xmlns:a14="http://schemas.microsoft.com/office/drawing/2010/main" val="0"/>
              </a:ext>
            </a:extLst>
          </a:blip>
          <a:srcRect l="-24039" r="-24039"/>
          <a:stretch>
            <a:fillRect/>
          </a:stretch>
        </p:blipFill>
        <p:spPr/>
      </p:pic>
      <p:sp>
        <p:nvSpPr>
          <p:cNvPr id="7680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solidFill>
                  <a:srgbClr val="A6A6A6"/>
                </a:solidFill>
                <a:latin typeface="Helvetica" charset="0"/>
              </a:rPr>
              <a:t>©Lily Díaz, 2009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atin typeface="Gill Sans Light" charset="0"/>
                <a:ea typeface="ＭＳ Ｐゴシック" charset="0"/>
                <a:cs typeface="ＭＳ Ｐゴシック" charset="0"/>
              </a:rPr>
              <a:t>Maya Lin</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Vietnam Veterans Memorial</a:t>
            </a:r>
          </a:p>
        </p:txBody>
      </p:sp>
      <p:pic>
        <p:nvPicPr>
          <p:cNvPr id="80899" name="Content Placeholder 4" descr="Vietnam_veterans_wall_satellite_image.jpg"/>
          <p:cNvPicPr>
            <a:picLocks noGrp="1" noChangeAspect="1"/>
          </p:cNvPicPr>
          <p:nvPr>
            <p:ph idx="1"/>
          </p:nvPr>
        </p:nvPicPr>
        <p:blipFill>
          <a:blip r:embed="rId3">
            <a:extLst>
              <a:ext uri="{28A0092B-C50C-407E-A947-70E740481C1C}">
                <a14:useLocalDpi xmlns:a14="http://schemas.microsoft.com/office/drawing/2010/main" val="0"/>
              </a:ext>
            </a:extLst>
          </a:blip>
          <a:srcRect l="-14970" r="-14970"/>
          <a:stretch>
            <a:fillRect/>
          </a:stretch>
        </p:blipFill>
        <p:spPr/>
      </p:pic>
      <p:sp>
        <p:nvSpPr>
          <p:cNvPr id="80900"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atin typeface="Gill Sans Light" charset="0"/>
                <a:ea typeface="ＭＳ Ｐゴシック" charset="0"/>
                <a:cs typeface="ＭＳ Ｐゴシック" charset="0"/>
              </a:rPr>
              <a:t>Maya Lin</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Vietnam Veterans Memorial</a:t>
            </a:r>
          </a:p>
        </p:txBody>
      </p:sp>
      <p:sp>
        <p:nvSpPr>
          <p:cNvPr id="82947"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solidFill>
                  <a:srgbClr val="A6A6A6"/>
                </a:solidFill>
                <a:latin typeface="Helvetica" charset="0"/>
              </a:rPr>
              <a:t>©Lily Díaz, 2009</a:t>
            </a:r>
          </a:p>
        </p:txBody>
      </p:sp>
      <p:pic>
        <p:nvPicPr>
          <p:cNvPr id="82948" name="Content Placeholder 6" descr="Vietnam-Veterans-Memorial_3.jpg"/>
          <p:cNvPicPr>
            <a:picLocks noGrp="1" noChangeAspect="1"/>
          </p:cNvPicPr>
          <p:nvPr>
            <p:ph idx="1"/>
          </p:nvPr>
        </p:nvPicPr>
        <p:blipFill>
          <a:blip r:embed="rId3">
            <a:extLst>
              <a:ext uri="{28A0092B-C50C-407E-A947-70E740481C1C}">
                <a14:useLocalDpi xmlns:a14="http://schemas.microsoft.com/office/drawing/2010/main" val="0"/>
              </a:ext>
            </a:extLst>
          </a:blip>
          <a:srcRect l="-13181" r="-13181"/>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atin typeface="Gill Sans Light" charset="0"/>
                <a:ea typeface="ＭＳ Ｐゴシック" charset="0"/>
                <a:cs typeface="ＭＳ Ｐゴシック" charset="0"/>
              </a:rPr>
              <a:t>Mario Irarrázabal</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Mano del desierto</a:t>
            </a:r>
          </a:p>
        </p:txBody>
      </p:sp>
      <p:pic>
        <p:nvPicPr>
          <p:cNvPr id="84995" name="Content Placeholder 4" descr="irarrazabal01.png"/>
          <p:cNvPicPr>
            <a:picLocks noGrp="1" noChangeAspect="1"/>
          </p:cNvPicPr>
          <p:nvPr>
            <p:ph idx="1"/>
          </p:nvPr>
        </p:nvPicPr>
        <p:blipFill>
          <a:blip r:embed="rId3">
            <a:extLst>
              <a:ext uri="{28A0092B-C50C-407E-A947-70E740481C1C}">
                <a14:useLocalDpi xmlns:a14="http://schemas.microsoft.com/office/drawing/2010/main" val="0"/>
              </a:ext>
            </a:extLst>
          </a:blip>
          <a:srcRect l="-20885" r="-20885"/>
          <a:stretch>
            <a:fillRect/>
          </a:stretch>
        </p:blipFill>
        <p:spPr/>
      </p:pic>
      <p:sp>
        <p:nvSpPr>
          <p:cNvPr id="84996"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atin typeface="Gill Sans Light" charset="0"/>
                <a:ea typeface="ＭＳ Ｐゴシック" charset="0"/>
                <a:cs typeface="ＭＳ Ｐゴシック" charset="0"/>
              </a:rPr>
              <a:t>Mario Irarrázabal</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Mano del desierto</a:t>
            </a:r>
          </a:p>
        </p:txBody>
      </p:sp>
      <p:pic>
        <p:nvPicPr>
          <p:cNvPr id="87043" name="Content Placeholder 4" descr="irarrazabal02.png"/>
          <p:cNvPicPr>
            <a:picLocks noGrp="1" noChangeAspect="1"/>
          </p:cNvPicPr>
          <p:nvPr>
            <p:ph idx="1"/>
          </p:nvPr>
        </p:nvPicPr>
        <p:blipFill>
          <a:blip r:embed="rId3">
            <a:extLst>
              <a:ext uri="{28A0092B-C50C-407E-A947-70E740481C1C}">
                <a14:useLocalDpi xmlns:a14="http://schemas.microsoft.com/office/drawing/2010/main" val="0"/>
              </a:ext>
            </a:extLst>
          </a:blip>
          <a:srcRect l="-12962" r="-12962"/>
          <a:stretch>
            <a:fillRect/>
          </a:stretch>
        </p:blipFill>
        <p:spPr/>
      </p:pic>
      <p:sp>
        <p:nvSpPr>
          <p:cNvPr id="8704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atin typeface="Gill Sans Light" charset="0"/>
                <a:ea typeface="ＭＳ Ｐゴシック" charset="0"/>
                <a:cs typeface="ＭＳ Ｐゴシック" charset="0"/>
              </a:rPr>
              <a:t>Mario Irarrázabal</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Copa de vino</a:t>
            </a:r>
          </a:p>
        </p:txBody>
      </p:sp>
      <p:sp>
        <p:nvSpPr>
          <p:cNvPr id="89091"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pic>
        <p:nvPicPr>
          <p:cNvPr id="89092" name="Content Placeholder 6" descr="irarrazabal03.png"/>
          <p:cNvPicPr>
            <a:picLocks noGrp="1" noChangeAspect="1"/>
          </p:cNvPicPr>
          <p:nvPr>
            <p:ph idx="1"/>
          </p:nvPr>
        </p:nvPicPr>
        <p:blipFill>
          <a:blip r:embed="rId3">
            <a:extLst>
              <a:ext uri="{28A0092B-C50C-407E-A947-70E740481C1C}">
                <a14:useLocalDpi xmlns:a14="http://schemas.microsoft.com/office/drawing/2010/main" val="0"/>
              </a:ext>
            </a:extLst>
          </a:blip>
          <a:srcRect l="-75926" r="-75926"/>
          <a:stretch>
            <a:fillRect/>
          </a:stretch>
        </p:blip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atin typeface="Gill Sans Light" charset="0"/>
                <a:ea typeface="ＭＳ Ｐゴシック" charset="0"/>
                <a:cs typeface="ＭＳ Ｐゴシック" charset="0"/>
              </a:rPr>
              <a:t>Mario Irarrázabal</a:t>
            </a:r>
            <a:br>
              <a:rPr lang="en-US">
                <a:latin typeface="Gill Sans Light" charset="0"/>
                <a:ea typeface="ＭＳ Ｐゴシック" charset="0"/>
                <a:cs typeface="ＭＳ Ｐゴシック" charset="0"/>
              </a:rPr>
            </a:br>
            <a:r>
              <a:rPr lang="en-US">
                <a:latin typeface="Gill Sans Light" charset="0"/>
                <a:ea typeface="ＭＳ Ｐゴシック" charset="0"/>
                <a:cs typeface="ＭＳ Ｐゴシック" charset="0"/>
              </a:rPr>
              <a:t>Copa de vino</a:t>
            </a:r>
          </a:p>
        </p:txBody>
      </p:sp>
      <p:sp>
        <p:nvSpPr>
          <p:cNvPr id="91139"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pic>
        <p:nvPicPr>
          <p:cNvPr id="91140" name="Content Placeholder 5" descr="irarrazabal04.png"/>
          <p:cNvPicPr>
            <a:picLocks noGrp="1" noChangeAspect="1"/>
          </p:cNvPicPr>
          <p:nvPr>
            <p:ph idx="1"/>
          </p:nvPr>
        </p:nvPicPr>
        <p:blipFill>
          <a:blip r:embed="rId3">
            <a:extLst>
              <a:ext uri="{28A0092B-C50C-407E-A947-70E740481C1C}">
                <a14:useLocalDpi xmlns:a14="http://schemas.microsoft.com/office/drawing/2010/main" val="0"/>
              </a:ext>
            </a:extLst>
          </a:blip>
          <a:srcRect l="-79709" r="-79709"/>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Gill Sans Light" charset="0"/>
                <a:ea typeface="ＭＳ Ｐゴシック" charset="0"/>
                <a:cs typeface="ＭＳ Ｐゴシック" charset="0"/>
              </a:rPr>
              <a:t>What is a system?</a:t>
            </a:r>
          </a:p>
        </p:txBody>
      </p:sp>
      <p:sp>
        <p:nvSpPr>
          <p:cNvPr id="21507" name="Content Placeholder 2"/>
          <p:cNvSpPr>
            <a:spLocks noGrp="1"/>
          </p:cNvSpPr>
          <p:nvPr>
            <p:ph idx="1"/>
          </p:nvPr>
        </p:nvSpPr>
        <p:spPr/>
        <p:txBody>
          <a:bodyPr/>
          <a:lstStyle/>
          <a:p>
            <a:r>
              <a:rPr lang="en-US">
                <a:latin typeface="Gill Sans Light" charset="0"/>
                <a:ea typeface="ＭＳ Ｐゴシック" charset="0"/>
                <a:cs typeface="ＭＳ Ｐゴシック" charset="0"/>
              </a:rPr>
              <a:t>A system is scoped by defining its boundaries:</a:t>
            </a:r>
          </a:p>
          <a:p>
            <a:pPr lvl="1"/>
            <a:r>
              <a:rPr lang="en-US">
                <a:latin typeface="Gill Sans Light" charset="0"/>
                <a:ea typeface="ＭＳ Ｐゴシック" charset="0"/>
              </a:rPr>
              <a:t>Make simplified representations (models) in order to understand and to predict or impact its future behavior. </a:t>
            </a:r>
          </a:p>
          <a:p>
            <a:pPr lvl="1"/>
            <a:r>
              <a:rPr lang="en-US">
                <a:latin typeface="Gill Sans Light" charset="0"/>
                <a:ea typeface="ＭＳ Ｐゴシック" charset="0"/>
              </a:rPr>
              <a:t>Models may define the structure and/or the behavior of the system.</a:t>
            </a:r>
          </a:p>
        </p:txBody>
      </p:sp>
      <p:sp>
        <p:nvSpPr>
          <p:cNvPr id="21508"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pPr eaLnBrk="1" hangingPunct="1"/>
            <a:r>
              <a:rPr lang="en-US">
                <a:latin typeface="Gill Sans Light" charset="0"/>
                <a:ea typeface="ＭＳ Ｐゴシック" charset="0"/>
                <a:cs typeface="ＭＳ Ｐゴシック" charset="0"/>
              </a:rPr>
              <a:t>Aspects of systems framework</a:t>
            </a:r>
          </a:p>
        </p:txBody>
      </p:sp>
      <p:sp>
        <p:nvSpPr>
          <p:cNvPr id="23555" name="Content Placeholder 7"/>
          <p:cNvSpPr>
            <a:spLocks noGrp="1"/>
          </p:cNvSpPr>
          <p:nvPr>
            <p:ph idx="1"/>
          </p:nvPr>
        </p:nvSpPr>
        <p:spPr/>
        <p:txBody>
          <a:bodyPr/>
          <a:lstStyle/>
          <a:p>
            <a:pPr eaLnBrk="1" hangingPunct="1"/>
            <a:r>
              <a:rPr lang="en-US">
                <a:latin typeface="Gill Sans Light" charset="0"/>
                <a:ea typeface="ＭＳ Ｐゴシック" charset="0"/>
                <a:cs typeface="ＭＳ Ｐゴシック" charset="0"/>
              </a:rPr>
              <a:t>Specialization - division into smaller components allows for concentration on each component.</a:t>
            </a:r>
          </a:p>
          <a:p>
            <a:pPr eaLnBrk="1" hangingPunct="1"/>
            <a:r>
              <a:rPr lang="en-US">
                <a:latin typeface="Gill Sans Light" charset="0"/>
                <a:ea typeface="ＭＳ Ｐゴシック" charset="0"/>
                <a:cs typeface="ＭＳ Ｐゴシック" charset="0"/>
              </a:rPr>
              <a:t>Grouping -  bringing together of related components and sub-components so as to avoid more complexity.</a:t>
            </a:r>
          </a:p>
        </p:txBody>
      </p:sp>
      <p:sp>
        <p:nvSpPr>
          <p:cNvPr id="23556"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r>
              <a:rPr lang="en-US">
                <a:latin typeface="Gill Sans Light" charset="0"/>
                <a:ea typeface="ＭＳ Ｐゴシック" charset="0"/>
                <a:cs typeface="ＭＳ Ｐゴシック" charset="0"/>
              </a:rPr>
              <a:t>Aspects of systems framework</a:t>
            </a:r>
          </a:p>
        </p:txBody>
      </p:sp>
      <p:sp>
        <p:nvSpPr>
          <p:cNvPr id="25603" name="Content Placeholder 7"/>
          <p:cNvSpPr>
            <a:spLocks noGrp="1"/>
          </p:cNvSpPr>
          <p:nvPr>
            <p:ph idx="1"/>
          </p:nvPr>
        </p:nvSpPr>
        <p:spPr/>
        <p:txBody>
          <a:bodyPr/>
          <a:lstStyle/>
          <a:p>
            <a:r>
              <a:rPr lang="en-US">
                <a:latin typeface="Gill Sans Light" charset="0"/>
                <a:ea typeface="ＭＳ Ｐゴシック" charset="0"/>
                <a:cs typeface="ＭＳ Ｐゴシック" charset="0"/>
              </a:rPr>
              <a:t>Coordination -  As components are brought together, interaction and coordination amongst groups becomes important.</a:t>
            </a:r>
          </a:p>
          <a:p>
            <a:r>
              <a:rPr lang="en-US">
                <a:latin typeface="Gill Sans Light" charset="0"/>
                <a:ea typeface="ＭＳ Ｐゴシック" charset="0"/>
                <a:cs typeface="ＭＳ Ｐゴシック" charset="0"/>
              </a:rPr>
              <a:t>Emergent properties – A system as a whole is more than the sum of its parts.</a:t>
            </a:r>
          </a:p>
        </p:txBody>
      </p:sp>
      <p:sp>
        <p:nvSpPr>
          <p:cNvPr id="2560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atin typeface="Gill Sans Light" charset="0"/>
                <a:ea typeface="ＭＳ Ｐゴシック" charset="0"/>
                <a:cs typeface="ＭＳ Ｐゴシック" charset="0"/>
              </a:rPr>
              <a:t>Systems approach</a:t>
            </a:r>
          </a:p>
        </p:txBody>
      </p:sp>
      <p:sp>
        <p:nvSpPr>
          <p:cNvPr id="27651" name="Content Placeholder 2"/>
          <p:cNvSpPr>
            <a:spLocks noGrp="1"/>
          </p:cNvSpPr>
          <p:nvPr>
            <p:ph idx="1"/>
          </p:nvPr>
        </p:nvSpPr>
        <p:spPr/>
        <p:txBody>
          <a:bodyPr/>
          <a:lstStyle/>
          <a:p>
            <a:r>
              <a:rPr lang="en-US">
                <a:latin typeface="Gill Sans Light" charset="0"/>
                <a:ea typeface="ＭＳ Ｐゴシック" charset="0"/>
                <a:cs typeface="ＭＳ Ｐゴシック" charset="0"/>
              </a:rPr>
              <a:t>Two basic components</a:t>
            </a:r>
          </a:p>
          <a:p>
            <a:pPr lvl="1"/>
            <a:r>
              <a:rPr lang="en-US">
                <a:latin typeface="Gill Sans Light" charset="0"/>
                <a:ea typeface="ＭＳ Ｐゴシック" charset="0"/>
              </a:rPr>
              <a:t>Elements: are measurable things that can be linked together. They can be objects, events, patterns, or structures.</a:t>
            </a:r>
          </a:p>
          <a:p>
            <a:pPr lvl="1"/>
            <a:r>
              <a:rPr lang="en-US">
                <a:latin typeface="Gill Sans Light" charset="0"/>
                <a:ea typeface="ＭＳ Ｐゴシック" charset="0"/>
              </a:rPr>
              <a:t>Processes: have effect and change elements from one form to another. They can be  activities, relations, or functions.</a:t>
            </a:r>
          </a:p>
        </p:txBody>
      </p:sp>
      <p:sp>
        <p:nvSpPr>
          <p:cNvPr id="27652"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ill Sans Light" charset="0"/>
                <a:ea typeface="ＭＳ Ｐゴシック" charset="0"/>
                <a:cs typeface="ＭＳ Ｐゴシック" charset="0"/>
              </a:rPr>
              <a:t>Systems approach</a:t>
            </a:r>
          </a:p>
        </p:txBody>
      </p:sp>
      <p:sp>
        <p:nvSpPr>
          <p:cNvPr id="29699" name="Content Placeholder 2"/>
          <p:cNvSpPr>
            <a:spLocks noGrp="1"/>
          </p:cNvSpPr>
          <p:nvPr>
            <p:ph idx="1"/>
          </p:nvPr>
        </p:nvSpPr>
        <p:spPr/>
        <p:txBody>
          <a:bodyPr/>
          <a:lstStyle/>
          <a:p>
            <a:r>
              <a:rPr lang="en-US">
                <a:latin typeface="Gill Sans Light" charset="0"/>
                <a:ea typeface="ＭＳ Ｐゴシック" charset="0"/>
                <a:cs typeface="ＭＳ Ｐゴシック" charset="0"/>
              </a:rPr>
              <a:t>Elements or processes are grouped, in order to reduce complexity for conceptual or applied purposes. </a:t>
            </a:r>
          </a:p>
          <a:p>
            <a:r>
              <a:rPr lang="en-US">
                <a:latin typeface="Gill Sans Light" charset="0"/>
                <a:ea typeface="ＭＳ Ｐゴシック" charset="0"/>
                <a:cs typeface="ＭＳ Ｐゴシック" charset="0"/>
              </a:rPr>
              <a:t>Depending on its design, groups and the interfaces between groups in a system, can be either elements or processes. This variation is central to the application of systems theory to problem-solving</a:t>
            </a:r>
          </a:p>
        </p:txBody>
      </p:sp>
      <p:sp>
        <p:nvSpPr>
          <p:cNvPr id="29700"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Gill Sans Light" charset="0"/>
                <a:ea typeface="ＭＳ Ｐゴシック" charset="0"/>
                <a:cs typeface="ＭＳ Ｐゴシック" charset="0"/>
              </a:rPr>
              <a:t>Systems approach</a:t>
            </a:r>
          </a:p>
        </p:txBody>
      </p:sp>
      <p:sp>
        <p:nvSpPr>
          <p:cNvPr id="31747" name="Content Placeholder 2"/>
          <p:cNvSpPr>
            <a:spLocks noGrp="1"/>
          </p:cNvSpPr>
          <p:nvPr>
            <p:ph idx="1"/>
          </p:nvPr>
        </p:nvSpPr>
        <p:spPr/>
        <p:txBody>
          <a:bodyPr/>
          <a:lstStyle/>
          <a:p>
            <a:r>
              <a:rPr lang="en-US">
                <a:latin typeface="Gill Sans Light" charset="0"/>
                <a:ea typeface="ＭＳ Ｐゴシック" charset="0"/>
                <a:cs typeface="ＭＳ Ｐゴシック" charset="0"/>
              </a:rPr>
              <a:t>Hierarchy is another key concept: systems contain nested systems; that is, subsystems within the system. Similarly, many systems are subsystems of larger systems.</a:t>
            </a:r>
          </a:p>
          <a:p>
            <a:r>
              <a:rPr lang="en-US">
                <a:latin typeface="Gill Sans Light" charset="0"/>
                <a:ea typeface="ＭＳ Ｐゴシック" charset="0"/>
                <a:cs typeface="ＭＳ Ｐゴシック" charset="0"/>
              </a:rPr>
              <a:t>Open vs. closed</a:t>
            </a:r>
          </a:p>
        </p:txBody>
      </p:sp>
      <p:sp>
        <p:nvSpPr>
          <p:cNvPr id="31748"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A6A6A6"/>
                </a:solidFill>
                <a:latin typeface="Helvetica" charset="0"/>
              </a:rPr>
              <a:t>©Lily Díaz, 2019</a:t>
            </a:r>
          </a:p>
        </p:txBody>
      </p:sp>
    </p:spTree>
  </p:cSld>
  <p:clrMapOvr>
    <a:masterClrMapping/>
  </p:clrMapOvr>
</p:sld>
</file>

<file path=ppt/theme/theme1.xml><?xml version="1.0" encoding="utf-8"?>
<a:theme xmlns:a="http://schemas.openxmlformats.org/drawingml/2006/main" name="Blank">
  <a:themeElements>
    <a:clrScheme name="Custom 3">
      <a:dk1>
        <a:srgbClr val="000000"/>
      </a:dk1>
      <a:lt1>
        <a:srgbClr val="FFFFFF"/>
      </a:lt1>
      <a:dk2>
        <a:srgbClr val="FFFFFF"/>
      </a:dk2>
      <a:lt2>
        <a:srgbClr val="CCCCCC"/>
      </a:lt2>
      <a:accent1>
        <a:srgbClr val="800000"/>
      </a:accent1>
      <a:accent2>
        <a:srgbClr val="B3B3B3"/>
      </a:accent2>
      <a:accent3>
        <a:srgbClr val="FFFFFF"/>
      </a:accent3>
      <a:accent4>
        <a:srgbClr val="DADADA"/>
      </a:accent4>
      <a:accent5>
        <a:srgbClr val="DAEDEF"/>
      </a:accent5>
      <a:accent6>
        <a:srgbClr val="2D2D8A"/>
      </a:accent6>
      <a:hlink>
        <a:srgbClr val="009999"/>
      </a:hlink>
      <a:folHlink>
        <a:srgbClr val="99CC00"/>
      </a:folHlink>
    </a:clrScheme>
    <a:fontScheme name="Blank">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Times"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2001:Templates:Presentations:Designs:Blank</Template>
  <TotalTime>8822</TotalTime>
  <Words>1873</Words>
  <Application>Microsoft Macintosh PowerPoint</Application>
  <PresentationFormat>On-screen Show (4:3)</PresentationFormat>
  <Paragraphs>217</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Gill Sans</vt:lpstr>
      <vt:lpstr>Gill Sans Light</vt:lpstr>
      <vt:lpstr>Helvetica</vt:lpstr>
      <vt:lpstr>Times</vt:lpstr>
      <vt:lpstr>Blank</vt:lpstr>
      <vt:lpstr>Custom Design</vt:lpstr>
      <vt:lpstr>Systems of Representation, introduction</vt:lpstr>
      <vt:lpstr>What is a system?</vt:lpstr>
      <vt:lpstr>What is a system?</vt:lpstr>
      <vt:lpstr>What is a system?</vt:lpstr>
      <vt:lpstr>Aspects of systems framework</vt:lpstr>
      <vt:lpstr>Aspects of systems framework</vt:lpstr>
      <vt:lpstr>Systems approach</vt:lpstr>
      <vt:lpstr>Systems approach</vt:lpstr>
      <vt:lpstr>Systems approach</vt:lpstr>
      <vt:lpstr>Examples of systems</vt:lpstr>
      <vt:lpstr>Traditional view of representation</vt:lpstr>
      <vt:lpstr>To represent</vt:lpstr>
      <vt:lpstr>Representation</vt:lpstr>
      <vt:lpstr>Conceptual map</vt:lpstr>
      <vt:lpstr>Culture</vt:lpstr>
      <vt:lpstr>Language</vt:lpstr>
      <vt:lpstr>Language is not just written or spoken</vt:lpstr>
      <vt:lpstr>Concepts and language  work together</vt:lpstr>
      <vt:lpstr>Concepts and language</vt:lpstr>
      <vt:lpstr>More about language,</vt:lpstr>
      <vt:lpstr>About knowledge: paradigm</vt:lpstr>
      <vt:lpstr>About knowledge: paradigm</vt:lpstr>
      <vt:lpstr>Archaeology of Knowledge</vt:lpstr>
      <vt:lpstr>Meaning</vt:lpstr>
      <vt:lpstr>“Information is the difference that makes a difference”</vt:lpstr>
      <vt:lpstr>Mediation</vt:lpstr>
      <vt:lpstr>Systems of representation  in art and design</vt:lpstr>
      <vt:lpstr>Systems of representation  in art and design</vt:lpstr>
      <vt:lpstr>Systems of representation  in art and design</vt:lpstr>
      <vt:lpstr>Systems of representation  in art and design</vt:lpstr>
      <vt:lpstr>Walter de Maria The Broken Kilometer </vt:lpstr>
      <vt:lpstr>Cristo &amp; Jeanne Claude Pont Neuf wrapped</vt:lpstr>
      <vt:lpstr>Maya Lin Vietnam Veterans Memorial</vt:lpstr>
      <vt:lpstr>Maya Lin Vietnam Veterans Memorial</vt:lpstr>
      <vt:lpstr>Mario Irarrázabal Mano del desierto</vt:lpstr>
      <vt:lpstr>Mario Irarrázabal Mano del desierto</vt:lpstr>
      <vt:lpstr>Mario Irarrázabal Copa de vino</vt:lpstr>
      <vt:lpstr>Mario Irarrázabal Copa de vino</vt:lpstr>
    </vt:vector>
  </TitlesOfParts>
  <Company>Media Lab UIAH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of Representation  Introduction to Area of Inquiry</dc:title>
  <dc:creator>Lily Diaz</dc:creator>
  <cp:lastModifiedBy>Diaz-Kommonen Lily</cp:lastModifiedBy>
  <cp:revision>214</cp:revision>
  <cp:lastPrinted>2009-10-05T09:30:40Z</cp:lastPrinted>
  <dcterms:created xsi:type="dcterms:W3CDTF">2009-10-04T09:58:29Z</dcterms:created>
  <dcterms:modified xsi:type="dcterms:W3CDTF">2019-02-06T13:55:45Z</dcterms:modified>
</cp:coreProperties>
</file>