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68" r:id="rId3"/>
    <p:sldId id="269" r:id="rId4"/>
    <p:sldId id="260" r:id="rId5"/>
    <p:sldId id="270" r:id="rId6"/>
    <p:sldId id="258" r:id="rId7"/>
    <p:sldId id="488" r:id="rId8"/>
    <p:sldId id="489" r:id="rId9"/>
    <p:sldId id="277" r:id="rId10"/>
    <p:sldId id="289" r:id="rId11"/>
    <p:sldId id="265" r:id="rId12"/>
    <p:sldId id="264" r:id="rId13"/>
    <p:sldId id="263" r:id="rId14"/>
    <p:sldId id="267" r:id="rId15"/>
    <p:sldId id="284" r:id="rId16"/>
    <p:sldId id="485" r:id="rId17"/>
    <p:sldId id="490" r:id="rId18"/>
    <p:sldId id="486" r:id="rId19"/>
    <p:sldId id="274" r:id="rId20"/>
    <p:sldId id="286" r:id="rId21"/>
    <p:sldId id="287" r:id="rId22"/>
    <p:sldId id="288" r:id="rId23"/>
    <p:sldId id="278" r:id="rId24"/>
    <p:sldId id="279" r:id="rId25"/>
    <p:sldId id="280" r:id="rId26"/>
    <p:sldId id="487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6C78C-BE6E-4AE1-8241-33211DF280A4}" type="datetimeFigureOut">
              <a:rPr lang="LID4096" smtClean="0"/>
              <a:t>10/11/2022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182C-F39C-49CD-B625-953E8452C2F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175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3A8A-4E7C-4192-8170-52510159EAB8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049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2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1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9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1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10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4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6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78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50C9-4132-4267-A0AD-0B48FA7061A3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mi.franssila@aalto.fi" TargetMode="External"/><Relationship Id="rId2" Type="http://schemas.openxmlformats.org/officeDocument/2006/relationships/hyperlink" Target="mailto:ville.p.jokinen@aalto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ero.hiltunen@aalto.fi" TargetMode="External"/><Relationship Id="rId4" Type="http://schemas.openxmlformats.org/officeDocument/2006/relationships/hyperlink" Target="mailto:sami.lipponen@aalto.f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imo.aalto.fi/view/action/uresolver.do?operation=resolveService&amp;package_service_id=2742179910006526&amp;institutionId=6526&amp;customerId=6525&amp;VE=tru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166" y="261257"/>
            <a:ext cx="8514761" cy="6361611"/>
          </a:xfrm>
          <a:prstGeom prst="rect">
            <a:avLst/>
          </a:prstGeom>
          <a:solidFill>
            <a:srgbClr val="F56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243" y="4035259"/>
            <a:ext cx="8224605" cy="2387600"/>
          </a:xfrm>
        </p:spPr>
        <p:txBody>
          <a:bodyPr>
            <a:noAutofit/>
          </a:bodyPr>
          <a:lstStyle/>
          <a:p>
            <a:r>
              <a:rPr lang="fi-FI" sz="4800" dirty="0"/>
              <a:t>    CHEM-A1410	Materiaalitieteen perusteet,</a:t>
            </a:r>
            <a:br>
              <a:rPr lang="fi-FI" sz="4800" dirty="0"/>
            </a:br>
            <a:r>
              <a:rPr lang="fi-FI" sz="4800" dirty="0"/>
              <a:t>yleistä asiaa, aikataulut, arvostelu </a:t>
            </a:r>
            <a:br>
              <a:rPr lang="fi-FI" sz="4800" dirty="0"/>
            </a:br>
            <a:br>
              <a:rPr lang="fi-FI" sz="4800" dirty="0"/>
            </a:br>
            <a:r>
              <a:rPr lang="fi-FI" sz="4800" dirty="0"/>
              <a:t>2022</a:t>
            </a:r>
            <a:br>
              <a:rPr lang="fi-FI" sz="4800" dirty="0"/>
            </a:b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798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0E01-E8DB-467D-A072-26B483A2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Kehen</a:t>
            </a:r>
            <a:r>
              <a:rPr lang="en-US" dirty="0"/>
              <a:t> </a:t>
            </a:r>
            <a:r>
              <a:rPr lang="en-US" dirty="0" err="1"/>
              <a:t>otan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5BB5-FA30-421B-8444-FE7F87499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mistään</a:t>
            </a:r>
            <a:r>
              <a:rPr lang="en-US" dirty="0"/>
              <a:t> </a:t>
            </a:r>
            <a:r>
              <a:rPr lang="en-US" dirty="0" err="1"/>
              <a:t>muualta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löydy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MC: </a:t>
            </a:r>
            <a:r>
              <a:rPr lang="en-US" dirty="0">
                <a:hlinkClick r:id="rId2"/>
              </a:rPr>
              <a:t>ville.p.jokinen@aalto.fi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1: </a:t>
            </a:r>
            <a:r>
              <a:rPr lang="en-US" dirty="0">
                <a:hlinkClick r:id="rId2"/>
              </a:rPr>
              <a:t>ville.p.jokinen@aalto.fi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2: </a:t>
            </a:r>
            <a:r>
              <a:rPr lang="en-US" dirty="0">
                <a:hlinkClick r:id="rId3"/>
              </a:rPr>
              <a:t>sami.franssila@aalto.fi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3: </a:t>
            </a:r>
            <a:r>
              <a:rPr lang="en-US" dirty="0">
                <a:hlinkClick r:id="rId4"/>
              </a:rPr>
              <a:t>sami.lipponen@aalto.fi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4: </a:t>
            </a:r>
            <a:r>
              <a:rPr lang="en-US" dirty="0">
                <a:hlinkClick r:id="rId5"/>
              </a:rPr>
              <a:t>eero.hiltunen@aalto.fi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Luennoitsijat</a:t>
            </a:r>
            <a:r>
              <a:rPr lang="en-US" dirty="0"/>
              <a:t> </a:t>
            </a:r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omista</a:t>
            </a:r>
            <a:r>
              <a:rPr lang="en-US" dirty="0"/>
              <a:t> </a:t>
            </a:r>
            <a:r>
              <a:rPr lang="en-US" dirty="0" err="1"/>
              <a:t>aihepiireistään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Yleiset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sami.franssila@aalto.fi</a:t>
            </a:r>
            <a:endParaRPr lang="en-US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230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Kurssien jatkumo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08" y="1599249"/>
            <a:ext cx="8685984" cy="472317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Mekaaniset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MATERIAALIEN MIKRORAKENNE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Sähköiset, optiset, termiset ominaisuudet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	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MATERIAALIEN OMINAISUUDET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Metallit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MATERIAALIEN MIKRORAKENNE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Polymeerit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POLYMEERITEKNOLOGIAN PERUSTEET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Luonnonmateriaalit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BIOCHEMISTRY, BIOPROSESSIT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Keraamit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EPÄORGAANINEN KEMIA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Komposiitit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POLYMER BLENDS AND COMPOSITES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Pinnat ja pinnoitteet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PINTAKEMIA; SURFACES &amp; FILMS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Materiaalien prosessointi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METALLURGIAN PROSESSIT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Nanomateriaalit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NANOMATERIALS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Materiaalitalous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PROCESS DESIGN, CIRCULAR ECONOMY DESIGN PROJECT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0201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Laskutuvat ja kotitehtävät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32962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b="1" i="1" dirty="0">
                <a:solidFill>
                  <a:srgbClr val="FF0000"/>
                </a:solidFill>
              </a:rPr>
              <a:t>Kaikki tehtävät julkaistaan tiistaina  luennon jälkeen.</a:t>
            </a: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Laskutuvissa perjantaisin 8.30-10 kurssiviikoilla 1,2,4,6,8,10,11,12. </a:t>
            </a:r>
            <a:r>
              <a:rPr lang="fi-FI" sz="1800" dirty="0" err="1"/>
              <a:t>assareiden</a:t>
            </a:r>
            <a:r>
              <a:rPr lang="fi-FI" sz="1800" dirty="0"/>
              <a:t> kanssa lasketaan muutama tehtävä.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Näissä on pohdintaa, suunnittelua ja kvalitatiivista miettimistä.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Tästä saa läsnäolopisteen.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 err="1"/>
              <a:t>MyCo</a:t>
            </a:r>
            <a:r>
              <a:rPr lang="fi-FI" sz="1800" dirty="0"/>
              <a:t> kotitehtävät (noin 4 kpl) tehdään itsenäisesti. 3 </a:t>
            </a:r>
            <a:r>
              <a:rPr lang="fi-FI" sz="1800" dirty="0" err="1"/>
              <a:t>pist</a:t>
            </a:r>
            <a:r>
              <a:rPr lang="fi-FI" sz="1800" dirty="0"/>
              <a:t> * 8 viikkoa.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Nämä ovat enemmän perinteisiä laskutehtäviä joihin on olemassa eksakti vastaus.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Kotitehtävien </a:t>
            </a:r>
            <a:r>
              <a:rPr lang="fi-FI" sz="1800" b="1" i="1" dirty="0">
                <a:solidFill>
                  <a:srgbClr val="FF0000"/>
                </a:solidFill>
              </a:rPr>
              <a:t>palautus </a:t>
            </a:r>
            <a:r>
              <a:rPr lang="fi-FI" sz="1800" b="1" i="1" dirty="0" err="1">
                <a:solidFill>
                  <a:srgbClr val="FF0000"/>
                </a:solidFill>
              </a:rPr>
              <a:t>MyCoon</a:t>
            </a:r>
            <a:r>
              <a:rPr lang="fi-FI" sz="1800" b="1" i="1" dirty="0">
                <a:solidFill>
                  <a:srgbClr val="FF0000"/>
                </a:solidFill>
              </a:rPr>
              <a:t> seuraavan viikon tiistaina</a:t>
            </a:r>
            <a:r>
              <a:rPr lang="fi-FI" sz="1800" dirty="0"/>
              <a:t> </a:t>
            </a:r>
            <a:r>
              <a:rPr lang="fi-FI" sz="1800" b="1" i="1" dirty="0">
                <a:solidFill>
                  <a:srgbClr val="FF0000"/>
                </a:solidFill>
              </a:rPr>
              <a:t>klo 10.15</a:t>
            </a:r>
            <a:r>
              <a:rPr lang="fi-FI" sz="1800" dirty="0">
                <a:solidFill>
                  <a:srgbClr val="FF0000"/>
                </a:solidFill>
              </a:rPr>
              <a:t>.</a:t>
            </a:r>
            <a:r>
              <a:rPr lang="fi-FI" sz="18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200" b="1" dirty="0" err="1"/>
              <a:t>Laskaripisteet</a:t>
            </a:r>
            <a:r>
              <a:rPr lang="fi-FI" sz="2200" b="1" dirty="0"/>
              <a:t> 40% loppuarvosanasta.</a:t>
            </a:r>
          </a:p>
        </p:txBody>
      </p:sp>
    </p:spTree>
    <p:extLst>
      <p:ext uri="{BB962C8B-B14F-4D97-AF65-F5344CB8AC3E}">
        <p14:creationId xmlns:p14="http://schemas.microsoft.com/office/powerpoint/2010/main" val="166898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Labrojen alustusluennot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690689"/>
            <a:ext cx="68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Perjantaisin viikoilla 3,5,7,9.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2508975"/>
            <a:ext cx="8321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Läsnäolo pakollista </a:t>
            </a:r>
            <a:r>
              <a:rPr lang="fi-FI" sz="2400" dirty="0"/>
              <a:t>(</a:t>
            </a:r>
            <a:r>
              <a:rPr lang="fi-FI" sz="2400" dirty="0" err="1"/>
              <a:t>MyCourses</a:t>
            </a:r>
            <a:r>
              <a:rPr lang="fi-FI" sz="2400" dirty="0"/>
              <a:t> </a:t>
            </a:r>
            <a:r>
              <a:rPr lang="fi-FI" sz="2400" dirty="0" err="1"/>
              <a:t>Attendance</a:t>
            </a:r>
            <a:r>
              <a:rPr lang="fi-FI" sz="2400" dirty="0"/>
              <a:t>-toiminolla luennon aikana esitetään kysymys johon vastaamalla saa merkinnän).</a:t>
            </a:r>
          </a:p>
          <a:p>
            <a:endParaRPr lang="fi-FI" sz="2400" dirty="0"/>
          </a:p>
          <a:p>
            <a:r>
              <a:rPr lang="fi-FI" sz="2400" dirty="0"/>
              <a:t>Tämä on sitä varten että labrassa kaikki sujuisi sutjakammin ja turvallisemmin.</a:t>
            </a:r>
          </a:p>
          <a:p>
            <a:endParaRPr lang="fi-FI" sz="2400" dirty="0"/>
          </a:p>
          <a:p>
            <a:r>
              <a:rPr lang="fi-FI" sz="2400" dirty="0"/>
              <a:t>Koska labrasessiot on lyhyitä (1.5-3 h), itse labrassa ei ole aikaa tutustua työhön tai ohjeisiin, vaan ne on opiskeltava etukäteen.</a:t>
            </a:r>
          </a:p>
        </p:txBody>
      </p:sp>
    </p:spTree>
    <p:extLst>
      <p:ext uri="{BB962C8B-B14F-4D97-AF65-F5344CB8AC3E}">
        <p14:creationId xmlns:p14="http://schemas.microsoft.com/office/powerpoint/2010/main" val="286609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Labrat, 4 kpl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18833"/>
            <a:ext cx="828021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1: kuparin murtolujuus, kumin kimmokerroin </a:t>
            </a:r>
          </a:p>
          <a:p>
            <a:pPr marL="0" indent="0">
              <a:buNone/>
            </a:pPr>
            <a:r>
              <a:rPr lang="fi-FI" dirty="0"/>
              <a:t>2: alumiinin resistiivisyys ja resistiivisyyden lämpötilariippuvuus </a:t>
            </a:r>
          </a:p>
          <a:p>
            <a:pPr marL="0" indent="0">
              <a:buNone/>
            </a:pPr>
            <a:r>
              <a:rPr lang="fi-FI" dirty="0"/>
              <a:t>3: polymeerin 3D printtaus</a:t>
            </a:r>
          </a:p>
          <a:p>
            <a:pPr marL="0" indent="0">
              <a:buNone/>
            </a:pPr>
            <a:r>
              <a:rPr lang="fi-FI" dirty="0"/>
              <a:t>4: </a:t>
            </a:r>
            <a:r>
              <a:rPr lang="fi-FI" dirty="0" err="1"/>
              <a:t>anisotrooppinen</a:t>
            </a:r>
            <a:r>
              <a:rPr lang="fi-FI" dirty="0"/>
              <a:t> lämmönjohtavuus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Selkkari</a:t>
            </a:r>
            <a:r>
              <a:rPr lang="fi-FI" dirty="0"/>
              <a:t>: </a:t>
            </a:r>
            <a:r>
              <a:rPr lang="fi-FI" dirty="0" err="1"/>
              <a:t>templaattiin</a:t>
            </a:r>
            <a:r>
              <a:rPr lang="fi-FI" dirty="0"/>
              <a:t> (=täytä puuttuvat kohdat)</a:t>
            </a: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</a:rPr>
              <a:t>Selkkari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</a:rPr>
              <a:t>: henkilökohtainen (sekä teksti että kuvat)</a:t>
            </a:r>
          </a:p>
          <a:p>
            <a:pPr marL="0" indent="0">
              <a:buNone/>
            </a:pPr>
            <a:r>
              <a:rPr lang="fi-FI" dirty="0"/>
              <a:t>8 pistettä </a:t>
            </a:r>
            <a:r>
              <a:rPr lang="fi-FI" dirty="0" err="1"/>
              <a:t>selkkarista</a:t>
            </a:r>
            <a:r>
              <a:rPr lang="fi-FI" dirty="0"/>
              <a:t> = 32 p.</a:t>
            </a:r>
          </a:p>
          <a:p>
            <a:pPr marL="0" indent="0">
              <a:buNone/>
            </a:pPr>
            <a:r>
              <a:rPr lang="fi-FI" dirty="0"/>
              <a:t>(+1 </a:t>
            </a:r>
            <a:r>
              <a:rPr lang="fi-FI" dirty="0" err="1"/>
              <a:t>pist</a:t>
            </a:r>
            <a:r>
              <a:rPr lang="fi-FI" dirty="0"/>
              <a:t>/läsnäolo alustusluennolta)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141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B3D4-E274-4D3C-A14E-A9F4AC99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Labra </a:t>
            </a:r>
            <a:r>
              <a:rPr lang="en-US" dirty="0" err="1"/>
              <a:t>ajat</a:t>
            </a:r>
            <a:r>
              <a:rPr lang="en-US" dirty="0"/>
              <a:t>: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4C0FB-1EC7-4C05-B1AD-85FB235C7293}"/>
              </a:ext>
            </a:extLst>
          </p:cNvPr>
          <p:cNvSpPr txBox="1"/>
          <p:nvPr/>
        </p:nvSpPr>
        <p:spPr>
          <a:xfrm>
            <a:off x="628650" y="2103036"/>
            <a:ext cx="7580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Ryhmät</a:t>
            </a:r>
            <a:r>
              <a:rPr lang="en-US" sz="2800" dirty="0"/>
              <a:t> </a:t>
            </a:r>
            <a:r>
              <a:rPr lang="en-US" sz="2800" dirty="0" err="1"/>
              <a:t>varataan</a:t>
            </a:r>
            <a:r>
              <a:rPr lang="en-US" sz="2800" dirty="0"/>
              <a:t> </a:t>
            </a:r>
            <a:r>
              <a:rPr lang="en-US" sz="2800" dirty="0" err="1"/>
              <a:t>MC:stä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Aukeavat</a:t>
            </a:r>
            <a:r>
              <a:rPr lang="en-US" sz="2800" dirty="0"/>
              <a:t> </a:t>
            </a:r>
            <a:r>
              <a:rPr lang="en-US" sz="2800" dirty="0" err="1"/>
              <a:t>labran</a:t>
            </a:r>
            <a:r>
              <a:rPr lang="en-US" sz="2800" dirty="0"/>
              <a:t> </a:t>
            </a:r>
            <a:r>
              <a:rPr lang="en-US" sz="2800" dirty="0" err="1"/>
              <a:t>johdantoluennon</a:t>
            </a:r>
            <a:r>
              <a:rPr lang="en-US" sz="2800" dirty="0"/>
              <a:t> </a:t>
            </a:r>
            <a:r>
              <a:rPr lang="en-US" sz="2800" dirty="0" err="1"/>
              <a:t>jälkeen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Jokaisena</a:t>
            </a:r>
            <a:r>
              <a:rPr lang="en-US" sz="2800" dirty="0"/>
              <a:t> </a:t>
            </a:r>
            <a:r>
              <a:rPr lang="en-US" sz="2800" dirty="0" err="1"/>
              <a:t>päivänä</a:t>
            </a:r>
            <a:r>
              <a:rPr lang="en-US" sz="2800" dirty="0"/>
              <a:t> </a:t>
            </a:r>
            <a:r>
              <a:rPr lang="en-US" sz="2800" dirty="0" err="1"/>
              <a:t>monta</a:t>
            </a:r>
            <a:r>
              <a:rPr lang="en-US" sz="2800" dirty="0"/>
              <a:t> </a:t>
            </a:r>
            <a:r>
              <a:rPr lang="en-US" sz="2800" dirty="0" err="1"/>
              <a:t>ryhmää</a:t>
            </a:r>
            <a:r>
              <a:rPr lang="en-US" sz="2800" dirty="0"/>
              <a:t>, 2 </a:t>
            </a:r>
            <a:r>
              <a:rPr lang="en-US" sz="2800" dirty="0" err="1"/>
              <a:t>tunnin</a:t>
            </a:r>
            <a:r>
              <a:rPr lang="en-US" sz="2800" dirty="0"/>
              <a:t> </a:t>
            </a:r>
            <a:r>
              <a:rPr lang="en-US" sz="2800" dirty="0" err="1"/>
              <a:t>aikaslotti</a:t>
            </a:r>
            <a:r>
              <a:rPr lang="en-US" sz="2800" dirty="0"/>
              <a:t>/</a:t>
            </a:r>
            <a:r>
              <a:rPr lang="en-US" sz="2800" dirty="0" err="1"/>
              <a:t>ryhmä</a:t>
            </a:r>
            <a:r>
              <a:rPr lang="en-US" sz="2800" dirty="0"/>
              <a:t>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77940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E17F-09DA-41AD-BF9A-72F1D69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Kirja</a:t>
            </a:r>
            <a:endParaRPr lang="LID4096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462382-9265-4C68-A97A-ADADA800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45" y="1593403"/>
            <a:ext cx="47151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ID4096" sz="2000" dirty="0" err="1">
                <a:latin typeface="Arial" panose="020B0604020202020204" pitchFamily="34" charset="0"/>
              </a:rPr>
              <a:t>Kullakin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luennolla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kerrotaan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mitä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lukuja</a:t>
            </a:r>
            <a:r>
              <a:rPr lang="en-US" altLang="LID4096" sz="2000" dirty="0">
                <a:latin typeface="Arial" panose="020B0604020202020204" pitchFamily="34" charset="0"/>
              </a:rPr>
              <a:t>. Mutta </a:t>
            </a:r>
            <a:r>
              <a:rPr lang="en-US" altLang="LID4096" sz="2000" dirty="0" err="1">
                <a:latin typeface="Arial" panose="020B0604020202020204" pitchFamily="34" charset="0"/>
              </a:rPr>
              <a:t>monissa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luennoissa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jokin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muu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kirja</a:t>
            </a:r>
            <a:r>
              <a:rPr lang="en-US" altLang="LID4096" sz="2000" dirty="0">
                <a:latin typeface="Arial" panose="020B0604020202020204" pitchFamily="34" charset="0"/>
              </a:rPr>
              <a:t>/</a:t>
            </a:r>
            <a:r>
              <a:rPr lang="en-US" altLang="LID4096" sz="2000" dirty="0" err="1">
                <a:latin typeface="Arial" panose="020B0604020202020204" pitchFamily="34" charset="0"/>
              </a:rPr>
              <a:t>artikkeli</a:t>
            </a:r>
            <a:r>
              <a:rPr lang="en-US" altLang="LID4096" sz="2000" dirty="0">
                <a:latin typeface="Arial" panose="020B0604020202020204" pitchFamily="34" charset="0"/>
              </a:rPr>
              <a:t> </a:t>
            </a:r>
            <a:r>
              <a:rPr lang="en-US" altLang="LID4096" sz="2000" dirty="0" err="1">
                <a:latin typeface="Arial" panose="020B0604020202020204" pitchFamily="34" charset="0"/>
              </a:rPr>
              <a:t>luettavaksi</a:t>
            </a:r>
            <a:r>
              <a:rPr lang="en-US" altLang="LID4096" sz="2000" dirty="0">
                <a:latin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LID4096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ID4096" altLang="LID4096" sz="2000" dirty="0">
                <a:latin typeface="Arial" panose="020B0604020202020204" pitchFamily="34" charset="0"/>
              </a:rPr>
              <a:t>Ashby, Shercliff and Cebon: </a:t>
            </a:r>
            <a:endParaRPr lang="en-US" altLang="LID4096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ID4096" altLang="LID4096" sz="2000" dirty="0">
                <a:latin typeface="Arial" panose="020B0604020202020204" pitchFamily="34" charset="0"/>
              </a:rPr>
              <a:t>Materials: engineering, science, processing and design </a:t>
            </a:r>
            <a:endParaRPr lang="en-US" altLang="LID4096" sz="200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82F1A-D8EC-44F9-BD1C-FF2F8A85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53" y="365126"/>
            <a:ext cx="3367647" cy="4291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1B5B3-FE35-43A8-8C45-892DE5A2D98C}"/>
              </a:ext>
            </a:extLst>
          </p:cNvPr>
          <p:cNvSpPr txBox="1"/>
          <p:nvPr/>
        </p:nvSpPr>
        <p:spPr>
          <a:xfrm>
            <a:off x="5471553" y="4924425"/>
            <a:ext cx="329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vanhemmat</a:t>
            </a:r>
            <a:r>
              <a:rPr lang="en-US" sz="2400" dirty="0"/>
              <a:t> ja </a:t>
            </a:r>
            <a:r>
              <a:rPr lang="en-US" sz="2400" dirty="0" err="1"/>
              <a:t>uudemmat</a:t>
            </a:r>
            <a:r>
              <a:rPr lang="en-US" sz="2400" dirty="0"/>
              <a:t> </a:t>
            </a:r>
            <a:r>
              <a:rPr lang="en-US" sz="2400" dirty="0" err="1"/>
              <a:t>painokset</a:t>
            </a:r>
            <a:r>
              <a:rPr lang="en-US" sz="2400" dirty="0"/>
              <a:t> </a:t>
            </a:r>
            <a:r>
              <a:rPr lang="en-US" sz="2400" dirty="0" err="1"/>
              <a:t>käyttökelpoisia</a:t>
            </a:r>
            <a:r>
              <a:rPr lang="en-US" sz="2400" dirty="0"/>
              <a:t>.</a:t>
            </a:r>
            <a:endParaRPr lang="LID4096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A9B27-2D82-46ED-8841-B2CF7B6E8176}"/>
              </a:ext>
            </a:extLst>
          </p:cNvPr>
          <p:cNvSpPr txBox="1"/>
          <p:nvPr/>
        </p:nvSpPr>
        <p:spPr>
          <a:xfrm>
            <a:off x="515645" y="3954928"/>
            <a:ext cx="4476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Primo.aalto.fi  (</a:t>
            </a:r>
            <a:r>
              <a:rPr lang="en-US" dirty="0" err="1">
                <a:highlight>
                  <a:srgbClr val="FFFF00"/>
                </a:highlight>
              </a:rPr>
              <a:t>vpn</a:t>
            </a:r>
            <a:r>
              <a:rPr lang="en-US" dirty="0">
                <a:highlight>
                  <a:srgbClr val="FFFF00"/>
                </a:highlight>
              </a:rPr>
              <a:t> tai </a:t>
            </a:r>
            <a:r>
              <a:rPr lang="en-US" dirty="0" err="1">
                <a:highlight>
                  <a:srgbClr val="FFFF00"/>
                </a:highlight>
              </a:rPr>
              <a:t>Aallon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verkossa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  <a:p>
            <a:r>
              <a:rPr lang="en-US" dirty="0" err="1">
                <a:highlight>
                  <a:srgbClr val="FFFF00"/>
                </a:highlight>
              </a:rPr>
              <a:t>Kirjoita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hakukenttään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esim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  <a:p>
            <a:r>
              <a:rPr lang="en-US" dirty="0">
                <a:highlight>
                  <a:srgbClr val="FFFF00"/>
                </a:highlight>
              </a:rPr>
              <a:t>Ashby </a:t>
            </a:r>
            <a:r>
              <a:rPr lang="en-US" dirty="0" err="1">
                <a:highlight>
                  <a:srgbClr val="FFFF00"/>
                </a:highlight>
              </a:rPr>
              <a:t>Shercliff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Cebon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>
                <a:highlight>
                  <a:srgbClr val="FFFF00"/>
                </a:highlight>
              </a:rPr>
              <a:t>Klikkaa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tuloksista</a:t>
            </a:r>
            <a:r>
              <a:rPr lang="en-US" dirty="0">
                <a:highlight>
                  <a:srgbClr val="FFFF00"/>
                </a:highlight>
              </a:rPr>
              <a:t> 2007 </a:t>
            </a:r>
            <a:r>
              <a:rPr lang="en-US" dirty="0" err="1">
                <a:highlight>
                  <a:srgbClr val="FFFF00"/>
                </a:highlight>
              </a:rPr>
              <a:t>painosta</a:t>
            </a:r>
            <a:r>
              <a:rPr lang="en-US" dirty="0">
                <a:highlight>
                  <a:srgbClr val="FFFF00"/>
                </a:highlight>
              </a:rPr>
              <a:t> (</a:t>
            </a:r>
            <a:r>
              <a:rPr lang="en-US" dirty="0" err="1">
                <a:highlight>
                  <a:srgbClr val="FFFF00"/>
                </a:highlight>
              </a:rPr>
              <a:t>uudemmat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eivät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saatavilla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  <a:p>
            <a:r>
              <a:rPr lang="en-US" dirty="0" err="1">
                <a:highlight>
                  <a:srgbClr val="FFFF00"/>
                </a:highlight>
              </a:rPr>
              <a:t>Avaa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kirja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painamalla</a:t>
            </a:r>
            <a:r>
              <a:rPr lang="en-US" dirty="0">
                <a:highlight>
                  <a:srgbClr val="FFFF00"/>
                </a:highlight>
              </a:rPr>
              <a:t>:</a:t>
            </a:r>
          </a:p>
          <a:p>
            <a:r>
              <a:rPr lang="en-US" b="1" dirty="0" err="1">
                <a:hlinkClick r:id="rId4"/>
              </a:rPr>
              <a:t>Ebook</a:t>
            </a:r>
            <a:r>
              <a:rPr lang="en-US" b="1" dirty="0">
                <a:hlinkClick r:id="rId4"/>
              </a:rPr>
              <a:t> Central Academic Complete International Edition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035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958C-9423-4C54-9EA6-1F678479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010FD-D653-41B8-B4F8-03595666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191249"/>
            <a:ext cx="8060924" cy="51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EED3-AE56-4000-AE2E-13E3B957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Muu</a:t>
            </a:r>
            <a:r>
              <a:rPr lang="en-US" dirty="0"/>
              <a:t> </a:t>
            </a:r>
            <a:r>
              <a:rPr lang="en-US" dirty="0" err="1"/>
              <a:t>materiaali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AADC0-7C72-4AAF-9811-ED01D1B50C82}"/>
              </a:ext>
            </a:extLst>
          </p:cNvPr>
          <p:cNvSpPr txBox="1"/>
          <p:nvPr/>
        </p:nvSpPr>
        <p:spPr>
          <a:xfrm>
            <a:off x="571499" y="1709739"/>
            <a:ext cx="8353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Joihinkin</a:t>
            </a:r>
            <a:r>
              <a:rPr lang="en-US" sz="2800" dirty="0"/>
              <a:t> </a:t>
            </a:r>
            <a:r>
              <a:rPr lang="en-US" sz="2800" dirty="0" err="1"/>
              <a:t>luentoihin</a:t>
            </a:r>
            <a:r>
              <a:rPr lang="en-US" sz="2800" dirty="0"/>
              <a:t> </a:t>
            </a:r>
            <a:r>
              <a:rPr lang="en-US" sz="2800" dirty="0" err="1"/>
              <a:t>liittyy</a:t>
            </a:r>
            <a:r>
              <a:rPr lang="en-US" sz="2800" dirty="0"/>
              <a:t> </a:t>
            </a:r>
            <a:r>
              <a:rPr lang="en-US" sz="2800" dirty="0" err="1"/>
              <a:t>muuta</a:t>
            </a:r>
            <a:r>
              <a:rPr lang="en-US" sz="2800" dirty="0"/>
              <a:t> </a:t>
            </a:r>
            <a:r>
              <a:rPr lang="en-US" sz="2800" dirty="0" err="1"/>
              <a:t>materiaalia</a:t>
            </a:r>
            <a:r>
              <a:rPr lang="en-US" sz="2800" dirty="0"/>
              <a:t>, </a:t>
            </a:r>
            <a:r>
              <a:rPr lang="en-US" sz="2800" dirty="0" err="1"/>
              <a:t>joko</a:t>
            </a:r>
            <a:r>
              <a:rPr lang="en-US" sz="2800" dirty="0"/>
              <a:t> pdf-</a:t>
            </a:r>
            <a:r>
              <a:rPr lang="en-US" sz="2800" dirty="0" err="1"/>
              <a:t>tiedosto</a:t>
            </a:r>
            <a:r>
              <a:rPr lang="en-US" sz="2800" dirty="0"/>
              <a:t>, tai www-</a:t>
            </a:r>
            <a:r>
              <a:rPr lang="en-US" sz="2800" dirty="0" err="1"/>
              <a:t>linkki</a:t>
            </a:r>
            <a:r>
              <a:rPr lang="en-US" sz="2800" dirty="0"/>
              <a:t>, </a:t>
            </a:r>
            <a:r>
              <a:rPr lang="en-US" sz="2800" dirty="0" err="1"/>
              <a:t>sillä</a:t>
            </a:r>
            <a:r>
              <a:rPr lang="en-US" sz="2800" dirty="0"/>
              <a:t> </a:t>
            </a:r>
            <a:r>
              <a:rPr lang="en-US" sz="2800" dirty="0" err="1"/>
              <a:t>mikään</a:t>
            </a:r>
            <a:r>
              <a:rPr lang="en-US" sz="2800" dirty="0"/>
              <a:t> </a:t>
            </a:r>
            <a:r>
              <a:rPr lang="en-US" sz="2800" dirty="0" err="1"/>
              <a:t>oppikirja</a:t>
            </a:r>
            <a:r>
              <a:rPr lang="en-US" sz="2800" dirty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vastaa</a:t>
            </a:r>
            <a:r>
              <a:rPr lang="en-US" sz="2800" dirty="0"/>
              <a:t> </a:t>
            </a:r>
            <a:r>
              <a:rPr lang="en-US" sz="2800" dirty="0" err="1"/>
              <a:t>täysin</a:t>
            </a:r>
            <a:r>
              <a:rPr lang="en-US" sz="2800" dirty="0"/>
              <a:t> </a:t>
            </a:r>
            <a:r>
              <a:rPr lang="en-US" sz="2800" dirty="0" err="1"/>
              <a:t>tämän</a:t>
            </a:r>
            <a:r>
              <a:rPr lang="en-US" sz="2800" dirty="0"/>
              <a:t> </a:t>
            </a:r>
            <a:r>
              <a:rPr lang="en-US" sz="2800" dirty="0" err="1"/>
              <a:t>kurssin</a:t>
            </a:r>
            <a:r>
              <a:rPr lang="en-US" sz="2800" dirty="0"/>
              <a:t> </a:t>
            </a:r>
            <a:r>
              <a:rPr lang="en-US" sz="2800" dirty="0" err="1"/>
              <a:t>sisältöä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Erityisesti</a:t>
            </a:r>
            <a:r>
              <a:rPr lang="en-US" sz="2800" dirty="0"/>
              <a:t> </a:t>
            </a:r>
            <a:r>
              <a:rPr lang="en-US" sz="2800" dirty="0" err="1"/>
              <a:t>näissä</a:t>
            </a:r>
            <a:r>
              <a:rPr lang="en-US" sz="2800" dirty="0"/>
              <a:t> </a:t>
            </a:r>
            <a:r>
              <a:rPr lang="en-US" sz="2800" dirty="0" err="1"/>
              <a:t>aiheissa</a:t>
            </a:r>
            <a:r>
              <a:rPr lang="en-US" sz="2800" dirty="0"/>
              <a:t> </a:t>
            </a:r>
            <a:r>
              <a:rPr lang="en-US" sz="2800" dirty="0" err="1"/>
              <a:t>muu</a:t>
            </a:r>
            <a:r>
              <a:rPr lang="en-US" sz="2800" dirty="0"/>
              <a:t> </a:t>
            </a:r>
            <a:r>
              <a:rPr lang="en-US" sz="2800" dirty="0" err="1"/>
              <a:t>materiaali</a:t>
            </a:r>
            <a:r>
              <a:rPr lang="en-US" sz="2800" dirty="0"/>
              <a:t> </a:t>
            </a:r>
            <a:r>
              <a:rPr lang="en-US" sz="2800" dirty="0" err="1"/>
              <a:t>tärkeää</a:t>
            </a:r>
            <a:r>
              <a:rPr lang="en-US" sz="2800" dirty="0"/>
              <a:t>: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polymeerit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luonnonmateriaalit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komposiitit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pinnat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kierrätys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01078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8176-5113-4F19-8D4C-F877C50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kirjoja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00BF4-B47F-4FA6-B703-D7181223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9" y="4430805"/>
            <a:ext cx="1723244" cy="2198909"/>
          </a:xfrm>
          <a:prstGeom prst="rect">
            <a:avLst/>
          </a:prstGeom>
        </p:spPr>
      </p:pic>
      <p:pic>
        <p:nvPicPr>
          <p:cNvPr id="7" name="Picture 6" descr="A picture containing appliance, photo, sitting, table&#10;&#10;Description automatically generated">
            <a:extLst>
              <a:ext uri="{FF2B5EF4-FFF2-40B4-BE49-F238E27FC236}">
                <a16:creationId xmlns:a16="http://schemas.microsoft.com/office/drawing/2014/main" id="{2766D9A7-5FED-4450-A071-C7CDE37FB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54" y="4355008"/>
            <a:ext cx="1651829" cy="230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FBC07-33EC-40AE-A1B7-B72EB44A5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71" y="4396939"/>
            <a:ext cx="1710045" cy="2301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35125-542D-43CD-A800-D88FC0B20AE7}"/>
              </a:ext>
            </a:extLst>
          </p:cNvPr>
          <p:cNvSpPr txBox="1"/>
          <p:nvPr/>
        </p:nvSpPr>
        <p:spPr>
          <a:xfrm>
            <a:off x="609127" y="1566172"/>
            <a:ext cx="81893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Kaikki</a:t>
            </a:r>
            <a:r>
              <a:rPr lang="en-US" sz="2800" dirty="0"/>
              <a:t> </a:t>
            </a:r>
            <a:r>
              <a:rPr lang="en-US" sz="2800" dirty="0" err="1"/>
              <a:t>materiaalitieteen</a:t>
            </a:r>
            <a:r>
              <a:rPr lang="en-US" sz="2800" dirty="0"/>
              <a:t> </a:t>
            </a:r>
            <a:r>
              <a:rPr lang="en-US" sz="2800" dirty="0" err="1"/>
              <a:t>peruskirjat</a:t>
            </a:r>
            <a:r>
              <a:rPr lang="en-US" sz="2800" dirty="0"/>
              <a:t> </a:t>
            </a:r>
            <a:r>
              <a:rPr lang="en-US" sz="2800" dirty="0" err="1"/>
              <a:t>käyvät</a:t>
            </a:r>
            <a:r>
              <a:rPr lang="en-US" sz="2800" dirty="0"/>
              <a:t> </a:t>
            </a:r>
            <a:r>
              <a:rPr lang="en-US" sz="2800" dirty="0" err="1"/>
              <a:t>oheislukemiseksi</a:t>
            </a:r>
            <a:r>
              <a:rPr lang="en-US" sz="2800" dirty="0"/>
              <a:t>. </a:t>
            </a:r>
            <a:r>
              <a:rPr lang="en-US" sz="2800" dirty="0" err="1"/>
              <a:t>Käy</a:t>
            </a:r>
            <a:r>
              <a:rPr lang="en-US" sz="2800" dirty="0"/>
              <a:t> </a:t>
            </a:r>
            <a:r>
              <a:rPr lang="en-US" sz="2800" dirty="0" err="1"/>
              <a:t>Aallon</a:t>
            </a:r>
            <a:r>
              <a:rPr lang="en-US" sz="2800" dirty="0"/>
              <a:t> </a:t>
            </a:r>
            <a:r>
              <a:rPr lang="en-US" sz="2800" dirty="0" err="1"/>
              <a:t>kirjastossa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Näitä</a:t>
            </a:r>
            <a:r>
              <a:rPr lang="en-US" sz="2800" dirty="0"/>
              <a:t> </a:t>
            </a:r>
            <a:r>
              <a:rPr lang="en-US" sz="2800" dirty="0" err="1"/>
              <a:t>klassikoita</a:t>
            </a:r>
            <a:r>
              <a:rPr lang="en-US" sz="2800" dirty="0"/>
              <a:t> </a:t>
            </a:r>
            <a:r>
              <a:rPr lang="en-US" sz="2800" dirty="0" err="1"/>
              <a:t>käytetään</a:t>
            </a:r>
            <a:r>
              <a:rPr lang="en-US" sz="2800" dirty="0"/>
              <a:t> </a:t>
            </a:r>
            <a:r>
              <a:rPr lang="en-US" sz="2800" dirty="0" err="1"/>
              <a:t>jatkossakin</a:t>
            </a:r>
            <a:r>
              <a:rPr lang="en-US" sz="2800" dirty="0"/>
              <a:t> </a:t>
            </a:r>
            <a:r>
              <a:rPr lang="en-US" sz="2800" dirty="0" err="1"/>
              <a:t>Materiaalien</a:t>
            </a:r>
            <a:r>
              <a:rPr lang="en-US" sz="2800" dirty="0"/>
              <a:t> </a:t>
            </a:r>
            <a:r>
              <a:rPr lang="en-US" sz="2800" dirty="0" err="1"/>
              <a:t>mikrorakenne</a:t>
            </a:r>
            <a:r>
              <a:rPr lang="en-US" sz="2800" dirty="0"/>
              <a:t>- ja </a:t>
            </a:r>
            <a:r>
              <a:rPr lang="en-US" sz="2800" dirty="0" err="1"/>
              <a:t>Materiaalien</a:t>
            </a:r>
            <a:r>
              <a:rPr lang="en-US" sz="2800" dirty="0"/>
              <a:t> </a:t>
            </a:r>
            <a:r>
              <a:rPr lang="en-US" sz="2800" dirty="0" err="1"/>
              <a:t>ominaisuudet</a:t>
            </a:r>
            <a:r>
              <a:rPr lang="en-US" sz="2800" dirty="0"/>
              <a:t>- </a:t>
            </a:r>
            <a:r>
              <a:rPr lang="en-US" sz="2800" dirty="0" err="1"/>
              <a:t>kursseilla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3DE4F97-B84D-408F-B80A-0872238FB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27" y="4328540"/>
            <a:ext cx="1803124" cy="23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Osaa kuvata materiaaliryhmät: metallit, keraamit, polymeerit, biomateriaalit ja komposiitit; ja kertoa niiden tärkeimmät ominaisuudet ja käyttökohteet</a:t>
            </a:r>
          </a:p>
          <a:p>
            <a:r>
              <a:rPr lang="fi-FI" dirty="0"/>
              <a:t>Tunnistaa materiaalitieteen peruskäsitteet rakenteesta, ominaisuuksista, valmistusmenetelmistä ja karakterisointimittauksista</a:t>
            </a:r>
          </a:p>
          <a:p>
            <a:r>
              <a:rPr lang="fi-FI" dirty="0"/>
              <a:t>Ymmärtää sidoksen, kiderakenteen, kidevirheiden, nanoskaalan, mikrorakenteen, pintojen rakenteen ja makroskooppisten materiaaliominaisuuksien väliset yhteydet</a:t>
            </a:r>
          </a:p>
          <a:p>
            <a:r>
              <a:rPr lang="fi-FI" dirty="0"/>
              <a:t>Osaa kuvata yhteyden materiaalin riittävyyden, puhtauden, suorituskyvyn ja kierrätettävyyden välillä</a:t>
            </a:r>
          </a:p>
          <a:p>
            <a:r>
              <a:rPr lang="fi-FI" dirty="0"/>
              <a:t>Osaa laskea suuruusluokka-arvioita materiaaliominaisuuksista </a:t>
            </a:r>
          </a:p>
          <a:p>
            <a:r>
              <a:rPr lang="fi-FI" dirty="0"/>
              <a:t>Osaa suunnitella ja toteuttaa yksinkertaisen materiaaliominaisuuksien mittauksen, ja raportoida siitä tieteellisessä muodossa</a:t>
            </a:r>
          </a:p>
        </p:txBody>
      </p:sp>
    </p:spTree>
    <p:extLst>
      <p:ext uri="{BB962C8B-B14F-4D97-AF65-F5344CB8AC3E}">
        <p14:creationId xmlns:p14="http://schemas.microsoft.com/office/powerpoint/2010/main" val="1000790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4501-18EF-4CEB-BF7F-8DCB9191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Tentti</a:t>
            </a:r>
            <a:r>
              <a:rPr lang="en-US" dirty="0"/>
              <a:t> 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BACB-8165-4528-A638-AB067DD8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Etätentti</a:t>
            </a:r>
            <a:r>
              <a:rPr lang="en-US" dirty="0"/>
              <a:t> </a:t>
            </a:r>
            <a:r>
              <a:rPr lang="en-US" dirty="0" err="1"/>
              <a:t>MC:ssä</a:t>
            </a:r>
            <a:r>
              <a:rPr lang="en-US" dirty="0"/>
              <a:t>. </a:t>
            </a:r>
            <a:r>
              <a:rPr lang="en-US" dirty="0" err="1"/>
              <a:t>Kesto</a:t>
            </a:r>
            <a:r>
              <a:rPr lang="en-US" dirty="0"/>
              <a:t> 3 </a:t>
            </a:r>
            <a:r>
              <a:rPr lang="en-US" dirty="0" err="1"/>
              <a:t>tuntia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Tentistä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saatava</a:t>
            </a:r>
            <a:r>
              <a:rPr lang="en-US" dirty="0">
                <a:solidFill>
                  <a:srgbClr val="FF0000"/>
                </a:solidFill>
              </a:rPr>
              <a:t> 40% </a:t>
            </a:r>
            <a:r>
              <a:rPr lang="en-US" dirty="0" err="1">
                <a:solidFill>
                  <a:srgbClr val="FF0000"/>
                </a:solidFill>
              </a:rPr>
              <a:t>maksimipistemäärästä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Ajastettu</a:t>
            </a:r>
            <a:r>
              <a:rPr lang="en-US" dirty="0"/>
              <a:t> </a:t>
            </a:r>
            <a:r>
              <a:rPr lang="en-US" dirty="0" err="1"/>
              <a:t>monivalinta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20 </a:t>
            </a:r>
            <a:r>
              <a:rPr lang="en-US" dirty="0" err="1"/>
              <a:t>kpl</a:t>
            </a:r>
            <a:r>
              <a:rPr lang="en-US" dirty="0"/>
              <a:t>/45 min)</a:t>
            </a:r>
          </a:p>
          <a:p>
            <a:pPr marL="0" indent="0">
              <a:buNone/>
            </a:pPr>
            <a:r>
              <a:rPr lang="en-US" dirty="0" err="1"/>
              <a:t>Tavallisia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4 </a:t>
            </a:r>
            <a:r>
              <a:rPr lang="en-US" dirty="0" err="1"/>
              <a:t>kpl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aikarajaa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laskutehtäviä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5 </a:t>
            </a:r>
            <a:r>
              <a:rPr lang="en-US" dirty="0" err="1"/>
              <a:t>kpl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aikarajaa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371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A642-3733-4761-A55C-9F8437AA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Esimerkkejä</a:t>
            </a:r>
            <a:r>
              <a:rPr lang="en-US" dirty="0"/>
              <a:t> </a:t>
            </a:r>
            <a:r>
              <a:rPr lang="en-US" dirty="0" err="1"/>
              <a:t>monivalinnoista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DF7A-2080-48C7-BAC6-37C749B0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fi-FI" dirty="0">
                <a:effectLst/>
                <a:latin typeface="Segoe UI" panose="020B0502040204020203" pitchFamily="34" charset="0"/>
              </a:rPr>
              <a:t>Missä materiaaliryhmässä (</a:t>
            </a:r>
            <a:r>
              <a:rPr lang="fi-FI" dirty="0">
                <a:latin typeface="Segoe UI" panose="020B0502040204020203" pitchFamily="34" charset="0"/>
              </a:rPr>
              <a:t>l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uonnonmateriaalit, metallit, polymeerit, keraamit, komposiitit, lasit) </a:t>
            </a:r>
            <a:r>
              <a:rPr lang="fi-FI" dirty="0">
                <a:effectLst/>
                <a:latin typeface="Segoe UI" panose="020B0502040204020203" pitchFamily="34" charset="0"/>
              </a:rPr>
              <a:t>tyypillisesti yhdistyvät nämä kolme ominaisuutta?</a:t>
            </a:r>
          </a:p>
          <a:p>
            <a:pPr marL="0" indent="0" rtl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latin typeface="Segoe UI" panose="020B0502040204020203" pitchFamily="34" charset="0"/>
              </a:rPr>
              <a:t>1. Läpinäkyvä, terminen eriste, suuri lämpölaajeneminen</a:t>
            </a:r>
          </a:p>
          <a:p>
            <a:pPr rtl="0"/>
            <a:endParaRPr lang="fi-FI" dirty="0"/>
          </a:p>
          <a:p>
            <a:pPr marL="0" indent="0" rtl="0">
              <a:buNone/>
            </a:pPr>
            <a:r>
              <a:rPr lang="fi-FI" b="0" i="0" dirty="0">
                <a:effectLst/>
                <a:latin typeface="Segoe UI" panose="020B0502040204020203" pitchFamily="34" charset="0"/>
              </a:rPr>
              <a:t>2.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Anisotrooppiset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ominaisuudet, helposti kierrätettävä, pieni tiheys</a:t>
            </a:r>
          </a:p>
          <a:p>
            <a:pPr rtl="0"/>
            <a:endParaRPr lang="fi-FI" dirty="0">
              <a:effectLst/>
              <a:latin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fi-FI" dirty="0">
                <a:effectLst/>
                <a:latin typeface="Segoe UI" panose="020B0502040204020203" pitchFamily="34" charset="0"/>
              </a:rPr>
              <a:t>3. Kiteinen, kovalenttisesti sitoutunut, kova</a:t>
            </a:r>
          </a:p>
          <a:p>
            <a:pPr marL="0" indent="0" rtl="0">
              <a:buNone/>
            </a:pP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3398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C84F-3D4A-4C89-AEB8-2DAF0EA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7" y="-66316"/>
            <a:ext cx="7886700" cy="1325563"/>
          </a:xfrm>
        </p:spPr>
        <p:txBody>
          <a:bodyPr/>
          <a:lstStyle/>
          <a:p>
            <a:r>
              <a:rPr lang="en-US" dirty="0"/>
              <a:t>´”</a:t>
            </a:r>
            <a:r>
              <a:rPr lang="en-US" dirty="0" err="1"/>
              <a:t>Tavalliset</a:t>
            </a:r>
            <a:r>
              <a:rPr lang="en-US" dirty="0"/>
              <a:t> </a:t>
            </a:r>
            <a:r>
              <a:rPr lang="en-US" dirty="0" err="1"/>
              <a:t>kysymykset</a:t>
            </a:r>
            <a:r>
              <a:rPr lang="en-US" dirty="0"/>
              <a:t>”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53266-97C8-4DDE-B6CB-3C763617C7C0}"/>
              </a:ext>
            </a:extLst>
          </p:cNvPr>
          <p:cNvSpPr txBox="1"/>
          <p:nvPr/>
        </p:nvSpPr>
        <p:spPr>
          <a:xfrm>
            <a:off x="434946" y="941189"/>
            <a:ext cx="7822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  <a:latin typeface="Segoe UI" panose="020B0502040204020203" pitchFamily="34" charset="0"/>
              </a:rPr>
              <a:t>Vastaa alla oleviin kysymyksiin. Vastauksen maksimipituus on puoli sivua tekstieditorilla kirjoitettua tekstiä.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a) Optisella mikroskoopilla on otettu kuva materiaalin mikrorakenteesta. Mitä mikrorakenteen elementtejä näet kuvassa? 2p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b) Nimeä ja selitä lyhyesti kaksi materiaalin ominaisuutta joihin mikrorakenne vaikuttaa. 1.5p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c) Nimeä ja selitä lyhyesti kaksi materiaalin ominaisuutta joihin mikrorakenne EI vaikuta. 1.5p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5DB3E-3894-413D-AEED-AFC57DDDAB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10" y="3803613"/>
            <a:ext cx="4849107" cy="293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Pisteet ja suorittaminen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23989"/>
            <a:ext cx="84108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Tentti 40 p. (</a:t>
            </a:r>
            <a:r>
              <a:rPr lang="fi-FI" sz="2400" b="1" dirty="0">
                <a:solidFill>
                  <a:srgbClr val="FF0000"/>
                </a:solidFill>
              </a:rPr>
              <a:t>läpäisyyn saatava 40% minimistä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r>
              <a:rPr lang="fi-FI" sz="2400" dirty="0"/>
              <a:t>Labrat 36 p. (9 pistettä/labra; josta 1p johdantoluennosta)</a:t>
            </a:r>
          </a:p>
          <a:p>
            <a:pPr marL="0" indent="0">
              <a:buNone/>
            </a:pPr>
            <a:r>
              <a:rPr lang="fi-FI" sz="2400" b="1" dirty="0">
                <a:solidFill>
                  <a:srgbClr val="FF0000"/>
                </a:solidFill>
              </a:rPr>
              <a:t>Kolme labraa on suoritettava !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Laskutupa läsnäolo; 8 viikkoa, 1 piste/viikko = 8 </a:t>
            </a:r>
            <a:r>
              <a:rPr lang="fi-FI" sz="2400" dirty="0" err="1"/>
              <a:t>pist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Kotilaskut </a:t>
            </a:r>
            <a:r>
              <a:rPr lang="fi-FI" sz="2400" dirty="0" err="1"/>
              <a:t>MyCossa</a:t>
            </a:r>
            <a:r>
              <a:rPr lang="fi-FI" sz="2400" dirty="0"/>
              <a:t>: 8 viikkoa, 3 </a:t>
            </a:r>
            <a:r>
              <a:rPr lang="fi-FI" sz="2400" dirty="0" err="1"/>
              <a:t>pist</a:t>
            </a:r>
            <a:r>
              <a:rPr lang="fi-FI" sz="2400" dirty="0"/>
              <a:t>./viikko= 24 </a:t>
            </a:r>
            <a:r>
              <a:rPr lang="fi-FI" sz="2400" dirty="0" err="1"/>
              <a:t>pist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Webropol</a:t>
            </a:r>
            <a:r>
              <a:rPr lang="fi-FI" sz="2400" dirty="0"/>
              <a:t>-palaute 2 p.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Summa 110, arvostelu 100 mukaan.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Koska bonusta on tarjolla, poissaoloista, myöhästymisistä tai </a:t>
            </a:r>
            <a:r>
              <a:rPr lang="fi-FI" sz="2400" dirty="0" err="1"/>
              <a:t>väliinjättämisistä</a:t>
            </a:r>
            <a:r>
              <a:rPr lang="fi-FI" sz="2400" dirty="0"/>
              <a:t> ei mitään selityksiä, kompensaatiota eikä paikkoheittoja.  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3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D869-3B5A-4393-8830-41C2ACE9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</a:t>
            </a: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en-US" dirty="0" err="1"/>
              <a:t>palautetta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C101-D39B-4F89-930D-B2E1182F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11735"/>
            <a:ext cx="8770082" cy="38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7A719-C43F-4B26-B214-C3906D48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1321642"/>
            <a:ext cx="8181975" cy="37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01B30-FA51-4A33-87E3-8B9278B8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59086"/>
            <a:ext cx="8077200" cy="34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7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AB13-7172-4A39-B754-2D149FC6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Vapaata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ja </a:t>
            </a:r>
            <a:r>
              <a:rPr lang="en-US" dirty="0" err="1"/>
              <a:t>vastauksia</a:t>
            </a:r>
            <a:r>
              <a:rPr lang="en-US" dirty="0"/>
              <a:t> </a:t>
            </a:r>
            <a:r>
              <a:rPr lang="en-US" dirty="0" err="1"/>
              <a:t>niihin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3E95-2643-4A93-9D06-C7FEA894154E}"/>
              </a:ext>
            </a:extLst>
          </p:cNvPr>
          <p:cNvSpPr txBox="1"/>
          <p:nvPr/>
        </p:nvSpPr>
        <p:spPr>
          <a:xfrm>
            <a:off x="528918" y="1868020"/>
            <a:ext cx="8226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”Jos vertaa lukion materiaalitieteeseen, niin tämä kurssi oli koko syyslukukauden positiivisin yllätys. Luennot olivat mielenkiintoisia ja </a:t>
            </a:r>
            <a:r>
              <a:rPr lang="fi-FI" dirty="0" err="1"/>
              <a:t>assareilla</a:t>
            </a:r>
            <a:r>
              <a:rPr lang="fi-FI" dirty="0"/>
              <a:t>, </a:t>
            </a:r>
            <a:r>
              <a:rPr lang="fi-FI" dirty="0" err="1"/>
              <a:t>luennoitsijilla</a:t>
            </a:r>
            <a:r>
              <a:rPr lang="fi-FI" dirty="0"/>
              <a:t> ja professoreilla oli rento tyyli vetää kurssia.” </a:t>
            </a:r>
          </a:p>
          <a:p>
            <a:endParaRPr lang="fi-FI" dirty="0"/>
          </a:p>
          <a:p>
            <a:r>
              <a:rPr lang="fi-FI" dirty="0"/>
              <a:t>”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Luennoilla voisi vähän hidastaa tahtia, etenkin Franssila.”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HUOMATTU</a:t>
            </a:r>
            <a:endParaRPr lang="fi-FI" b="1" dirty="0"/>
          </a:p>
          <a:p>
            <a:endParaRPr lang="fi-FI" dirty="0"/>
          </a:p>
          <a:p>
            <a:r>
              <a:rPr lang="fi-FI" dirty="0"/>
              <a:t>”Luentomateriaalit saataville ajoissa (viim. 3 pv) ennen luentoa, jotta niihin ehtii tutustua.” </a:t>
            </a:r>
            <a:r>
              <a:rPr lang="fi-FI" b="1" dirty="0"/>
              <a:t>NÄIN TEHDÄÄN.</a:t>
            </a:r>
          </a:p>
          <a:p>
            <a:endParaRPr lang="fi-FI" b="1" dirty="0"/>
          </a:p>
          <a:p>
            <a:r>
              <a:rPr lang="fi-FI" dirty="0"/>
              <a:t>”Olisi ollut kiva saada vinkkejä esim. siitä, mitkä ovat kurssin tärkeimpiä opiskeltavia aihealueita/kokonaisuuksia ja mihin aiheisiin kannattaisi panostaa, jotta tentissä osaisi vastata edes osaan kysymyksistä.”</a:t>
            </a:r>
          </a:p>
          <a:p>
            <a:endParaRPr lang="fi-FI" dirty="0"/>
          </a:p>
          <a:p>
            <a:r>
              <a:rPr lang="fi-FI" b="1" dirty="0"/>
              <a:t>KURSSI ON OPETTAJIEN NÄKEMYS SIITÄ MIKÄ ON MATERIAALITIETEESSÄ TÄRKEÄÄ. ME EMME TIEDÄ MITÄ TE TULEVAISUUDEN TYÖELÄMÄSSÄ TARVITSETTE (MUTTA LUKION OPETTAJA TIETÄÄ MITÄ YLPPÄREISSÄ KYSYTÄÄN TAI EI KYSYTÄ).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05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E220D-5AFA-43E5-BB77-6F4D3FF1F13D}"/>
              </a:ext>
            </a:extLst>
          </p:cNvPr>
          <p:cNvSpPr txBox="1"/>
          <p:nvPr/>
        </p:nvSpPr>
        <p:spPr>
          <a:xfrm>
            <a:off x="453838" y="578223"/>
            <a:ext cx="7970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”Mielestäni monia luentokalvoja oli vaikeaa ymmärtää, ellei ollut paikalla luennoilla (eivät siten sopineet itsenäiseen opiskeluun ainakaan minulle).”</a:t>
            </a:r>
          </a:p>
          <a:p>
            <a:r>
              <a:rPr lang="fi-FI" b="1" dirty="0"/>
              <a:t>KALVOT OVAT OSA LUENTOA, EIVÄT MIKÄÄN ITSENÄINEN SETTI JOKA KORVAA LUENNOLLA KÄYMISEN. JOS ET PÄÄSE LUENNOLLE, LUE KIRJAA JA ETSI TIETOA ITSE TAI KYSY KURSSIKAVEREILTA.</a:t>
            </a:r>
          </a:p>
          <a:p>
            <a:endParaRPr lang="fi-FI" b="1" dirty="0"/>
          </a:p>
          <a:p>
            <a:r>
              <a:rPr lang="fi-FI" b="1" dirty="0"/>
              <a:t>KALVOIHIN SAA JA PITÄÄ TEHDÄ OMIA MUISTIINPANOJA.</a:t>
            </a:r>
          </a:p>
          <a:p>
            <a:endParaRPr lang="fi-FI" b="1" dirty="0"/>
          </a:p>
          <a:p>
            <a:r>
              <a:rPr lang="fi-FI" dirty="0"/>
              <a:t>”Käyttäisin myös enemmän digityökaluja opiskelijoiden aktivoimiseen ja opitun testaamiseen luentojen aikana.”</a:t>
            </a:r>
          </a:p>
          <a:p>
            <a:r>
              <a:rPr lang="fi-FI" b="1" dirty="0"/>
              <a:t>OPETTELEMME DIGITYÖKALUJA KOKO AJAN, TÄNÄ VUONNA SUJUU TOIVOTTAVASTI PAREMMIN KUIN VIIME VUONNA.</a:t>
            </a:r>
          </a:p>
          <a:p>
            <a:endParaRPr lang="fi-FI" b="1" dirty="0"/>
          </a:p>
          <a:p>
            <a:r>
              <a:rPr lang="fi-FI" dirty="0"/>
              <a:t>”Kurssin suorittaminen oli mielekästä, koska jo kurssin aikana pystyi saamaan paljon pisteitä eri suorituksista.”</a:t>
            </a:r>
          </a:p>
          <a:p>
            <a:endParaRPr lang="fi-FI" dirty="0"/>
          </a:p>
          <a:p>
            <a:r>
              <a:rPr lang="fi-FI" b="1" dirty="0"/>
              <a:t>Mitkä asiat jäivät materiaalitieteestä kaikkein mielenkiintoisimpina mieleen?</a:t>
            </a:r>
          </a:p>
          <a:p>
            <a:endParaRPr lang="fi-FI" dirty="0"/>
          </a:p>
          <a:p>
            <a:r>
              <a:rPr lang="fi-FI" dirty="0"/>
              <a:t>”Laaja-alaisuus, valtava mahdollisuuksien määrä ja monipuolisuus.”</a:t>
            </a:r>
          </a:p>
        </p:txBody>
      </p:sp>
    </p:spTree>
    <p:extLst>
      <p:ext uri="{BB962C8B-B14F-4D97-AF65-F5344CB8AC3E}">
        <p14:creationId xmlns:p14="http://schemas.microsoft.com/office/powerpoint/2010/main" val="369161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2001720"/>
            <a:ext cx="7886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Materiaaliryhmät.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Materiaalien tärkeimmät mekaaniset, sähköiset, optiset ja termiset ominaisuudet.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Valmistuksen, rakenteen, ominaisuuksien ja käyttösovellutusten väliset riippuvuudet.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Materiaalien riittävyys ja kriittisyys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Laboratoriotyötaidot.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Raportointitaidot.</a:t>
            </a:r>
          </a:p>
        </p:txBody>
      </p:sp>
    </p:spTree>
    <p:extLst>
      <p:ext uri="{BB962C8B-B14F-4D97-AF65-F5344CB8AC3E}">
        <p14:creationId xmlns:p14="http://schemas.microsoft.com/office/powerpoint/2010/main" val="232591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rakenne: 4 h/viikko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1815737"/>
            <a:ext cx="7249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Tiistaisin 10.15-12.00 luento. </a:t>
            </a:r>
          </a:p>
          <a:p>
            <a:r>
              <a:rPr lang="fi-FI" sz="2800" dirty="0"/>
              <a:t>6.9. – 29.11.2021</a:t>
            </a:r>
          </a:p>
          <a:p>
            <a:endParaRPr lang="fi-FI" sz="2800" dirty="0"/>
          </a:p>
          <a:p>
            <a:r>
              <a:rPr lang="fi-FI" sz="2800" dirty="0"/>
              <a:t>Perjantaisin 8.30-10.00 muuta*.</a:t>
            </a:r>
          </a:p>
          <a:p>
            <a:r>
              <a:rPr lang="fi-FI" sz="2800" dirty="0"/>
              <a:t>9.9-2.12.2021</a:t>
            </a:r>
          </a:p>
          <a:p>
            <a:endParaRPr lang="fi-FI" sz="2800" dirty="0"/>
          </a:p>
          <a:p>
            <a:r>
              <a:rPr lang="fi-FI" sz="2800" dirty="0"/>
              <a:t>*Laskutuvat ja laboratoriotöiden alustukset.</a:t>
            </a:r>
          </a:p>
          <a:p>
            <a:endParaRPr lang="fi-FI" sz="2800" dirty="0"/>
          </a:p>
          <a:p>
            <a:r>
              <a:rPr lang="fi-FI" sz="2800" dirty="0"/>
              <a:t>4 labrasessiota, joiden ajat sovitaan </a:t>
            </a:r>
            <a:r>
              <a:rPr lang="fi-FI" sz="2800" dirty="0" err="1"/>
              <a:t>MyCOssa</a:t>
            </a:r>
            <a:r>
              <a:rPr lang="fi-FI" sz="2800" dirty="0"/>
              <a:t> erikseen kunkin työn osalta.</a:t>
            </a:r>
          </a:p>
        </p:txBody>
      </p:sp>
    </p:spTree>
    <p:extLst>
      <p:ext uri="{BB962C8B-B14F-4D97-AF65-F5344CB8AC3E}">
        <p14:creationId xmlns:p14="http://schemas.microsoft.com/office/powerpoint/2010/main" val="21221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08" y="338232"/>
            <a:ext cx="7886700" cy="1325563"/>
          </a:xfrm>
        </p:spPr>
        <p:txBody>
          <a:bodyPr/>
          <a:lstStyle/>
          <a:p>
            <a:r>
              <a:rPr lang="fi-FI" dirty="0"/>
              <a:t>Työmäärä ja toteutustavat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Luennot 24 h</a:t>
            </a:r>
          </a:p>
          <a:p>
            <a:pPr marL="0" indent="0">
              <a:buNone/>
            </a:pPr>
            <a:r>
              <a:rPr lang="fi-FI" dirty="0"/>
              <a:t>Laskutuvat 16 h (kontaktiopetus)</a:t>
            </a:r>
          </a:p>
          <a:p>
            <a:pPr marL="0" indent="0">
              <a:buNone/>
            </a:pPr>
            <a:r>
              <a:rPr lang="fi-FI" dirty="0"/>
              <a:t>Labrojen esittely ja ohjeistus 8 h</a:t>
            </a:r>
          </a:p>
          <a:p>
            <a:pPr marL="0" indent="0">
              <a:buNone/>
            </a:pPr>
            <a:r>
              <a:rPr lang="fi-FI" dirty="0"/>
              <a:t>Laboratoriossa työskentely 8 h</a:t>
            </a:r>
          </a:p>
          <a:p>
            <a:pPr marL="0" indent="0">
              <a:buNone/>
            </a:pPr>
            <a:r>
              <a:rPr lang="fi-FI" dirty="0"/>
              <a:t>Laboratorioselostuksien laatiminen 16 h</a:t>
            </a:r>
          </a:p>
          <a:p>
            <a:pPr marL="0" indent="0">
              <a:buNone/>
            </a:pPr>
            <a:r>
              <a:rPr lang="fi-FI" dirty="0"/>
              <a:t>Kotitehtävät 24 h= 8*3 h (itsenäinen työ)</a:t>
            </a:r>
          </a:p>
          <a:p>
            <a:pPr marL="0" indent="0">
              <a:buNone/>
            </a:pPr>
            <a:r>
              <a:rPr lang="fi-FI" dirty="0"/>
              <a:t>Itsenäinen opiskelu (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fi-FI" dirty="0"/>
              <a:t>oppikirjan lukeminen) 36 h</a:t>
            </a:r>
          </a:p>
          <a:p>
            <a:pPr marL="0" indent="0">
              <a:buNone/>
            </a:pPr>
            <a:r>
              <a:rPr lang="fi-FI" dirty="0"/>
              <a:t>Tentti 3 h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 10 tuntia työtä/viikko (4 h kontaktia + 6 tuntia omaa)</a:t>
            </a: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Muihin peruskursseihin verrattuna enemmän omaa vastuuta, sillä kontaktiopetusta vähemmän 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055D1-AB25-4460-8BA4-CCCAC54A9BC7}"/>
              </a:ext>
            </a:extLst>
          </p:cNvPr>
          <p:cNvSpPr txBox="1"/>
          <p:nvPr/>
        </p:nvSpPr>
        <p:spPr>
          <a:xfrm>
            <a:off x="5304866" y="1751201"/>
            <a:ext cx="3534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Tiist</a:t>
            </a:r>
            <a:r>
              <a:rPr lang="en-US" sz="2400" dirty="0">
                <a:solidFill>
                  <a:srgbClr val="FF0000"/>
                </a:solidFill>
              </a:rPr>
              <a:t>. 10.15-12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Perj</a:t>
            </a:r>
            <a:r>
              <a:rPr lang="en-US" sz="2400" dirty="0">
                <a:solidFill>
                  <a:srgbClr val="FF0000"/>
                </a:solidFill>
              </a:rPr>
              <a:t>. 8.30-10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Perj</a:t>
            </a:r>
            <a:r>
              <a:rPr lang="en-US" sz="2400" dirty="0">
                <a:solidFill>
                  <a:srgbClr val="FF0000"/>
                </a:solidFill>
              </a:rPr>
              <a:t>. 8.30-10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Varataan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MyCossa</a:t>
            </a:r>
            <a:endParaRPr lang="LID4096" sz="2400" dirty="0">
              <a:solidFill>
                <a:srgbClr val="FF0000"/>
              </a:solidFill>
            </a:endParaRPr>
          </a:p>
          <a:p>
            <a:endParaRPr lang="LID4096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Luennot: 12*2h tiistaisin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3871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Mitä </a:t>
            </a:r>
            <a:r>
              <a:rPr lang="fi-FI" sz="2400" dirty="0" err="1"/>
              <a:t>materiaalitede</a:t>
            </a:r>
            <a:r>
              <a:rPr lang="fi-FI" sz="2400" dirty="0"/>
              <a:t> tutkii &amp; materiaaliryhmät,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Sidos, nanoskaala, mikrorakenne, makroskaala,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Mekaaniset: kimmoisuus, lujuus, kovuus, sitkeys,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Sähköiset, optiset ja termiset ominaisuudet,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Metallit,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Polymeerit, 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Keraamit ja komposiitit, SF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Luonnonmateriaalit, EH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Pinnat ja pinnoitteet 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Materiaalien prosessointi,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Nanomateriaalit, VPJ ja Materiaalivarat ja –virrat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Materiaalien suorituskyky, SF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0128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53AF1D-4E20-4FFE-8D82-F4B7302B8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10314"/>
              </p:ext>
            </p:extLst>
          </p:nvPr>
        </p:nvGraphicFramePr>
        <p:xfrm>
          <a:off x="200024" y="1227138"/>
          <a:ext cx="8486777" cy="405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229">
                  <a:extLst>
                    <a:ext uri="{9D8B030D-6E8A-4147-A177-3AD203B41FA5}">
                      <a16:colId xmlns:a16="http://schemas.microsoft.com/office/drawing/2014/main" val="3747350590"/>
                    </a:ext>
                  </a:extLst>
                </a:gridCol>
                <a:gridCol w="568152">
                  <a:extLst>
                    <a:ext uri="{9D8B030D-6E8A-4147-A177-3AD203B41FA5}">
                      <a16:colId xmlns:a16="http://schemas.microsoft.com/office/drawing/2014/main" val="1289062705"/>
                    </a:ext>
                  </a:extLst>
                </a:gridCol>
                <a:gridCol w="568152">
                  <a:extLst>
                    <a:ext uri="{9D8B030D-6E8A-4147-A177-3AD203B41FA5}">
                      <a16:colId xmlns:a16="http://schemas.microsoft.com/office/drawing/2014/main" val="1382686534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4168133042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3540274613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341603477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374188401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24669098"/>
                    </a:ext>
                  </a:extLst>
                </a:gridCol>
                <a:gridCol w="852229">
                  <a:extLst>
                    <a:ext uri="{9D8B030D-6E8A-4147-A177-3AD203B41FA5}">
                      <a16:colId xmlns:a16="http://schemas.microsoft.com/office/drawing/2014/main" val="1726319465"/>
                    </a:ext>
                  </a:extLst>
                </a:gridCol>
                <a:gridCol w="1384870">
                  <a:extLst>
                    <a:ext uri="{9D8B030D-6E8A-4147-A177-3AD203B41FA5}">
                      <a16:colId xmlns:a16="http://schemas.microsoft.com/office/drawing/2014/main" val="375299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u="none" strike="noStrike" dirty="0">
                          <a:effectLst/>
                        </a:rPr>
                        <a:t>Periodi I:</a:t>
                      </a:r>
                      <a:endParaRPr lang="fi-FI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89026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Viikko</a:t>
                      </a:r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643601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6.9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36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Johdanto: materiaaliryhmät, yleistä asiaa kurssin järjestelyistä SF, VPJ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7663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9.9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1: suuruusluokat + MyCo harjoittelua (VPJ, SF)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491511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13.9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37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Sidos, nanoskaala, mikrorakenne, makroskaala, VPJ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256641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16.9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2: atomeista, kiteistä, nanosta… (VPJ)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6265645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20.9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38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Mekaaniset: kimmoisuus, lujuus, kovuus, sitkeys, VPJ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038206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23.9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Labra-alustus 1: tilastopläjäys + labrojen introaminen + labran 1 pohjustus (VPJ)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079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27.9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39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Sähköiset, optiset, termiset ominaisuudet, SF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863512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30.9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3: mekaanisia, termisiä, optisia (VPJ, SF)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434137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4.10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Metallit, VPJ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265476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7.10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Labra-alustus 2: resistiivisyys ja TCR (SF)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211623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11.10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Polymeerit, SL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086337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14.10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4: polymeerit (SL)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671064"/>
                  </a:ext>
                </a:extLst>
              </a:tr>
              <a:tr h="2349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tenttiviikko</a:t>
                      </a:r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496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2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DC5C84-1916-4146-A10D-AFE7FD88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5916"/>
              </p:ext>
            </p:extLst>
          </p:nvPr>
        </p:nvGraphicFramePr>
        <p:xfrm>
          <a:off x="381003" y="1415810"/>
          <a:ext cx="8410573" cy="4424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1999997898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665559670"/>
                    </a:ext>
                  </a:extLst>
                </a:gridCol>
                <a:gridCol w="3159399">
                  <a:extLst>
                    <a:ext uri="{9D8B030D-6E8A-4147-A177-3AD203B41FA5}">
                      <a16:colId xmlns:a16="http://schemas.microsoft.com/office/drawing/2014/main" val="3864395318"/>
                    </a:ext>
                  </a:extLst>
                </a:gridCol>
                <a:gridCol w="731355">
                  <a:extLst>
                    <a:ext uri="{9D8B030D-6E8A-4147-A177-3AD203B41FA5}">
                      <a16:colId xmlns:a16="http://schemas.microsoft.com/office/drawing/2014/main" val="580824182"/>
                    </a:ext>
                  </a:extLst>
                </a:gridCol>
                <a:gridCol w="1097031">
                  <a:extLst>
                    <a:ext uri="{9D8B030D-6E8A-4147-A177-3AD203B41FA5}">
                      <a16:colId xmlns:a16="http://schemas.microsoft.com/office/drawing/2014/main" val="2599857945"/>
                    </a:ext>
                  </a:extLst>
                </a:gridCol>
                <a:gridCol w="1097031">
                  <a:extLst>
                    <a:ext uri="{9D8B030D-6E8A-4147-A177-3AD203B41FA5}">
                      <a16:colId xmlns:a16="http://schemas.microsoft.com/office/drawing/2014/main" val="632068399"/>
                    </a:ext>
                  </a:extLst>
                </a:gridCol>
                <a:gridCol w="1097031">
                  <a:extLst>
                    <a:ext uri="{9D8B030D-6E8A-4147-A177-3AD203B41FA5}">
                      <a16:colId xmlns:a16="http://schemas.microsoft.com/office/drawing/2014/main" val="3755773842"/>
                    </a:ext>
                  </a:extLst>
                </a:gridCol>
              </a:tblGrid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25.10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44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Keraamit ja komposiitit, SF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3127910430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28.10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Labra-alustus 3: Polymeerien prosessointi ja 3D printtaus (SL)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35711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45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Luonnonmateriaalit, EH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294147396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4.11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 5: luonnonmateriaalit, Edupack (EH)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2860683914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8.11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46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Pinnat ja pinnoitteet, SF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1753568100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11.11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Labra-alustus 4: puun anisotrooppiset ominaisuudet (EH)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38251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15.11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47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Materiaalien prosessointi, SF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717502400"/>
                  </a:ext>
                </a:extLst>
              </a:tr>
              <a:tr h="212962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18.11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6: materiaalivalintaa, prosessointi, Edupack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58214"/>
                  </a:ext>
                </a:extLst>
              </a:tr>
              <a:tr h="212962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22.11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48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Nanomateriaalit (VPJ); Materiaalivarat ja kierrätys, SF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426835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25.11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7: nano, pinnat (SF)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2958161698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29.11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1600" u="none" strike="noStrike">
                          <a:effectLst/>
                        </a:rPr>
                        <a:t>49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Materiaalien suorituskyky (SF)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2910821168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algn="l" fontAlgn="b"/>
                      <a:r>
                        <a:rPr lang="en-FI" sz="1600" u="none" strike="noStrike">
                          <a:effectLst/>
                        </a:rPr>
                        <a:t>2.12</a:t>
                      </a:r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>
                          <a:effectLst/>
                        </a:rPr>
                        <a:t>Laskutupa 8: sustainability, Edupak (VPJ)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6" marR="5756" marT="5756" marB="0" anchor="b"/>
                </a:tc>
                <a:extLst>
                  <a:ext uri="{0D108BD9-81ED-4DB2-BD59-A6C34878D82A}">
                    <a16:rowId xmlns:a16="http://schemas.microsoft.com/office/drawing/2014/main" val="21192849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46B2A1-0922-4BDC-826E-C1A8BE715760}"/>
              </a:ext>
            </a:extLst>
          </p:cNvPr>
          <p:cNvSpPr txBox="1"/>
          <p:nvPr/>
        </p:nvSpPr>
        <p:spPr>
          <a:xfrm>
            <a:off x="666750" y="40005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Periodi</a:t>
            </a:r>
            <a:r>
              <a:rPr lang="en-US" sz="3200" dirty="0"/>
              <a:t> II: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7615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FEC43989-CE72-403B-BA58-FF24ACFB6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6" b="23066"/>
          <a:stretch/>
        </p:blipFill>
        <p:spPr>
          <a:xfrm>
            <a:off x="5540182" y="4156611"/>
            <a:ext cx="2544431" cy="2499219"/>
          </a:xfrm>
          <a:prstGeom prst="rect">
            <a:avLst/>
          </a:prstGeom>
        </p:spPr>
      </p:pic>
      <p:pic>
        <p:nvPicPr>
          <p:cNvPr id="15" name="Picture 14" descr="A picture containing person, object, indoor, table&#10;&#10;Description automatically generated">
            <a:extLst>
              <a:ext uri="{FF2B5EF4-FFF2-40B4-BE49-F238E27FC236}">
                <a16:creationId xmlns:a16="http://schemas.microsoft.com/office/drawing/2014/main" id="{C886C54B-3E15-4886-9354-7786CB84C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r="3" b="30929"/>
          <a:stretch/>
        </p:blipFill>
        <p:spPr>
          <a:xfrm>
            <a:off x="5540182" y="1"/>
            <a:ext cx="3603818" cy="2499219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026" name="Picture 2" descr="Sami Lipponen, University Teacher, at Aalto University">
            <a:extLst>
              <a:ext uri="{FF2B5EF4-FFF2-40B4-BE49-F238E27FC236}">
                <a16:creationId xmlns:a16="http://schemas.microsoft.com/office/drawing/2014/main" id="{328F992A-3FB1-4B7E-A0A8-2FCB9B4E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99" b="-1"/>
          <a:stretch/>
        </p:blipFill>
        <p:spPr bwMode="auto">
          <a:xfrm>
            <a:off x="399243" y="3325396"/>
            <a:ext cx="2378795" cy="3532603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2E2526-936D-4207-9485-7B14D444CA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r="-3" b="16872"/>
          <a:stretch/>
        </p:blipFill>
        <p:spPr>
          <a:xfrm>
            <a:off x="617511" y="504263"/>
            <a:ext cx="2545457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C07A2-41D1-41D7-90A3-8BA1DDD7D40E}"/>
              </a:ext>
            </a:extLst>
          </p:cNvPr>
          <p:cNvSpPr txBox="1"/>
          <p:nvPr/>
        </p:nvSpPr>
        <p:spPr>
          <a:xfrm>
            <a:off x="2559770" y="2863731"/>
            <a:ext cx="360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Opettajat</a:t>
            </a:r>
            <a:endParaRPr lang="LID4096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4F05A-98BD-41A0-9022-1D0ADCF7A5C7}"/>
              </a:ext>
            </a:extLst>
          </p:cNvPr>
          <p:cNvSpPr txBox="1"/>
          <p:nvPr/>
        </p:nvSpPr>
        <p:spPr>
          <a:xfrm>
            <a:off x="5838825" y="2037556"/>
            <a:ext cx="160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Joksa</a:t>
            </a:r>
            <a:endParaRPr lang="LID4096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B662-DB13-4A62-9C9A-66CE7303647A}"/>
              </a:ext>
            </a:extLst>
          </p:cNvPr>
          <p:cNvSpPr txBox="1"/>
          <p:nvPr/>
        </p:nvSpPr>
        <p:spPr>
          <a:xfrm>
            <a:off x="617511" y="2545441"/>
            <a:ext cx="129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Eero</a:t>
            </a:r>
            <a:endParaRPr lang="LID4096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2FF50-7EA0-430B-8E8D-A7972032803B}"/>
              </a:ext>
            </a:extLst>
          </p:cNvPr>
          <p:cNvSpPr txBox="1"/>
          <p:nvPr/>
        </p:nvSpPr>
        <p:spPr>
          <a:xfrm>
            <a:off x="7812346" y="5759831"/>
            <a:ext cx="13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Sami F</a:t>
            </a:r>
            <a:endParaRPr lang="LID4096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E1085-8936-4183-B22D-BD0205AFB82D}"/>
              </a:ext>
            </a:extLst>
          </p:cNvPr>
          <p:cNvSpPr txBox="1"/>
          <p:nvPr/>
        </p:nvSpPr>
        <p:spPr>
          <a:xfrm>
            <a:off x="368207" y="3694946"/>
            <a:ext cx="16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Sami L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281435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59445</TotalTime>
  <Words>1586</Words>
  <Application>Microsoft Office PowerPoint</Application>
  <PresentationFormat>On-screen Show (4:3)</PresentationFormat>
  <Paragraphs>267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Office Theme</vt:lpstr>
      <vt:lpstr>    CHEM-A1410 Materiaalitieteen perusteet, yleistä asiaa, aikataulut, arvostelu   2022 </vt:lpstr>
      <vt:lpstr>Oppimistavoitteet</vt:lpstr>
      <vt:lpstr>Sisältö</vt:lpstr>
      <vt:lpstr>Kurssin rakenne: 4 h/viikko</vt:lpstr>
      <vt:lpstr>Työmäärä ja toteutustavat</vt:lpstr>
      <vt:lpstr>Luennot: 12*2h tiistaisin</vt:lpstr>
      <vt:lpstr>PowerPoint Presentation</vt:lpstr>
      <vt:lpstr>PowerPoint Presentation</vt:lpstr>
      <vt:lpstr>PowerPoint Presentation</vt:lpstr>
      <vt:lpstr>Kehen otan yhteyttä ?</vt:lpstr>
      <vt:lpstr>Kurssien jatkumo</vt:lpstr>
      <vt:lpstr>Laskutuvat ja kotitehtävät</vt:lpstr>
      <vt:lpstr>Labrojen alustusluennot </vt:lpstr>
      <vt:lpstr>Labrat, 4 kpl</vt:lpstr>
      <vt:lpstr>Labra ajat:</vt:lpstr>
      <vt:lpstr>Kirja</vt:lpstr>
      <vt:lpstr>PowerPoint Presentation</vt:lpstr>
      <vt:lpstr>Muu materiaali</vt:lpstr>
      <vt:lpstr>Muita kirjoja</vt:lpstr>
      <vt:lpstr>Tentti  </vt:lpstr>
      <vt:lpstr>Esimerkkejä monivalinnoista</vt:lpstr>
      <vt:lpstr>´”Tavalliset kysymykset”</vt:lpstr>
      <vt:lpstr>Pisteet ja suorittaminen</vt:lpstr>
      <vt:lpstr>2021 kurssin palautetta</vt:lpstr>
      <vt:lpstr>PowerPoint Presentation</vt:lpstr>
      <vt:lpstr>PowerPoint Presentation</vt:lpstr>
      <vt:lpstr>Vapaata palautetta ja vastauksia niihin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CHEM-A1410 Materiaalitieteen perusteet</dc:title>
  <dc:creator>Franssila Sami</dc:creator>
  <cp:lastModifiedBy>Franssila Sami</cp:lastModifiedBy>
  <cp:revision>101</cp:revision>
  <dcterms:created xsi:type="dcterms:W3CDTF">2019-02-12T10:58:46Z</dcterms:created>
  <dcterms:modified xsi:type="dcterms:W3CDTF">2022-10-11T08:02:55Z</dcterms:modified>
</cp:coreProperties>
</file>