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0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618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79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079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456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39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072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906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98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0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68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5A6C-D953-46D1-8A94-16134EE3FC9A}" type="datetimeFigureOut">
              <a:rPr lang="fi-FI" smtClean="0"/>
              <a:t>13.1.2019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FD67-60D5-4FE3-A368-CFDE24E675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497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6928" y="664234"/>
            <a:ext cx="104676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400" dirty="0" smtClean="0"/>
              <a:t>Internal gear pump (VOITH </a:t>
            </a:r>
            <a:r>
              <a:rPr lang="fi-FI" sz="4400" dirty="0" smtClean="0"/>
              <a:t>Turbo) – Type IPV</a:t>
            </a:r>
            <a:endParaRPr lang="fi-FI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3" y="1670092"/>
            <a:ext cx="9303786" cy="505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Axial and radial compensation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808" t="10716"/>
          <a:stretch/>
        </p:blipFill>
        <p:spPr>
          <a:xfrm>
            <a:off x="185048" y="1567542"/>
            <a:ext cx="7839276" cy="3265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17633" y="365125"/>
            <a:ext cx="362960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axial compensation forces </a:t>
            </a:r>
            <a:r>
              <a:rPr lang="en-US" sz="1600" b="1" dirty="0" smtClean="0"/>
              <a:t>(by </a:t>
            </a:r>
            <a:r>
              <a:rPr lang="en-US" sz="1600" b="1" dirty="0" err="1" smtClean="0"/>
              <a:t>Voith</a:t>
            </a:r>
            <a:r>
              <a:rPr lang="en-US" sz="1600" b="1" dirty="0" smtClean="0"/>
              <a:t>)</a:t>
            </a:r>
            <a:endParaRPr lang="en-US" sz="1600" b="1" dirty="0"/>
          </a:p>
          <a:p>
            <a:r>
              <a:rPr lang="en-US" sz="1600" i="1" dirty="0" smtClean="0"/>
              <a:t>F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are </a:t>
            </a:r>
            <a:r>
              <a:rPr lang="en-US" sz="1600" dirty="0"/>
              <a:t>generated by </a:t>
            </a:r>
            <a:r>
              <a:rPr lang="en-US" sz="1600" dirty="0" smtClean="0"/>
              <a:t>pressurized areas 6 in </a:t>
            </a:r>
            <a:r>
              <a:rPr lang="en-US" sz="1600" dirty="0"/>
              <a:t>the axial discs and are </a:t>
            </a:r>
            <a:r>
              <a:rPr lang="en-US" sz="1600" dirty="0" smtClean="0"/>
              <a:t>proportional </a:t>
            </a:r>
            <a:r>
              <a:rPr lang="en-US" sz="1600" dirty="0"/>
              <a:t>to operating pressure. The</a:t>
            </a:r>
          </a:p>
          <a:p>
            <a:r>
              <a:rPr lang="en-US" sz="1600" dirty="0"/>
              <a:t>axial discs are pressing with a </a:t>
            </a:r>
            <a:r>
              <a:rPr lang="en-US" sz="1600" dirty="0" smtClean="0"/>
              <a:t>small excess </a:t>
            </a:r>
            <a:r>
              <a:rPr lang="en-US" sz="1600" dirty="0"/>
              <a:t>force in the area of the </a:t>
            </a:r>
            <a:r>
              <a:rPr lang="en-US" sz="1600" dirty="0" smtClean="0"/>
              <a:t>pressure </a:t>
            </a:r>
            <a:r>
              <a:rPr lang="en-US" sz="1600" dirty="0"/>
              <a:t>chamber against the sides of </a:t>
            </a:r>
            <a:r>
              <a:rPr lang="en-US" sz="1600" dirty="0" smtClean="0"/>
              <a:t>the ring </a:t>
            </a:r>
            <a:r>
              <a:rPr lang="en-US" sz="1600" dirty="0"/>
              <a:t>gear, pinion and filler. As a result,</a:t>
            </a:r>
          </a:p>
          <a:p>
            <a:r>
              <a:rPr lang="en-US" sz="1600" dirty="0"/>
              <a:t>the axial leak gaps between the </a:t>
            </a:r>
            <a:r>
              <a:rPr lang="en-US" sz="1600" dirty="0" smtClean="0"/>
              <a:t>rotating </a:t>
            </a:r>
            <a:r>
              <a:rPr lang="en-US" sz="1600" dirty="0"/>
              <a:t>and stationary parts are </a:t>
            </a:r>
            <a:r>
              <a:rPr lang="en-US" sz="1600" dirty="0" smtClean="0"/>
              <a:t>extremely small</a:t>
            </a:r>
            <a:r>
              <a:rPr lang="en-US" sz="1600" dirty="0"/>
              <a:t>. Due to the exactly </a:t>
            </a:r>
            <a:r>
              <a:rPr lang="en-US" sz="1600" dirty="0" smtClean="0"/>
              <a:t>determined compensation </a:t>
            </a:r>
            <a:r>
              <a:rPr lang="en-US" sz="1600" dirty="0"/>
              <a:t>the pressure </a:t>
            </a:r>
            <a:r>
              <a:rPr lang="en-US" sz="1600" dirty="0" smtClean="0"/>
              <a:t>chamber has </a:t>
            </a:r>
            <a:r>
              <a:rPr lang="en-US" sz="1600" dirty="0"/>
              <a:t>the best possible axial </a:t>
            </a:r>
            <a:r>
              <a:rPr lang="en-US" sz="1600" dirty="0" smtClean="0"/>
              <a:t>sealing under </a:t>
            </a:r>
            <a:r>
              <a:rPr lang="en-US" sz="1600" dirty="0"/>
              <a:t>all operating conditions, </a:t>
            </a:r>
            <a:r>
              <a:rPr lang="en-US" sz="1600" dirty="0" smtClean="0"/>
              <a:t>even after </a:t>
            </a:r>
            <a:r>
              <a:rPr lang="en-US" sz="1600" dirty="0"/>
              <a:t>an extended period of service.</a:t>
            </a:r>
          </a:p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35758" y="4832867"/>
            <a:ext cx="117114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The radial compensation force </a:t>
            </a:r>
            <a:r>
              <a:rPr lang="en-US" sz="1600" b="1" dirty="0" smtClean="0"/>
              <a:t> (by </a:t>
            </a:r>
            <a:r>
              <a:rPr lang="en-US" sz="1600" b="1" dirty="0" err="1" smtClean="0"/>
              <a:t>Voith</a:t>
            </a:r>
            <a:r>
              <a:rPr lang="en-US" sz="1600" b="1" dirty="0" smtClean="0"/>
              <a:t>) </a:t>
            </a:r>
            <a:r>
              <a:rPr lang="en-US" sz="1600" i="1" dirty="0" smtClean="0"/>
              <a:t>F</a:t>
            </a:r>
            <a:r>
              <a:rPr lang="en-US" sz="1600" baseline="-25000" dirty="0" smtClean="0"/>
              <a:t>R</a:t>
            </a:r>
            <a:r>
              <a:rPr lang="en-US" sz="1600" dirty="0" smtClean="0"/>
              <a:t> is </a:t>
            </a:r>
            <a:r>
              <a:rPr lang="en-US" sz="1600" dirty="0"/>
              <a:t>exerted both on the </a:t>
            </a:r>
            <a:r>
              <a:rPr lang="en-US" sz="1600" dirty="0" smtClean="0"/>
              <a:t>segment </a:t>
            </a:r>
            <a:r>
              <a:rPr lang="en-US" sz="1600" dirty="0"/>
              <a:t>carrier and the filler segment</a:t>
            </a:r>
            <a:r>
              <a:rPr lang="en-US" sz="1600" dirty="0" smtClean="0"/>
              <a:t>. Proportional </a:t>
            </a:r>
            <a:r>
              <a:rPr lang="en-US" sz="1600" dirty="0"/>
              <a:t>to the operating </a:t>
            </a:r>
            <a:r>
              <a:rPr lang="en-US" sz="1600" dirty="0" smtClean="0"/>
              <a:t>pressure</a:t>
            </a:r>
            <a:r>
              <a:rPr lang="en-US" sz="1600" dirty="0"/>
              <a:t>, these two filler parts are </a:t>
            </a:r>
            <a:r>
              <a:rPr lang="en-US" sz="1600" dirty="0" smtClean="0"/>
              <a:t>pressed against </a:t>
            </a:r>
            <a:r>
              <a:rPr lang="en-US" sz="1600" dirty="0"/>
              <a:t>the outside diameters of </a:t>
            </a:r>
            <a:r>
              <a:rPr lang="en-US" sz="1600" dirty="0" smtClean="0"/>
              <a:t>pinion </a:t>
            </a:r>
            <a:r>
              <a:rPr lang="en-US" sz="1600" dirty="0"/>
              <a:t>shaft and ring gear teeth. </a:t>
            </a:r>
            <a:r>
              <a:rPr lang="en-US" sz="1600" dirty="0" smtClean="0"/>
              <a:t>The areas </a:t>
            </a:r>
            <a:r>
              <a:rPr lang="en-US" sz="1600" dirty="0"/>
              <a:t>and the position of the two </a:t>
            </a:r>
            <a:r>
              <a:rPr lang="en-US" sz="1600" dirty="0" smtClean="0"/>
              <a:t>sealing </a:t>
            </a:r>
            <a:r>
              <a:rPr lang="en-US" sz="1600" dirty="0"/>
              <a:t>rolls between the filler </a:t>
            </a:r>
            <a:r>
              <a:rPr lang="en-US" sz="1600" dirty="0" smtClean="0"/>
              <a:t>segments are </a:t>
            </a:r>
            <a:r>
              <a:rPr lang="en-US" sz="1600" dirty="0"/>
              <a:t>designed to press the two parts </a:t>
            </a:r>
            <a:r>
              <a:rPr lang="en-US" sz="1600" dirty="0" smtClean="0"/>
              <a:t>of the </a:t>
            </a:r>
            <a:r>
              <a:rPr lang="en-US" sz="1600" dirty="0"/>
              <a:t>filler always against the tips of </a:t>
            </a:r>
            <a:r>
              <a:rPr lang="en-US" sz="1600" dirty="0" smtClean="0"/>
              <a:t>the teeth </a:t>
            </a:r>
            <a:r>
              <a:rPr lang="en-US" sz="1600" dirty="0"/>
              <a:t>under a light excess force. </a:t>
            </a:r>
            <a:r>
              <a:rPr lang="en-US" sz="1600" dirty="0" smtClean="0"/>
              <a:t>This force </a:t>
            </a:r>
            <a:r>
              <a:rPr lang="en-US" sz="1600" dirty="0"/>
              <a:t>is so that under all </a:t>
            </a:r>
            <a:r>
              <a:rPr lang="en-US" sz="1600" dirty="0" smtClean="0"/>
              <a:t>operating conditions </a:t>
            </a:r>
            <a:r>
              <a:rPr lang="en-US" sz="1600" dirty="0"/>
              <a:t>sealing is effected </a:t>
            </a:r>
            <a:r>
              <a:rPr lang="en-US" sz="1600" dirty="0" smtClean="0"/>
              <a:t>without wear</a:t>
            </a:r>
            <a:r>
              <a:rPr lang="en-US" sz="1600" dirty="0"/>
              <a:t>. In this way the sealing gaps </a:t>
            </a:r>
            <a:r>
              <a:rPr lang="en-US" sz="1600" dirty="0" smtClean="0"/>
              <a:t>are kept </a:t>
            </a:r>
            <a:r>
              <a:rPr lang="en-US" sz="1600" dirty="0"/>
              <a:t>to a minimum</a:t>
            </a:r>
            <a:r>
              <a:rPr lang="en-US" sz="1600" dirty="0" smtClean="0"/>
              <a:t>. </a:t>
            </a:r>
            <a:endParaRPr lang="en-US" sz="1600" dirty="0"/>
          </a:p>
          <a:p>
            <a:r>
              <a:rPr lang="en-US" sz="1600" dirty="0"/>
              <a:t>In order that the filler segments </a:t>
            </a:r>
            <a:r>
              <a:rPr lang="en-US" sz="1600" dirty="0" smtClean="0"/>
              <a:t>are pressed </a:t>
            </a:r>
            <a:r>
              <a:rPr lang="en-US" sz="1600" dirty="0"/>
              <a:t>against the tips of teeth </a:t>
            </a:r>
            <a:r>
              <a:rPr lang="en-US" sz="1600" dirty="0" smtClean="0"/>
              <a:t>even under </a:t>
            </a:r>
            <a:r>
              <a:rPr lang="en-US" sz="1600" dirty="0"/>
              <a:t>very low pressure, </a:t>
            </a:r>
            <a:r>
              <a:rPr lang="en-US" sz="1600" dirty="0" smtClean="0"/>
              <a:t>appropriate spring </a:t>
            </a:r>
            <a:r>
              <a:rPr lang="en-US" sz="1600" dirty="0"/>
              <a:t>elements are arranged </a:t>
            </a:r>
            <a:r>
              <a:rPr lang="en-US" sz="1600" dirty="0" smtClean="0"/>
              <a:t>beneath the </a:t>
            </a:r>
            <a:r>
              <a:rPr lang="en-US" sz="1600" dirty="0"/>
              <a:t>sealing rollers</a:t>
            </a:r>
            <a:r>
              <a:rPr lang="en-US" sz="1600" dirty="0" smtClean="0"/>
              <a:t>.</a:t>
            </a:r>
            <a:endParaRPr lang="fi-FI" sz="1600" dirty="0" smtClean="0"/>
          </a:p>
        </p:txBody>
      </p:sp>
    </p:spTree>
    <p:extLst>
      <p:ext uri="{BB962C8B-B14F-4D97-AF65-F5344CB8AC3E}">
        <p14:creationId xmlns:p14="http://schemas.microsoft.com/office/powerpoint/2010/main" val="811065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Volumetric and overall efficiency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04696"/>
            <a:ext cx="6477000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7045" y="1804696"/>
            <a:ext cx="41179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Small models</a:t>
            </a:r>
          </a:p>
          <a:p>
            <a:r>
              <a:rPr lang="fi-FI" dirty="0" smtClean="0"/>
              <a:t>Max. Continuous pressure 	330 bar </a:t>
            </a:r>
          </a:p>
          <a:p>
            <a:r>
              <a:rPr lang="fi-FI" dirty="0"/>
              <a:t>Max. </a:t>
            </a:r>
            <a:r>
              <a:rPr lang="fi-FI" dirty="0" smtClean="0"/>
              <a:t>Peak pressure 	345 </a:t>
            </a:r>
            <a:r>
              <a:rPr lang="fi-FI" dirty="0"/>
              <a:t>bar </a:t>
            </a:r>
            <a:endParaRPr lang="fi-FI" dirty="0" smtClean="0"/>
          </a:p>
          <a:p>
            <a:endParaRPr lang="fi-FI" dirty="0"/>
          </a:p>
          <a:p>
            <a:r>
              <a:rPr lang="fi-FI" b="1" dirty="0" smtClean="0"/>
              <a:t>Rotational speed </a:t>
            </a:r>
            <a:r>
              <a:rPr lang="fi-FI" dirty="0" smtClean="0"/>
              <a:t>with maximum pressure</a:t>
            </a:r>
          </a:p>
          <a:p>
            <a:r>
              <a:rPr lang="fi-FI" dirty="0" smtClean="0"/>
              <a:t>400 – 3600 rpm</a:t>
            </a:r>
          </a:p>
          <a:p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78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Noise levels</a:t>
            </a:r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686" y="485192"/>
            <a:ext cx="6500967" cy="61101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322" y="2267339"/>
            <a:ext cx="44641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Speed</a:t>
            </a:r>
          </a:p>
          <a:p>
            <a:r>
              <a:rPr lang="en-US" dirty="0"/>
              <a:t>1500 </a:t>
            </a:r>
            <a:r>
              <a:rPr lang="en-US" dirty="0" smtClean="0"/>
              <a:t>rpm</a:t>
            </a:r>
          </a:p>
          <a:p>
            <a:endParaRPr lang="en-US" dirty="0"/>
          </a:p>
          <a:p>
            <a:r>
              <a:rPr lang="en-US" dirty="0"/>
              <a:t>Measuring point 1 m distance from the</a:t>
            </a:r>
          </a:p>
          <a:p>
            <a:r>
              <a:rPr lang="en-US" dirty="0"/>
              <a:t>pump in axial </a:t>
            </a:r>
            <a:r>
              <a:rPr lang="en-US" dirty="0" smtClean="0"/>
              <a:t>direction.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Measuring </a:t>
            </a:r>
            <a:r>
              <a:rPr lang="en-US" dirty="0"/>
              <a:t>room </a:t>
            </a:r>
            <a:r>
              <a:rPr lang="en-US" dirty="0" err="1"/>
              <a:t>Voith</a:t>
            </a:r>
            <a:r>
              <a:rPr lang="en-US" dirty="0"/>
              <a:t> sound measuring</a:t>
            </a:r>
          </a:p>
          <a:p>
            <a:r>
              <a:rPr lang="en-US" dirty="0"/>
              <a:t>room (not totally anechoic</a:t>
            </a:r>
            <a:r>
              <a:rPr lang="en-US" dirty="0" smtClean="0"/>
              <a:t>. If </a:t>
            </a:r>
            <a:r>
              <a:rPr lang="en-US" dirty="0"/>
              <a:t>measured in an </a:t>
            </a:r>
          </a:p>
          <a:p>
            <a:r>
              <a:rPr lang="en-US" dirty="0"/>
              <a:t>anechoic room, values </a:t>
            </a:r>
            <a:r>
              <a:rPr lang="en-US" dirty="0" smtClean="0"/>
              <a:t>will be </a:t>
            </a:r>
            <a:r>
              <a:rPr lang="en-US" dirty="0"/>
              <a:t>5 dB (A) lower.)</a:t>
            </a:r>
          </a:p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289249" y="6472227"/>
            <a:ext cx="4174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http://www.sophtech.net/uploads/files/pdf-root/ipv%20gear%20pumps.pdf</a:t>
            </a:r>
          </a:p>
        </p:txBody>
      </p:sp>
    </p:spTree>
    <p:extLst>
      <p:ext uri="{BB962C8B-B14F-4D97-AF65-F5344CB8AC3E}">
        <p14:creationId xmlns:p14="http://schemas.microsoft.com/office/powerpoint/2010/main" val="418853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311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Axial and radial compensation</vt:lpstr>
      <vt:lpstr>Volumetric and overall efficiency</vt:lpstr>
      <vt:lpstr>Noise levels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Jyrki Kajaste</dc:creator>
  <cp:lastModifiedBy>Jyrki Kajaste</cp:lastModifiedBy>
  <cp:revision>7</cp:revision>
  <dcterms:created xsi:type="dcterms:W3CDTF">2019-01-13T13:00:37Z</dcterms:created>
  <dcterms:modified xsi:type="dcterms:W3CDTF">2019-01-13T13:28:17Z</dcterms:modified>
</cp:coreProperties>
</file>