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9"/>
  </p:handoutMasterIdLst>
  <p:sldIdLst>
    <p:sldId id="256" r:id="rId2"/>
    <p:sldId id="257" r:id="rId3"/>
    <p:sldId id="279" r:id="rId4"/>
    <p:sldId id="258" r:id="rId5"/>
    <p:sldId id="277" r:id="rId6"/>
    <p:sldId id="271" r:id="rId7"/>
    <p:sldId id="259" r:id="rId8"/>
    <p:sldId id="272" r:id="rId9"/>
    <p:sldId id="260" r:id="rId10"/>
    <p:sldId id="273" r:id="rId11"/>
    <p:sldId id="261" r:id="rId12"/>
    <p:sldId id="278" r:id="rId13"/>
    <p:sldId id="280" r:id="rId14"/>
    <p:sldId id="281" r:id="rId15"/>
    <p:sldId id="282" r:id="rId16"/>
    <p:sldId id="283" r:id="rId17"/>
    <p:sldId id="262" r:id="rId18"/>
  </p:sldIdLst>
  <p:sldSz cx="9144000" cy="6858000" type="screen4x3"/>
  <p:notesSz cx="6797675" cy="99282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1" autoAdjust="0"/>
    <p:restoredTop sz="94660"/>
  </p:normalViewPr>
  <p:slideViewPr>
    <p:cSldViewPr>
      <p:cViewPr varScale="1">
        <p:scale>
          <a:sx n="81" d="100"/>
          <a:sy n="81" d="100"/>
        </p:scale>
        <p:origin x="150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68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68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E585EAD3-6EF3-45AC-ACDB-4FE375490D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266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8627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-498475" y="1311275"/>
            <a:ext cx="10429875" cy="5908675"/>
            <a:chOff x="-313" y="824"/>
            <a:chExt cx="6570" cy="3722"/>
          </a:xfrm>
        </p:grpSpPr>
        <p:sp>
          <p:nvSpPr>
            <p:cNvPr id="8195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196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197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198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199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00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01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02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03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04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05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06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07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08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09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sv-FI"/>
            </a:p>
          </p:txBody>
        </p:sp>
        <p:sp>
          <p:nvSpPr>
            <p:cNvPr id="8210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sv-FI"/>
            </a:p>
          </p:txBody>
        </p:sp>
        <p:sp>
          <p:nvSpPr>
            <p:cNvPr id="8211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/>
            </a:p>
          </p:txBody>
        </p:sp>
        <p:sp>
          <p:nvSpPr>
            <p:cNvPr id="8212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/>
            </a:p>
          </p:txBody>
        </p:sp>
        <p:sp>
          <p:nvSpPr>
            <p:cNvPr id="8213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/>
            </a:p>
          </p:txBody>
        </p:sp>
        <p:sp>
          <p:nvSpPr>
            <p:cNvPr id="8214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/>
            </a:p>
          </p:txBody>
        </p:sp>
        <p:sp>
          <p:nvSpPr>
            <p:cNvPr id="8215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/>
            </a:p>
          </p:txBody>
        </p:sp>
        <p:sp>
          <p:nvSpPr>
            <p:cNvPr id="8216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/>
            </a:p>
          </p:txBody>
        </p:sp>
        <p:sp>
          <p:nvSpPr>
            <p:cNvPr id="8217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18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/>
            </a:p>
          </p:txBody>
        </p:sp>
        <p:sp>
          <p:nvSpPr>
            <p:cNvPr id="8219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/>
            </a:p>
          </p:txBody>
        </p:sp>
        <p:sp>
          <p:nvSpPr>
            <p:cNvPr id="8220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/>
            </a:p>
          </p:txBody>
        </p:sp>
        <p:sp>
          <p:nvSpPr>
            <p:cNvPr id="8221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/>
            </a:p>
          </p:txBody>
        </p:sp>
        <p:sp>
          <p:nvSpPr>
            <p:cNvPr id="8222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23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24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25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26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/>
            </a:p>
          </p:txBody>
        </p:sp>
        <p:sp>
          <p:nvSpPr>
            <p:cNvPr id="8227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28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29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30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31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32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33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34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35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36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37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38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39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40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41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42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43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44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45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46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47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48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49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50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51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52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53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54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55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56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57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58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59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60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61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62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63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64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65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66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67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68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69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70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71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72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73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74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75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76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77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78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79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80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81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82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83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84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85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86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87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88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89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90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91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92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93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94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95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96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97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98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299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00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01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02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03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04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05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06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07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08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09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10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11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12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13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14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15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16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17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18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19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20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21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22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23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24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25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26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27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28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29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30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31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32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33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34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35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36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37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38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39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40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41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42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43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44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45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46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47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48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49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50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51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52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53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54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55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56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57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58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59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60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61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62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63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64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65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66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67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68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69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70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71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72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73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74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75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76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77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78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79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80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81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82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83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84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85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86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87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88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89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90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91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92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93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94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95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96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97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98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399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400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401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402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403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404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405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406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407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408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8409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8410" name="Rectangle 21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446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411" name="Rectangle 21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412" name="Rectangle 220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413" name="Rectangle 221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414" name="Rectangle 22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76409DB-DECC-451C-98B4-EAD0CEF02C6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DF8FDBA-AD69-4505-990A-98DAE700886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9462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9462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A3107D8-335F-4AFF-AFE0-A981A723EEC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 preserve="1">
  <p:cSld name="Otsikko, teksti ja mediale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Median paikkamerkki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12C6B00D-C450-41A5-B742-3999CF135FF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80FBB15-3066-4EDD-9100-5DE1DA0D105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755876E-BCD1-4372-9C04-37EC1C4FAE27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39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FC67467-5A7D-48B9-82F7-8BC79A31E1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A50443-6838-4A5B-9D8F-594581A790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Dian numeron paikkamerkki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A1564F-B89C-4409-9CC5-EE832CE520C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numeron paikkamerkki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5B1BC3-C524-4C99-9107-E9D28DB53DA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363E61F-F38A-448C-AE0C-3AF87CFA53C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7E8CCFB-4162-4A8A-9084-0DEF03DC580B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Alatunnisteen paikkamerkki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2"/>
          <p:cNvGrpSpPr>
            <a:grpSpLocks/>
          </p:cNvGrpSpPr>
          <p:nvPr/>
        </p:nvGrpSpPr>
        <p:grpSpPr bwMode="auto">
          <a:xfrm>
            <a:off x="-496888" y="1308100"/>
            <a:ext cx="10429876" cy="5908675"/>
            <a:chOff x="-313" y="824"/>
            <a:chExt cx="6570" cy="3722"/>
          </a:xfrm>
        </p:grpSpPr>
        <p:sp>
          <p:nvSpPr>
            <p:cNvPr id="7171" name="Rectangle 3"/>
            <p:cNvSpPr>
              <a:spLocks noChangeArrowheads="1"/>
            </p:cNvSpPr>
            <p:nvPr userDrawn="1"/>
          </p:nvSpPr>
          <p:spPr bwMode="hidden">
            <a:xfrm rot="20798144" flipV="1">
              <a:off x="-14" y="1033"/>
              <a:ext cx="1744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72" name="Rectangle 4"/>
            <p:cNvSpPr>
              <a:spLocks noChangeArrowheads="1"/>
            </p:cNvSpPr>
            <p:nvPr userDrawn="1"/>
          </p:nvSpPr>
          <p:spPr bwMode="hidden">
            <a:xfrm rot="20774366" flipV="1">
              <a:off x="-24" y="1127"/>
              <a:ext cx="203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73" name="Rectangle 5"/>
            <p:cNvSpPr>
              <a:spLocks noChangeArrowheads="1"/>
            </p:cNvSpPr>
            <p:nvPr userDrawn="1"/>
          </p:nvSpPr>
          <p:spPr bwMode="hidden">
            <a:xfrm rot="20757421" flipV="1">
              <a:off x="-27" y="1198"/>
              <a:ext cx="224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74" name="Rectangle 6"/>
            <p:cNvSpPr>
              <a:spLocks noChangeArrowheads="1"/>
            </p:cNvSpPr>
            <p:nvPr userDrawn="1"/>
          </p:nvSpPr>
          <p:spPr bwMode="hidden">
            <a:xfrm rot="20684206" flipV="1">
              <a:off x="-43" y="1283"/>
              <a:ext cx="2476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75" name="Rectangle 7"/>
            <p:cNvSpPr>
              <a:spLocks noChangeArrowheads="1"/>
            </p:cNvSpPr>
            <p:nvPr userDrawn="1"/>
          </p:nvSpPr>
          <p:spPr bwMode="hidden">
            <a:xfrm rot="20631226" flipV="1">
              <a:off x="-51" y="1397"/>
              <a:ext cx="2770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76" name="Rectangle 8"/>
            <p:cNvSpPr>
              <a:spLocks noChangeArrowheads="1"/>
            </p:cNvSpPr>
            <p:nvPr userDrawn="1"/>
          </p:nvSpPr>
          <p:spPr bwMode="hidden">
            <a:xfrm rot="20554235" flipV="1">
              <a:off x="-65" y="1523"/>
              <a:ext cx="3058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77" name="Rectangle 9"/>
            <p:cNvSpPr>
              <a:spLocks noChangeArrowheads="1"/>
            </p:cNvSpPr>
            <p:nvPr userDrawn="1"/>
          </p:nvSpPr>
          <p:spPr bwMode="hidden">
            <a:xfrm rot="20466593" flipV="1">
              <a:off x="-93" y="1694"/>
              <a:ext cx="3403" cy="6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9098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78" name="Rectangle 10"/>
            <p:cNvSpPr>
              <a:spLocks noChangeArrowheads="1"/>
            </p:cNvSpPr>
            <p:nvPr userDrawn="1"/>
          </p:nvSpPr>
          <p:spPr bwMode="hidden">
            <a:xfrm rot="20343219" flipV="1">
              <a:off x="-99" y="1863"/>
              <a:ext cx="374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79" name="Rectangle 11"/>
            <p:cNvSpPr>
              <a:spLocks noChangeArrowheads="1"/>
            </p:cNvSpPr>
            <p:nvPr userDrawn="1"/>
          </p:nvSpPr>
          <p:spPr bwMode="hidden">
            <a:xfrm rot="20211065" flipV="1">
              <a:off x="-165" y="2053"/>
              <a:ext cx="420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80" name="Rectangle 12"/>
            <p:cNvSpPr>
              <a:spLocks noChangeArrowheads="1"/>
            </p:cNvSpPr>
            <p:nvPr userDrawn="1"/>
          </p:nvSpPr>
          <p:spPr bwMode="hidden">
            <a:xfrm rot="20102912" flipV="1">
              <a:off x="-214" y="2289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81" name="Rectangle 13"/>
            <p:cNvSpPr>
              <a:spLocks noChangeArrowheads="1"/>
            </p:cNvSpPr>
            <p:nvPr userDrawn="1"/>
          </p:nvSpPr>
          <p:spPr bwMode="hidden">
            <a:xfrm rot="19923405" flipV="1">
              <a:off x="-313" y="2617"/>
              <a:ext cx="52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82" name="Rectangle 14"/>
            <p:cNvSpPr>
              <a:spLocks noChangeArrowheads="1"/>
            </p:cNvSpPr>
            <p:nvPr userDrawn="1"/>
          </p:nvSpPr>
          <p:spPr bwMode="hidden">
            <a:xfrm rot="19686284" flipV="1">
              <a:off x="9" y="2881"/>
              <a:ext cx="54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6275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83" name="Rectangle 15"/>
            <p:cNvSpPr>
              <a:spLocks noChangeArrowheads="1"/>
            </p:cNvSpPr>
            <p:nvPr userDrawn="1"/>
          </p:nvSpPr>
          <p:spPr bwMode="hidden">
            <a:xfrm rot="19383534" flipV="1">
              <a:off x="1319" y="2928"/>
              <a:ext cx="461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0196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84" name="Rectangle 16"/>
            <p:cNvSpPr>
              <a:spLocks noChangeArrowheads="1"/>
            </p:cNvSpPr>
            <p:nvPr userDrawn="1"/>
          </p:nvSpPr>
          <p:spPr bwMode="hidden">
            <a:xfrm rot="18994182" flipV="1">
              <a:off x="2681" y="3071"/>
              <a:ext cx="35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313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85" name="Rectangle 17"/>
            <p:cNvSpPr>
              <a:spLocks noChangeArrowheads="1"/>
            </p:cNvSpPr>
            <p:nvPr userDrawn="1"/>
          </p:nvSpPr>
          <p:spPr bwMode="hidden">
            <a:xfrm rot="18603245" flipV="1">
              <a:off x="4052" y="3504"/>
              <a:ext cx="207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86" name="Rectangle 18"/>
            <p:cNvSpPr>
              <a:spLocks noChangeArrowheads="1"/>
            </p:cNvSpPr>
            <p:nvPr userDrawn="1"/>
          </p:nvSpPr>
          <p:spPr bwMode="hidden">
            <a:xfrm rot="39991575" flipH="1" flipV="1">
              <a:off x="5368" y="4167"/>
              <a:ext cx="501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 vert="eaVert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87" name="Rectangle 19"/>
            <p:cNvSpPr>
              <a:spLocks noChangeArrowheads="1"/>
            </p:cNvSpPr>
            <p:nvPr userDrawn="1"/>
          </p:nvSpPr>
          <p:spPr bwMode="hidden">
            <a:xfrm rot="-20541361">
              <a:off x="-146" y="2360"/>
              <a:ext cx="604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88" name="Rectangle 20"/>
            <p:cNvSpPr>
              <a:spLocks noChangeArrowheads="1"/>
            </p:cNvSpPr>
            <p:nvPr userDrawn="1"/>
          </p:nvSpPr>
          <p:spPr bwMode="hidden">
            <a:xfrm rot="-20036206">
              <a:off x="-198" y="3396"/>
              <a:ext cx="4142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89" name="Rectangle 21"/>
            <p:cNvSpPr>
              <a:spLocks noChangeArrowheads="1"/>
            </p:cNvSpPr>
            <p:nvPr userDrawn="1"/>
          </p:nvSpPr>
          <p:spPr bwMode="hidden">
            <a:xfrm rot="1732981">
              <a:off x="-165" y="3624"/>
              <a:ext cx="28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3529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90" name="Rectangle 22"/>
            <p:cNvSpPr>
              <a:spLocks noChangeArrowheads="1"/>
            </p:cNvSpPr>
            <p:nvPr userDrawn="1"/>
          </p:nvSpPr>
          <p:spPr bwMode="hidden">
            <a:xfrm rot="1969083">
              <a:off x="-110" y="3922"/>
              <a:ext cx="140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91" name="Rectangle 23"/>
            <p:cNvSpPr>
              <a:spLocks noChangeArrowheads="1"/>
            </p:cNvSpPr>
            <p:nvPr userDrawn="1"/>
          </p:nvSpPr>
          <p:spPr bwMode="hidden">
            <a:xfrm rot="-20213826">
              <a:off x="-216" y="3221"/>
              <a:ext cx="547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4862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92" name="Rectangle 24"/>
            <p:cNvSpPr>
              <a:spLocks noChangeArrowheads="1"/>
            </p:cNvSpPr>
            <p:nvPr userDrawn="1"/>
          </p:nvSpPr>
          <p:spPr bwMode="hidden">
            <a:xfrm rot="22583969">
              <a:off x="-115" y="2129"/>
              <a:ext cx="601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7647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93" name="Rectangle 25"/>
            <p:cNvSpPr>
              <a:spLocks noChangeArrowheads="1"/>
            </p:cNvSpPr>
            <p:nvPr userDrawn="1"/>
          </p:nvSpPr>
          <p:spPr bwMode="hidden">
            <a:xfrm rot="930109" flipV="1">
              <a:off x="80" y="1946"/>
              <a:ext cx="575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94" name="Rectangle 26"/>
            <p:cNvSpPr>
              <a:spLocks noChangeArrowheads="1"/>
            </p:cNvSpPr>
            <p:nvPr userDrawn="1"/>
          </p:nvSpPr>
          <p:spPr bwMode="hidden">
            <a:xfrm rot="-20731987">
              <a:off x="374" y="1802"/>
              <a:ext cx="5475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95" name="Rectangle 27"/>
            <p:cNvSpPr>
              <a:spLocks noChangeArrowheads="1"/>
            </p:cNvSpPr>
            <p:nvPr userDrawn="1"/>
          </p:nvSpPr>
          <p:spPr bwMode="hidden">
            <a:xfrm rot="-64024402">
              <a:off x="848" y="1582"/>
              <a:ext cx="4976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96" name="Rectangle 28"/>
            <p:cNvSpPr>
              <a:spLocks noChangeArrowheads="1"/>
            </p:cNvSpPr>
            <p:nvPr userDrawn="1"/>
          </p:nvSpPr>
          <p:spPr bwMode="hidden">
            <a:xfrm rot="-42464612">
              <a:off x="1053" y="1476"/>
              <a:ext cx="4759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97" name="Rectangle 29"/>
            <p:cNvSpPr>
              <a:spLocks noChangeArrowheads="1"/>
            </p:cNvSpPr>
            <p:nvPr userDrawn="1"/>
          </p:nvSpPr>
          <p:spPr bwMode="hidden">
            <a:xfrm rot="-20907336">
              <a:off x="1244" y="1377"/>
              <a:ext cx="4557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98" name="Rectangle 30"/>
            <p:cNvSpPr>
              <a:spLocks noChangeArrowheads="1"/>
            </p:cNvSpPr>
            <p:nvPr userDrawn="1"/>
          </p:nvSpPr>
          <p:spPr bwMode="hidden">
            <a:xfrm rot="655690" flipV="1">
              <a:off x="1487" y="1305"/>
              <a:ext cx="431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199" name="Rectangle 31"/>
            <p:cNvSpPr>
              <a:spLocks noChangeArrowheads="1"/>
            </p:cNvSpPr>
            <p:nvPr userDrawn="1"/>
          </p:nvSpPr>
          <p:spPr bwMode="hidden">
            <a:xfrm rot="636921" flipV="1">
              <a:off x="1650" y="1218"/>
              <a:ext cx="415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200" name="Rectangle 32"/>
            <p:cNvSpPr>
              <a:spLocks noChangeArrowheads="1"/>
            </p:cNvSpPr>
            <p:nvPr userDrawn="1"/>
          </p:nvSpPr>
          <p:spPr bwMode="hidden">
            <a:xfrm rot="803987" flipV="1">
              <a:off x="611" y="1684"/>
              <a:ext cx="52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201" name="Rectangle 33"/>
            <p:cNvSpPr>
              <a:spLocks noChangeArrowheads="1"/>
            </p:cNvSpPr>
            <p:nvPr userDrawn="1"/>
          </p:nvSpPr>
          <p:spPr bwMode="hidden">
            <a:xfrm rot="1273217" flipV="1">
              <a:off x="-204" y="2976"/>
              <a:ext cx="6150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202" name="Rectangle 34"/>
            <p:cNvSpPr>
              <a:spLocks noChangeArrowheads="1"/>
            </p:cNvSpPr>
            <p:nvPr userDrawn="1"/>
          </p:nvSpPr>
          <p:spPr bwMode="hidden">
            <a:xfrm rot="1169729" flipV="1">
              <a:off x="-174" y="2663"/>
              <a:ext cx="6104" cy="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51373"/>
                    <a:invGamma/>
                  </a:schemeClr>
                </a:gs>
              </a:gsLst>
              <a:lin ang="27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rot="10800000"/>
            <a:lstStyle/>
            <a:p>
              <a:pPr algn="ctr" eaLnBrk="1" hangingPunct="1"/>
              <a:endParaRPr lang="sv-FI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7203" name="Oval 35"/>
            <p:cNvSpPr>
              <a:spLocks noChangeArrowheads="1"/>
            </p:cNvSpPr>
            <p:nvPr/>
          </p:nvSpPr>
          <p:spPr bwMode="hidden">
            <a:xfrm>
              <a:off x="740" y="3359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04" name="Oval 36"/>
            <p:cNvSpPr>
              <a:spLocks noChangeArrowheads="1"/>
            </p:cNvSpPr>
            <p:nvPr/>
          </p:nvSpPr>
          <p:spPr bwMode="hidden">
            <a:xfrm>
              <a:off x="236" y="3074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05" name="Oval 37"/>
            <p:cNvSpPr>
              <a:spLocks noChangeArrowheads="1"/>
            </p:cNvSpPr>
            <p:nvPr/>
          </p:nvSpPr>
          <p:spPr bwMode="hidden">
            <a:xfrm>
              <a:off x="159" y="3652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06" name="Oval 38"/>
            <p:cNvSpPr>
              <a:spLocks noChangeArrowheads="1"/>
            </p:cNvSpPr>
            <p:nvPr/>
          </p:nvSpPr>
          <p:spPr bwMode="hidden">
            <a:xfrm>
              <a:off x="2077" y="2661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07" name="Oval 39"/>
            <p:cNvSpPr>
              <a:spLocks noChangeArrowheads="1"/>
            </p:cNvSpPr>
            <p:nvPr/>
          </p:nvSpPr>
          <p:spPr bwMode="hidden">
            <a:xfrm>
              <a:off x="1223" y="307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08" name="Oval 40"/>
            <p:cNvSpPr>
              <a:spLocks noChangeArrowheads="1"/>
            </p:cNvSpPr>
            <p:nvPr/>
          </p:nvSpPr>
          <p:spPr bwMode="hidden">
            <a:xfrm>
              <a:off x="1686" y="2857"/>
              <a:ext cx="156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09" name="Oval 41"/>
            <p:cNvSpPr>
              <a:spLocks noChangeArrowheads="1"/>
            </p:cNvSpPr>
            <p:nvPr/>
          </p:nvSpPr>
          <p:spPr bwMode="hidden">
            <a:xfrm>
              <a:off x="750" y="2839"/>
              <a:ext cx="151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10" name="Oval 42"/>
            <p:cNvSpPr>
              <a:spLocks noChangeArrowheads="1"/>
            </p:cNvSpPr>
            <p:nvPr/>
          </p:nvSpPr>
          <p:spPr bwMode="hidden">
            <a:xfrm>
              <a:off x="367" y="2656"/>
              <a:ext cx="150" cy="8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11" name="Oval 43"/>
            <p:cNvSpPr>
              <a:spLocks noChangeArrowheads="1"/>
            </p:cNvSpPr>
            <p:nvPr/>
          </p:nvSpPr>
          <p:spPr bwMode="hidden">
            <a:xfrm>
              <a:off x="1172" y="2642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12" name="Oval 44"/>
            <p:cNvSpPr>
              <a:spLocks noChangeArrowheads="1"/>
            </p:cNvSpPr>
            <p:nvPr/>
          </p:nvSpPr>
          <p:spPr bwMode="hidden">
            <a:xfrm>
              <a:off x="2401" y="2485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13" name="Oval 45"/>
            <p:cNvSpPr>
              <a:spLocks noChangeArrowheads="1"/>
            </p:cNvSpPr>
            <p:nvPr/>
          </p:nvSpPr>
          <p:spPr bwMode="hidden">
            <a:xfrm>
              <a:off x="1910" y="231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14" name="Oval 46"/>
            <p:cNvSpPr>
              <a:spLocks noChangeArrowheads="1"/>
            </p:cNvSpPr>
            <p:nvPr/>
          </p:nvSpPr>
          <p:spPr bwMode="hidden">
            <a:xfrm>
              <a:off x="2254" y="2154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15" name="Oval 47"/>
            <p:cNvSpPr>
              <a:spLocks noChangeArrowheads="1"/>
            </p:cNvSpPr>
            <p:nvPr/>
          </p:nvSpPr>
          <p:spPr bwMode="hidden">
            <a:xfrm>
              <a:off x="2742" y="230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16" name="Oval 48"/>
            <p:cNvSpPr>
              <a:spLocks noChangeArrowheads="1"/>
            </p:cNvSpPr>
            <p:nvPr/>
          </p:nvSpPr>
          <p:spPr bwMode="hidden">
            <a:xfrm>
              <a:off x="2812" y="1898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17" name="Oval 49"/>
            <p:cNvSpPr>
              <a:spLocks noChangeArrowheads="1"/>
            </p:cNvSpPr>
            <p:nvPr/>
          </p:nvSpPr>
          <p:spPr bwMode="hidden">
            <a:xfrm>
              <a:off x="3721" y="179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18" name="Oval 50"/>
            <p:cNvSpPr>
              <a:spLocks noChangeArrowheads="1"/>
            </p:cNvSpPr>
            <p:nvPr/>
          </p:nvSpPr>
          <p:spPr bwMode="hidden">
            <a:xfrm>
              <a:off x="3528" y="189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19" name="Oval 51"/>
            <p:cNvSpPr>
              <a:spLocks noChangeArrowheads="1"/>
            </p:cNvSpPr>
            <p:nvPr/>
          </p:nvSpPr>
          <p:spPr bwMode="hidden">
            <a:xfrm>
              <a:off x="3064" y="1778"/>
              <a:ext cx="128" cy="6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20" name="Oval 52"/>
            <p:cNvSpPr>
              <a:spLocks noChangeArrowheads="1"/>
            </p:cNvSpPr>
            <p:nvPr/>
          </p:nvSpPr>
          <p:spPr bwMode="hidden">
            <a:xfrm>
              <a:off x="3277" y="2024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21" name="Oval 53"/>
            <p:cNvSpPr>
              <a:spLocks noChangeArrowheads="1"/>
            </p:cNvSpPr>
            <p:nvPr/>
          </p:nvSpPr>
          <p:spPr bwMode="hidden">
            <a:xfrm>
              <a:off x="3027" y="2160"/>
              <a:ext cx="133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22" name="Oval 54"/>
            <p:cNvSpPr>
              <a:spLocks noChangeArrowheads="1"/>
            </p:cNvSpPr>
            <p:nvPr/>
          </p:nvSpPr>
          <p:spPr bwMode="hidden">
            <a:xfrm>
              <a:off x="1569" y="2453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23" name="Oval 55"/>
            <p:cNvSpPr>
              <a:spLocks noChangeArrowheads="1"/>
            </p:cNvSpPr>
            <p:nvPr/>
          </p:nvSpPr>
          <p:spPr bwMode="hidden">
            <a:xfrm>
              <a:off x="1863" y="2028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24" name="Oval 56"/>
            <p:cNvSpPr>
              <a:spLocks noChangeArrowheads="1"/>
            </p:cNvSpPr>
            <p:nvPr/>
          </p:nvSpPr>
          <p:spPr bwMode="hidden">
            <a:xfrm>
              <a:off x="1513" y="2175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25" name="Oval 57"/>
            <p:cNvSpPr>
              <a:spLocks noChangeArrowheads="1"/>
            </p:cNvSpPr>
            <p:nvPr/>
          </p:nvSpPr>
          <p:spPr bwMode="hidden">
            <a:xfrm>
              <a:off x="1191" y="2311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26" name="Oval 58"/>
            <p:cNvSpPr>
              <a:spLocks noChangeArrowheads="1"/>
            </p:cNvSpPr>
            <p:nvPr/>
          </p:nvSpPr>
          <p:spPr bwMode="hidden">
            <a:xfrm>
              <a:off x="1154" y="2047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27" name="Oval 59"/>
            <p:cNvSpPr>
              <a:spLocks noChangeArrowheads="1"/>
            </p:cNvSpPr>
            <p:nvPr/>
          </p:nvSpPr>
          <p:spPr bwMode="hidden">
            <a:xfrm>
              <a:off x="1142" y="180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28" name="Oval 60"/>
            <p:cNvSpPr>
              <a:spLocks noChangeArrowheads="1"/>
            </p:cNvSpPr>
            <p:nvPr/>
          </p:nvSpPr>
          <p:spPr bwMode="hidden">
            <a:xfrm>
              <a:off x="1500" y="1912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29" name="Oval 61"/>
            <p:cNvSpPr>
              <a:spLocks noChangeArrowheads="1"/>
            </p:cNvSpPr>
            <p:nvPr/>
          </p:nvSpPr>
          <p:spPr bwMode="hidden">
            <a:xfrm>
              <a:off x="1804" y="18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30" name="Oval 62"/>
            <p:cNvSpPr>
              <a:spLocks noChangeArrowheads="1"/>
            </p:cNvSpPr>
            <p:nvPr/>
          </p:nvSpPr>
          <p:spPr bwMode="hidden">
            <a:xfrm>
              <a:off x="2159" y="1905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31" name="Oval 63"/>
            <p:cNvSpPr>
              <a:spLocks noChangeArrowheads="1"/>
            </p:cNvSpPr>
            <p:nvPr/>
          </p:nvSpPr>
          <p:spPr bwMode="hidden">
            <a:xfrm>
              <a:off x="2432" y="178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32" name="Oval 64"/>
            <p:cNvSpPr>
              <a:spLocks noChangeArrowheads="1"/>
            </p:cNvSpPr>
            <p:nvPr/>
          </p:nvSpPr>
          <p:spPr bwMode="hidden">
            <a:xfrm>
              <a:off x="470" y="203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33" name="Oval 65"/>
            <p:cNvSpPr>
              <a:spLocks noChangeArrowheads="1"/>
            </p:cNvSpPr>
            <p:nvPr/>
          </p:nvSpPr>
          <p:spPr bwMode="hidden">
            <a:xfrm>
              <a:off x="68" y="2166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34" name="Oval 66"/>
            <p:cNvSpPr>
              <a:spLocks noChangeArrowheads="1"/>
            </p:cNvSpPr>
            <p:nvPr/>
          </p:nvSpPr>
          <p:spPr bwMode="hidden">
            <a:xfrm>
              <a:off x="798" y="1916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35" name="Oval 67"/>
            <p:cNvSpPr>
              <a:spLocks noChangeArrowheads="1"/>
            </p:cNvSpPr>
            <p:nvPr/>
          </p:nvSpPr>
          <p:spPr bwMode="hidden">
            <a:xfrm>
              <a:off x="455" y="179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36" name="Oval 68"/>
            <p:cNvSpPr>
              <a:spLocks noChangeArrowheads="1"/>
            </p:cNvSpPr>
            <p:nvPr/>
          </p:nvSpPr>
          <p:spPr bwMode="hidden">
            <a:xfrm>
              <a:off x="113" y="190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37" name="Oval 69"/>
            <p:cNvSpPr>
              <a:spLocks noChangeArrowheads="1"/>
            </p:cNvSpPr>
            <p:nvPr/>
          </p:nvSpPr>
          <p:spPr bwMode="hidden">
            <a:xfrm>
              <a:off x="432" y="2323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38" name="Oval 70"/>
            <p:cNvSpPr>
              <a:spLocks noChangeArrowheads="1"/>
            </p:cNvSpPr>
            <p:nvPr/>
          </p:nvSpPr>
          <p:spPr bwMode="hidden">
            <a:xfrm>
              <a:off x="814" y="217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39" name="Oval 71"/>
            <p:cNvSpPr>
              <a:spLocks noChangeArrowheads="1"/>
            </p:cNvSpPr>
            <p:nvPr/>
          </p:nvSpPr>
          <p:spPr bwMode="hidden">
            <a:xfrm>
              <a:off x="789" y="2472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40" name="Oval 72"/>
            <p:cNvSpPr>
              <a:spLocks noChangeArrowheads="1"/>
            </p:cNvSpPr>
            <p:nvPr/>
          </p:nvSpPr>
          <p:spPr bwMode="hidden">
            <a:xfrm>
              <a:off x="2544" y="2015"/>
              <a:ext cx="140" cy="72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41" name="Oval 73"/>
            <p:cNvSpPr>
              <a:spLocks noChangeArrowheads="1"/>
            </p:cNvSpPr>
            <p:nvPr/>
          </p:nvSpPr>
          <p:spPr bwMode="hidden">
            <a:xfrm>
              <a:off x="1457" y="1700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42" name="Oval 74"/>
            <p:cNvSpPr>
              <a:spLocks noChangeArrowheads="1"/>
            </p:cNvSpPr>
            <p:nvPr/>
          </p:nvSpPr>
          <p:spPr bwMode="hidden">
            <a:xfrm>
              <a:off x="1747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43" name="Oval 75"/>
            <p:cNvSpPr>
              <a:spLocks noChangeArrowheads="1"/>
            </p:cNvSpPr>
            <p:nvPr/>
          </p:nvSpPr>
          <p:spPr bwMode="hidden">
            <a:xfrm>
              <a:off x="1385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44" name="Oval 76"/>
            <p:cNvSpPr>
              <a:spLocks noChangeArrowheads="1"/>
            </p:cNvSpPr>
            <p:nvPr/>
          </p:nvSpPr>
          <p:spPr bwMode="hidden">
            <a:xfrm>
              <a:off x="1093" y="1595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45" name="Oval 77"/>
            <p:cNvSpPr>
              <a:spLocks noChangeArrowheads="1"/>
            </p:cNvSpPr>
            <p:nvPr/>
          </p:nvSpPr>
          <p:spPr bwMode="hidden">
            <a:xfrm>
              <a:off x="792" y="169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46" name="Oval 78"/>
            <p:cNvSpPr>
              <a:spLocks noChangeArrowheads="1"/>
            </p:cNvSpPr>
            <p:nvPr/>
          </p:nvSpPr>
          <p:spPr bwMode="hidden">
            <a:xfrm>
              <a:off x="2011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47" name="Oval 79"/>
            <p:cNvSpPr>
              <a:spLocks noChangeArrowheads="1"/>
            </p:cNvSpPr>
            <p:nvPr/>
          </p:nvSpPr>
          <p:spPr bwMode="hidden">
            <a:xfrm>
              <a:off x="2087" y="169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48" name="Oval 80"/>
            <p:cNvSpPr>
              <a:spLocks noChangeArrowheads="1"/>
            </p:cNvSpPr>
            <p:nvPr/>
          </p:nvSpPr>
          <p:spPr bwMode="hidden">
            <a:xfrm>
              <a:off x="2345" y="1601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49" name="Oval 81"/>
            <p:cNvSpPr>
              <a:spLocks noChangeArrowheads="1"/>
            </p:cNvSpPr>
            <p:nvPr/>
          </p:nvSpPr>
          <p:spPr bwMode="hidden">
            <a:xfrm>
              <a:off x="2684" y="168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50" name="Oval 82"/>
            <p:cNvSpPr>
              <a:spLocks noChangeArrowheads="1"/>
            </p:cNvSpPr>
            <p:nvPr/>
          </p:nvSpPr>
          <p:spPr bwMode="hidden">
            <a:xfrm>
              <a:off x="806" y="151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51" name="Oval 83"/>
            <p:cNvSpPr>
              <a:spLocks noChangeArrowheads="1"/>
            </p:cNvSpPr>
            <p:nvPr/>
          </p:nvSpPr>
          <p:spPr bwMode="hidden">
            <a:xfrm>
              <a:off x="495" y="1597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52" name="Oval 84"/>
            <p:cNvSpPr>
              <a:spLocks noChangeArrowheads="1"/>
            </p:cNvSpPr>
            <p:nvPr/>
          </p:nvSpPr>
          <p:spPr bwMode="hidden">
            <a:xfrm>
              <a:off x="228" y="150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53" name="Oval 85"/>
            <p:cNvSpPr>
              <a:spLocks noChangeArrowheads="1"/>
            </p:cNvSpPr>
            <p:nvPr/>
          </p:nvSpPr>
          <p:spPr bwMode="hidden">
            <a:xfrm>
              <a:off x="157" y="1698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54" name="Oval 86"/>
            <p:cNvSpPr>
              <a:spLocks noChangeArrowheads="1"/>
            </p:cNvSpPr>
            <p:nvPr/>
          </p:nvSpPr>
          <p:spPr bwMode="hidden">
            <a:xfrm>
              <a:off x="2887" y="1595"/>
              <a:ext cx="124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55" name="Oval 87"/>
            <p:cNvSpPr>
              <a:spLocks noChangeArrowheads="1"/>
            </p:cNvSpPr>
            <p:nvPr/>
          </p:nvSpPr>
          <p:spPr bwMode="hidden">
            <a:xfrm>
              <a:off x="3079" y="1511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56" name="Oval 88"/>
            <p:cNvSpPr>
              <a:spLocks noChangeArrowheads="1"/>
            </p:cNvSpPr>
            <p:nvPr/>
          </p:nvSpPr>
          <p:spPr bwMode="hidden">
            <a:xfrm>
              <a:off x="3270" y="1688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57" name="Oval 89"/>
            <p:cNvSpPr>
              <a:spLocks noChangeArrowheads="1"/>
            </p:cNvSpPr>
            <p:nvPr/>
          </p:nvSpPr>
          <p:spPr bwMode="hidden">
            <a:xfrm>
              <a:off x="3453" y="1599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58" name="Oval 90"/>
            <p:cNvSpPr>
              <a:spLocks noChangeArrowheads="1"/>
            </p:cNvSpPr>
            <p:nvPr/>
          </p:nvSpPr>
          <p:spPr bwMode="hidden">
            <a:xfrm>
              <a:off x="3651" y="1506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59" name="Oval 91"/>
            <p:cNvSpPr>
              <a:spLocks noChangeArrowheads="1"/>
            </p:cNvSpPr>
            <p:nvPr/>
          </p:nvSpPr>
          <p:spPr bwMode="hidden">
            <a:xfrm>
              <a:off x="4251" y="1513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60" name="Oval 92"/>
            <p:cNvSpPr>
              <a:spLocks noChangeArrowheads="1"/>
            </p:cNvSpPr>
            <p:nvPr/>
          </p:nvSpPr>
          <p:spPr bwMode="hidden">
            <a:xfrm>
              <a:off x="3901" y="1701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61" name="Oval 93"/>
            <p:cNvSpPr>
              <a:spLocks noChangeArrowheads="1"/>
            </p:cNvSpPr>
            <p:nvPr/>
          </p:nvSpPr>
          <p:spPr bwMode="hidden">
            <a:xfrm>
              <a:off x="4086" y="1608"/>
              <a:ext cx="128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62" name="Oval 94"/>
            <p:cNvSpPr>
              <a:spLocks noChangeArrowheads="1"/>
            </p:cNvSpPr>
            <p:nvPr/>
          </p:nvSpPr>
          <p:spPr bwMode="hidden">
            <a:xfrm>
              <a:off x="1282" y="365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63" name="Oval 95"/>
            <p:cNvSpPr>
              <a:spLocks noChangeArrowheads="1"/>
            </p:cNvSpPr>
            <p:nvPr/>
          </p:nvSpPr>
          <p:spPr bwMode="hidden">
            <a:xfrm>
              <a:off x="707" y="4014"/>
              <a:ext cx="191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64" name="Oval 96"/>
            <p:cNvSpPr>
              <a:spLocks noChangeArrowheads="1"/>
            </p:cNvSpPr>
            <p:nvPr/>
          </p:nvSpPr>
          <p:spPr bwMode="hidden">
            <a:xfrm>
              <a:off x="2229" y="309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65" name="Oval 97"/>
            <p:cNvSpPr>
              <a:spLocks noChangeArrowheads="1"/>
            </p:cNvSpPr>
            <p:nvPr/>
          </p:nvSpPr>
          <p:spPr bwMode="hidden">
            <a:xfrm>
              <a:off x="2604" y="286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66" name="Oval 98"/>
            <p:cNvSpPr>
              <a:spLocks noChangeArrowheads="1"/>
            </p:cNvSpPr>
            <p:nvPr/>
          </p:nvSpPr>
          <p:spPr bwMode="hidden">
            <a:xfrm>
              <a:off x="2907" y="266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67" name="Oval 99"/>
            <p:cNvSpPr>
              <a:spLocks noChangeArrowheads="1"/>
            </p:cNvSpPr>
            <p:nvPr/>
          </p:nvSpPr>
          <p:spPr bwMode="hidden">
            <a:xfrm>
              <a:off x="3248" y="2454"/>
              <a:ext cx="150" cy="9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68" name="Oval 100"/>
            <p:cNvSpPr>
              <a:spLocks noChangeArrowheads="1"/>
            </p:cNvSpPr>
            <p:nvPr/>
          </p:nvSpPr>
          <p:spPr bwMode="hidden">
            <a:xfrm>
              <a:off x="1801" y="3360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69" name="Oval 101"/>
            <p:cNvSpPr>
              <a:spLocks noChangeArrowheads="1"/>
            </p:cNvSpPr>
            <p:nvPr/>
          </p:nvSpPr>
          <p:spPr bwMode="hidden">
            <a:xfrm>
              <a:off x="3512" y="230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70" name="Oval 102"/>
            <p:cNvSpPr>
              <a:spLocks noChangeArrowheads="1"/>
            </p:cNvSpPr>
            <p:nvPr/>
          </p:nvSpPr>
          <p:spPr bwMode="hidden">
            <a:xfrm>
              <a:off x="3980" y="20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71" name="Oval 103"/>
            <p:cNvSpPr>
              <a:spLocks noChangeArrowheads="1"/>
            </p:cNvSpPr>
            <p:nvPr/>
          </p:nvSpPr>
          <p:spPr bwMode="hidden">
            <a:xfrm>
              <a:off x="3753" y="2158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72" name="Oval 104"/>
            <p:cNvSpPr>
              <a:spLocks noChangeArrowheads="1"/>
            </p:cNvSpPr>
            <p:nvPr/>
          </p:nvSpPr>
          <p:spPr bwMode="hidden">
            <a:xfrm>
              <a:off x="4176" y="1898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73" name="Oval 105"/>
            <p:cNvSpPr>
              <a:spLocks noChangeArrowheads="1"/>
            </p:cNvSpPr>
            <p:nvPr/>
          </p:nvSpPr>
          <p:spPr bwMode="hidden">
            <a:xfrm>
              <a:off x="4338" y="1797"/>
              <a:ext cx="12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74" name="Oval 106"/>
            <p:cNvSpPr>
              <a:spLocks noChangeArrowheads="1"/>
            </p:cNvSpPr>
            <p:nvPr/>
          </p:nvSpPr>
          <p:spPr bwMode="hidden">
            <a:xfrm>
              <a:off x="4505" y="1700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75" name="Oval 107"/>
            <p:cNvSpPr>
              <a:spLocks noChangeArrowheads="1"/>
            </p:cNvSpPr>
            <p:nvPr/>
          </p:nvSpPr>
          <p:spPr bwMode="hidden">
            <a:xfrm>
              <a:off x="4661" y="1603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76" name="Oval 108"/>
            <p:cNvSpPr>
              <a:spLocks noChangeArrowheads="1"/>
            </p:cNvSpPr>
            <p:nvPr/>
          </p:nvSpPr>
          <p:spPr bwMode="hidden">
            <a:xfrm>
              <a:off x="4803" y="1512"/>
              <a:ext cx="128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77" name="Oval 109"/>
            <p:cNvSpPr>
              <a:spLocks noChangeArrowheads="1"/>
            </p:cNvSpPr>
            <p:nvPr/>
          </p:nvSpPr>
          <p:spPr bwMode="hidden">
            <a:xfrm>
              <a:off x="4930" y="1431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78" name="Oval 110"/>
            <p:cNvSpPr>
              <a:spLocks noChangeArrowheads="1"/>
            </p:cNvSpPr>
            <p:nvPr/>
          </p:nvSpPr>
          <p:spPr bwMode="hidden">
            <a:xfrm>
              <a:off x="3835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79" name="Oval 111"/>
            <p:cNvSpPr>
              <a:spLocks noChangeArrowheads="1"/>
            </p:cNvSpPr>
            <p:nvPr/>
          </p:nvSpPr>
          <p:spPr bwMode="hidden">
            <a:xfrm>
              <a:off x="3286" y="143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80" name="Oval 112"/>
            <p:cNvSpPr>
              <a:spLocks noChangeArrowheads="1"/>
            </p:cNvSpPr>
            <p:nvPr/>
          </p:nvSpPr>
          <p:spPr bwMode="hidden">
            <a:xfrm>
              <a:off x="2972" y="1366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81" name="Oval 113"/>
            <p:cNvSpPr>
              <a:spLocks noChangeArrowheads="1"/>
            </p:cNvSpPr>
            <p:nvPr/>
          </p:nvSpPr>
          <p:spPr bwMode="hidden">
            <a:xfrm>
              <a:off x="3152" y="1292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82" name="Oval 114"/>
            <p:cNvSpPr>
              <a:spLocks noChangeArrowheads="1"/>
            </p:cNvSpPr>
            <p:nvPr/>
          </p:nvSpPr>
          <p:spPr bwMode="hidden">
            <a:xfrm>
              <a:off x="3020" y="1170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83" name="Oval 115"/>
            <p:cNvSpPr>
              <a:spLocks noChangeArrowheads="1"/>
            </p:cNvSpPr>
            <p:nvPr/>
          </p:nvSpPr>
          <p:spPr bwMode="hidden">
            <a:xfrm>
              <a:off x="2443" y="1368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84" name="Oval 116"/>
            <p:cNvSpPr>
              <a:spLocks noChangeArrowheads="1"/>
            </p:cNvSpPr>
            <p:nvPr/>
          </p:nvSpPr>
          <p:spPr bwMode="hidden">
            <a:xfrm>
              <a:off x="2301" y="1220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85" name="Oval 117"/>
            <p:cNvSpPr>
              <a:spLocks noChangeArrowheads="1"/>
            </p:cNvSpPr>
            <p:nvPr/>
          </p:nvSpPr>
          <p:spPr bwMode="hidden">
            <a:xfrm>
              <a:off x="2095" y="1284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86" name="Oval 118"/>
            <p:cNvSpPr>
              <a:spLocks noChangeArrowheads="1"/>
            </p:cNvSpPr>
            <p:nvPr/>
          </p:nvSpPr>
          <p:spPr bwMode="hidden">
            <a:xfrm>
              <a:off x="2228" y="1442"/>
              <a:ext cx="111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87" name="Oval 119"/>
            <p:cNvSpPr>
              <a:spLocks noChangeArrowheads="1"/>
            </p:cNvSpPr>
            <p:nvPr/>
          </p:nvSpPr>
          <p:spPr bwMode="hidden">
            <a:xfrm>
              <a:off x="1109" y="142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88" name="Oval 120"/>
            <p:cNvSpPr>
              <a:spLocks noChangeArrowheads="1"/>
            </p:cNvSpPr>
            <p:nvPr/>
          </p:nvSpPr>
          <p:spPr bwMode="hidden">
            <a:xfrm>
              <a:off x="611" y="1284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89" name="Oval 121"/>
            <p:cNvSpPr>
              <a:spLocks noChangeArrowheads="1"/>
            </p:cNvSpPr>
            <p:nvPr/>
          </p:nvSpPr>
          <p:spPr bwMode="hidden">
            <a:xfrm>
              <a:off x="305" y="1358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90" name="Oval 122"/>
            <p:cNvSpPr>
              <a:spLocks noChangeArrowheads="1"/>
            </p:cNvSpPr>
            <p:nvPr/>
          </p:nvSpPr>
          <p:spPr bwMode="hidden">
            <a:xfrm>
              <a:off x="156" y="1154"/>
              <a:ext cx="112" cy="50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91" name="Oval 123"/>
            <p:cNvSpPr>
              <a:spLocks noChangeArrowheads="1"/>
            </p:cNvSpPr>
            <p:nvPr/>
          </p:nvSpPr>
          <p:spPr bwMode="hidden">
            <a:xfrm>
              <a:off x="4538" y="136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92" name="Oval 124"/>
            <p:cNvSpPr>
              <a:spLocks noChangeArrowheads="1"/>
            </p:cNvSpPr>
            <p:nvPr/>
          </p:nvSpPr>
          <p:spPr bwMode="hidden">
            <a:xfrm>
              <a:off x="4407" y="1440"/>
              <a:ext cx="105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93" name="Oval 125"/>
            <p:cNvSpPr>
              <a:spLocks noChangeArrowheads="1"/>
            </p:cNvSpPr>
            <p:nvPr/>
          </p:nvSpPr>
          <p:spPr bwMode="hidden">
            <a:xfrm>
              <a:off x="3992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666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94" name="Oval 126"/>
            <p:cNvSpPr>
              <a:spLocks noChangeArrowheads="1"/>
            </p:cNvSpPr>
            <p:nvPr/>
          </p:nvSpPr>
          <p:spPr bwMode="hidden">
            <a:xfrm>
              <a:off x="3466" y="1356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95" name="Oval 127"/>
            <p:cNvSpPr>
              <a:spLocks noChangeArrowheads="1"/>
            </p:cNvSpPr>
            <p:nvPr/>
          </p:nvSpPr>
          <p:spPr bwMode="hidden">
            <a:xfrm>
              <a:off x="2852" y="1228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96" name="Oval 128"/>
            <p:cNvSpPr>
              <a:spLocks noChangeArrowheads="1"/>
            </p:cNvSpPr>
            <p:nvPr/>
          </p:nvSpPr>
          <p:spPr bwMode="hidden">
            <a:xfrm>
              <a:off x="2678" y="1109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97" name="Oval 129"/>
            <p:cNvSpPr>
              <a:spLocks noChangeArrowheads="1"/>
            </p:cNvSpPr>
            <p:nvPr/>
          </p:nvSpPr>
          <p:spPr bwMode="hidden">
            <a:xfrm>
              <a:off x="2859" y="1045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98" name="Oval 130"/>
            <p:cNvSpPr>
              <a:spLocks noChangeArrowheads="1"/>
            </p:cNvSpPr>
            <p:nvPr/>
          </p:nvSpPr>
          <p:spPr bwMode="hidden">
            <a:xfrm>
              <a:off x="1942" y="104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299" name="Oval 131"/>
            <p:cNvSpPr>
              <a:spLocks noChangeArrowheads="1"/>
            </p:cNvSpPr>
            <p:nvPr/>
          </p:nvSpPr>
          <p:spPr bwMode="hidden">
            <a:xfrm>
              <a:off x="1088" y="1277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00" name="Oval 132"/>
            <p:cNvSpPr>
              <a:spLocks noChangeArrowheads="1"/>
            </p:cNvSpPr>
            <p:nvPr/>
          </p:nvSpPr>
          <p:spPr bwMode="hidden">
            <a:xfrm>
              <a:off x="827" y="13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01" name="Oval 133"/>
            <p:cNvSpPr>
              <a:spLocks noChangeArrowheads="1"/>
            </p:cNvSpPr>
            <p:nvPr/>
          </p:nvSpPr>
          <p:spPr bwMode="hidden">
            <a:xfrm>
              <a:off x="537" y="1428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02" name="Oval 134"/>
            <p:cNvSpPr>
              <a:spLocks noChangeArrowheads="1"/>
            </p:cNvSpPr>
            <p:nvPr/>
          </p:nvSpPr>
          <p:spPr bwMode="hidden">
            <a:xfrm>
              <a:off x="635" y="106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03" name="Oval 135"/>
            <p:cNvSpPr>
              <a:spLocks noChangeArrowheads="1"/>
            </p:cNvSpPr>
            <p:nvPr/>
          </p:nvSpPr>
          <p:spPr bwMode="hidden">
            <a:xfrm>
              <a:off x="1540" y="1050"/>
              <a:ext cx="106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04" name="Oval 136"/>
            <p:cNvSpPr>
              <a:spLocks noChangeArrowheads="1"/>
            </p:cNvSpPr>
            <p:nvPr/>
          </p:nvSpPr>
          <p:spPr bwMode="hidden">
            <a:xfrm>
              <a:off x="1120" y="1063"/>
              <a:ext cx="10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05" name="Oval 137"/>
            <p:cNvSpPr>
              <a:spLocks noChangeArrowheads="1"/>
            </p:cNvSpPr>
            <p:nvPr/>
          </p:nvSpPr>
          <p:spPr bwMode="hidden">
            <a:xfrm>
              <a:off x="4131" y="1284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06" name="Oval 138"/>
            <p:cNvSpPr>
              <a:spLocks noChangeArrowheads="1"/>
            </p:cNvSpPr>
            <p:nvPr/>
          </p:nvSpPr>
          <p:spPr bwMode="hidden">
            <a:xfrm>
              <a:off x="3477" y="116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07" name="Oval 139"/>
            <p:cNvSpPr>
              <a:spLocks noChangeArrowheads="1"/>
            </p:cNvSpPr>
            <p:nvPr/>
          </p:nvSpPr>
          <p:spPr bwMode="hidden">
            <a:xfrm>
              <a:off x="3315" y="122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08" name="Oval 140"/>
            <p:cNvSpPr>
              <a:spLocks noChangeArrowheads="1"/>
            </p:cNvSpPr>
            <p:nvPr/>
          </p:nvSpPr>
          <p:spPr bwMode="hidden">
            <a:xfrm>
              <a:off x="317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09" name="Oval 141"/>
            <p:cNvSpPr>
              <a:spLocks noChangeArrowheads="1"/>
            </p:cNvSpPr>
            <p:nvPr/>
          </p:nvSpPr>
          <p:spPr bwMode="hidden">
            <a:xfrm>
              <a:off x="2396" y="105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10" name="Oval 142"/>
            <p:cNvSpPr>
              <a:spLocks noChangeArrowheads="1"/>
            </p:cNvSpPr>
            <p:nvPr/>
          </p:nvSpPr>
          <p:spPr bwMode="hidden">
            <a:xfrm>
              <a:off x="2769" y="1446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11" name="Oval 143"/>
            <p:cNvSpPr>
              <a:spLocks noChangeArrowheads="1"/>
            </p:cNvSpPr>
            <p:nvPr/>
          </p:nvSpPr>
          <p:spPr bwMode="hidden">
            <a:xfrm>
              <a:off x="2656" y="1294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12" name="Oval 144"/>
            <p:cNvSpPr>
              <a:spLocks noChangeArrowheads="1"/>
            </p:cNvSpPr>
            <p:nvPr/>
          </p:nvSpPr>
          <p:spPr bwMode="hidden">
            <a:xfrm>
              <a:off x="2501" y="1159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13" name="Oval 145"/>
            <p:cNvSpPr>
              <a:spLocks noChangeArrowheads="1"/>
            </p:cNvSpPr>
            <p:nvPr/>
          </p:nvSpPr>
          <p:spPr bwMode="hidden">
            <a:xfrm>
              <a:off x="2222" y="1101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14" name="Oval 146"/>
            <p:cNvSpPr>
              <a:spLocks noChangeArrowheads="1"/>
            </p:cNvSpPr>
            <p:nvPr/>
          </p:nvSpPr>
          <p:spPr bwMode="hidden">
            <a:xfrm>
              <a:off x="2029" y="1162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15" name="Oval 147"/>
            <p:cNvSpPr>
              <a:spLocks noChangeArrowheads="1"/>
            </p:cNvSpPr>
            <p:nvPr/>
          </p:nvSpPr>
          <p:spPr bwMode="hidden">
            <a:xfrm>
              <a:off x="1875" y="13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16" name="Oval 148"/>
            <p:cNvSpPr>
              <a:spLocks noChangeArrowheads="1"/>
            </p:cNvSpPr>
            <p:nvPr/>
          </p:nvSpPr>
          <p:spPr bwMode="hidden">
            <a:xfrm>
              <a:off x="1809" y="1223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17" name="Oval 149"/>
            <p:cNvSpPr>
              <a:spLocks noChangeArrowheads="1"/>
            </p:cNvSpPr>
            <p:nvPr/>
          </p:nvSpPr>
          <p:spPr bwMode="hidden">
            <a:xfrm>
              <a:off x="1738" y="1098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18" name="Oval 150"/>
            <p:cNvSpPr>
              <a:spLocks noChangeArrowheads="1"/>
            </p:cNvSpPr>
            <p:nvPr/>
          </p:nvSpPr>
          <p:spPr bwMode="hidden">
            <a:xfrm>
              <a:off x="1583" y="1289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19" name="Oval 151"/>
            <p:cNvSpPr>
              <a:spLocks noChangeArrowheads="1"/>
            </p:cNvSpPr>
            <p:nvPr/>
          </p:nvSpPr>
          <p:spPr bwMode="hidden">
            <a:xfrm>
              <a:off x="1379" y="1343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7843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20" name="Oval 152"/>
            <p:cNvSpPr>
              <a:spLocks noChangeArrowheads="1"/>
            </p:cNvSpPr>
            <p:nvPr/>
          </p:nvSpPr>
          <p:spPr bwMode="hidden">
            <a:xfrm>
              <a:off x="1529" y="1156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21" name="Oval 153"/>
            <p:cNvSpPr>
              <a:spLocks noChangeArrowheads="1"/>
            </p:cNvSpPr>
            <p:nvPr/>
          </p:nvSpPr>
          <p:spPr bwMode="hidden">
            <a:xfrm>
              <a:off x="1294" y="1222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22" name="Oval 154"/>
            <p:cNvSpPr>
              <a:spLocks noChangeArrowheads="1"/>
            </p:cNvSpPr>
            <p:nvPr/>
          </p:nvSpPr>
          <p:spPr bwMode="hidden">
            <a:xfrm>
              <a:off x="1314" y="1112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23" name="Oval 155"/>
            <p:cNvSpPr>
              <a:spLocks noChangeArrowheads="1"/>
            </p:cNvSpPr>
            <p:nvPr/>
          </p:nvSpPr>
          <p:spPr bwMode="hidden">
            <a:xfrm>
              <a:off x="1082" y="116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24" name="Oval 156"/>
            <p:cNvSpPr>
              <a:spLocks noChangeArrowheads="1"/>
            </p:cNvSpPr>
            <p:nvPr/>
          </p:nvSpPr>
          <p:spPr bwMode="hidden">
            <a:xfrm>
              <a:off x="877" y="1121"/>
              <a:ext cx="112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25" name="Oval 157"/>
            <p:cNvSpPr>
              <a:spLocks noChangeArrowheads="1"/>
            </p:cNvSpPr>
            <p:nvPr/>
          </p:nvSpPr>
          <p:spPr bwMode="hidden">
            <a:xfrm>
              <a:off x="875" y="1216"/>
              <a:ext cx="11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26" name="Oval 158"/>
            <p:cNvSpPr>
              <a:spLocks noChangeArrowheads="1"/>
            </p:cNvSpPr>
            <p:nvPr/>
          </p:nvSpPr>
          <p:spPr bwMode="hidden">
            <a:xfrm>
              <a:off x="680" y="117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27" name="Oval 159"/>
            <p:cNvSpPr>
              <a:spLocks noChangeArrowheads="1"/>
            </p:cNvSpPr>
            <p:nvPr/>
          </p:nvSpPr>
          <p:spPr bwMode="hidden">
            <a:xfrm>
              <a:off x="411" y="123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28" name="Oval 160"/>
            <p:cNvSpPr>
              <a:spLocks noChangeArrowheads="1"/>
            </p:cNvSpPr>
            <p:nvPr/>
          </p:nvSpPr>
          <p:spPr bwMode="hidden">
            <a:xfrm>
              <a:off x="434" y="1100"/>
              <a:ext cx="112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29" name="Oval 161"/>
            <p:cNvSpPr>
              <a:spLocks noChangeArrowheads="1"/>
            </p:cNvSpPr>
            <p:nvPr/>
          </p:nvSpPr>
          <p:spPr bwMode="hidden">
            <a:xfrm>
              <a:off x="119" y="1312"/>
              <a:ext cx="111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30" name="Oval 162"/>
            <p:cNvSpPr>
              <a:spLocks noChangeArrowheads="1"/>
            </p:cNvSpPr>
            <p:nvPr/>
          </p:nvSpPr>
          <p:spPr bwMode="hidden">
            <a:xfrm>
              <a:off x="858" y="1001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31" name="Oval 163"/>
            <p:cNvSpPr>
              <a:spLocks noChangeArrowheads="1"/>
            </p:cNvSpPr>
            <p:nvPr/>
          </p:nvSpPr>
          <p:spPr bwMode="hidden">
            <a:xfrm>
              <a:off x="1341" y="1013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32" name="Oval 164"/>
            <p:cNvSpPr>
              <a:spLocks noChangeArrowheads="1"/>
            </p:cNvSpPr>
            <p:nvPr/>
          </p:nvSpPr>
          <p:spPr bwMode="hidden">
            <a:xfrm>
              <a:off x="1739" y="1008"/>
              <a:ext cx="101" cy="38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33" name="Oval 165"/>
            <p:cNvSpPr>
              <a:spLocks noChangeArrowheads="1"/>
            </p:cNvSpPr>
            <p:nvPr/>
          </p:nvSpPr>
          <p:spPr bwMode="hidden">
            <a:xfrm>
              <a:off x="2116" y="1001"/>
              <a:ext cx="100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34" name="Oval 166"/>
            <p:cNvSpPr>
              <a:spLocks noChangeArrowheads="1"/>
            </p:cNvSpPr>
            <p:nvPr/>
          </p:nvSpPr>
          <p:spPr bwMode="hidden">
            <a:xfrm>
              <a:off x="2320" y="941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35" name="Oval 167"/>
            <p:cNvSpPr>
              <a:spLocks noChangeArrowheads="1"/>
            </p:cNvSpPr>
            <p:nvPr/>
          </p:nvSpPr>
          <p:spPr bwMode="hidden">
            <a:xfrm>
              <a:off x="2601" y="995"/>
              <a:ext cx="101" cy="3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36" name="Oval 168"/>
            <p:cNvSpPr>
              <a:spLocks noChangeArrowheads="1"/>
            </p:cNvSpPr>
            <p:nvPr/>
          </p:nvSpPr>
          <p:spPr bwMode="hidden">
            <a:xfrm>
              <a:off x="1667" y="1420"/>
              <a:ext cx="106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8470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37" name="Oval 169"/>
            <p:cNvSpPr>
              <a:spLocks noChangeArrowheads="1"/>
            </p:cNvSpPr>
            <p:nvPr/>
          </p:nvSpPr>
          <p:spPr bwMode="hidden">
            <a:xfrm>
              <a:off x="2557" y="1516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882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38" name="Oval 170"/>
            <p:cNvSpPr>
              <a:spLocks noChangeArrowheads="1"/>
            </p:cNvSpPr>
            <p:nvPr/>
          </p:nvSpPr>
          <p:spPr bwMode="hidden">
            <a:xfrm>
              <a:off x="3619" y="1287"/>
              <a:ext cx="112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39" name="Oval 171"/>
            <p:cNvSpPr>
              <a:spLocks noChangeArrowheads="1"/>
            </p:cNvSpPr>
            <p:nvPr/>
          </p:nvSpPr>
          <p:spPr bwMode="hidden">
            <a:xfrm>
              <a:off x="3791" y="1212"/>
              <a:ext cx="111" cy="51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40" name="Oval 172"/>
            <p:cNvSpPr>
              <a:spLocks noChangeArrowheads="1"/>
            </p:cNvSpPr>
            <p:nvPr/>
          </p:nvSpPr>
          <p:spPr bwMode="hidden">
            <a:xfrm>
              <a:off x="213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41" name="Oval 173"/>
            <p:cNvSpPr>
              <a:spLocks noChangeArrowheads="1"/>
            </p:cNvSpPr>
            <p:nvPr/>
          </p:nvSpPr>
          <p:spPr bwMode="hidden">
            <a:xfrm>
              <a:off x="1264" y="908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42" name="Oval 174"/>
            <p:cNvSpPr>
              <a:spLocks noChangeArrowheads="1"/>
            </p:cNvSpPr>
            <p:nvPr/>
          </p:nvSpPr>
          <p:spPr bwMode="hidden">
            <a:xfrm>
              <a:off x="1471" y="869"/>
              <a:ext cx="79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43" name="Oval 175"/>
            <p:cNvSpPr>
              <a:spLocks noChangeArrowheads="1"/>
            </p:cNvSpPr>
            <p:nvPr/>
          </p:nvSpPr>
          <p:spPr bwMode="hidden">
            <a:xfrm>
              <a:off x="1650" y="824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44" name="Oval 176"/>
            <p:cNvSpPr>
              <a:spLocks noChangeArrowheads="1"/>
            </p:cNvSpPr>
            <p:nvPr/>
          </p:nvSpPr>
          <p:spPr bwMode="hidden">
            <a:xfrm>
              <a:off x="1918" y="869"/>
              <a:ext cx="84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45" name="Oval 177"/>
            <p:cNvSpPr>
              <a:spLocks noChangeArrowheads="1"/>
            </p:cNvSpPr>
            <p:nvPr/>
          </p:nvSpPr>
          <p:spPr bwMode="hidden">
            <a:xfrm>
              <a:off x="1720" y="923"/>
              <a:ext cx="83" cy="3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46" name="Oval 178"/>
            <p:cNvSpPr>
              <a:spLocks noChangeArrowheads="1"/>
            </p:cNvSpPr>
            <p:nvPr/>
          </p:nvSpPr>
          <p:spPr bwMode="hidden">
            <a:xfrm>
              <a:off x="1913" y="957"/>
              <a:ext cx="95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47" name="Oval 179"/>
            <p:cNvSpPr>
              <a:spLocks noChangeArrowheads="1"/>
            </p:cNvSpPr>
            <p:nvPr/>
          </p:nvSpPr>
          <p:spPr bwMode="hidden">
            <a:xfrm>
              <a:off x="1541" y="962"/>
              <a:ext cx="89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48" name="Oval 180"/>
            <p:cNvSpPr>
              <a:spLocks noChangeArrowheads="1"/>
            </p:cNvSpPr>
            <p:nvPr/>
          </p:nvSpPr>
          <p:spPr bwMode="hidden">
            <a:xfrm>
              <a:off x="1076" y="953"/>
              <a:ext cx="101" cy="45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49" name="Oval 181"/>
            <p:cNvSpPr>
              <a:spLocks noChangeArrowheads="1"/>
            </p:cNvSpPr>
            <p:nvPr/>
          </p:nvSpPr>
          <p:spPr bwMode="hidden">
            <a:xfrm>
              <a:off x="1983" y="4027"/>
              <a:ext cx="195" cy="10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50" name="Oval 182"/>
            <p:cNvSpPr>
              <a:spLocks noChangeArrowheads="1"/>
            </p:cNvSpPr>
            <p:nvPr/>
          </p:nvSpPr>
          <p:spPr bwMode="hidden">
            <a:xfrm>
              <a:off x="2460" y="3671"/>
              <a:ext cx="196" cy="11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51" name="Oval 183"/>
            <p:cNvSpPr>
              <a:spLocks noChangeArrowheads="1"/>
            </p:cNvSpPr>
            <p:nvPr/>
          </p:nvSpPr>
          <p:spPr bwMode="hidden">
            <a:xfrm>
              <a:off x="3238" y="3121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52" name="Oval 184"/>
            <p:cNvSpPr>
              <a:spLocks noChangeArrowheads="1"/>
            </p:cNvSpPr>
            <p:nvPr/>
          </p:nvSpPr>
          <p:spPr bwMode="hidden">
            <a:xfrm>
              <a:off x="3550" y="2880"/>
              <a:ext cx="157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53" name="Oval 185"/>
            <p:cNvSpPr>
              <a:spLocks noChangeArrowheads="1"/>
            </p:cNvSpPr>
            <p:nvPr/>
          </p:nvSpPr>
          <p:spPr bwMode="hidden">
            <a:xfrm>
              <a:off x="2892" y="3377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54" name="Oval 186"/>
            <p:cNvSpPr>
              <a:spLocks noChangeArrowheads="1"/>
            </p:cNvSpPr>
            <p:nvPr/>
          </p:nvSpPr>
          <p:spPr bwMode="hidden">
            <a:xfrm>
              <a:off x="3869" y="2657"/>
              <a:ext cx="151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55" name="Oval 187"/>
            <p:cNvSpPr>
              <a:spLocks noChangeArrowheads="1"/>
            </p:cNvSpPr>
            <p:nvPr/>
          </p:nvSpPr>
          <p:spPr bwMode="hidden">
            <a:xfrm>
              <a:off x="4090" y="2475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56" name="Oval 188"/>
            <p:cNvSpPr>
              <a:spLocks noChangeArrowheads="1"/>
            </p:cNvSpPr>
            <p:nvPr/>
          </p:nvSpPr>
          <p:spPr bwMode="hidden">
            <a:xfrm>
              <a:off x="4327" y="2314"/>
              <a:ext cx="134" cy="7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57" name="Oval 189"/>
            <p:cNvSpPr>
              <a:spLocks noChangeArrowheads="1"/>
            </p:cNvSpPr>
            <p:nvPr/>
          </p:nvSpPr>
          <p:spPr bwMode="hidden">
            <a:xfrm>
              <a:off x="4712" y="202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58" name="Oval 190"/>
            <p:cNvSpPr>
              <a:spLocks noChangeArrowheads="1"/>
            </p:cNvSpPr>
            <p:nvPr/>
          </p:nvSpPr>
          <p:spPr bwMode="hidden">
            <a:xfrm>
              <a:off x="4533" y="2162"/>
              <a:ext cx="139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59" name="Oval 191"/>
            <p:cNvSpPr>
              <a:spLocks noChangeArrowheads="1"/>
            </p:cNvSpPr>
            <p:nvPr/>
          </p:nvSpPr>
          <p:spPr bwMode="hidden">
            <a:xfrm>
              <a:off x="4863" y="1920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60" name="Oval 192"/>
            <p:cNvSpPr>
              <a:spLocks noChangeArrowheads="1"/>
            </p:cNvSpPr>
            <p:nvPr/>
          </p:nvSpPr>
          <p:spPr bwMode="hidden">
            <a:xfrm>
              <a:off x="5009" y="1807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61" name="Oval 193"/>
            <p:cNvSpPr>
              <a:spLocks noChangeArrowheads="1"/>
            </p:cNvSpPr>
            <p:nvPr/>
          </p:nvSpPr>
          <p:spPr bwMode="hidden">
            <a:xfrm>
              <a:off x="5161" y="1702"/>
              <a:ext cx="123" cy="5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62" name="Oval 194"/>
            <p:cNvSpPr>
              <a:spLocks noChangeArrowheads="1"/>
            </p:cNvSpPr>
            <p:nvPr/>
          </p:nvSpPr>
          <p:spPr bwMode="hidden">
            <a:xfrm>
              <a:off x="5277" y="1614"/>
              <a:ext cx="124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63" name="Oval 195"/>
            <p:cNvSpPr>
              <a:spLocks noChangeArrowheads="1"/>
            </p:cNvSpPr>
            <p:nvPr/>
          </p:nvSpPr>
          <p:spPr bwMode="hidden">
            <a:xfrm>
              <a:off x="5398" y="1521"/>
              <a:ext cx="123" cy="5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64" name="Oval 196"/>
            <p:cNvSpPr>
              <a:spLocks noChangeArrowheads="1"/>
            </p:cNvSpPr>
            <p:nvPr/>
          </p:nvSpPr>
          <p:spPr bwMode="hidden">
            <a:xfrm>
              <a:off x="3255" y="4071"/>
              <a:ext cx="196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65" name="Oval 197"/>
            <p:cNvSpPr>
              <a:spLocks noChangeArrowheads="1"/>
            </p:cNvSpPr>
            <p:nvPr/>
          </p:nvSpPr>
          <p:spPr bwMode="hidden">
            <a:xfrm>
              <a:off x="3651" y="3693"/>
              <a:ext cx="196" cy="11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66" name="Oval 198"/>
            <p:cNvSpPr>
              <a:spLocks noChangeArrowheads="1"/>
            </p:cNvSpPr>
            <p:nvPr/>
          </p:nvSpPr>
          <p:spPr bwMode="hidden">
            <a:xfrm>
              <a:off x="4773" y="3705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67" name="Oval 199"/>
            <p:cNvSpPr>
              <a:spLocks noChangeArrowheads="1"/>
            </p:cNvSpPr>
            <p:nvPr/>
          </p:nvSpPr>
          <p:spPr bwMode="hidden">
            <a:xfrm>
              <a:off x="4491" y="4049"/>
              <a:ext cx="196" cy="10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68" name="Oval 200"/>
            <p:cNvSpPr>
              <a:spLocks noChangeArrowheads="1"/>
            </p:cNvSpPr>
            <p:nvPr/>
          </p:nvSpPr>
          <p:spPr bwMode="hidden">
            <a:xfrm>
              <a:off x="3989" y="3396"/>
              <a:ext cx="168" cy="9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69" name="Oval 201"/>
            <p:cNvSpPr>
              <a:spLocks noChangeArrowheads="1"/>
            </p:cNvSpPr>
            <p:nvPr/>
          </p:nvSpPr>
          <p:spPr bwMode="hidden">
            <a:xfrm>
              <a:off x="4263" y="3141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70" name="Oval 202"/>
            <p:cNvSpPr>
              <a:spLocks noChangeArrowheads="1"/>
            </p:cNvSpPr>
            <p:nvPr/>
          </p:nvSpPr>
          <p:spPr bwMode="hidden">
            <a:xfrm>
              <a:off x="5044" y="3418"/>
              <a:ext cx="167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71" name="Oval 203"/>
            <p:cNvSpPr>
              <a:spLocks noChangeArrowheads="1"/>
            </p:cNvSpPr>
            <p:nvPr/>
          </p:nvSpPr>
          <p:spPr bwMode="hidden">
            <a:xfrm>
              <a:off x="4553" y="28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72" name="Oval 204"/>
            <p:cNvSpPr>
              <a:spLocks noChangeArrowheads="1"/>
            </p:cNvSpPr>
            <p:nvPr/>
          </p:nvSpPr>
          <p:spPr bwMode="hidden">
            <a:xfrm>
              <a:off x="5293" y="3116"/>
              <a:ext cx="168" cy="95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73" name="Oval 205"/>
            <p:cNvSpPr>
              <a:spLocks noChangeArrowheads="1"/>
            </p:cNvSpPr>
            <p:nvPr/>
          </p:nvSpPr>
          <p:spPr bwMode="hidden">
            <a:xfrm>
              <a:off x="5497" y="2879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74" name="Oval 206"/>
            <p:cNvSpPr>
              <a:spLocks noChangeArrowheads="1"/>
            </p:cNvSpPr>
            <p:nvPr/>
          </p:nvSpPr>
          <p:spPr bwMode="hidden">
            <a:xfrm>
              <a:off x="4772" y="2673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75" name="Oval 207"/>
            <p:cNvSpPr>
              <a:spLocks noChangeArrowheads="1"/>
            </p:cNvSpPr>
            <p:nvPr/>
          </p:nvSpPr>
          <p:spPr bwMode="hidden">
            <a:xfrm>
              <a:off x="4966" y="2488"/>
              <a:ext cx="156" cy="84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76" name="Oval 208"/>
            <p:cNvSpPr>
              <a:spLocks noChangeArrowheads="1"/>
            </p:cNvSpPr>
            <p:nvPr/>
          </p:nvSpPr>
          <p:spPr bwMode="hidden">
            <a:xfrm>
              <a:off x="5444" y="2052"/>
              <a:ext cx="134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77" name="Oval 209"/>
            <p:cNvSpPr>
              <a:spLocks noChangeArrowheads="1"/>
            </p:cNvSpPr>
            <p:nvPr/>
          </p:nvSpPr>
          <p:spPr bwMode="hidden">
            <a:xfrm>
              <a:off x="5161" y="2314"/>
              <a:ext cx="140" cy="7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78" name="Oval 210"/>
            <p:cNvSpPr>
              <a:spLocks noChangeArrowheads="1"/>
            </p:cNvSpPr>
            <p:nvPr/>
          </p:nvSpPr>
          <p:spPr bwMode="hidden">
            <a:xfrm>
              <a:off x="5318" y="2176"/>
              <a:ext cx="134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79" name="Oval 211"/>
            <p:cNvSpPr>
              <a:spLocks noChangeArrowheads="1"/>
            </p:cNvSpPr>
            <p:nvPr/>
          </p:nvSpPr>
          <p:spPr bwMode="hidden">
            <a:xfrm>
              <a:off x="5581" y="1933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80" name="Oval 212"/>
            <p:cNvSpPr>
              <a:spLocks noChangeArrowheads="1"/>
            </p:cNvSpPr>
            <p:nvPr/>
          </p:nvSpPr>
          <p:spPr bwMode="hidden">
            <a:xfrm>
              <a:off x="5689" y="1811"/>
              <a:ext cx="128" cy="61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7647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81" name="Oval 213"/>
            <p:cNvSpPr>
              <a:spLocks noChangeArrowheads="1"/>
            </p:cNvSpPr>
            <p:nvPr/>
          </p:nvSpPr>
          <p:spPr bwMode="hidden">
            <a:xfrm>
              <a:off x="5663" y="2680"/>
              <a:ext cx="156" cy="83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5451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82" name="Oval 214"/>
            <p:cNvSpPr>
              <a:spLocks noChangeArrowheads="1"/>
            </p:cNvSpPr>
            <p:nvPr/>
          </p:nvSpPr>
          <p:spPr bwMode="hidden">
            <a:xfrm>
              <a:off x="-65" y="2865"/>
              <a:ext cx="150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83" name="Oval 215"/>
            <p:cNvSpPr>
              <a:spLocks noChangeArrowheads="1"/>
            </p:cNvSpPr>
            <p:nvPr/>
          </p:nvSpPr>
          <p:spPr bwMode="hidden">
            <a:xfrm>
              <a:off x="2" y="2477"/>
              <a:ext cx="156" cy="89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7568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84" name="Oval 216"/>
            <p:cNvSpPr>
              <a:spLocks noChangeArrowheads="1"/>
            </p:cNvSpPr>
            <p:nvPr/>
          </p:nvSpPr>
          <p:spPr bwMode="hidden">
            <a:xfrm>
              <a:off x="-9" y="1436"/>
              <a:ext cx="106" cy="44"/>
            </a:xfrm>
            <a:prstGeom prst="ellipse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  <p:sp>
          <p:nvSpPr>
            <p:cNvPr id="7385" name="Oval 217"/>
            <p:cNvSpPr>
              <a:spLocks noChangeArrowheads="1"/>
            </p:cNvSpPr>
            <p:nvPr/>
          </p:nvSpPr>
          <p:spPr bwMode="hidden">
            <a:xfrm>
              <a:off x="5624" y="4010"/>
              <a:ext cx="201" cy="106"/>
            </a:xfrm>
            <a:prstGeom prst="ellipse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accent2">
                    <a:gamma/>
                    <a:shade val="39216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fi-FI"/>
            </a:p>
          </p:txBody>
        </p:sp>
      </p:grpSp>
      <p:sp>
        <p:nvSpPr>
          <p:cNvPr id="7386" name="Rectangle 2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CCDD546-74DF-40F2-892B-9C7AE6C68B9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7387" name="Rectangle 2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7388" name="Rectangle 2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7389" name="Rectangle 2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390" name="Rectangle 2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Blip>
          <a:blip r:embed="rId14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fi-FI"/>
              <a:t>Uttal</a:t>
            </a:r>
            <a:br>
              <a:rPr lang="fi-FI"/>
            </a:br>
            <a:r>
              <a:rPr lang="fi-FI"/>
              <a:t> Ääntäminen 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/>
              <a:t>regler och övningar</a:t>
            </a:r>
          </a:p>
          <a:p>
            <a:r>
              <a:rPr lang="fi-FI"/>
              <a:t>sääntöjä ja harjoituksia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G-harjoituksia</a:t>
            </a: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fi-FI" dirty="0">
                <a:effectLst/>
              </a:rPr>
              <a:t>Lue seuraavat virkkeet ääneen. Mieti etenkin g-kirjaimen ääntämistä.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>
              <a:effectLst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>
                <a:effectLst/>
              </a:rPr>
              <a:t>1 Gustav </a:t>
            </a:r>
            <a:r>
              <a:rPr lang="en-US" dirty="0" err="1">
                <a:effectLst/>
              </a:rPr>
              <a:t>gick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på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gågatan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Göteborg</a:t>
            </a:r>
            <a:r>
              <a:rPr lang="en-US" dirty="0">
                <a:effectLst/>
              </a:rPr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dirty="0">
                <a:effectLst/>
              </a:rPr>
              <a:t>2 </a:t>
            </a:r>
            <a:r>
              <a:rPr lang="fi-FI" dirty="0" err="1">
                <a:effectLst/>
              </a:rPr>
              <a:t>Är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det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modigt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eller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galet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att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genteknologer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forskar</a:t>
            </a:r>
            <a:r>
              <a:rPr lang="fi-FI" dirty="0">
                <a:effectLst/>
              </a:rPr>
              <a:t> i </a:t>
            </a:r>
            <a:r>
              <a:rPr lang="fi-FI" dirty="0" err="1">
                <a:effectLst/>
              </a:rPr>
              <a:t>vårt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gemensamma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genarv</a:t>
            </a:r>
            <a:r>
              <a:rPr lang="fi-FI" dirty="0">
                <a:effectLst/>
              </a:rPr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dirty="0">
                <a:effectLst/>
              </a:rPr>
              <a:t>3 Gunilla </a:t>
            </a:r>
            <a:r>
              <a:rPr lang="fi-FI" dirty="0" err="1">
                <a:effectLst/>
              </a:rPr>
              <a:t>är</a:t>
            </a:r>
            <a:r>
              <a:rPr lang="fi-FI" dirty="0">
                <a:effectLst/>
              </a:rPr>
              <a:t> en </a:t>
            </a:r>
            <a:r>
              <a:rPr lang="fi-FI" dirty="0" err="1">
                <a:effectLst/>
              </a:rPr>
              <a:t>skicklig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gymnastiklärare</a:t>
            </a:r>
            <a:r>
              <a:rPr lang="fi-FI" dirty="0">
                <a:effectLst/>
              </a:rPr>
              <a:t>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fi-FI" dirty="0">
                <a:effectLst/>
              </a:rPr>
              <a:t> </a:t>
            </a:r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G</a:t>
            </a: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i-FI" sz="2800" dirty="0"/>
              <a:t>G kirjaimen ääntämisen määrää sitä seuraava vokaali:</a:t>
            </a:r>
          </a:p>
          <a:p>
            <a:pPr lvl="1">
              <a:lnSpc>
                <a:spcPct val="80000"/>
              </a:lnSpc>
            </a:pPr>
            <a:r>
              <a:rPr lang="fi-FI" sz="2400" dirty="0"/>
              <a:t>etuvokaalien (muistisääntö: </a:t>
            </a:r>
            <a:r>
              <a:rPr lang="fi-FI" sz="2400" i="1" dirty="0"/>
              <a:t>s</a:t>
            </a:r>
            <a:r>
              <a:rPr lang="fi-FI" sz="2400" i="1" u="sng" dirty="0"/>
              <a:t>yö </a:t>
            </a:r>
            <a:r>
              <a:rPr lang="fi-FI" sz="2400" i="1" dirty="0"/>
              <a:t>v</a:t>
            </a:r>
            <a:r>
              <a:rPr lang="fi-FI" sz="2400" i="1" u="sng" dirty="0"/>
              <a:t>ie</a:t>
            </a:r>
            <a:r>
              <a:rPr lang="fi-FI" sz="2400" i="1" dirty="0"/>
              <a:t>l</a:t>
            </a:r>
            <a:r>
              <a:rPr lang="fi-FI" sz="2400" i="1" u="sng" dirty="0"/>
              <a:t>ä</a:t>
            </a:r>
            <a:r>
              <a:rPr lang="fi-FI" sz="2400" dirty="0"/>
              <a:t>) edessä g ääntyy kuin suomen j</a:t>
            </a:r>
          </a:p>
          <a:p>
            <a:pPr lvl="2">
              <a:lnSpc>
                <a:spcPct val="80000"/>
              </a:lnSpc>
            </a:pPr>
            <a:r>
              <a:rPr lang="fi-FI" sz="2000" dirty="0"/>
              <a:t> </a:t>
            </a:r>
            <a:r>
              <a:rPr lang="fi-FI" sz="2000" dirty="0" err="1"/>
              <a:t>ge</a:t>
            </a:r>
            <a:r>
              <a:rPr lang="fi-FI" sz="2000" dirty="0"/>
              <a:t> [</a:t>
            </a:r>
            <a:r>
              <a:rPr lang="fi-FI" sz="2000" dirty="0" err="1"/>
              <a:t>je</a:t>
            </a:r>
            <a:r>
              <a:rPr lang="fi-FI" sz="2000" dirty="0"/>
              <a:t>:], </a:t>
            </a:r>
            <a:r>
              <a:rPr lang="fi-FI" sz="2000" dirty="0" err="1"/>
              <a:t>givit</a:t>
            </a:r>
            <a:r>
              <a:rPr lang="fi-FI" sz="2000" dirty="0"/>
              <a:t> [</a:t>
            </a:r>
            <a:r>
              <a:rPr lang="fi-FI" sz="2000" dirty="0" err="1"/>
              <a:t>ji:vit</a:t>
            </a:r>
            <a:r>
              <a:rPr lang="fi-FI" sz="2000" dirty="0"/>
              <a:t>], </a:t>
            </a:r>
            <a:r>
              <a:rPr lang="fi-FI" sz="2000" dirty="0" err="1"/>
              <a:t>gälla</a:t>
            </a:r>
            <a:r>
              <a:rPr lang="fi-FI" sz="2000" dirty="0"/>
              <a:t> [</a:t>
            </a:r>
            <a:r>
              <a:rPr lang="fi-FI" sz="2000" dirty="0" err="1"/>
              <a:t>jella</a:t>
            </a:r>
            <a:r>
              <a:rPr lang="fi-FI" sz="2000" dirty="0"/>
              <a:t>], </a:t>
            </a:r>
            <a:r>
              <a:rPr lang="fi-FI" sz="2000" dirty="0" err="1"/>
              <a:t>gympa</a:t>
            </a:r>
            <a:r>
              <a:rPr lang="fi-FI" sz="2000" dirty="0"/>
              <a:t> [j</a:t>
            </a:r>
            <a:r>
              <a:rPr lang="en-US" sz="2000" dirty="0"/>
              <a:t>ʉ</a:t>
            </a:r>
            <a:r>
              <a:rPr lang="fi-FI" sz="2000" dirty="0" err="1"/>
              <a:t>mpa</a:t>
            </a:r>
            <a:r>
              <a:rPr lang="fi-FI" sz="2000" dirty="0"/>
              <a:t>], </a:t>
            </a:r>
            <a:r>
              <a:rPr lang="fi-FI" sz="2000" dirty="0" err="1"/>
              <a:t>göra</a:t>
            </a:r>
            <a:r>
              <a:rPr lang="fi-FI" sz="2000" dirty="0"/>
              <a:t> [</a:t>
            </a:r>
            <a:r>
              <a:rPr lang="fi-FI" sz="2000" dirty="0" err="1"/>
              <a:t>jö:ra</a:t>
            </a:r>
            <a:r>
              <a:rPr lang="fi-FI" sz="2000" dirty="0"/>
              <a:t>]</a:t>
            </a:r>
          </a:p>
          <a:p>
            <a:pPr lvl="2">
              <a:lnSpc>
                <a:spcPct val="80000"/>
              </a:lnSpc>
            </a:pPr>
            <a:r>
              <a:rPr lang="fi-FI" sz="2000" dirty="0"/>
              <a:t> poikkeus: </a:t>
            </a:r>
            <a:r>
              <a:rPr lang="fi-FI" sz="2000" dirty="0" err="1"/>
              <a:t>egenskap</a:t>
            </a:r>
            <a:r>
              <a:rPr lang="fi-FI" sz="2000" dirty="0"/>
              <a:t> [</a:t>
            </a:r>
            <a:r>
              <a:rPr lang="fi-FI" sz="2000" dirty="0" err="1"/>
              <a:t>e:gensk</a:t>
            </a:r>
            <a:r>
              <a:rPr lang="fi-FI" sz="2000" u="sng" dirty="0" err="1"/>
              <a:t>a</a:t>
            </a:r>
            <a:r>
              <a:rPr lang="fi-FI" sz="2000" dirty="0" err="1"/>
              <a:t>:p</a:t>
            </a:r>
            <a:r>
              <a:rPr lang="fi-FI" sz="2000" dirty="0"/>
              <a:t>], </a:t>
            </a:r>
            <a:r>
              <a:rPr lang="fi-FI" sz="2000" dirty="0" err="1"/>
              <a:t>lägenhet</a:t>
            </a:r>
            <a:r>
              <a:rPr lang="fi-FI" sz="2000" dirty="0"/>
              <a:t> [</a:t>
            </a:r>
            <a:r>
              <a:rPr lang="fi-FI" sz="2000" dirty="0" err="1"/>
              <a:t>le:genhe:t</a:t>
            </a:r>
            <a:r>
              <a:rPr lang="fi-FI" sz="2000" dirty="0"/>
              <a:t>]</a:t>
            </a:r>
          </a:p>
          <a:p>
            <a:pPr lvl="1">
              <a:lnSpc>
                <a:spcPct val="80000"/>
              </a:lnSpc>
            </a:pPr>
            <a:r>
              <a:rPr lang="fi-FI" sz="2400" dirty="0"/>
              <a:t>takavokaalien (a, o, å, u) edessä g ääntyy kuin suomen g</a:t>
            </a:r>
          </a:p>
          <a:p>
            <a:pPr lvl="2">
              <a:lnSpc>
                <a:spcPct val="80000"/>
              </a:lnSpc>
            </a:pPr>
            <a:r>
              <a:rPr lang="fi-FI" sz="2000" dirty="0"/>
              <a:t> </a:t>
            </a:r>
            <a:r>
              <a:rPr lang="fi-FI" sz="2000" dirty="0" err="1"/>
              <a:t>gata</a:t>
            </a:r>
            <a:r>
              <a:rPr lang="fi-FI" sz="2000" dirty="0"/>
              <a:t> [</a:t>
            </a:r>
            <a:r>
              <a:rPr lang="fi-FI" sz="2000" dirty="0" err="1"/>
              <a:t>ga:ta</a:t>
            </a:r>
            <a:r>
              <a:rPr lang="fi-FI" sz="2000" dirty="0"/>
              <a:t>], </a:t>
            </a:r>
            <a:r>
              <a:rPr lang="fi-FI" sz="2000" dirty="0" err="1"/>
              <a:t>god</a:t>
            </a:r>
            <a:r>
              <a:rPr lang="fi-FI" sz="2000" dirty="0"/>
              <a:t> [</a:t>
            </a:r>
            <a:r>
              <a:rPr lang="fi-FI" sz="2000" dirty="0" err="1"/>
              <a:t>gu:d</a:t>
            </a:r>
            <a:r>
              <a:rPr lang="fi-FI" sz="2000" dirty="0"/>
              <a:t>], </a:t>
            </a:r>
            <a:r>
              <a:rPr lang="fi-FI" sz="2000" dirty="0" err="1"/>
              <a:t>gå</a:t>
            </a:r>
            <a:r>
              <a:rPr lang="fi-FI" sz="2000" dirty="0"/>
              <a:t> [</a:t>
            </a:r>
            <a:r>
              <a:rPr lang="fi-FI" sz="2000" dirty="0" err="1"/>
              <a:t>gå</a:t>
            </a:r>
            <a:r>
              <a:rPr lang="fi-FI" sz="2000" dirty="0"/>
              <a:t>:] </a:t>
            </a:r>
          </a:p>
          <a:p>
            <a:pPr>
              <a:lnSpc>
                <a:spcPct val="80000"/>
              </a:lnSpc>
            </a:pPr>
            <a:r>
              <a:rPr lang="fi-FI" sz="2800" dirty="0"/>
              <a:t>sanan lopussa g ääntyy vokaalin jälkeen kuin suomen g, konsonantin jälkeen kuin suomen j</a:t>
            </a:r>
          </a:p>
          <a:p>
            <a:pPr lvl="2">
              <a:lnSpc>
                <a:spcPct val="80000"/>
              </a:lnSpc>
            </a:pPr>
            <a:r>
              <a:rPr lang="fi-FI" sz="2000" dirty="0" err="1"/>
              <a:t>låg</a:t>
            </a:r>
            <a:r>
              <a:rPr lang="fi-FI" sz="2000" dirty="0"/>
              <a:t> [</a:t>
            </a:r>
            <a:r>
              <a:rPr lang="fi-FI" sz="2000" dirty="0" err="1"/>
              <a:t>lå:g</a:t>
            </a:r>
            <a:r>
              <a:rPr lang="fi-FI" sz="2000" dirty="0"/>
              <a:t>]</a:t>
            </a:r>
          </a:p>
          <a:p>
            <a:pPr lvl="2">
              <a:lnSpc>
                <a:spcPct val="80000"/>
              </a:lnSpc>
            </a:pPr>
            <a:r>
              <a:rPr lang="fi-FI" sz="2000" dirty="0" err="1"/>
              <a:t>färg</a:t>
            </a:r>
            <a:r>
              <a:rPr lang="fi-FI" sz="2000" dirty="0"/>
              <a:t> [</a:t>
            </a:r>
            <a:r>
              <a:rPr lang="fi-FI" sz="2000" dirty="0" err="1"/>
              <a:t>färj</a:t>
            </a:r>
            <a:r>
              <a:rPr lang="fi-FI" sz="2000" dirty="0"/>
              <a:t>] </a:t>
            </a:r>
            <a:endParaRPr lang="en-US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</a:t>
            </a: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484313"/>
            <a:ext cx="8229600" cy="4533900"/>
          </a:xfrm>
        </p:spPr>
        <p:txBody>
          <a:bodyPr/>
          <a:lstStyle/>
          <a:p>
            <a:r>
              <a:rPr lang="fi-FI" dirty="0"/>
              <a:t>etuvokaalien edellä ja </a:t>
            </a:r>
            <a:r>
              <a:rPr lang="fi-FI" dirty="0" err="1"/>
              <a:t>kj</a:t>
            </a:r>
            <a:r>
              <a:rPr lang="fi-FI" dirty="0"/>
              <a:t>-kirjainyhdistelmässä k ääntyy </a:t>
            </a:r>
            <a:r>
              <a:rPr lang="fi-FI" dirty="0" err="1"/>
              <a:t>tje</a:t>
            </a:r>
            <a:r>
              <a:rPr lang="fi-FI" dirty="0"/>
              <a:t>-äänteenä </a:t>
            </a:r>
          </a:p>
          <a:p>
            <a:pPr lvl="1"/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Kina [</a:t>
            </a:r>
            <a:r>
              <a:rPr lang="fi-FI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tʃi:na</a:t>
            </a:r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], </a:t>
            </a:r>
            <a:r>
              <a:rPr lang="fi-FI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känsla</a:t>
            </a:r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fi-FI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tʃensla</a:t>
            </a:r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], </a:t>
            </a:r>
            <a:r>
              <a:rPr lang="fi-FI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kjol</a:t>
            </a:r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fi-FI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tʃu:l</a:t>
            </a:r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pPr marL="457200" lvl="1" indent="0">
              <a:buNone/>
            </a:pPr>
            <a:endParaRPr lang="fi-FI" dirty="0">
              <a:effectLst/>
            </a:endParaRPr>
          </a:p>
          <a:p>
            <a:r>
              <a:rPr lang="fi-FI" dirty="0"/>
              <a:t>muulloin k äännetään kuten suomen k</a:t>
            </a:r>
          </a:p>
          <a:p>
            <a:pPr lvl="1"/>
            <a:r>
              <a:rPr lang="fi-FI" dirty="0" err="1"/>
              <a:t>kommun</a:t>
            </a:r>
            <a:r>
              <a:rPr lang="fi-FI" dirty="0"/>
              <a:t> [</a:t>
            </a:r>
            <a:r>
              <a:rPr lang="fi-FI" dirty="0" err="1"/>
              <a:t>komm</a:t>
            </a:r>
            <a:r>
              <a:rPr lang="en-US" dirty="0"/>
              <a:t>ʉ</a:t>
            </a:r>
            <a:r>
              <a:rPr lang="fi-FI" dirty="0"/>
              <a:t>:n]</a:t>
            </a:r>
          </a:p>
          <a:p>
            <a:pPr lvl="1"/>
            <a:endParaRPr lang="fi-FI" dirty="0"/>
          </a:p>
          <a:p>
            <a:pPr lvl="2"/>
            <a:r>
              <a:rPr lang="fi-FI" dirty="0"/>
              <a:t>Poikkeuksena </a:t>
            </a:r>
            <a:r>
              <a:rPr lang="fi-FI" dirty="0" err="1"/>
              <a:t>kille</a:t>
            </a:r>
            <a:r>
              <a:rPr lang="fi-FI" dirty="0"/>
              <a:t> [</a:t>
            </a:r>
            <a:r>
              <a:rPr lang="fi-FI" dirty="0" err="1"/>
              <a:t>kille</a:t>
            </a:r>
            <a:r>
              <a:rPr lang="fi-FI" dirty="0"/>
              <a:t>], </a:t>
            </a:r>
            <a:r>
              <a:rPr lang="fi-FI" dirty="0" err="1"/>
              <a:t>kö</a:t>
            </a:r>
            <a:r>
              <a:rPr lang="fi-FI" dirty="0"/>
              <a:t> [</a:t>
            </a:r>
            <a:r>
              <a:rPr lang="fi-FI" dirty="0" err="1"/>
              <a:t>kö</a:t>
            </a:r>
            <a:r>
              <a:rPr lang="fi-FI" dirty="0"/>
              <a:t>:] = jono, </a:t>
            </a:r>
            <a:r>
              <a:rPr lang="fi-FI" dirty="0" err="1"/>
              <a:t>kör</a:t>
            </a:r>
            <a:r>
              <a:rPr lang="fi-FI" dirty="0"/>
              <a:t> [</a:t>
            </a:r>
            <a:r>
              <a:rPr lang="fi-FI" dirty="0" err="1"/>
              <a:t>kö:r</a:t>
            </a:r>
            <a:r>
              <a:rPr lang="fi-FI" dirty="0"/>
              <a:t>] = kuoro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K-harjoituksia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fi-FI" dirty="0">
                <a:effectLst/>
              </a:rPr>
              <a:t>Lue seuraavat virkkeet ääneen. Mieti etenkin k-kirjaimen ääntämistä.</a:t>
            </a:r>
          </a:p>
          <a:p>
            <a:pPr algn="ctr">
              <a:buNone/>
            </a:pPr>
            <a:r>
              <a:rPr lang="fi-FI" dirty="0">
                <a:effectLst/>
              </a:rPr>
              <a:t> </a:t>
            </a:r>
          </a:p>
          <a:p>
            <a:pPr marL="457200" lvl="1" indent="0">
              <a:buNone/>
            </a:pPr>
            <a:r>
              <a:rPr lang="fi-FI" dirty="0"/>
              <a:t>1 Kalle Karlsson </a:t>
            </a:r>
            <a:r>
              <a:rPr lang="fi-FI" dirty="0" err="1"/>
              <a:t>köper</a:t>
            </a:r>
            <a:r>
              <a:rPr lang="fi-FI" dirty="0"/>
              <a:t> </a:t>
            </a:r>
            <a:r>
              <a:rPr lang="fi-FI" dirty="0" err="1"/>
              <a:t>kemikalier</a:t>
            </a:r>
            <a:r>
              <a:rPr lang="fi-FI" dirty="0"/>
              <a:t> i Kina.</a:t>
            </a:r>
          </a:p>
          <a:p>
            <a:pPr marL="457200" lvl="1" indent="0">
              <a:buNone/>
            </a:pPr>
            <a:r>
              <a:rPr lang="fi-FI" dirty="0"/>
              <a:t>2 Kerstin </a:t>
            </a:r>
            <a:r>
              <a:rPr lang="fi-FI" dirty="0" err="1"/>
              <a:t>gillar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läsa</a:t>
            </a:r>
            <a:r>
              <a:rPr lang="fi-FI" dirty="0"/>
              <a:t> </a:t>
            </a:r>
            <a:r>
              <a:rPr lang="fi-FI" dirty="0" err="1"/>
              <a:t>kärleksromaner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kvällarna</a:t>
            </a:r>
            <a:r>
              <a:rPr lang="fi-FI" dirty="0"/>
              <a:t>.</a:t>
            </a:r>
          </a:p>
          <a:p>
            <a:pPr lvl="1"/>
            <a:endParaRPr lang="fi-FI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SK</a:t>
            </a: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etuvokaalien edellä ja </a:t>
            </a:r>
            <a:r>
              <a:rPr lang="fi-FI" dirty="0" err="1"/>
              <a:t>skj</a:t>
            </a:r>
            <a:r>
              <a:rPr lang="fi-FI" dirty="0"/>
              <a:t>-kirjainyhdistelmässä sk ääntyy </a:t>
            </a:r>
            <a:r>
              <a:rPr lang="fi-FI" dirty="0" err="1"/>
              <a:t>sje</a:t>
            </a:r>
            <a:r>
              <a:rPr lang="fi-FI" dirty="0"/>
              <a:t>-äänteenä </a:t>
            </a:r>
          </a:p>
          <a:p>
            <a:pPr lvl="1"/>
            <a:r>
              <a:rPr lang="fi-FI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sköta</a:t>
            </a:r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fi-FI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ʃö:ta</a:t>
            </a:r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],  </a:t>
            </a:r>
            <a:r>
              <a:rPr lang="fi-FI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kanske</a:t>
            </a:r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</a:t>
            </a:r>
            <a:r>
              <a:rPr lang="fi-FI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kanʃe</a:t>
            </a:r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], </a:t>
            </a:r>
            <a:r>
              <a:rPr lang="fi-FI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skjuta</a:t>
            </a:r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[ʃ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ʉ</a:t>
            </a:r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fi-FI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</a:t>
            </a:r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</a:t>
            </a:r>
          </a:p>
          <a:p>
            <a:r>
              <a:rPr lang="fi-FI" dirty="0"/>
              <a:t>muulloin sk äännetään kuten sk</a:t>
            </a:r>
          </a:p>
          <a:p>
            <a:pPr lvl="1"/>
            <a:r>
              <a:rPr lang="fi-FI" dirty="0" err="1"/>
              <a:t>ska</a:t>
            </a:r>
            <a:r>
              <a:rPr lang="fi-FI" dirty="0"/>
              <a:t>, </a:t>
            </a:r>
            <a:r>
              <a:rPr lang="fi-FI" dirty="0" err="1"/>
              <a:t>skola</a:t>
            </a:r>
            <a:r>
              <a:rPr lang="fi-FI" dirty="0"/>
              <a:t>, </a:t>
            </a:r>
            <a:r>
              <a:rPr lang="fi-FI" dirty="0" err="1"/>
              <a:t>skulle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SJ/STJ/-TION/-SION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ääntyy sje-äänteenä</a:t>
            </a:r>
          </a:p>
          <a:p>
            <a:pPr lvl="1"/>
            <a:r>
              <a:rPr lang="fi-FI">
                <a:effectLst/>
              </a:rPr>
              <a:t>sju [ʃ</a:t>
            </a:r>
            <a:r>
              <a:rPr lang="en-US"/>
              <a:t>ʉ</a:t>
            </a:r>
            <a:r>
              <a:rPr lang="fi-FI">
                <a:effectLst/>
              </a:rPr>
              <a:t>:]  </a:t>
            </a:r>
          </a:p>
          <a:p>
            <a:pPr lvl="1"/>
            <a:r>
              <a:rPr lang="fi-FI">
                <a:effectLst/>
              </a:rPr>
              <a:t>stjärna [ʃärna]</a:t>
            </a:r>
          </a:p>
          <a:p>
            <a:pPr lvl="1"/>
            <a:r>
              <a:rPr lang="fi-FI">
                <a:effectLst/>
              </a:rPr>
              <a:t>position [posiʃu:n]</a:t>
            </a:r>
          </a:p>
          <a:p>
            <a:pPr lvl="1"/>
            <a:r>
              <a:rPr lang="fi-FI">
                <a:effectLst/>
              </a:rPr>
              <a:t>situation [situaʃu:n]</a:t>
            </a:r>
          </a:p>
          <a:p>
            <a:pPr lvl="1"/>
            <a:r>
              <a:rPr lang="fi-FI">
                <a:effectLst/>
              </a:rPr>
              <a:t>internationell [intärnaʃunel]</a:t>
            </a:r>
          </a:p>
          <a:p>
            <a:pPr lvl="1"/>
            <a:r>
              <a:rPr lang="fi-FI">
                <a:effectLst/>
              </a:rPr>
              <a:t>pension [panʃu:n]</a:t>
            </a:r>
          </a:p>
          <a:p>
            <a:pPr lvl="3"/>
            <a:r>
              <a:rPr lang="fi-FI">
                <a:effectLst/>
              </a:rPr>
              <a:t>–tion pääte voidaan ääntää myös tje-äänteenä [positʃu:n], [situatʃu:n], [intärnatʃunel]</a:t>
            </a:r>
            <a:endParaRPr lang="en-US">
              <a:effectLst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u="sng"/>
              <a:t>jour</a:t>
            </a:r>
            <a:r>
              <a:rPr lang="fi-FI"/>
              <a:t> äänetään sje-äänteenä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fi-FI"/>
              <a:t>journalism </a:t>
            </a:r>
          </a:p>
          <a:p>
            <a:pPr lvl="1"/>
            <a:r>
              <a:rPr lang="fi-FI"/>
              <a:t>journalist</a:t>
            </a:r>
          </a:p>
          <a:p>
            <a:pPr lvl="1"/>
            <a:r>
              <a:rPr lang="fi-FI"/>
              <a:t>jour ’päivystys’</a:t>
            </a:r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>
                <a:effectLst/>
              </a:rPr>
              <a:t>Sje-äänne</a:t>
            </a:r>
            <a:endParaRPr lang="en-US">
              <a:effectLst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Wingdings" pitchFamily="2" charset="2"/>
              <a:buNone/>
            </a:pPr>
            <a:r>
              <a:rPr lang="fi-FI" dirty="0">
                <a:effectLst/>
              </a:rPr>
              <a:t>Lue seuraava virke. Keskity </a:t>
            </a:r>
            <a:r>
              <a:rPr lang="fi-FI" dirty="0" err="1">
                <a:effectLst/>
              </a:rPr>
              <a:t>sje</a:t>
            </a:r>
            <a:r>
              <a:rPr lang="fi-FI" dirty="0">
                <a:effectLst/>
              </a:rPr>
              <a:t>-äänteeseen.</a:t>
            </a:r>
          </a:p>
          <a:p>
            <a:pPr lvl="1">
              <a:buFont typeface="Wingdings" pitchFamily="2" charset="2"/>
              <a:buNone/>
            </a:pPr>
            <a:endParaRPr lang="fi-FI" dirty="0">
              <a:effectLst/>
            </a:endParaRPr>
          </a:p>
          <a:p>
            <a:pPr lvl="1">
              <a:buFont typeface="Wingdings" pitchFamily="2" charset="2"/>
              <a:buNone/>
            </a:pPr>
            <a:r>
              <a:rPr lang="fi-FI" dirty="0">
                <a:effectLst/>
              </a:rPr>
              <a:t>1 </a:t>
            </a:r>
            <a:r>
              <a:rPr lang="fi-FI" dirty="0" err="1">
                <a:effectLst/>
              </a:rPr>
              <a:t>Sju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sjösjuka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sjömän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på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skeppet</a:t>
            </a:r>
            <a:r>
              <a:rPr lang="fi-FI" dirty="0">
                <a:effectLst/>
              </a:rPr>
              <a:t> Shanghai </a:t>
            </a:r>
            <a:r>
              <a:rPr lang="fi-FI" dirty="0" err="1">
                <a:effectLst/>
              </a:rPr>
              <a:t>sköljde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sju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skjortor</a:t>
            </a:r>
            <a:r>
              <a:rPr lang="fi-FI" dirty="0">
                <a:effectLst/>
              </a:rPr>
              <a:t> i </a:t>
            </a:r>
            <a:r>
              <a:rPr lang="fi-FI" dirty="0" err="1">
                <a:effectLst/>
              </a:rPr>
              <a:t>sjön</a:t>
            </a:r>
            <a:r>
              <a:rPr lang="fi-FI" dirty="0">
                <a:effectLst/>
              </a:rPr>
              <a:t>.</a:t>
            </a:r>
          </a:p>
          <a:p>
            <a:pPr lvl="2"/>
            <a:endParaRPr lang="fi-FI" dirty="0">
              <a:effectLst/>
            </a:endParaRPr>
          </a:p>
          <a:p>
            <a:pPr lvl="2"/>
            <a:endParaRPr lang="fi-FI" dirty="0">
              <a:effectLst/>
            </a:endParaRPr>
          </a:p>
          <a:p>
            <a:pPr lvl="1"/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 sz="4000"/>
              <a:t>Betoning </a:t>
            </a:r>
            <a:br>
              <a:rPr lang="fi-FI" sz="4000"/>
            </a:br>
            <a:r>
              <a:rPr lang="fi-FI" sz="4000"/>
              <a:t>Paino</a:t>
            </a:r>
            <a:endParaRPr lang="en-US" sz="400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i-FI" sz="1600" dirty="0"/>
              <a:t>Painotus on ymmärretyksi tulemisen kannalta usein jopa tärkeämpää, kuin jokin yksittäinen kirjain</a:t>
            </a:r>
          </a:p>
          <a:p>
            <a:pPr>
              <a:lnSpc>
                <a:spcPct val="80000"/>
              </a:lnSpc>
            </a:pPr>
            <a:endParaRPr lang="fi-FI" sz="1600" dirty="0"/>
          </a:p>
          <a:p>
            <a:pPr>
              <a:lnSpc>
                <a:spcPct val="80000"/>
              </a:lnSpc>
            </a:pPr>
            <a:r>
              <a:rPr lang="fi-FI" sz="1600" dirty="0"/>
              <a:t>Ruotsissa pääpaino on yleensä ensimmäisellä tavulla, </a:t>
            </a:r>
          </a:p>
          <a:p>
            <a:pPr lvl="1">
              <a:lnSpc>
                <a:spcPct val="80000"/>
              </a:lnSpc>
            </a:pPr>
            <a:r>
              <a:rPr lang="fi-FI" sz="1200" dirty="0" err="1"/>
              <a:t>st</a:t>
            </a:r>
            <a:r>
              <a:rPr lang="fi-FI" sz="1200" u="sng" dirty="0" err="1"/>
              <a:t>u</a:t>
            </a:r>
            <a:r>
              <a:rPr lang="fi-FI" sz="1200" dirty="0" err="1"/>
              <a:t>dier</a:t>
            </a:r>
            <a:endParaRPr lang="fi-FI" sz="1200" dirty="0"/>
          </a:p>
          <a:p>
            <a:pPr lvl="1">
              <a:lnSpc>
                <a:spcPct val="80000"/>
              </a:lnSpc>
            </a:pPr>
            <a:r>
              <a:rPr lang="fi-FI" sz="1200" dirty="0" err="1"/>
              <a:t>p</a:t>
            </a:r>
            <a:r>
              <a:rPr lang="fi-FI" sz="1200" u="sng" dirty="0" err="1"/>
              <a:t>å</a:t>
            </a:r>
            <a:r>
              <a:rPr lang="fi-FI" sz="1200" dirty="0" err="1"/>
              <a:t>minna</a:t>
            </a:r>
            <a:endParaRPr lang="fi-FI" sz="1200" dirty="0"/>
          </a:p>
          <a:p>
            <a:pPr lvl="1">
              <a:lnSpc>
                <a:spcPct val="80000"/>
              </a:lnSpc>
            </a:pPr>
            <a:r>
              <a:rPr lang="fi-FI" sz="1200" dirty="0" err="1"/>
              <a:t>d</a:t>
            </a:r>
            <a:r>
              <a:rPr lang="fi-FI" sz="1200" u="sng" dirty="0" err="1"/>
              <a:t>a</a:t>
            </a:r>
            <a:r>
              <a:rPr lang="fi-FI" sz="1200" dirty="0" err="1"/>
              <a:t>tor</a:t>
            </a:r>
            <a:endParaRPr lang="fi-FI" sz="1200" dirty="0"/>
          </a:p>
          <a:p>
            <a:pPr lvl="1">
              <a:lnSpc>
                <a:spcPct val="80000"/>
              </a:lnSpc>
            </a:pPr>
            <a:r>
              <a:rPr lang="fi-FI" sz="1200" dirty="0" err="1"/>
              <a:t>f</a:t>
            </a:r>
            <a:r>
              <a:rPr lang="fi-FI" sz="1200" u="sng" dirty="0" err="1"/>
              <a:t>a</a:t>
            </a:r>
            <a:r>
              <a:rPr lang="fi-FI" sz="1200" dirty="0" err="1"/>
              <a:t>ktor</a:t>
            </a:r>
            <a:endParaRPr lang="fi-FI" sz="1200" dirty="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fi-FI" sz="1200" dirty="0"/>
          </a:p>
          <a:p>
            <a:pPr>
              <a:lnSpc>
                <a:spcPct val="80000"/>
              </a:lnSpc>
            </a:pPr>
            <a:r>
              <a:rPr lang="fi-FI" sz="1600" b="1" dirty="0"/>
              <a:t>Lainasanoissa paino</a:t>
            </a:r>
            <a:r>
              <a:rPr lang="fi-FI" sz="1600" dirty="0"/>
              <a:t> voi olla jollakin muulla tavulla</a:t>
            </a:r>
          </a:p>
          <a:p>
            <a:pPr lvl="1">
              <a:lnSpc>
                <a:spcPct val="80000"/>
              </a:lnSpc>
            </a:pPr>
            <a:r>
              <a:rPr lang="fi-FI" sz="1200" dirty="0" err="1"/>
              <a:t>pension</a:t>
            </a:r>
            <a:r>
              <a:rPr lang="fi-FI" sz="1200" dirty="0"/>
              <a:t> [</a:t>
            </a:r>
            <a:r>
              <a:rPr lang="fi-FI" sz="1200" dirty="0" err="1"/>
              <a:t>pans</a:t>
            </a:r>
            <a:r>
              <a:rPr lang="fi-FI" sz="1200" u="sng" dirty="0" err="1"/>
              <a:t>u</a:t>
            </a:r>
            <a:r>
              <a:rPr lang="fi-FI" sz="1200" dirty="0" err="1"/>
              <a:t>n</a:t>
            </a:r>
            <a:r>
              <a:rPr lang="fi-FI" sz="1200" dirty="0"/>
              <a:t>] eläke</a:t>
            </a:r>
          </a:p>
          <a:p>
            <a:pPr>
              <a:lnSpc>
                <a:spcPct val="80000"/>
              </a:lnSpc>
            </a:pPr>
            <a:endParaRPr lang="fi-FI" sz="1200" dirty="0"/>
          </a:p>
          <a:p>
            <a:pPr>
              <a:lnSpc>
                <a:spcPct val="80000"/>
              </a:lnSpc>
            </a:pPr>
            <a:r>
              <a:rPr lang="fi-FI" sz="1600" dirty="0"/>
              <a:t>Seuraavat päätteet ovat painollisia:</a:t>
            </a:r>
          </a:p>
          <a:p>
            <a:pPr lvl="1">
              <a:lnSpc>
                <a:spcPct val="80000"/>
              </a:lnSpc>
            </a:pPr>
            <a:r>
              <a:rPr lang="fi-FI" sz="1200" dirty="0" err="1"/>
              <a:t>-ik</a:t>
            </a:r>
            <a:r>
              <a:rPr lang="fi-FI" sz="1200" dirty="0"/>
              <a:t> </a:t>
            </a:r>
            <a:r>
              <a:rPr lang="fi-FI" sz="1200" dirty="0" err="1"/>
              <a:t>polit</a:t>
            </a:r>
            <a:r>
              <a:rPr lang="fi-FI" sz="1200" u="sng" dirty="0" err="1"/>
              <a:t>ik</a:t>
            </a:r>
            <a:r>
              <a:rPr lang="fi-FI" sz="1200" dirty="0"/>
              <a:t> </a:t>
            </a:r>
            <a:r>
              <a:rPr lang="fi-FI" sz="1200" dirty="0" err="1"/>
              <a:t>krit</a:t>
            </a:r>
            <a:r>
              <a:rPr lang="fi-FI" sz="1200" u="sng" dirty="0" err="1"/>
              <a:t>ik</a:t>
            </a:r>
            <a:endParaRPr lang="fi-FI" sz="1200" u="sng" dirty="0"/>
          </a:p>
          <a:p>
            <a:pPr lvl="1">
              <a:lnSpc>
                <a:spcPct val="80000"/>
              </a:lnSpc>
            </a:pPr>
            <a:r>
              <a:rPr lang="fi-FI" sz="1200" dirty="0" err="1"/>
              <a:t>-ism</a:t>
            </a:r>
            <a:r>
              <a:rPr lang="fi-FI" sz="1200" dirty="0"/>
              <a:t> </a:t>
            </a:r>
            <a:r>
              <a:rPr lang="fi-FI" sz="1200" dirty="0" err="1"/>
              <a:t>fasc</a:t>
            </a:r>
            <a:r>
              <a:rPr lang="fi-FI" sz="1200" u="sng" dirty="0" err="1"/>
              <a:t>ism</a:t>
            </a:r>
            <a:r>
              <a:rPr lang="fi-FI" sz="1200" dirty="0"/>
              <a:t> </a:t>
            </a:r>
          </a:p>
          <a:p>
            <a:pPr lvl="1">
              <a:lnSpc>
                <a:spcPct val="80000"/>
              </a:lnSpc>
            </a:pPr>
            <a:r>
              <a:rPr lang="fi-FI" sz="1200" dirty="0"/>
              <a:t>-i politolog</a:t>
            </a:r>
            <a:r>
              <a:rPr lang="fi-FI" sz="1200" u="sng" dirty="0"/>
              <a:t>i</a:t>
            </a:r>
            <a:r>
              <a:rPr lang="fi-FI" sz="1200" dirty="0"/>
              <a:t>, psykolog</a:t>
            </a:r>
            <a:r>
              <a:rPr lang="fi-FI" sz="1200" u="sng" dirty="0"/>
              <a:t>i</a:t>
            </a:r>
          </a:p>
          <a:p>
            <a:pPr lvl="1">
              <a:lnSpc>
                <a:spcPct val="80000"/>
              </a:lnSpc>
            </a:pPr>
            <a:r>
              <a:rPr lang="fi-FI" sz="1200" dirty="0" err="1"/>
              <a:t>-log</a:t>
            </a:r>
            <a:r>
              <a:rPr lang="fi-FI" sz="1200" dirty="0"/>
              <a:t> </a:t>
            </a:r>
            <a:r>
              <a:rPr lang="fi-FI" sz="1200" dirty="0" err="1"/>
              <a:t>psyko</a:t>
            </a:r>
            <a:r>
              <a:rPr lang="fi-FI" sz="1200" u="sng" dirty="0" err="1"/>
              <a:t>log</a:t>
            </a:r>
            <a:r>
              <a:rPr lang="fi-FI" sz="1200" dirty="0"/>
              <a:t>, </a:t>
            </a:r>
            <a:r>
              <a:rPr lang="fi-FI" sz="1200" dirty="0" err="1"/>
              <a:t>polito</a:t>
            </a:r>
            <a:r>
              <a:rPr lang="fi-FI" sz="1200" u="sng" dirty="0" err="1"/>
              <a:t>log</a:t>
            </a:r>
            <a:endParaRPr lang="fi-FI" sz="1200" u="sng" dirty="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fi-FI" sz="1200" dirty="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r>
              <a:rPr lang="fi-FI" sz="1200" dirty="0" err="1"/>
              <a:t>Huom</a:t>
            </a:r>
            <a:r>
              <a:rPr lang="fi-FI" sz="1200" dirty="0"/>
              <a:t>:</a:t>
            </a:r>
          </a:p>
          <a:p>
            <a:pPr lvl="1">
              <a:lnSpc>
                <a:spcPct val="80000"/>
              </a:lnSpc>
            </a:pPr>
            <a:r>
              <a:rPr lang="fi-FI" sz="1200" dirty="0"/>
              <a:t>-</a:t>
            </a:r>
            <a:r>
              <a:rPr lang="fi-FI" sz="1200" dirty="0" err="1"/>
              <a:t>isk</a:t>
            </a:r>
            <a:r>
              <a:rPr lang="fi-FI" sz="1200" dirty="0"/>
              <a:t> ei painoa: </a:t>
            </a:r>
            <a:r>
              <a:rPr lang="fi-FI" sz="1200" dirty="0" err="1"/>
              <a:t>ekon</a:t>
            </a:r>
            <a:r>
              <a:rPr lang="fi-FI" sz="1200" u="sng" dirty="0" err="1"/>
              <a:t>o</a:t>
            </a:r>
            <a:r>
              <a:rPr lang="fi-FI" sz="1200" dirty="0" err="1"/>
              <a:t>misk</a:t>
            </a:r>
            <a:r>
              <a:rPr lang="fi-FI" sz="1200" dirty="0"/>
              <a:t>, </a:t>
            </a:r>
            <a:r>
              <a:rPr lang="fi-FI" sz="1200" dirty="0" err="1"/>
              <a:t>pol</a:t>
            </a:r>
            <a:r>
              <a:rPr lang="fi-FI" sz="1200" u="sng" dirty="0" err="1"/>
              <a:t>i</a:t>
            </a:r>
            <a:r>
              <a:rPr lang="fi-FI" sz="1200" dirty="0" err="1"/>
              <a:t>tisk</a:t>
            </a:r>
            <a:endParaRPr lang="en-US" sz="9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Vokaalin pituus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fi-FI" sz="2800"/>
              <a:t> </a:t>
            </a:r>
            <a:endParaRPr lang="en-US" sz="2800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900113" y="1873250"/>
            <a:ext cx="669607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fi-FI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Vokaali äännetään yleensä lyhyenä, jos sitä seuraa vähintään kaksi konsonanttia. Muulloin vokaali ääntyy pitkänä.</a:t>
            </a:r>
          </a:p>
          <a:p>
            <a:endParaRPr lang="fi-FI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3"/>
            <a:r>
              <a:rPr lang="fi-FI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stå</a:t>
            </a:r>
            <a:r>
              <a:rPr lang="fi-FI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(pitkä å) 	</a:t>
            </a:r>
            <a:r>
              <a:rPr lang="fi-FI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stått</a:t>
            </a:r>
            <a:r>
              <a:rPr lang="fi-FI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(lyhyt å)</a:t>
            </a:r>
          </a:p>
          <a:p>
            <a:pPr lvl="3"/>
            <a:r>
              <a:rPr lang="fi-FI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os</a:t>
            </a:r>
            <a:r>
              <a:rPr lang="fi-FI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(pitkä u)	</a:t>
            </a:r>
            <a:r>
              <a:rPr lang="fi-FI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oss</a:t>
            </a:r>
            <a:r>
              <a:rPr lang="fi-FI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(lyhyt å)</a:t>
            </a:r>
          </a:p>
          <a:p>
            <a:pPr lvl="3"/>
            <a:endParaRPr lang="fi-FI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2"/>
            <a:r>
              <a:rPr lang="fi-FI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HUOM! Kirjaimet m ja n tekevät poikkeuksen, niiden edellä vokaali voi ääntyä lyhyenä, vaikka konsonantteja olisikin vain yksi, esim. </a:t>
            </a:r>
            <a:r>
              <a:rPr lang="fi-FI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dum</a:t>
            </a:r>
            <a:r>
              <a:rPr lang="fi-FI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[</a:t>
            </a:r>
            <a:r>
              <a:rPr lang="fi-FI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dum</a:t>
            </a:r>
            <a:r>
              <a:rPr lang="fi-FI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], </a:t>
            </a:r>
            <a:r>
              <a:rPr lang="fi-FI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mun</a:t>
            </a:r>
            <a:r>
              <a:rPr lang="fi-FI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 [</a:t>
            </a:r>
            <a:r>
              <a:rPr lang="fi-FI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mun</a:t>
            </a:r>
            <a:r>
              <a:rPr lang="fi-FI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].</a:t>
            </a:r>
            <a:r>
              <a:rPr lang="fi-FI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Ääntämismerkinnät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400" dirty="0"/>
              <a:t>å = suomen o</a:t>
            </a:r>
          </a:p>
          <a:p>
            <a:pPr>
              <a:lnSpc>
                <a:spcPct val="90000"/>
              </a:lnSpc>
            </a:pPr>
            <a:r>
              <a:rPr lang="fi-FI" sz="2400" dirty="0"/>
              <a:t>u = suomen u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ʉ </a:t>
            </a:r>
            <a:r>
              <a:rPr lang="fi-FI" sz="2400" dirty="0"/>
              <a:t> = suomen vokaalien u ja y välimuoto (kirjoituksessa u)</a:t>
            </a:r>
          </a:p>
          <a:p>
            <a:pPr>
              <a:lnSpc>
                <a:spcPct val="90000"/>
              </a:lnSpc>
            </a:pPr>
            <a:r>
              <a:rPr lang="fi-FI" sz="2400" dirty="0">
                <a:effectLst/>
              </a:rPr>
              <a:t>ʃ </a:t>
            </a:r>
            <a:r>
              <a:rPr lang="fi-FI" sz="2400" dirty="0"/>
              <a:t>= </a:t>
            </a:r>
            <a:r>
              <a:rPr lang="fi-FI" sz="2400" dirty="0" err="1"/>
              <a:t>sje-äänne</a:t>
            </a:r>
            <a:endParaRPr lang="fi-FI" sz="2400" dirty="0"/>
          </a:p>
          <a:p>
            <a:pPr>
              <a:lnSpc>
                <a:spcPct val="90000"/>
              </a:lnSpc>
            </a:pPr>
            <a:r>
              <a:rPr lang="en-US" sz="2400" dirty="0"/>
              <a:t>ɕ</a:t>
            </a:r>
            <a:r>
              <a:rPr lang="en-US" dirty="0"/>
              <a:t> / t</a:t>
            </a:r>
            <a:r>
              <a:rPr lang="fi-FI" sz="2400" dirty="0">
                <a:effectLst/>
              </a:rPr>
              <a:t>ʃ </a:t>
            </a:r>
            <a:r>
              <a:rPr lang="fi-FI" sz="2400" dirty="0"/>
              <a:t>= </a:t>
            </a:r>
            <a:r>
              <a:rPr lang="fi-FI" sz="2400" dirty="0" err="1"/>
              <a:t>tje-äänne</a:t>
            </a:r>
            <a:endParaRPr lang="fi-FI" sz="2400" dirty="0"/>
          </a:p>
          <a:p>
            <a:pPr>
              <a:lnSpc>
                <a:spcPct val="90000"/>
              </a:lnSpc>
            </a:pPr>
            <a:r>
              <a:rPr lang="fi-FI" sz="2400" dirty="0"/>
              <a:t>: = pitkä äänne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fi-FI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U</a:t>
            </a:r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i-FI" dirty="0"/>
              <a:t> 	U-kirjain äännetään suomen u- ja y äänteiden välimuotona, lähempänä y-äännettä</a:t>
            </a:r>
          </a:p>
          <a:p>
            <a:pPr lvl="1"/>
            <a:r>
              <a:rPr lang="fi-FI" dirty="0" err="1"/>
              <a:t>studier</a:t>
            </a:r>
            <a:r>
              <a:rPr lang="fi-FI" dirty="0"/>
              <a:t> [st</a:t>
            </a:r>
            <a:r>
              <a:rPr lang="en-US" dirty="0"/>
              <a:t>ʉ</a:t>
            </a:r>
            <a:r>
              <a:rPr lang="fi-FI" dirty="0"/>
              <a:t>:</a:t>
            </a:r>
            <a:r>
              <a:rPr lang="fi-FI" dirty="0" err="1"/>
              <a:t>diär</a:t>
            </a:r>
            <a:r>
              <a:rPr lang="fi-FI" dirty="0"/>
              <a:t>]</a:t>
            </a:r>
          </a:p>
          <a:p>
            <a:pPr lvl="1"/>
            <a:r>
              <a:rPr lang="fi-FI" dirty="0" err="1"/>
              <a:t>studera</a:t>
            </a:r>
            <a:r>
              <a:rPr lang="fi-FI" dirty="0"/>
              <a:t> [st</a:t>
            </a:r>
            <a:r>
              <a:rPr lang="en-US" dirty="0"/>
              <a:t>ʉ</a:t>
            </a:r>
            <a:r>
              <a:rPr lang="fi-FI" dirty="0" err="1"/>
              <a:t>de:ra</a:t>
            </a:r>
            <a:r>
              <a:rPr lang="fi-FI" dirty="0"/>
              <a:t>] </a:t>
            </a:r>
          </a:p>
          <a:p>
            <a:pPr lvl="1"/>
            <a:r>
              <a:rPr lang="fi-FI" dirty="0" err="1"/>
              <a:t>hund</a:t>
            </a:r>
            <a:r>
              <a:rPr lang="fi-FI" dirty="0"/>
              <a:t> [h</a:t>
            </a:r>
            <a:r>
              <a:rPr lang="en-US" dirty="0"/>
              <a:t>ʉ</a:t>
            </a:r>
            <a:r>
              <a:rPr lang="fi-FI" dirty="0" err="1"/>
              <a:t>nd</a:t>
            </a:r>
            <a:r>
              <a:rPr lang="fi-FI" dirty="0"/>
              <a:t>] </a:t>
            </a:r>
          </a:p>
          <a:p>
            <a:pPr lvl="1"/>
            <a:r>
              <a:rPr lang="fi-FI" dirty="0" err="1"/>
              <a:t>kunna</a:t>
            </a:r>
            <a:r>
              <a:rPr lang="fi-FI" dirty="0"/>
              <a:t> [k</a:t>
            </a:r>
            <a:r>
              <a:rPr lang="en-US" dirty="0"/>
              <a:t>ʉ</a:t>
            </a:r>
            <a:r>
              <a:rPr lang="fi-FI" dirty="0" err="1"/>
              <a:t>nna</a:t>
            </a:r>
            <a:r>
              <a:rPr lang="fi-FI" dirty="0"/>
              <a:t>]</a:t>
            </a:r>
          </a:p>
          <a:p>
            <a:pPr lvl="1"/>
            <a:r>
              <a:rPr lang="fi-FI" dirty="0" err="1"/>
              <a:t>sluta</a:t>
            </a:r>
            <a:r>
              <a:rPr lang="fi-FI" dirty="0"/>
              <a:t> [</a:t>
            </a:r>
            <a:r>
              <a:rPr lang="fi-FI" dirty="0" err="1"/>
              <a:t>sl</a:t>
            </a:r>
            <a:r>
              <a:rPr lang="en-US" dirty="0"/>
              <a:t>ʉ:</a:t>
            </a:r>
            <a:r>
              <a:rPr lang="fi-FI" dirty="0" err="1"/>
              <a:t>ta</a:t>
            </a:r>
            <a:r>
              <a:rPr lang="fi-FI" dirty="0"/>
              <a:t>] </a:t>
            </a:r>
          </a:p>
          <a:p>
            <a:pPr lvl="1"/>
            <a:r>
              <a:rPr lang="fi-FI" dirty="0" err="1"/>
              <a:t>kul</a:t>
            </a:r>
            <a:r>
              <a:rPr lang="fi-FI" dirty="0"/>
              <a:t> [k</a:t>
            </a:r>
            <a:r>
              <a:rPr lang="en-US" dirty="0"/>
              <a:t>ʉ</a:t>
            </a:r>
            <a:r>
              <a:rPr lang="fi-FI" dirty="0"/>
              <a:t>:l] </a:t>
            </a:r>
          </a:p>
          <a:p>
            <a:pPr lvl="2">
              <a:buFont typeface="Wingdings" pitchFamily="2" charset="2"/>
              <a:buNone/>
            </a:pPr>
            <a:r>
              <a:rPr lang="fi-FI" dirty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E/Ä-harjoituksia</a:t>
            </a: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Wingdings" pitchFamily="2" charset="2"/>
              <a:buNone/>
            </a:pPr>
            <a:r>
              <a:rPr lang="fi-FI" sz="2800" dirty="0">
                <a:effectLst/>
              </a:rPr>
              <a:t>Lue seuraavat virkkeet ääneen. Mieti etenkin e/ä- kirjainten ääntämistä. </a:t>
            </a:r>
          </a:p>
          <a:p>
            <a:pPr>
              <a:buFont typeface="Wingdings" pitchFamily="2" charset="2"/>
              <a:buNone/>
            </a:pPr>
            <a:endParaRPr lang="en-US" sz="2800" dirty="0">
              <a:effectLst/>
            </a:endParaRPr>
          </a:p>
          <a:p>
            <a:pPr>
              <a:buFont typeface="Wingdings" pitchFamily="2" charset="2"/>
              <a:buNone/>
            </a:pPr>
            <a:r>
              <a:rPr lang="en-US" sz="2800" dirty="0">
                <a:effectLst/>
              </a:rPr>
              <a:t>1 I </a:t>
            </a:r>
            <a:r>
              <a:rPr lang="en-US" sz="2800" dirty="0" err="1">
                <a:effectLst/>
              </a:rPr>
              <a:t>slutet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av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terminen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utvärderas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undervisningen</a:t>
            </a:r>
            <a:r>
              <a:rPr lang="en-US" sz="2800" dirty="0">
                <a:effectLst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sz="2800" dirty="0">
                <a:effectLst/>
              </a:rPr>
              <a:t>2 Johan </a:t>
            </a:r>
            <a:r>
              <a:rPr lang="en-US" sz="2800" dirty="0" err="1">
                <a:effectLst/>
              </a:rPr>
              <a:t>är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läkare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och</a:t>
            </a:r>
            <a:r>
              <a:rPr lang="en-US" sz="2800" dirty="0">
                <a:effectLst/>
              </a:rPr>
              <a:t> Peter </a:t>
            </a:r>
            <a:r>
              <a:rPr lang="en-US" sz="2800" dirty="0" err="1">
                <a:effectLst/>
              </a:rPr>
              <a:t>är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lärare</a:t>
            </a:r>
            <a:r>
              <a:rPr lang="en-US" sz="2800" dirty="0">
                <a:effectLst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sz="2800" dirty="0">
                <a:effectLst/>
              </a:rPr>
              <a:t>3 </a:t>
            </a:r>
            <a:r>
              <a:rPr lang="en-US" sz="2800" dirty="0" err="1">
                <a:effectLst/>
              </a:rPr>
              <a:t>Personalen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består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av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ungefär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fyrtio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människor</a:t>
            </a:r>
            <a:r>
              <a:rPr lang="en-US" sz="2800" dirty="0">
                <a:effectLst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sz="2800" dirty="0">
                <a:effectLst/>
              </a:rPr>
              <a:t>4 </a:t>
            </a:r>
            <a:r>
              <a:rPr lang="en-US" sz="2800" dirty="0" err="1">
                <a:effectLst/>
              </a:rPr>
              <a:t>På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universitetet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har</a:t>
            </a:r>
            <a:r>
              <a:rPr lang="en-US" sz="2800" dirty="0">
                <a:effectLst/>
              </a:rPr>
              <a:t> man </a:t>
            </a:r>
            <a:r>
              <a:rPr lang="en-US" sz="2800" dirty="0" err="1">
                <a:effectLst/>
              </a:rPr>
              <a:t>bildat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ett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nätverk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för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utländska</a:t>
            </a:r>
            <a:r>
              <a:rPr lang="en-US" sz="2800" dirty="0">
                <a:effectLst/>
              </a:rPr>
              <a:t> </a:t>
            </a:r>
            <a:r>
              <a:rPr lang="en-US" sz="2800" dirty="0" err="1">
                <a:effectLst/>
              </a:rPr>
              <a:t>medborgare</a:t>
            </a:r>
            <a:r>
              <a:rPr lang="en-US" sz="2800" dirty="0">
                <a:effectLst/>
              </a:rPr>
              <a:t>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E ja Ä 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fi-FI" sz="2800" dirty="0"/>
              <a:t>Kirjaimet e ja ä äännetään useimmiten kuten suomen e</a:t>
            </a:r>
          </a:p>
          <a:p>
            <a:pPr lvl="2">
              <a:lnSpc>
                <a:spcPct val="90000"/>
              </a:lnSpc>
            </a:pPr>
            <a:r>
              <a:rPr lang="fi-FI" sz="2000" dirty="0" err="1"/>
              <a:t>läkare</a:t>
            </a:r>
            <a:r>
              <a:rPr lang="fi-FI" sz="2000" dirty="0"/>
              <a:t> [</a:t>
            </a:r>
            <a:r>
              <a:rPr lang="fi-FI" sz="2000" dirty="0" err="1"/>
              <a:t>le:kare</a:t>
            </a:r>
            <a:r>
              <a:rPr lang="fi-FI" sz="2000" dirty="0"/>
              <a:t>]</a:t>
            </a:r>
          </a:p>
          <a:p>
            <a:pPr lvl="2">
              <a:lnSpc>
                <a:spcPct val="90000"/>
              </a:lnSpc>
            </a:pPr>
            <a:endParaRPr lang="fi-FI" sz="2000" dirty="0"/>
          </a:p>
          <a:p>
            <a:pPr>
              <a:lnSpc>
                <a:spcPct val="90000"/>
              </a:lnSpc>
            </a:pPr>
            <a:r>
              <a:rPr lang="fi-FI" sz="2800" dirty="0"/>
              <a:t>Usein ennen r-kirjainta ne kuitenkin ääntyvät kuten suomen ä</a:t>
            </a:r>
          </a:p>
          <a:p>
            <a:pPr lvl="2">
              <a:lnSpc>
                <a:spcPct val="90000"/>
              </a:lnSpc>
            </a:pPr>
            <a:r>
              <a:rPr lang="fi-FI" sz="2000" dirty="0" err="1"/>
              <a:t>lärare</a:t>
            </a:r>
            <a:r>
              <a:rPr lang="fi-FI" sz="2000" dirty="0"/>
              <a:t> [</a:t>
            </a:r>
            <a:r>
              <a:rPr lang="fi-FI" sz="2000" dirty="0" err="1"/>
              <a:t>lä:rare</a:t>
            </a:r>
            <a:r>
              <a:rPr lang="fi-FI" sz="2000" dirty="0"/>
              <a:t>], person [</a:t>
            </a:r>
            <a:r>
              <a:rPr lang="fi-FI" sz="2000" dirty="0" err="1"/>
              <a:t>pärs</a:t>
            </a:r>
            <a:r>
              <a:rPr lang="en-US" sz="2000" dirty="0"/>
              <a:t>ʉ</a:t>
            </a:r>
            <a:r>
              <a:rPr lang="fi-FI" sz="2000" dirty="0"/>
              <a:t>:n]     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fi-FI" sz="2400" dirty="0"/>
          </a:p>
          <a:p>
            <a:pPr lvl="1">
              <a:lnSpc>
                <a:spcPct val="90000"/>
              </a:lnSpc>
            </a:pPr>
            <a:r>
              <a:rPr lang="fi-FI" sz="2400" dirty="0"/>
              <a:t>Painollisessa tavussa e ja ä ennen r-kirjainta äännetään usein kuten suomen e ja ä</a:t>
            </a:r>
            <a:endParaRPr lang="fi-FI" sz="2000" dirty="0"/>
          </a:p>
          <a:p>
            <a:pPr lvl="2">
              <a:lnSpc>
                <a:spcPct val="90000"/>
              </a:lnSpc>
            </a:pPr>
            <a:r>
              <a:rPr lang="fi-FI" sz="2000" dirty="0" err="1"/>
              <a:t>ler</a:t>
            </a:r>
            <a:r>
              <a:rPr lang="fi-FI" sz="2000" dirty="0"/>
              <a:t> [</a:t>
            </a:r>
            <a:r>
              <a:rPr lang="fi-FI" sz="2000" dirty="0" err="1"/>
              <a:t>le:r</a:t>
            </a:r>
            <a:r>
              <a:rPr lang="fi-FI" sz="2000" dirty="0"/>
              <a:t>], </a:t>
            </a:r>
            <a:r>
              <a:rPr lang="fi-FI" sz="2000" dirty="0" err="1"/>
              <a:t>ser</a:t>
            </a:r>
            <a:r>
              <a:rPr lang="fi-FI" sz="2000" dirty="0"/>
              <a:t> [</a:t>
            </a:r>
            <a:r>
              <a:rPr lang="fi-FI" sz="2000" dirty="0" err="1"/>
              <a:t>se:r</a:t>
            </a:r>
            <a:r>
              <a:rPr lang="fi-FI" sz="2000" dirty="0"/>
              <a:t>], </a:t>
            </a:r>
            <a:r>
              <a:rPr lang="fi-FI" sz="2000" dirty="0" err="1"/>
              <a:t>ber</a:t>
            </a:r>
            <a:r>
              <a:rPr lang="fi-FI" sz="2000" dirty="0"/>
              <a:t> [</a:t>
            </a:r>
            <a:r>
              <a:rPr lang="fi-FI" sz="2000" dirty="0" err="1"/>
              <a:t>be:r</a:t>
            </a:r>
            <a:r>
              <a:rPr lang="fi-FI" sz="2000" dirty="0"/>
              <a:t>], </a:t>
            </a:r>
            <a:r>
              <a:rPr lang="fi-FI" sz="2000" dirty="0" err="1"/>
              <a:t>här</a:t>
            </a:r>
            <a:r>
              <a:rPr lang="fi-FI" sz="2000" dirty="0"/>
              <a:t> [</a:t>
            </a:r>
            <a:r>
              <a:rPr lang="fi-FI" sz="2000" dirty="0" err="1"/>
              <a:t>hä:r</a:t>
            </a:r>
            <a:r>
              <a:rPr lang="fi-FI" sz="2000" dirty="0"/>
              <a:t>], </a:t>
            </a:r>
            <a:r>
              <a:rPr lang="fi-FI" sz="2000" dirty="0" err="1"/>
              <a:t>där</a:t>
            </a:r>
            <a:r>
              <a:rPr lang="fi-FI" sz="2000" dirty="0"/>
              <a:t> [</a:t>
            </a:r>
            <a:r>
              <a:rPr lang="fi-FI" sz="2000" dirty="0" err="1"/>
              <a:t>dä:r</a:t>
            </a:r>
            <a:r>
              <a:rPr lang="fi-FI" sz="2000" dirty="0"/>
              <a:t>] </a:t>
            </a:r>
            <a:endParaRPr lang="en-US" sz="2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O-harjoituksia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r>
              <a:rPr lang="fi-FI" dirty="0">
                <a:effectLst/>
              </a:rPr>
              <a:t>Lue seuraavat virkkeet ääneen. Mieti etenkin o-kirjaimen ääntämistä. </a:t>
            </a:r>
          </a:p>
          <a:p>
            <a:pPr>
              <a:buFont typeface="Wingdings" pitchFamily="2" charset="2"/>
              <a:buNone/>
            </a:pPr>
            <a:r>
              <a:rPr lang="fi-FI" dirty="0">
                <a:effectLst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effectLst/>
              </a:rPr>
              <a:t>1 Europa </a:t>
            </a:r>
            <a:r>
              <a:rPr lang="en-US" dirty="0" err="1">
                <a:effectLst/>
              </a:rPr>
              <a:t>och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Norden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är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stora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områden</a:t>
            </a:r>
            <a:r>
              <a:rPr lang="en-US" dirty="0">
                <a:effectLst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en-US" dirty="0">
                <a:effectLst/>
              </a:rPr>
              <a:t>2 </a:t>
            </a:r>
            <a:r>
              <a:rPr lang="en-US" dirty="0" err="1">
                <a:effectLst/>
              </a:rPr>
              <a:t>Att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gå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i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skolan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är</a:t>
            </a:r>
            <a:r>
              <a:rPr lang="en-US" dirty="0">
                <a:effectLst/>
              </a:rPr>
              <a:t> </a:t>
            </a:r>
            <a:r>
              <a:rPr lang="en-US" dirty="0" err="1">
                <a:effectLst/>
              </a:rPr>
              <a:t>obligatoriskt</a:t>
            </a:r>
            <a:r>
              <a:rPr lang="en-US" dirty="0">
                <a:effectLst/>
              </a:rPr>
              <a:t>.</a:t>
            </a:r>
          </a:p>
          <a:p>
            <a:pPr>
              <a:buFont typeface="Wingdings" pitchFamily="2" charset="2"/>
              <a:buNone/>
            </a:pPr>
            <a:r>
              <a:rPr lang="fi-FI" dirty="0">
                <a:effectLst/>
              </a:rPr>
              <a:t>3 </a:t>
            </a:r>
            <a:r>
              <a:rPr lang="fi-FI" dirty="0" err="1">
                <a:effectLst/>
              </a:rPr>
              <a:t>Forskarna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har</a:t>
            </a:r>
            <a:r>
              <a:rPr lang="fi-FI" dirty="0">
                <a:effectLst/>
              </a:rPr>
              <a:t> </a:t>
            </a:r>
            <a:r>
              <a:rPr lang="fi-FI" dirty="0" err="1">
                <a:effectLst/>
              </a:rPr>
              <a:t>ordet</a:t>
            </a:r>
            <a:r>
              <a:rPr lang="fi-FI" dirty="0">
                <a:effectLst/>
              </a:rPr>
              <a:t>.</a:t>
            </a:r>
            <a:endParaRPr lang="en-US" dirty="0">
              <a:effectLst/>
            </a:endParaRPr>
          </a:p>
          <a:p>
            <a:pPr>
              <a:buFont typeface="Wingdings" pitchFamily="2" charset="2"/>
              <a:buNone/>
            </a:pPr>
            <a:endParaRPr lang="en-US" dirty="0">
              <a:effectLst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O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fi-FI" sz="2800" dirty="0"/>
              <a:t>O-kirjain ääntyy joko kuin suomen o tai u.</a:t>
            </a:r>
          </a:p>
          <a:p>
            <a:r>
              <a:rPr lang="fi-FI" sz="2800" dirty="0"/>
              <a:t>kun o on painollinen (pitkä), se ääntyy usein kuten suomen u</a:t>
            </a:r>
          </a:p>
          <a:p>
            <a:pPr lvl="1"/>
            <a:r>
              <a:rPr lang="fi-FI" sz="2400" dirty="0" err="1"/>
              <a:t>skola</a:t>
            </a:r>
            <a:r>
              <a:rPr lang="fi-FI" sz="2400" dirty="0"/>
              <a:t> [</a:t>
            </a:r>
            <a:r>
              <a:rPr lang="fi-FI" sz="2400" dirty="0" err="1"/>
              <a:t>sku:la</a:t>
            </a:r>
            <a:r>
              <a:rPr lang="fi-FI" sz="2400" dirty="0"/>
              <a:t>]</a:t>
            </a:r>
          </a:p>
          <a:p>
            <a:r>
              <a:rPr lang="fi-FI" sz="2800" dirty="0"/>
              <a:t>kun o on painoton (lyhyt), se ääntyy usein kuten suomen o</a:t>
            </a:r>
          </a:p>
          <a:p>
            <a:pPr lvl="1"/>
            <a:r>
              <a:rPr lang="en-US" sz="2400" dirty="0" err="1">
                <a:effectLst/>
              </a:rPr>
              <a:t>bort</a:t>
            </a:r>
            <a:r>
              <a:rPr lang="en-US" sz="2400" dirty="0">
                <a:effectLst/>
              </a:rPr>
              <a:t> [</a:t>
            </a:r>
            <a:r>
              <a:rPr lang="en-US" sz="2400" dirty="0" err="1">
                <a:effectLst/>
              </a:rPr>
              <a:t>bort</a:t>
            </a:r>
            <a:r>
              <a:rPr lang="en-US" sz="2400" dirty="0">
                <a:effectLst/>
              </a:rPr>
              <a:t>]	</a:t>
            </a:r>
          </a:p>
          <a:p>
            <a:pPr lvl="1"/>
            <a:endParaRPr lang="en-US" sz="2400" dirty="0">
              <a:effectLst/>
            </a:endParaRPr>
          </a:p>
          <a:p>
            <a:pPr lvl="1"/>
            <a:r>
              <a:rPr lang="fi-FI" sz="2000" dirty="0"/>
              <a:t>poikkeuksia kuitenkin on, esim. </a:t>
            </a:r>
            <a:r>
              <a:rPr lang="fi-FI" sz="2000" dirty="0" err="1"/>
              <a:t>ordna</a:t>
            </a:r>
            <a:r>
              <a:rPr lang="fi-FI" sz="2000" dirty="0"/>
              <a:t> [</a:t>
            </a:r>
            <a:r>
              <a:rPr lang="fi-FI" sz="2000" dirty="0" err="1"/>
              <a:t>å:dna</a:t>
            </a:r>
            <a:r>
              <a:rPr lang="fi-FI" sz="2000" dirty="0"/>
              <a:t>], </a:t>
            </a:r>
            <a:r>
              <a:rPr lang="fi-FI" sz="2000" dirty="0" err="1"/>
              <a:t>hon</a:t>
            </a:r>
            <a:r>
              <a:rPr lang="fi-FI" sz="2000" dirty="0"/>
              <a:t> [</a:t>
            </a:r>
            <a:r>
              <a:rPr lang="fi-FI" sz="2000" dirty="0" err="1"/>
              <a:t>hun</a:t>
            </a:r>
            <a:r>
              <a:rPr lang="fi-FI" sz="2000" dirty="0"/>
              <a:t>], </a:t>
            </a:r>
            <a:r>
              <a:rPr lang="fi-FI" sz="2000" dirty="0" err="1"/>
              <a:t>blomma</a:t>
            </a:r>
            <a:r>
              <a:rPr lang="fi-FI" sz="2000" dirty="0"/>
              <a:t> [</a:t>
            </a:r>
            <a:r>
              <a:rPr lang="fi-FI" sz="2000" dirty="0" err="1"/>
              <a:t>blumma</a:t>
            </a:r>
            <a:r>
              <a:rPr lang="fi-FI" sz="2000" dirty="0"/>
              <a:t>], </a:t>
            </a:r>
            <a:r>
              <a:rPr lang="fi-FI" sz="2000" dirty="0" err="1"/>
              <a:t>kort</a:t>
            </a:r>
            <a:r>
              <a:rPr lang="fi-FI" sz="2000" dirty="0"/>
              <a:t> [</a:t>
            </a:r>
            <a:r>
              <a:rPr lang="fi-FI" sz="2000" dirty="0" err="1"/>
              <a:t>kort</a:t>
            </a:r>
            <a:r>
              <a:rPr lang="fi-FI" sz="2000" dirty="0"/>
              <a:t>] = lyhyt, </a:t>
            </a:r>
            <a:r>
              <a:rPr lang="fi-FI" sz="2000" dirty="0" err="1"/>
              <a:t>kort</a:t>
            </a:r>
            <a:r>
              <a:rPr lang="fi-FI" sz="2000" dirty="0"/>
              <a:t> [</a:t>
            </a:r>
            <a:r>
              <a:rPr lang="fi-FI" sz="2000" dirty="0" err="1"/>
              <a:t>ku:rt</a:t>
            </a:r>
            <a:r>
              <a:rPr lang="fi-FI" sz="2000" dirty="0"/>
              <a:t>] = kortti</a:t>
            </a:r>
          </a:p>
          <a:p>
            <a:pPr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gital Dots">
  <a:themeElements>
    <a:clrScheme name="Digital Dots 2">
      <a:dk1>
        <a:srgbClr val="5B5B89"/>
      </a:dk1>
      <a:lt1>
        <a:srgbClr val="FFFFFF"/>
      </a:lt1>
      <a:dk2>
        <a:srgbClr val="666699"/>
      </a:dk2>
      <a:lt2>
        <a:srgbClr val="DFDEF6"/>
      </a:lt2>
      <a:accent1>
        <a:srgbClr val="6666FF"/>
      </a:accent1>
      <a:accent2>
        <a:srgbClr val="52527C"/>
      </a:accent2>
      <a:accent3>
        <a:srgbClr val="B8B8CA"/>
      </a:accent3>
      <a:accent4>
        <a:srgbClr val="DADADA"/>
      </a:accent4>
      <a:accent5>
        <a:srgbClr val="B8B8FF"/>
      </a:accent5>
      <a:accent6>
        <a:srgbClr val="494970"/>
      </a:accent6>
      <a:hlink>
        <a:srgbClr val="9999FF"/>
      </a:hlink>
      <a:folHlink>
        <a:srgbClr val="CCCCFF"/>
      </a:folHlink>
    </a:clrScheme>
    <a:fontScheme name="Digital Do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gital Dots 1">
        <a:dk1>
          <a:srgbClr val="00008A"/>
        </a:dk1>
        <a:lt1>
          <a:srgbClr val="FFFFFF"/>
        </a:lt1>
        <a:dk2>
          <a:srgbClr val="000099"/>
        </a:dk2>
        <a:lt2>
          <a:srgbClr val="FFFFFF"/>
        </a:lt2>
        <a:accent1>
          <a:srgbClr val="0099FF"/>
        </a:accent1>
        <a:accent2>
          <a:srgbClr val="00007A"/>
        </a:accent2>
        <a:accent3>
          <a:srgbClr val="AAAACA"/>
        </a:accent3>
        <a:accent4>
          <a:srgbClr val="DADADA"/>
        </a:accent4>
        <a:accent5>
          <a:srgbClr val="AACAFF"/>
        </a:accent5>
        <a:accent6>
          <a:srgbClr val="00006E"/>
        </a:accent6>
        <a:hlink>
          <a:srgbClr val="EAEAEA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2">
        <a:dk1>
          <a:srgbClr val="5B5B89"/>
        </a:dk1>
        <a:lt1>
          <a:srgbClr val="FFFFFF"/>
        </a:lt1>
        <a:dk2>
          <a:srgbClr val="666699"/>
        </a:dk2>
        <a:lt2>
          <a:srgbClr val="DFDEF6"/>
        </a:lt2>
        <a:accent1>
          <a:srgbClr val="6666FF"/>
        </a:accent1>
        <a:accent2>
          <a:srgbClr val="52527C"/>
        </a:accent2>
        <a:accent3>
          <a:srgbClr val="B8B8CA"/>
        </a:accent3>
        <a:accent4>
          <a:srgbClr val="DADADA"/>
        </a:accent4>
        <a:accent5>
          <a:srgbClr val="B8B8FF"/>
        </a:accent5>
        <a:accent6>
          <a:srgbClr val="494970"/>
        </a:accent6>
        <a:hlink>
          <a:srgbClr val="9999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3">
        <a:dk1>
          <a:srgbClr val="70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6000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560000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4">
        <a:dk1>
          <a:srgbClr val="000000"/>
        </a:dk1>
        <a:lt1>
          <a:srgbClr val="FDEB9D"/>
        </a:lt1>
        <a:dk2>
          <a:srgbClr val="000000"/>
        </a:dk2>
        <a:lt2>
          <a:srgbClr val="E0CE82"/>
        </a:lt2>
        <a:accent1>
          <a:srgbClr val="EAEAEA"/>
        </a:accent1>
        <a:accent2>
          <a:srgbClr val="C2B476"/>
        </a:accent2>
        <a:accent3>
          <a:srgbClr val="FEF3CC"/>
        </a:accent3>
        <a:accent4>
          <a:srgbClr val="000000"/>
        </a:accent4>
        <a:accent5>
          <a:srgbClr val="F3F3F3"/>
        </a:accent5>
        <a:accent6>
          <a:srgbClr val="B0A36A"/>
        </a:accent6>
        <a:hlink>
          <a:srgbClr val="A47900"/>
        </a:hlink>
        <a:folHlink>
          <a:srgbClr val="8C8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5">
        <a:dk1>
          <a:srgbClr val="5B5E52"/>
        </a:dk1>
        <a:lt1>
          <a:srgbClr val="FFFFFF"/>
        </a:lt1>
        <a:dk2>
          <a:srgbClr val="686B5D"/>
        </a:dk2>
        <a:lt2>
          <a:srgbClr val="CCD5C7"/>
        </a:lt2>
        <a:accent1>
          <a:srgbClr val="809EA8"/>
        </a:accent1>
        <a:accent2>
          <a:srgbClr val="4F5147"/>
        </a:accent2>
        <a:accent3>
          <a:srgbClr val="B9BAB6"/>
        </a:accent3>
        <a:accent4>
          <a:srgbClr val="DADADA"/>
        </a:accent4>
        <a:accent5>
          <a:srgbClr val="C0CCD1"/>
        </a:accent5>
        <a:accent6>
          <a:srgbClr val="47493F"/>
        </a:accent6>
        <a:hlink>
          <a:srgbClr val="AAA854"/>
        </a:hlink>
        <a:folHlink>
          <a:srgbClr val="E1D0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6">
        <a:dk1>
          <a:srgbClr val="46532B"/>
        </a:dk1>
        <a:lt1>
          <a:srgbClr val="FFFFFF"/>
        </a:lt1>
        <a:dk2>
          <a:srgbClr val="4E5D31"/>
        </a:dk2>
        <a:lt2>
          <a:srgbClr val="FFFFCC"/>
        </a:lt2>
        <a:accent1>
          <a:srgbClr val="8F8C00"/>
        </a:accent1>
        <a:accent2>
          <a:srgbClr val="424F29"/>
        </a:accent2>
        <a:accent3>
          <a:srgbClr val="B2B6AD"/>
        </a:accent3>
        <a:accent4>
          <a:srgbClr val="DADADA"/>
        </a:accent4>
        <a:accent5>
          <a:srgbClr val="C6C5AA"/>
        </a:accent5>
        <a:accent6>
          <a:srgbClr val="3B4724"/>
        </a:accent6>
        <a:hlink>
          <a:srgbClr val="33CC33"/>
        </a:hlink>
        <a:folHlink>
          <a:srgbClr val="00A1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7">
        <a:dk1>
          <a:srgbClr val="007673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5A58"/>
        </a:accent6>
        <a:hlink>
          <a:srgbClr val="FFCC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gital Dots 8">
        <a:dk1>
          <a:srgbClr val="000000"/>
        </a:dk1>
        <a:lt1>
          <a:srgbClr val="E6F8F4"/>
        </a:lt1>
        <a:dk2>
          <a:srgbClr val="000000"/>
        </a:dk2>
        <a:lt2>
          <a:srgbClr val="C5DBD6"/>
        </a:lt2>
        <a:accent1>
          <a:srgbClr val="CCFF99"/>
        </a:accent1>
        <a:accent2>
          <a:srgbClr val="ACBAB7"/>
        </a:accent2>
        <a:accent3>
          <a:srgbClr val="F0FBF8"/>
        </a:accent3>
        <a:accent4>
          <a:srgbClr val="000000"/>
        </a:accent4>
        <a:accent5>
          <a:srgbClr val="E2FFCA"/>
        </a:accent5>
        <a:accent6>
          <a:srgbClr val="9BA8A6"/>
        </a:accent6>
        <a:hlink>
          <a:srgbClr val="008080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gital Dots 9">
        <a:dk1>
          <a:srgbClr val="000000"/>
        </a:dk1>
        <a:lt1>
          <a:srgbClr val="EAEAEA"/>
        </a:lt1>
        <a:dk2>
          <a:srgbClr val="000000"/>
        </a:dk2>
        <a:lt2>
          <a:srgbClr val="D1D1D1"/>
        </a:lt2>
        <a:accent1>
          <a:srgbClr val="CCECFF"/>
        </a:accent1>
        <a:accent2>
          <a:srgbClr val="B2B2B2"/>
        </a:accent2>
        <a:accent3>
          <a:srgbClr val="F3F3F3"/>
        </a:accent3>
        <a:accent4>
          <a:srgbClr val="000000"/>
        </a:accent4>
        <a:accent5>
          <a:srgbClr val="E2F4FF"/>
        </a:accent5>
        <a:accent6>
          <a:srgbClr val="A1A1A1"/>
        </a:accent6>
        <a:hlink>
          <a:srgbClr val="7200E4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Digital Dots</Template>
  <TotalTime>76</TotalTime>
  <Words>874</Words>
  <Application>Microsoft Office PowerPoint</Application>
  <PresentationFormat>Bildspel på skärmen (4:3)</PresentationFormat>
  <Paragraphs>130</Paragraphs>
  <Slides>17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17</vt:i4>
      </vt:variant>
    </vt:vector>
  </HeadingPairs>
  <TitlesOfParts>
    <vt:vector size="20" baseType="lpstr">
      <vt:lpstr>Arial</vt:lpstr>
      <vt:lpstr>Wingdings</vt:lpstr>
      <vt:lpstr>Digital Dots</vt:lpstr>
      <vt:lpstr>Uttal  Ääntäminen </vt:lpstr>
      <vt:lpstr>Betoning  Paino</vt:lpstr>
      <vt:lpstr>Vokaalin pituus</vt:lpstr>
      <vt:lpstr>Ääntämismerkinnät</vt:lpstr>
      <vt:lpstr>U</vt:lpstr>
      <vt:lpstr>E/Ä-harjoituksia</vt:lpstr>
      <vt:lpstr>E ja Ä </vt:lpstr>
      <vt:lpstr>O-harjoituksia</vt:lpstr>
      <vt:lpstr>O</vt:lpstr>
      <vt:lpstr>G-harjoituksia</vt:lpstr>
      <vt:lpstr>G</vt:lpstr>
      <vt:lpstr>K</vt:lpstr>
      <vt:lpstr>K-harjoituksia</vt:lpstr>
      <vt:lpstr>SK</vt:lpstr>
      <vt:lpstr>SJ/STJ/-TION/-SION</vt:lpstr>
      <vt:lpstr>jour äänetään sje-äänteenä</vt:lpstr>
      <vt:lpstr>Sje-äänne</vt:lpstr>
    </vt:vector>
  </TitlesOfParts>
  <Company>tay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Ääntäminen Uttal</dc:title>
  <dc:creator>tkk</dc:creator>
  <cp:lastModifiedBy>Fröjdman Isabella</cp:lastModifiedBy>
  <cp:revision>35</cp:revision>
  <dcterms:created xsi:type="dcterms:W3CDTF">2009-03-05T07:56:52Z</dcterms:created>
  <dcterms:modified xsi:type="dcterms:W3CDTF">2021-03-11T11:28:37Z</dcterms:modified>
</cp:coreProperties>
</file>