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96" r:id="rId3"/>
    <p:sldId id="289" r:id="rId4"/>
    <p:sldId id="280" r:id="rId5"/>
    <p:sldId id="297" r:id="rId6"/>
    <p:sldId id="272" r:id="rId7"/>
    <p:sldId id="273" r:id="rId8"/>
    <p:sldId id="275" r:id="rId9"/>
    <p:sldId id="278" r:id="rId10"/>
    <p:sldId id="288" r:id="rId11"/>
    <p:sldId id="286" r:id="rId12"/>
    <p:sldId id="281" r:id="rId13"/>
    <p:sldId id="290" r:id="rId14"/>
    <p:sldId id="291" r:id="rId15"/>
    <p:sldId id="292" r:id="rId16"/>
    <p:sldId id="293" r:id="rId17"/>
    <p:sldId id="294" r:id="rId18"/>
    <p:sldId id="274" r:id="rId19"/>
    <p:sldId id="298" r:id="rId20"/>
    <p:sldId id="295" r:id="rId21"/>
    <p:sldId id="258" r:id="rId22"/>
    <p:sldId id="259" r:id="rId23"/>
    <p:sldId id="277" r:id="rId24"/>
    <p:sldId id="260" r:id="rId25"/>
    <p:sldId id="271" r:id="rId26"/>
    <p:sldId id="266" r:id="rId27"/>
    <p:sldId id="270" r:id="rId28"/>
    <p:sldId id="269" r:id="rId29"/>
    <p:sldId id="264" r:id="rId30"/>
    <p:sldId id="267" r:id="rId31"/>
    <p:sldId id="29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4" autoAdjust="0"/>
    <p:restoredTop sz="93962" autoAdjust="0"/>
  </p:normalViewPr>
  <p:slideViewPr>
    <p:cSldViewPr>
      <p:cViewPr varScale="1">
        <p:scale>
          <a:sx n="60" d="100"/>
          <a:sy n="60" d="100"/>
        </p:scale>
        <p:origin x="14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C32D0-1689-4BC1-8C2C-629279326C0F}" type="datetimeFigureOut">
              <a:rPr lang="fi-FI" smtClean="0"/>
              <a:pPr/>
              <a:t>20.5.2024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B9F9C-8592-4A01-9FF5-F9722ED410D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1273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3326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1181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651745720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5620096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0843085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5383328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5221362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8801499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3918072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7769165"/>
      </p:ext>
    </p:extLst>
  </p:cSld>
  <p:clrMapOvr>
    <a:masterClrMapping/>
  </p:clrMapOvr>
  <p:hf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069488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2988599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6553787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4828590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662136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9902344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065743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216780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1886885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1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Raha- ja pankkiteorian kurssi</a:t>
            </a:r>
            <a:br>
              <a:rPr lang="fi-FI" dirty="0"/>
            </a:br>
            <a:r>
              <a:rPr lang="fi-FI" dirty="0"/>
              <a:t>Luento 13</a:t>
            </a:r>
            <a:br>
              <a:rPr lang="fi-FI" dirty="0"/>
            </a:br>
            <a:r>
              <a:rPr lang="fi-FI" sz="1700" dirty="0"/>
              <a:t>CGM20</a:t>
            </a:r>
            <a:br>
              <a:rPr lang="fi-FI" dirty="0"/>
            </a:br>
            <a:endParaRPr lang="fi-FI" sz="2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21.5.2024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99591"/>
          </a:xfrm>
        </p:spPr>
        <p:txBody>
          <a:bodyPr/>
          <a:lstStyle/>
          <a:p>
            <a:r>
              <a:rPr lang="fi-FI" dirty="0" err="1"/>
              <a:t>Contestable</a:t>
            </a:r>
            <a:r>
              <a:rPr lang="fi-FI" dirty="0"/>
              <a:t> </a:t>
            </a:r>
            <a:r>
              <a:rPr lang="fi-FI" dirty="0" err="1"/>
              <a:t>markets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700808"/>
            <a:ext cx="7704667" cy="429900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Voiko pankkialalle tulla nopeasti kevyin kustannuksin?</a:t>
            </a:r>
          </a:p>
          <a:p>
            <a:pPr lvl="1"/>
            <a:r>
              <a:rPr lang="fi-FI" dirty="0"/>
              <a:t>Ottolainaus: asiakkaat hitaita / haluttomia vaihtamaan tilipankkia</a:t>
            </a:r>
          </a:p>
          <a:p>
            <a:pPr lvl="1"/>
            <a:r>
              <a:rPr lang="fi-FI" dirty="0"/>
              <a:t>Yrityslainaus:  ei valmiita asiakassuhteita / pankin itsensä tuntemia yrityksiä;</a:t>
            </a:r>
          </a:p>
          <a:p>
            <a:pPr lvl="2"/>
            <a:r>
              <a:rPr lang="fi-FI" dirty="0"/>
              <a:t>Tuntemattomien lainoittamisessa suuri riski</a:t>
            </a:r>
          </a:p>
          <a:p>
            <a:pPr lvl="2"/>
            <a:r>
              <a:rPr lang="fi-FI" dirty="0"/>
              <a:t>Olisiko korvattavissa rekrytoimalla kilpailijan henkilökuntaa?</a:t>
            </a:r>
          </a:p>
          <a:p>
            <a:pPr lvl="2"/>
            <a:r>
              <a:rPr lang="fi-FI" dirty="0" err="1"/>
              <a:t>Dell’Ariccia</a:t>
            </a:r>
            <a:r>
              <a:rPr lang="fi-FI" dirty="0"/>
              <a:t>, Friedman, </a:t>
            </a:r>
            <a:r>
              <a:rPr lang="fi-FI" dirty="0" err="1"/>
              <a:t>Marquez</a:t>
            </a:r>
            <a:r>
              <a:rPr lang="fi-FI" dirty="0"/>
              <a:t> (RAND J Econ 1999): Jos pankeilla kova kilpailu, alalle tulija tekee tappiota eikä nollavoittoa. Syy: jos edes asiakkaat valmiiksi hyvin tunteva ei tee kunnolla voittoa, tulijalla, joka ei asiakkaita tunne, ei ole mahdollisuuksia päästä edes omilleen.</a:t>
            </a:r>
          </a:p>
          <a:p>
            <a:pPr lvl="3"/>
            <a:r>
              <a:rPr lang="fi-FI" dirty="0"/>
              <a:t>Ei marginaaleja</a:t>
            </a:r>
          </a:p>
          <a:p>
            <a:pPr lvl="3"/>
            <a:r>
              <a:rPr lang="fi-FI" dirty="0"/>
              <a:t>Tulijalle päätyvät kaikki korkeariskiset asiakkaat, jotka eivät muille kelpaa =&gt; isot luottotappiot</a:t>
            </a:r>
          </a:p>
          <a:p>
            <a:pPr lvl="3"/>
            <a:r>
              <a:rPr lang="fi-FI" dirty="0"/>
              <a:t>Johtopäätös: jo kohtuullisen kilpailun oloissa (yritys)antolainaus olisi uudelle tulijalle tappiollista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8334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fi-FI" dirty="0" err="1"/>
              <a:t>Contestable</a:t>
            </a:r>
            <a:r>
              <a:rPr lang="fi-FI" dirty="0"/>
              <a:t> </a:t>
            </a:r>
            <a:r>
              <a:rPr lang="fi-FI" dirty="0" err="1"/>
              <a:t>markets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132856"/>
            <a:ext cx="7704667" cy="3332816"/>
          </a:xfrm>
        </p:spPr>
        <p:txBody>
          <a:bodyPr>
            <a:normAutofit/>
          </a:bodyPr>
          <a:lstStyle/>
          <a:p>
            <a:pPr lvl="1"/>
            <a:r>
              <a:rPr lang="fi-FI" dirty="0"/>
              <a:t>Ehkä täysvakuudellinen asuntolainaus voisi olla ”</a:t>
            </a:r>
            <a:r>
              <a:rPr lang="fi-FI" dirty="0" err="1"/>
              <a:t>contestable</a:t>
            </a:r>
            <a:r>
              <a:rPr lang="fi-FI" dirty="0"/>
              <a:t>”?</a:t>
            </a:r>
          </a:p>
          <a:p>
            <a:pPr lvl="2"/>
            <a:r>
              <a:rPr lang="fi-FI" dirty="0"/>
              <a:t>Asiakkaat kiertävät / kilpailuttavat, luottoriski vähäinen</a:t>
            </a:r>
          </a:p>
          <a:p>
            <a:pPr lvl="2"/>
            <a:r>
              <a:rPr lang="fi-FI" dirty="0"/>
              <a:t>Alalle tulija voisi olla pankki, jolla jo toimilupa, mutta aiempaa toimintaa vain jollain muulla seudulla /muussa ETA-maassa =&gt; toimilupa ja organisaatio eivät ongelmia</a:t>
            </a:r>
          </a:p>
          <a:p>
            <a:pPr lvl="1"/>
            <a:r>
              <a:rPr lang="fi-FI" dirty="0"/>
              <a:t>Onko internet tehnyt pankkitoiminnasta aiempaa ”haastettavamman”? </a:t>
            </a:r>
          </a:p>
          <a:p>
            <a:pPr lvl="2"/>
            <a:r>
              <a:rPr lang="fi-FI" dirty="0"/>
              <a:t>Paikalliselle markkinalle voi tulla ilman kalliita investointeja, ainakin jos mittavaa toimintaa jossain muualla.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4243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8054363" cy="739551"/>
          </a:xfrm>
        </p:spPr>
        <p:txBody>
          <a:bodyPr>
            <a:normAutofit/>
          </a:bodyPr>
          <a:lstStyle/>
          <a:p>
            <a:r>
              <a:rPr lang="fi-FI" dirty="0"/>
              <a:t>Lainamarginaalit ja kilpailu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755" y="1412776"/>
            <a:ext cx="8363272" cy="5184576"/>
          </a:xfrm>
        </p:spPr>
        <p:txBody>
          <a:bodyPr>
            <a:normAutofit fontScale="5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i-FI" sz="3200" dirty="0"/>
              <a:t>Pelkkä viitekorkojen ja antolainauskorkojen erotus yksinään on erittäin puutteellinen pankkikilpailun mittari</a:t>
            </a:r>
          </a:p>
          <a:p>
            <a:pPr marL="742950" lvl="2" indent="-342900"/>
            <a:r>
              <a:rPr lang="fi-FI" sz="2600" dirty="0"/>
              <a:t>”Lainamarginaalit kapenevat. Siispä kilpailu kiristyy!”</a:t>
            </a:r>
          </a:p>
          <a:p>
            <a:pPr marL="742950" lvl="2" indent="-342900"/>
            <a:r>
              <a:rPr lang="fi-FI" sz="2600" dirty="0"/>
              <a:t>Miksi ei: ”Lainamarginaalit ovat leventyneet. Siispä kilpailu on vähentynyt.” ???</a:t>
            </a:r>
          </a:p>
          <a:p>
            <a:pPr marL="742950" lvl="2" indent="-342900"/>
            <a:r>
              <a:rPr lang="fi-FI" sz="2600" dirty="0"/>
              <a:t>Miksi ”kilpailun kireydellä” lähes täydellinen korrelaatio joukkolainamarkkinoiden riskilisien kanssa?</a:t>
            </a:r>
          </a:p>
          <a:p>
            <a:pPr marL="1200150" lvl="3" indent="-342900"/>
            <a:r>
              <a:rPr lang="fi-FI" sz="2600" dirty="0"/>
              <a:t>Siis: silloin kun korkea- ja matalariskisten joukkolainojen korkoero iso =&gt; pankkilainojen marginaalit leveät.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i-FI" sz="3300" dirty="0"/>
              <a:t>Hallintokulut ym. vaikuttaisivat jopa monopolin hinnoitteluun, joten ne vaikuttavat varmasti myös pankkien antolainauksen korkomarginaaleihin. </a:t>
            </a:r>
          </a:p>
          <a:p>
            <a:r>
              <a:rPr lang="fi-FI" sz="3400" dirty="0"/>
              <a:t>Mutta: Kova kilpailu voi johtaa korkeisiin lainakorkoihin! </a:t>
            </a:r>
          </a:p>
          <a:p>
            <a:pPr lvl="1"/>
            <a:r>
              <a:rPr lang="fi-FI" sz="2600" dirty="0"/>
              <a:t>T </a:t>
            </a:r>
            <a:r>
              <a:rPr lang="fi-FI" sz="2600" dirty="0" err="1"/>
              <a:t>Broecker</a:t>
            </a:r>
            <a:r>
              <a:rPr lang="fi-FI" sz="2600" dirty="0"/>
              <a:t> (1990): paljon kilpailevia pankkeja =&gt; moni lainanhakija jo hylätty monesta paikasta =&gt; lainanhakijat keskimäärin epävarmempia maksajia =&gt; jos oma luottoriskiarviointi on epätäydellinen, optimaalinen korko korkeampi luottoriskin vuoksi</a:t>
            </a:r>
          </a:p>
          <a:p>
            <a:pPr lvl="2"/>
            <a:r>
              <a:rPr lang="fi-FI" sz="2600" dirty="0"/>
              <a:t>Lainojen hinnoittelusta tulee julmetun monimutkaista…</a:t>
            </a:r>
          </a:p>
          <a:p>
            <a:r>
              <a:rPr lang="fi-FI" sz="3400" dirty="0"/>
              <a:t>Lisäksi: kilpailu muissa toiminnoissa kuin antolainauksessa</a:t>
            </a:r>
          </a:p>
          <a:p>
            <a:pPr lvl="1"/>
            <a:r>
              <a:rPr lang="fi-FI" sz="2900" dirty="0"/>
              <a:t>Ottolainaus, maksuliikenne, arvopaperivälitys, rahastot…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8469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77FE0-9E8A-46DD-9DFF-FB5C87742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982355" cy="1027583"/>
          </a:xfrm>
        </p:spPr>
        <p:txBody>
          <a:bodyPr/>
          <a:lstStyle/>
          <a:p>
            <a:r>
              <a:rPr lang="fi-FI" dirty="0" err="1"/>
              <a:t>Structure-conduct-performance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020E8-4F83-4602-BCE5-161034046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700807"/>
            <a:ext cx="7838339" cy="4699991"/>
          </a:xfrm>
        </p:spPr>
        <p:txBody>
          <a:bodyPr>
            <a:normAutofit fontScale="85000" lnSpcReduction="20000"/>
          </a:bodyPr>
          <a:lstStyle/>
          <a:p>
            <a:r>
              <a:rPr lang="fi-FI" dirty="0" err="1"/>
              <a:t>Hicks</a:t>
            </a:r>
            <a:r>
              <a:rPr lang="fi-FI" dirty="0"/>
              <a:t>: leppoisan elämän hypoteesi</a:t>
            </a:r>
          </a:p>
          <a:p>
            <a:pPr lvl="1"/>
            <a:r>
              <a:rPr lang="fi-FI" dirty="0"/>
              <a:t>Pankkitoiminta ”3-6-3 –bisneksenä”</a:t>
            </a:r>
          </a:p>
          <a:p>
            <a:r>
              <a:rPr lang="fi-FI" dirty="0"/>
              <a:t>Perinteinen näkemys: jos kilpailijoita on vähän, </a:t>
            </a:r>
            <a:r>
              <a:rPr lang="fi-FI" dirty="0" err="1"/>
              <a:t>kolluusiot</a:t>
            </a:r>
            <a:r>
              <a:rPr lang="fi-FI" dirty="0"/>
              <a:t> muodostuvat helposti</a:t>
            </a:r>
          </a:p>
          <a:p>
            <a:r>
              <a:rPr lang="fi-FI" dirty="0"/>
              <a:t>Perinteinen näkemys: keskittyneellä markkinalla vähän kilpailua, ja siis korkea kannattavuus</a:t>
            </a:r>
          </a:p>
          <a:p>
            <a:pPr lvl="1"/>
            <a:r>
              <a:rPr lang="fi-FI" dirty="0"/>
              <a:t>”Markkina on keskittynyt ja yritysten kannattavuus epäilyttävän hyvä. Täällä ei ole kunnolla kilpailua! Kilpailuviranomaiset apuun!”</a:t>
            </a:r>
          </a:p>
          <a:p>
            <a:pPr lvl="1"/>
            <a:r>
              <a:rPr lang="fi-FI" dirty="0"/>
              <a:t>Vai onko sittenkin niin, että jos yrityksen optimikoko on suuri, markkinalle mahtuu vain rajallisesti yrityksiä, ja suuren koon tuoma tehokkuus luo kannattavuutta?</a:t>
            </a:r>
          </a:p>
          <a:p>
            <a:r>
              <a:rPr lang="fi-FI" dirty="0"/>
              <a:t>Pankin koko usein helppo mitata objektiivisesti, markkina on hankalampi käsite</a:t>
            </a:r>
          </a:p>
          <a:p>
            <a:pPr lvl="1"/>
            <a:r>
              <a:rPr lang="fi-FI" dirty="0"/>
              <a:t>Määräävä markkina-asema yhdessä kylässä pikkupankilla?</a:t>
            </a:r>
          </a:p>
          <a:p>
            <a:pPr lvl="1"/>
            <a:r>
              <a:rPr lang="fi-FI" dirty="0"/>
              <a:t>Lisäksi erikoistumista suppeaan erikoisalaan, </a:t>
            </a:r>
            <a:r>
              <a:rPr lang="fi-FI" dirty="0" err="1"/>
              <a:t>esim</a:t>
            </a:r>
            <a:r>
              <a:rPr lang="fi-FI" dirty="0"/>
              <a:t> luottokortit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C862A-3B3F-411F-B3BA-3DB5402E1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FCA81-BDA1-4466-B452-6322FE7FB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115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7D46-68D8-47F8-A163-1AEB1F4E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42999"/>
          </a:xfrm>
        </p:spPr>
        <p:txBody>
          <a:bodyPr>
            <a:normAutofit fontScale="90000"/>
          </a:bodyPr>
          <a:lstStyle/>
          <a:p>
            <a:r>
              <a:rPr lang="fi-FI" dirty="0"/>
              <a:t>Markkinan keskittyneisyyden mittaamisesta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89F1D-06DD-4E0C-8119-6CC9595BE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666" y="1581150"/>
            <a:ext cx="8229600" cy="2548880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N-yrityksen markkinaosuus</a:t>
            </a:r>
          </a:p>
          <a:p>
            <a:pPr lvl="1"/>
            <a:r>
              <a:rPr lang="fi-FI" dirty="0"/>
              <a:t>Esim. ”Viidellä suurimmalla 80 % markkinasta”</a:t>
            </a:r>
          </a:p>
          <a:p>
            <a:pPr lvl="1"/>
            <a:r>
              <a:rPr lang="fi-FI" dirty="0"/>
              <a:t>CR-3, CR-5 </a:t>
            </a:r>
            <a:r>
              <a:rPr lang="fi-FI" dirty="0" err="1"/>
              <a:t>tms</a:t>
            </a:r>
            <a:endParaRPr lang="fi-FI" dirty="0"/>
          </a:p>
          <a:p>
            <a:pPr lvl="1"/>
            <a:r>
              <a:rPr lang="fi-FI" dirty="0"/>
              <a:t>Ongelma: Miten valitaan sopiva N? Valinta voi kääntää vertailun tulokset päälaelleen</a:t>
            </a:r>
          </a:p>
          <a:p>
            <a:r>
              <a:rPr lang="fi-FI" dirty="0" err="1"/>
              <a:t>Herfindahl-Hirschman</a:t>
            </a:r>
            <a:r>
              <a:rPr lang="fi-FI" dirty="0"/>
              <a:t> –indeksi (HHI)</a:t>
            </a:r>
          </a:p>
          <a:p>
            <a:pPr lvl="1"/>
            <a:r>
              <a:rPr lang="fi-FI" dirty="0"/>
              <a:t>Joskus vain </a:t>
            </a:r>
            <a:r>
              <a:rPr lang="fi-FI" dirty="0" err="1"/>
              <a:t>Herfindahl</a:t>
            </a:r>
            <a:r>
              <a:rPr lang="fi-FI" dirty="0"/>
              <a:t>-indeksi</a:t>
            </a:r>
          </a:p>
          <a:p>
            <a:pPr lvl="1"/>
            <a:r>
              <a:rPr lang="fi-FI" dirty="0"/>
              <a:t>Markkinaosuuksien neliöiden summa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0ACB8-4F16-4CFE-9599-7A02D12E8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101F8-7A72-4287-AF17-5622F6E98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14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658E76-BD7B-489C-A675-22EBCFA8A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4147551"/>
            <a:ext cx="2105025" cy="6477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EC94F27-CC7E-43C6-8F99-9DA1EF562758}"/>
              </a:ext>
            </a:extLst>
          </p:cNvPr>
          <p:cNvSpPr txBox="1"/>
          <p:nvPr/>
        </p:nvSpPr>
        <p:spPr>
          <a:xfrm>
            <a:off x="1030263" y="5085184"/>
            <a:ext cx="7465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Voidaan kertoa </a:t>
            </a:r>
            <a:r>
              <a:rPr lang="fi-FI" dirty="0" err="1"/>
              <a:t>esim</a:t>
            </a:r>
            <a:r>
              <a:rPr lang="fi-FI" dirty="0"/>
              <a:t> 100:lla tai 1000:lla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Monopolin HHI =1; Erittäin hajautuneen markkinan HHI lähestyy nollaa</a:t>
            </a:r>
          </a:p>
        </p:txBody>
      </p:sp>
    </p:spTree>
    <p:extLst>
      <p:ext uri="{BB962C8B-B14F-4D97-AF65-F5344CB8AC3E}">
        <p14:creationId xmlns:p14="http://schemas.microsoft.com/office/powerpoint/2010/main" val="2385937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62B5C-4BB1-4980-8F0A-4DD932B99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5375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Panzar-Rossen</a:t>
            </a:r>
            <a:r>
              <a:rPr lang="fi-FI" dirty="0"/>
              <a:t> H-statistiikka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2FD60-DEE1-48F2-9283-B603A3429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268760"/>
            <a:ext cx="7787208" cy="4680520"/>
          </a:xfrm>
        </p:spPr>
        <p:txBody>
          <a:bodyPr>
            <a:normAutofit fontScale="92500" lnSpcReduction="10000"/>
          </a:bodyPr>
          <a:lstStyle/>
          <a:p>
            <a:r>
              <a:rPr lang="fi-FI" dirty="0" err="1"/>
              <a:t>Täydelllisessä</a:t>
            </a:r>
            <a:r>
              <a:rPr lang="fi-FI" dirty="0"/>
              <a:t> kilpailussa yrityksen bruttotuottojen pitäisi nousta 1 %, jos jokaisen panoksen hinta nousee 1 %</a:t>
            </a:r>
          </a:p>
          <a:p>
            <a:pPr lvl="1"/>
            <a:r>
              <a:rPr lang="fi-FI" dirty="0"/>
              <a:t>Palkat, talletuskorot </a:t>
            </a:r>
            <a:r>
              <a:rPr lang="fi-FI" dirty="0" err="1"/>
              <a:t>ym</a:t>
            </a:r>
            <a:endParaRPr lang="fi-FI" dirty="0"/>
          </a:p>
          <a:p>
            <a:r>
              <a:rPr lang="fi-FI" dirty="0"/>
              <a:t>Täydellisen kilpailun oloissa hinta = rajakustannus</a:t>
            </a:r>
          </a:p>
          <a:p>
            <a:r>
              <a:rPr lang="fi-FI" dirty="0"/>
              <a:t>Korkeammat hinnat vähentävät kysyntää, mutta toimiala sopeutuu yritysten lukumäärän kautta</a:t>
            </a:r>
          </a:p>
          <a:p>
            <a:r>
              <a:rPr lang="fi-FI" dirty="0"/>
              <a:t>Vain optimikokoinen yritys voi selviytyä, eikä optimikoko riipu tuotannontekijöiden hinnoista</a:t>
            </a:r>
          </a:p>
          <a:p>
            <a:r>
              <a:rPr lang="fi-FI" dirty="0"/>
              <a:t>H = bruttotuottojen  jousto tuotannontekijähintojen suhteen</a:t>
            </a:r>
          </a:p>
          <a:p>
            <a:r>
              <a:rPr lang="fi-FI" dirty="0"/>
              <a:t>H =1 tarkoittaa täydellistä kilpailua; H &lt; 0 tarkoittaa monopolia tai </a:t>
            </a:r>
            <a:r>
              <a:rPr lang="fi-FI" dirty="0" err="1"/>
              <a:t>kolluusiota</a:t>
            </a:r>
            <a:r>
              <a:rPr lang="fi-FI" dirty="0"/>
              <a:t>; 0&lt;H&lt;1 = monopolistinen kilpailu</a:t>
            </a:r>
          </a:p>
          <a:p>
            <a:r>
              <a:rPr lang="fi-FI" dirty="0"/>
              <a:t>Erittäin runsaasti käytetty tutkimuksessa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80F39-7216-4DA2-90F3-A47F1537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46B47-CEBB-4056-B54E-72868A95C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843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7C033-DB8E-45C8-B7B9-B47650773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83567"/>
          </a:xfrm>
        </p:spPr>
        <p:txBody>
          <a:bodyPr/>
          <a:lstStyle/>
          <a:p>
            <a:r>
              <a:rPr lang="fi-FI" dirty="0"/>
              <a:t>Muita kilpailun indikaattoreita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868A7-6676-424F-BC5A-76DE0EDF6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146" y="1340768"/>
            <a:ext cx="8229600" cy="5060031"/>
          </a:xfrm>
        </p:spPr>
        <p:txBody>
          <a:bodyPr>
            <a:normAutofit fontScale="85000" lnSpcReduction="20000"/>
          </a:bodyPr>
          <a:lstStyle/>
          <a:p>
            <a:endParaRPr lang="fi-FI" dirty="0"/>
          </a:p>
          <a:p>
            <a:r>
              <a:rPr lang="fi-FI" dirty="0" err="1"/>
              <a:t>Lerner</a:t>
            </a:r>
            <a:r>
              <a:rPr lang="fi-FI" dirty="0"/>
              <a:t>-indeksi antolainauksessa = (P-C’)/P</a:t>
            </a:r>
          </a:p>
          <a:p>
            <a:pPr lvl="1"/>
            <a:r>
              <a:rPr lang="fi-FI" dirty="0"/>
              <a:t>Monilla toimialoilla teoreettisesti paras kilpailun mittari, ”ilmaa hinnoissa”</a:t>
            </a:r>
          </a:p>
          <a:p>
            <a:pPr lvl="1"/>
            <a:r>
              <a:rPr lang="fi-FI" dirty="0"/>
              <a:t>Missä P = korko tai laajemmin hinta, C’ = antolainauksen rajakustannus</a:t>
            </a:r>
          </a:p>
          <a:p>
            <a:pPr lvl="2"/>
            <a:r>
              <a:rPr lang="fi-FI" dirty="0"/>
              <a:t>Rajakustannus sisältää rahoituksen hinnan lisäksi myös hallinnollisia kuluja</a:t>
            </a:r>
          </a:p>
          <a:p>
            <a:pPr lvl="2"/>
            <a:r>
              <a:rPr lang="fi-FI" dirty="0"/>
              <a:t>Hallinnollisilla kuluilla ollut taipumus alentua tekniikan kehityksen seurauksena</a:t>
            </a:r>
          </a:p>
          <a:p>
            <a:pPr lvl="2"/>
            <a:r>
              <a:rPr lang="fi-FI" dirty="0"/>
              <a:t>Miten laskea luottoriski kustannuksiin?</a:t>
            </a:r>
          </a:p>
          <a:p>
            <a:r>
              <a:rPr lang="fi-FI" dirty="0" err="1"/>
              <a:t>Boone</a:t>
            </a:r>
            <a:r>
              <a:rPr lang="fi-FI" dirty="0"/>
              <a:t>-indikaattori</a:t>
            </a:r>
          </a:p>
          <a:p>
            <a:pPr lvl="1"/>
            <a:r>
              <a:rPr lang="fi-FI" dirty="0"/>
              <a:t>Yrityksen markkinaosuuden pitäisi olla funktio tehokkuudesta</a:t>
            </a:r>
          </a:p>
          <a:p>
            <a:pPr lvl="2"/>
            <a:r>
              <a:rPr lang="fi-FI" dirty="0"/>
              <a:t>Tehokkuus = rajakustannus</a:t>
            </a:r>
          </a:p>
          <a:p>
            <a:pPr lvl="1"/>
            <a:r>
              <a:rPr lang="fi-FI" dirty="0"/>
              <a:t>Estimoidaan relaatio, kerroin on kilpailullisuuden indikaattori</a:t>
            </a:r>
          </a:p>
          <a:p>
            <a:pPr lvl="1"/>
            <a:r>
              <a:rPr lang="fi-FI" dirty="0"/>
              <a:t>Pitäisi olla negatiivinen: kustannukset alentavat markkinaosuutta</a:t>
            </a:r>
          </a:p>
          <a:p>
            <a:r>
              <a:rPr lang="fi-FI" dirty="0"/>
              <a:t>Nämä molemmat edellyttävät rajakustannuksen estimointia, usein hankala</a:t>
            </a:r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650B5-59A2-4871-8997-135255F8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35615-175D-4442-A58F-E77F7838F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4589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3FC0-D4BD-4385-BA8A-8DBA131A4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Muita kilpailun indikaattoreita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C87EE-8F53-428B-9AED-862B63B43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204864"/>
            <a:ext cx="7704667" cy="3332816"/>
          </a:xfrm>
        </p:spPr>
        <p:txBody>
          <a:bodyPr>
            <a:normAutofit/>
          </a:bodyPr>
          <a:lstStyle/>
          <a:p>
            <a:r>
              <a:rPr lang="fi-FI" dirty="0"/>
              <a:t>Voittojen pysyvyys (POP)</a:t>
            </a:r>
          </a:p>
          <a:p>
            <a:pPr lvl="1"/>
            <a:r>
              <a:rPr lang="fi-FI" dirty="0"/>
              <a:t>Jos alalle tulossa esteitä, ja nämä esteet kannattavuuden syy, epänormaali voitollisuus voi kestää pitkään</a:t>
            </a:r>
          </a:p>
          <a:p>
            <a:pPr lvl="1"/>
            <a:r>
              <a:rPr lang="fi-FI" dirty="0"/>
              <a:t>Alaa hallitseva yritys pystyy estämään jäljittelyn ja pitämään kilpailijat marginaalissa</a:t>
            </a:r>
          </a:p>
          <a:p>
            <a:pPr lvl="1"/>
            <a:r>
              <a:rPr lang="fi-FI" dirty="0"/>
              <a:t>Ehkä vähiten käytetty</a:t>
            </a:r>
          </a:p>
          <a:p>
            <a:r>
              <a:rPr lang="fi-FI" dirty="0"/>
              <a:t>Joiltain osin kilpailun indikaattorit korreloivat vahvasti maiden välisessä vertailussa, joiltain osin eivät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358A7-48CF-4D07-88DD-955701370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491CBC-1C83-4069-8F20-A68378A0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4590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116" y="548680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Empiirisitä</a:t>
            </a:r>
            <a:r>
              <a:rPr lang="fi-FI" dirty="0"/>
              <a:t> evidenssiä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72816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Onko keskittyneisyyden ja pankkien hinnoittelun välillä yhteys?</a:t>
            </a:r>
          </a:p>
          <a:p>
            <a:pPr lvl="1"/>
            <a:r>
              <a:rPr lang="fi-FI" dirty="0"/>
              <a:t>Kyllä on: keskittyneillä markkinoilla lainojen korot ovat korkeammat!</a:t>
            </a:r>
          </a:p>
          <a:p>
            <a:pPr lvl="2"/>
            <a:r>
              <a:rPr lang="fi-FI" dirty="0" err="1"/>
              <a:t>Jappelli</a:t>
            </a:r>
            <a:r>
              <a:rPr lang="fi-FI" dirty="0"/>
              <a:t> (</a:t>
            </a:r>
            <a:r>
              <a:rPr lang="fi-FI" dirty="0" err="1"/>
              <a:t>Studi</a:t>
            </a:r>
            <a:r>
              <a:rPr lang="fi-FI" dirty="0"/>
              <a:t> </a:t>
            </a:r>
            <a:r>
              <a:rPr lang="fi-FI" dirty="0" err="1"/>
              <a:t>Economici</a:t>
            </a:r>
            <a:r>
              <a:rPr lang="fi-FI" dirty="0"/>
              <a:t> 1987): Etelä-Italian korkeammat lainojen korot johtuvat vähäisemmästä pankkien määrästä ja kilpailusta</a:t>
            </a:r>
          </a:p>
          <a:p>
            <a:pPr lvl="2"/>
            <a:r>
              <a:rPr lang="fi-FI" dirty="0" err="1"/>
              <a:t>Corvoisier</a:t>
            </a:r>
            <a:r>
              <a:rPr lang="fi-FI" dirty="0"/>
              <a:t> &amp; </a:t>
            </a:r>
            <a:r>
              <a:rPr lang="fi-FI" dirty="0" err="1"/>
              <a:t>Gropp</a:t>
            </a:r>
            <a:r>
              <a:rPr lang="fi-FI" dirty="0"/>
              <a:t> (JBF 2002): lainojen ja käyttelytilitalletusten osalta kyllä: keskittyminen vähentää kilpailua; määräaikaistalletusten osalta ei näyttöä </a:t>
            </a:r>
          </a:p>
          <a:p>
            <a:pPr lvl="2"/>
            <a:r>
              <a:rPr lang="fi-FI" dirty="0" err="1"/>
              <a:t>Mallet</a:t>
            </a:r>
            <a:r>
              <a:rPr lang="fi-FI" dirty="0"/>
              <a:t> &amp; Sen (</a:t>
            </a:r>
            <a:r>
              <a:rPr lang="fi-FI" dirty="0" err="1"/>
              <a:t>Rev</a:t>
            </a:r>
            <a:r>
              <a:rPr lang="fi-FI" dirty="0"/>
              <a:t> </a:t>
            </a:r>
            <a:r>
              <a:rPr lang="fi-FI" dirty="0" err="1"/>
              <a:t>Ind</a:t>
            </a:r>
            <a:r>
              <a:rPr lang="fi-FI" dirty="0"/>
              <a:t> </a:t>
            </a:r>
            <a:r>
              <a:rPr lang="fi-FI" dirty="0" err="1"/>
              <a:t>Org</a:t>
            </a:r>
            <a:r>
              <a:rPr lang="fi-FI" dirty="0"/>
              <a:t> 2001) kanadalaiset yrityslainat kalliimpia keskittyneillä markkina-alueilla</a:t>
            </a:r>
          </a:p>
          <a:p>
            <a:pPr lvl="2"/>
            <a:r>
              <a:rPr lang="fi-FI" dirty="0" err="1"/>
              <a:t>Coccorese</a:t>
            </a:r>
            <a:r>
              <a:rPr lang="fi-FI" dirty="0"/>
              <a:t> (Econ </a:t>
            </a:r>
            <a:r>
              <a:rPr lang="fi-FI" dirty="0" err="1"/>
              <a:t>Lett</a:t>
            </a:r>
            <a:r>
              <a:rPr lang="fi-FI" dirty="0"/>
              <a:t> 2008): Italiassa estimoitu mitattu markkinavoima suurempi alueilla, joilla vähän pankkeja, pankit tehokkaita ja korkea luottoriski</a:t>
            </a:r>
          </a:p>
          <a:p>
            <a:pPr lvl="3"/>
            <a:r>
              <a:rPr lang="fi-FI" dirty="0"/>
              <a:t>Korkea luottoriski = asiakkaiden tunteminen tärkeää = alalle tulon este</a:t>
            </a:r>
          </a:p>
          <a:p>
            <a:pPr lvl="3"/>
            <a:r>
              <a:rPr lang="fi-FI" dirty="0"/>
              <a:t>Pankit tehokkaita =&gt; tulijan asema olisi vaikeampi</a:t>
            </a:r>
          </a:p>
          <a:p>
            <a:pPr lvl="1"/>
            <a:r>
              <a:rPr lang="fi-FI" dirty="0"/>
              <a:t>Ei ole! Päinvastoin! </a:t>
            </a:r>
          </a:p>
          <a:p>
            <a:pPr lvl="2"/>
            <a:r>
              <a:rPr lang="fi-FI" dirty="0"/>
              <a:t>Suom. Säästöpankit 1990-luvun alussa; Mörttinen (HY 2000)</a:t>
            </a:r>
          </a:p>
          <a:p>
            <a:pPr lvl="3"/>
            <a:r>
              <a:rPr lang="fi-FI" dirty="0"/>
              <a:t>Keskittynyt alueellinen markkina =&gt; edulliset lainat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18</a:t>
            </a:fld>
            <a:endParaRPr lang="fi-FI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E5E7E-9F5E-6368-F2F4-7F9A6C1D2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Empiiristä</a:t>
            </a:r>
            <a:r>
              <a:rPr lang="en-GB" dirty="0"/>
              <a:t> </a:t>
            </a:r>
            <a:r>
              <a:rPr lang="en-GB" dirty="0" err="1"/>
              <a:t>evidenssiä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3E01A-2A5B-674B-8205-E9BDE41CC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Muita selityksiä kuin </a:t>
            </a:r>
            <a:r>
              <a:rPr lang="fi-FI" dirty="0" err="1"/>
              <a:t>Cournot</a:t>
            </a:r>
            <a:r>
              <a:rPr lang="fi-FI" dirty="0"/>
              <a:t>-kilpailu keskittyneisyyden ja kilpailun / hinnoittelun yhteydelle </a:t>
            </a:r>
          </a:p>
          <a:p>
            <a:pPr lvl="1"/>
            <a:r>
              <a:rPr lang="fi-FI" dirty="0"/>
              <a:t>Tuotteiden väliset erot: </a:t>
            </a:r>
            <a:r>
              <a:rPr lang="fi-FI" dirty="0" err="1"/>
              <a:t>Bertrand</a:t>
            </a:r>
            <a:r>
              <a:rPr lang="fi-FI" dirty="0"/>
              <a:t>-kilpailukaan ei äärimmäistä, jos tuotteet vain epätäydellisiä substituutteja</a:t>
            </a:r>
          </a:p>
          <a:p>
            <a:pPr lvl="1"/>
            <a:r>
              <a:rPr lang="fi-FI" dirty="0" err="1"/>
              <a:t>Kolluusio</a:t>
            </a:r>
            <a:r>
              <a:rPr lang="fi-FI" dirty="0"/>
              <a:t>: mitä enemmän yrityksiä, sitä huonommin </a:t>
            </a:r>
            <a:r>
              <a:rPr lang="fi-FI" dirty="0" err="1"/>
              <a:t>kolluusio</a:t>
            </a:r>
            <a:r>
              <a:rPr lang="fi-FI" dirty="0"/>
              <a:t> onnistuu / kestää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B61AE-6C6E-B36F-7320-E3D48A4A7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6C15A7-9039-0405-EBE6-4AE635897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455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E58EB-8470-40D2-8E4E-0C07B2CEA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568" y="2780928"/>
            <a:ext cx="7704667" cy="1981200"/>
          </a:xfrm>
        </p:spPr>
        <p:txBody>
          <a:bodyPr/>
          <a:lstStyle/>
          <a:p>
            <a:r>
              <a:rPr lang="fi-FI" sz="4000" dirty="0"/>
              <a:t>”Kilpailu on täydellistä ja kiristyy koko ajan!”</a:t>
            </a:r>
            <a:br>
              <a:rPr lang="fi-FI" sz="4000" dirty="0"/>
            </a:b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380C6-A6A6-4E8A-8808-7543A086B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0DD9F9-E661-42F1-8576-822686DF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6651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9E9-BBDF-4012-83E7-BA6405A6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83567"/>
          </a:xfrm>
        </p:spPr>
        <p:txBody>
          <a:bodyPr/>
          <a:lstStyle/>
          <a:p>
            <a:r>
              <a:rPr lang="fi-FI" dirty="0"/>
              <a:t>Kilpailu ja riski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76D08-A3D7-4EF0-B95C-59B2E46DE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772816"/>
            <a:ext cx="7704667" cy="4227000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Usein esitetty, että kova kilpailu saa pankit ottamaan riskiä =&gt; kilpailun kovuus on uhka vakaudelle</a:t>
            </a:r>
          </a:p>
          <a:p>
            <a:r>
              <a:rPr lang="fi-FI" dirty="0"/>
              <a:t>Leppoisan elämän hypoteesi: markkinavoimasta nauttivat pankit välttävät riskejä</a:t>
            </a:r>
          </a:p>
          <a:p>
            <a:r>
              <a:rPr lang="fi-FI" dirty="0"/>
              <a:t>Riskin mittaaminen??</a:t>
            </a:r>
          </a:p>
          <a:p>
            <a:r>
              <a:rPr lang="fi-FI" dirty="0"/>
              <a:t>Z-</a:t>
            </a:r>
            <a:r>
              <a:rPr lang="fi-FI" dirty="0" err="1"/>
              <a:t>score</a:t>
            </a:r>
            <a:r>
              <a:rPr lang="fi-FI" dirty="0"/>
              <a:t>: (ROA+EA)/[</a:t>
            </a:r>
            <a:r>
              <a:rPr lang="fi-FI" dirty="0" err="1"/>
              <a:t>StdDev</a:t>
            </a:r>
            <a:r>
              <a:rPr lang="fi-FI" dirty="0"/>
              <a:t>(ROA)]</a:t>
            </a:r>
          </a:p>
          <a:p>
            <a:pPr lvl="1"/>
            <a:r>
              <a:rPr lang="fi-FI" dirty="0"/>
              <a:t>Missä ROA = koko pääoman tuotto, EA = OPO/Taseen loppusumma, </a:t>
            </a:r>
            <a:r>
              <a:rPr lang="fi-FI" dirty="0" err="1"/>
              <a:t>average</a:t>
            </a:r>
            <a:r>
              <a:rPr lang="fi-FI" dirty="0"/>
              <a:t> </a:t>
            </a:r>
            <a:r>
              <a:rPr lang="fi-FI" dirty="0" err="1"/>
              <a:t>equity</a:t>
            </a:r>
            <a:endParaRPr lang="fi-FI" dirty="0"/>
          </a:p>
          <a:p>
            <a:pPr lvl="1"/>
            <a:r>
              <a:rPr lang="fi-FI" dirty="0"/>
              <a:t>Mittaa, kuinka monen standardipoikkeaman päässä pankki on vararikosta</a:t>
            </a:r>
          </a:p>
          <a:p>
            <a:pPr lvl="1"/>
            <a:r>
              <a:rPr lang="fi-FI" dirty="0"/>
              <a:t>Taaksepäin katsova indikaattori</a:t>
            </a:r>
          </a:p>
          <a:p>
            <a:r>
              <a:rPr lang="fi-FI" dirty="0"/>
              <a:t>DD – </a:t>
            </a:r>
            <a:r>
              <a:rPr lang="fi-FI" dirty="0" err="1"/>
              <a:t>Distance</a:t>
            </a:r>
            <a:r>
              <a:rPr lang="fi-FI" dirty="0"/>
              <a:t> to </a:t>
            </a:r>
            <a:r>
              <a:rPr lang="fi-FI" dirty="0" err="1"/>
              <a:t>default</a:t>
            </a:r>
            <a:endParaRPr lang="fi-FI" dirty="0"/>
          </a:p>
          <a:p>
            <a:pPr lvl="1"/>
            <a:r>
              <a:rPr lang="fi-FI" dirty="0"/>
              <a:t>Oma pääoma = optio pankin tuleviin voittoihin</a:t>
            </a:r>
          </a:p>
          <a:p>
            <a:pPr lvl="1"/>
            <a:r>
              <a:rPr lang="fi-FI" dirty="0"/>
              <a:t>Kannattavuusnäkymien vaihtelu lasketaan osakemarkkinadatasta</a:t>
            </a:r>
          </a:p>
          <a:p>
            <a:pPr lvl="1"/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D580E-FF80-4BCF-B5BA-F4D7D8FCE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22181-EDF2-47F3-9FC1-C4964A207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4554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/>
              <a:t>Michael C </a:t>
            </a:r>
            <a:r>
              <a:rPr lang="fi-FI" dirty="0" err="1"/>
              <a:t>Keeley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82" y="1412328"/>
            <a:ext cx="8291264" cy="5060969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American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Review</a:t>
            </a:r>
            <a:r>
              <a:rPr lang="fi-FI" dirty="0"/>
              <a:t> 1990</a:t>
            </a:r>
          </a:p>
          <a:p>
            <a:r>
              <a:rPr lang="fi-FI" dirty="0"/>
              <a:t>Ei näyttöä siitä, että pankit Yhdysvalloissa olisivat ottaneet ylettömästi riskiä moraalikadon vuoksi, vaikka ne voivat saada rahoitusta talletussuojan avulla riskitasostaan riippumatta</a:t>
            </a:r>
          </a:p>
          <a:p>
            <a:pPr lvl="1"/>
            <a:r>
              <a:rPr lang="fi-FI" dirty="0"/>
              <a:t>Pankkien toiminta oli talletussuojarahasto </a:t>
            </a:r>
            <a:r>
              <a:rPr lang="fi-FI" dirty="0" err="1"/>
              <a:t>FDIC:n</a:t>
            </a:r>
            <a:r>
              <a:rPr lang="fi-FI" dirty="0"/>
              <a:t> ensimmäiset vuosikymmenet huomattavan varovaista, pääomat ylittävät vähimmäisvaatimukset ym.</a:t>
            </a:r>
          </a:p>
          <a:p>
            <a:pPr lvl="1"/>
            <a:r>
              <a:rPr lang="fi-FI" dirty="0"/>
              <a:t>Miksi ei? Oliko osakkailla sellaista menetettävää, joka ei näy suoraan taseesta?</a:t>
            </a:r>
          </a:p>
          <a:p>
            <a:r>
              <a:rPr lang="fi-FI" dirty="0"/>
              <a:t>Tilanne alkoi muuttua Yhdysvalloissa 1960-luvulta alkaen, kiihtyvästi 1980-luvun alusta alkaen – miksi?</a:t>
            </a:r>
          </a:p>
          <a:p>
            <a:pPr lvl="1"/>
            <a:r>
              <a:rPr lang="fi-FI" dirty="0"/>
              <a:t>Pankkikonkurssien määrä nousi noin kymmenestä/vuosi yli sataan</a:t>
            </a:r>
          </a:p>
          <a:p>
            <a:pPr lvl="1"/>
            <a:r>
              <a:rPr lang="fi-FI" dirty="0"/>
              <a:t>Pankkien keskimääräiset pääomitukset Yhdysvalloissa alkoivat heiketä</a:t>
            </a:r>
          </a:p>
          <a:p>
            <a:pPr lvl="1"/>
            <a:r>
              <a:rPr lang="fi-FI" dirty="0"/>
              <a:t>Kestikö 50 vuotta ennen kuin </a:t>
            </a:r>
            <a:r>
              <a:rPr lang="fi-FI" dirty="0" err="1"/>
              <a:t>FDIC:n</a:t>
            </a:r>
            <a:r>
              <a:rPr lang="fi-FI" dirty="0"/>
              <a:t> aiheuttama moraalikato alkoi kunnolla vaikuttaa?</a:t>
            </a:r>
          </a:p>
          <a:p>
            <a:r>
              <a:rPr lang="fi-FI" dirty="0"/>
              <a:t>Suunnilleen samoihin aikoihin tai jo aiemmin: pankkien markkina-arvot osakepörssissä alkoivat vajota alle tasearvojen</a:t>
            </a:r>
          </a:p>
          <a:p>
            <a:r>
              <a:rPr lang="fi-FI" dirty="0"/>
              <a:t>Pankkitoimintaa </a:t>
            </a:r>
            <a:r>
              <a:rPr lang="fi-FI" dirty="0" err="1"/>
              <a:t>dereguloitiin</a:t>
            </a:r>
            <a:r>
              <a:rPr lang="fi-FI" dirty="0"/>
              <a:t>, ja ei-pankkien oikeudet kilpailla pankkien kanssa laajenivat</a:t>
            </a:r>
          </a:p>
          <a:p>
            <a:pPr lvl="1"/>
            <a:r>
              <a:rPr lang="fi-FI" dirty="0"/>
              <a:t>Kilpailun lisääntyminen</a:t>
            </a:r>
          </a:p>
          <a:p>
            <a:r>
              <a:rPr lang="fi-FI" dirty="0"/>
              <a:t>Miksi konkurssien määrän kasvu ja </a:t>
            </a:r>
            <a:r>
              <a:rPr lang="fi-FI" dirty="0" err="1"/>
              <a:t>deregulaatio</a:t>
            </a:r>
            <a:r>
              <a:rPr lang="fi-FI" dirty="0"/>
              <a:t> samanaikaisia? Sattumaako? </a:t>
            </a:r>
          </a:p>
          <a:p>
            <a:r>
              <a:rPr lang="fi-FI" dirty="0" err="1"/>
              <a:t>Keeley</a:t>
            </a:r>
            <a:r>
              <a:rPr lang="fi-FI" dirty="0"/>
              <a:t>: ”EI OLE SATTUMAA. </a:t>
            </a:r>
            <a:r>
              <a:rPr lang="fi-FI" dirty="0" err="1"/>
              <a:t>Deregulaatio</a:t>
            </a:r>
            <a:r>
              <a:rPr lang="fi-FI" dirty="0"/>
              <a:t> aiheutti kilpailua. Kilpailun lisääminen teki pankeista omistajille vähemmän arvokkaita ja kannusti riskinottoon!”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21</a:t>
            </a:fld>
            <a:endParaRPr lang="fi-FI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fi-FI" dirty="0" err="1"/>
              <a:t>Keeley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762591"/>
            <a:ext cx="7704667" cy="4345581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Ei ole ilmeistä syytä, miksi uudet säädökset olisivat aiempaa paremmin mahdollistaneet riskinoton.</a:t>
            </a:r>
          </a:p>
          <a:p>
            <a:r>
              <a:rPr lang="fi-FI" dirty="0"/>
              <a:t>Miksi siis pankit lisäsivät riskinottoaan?</a:t>
            </a:r>
          </a:p>
          <a:p>
            <a:r>
              <a:rPr lang="fi-FI" dirty="0" err="1"/>
              <a:t>Keeleyn</a:t>
            </a:r>
            <a:r>
              <a:rPr lang="fi-FI" dirty="0"/>
              <a:t> vastaus: niillä (tai niiden osakkailla) oli aiempaa </a:t>
            </a:r>
            <a:r>
              <a:rPr lang="fi-FI" dirty="0">
                <a:solidFill>
                  <a:srgbClr val="FF0000"/>
                </a:solidFill>
              </a:rPr>
              <a:t>vähemmän menetettävää. </a:t>
            </a:r>
          </a:p>
          <a:p>
            <a:pPr lvl="1"/>
            <a:r>
              <a:rPr lang="fi-FI" dirty="0" err="1"/>
              <a:t>Charter-value</a:t>
            </a:r>
            <a:r>
              <a:rPr lang="fi-FI" dirty="0"/>
              <a:t> (= </a:t>
            </a:r>
            <a:r>
              <a:rPr lang="fi-FI" dirty="0" err="1"/>
              <a:t>franchise</a:t>
            </a:r>
            <a:r>
              <a:rPr lang="fi-FI" dirty="0"/>
              <a:t> </a:t>
            </a:r>
            <a:r>
              <a:rPr lang="fi-FI" dirty="0" err="1"/>
              <a:t>value</a:t>
            </a:r>
            <a:r>
              <a:rPr lang="fi-FI" dirty="0"/>
              <a:t> eli toimiluvan arvo) väheni</a:t>
            </a:r>
          </a:p>
          <a:p>
            <a:pPr lvl="1"/>
            <a:r>
              <a:rPr lang="fi-FI" dirty="0"/>
              <a:t>Vielä 1960-luvulla Yhdysvalloissa oli erittäin paljon lainsäädännöllisiä rajoituksia pankkitoiminnalle! </a:t>
            </a:r>
          </a:p>
          <a:p>
            <a:pPr lvl="1"/>
            <a:r>
              <a:rPr lang="fi-FI" dirty="0"/>
              <a:t>Monet vanhoista säädöksistä vähensivät kilpailua.</a:t>
            </a:r>
          </a:p>
          <a:p>
            <a:pPr lvl="2"/>
            <a:r>
              <a:rPr lang="fi-FI" dirty="0"/>
              <a:t>Vaikea saada uusia toimilupia, olemassa olevat pankit eivät saaneet laajentua toistensa markkina-alueille </a:t>
            </a:r>
            <a:r>
              <a:rPr lang="fi-FI" dirty="0" err="1"/>
              <a:t>etc</a:t>
            </a:r>
            <a:r>
              <a:rPr lang="fi-FI" dirty="0"/>
              <a:t>… Puhdasta kilpailun rajoittamista!</a:t>
            </a:r>
          </a:p>
          <a:p>
            <a:pPr lvl="2"/>
            <a:r>
              <a:rPr lang="fi-FI" dirty="0"/>
              <a:t>Julkisen vallan ylläpitämä kartellinkorvike?</a:t>
            </a:r>
          </a:p>
          <a:p>
            <a:pPr lvl="1"/>
            <a:r>
              <a:rPr lang="fi-FI" dirty="0"/>
              <a:t>Kun säädöksiä alettiin väljentää  =&gt; lisää kilpailua =&gt; heikompi kannattavuus =&gt; pankki vähemmän arvokas =&gt; ”uhkapeli” vähäisemmässä määrin hulluutta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22</a:t>
            </a:fld>
            <a:endParaRPr lang="fi-FI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15615"/>
          </a:xfrm>
        </p:spPr>
        <p:txBody>
          <a:bodyPr/>
          <a:lstStyle/>
          <a:p>
            <a:r>
              <a:rPr lang="fi-FI" dirty="0" err="1"/>
              <a:t>Keeley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700808"/>
            <a:ext cx="7704667" cy="4299008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Laajemmin: charter </a:t>
            </a:r>
            <a:r>
              <a:rPr lang="fi-FI" dirty="0" err="1"/>
              <a:t>value</a:t>
            </a:r>
            <a:r>
              <a:rPr lang="fi-FI" dirty="0"/>
              <a:t> = arvo / etu / hyöty osakkaille siitä, että pankki on olemassa huomennakin ja sen toiminta jatkuu.</a:t>
            </a:r>
          </a:p>
          <a:p>
            <a:r>
              <a:rPr lang="fi-FI" dirty="0"/>
              <a:t>Pankkitoimiluvan arvo (charter </a:t>
            </a:r>
            <a:r>
              <a:rPr lang="fi-FI" dirty="0" err="1"/>
              <a:t>value</a:t>
            </a:r>
            <a:r>
              <a:rPr lang="fi-FI" dirty="0"/>
              <a:t>) perustuu / perustui suurelta osin kilpailun puutteeseen ja monopolivoittoihin</a:t>
            </a:r>
          </a:p>
          <a:p>
            <a:r>
              <a:rPr lang="fi-FI" dirty="0"/>
              <a:t>Pankin perustaminen, asiakkaiden hankkiminen ym. hidasta, usein kallistakin</a:t>
            </a:r>
          </a:p>
          <a:p>
            <a:pPr lvl="1"/>
            <a:r>
              <a:rPr lang="fi-FI" dirty="0"/>
              <a:t>Usein kestää vuosia saavuttaa kannattavuuden mahdollistava asiakaspohja</a:t>
            </a:r>
          </a:p>
          <a:p>
            <a:pPr lvl="1"/>
            <a:r>
              <a:rPr lang="fi-FI" dirty="0"/>
              <a:t>Lisäksi: toimiluvan saaminen ei välttämättä selviö</a:t>
            </a:r>
          </a:p>
          <a:p>
            <a:pPr lvl="1"/>
            <a:r>
              <a:rPr lang="fi-FI" dirty="0"/>
              <a:t>Helpompaa jatkaa toimintaa yhtiössä, joka jo olemassa, ja jolla valmiiksi toimilupa, organisaatio, asiakkaat…</a:t>
            </a:r>
          </a:p>
          <a:p>
            <a:pPr lvl="1">
              <a:buNone/>
            </a:pPr>
            <a:r>
              <a:rPr lang="fi-FI" dirty="0"/>
              <a:t>=&gt; Pankin olemassaoloa ei kannata riskeerata</a:t>
            </a:r>
          </a:p>
          <a:p>
            <a:r>
              <a:rPr lang="fi-FI" dirty="0"/>
              <a:t>Pankin </a:t>
            </a:r>
            <a:r>
              <a:rPr lang="fi-FI" dirty="0" err="1"/>
              <a:t>franchise-value</a:t>
            </a:r>
            <a:r>
              <a:rPr lang="fi-FI" dirty="0"/>
              <a:t> periaatteessa sama kuin pankin (tavanomaisen toiminnan) tulevien voittojen diskontattu nykyarvo</a:t>
            </a:r>
          </a:p>
          <a:p>
            <a:pPr lvl="1"/>
            <a:r>
              <a:rPr lang="fi-FI" dirty="0"/>
              <a:t>Monopolivoittoja =&gt; korkea ”</a:t>
            </a:r>
            <a:r>
              <a:rPr lang="fi-FI" dirty="0" err="1"/>
              <a:t>franchise</a:t>
            </a:r>
            <a:r>
              <a:rPr lang="fi-FI" dirty="0"/>
              <a:t> </a:t>
            </a:r>
            <a:r>
              <a:rPr lang="fi-FI" dirty="0" err="1"/>
              <a:t>value</a:t>
            </a:r>
            <a:r>
              <a:rPr lang="fi-FI" dirty="0"/>
              <a:t>”, täydellinen kilpailu =&gt; pankki arvoton</a:t>
            </a:r>
          </a:p>
          <a:p>
            <a:r>
              <a:rPr lang="fi-FI" dirty="0"/>
              <a:t>Jos pankin ”</a:t>
            </a:r>
            <a:r>
              <a:rPr lang="fi-FI" dirty="0" err="1"/>
              <a:t>franchise</a:t>
            </a:r>
            <a:r>
              <a:rPr lang="fi-FI" dirty="0"/>
              <a:t> </a:t>
            </a:r>
            <a:r>
              <a:rPr lang="fi-FI" dirty="0" err="1"/>
              <a:t>value</a:t>
            </a:r>
            <a:r>
              <a:rPr lang="fi-FI" dirty="0"/>
              <a:t>” on korkea, sillä on vähäiset kannustimet riskinottoon</a:t>
            </a:r>
          </a:p>
          <a:p>
            <a:pPr lvl="1"/>
            <a:r>
              <a:rPr lang="fi-FI" dirty="0"/>
              <a:t>Konkurssista seuraisi huomattavien tulevien voittojen menetys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23</a:t>
            </a:fld>
            <a:endParaRPr lang="fi-FI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Keeley</a:t>
            </a:r>
            <a:r>
              <a:rPr lang="fi-FI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66" y="1446702"/>
            <a:ext cx="8229600" cy="4661471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Kahden periodin malli: nykyhetki, tulevaisuus</a:t>
            </a:r>
          </a:p>
          <a:p>
            <a:r>
              <a:rPr lang="fi-FI" dirty="0"/>
              <a:t>Pankilla on alkupääoma C</a:t>
            </a:r>
            <a:r>
              <a:rPr lang="fi-FI" baseline="-25000" dirty="0"/>
              <a:t>0</a:t>
            </a:r>
          </a:p>
          <a:p>
            <a:r>
              <a:rPr lang="fi-FI" dirty="0"/>
              <a:t>Pankki tekee kahta asiaa</a:t>
            </a:r>
          </a:p>
          <a:p>
            <a:pPr lvl="1"/>
            <a:r>
              <a:rPr lang="fi-FI" dirty="0"/>
              <a:t>Hankkii sijoituskohdetta Pa</a:t>
            </a:r>
          </a:p>
          <a:p>
            <a:pPr lvl="2"/>
            <a:r>
              <a:rPr lang="fi-FI" dirty="0"/>
              <a:t>Jos ei markkinavoimaa: </a:t>
            </a:r>
            <a:r>
              <a:rPr lang="fi-FI" dirty="0" err="1"/>
              <a:t>Pa</a:t>
            </a:r>
            <a:r>
              <a:rPr lang="fi-FI" dirty="0"/>
              <a:t> = tulevien tuottojen diskontatun nykyarvon odotusarvo</a:t>
            </a:r>
          </a:p>
          <a:p>
            <a:pPr lvl="1"/>
            <a:r>
              <a:rPr lang="fi-FI" dirty="0"/>
              <a:t>Kerää talletuksia hintaan </a:t>
            </a:r>
            <a:r>
              <a:rPr lang="fi-FI" dirty="0" err="1"/>
              <a:t>P</a:t>
            </a:r>
            <a:r>
              <a:rPr lang="fi-FI" sz="2100" dirty="0" err="1"/>
              <a:t>d</a:t>
            </a:r>
            <a:endParaRPr lang="fi-FI" dirty="0"/>
          </a:p>
          <a:p>
            <a:r>
              <a:rPr lang="fi-FI" dirty="0"/>
              <a:t>Jos talletussuoja olemassa, riski ei vaikuta talletusrahan hintaan</a:t>
            </a:r>
          </a:p>
          <a:p>
            <a:pPr lvl="1"/>
            <a:r>
              <a:rPr lang="fi-FI" dirty="0"/>
              <a:t>Talletussuoja ilmainen pankille</a:t>
            </a:r>
          </a:p>
          <a:p>
            <a:r>
              <a:rPr lang="fi-FI" dirty="0"/>
              <a:t>Jos ei markkinavoimaa eikä talletussuojaa =&gt; pankin arvo = alkupääoma  jolloin riski heijastuu täysimääräisesti talletusten hintaan</a:t>
            </a:r>
          </a:p>
          <a:p>
            <a:r>
              <a:rPr lang="fi-FI" dirty="0"/>
              <a:t>Pankin arvo = alkupääoma + talletussuojan tarjoama hyöty, jos tarjolla ilmainen talletussuoja</a:t>
            </a:r>
          </a:p>
          <a:p>
            <a:r>
              <a:rPr lang="fi-FI" dirty="0"/>
              <a:t>Riskin lisääminen sitä huonompi idea, mitä enemmän pankilla on arvoa osakkaille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24</a:t>
            </a:fld>
            <a:endParaRPr lang="fi-FI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659" y="275155"/>
            <a:ext cx="7704667" cy="735523"/>
          </a:xfrm>
        </p:spPr>
        <p:txBody>
          <a:bodyPr/>
          <a:lstStyle/>
          <a:p>
            <a:r>
              <a:rPr lang="fi-FI" dirty="0"/>
              <a:t>Graafina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25</a:t>
            </a:fld>
            <a:endParaRPr lang="fi-FI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571736" y="5143512"/>
            <a:ext cx="50720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V="1">
            <a:off x="678629" y="3250405"/>
            <a:ext cx="3795738" cy="9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59191" y="5214965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Pankin voitto tai tappio</a:t>
            </a:r>
          </a:p>
        </p:txBody>
      </p:sp>
      <p:sp>
        <p:nvSpPr>
          <p:cNvPr id="13" name="TextBox 12"/>
          <p:cNvSpPr txBox="1"/>
          <p:nvPr/>
        </p:nvSpPr>
        <p:spPr>
          <a:xfrm rot="16966334">
            <a:off x="857225" y="1782677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Osakkeenomistajien varallisuus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 flipH="1" flipV="1">
            <a:off x="3393273" y="3464719"/>
            <a:ext cx="3357586" cy="0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2911117">
            <a:off x="4682549" y="5716766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Konkurssipiste, varat=velat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072066" y="3000372"/>
            <a:ext cx="2643206" cy="214314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135941">
            <a:off x="7171498" y="3056440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00B050"/>
                </a:solidFill>
              </a:rPr>
              <a:t>Toimiluvalla ei arvoa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072066" y="1643050"/>
            <a:ext cx="2571768" cy="207170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9259629">
            <a:off x="6687819" y="120875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7030A0"/>
                </a:solidFill>
              </a:rPr>
              <a:t>Toimiluvalla arvo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2571736" y="5143512"/>
            <a:ext cx="2500330" cy="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71736" y="5143512"/>
            <a:ext cx="2500330" cy="0"/>
          </a:xfrm>
          <a:prstGeom prst="line">
            <a:avLst/>
          </a:prstGeom>
          <a:ln w="34925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eft Brace 25"/>
          <p:cNvSpPr/>
          <p:nvPr/>
        </p:nvSpPr>
        <p:spPr>
          <a:xfrm>
            <a:off x="4786314" y="3714752"/>
            <a:ext cx="285752" cy="1428760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TextBox 26"/>
          <p:cNvSpPr txBox="1"/>
          <p:nvPr/>
        </p:nvSpPr>
        <p:spPr>
          <a:xfrm>
            <a:off x="3143240" y="421481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7030A0"/>
                </a:solidFill>
              </a:rPr>
              <a:t>Toimiluvan arvo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00298" y="5357826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2">
                    <a:lumMod val="50000"/>
                  </a:schemeClr>
                </a:solidFill>
              </a:rPr>
              <a:t>Osakkeenomistajien</a:t>
            </a:r>
          </a:p>
          <a:p>
            <a:r>
              <a:rPr lang="fi-FI" dirty="0">
                <a:solidFill>
                  <a:schemeClr val="accent2">
                    <a:lumMod val="50000"/>
                  </a:schemeClr>
                </a:solidFill>
              </a:rPr>
              <a:t>Varallisuus = 0 tappioiden suuruudesta riippumatta</a:t>
            </a:r>
          </a:p>
        </p:txBody>
      </p:sp>
      <p:sp>
        <p:nvSpPr>
          <p:cNvPr id="29" name="Right Brace 28"/>
          <p:cNvSpPr/>
          <p:nvPr/>
        </p:nvSpPr>
        <p:spPr>
          <a:xfrm rot="5400000">
            <a:off x="3607587" y="4179099"/>
            <a:ext cx="357190" cy="24288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Rectangle 22"/>
          <p:cNvSpPr/>
          <p:nvPr/>
        </p:nvSpPr>
        <p:spPr>
          <a:xfrm>
            <a:off x="2629587" y="1195899"/>
            <a:ext cx="2442479" cy="3934224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5220333E-B7DA-46AF-BFF6-484CC539A550}"/>
              </a:ext>
            </a:extLst>
          </p:cNvPr>
          <p:cNvSpPr/>
          <p:nvPr/>
        </p:nvSpPr>
        <p:spPr>
          <a:xfrm rot="16200000">
            <a:off x="3481144" y="1261444"/>
            <a:ext cx="648206" cy="23907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AE4A35-4CDF-4F10-9907-0BD2E9A0961E}"/>
              </a:ext>
            </a:extLst>
          </p:cNvPr>
          <p:cNvSpPr txBox="1"/>
          <p:nvPr/>
        </p:nvSpPr>
        <p:spPr>
          <a:xfrm>
            <a:off x="3178952" y="1754037"/>
            <a:ext cx="1320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Pankin velat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fi-FI" dirty="0"/>
              <a:t>Vielä toimiluvan arvosta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33528"/>
            <a:ext cx="7704667" cy="4786346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Pankin arvo voi olla muutakin kuin monopolivoittoa</a:t>
            </a:r>
          </a:p>
          <a:p>
            <a:pPr lvl="1"/>
            <a:r>
              <a:rPr lang="fi-FI" dirty="0"/>
              <a:t>Asiakassuhteet, organisaatio </a:t>
            </a:r>
            <a:r>
              <a:rPr lang="fi-FI" dirty="0" err="1"/>
              <a:t>ym</a:t>
            </a:r>
            <a:r>
              <a:rPr lang="fi-FI" dirty="0"/>
              <a:t>, jotka muuttuvat konkurssissa arvottomiksi</a:t>
            </a:r>
          </a:p>
          <a:p>
            <a:pPr lvl="1"/>
            <a:r>
              <a:rPr lang="fi-FI" dirty="0"/>
              <a:t>Pienempi konflikti yhteiskunnallisten tavoitteiden välillä: edellä mainittujen luominen, rakentaminen ja niihin investoiminen voi olla kansantaloudellisesti tuottoisaa</a:t>
            </a:r>
          </a:p>
          <a:p>
            <a:r>
              <a:rPr lang="fi-FI" dirty="0"/>
              <a:t>Julkisen vallan turvaverkot voivat vähentää riskinottoa lisäämällä toimiluvan arvoa! </a:t>
            </a:r>
            <a:r>
              <a:rPr lang="fi-FI" dirty="0" err="1"/>
              <a:t>Cordella</a:t>
            </a:r>
            <a:r>
              <a:rPr lang="fi-FI" dirty="0"/>
              <a:t> &amp; Levy </a:t>
            </a:r>
            <a:r>
              <a:rPr lang="fi-FI" dirty="0" err="1"/>
              <a:t>Yeyati</a:t>
            </a:r>
            <a:r>
              <a:rPr lang="fi-FI" dirty="0"/>
              <a:t> (J Fin </a:t>
            </a:r>
            <a:r>
              <a:rPr lang="fi-FI" dirty="0" err="1"/>
              <a:t>Int</a:t>
            </a:r>
            <a:r>
              <a:rPr lang="fi-FI" dirty="0"/>
              <a:t> 2003): julkisen vallan turvaverkot pankkikriiseissä lisäävät pankin arvoa =&gt; lisäävät riskiaversiota, mikä voi olla voimakkaampi vaikutus kuin moraalikato!</a:t>
            </a:r>
          </a:p>
          <a:p>
            <a:pPr lvl="1"/>
            <a:r>
              <a:rPr lang="fi-FI" dirty="0"/>
              <a:t>”Pian tulee uusi pankkikriisi, josta emme kuitenkaan selviä. Koetetaan tehdä paljon voittoa nyt heti vaikka kuinka isolla riskillä, sillä muutaman vuoden päästä tätä pankkia ei enää ole.”</a:t>
            </a:r>
          </a:p>
          <a:p>
            <a:pPr lvl="1"/>
            <a:r>
              <a:rPr lang="fi-FI" dirty="0"/>
              <a:t>Kauko (</a:t>
            </a:r>
            <a:r>
              <a:rPr lang="fi-FI" dirty="0" err="1"/>
              <a:t>Kyklos</a:t>
            </a:r>
            <a:r>
              <a:rPr lang="fi-FI" dirty="0"/>
              <a:t> 2014): Finanssikriisi iski lievimmin niihin maihin, joissa aiemmissa, kansallisissa kriiseissä oli ollut anteliain kriisinhoito. Pankit olivat ottaneet vähemmän riskiä?</a:t>
            </a:r>
          </a:p>
          <a:p>
            <a:r>
              <a:rPr lang="fi-FI" dirty="0"/>
              <a:t>Samantapainen vaikutus pääomituksella: osakkailla menetettävää</a:t>
            </a:r>
          </a:p>
          <a:p>
            <a:pPr lvl="1"/>
            <a:r>
              <a:rPr lang="fi-FI" dirty="0"/>
              <a:t>Tai mikä tahansa muu, minkä takia osakkailla enemmän menetettävää</a:t>
            </a:r>
          </a:p>
          <a:p>
            <a:r>
              <a:rPr lang="fi-FI" dirty="0"/>
              <a:t>Riskinottoon kannustamisen ongelma ratkaistavissa myös tekemällä talletussuojamaksusta aidosti riippuvainen pankin riskeistä</a:t>
            </a:r>
          </a:p>
          <a:p>
            <a:pPr lvl="1"/>
            <a:r>
              <a:rPr lang="fi-FI" dirty="0"/>
              <a:t>Jos onnistuu…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26</a:t>
            </a:fld>
            <a:endParaRPr lang="fi-FI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Vaihtoehtoisia näkemyksiä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i-FI" sz="2600" dirty="0"/>
              <a:t>Erittäin yksinkertainen argumentti: vähäisen kilpailun vuoksi kannattavuus hyvä =&gt; voi heikentyä paljon ilman konkurssiuhkaa</a:t>
            </a:r>
          </a:p>
          <a:p>
            <a:r>
              <a:rPr lang="fi-FI" dirty="0" err="1"/>
              <a:t>Boyd</a:t>
            </a:r>
            <a:r>
              <a:rPr lang="fi-FI" dirty="0"/>
              <a:t> &amp; De </a:t>
            </a:r>
            <a:r>
              <a:rPr lang="fi-FI" dirty="0" err="1"/>
              <a:t>Nicolò</a:t>
            </a:r>
            <a:r>
              <a:rPr lang="fi-FI" dirty="0"/>
              <a:t> (J of Fin 2005): Vaikutus toisin päin asymmetrisen informaation vuoksi!</a:t>
            </a:r>
          </a:p>
          <a:p>
            <a:pPr lvl="1"/>
            <a:r>
              <a:rPr lang="fi-FI" dirty="0"/>
              <a:t>Vähäisen kilpailun vuoksi korkeat lainakorot, mikä lisää luottotappioiden uhkaa</a:t>
            </a:r>
          </a:p>
          <a:p>
            <a:pPr lvl="2"/>
            <a:r>
              <a:rPr lang="fi-FI" dirty="0"/>
              <a:t>Suora vaikutus – vaikeampi selviytyä lainoista jos korot korkeat</a:t>
            </a:r>
          </a:p>
          <a:p>
            <a:pPr lvl="1"/>
            <a:r>
              <a:rPr lang="fi-FI" dirty="0"/>
              <a:t>Vaikutus </a:t>
            </a:r>
            <a:r>
              <a:rPr lang="fi-FI" dirty="0" err="1"/>
              <a:t>Keeleyn</a:t>
            </a:r>
            <a:r>
              <a:rPr lang="fi-FI" dirty="0"/>
              <a:t> osoittamalla tavalla vain, jos kilpailun puutetta talletuspuolella. Lainapuolen kilpailun puutteen vaikutukset epäselviä, koska monopolivoima lisää riskiä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27</a:t>
            </a:fld>
            <a:endParaRPr lang="fi-FI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Empiriistä</a:t>
            </a:r>
            <a:r>
              <a:rPr lang="fi-FI" dirty="0"/>
              <a:t> evidenssiä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27710"/>
            <a:ext cx="8229600" cy="3471874"/>
          </a:xfrm>
        </p:spPr>
        <p:txBody>
          <a:bodyPr>
            <a:normAutofit fontScale="92500" lnSpcReduction="10000"/>
          </a:bodyPr>
          <a:lstStyle/>
          <a:p>
            <a:r>
              <a:rPr lang="fi-FI" dirty="0" err="1"/>
              <a:t>Keeley</a:t>
            </a:r>
            <a:r>
              <a:rPr lang="fi-FI" dirty="0"/>
              <a:t> itse esitti evidenssiä teoriansa tueksi:</a:t>
            </a:r>
          </a:p>
          <a:p>
            <a:pPr lvl="1"/>
            <a:r>
              <a:rPr lang="fi-FI" dirty="0"/>
              <a:t>150 suurinta pankkiholdingyhtiötä Yhdysvalloissa 1970-1986</a:t>
            </a:r>
          </a:p>
          <a:p>
            <a:pPr lvl="2"/>
            <a:r>
              <a:rPr lang="fi-FI" dirty="0"/>
              <a:t>Periodi, jolloin kilpailua vähentäviä lakeja purettiin =&gt; lähes laboratoriokoe</a:t>
            </a:r>
          </a:p>
          <a:p>
            <a:pPr lvl="2"/>
            <a:r>
              <a:rPr lang="fi-FI" dirty="0"/>
              <a:t>Esitteli aiempaa evidenssiä siitä, kuinka pankkeja koskeneet säädökset olivat omiaan vähentämään kilpailua ja mahdollistamaan ylimääräiset voitot</a:t>
            </a:r>
          </a:p>
          <a:p>
            <a:pPr lvl="1"/>
            <a:r>
              <a:rPr lang="fi-FI" dirty="0"/>
              <a:t>Tulos: pankit, joilla paljon markkinavoimaa </a:t>
            </a:r>
          </a:p>
          <a:p>
            <a:pPr lvl="2"/>
            <a:r>
              <a:rPr lang="fi-FI" dirty="0"/>
              <a:t>Pitävät korkeaa pääomitusta</a:t>
            </a:r>
          </a:p>
          <a:p>
            <a:pPr lvl="2"/>
            <a:r>
              <a:rPr lang="fi-FI" dirty="0"/>
              <a:t>Maksavat vähemmän korkoa sijoitustodistuksista</a:t>
            </a:r>
          </a:p>
          <a:p>
            <a:pPr lvl="3"/>
            <a:r>
              <a:rPr lang="fi-FI" dirty="0"/>
              <a:t>Markkinoilla hinnoiteltu pankkikohtainen riskilisä siis pieni</a:t>
            </a:r>
          </a:p>
          <a:p>
            <a:pPr lvl="1"/>
            <a:endParaRPr lang="fi-FI" dirty="0"/>
          </a:p>
          <a:p>
            <a:pPr lvl="2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28</a:t>
            </a:fld>
            <a:endParaRPr lang="fi-FI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/>
          <a:lstStyle/>
          <a:p>
            <a:r>
              <a:rPr lang="fi-FI" dirty="0"/>
              <a:t>Empiiristä evidenssiä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31402"/>
            <a:ext cx="7920880" cy="5309965"/>
          </a:xfrm>
        </p:spPr>
        <p:txBody>
          <a:bodyPr>
            <a:normAutofit fontScale="70000" lnSpcReduction="20000"/>
          </a:bodyPr>
          <a:lstStyle/>
          <a:p>
            <a:r>
              <a:rPr lang="fi-FI" dirty="0" err="1"/>
              <a:t>Demsetz</a:t>
            </a:r>
            <a:r>
              <a:rPr lang="fi-FI" dirty="0"/>
              <a:t>, </a:t>
            </a:r>
            <a:r>
              <a:rPr lang="fi-FI" dirty="0" err="1"/>
              <a:t>Saidenberg</a:t>
            </a:r>
            <a:r>
              <a:rPr lang="fi-FI" dirty="0"/>
              <a:t> &amp; </a:t>
            </a:r>
            <a:r>
              <a:rPr lang="fi-FI" dirty="0" err="1"/>
              <a:t>Strahan</a:t>
            </a:r>
            <a:r>
              <a:rPr lang="fi-FI" dirty="0"/>
              <a:t> </a:t>
            </a:r>
          </a:p>
          <a:p>
            <a:pPr lvl="1"/>
            <a:r>
              <a:rPr lang="fi-FI" sz="2600" dirty="0"/>
              <a:t>(FRBNY Econ </a:t>
            </a:r>
            <a:r>
              <a:rPr lang="fi-FI" sz="2600" dirty="0" err="1"/>
              <a:t>Pol</a:t>
            </a:r>
            <a:r>
              <a:rPr lang="fi-FI" sz="2600" dirty="0"/>
              <a:t> </a:t>
            </a:r>
            <a:r>
              <a:rPr lang="fi-FI" sz="2600" dirty="0" err="1"/>
              <a:t>Rev</a:t>
            </a:r>
            <a:r>
              <a:rPr lang="fi-FI" sz="2600" dirty="0"/>
              <a:t> 1996)</a:t>
            </a:r>
          </a:p>
          <a:p>
            <a:pPr lvl="1"/>
            <a:r>
              <a:rPr lang="fi-FI" sz="2600" dirty="0"/>
              <a:t>Sata pörssilistattua pankkialan holding-yhtiötä Yhdysvalloissa 1986-1994</a:t>
            </a:r>
          </a:p>
          <a:p>
            <a:pPr lvl="1"/>
            <a:r>
              <a:rPr lang="fi-FI" sz="2400" dirty="0"/>
              <a:t>Seitsemän tapaa mitata riskiä</a:t>
            </a:r>
          </a:p>
          <a:p>
            <a:pPr marL="1371600" lvl="2" indent="-457200">
              <a:buFont typeface="+mj-lt"/>
              <a:buAutoNum type="arabicPeriod"/>
            </a:pPr>
            <a:r>
              <a:rPr lang="fi-FI" sz="2000" dirty="0"/>
              <a:t>Osakkeen tuoton </a:t>
            </a:r>
            <a:r>
              <a:rPr lang="fi-FI" sz="2000" dirty="0" err="1"/>
              <a:t>volatiliteetti</a:t>
            </a:r>
            <a:endParaRPr lang="fi-FI" sz="2000" dirty="0"/>
          </a:p>
          <a:p>
            <a:pPr marL="1371600" lvl="2" indent="-457200">
              <a:buFont typeface="+mj-lt"/>
              <a:buAutoNum type="arabicPeriod"/>
            </a:pPr>
            <a:r>
              <a:rPr lang="fi-FI" sz="2000" dirty="0"/>
              <a:t>Osakkeen systemaattinen riski pörssissä</a:t>
            </a:r>
          </a:p>
          <a:p>
            <a:pPr marL="1371600" lvl="2" indent="-457200">
              <a:buFont typeface="+mj-lt"/>
              <a:buAutoNum type="arabicPeriod"/>
            </a:pPr>
            <a:r>
              <a:rPr lang="fi-FI" sz="2000" dirty="0"/>
              <a:t>Kahden edellisen erotus (yrityskohtainen riski)</a:t>
            </a:r>
          </a:p>
          <a:p>
            <a:pPr marL="1371600" lvl="2" indent="-457200">
              <a:buFont typeface="+mj-lt"/>
              <a:buAutoNum type="arabicPeriod"/>
            </a:pPr>
            <a:r>
              <a:rPr lang="fi-FI" sz="2000" dirty="0"/>
              <a:t>Pääoma / tase</a:t>
            </a:r>
          </a:p>
          <a:p>
            <a:pPr marL="1371600" lvl="2" indent="-457200">
              <a:buFont typeface="+mj-lt"/>
              <a:buAutoNum type="arabicPeriod"/>
            </a:pPr>
            <a:r>
              <a:rPr lang="fi-FI" sz="2000" dirty="0"/>
              <a:t>Lainat / tase</a:t>
            </a:r>
          </a:p>
          <a:p>
            <a:pPr marL="1371600" lvl="2" indent="-457200">
              <a:buFont typeface="+mj-lt"/>
              <a:buAutoNum type="arabicPeriod"/>
            </a:pPr>
            <a:r>
              <a:rPr lang="fi-FI" sz="2000" dirty="0"/>
              <a:t>Yrityslainat / tase</a:t>
            </a:r>
          </a:p>
          <a:p>
            <a:pPr marL="1371600" lvl="2" indent="-457200">
              <a:buFont typeface="+mj-lt"/>
              <a:buAutoNum type="arabicPeriod"/>
            </a:pPr>
            <a:r>
              <a:rPr lang="fi-FI" sz="2000" dirty="0"/>
              <a:t>Antolainauksen keskittyminen muutamille asiakkaille</a:t>
            </a:r>
          </a:p>
          <a:p>
            <a:pPr lvl="1"/>
            <a:r>
              <a:rPr lang="fi-FI" sz="2400" dirty="0"/>
              <a:t>Selitettiin toimiluvan arvolla (=markkina-arvo / kirjanpitoarvo), taseen loppusummalla ja kotiosavaltion tulotason nousulla</a:t>
            </a:r>
          </a:p>
          <a:p>
            <a:pPr lvl="1"/>
            <a:r>
              <a:rPr lang="fi-FI" sz="2400" dirty="0"/>
              <a:t>Johtopäätöksiä:  toimiluvan korkea arvo alentaa riskiä vahvistamalla pääomitusta ja vähentämällä lainasalkun keskittymistä</a:t>
            </a:r>
          </a:p>
          <a:p>
            <a:pPr lvl="2"/>
            <a:r>
              <a:rPr lang="fi-FI" sz="2000" dirty="0"/>
              <a:t>Ei näyttöä lainanannon volyymin tai toimialajakauman sopeuttamisesta. </a:t>
            </a:r>
          </a:p>
          <a:p>
            <a:pPr lvl="2"/>
            <a:r>
              <a:rPr lang="fi-FI" sz="2000" dirty="0"/>
              <a:t>Jotain näyttöä toimiluvan arvon vaikutuksesta pörssitietojen avulla mitattuun riskiin, mutta vaikutus melko heikko</a:t>
            </a:r>
          </a:p>
          <a:p>
            <a:pPr lvl="1"/>
            <a:endParaRPr lang="fi-FI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29</a:t>
            </a:fld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A3EA-E37D-4B5F-B0EC-037FB979E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Pankkikilpailun pitäisi: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208B4-4448-406A-A2CC-D8CE21322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2132856"/>
            <a:ext cx="7704667" cy="33328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Parantaa rahoituksen saatavuutta</a:t>
            </a:r>
          </a:p>
          <a:p>
            <a:r>
              <a:rPr lang="fi-FI" dirty="0"/>
              <a:t>Lisätä kilpailua talouden muilla sektoreilla</a:t>
            </a:r>
          </a:p>
          <a:p>
            <a:r>
              <a:rPr lang="fi-FI" dirty="0"/>
              <a:t>Lisätä innovaatioita ja parantaa palveluiden laatua</a:t>
            </a:r>
          </a:p>
          <a:p>
            <a:r>
              <a:rPr lang="fi-FI" dirty="0"/>
              <a:t>Nopeuttaa talouden kasvua</a:t>
            </a:r>
          </a:p>
          <a:p>
            <a:r>
              <a:rPr lang="fi-FI" dirty="0"/>
              <a:t>Lisätä kuluttajan valinnanvaraa</a:t>
            </a:r>
          </a:p>
          <a:p>
            <a:pPr marL="0" indent="0">
              <a:buNone/>
            </a:pPr>
            <a:r>
              <a:rPr lang="fi-FI" dirty="0"/>
              <a:t>MUTTA: lisääkö pankkikriisien uhkaa?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051EE-FA0B-4801-8331-A318026F1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95560-6D7D-46D6-ABE1-CB0463E63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8063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451519"/>
          </a:xfrm>
        </p:spPr>
        <p:txBody>
          <a:bodyPr>
            <a:normAutofit fontScale="90000"/>
          </a:bodyPr>
          <a:lstStyle/>
          <a:p>
            <a:r>
              <a:rPr lang="fi-FI" dirty="0"/>
              <a:t>Empiiristä evidenssiä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12776"/>
            <a:ext cx="7910347" cy="5445224"/>
          </a:xfrm>
        </p:spPr>
        <p:txBody>
          <a:bodyPr>
            <a:normAutofit fontScale="92500" lnSpcReduction="20000"/>
          </a:bodyPr>
          <a:lstStyle/>
          <a:p>
            <a:r>
              <a:rPr lang="fi-FI" dirty="0" err="1"/>
              <a:t>Berger</a:t>
            </a:r>
            <a:r>
              <a:rPr lang="fi-FI" dirty="0"/>
              <a:t>, </a:t>
            </a:r>
            <a:r>
              <a:rPr lang="fi-FI" dirty="0" err="1"/>
              <a:t>Klapper</a:t>
            </a:r>
            <a:r>
              <a:rPr lang="fi-FI" dirty="0"/>
              <a:t> &amp; </a:t>
            </a:r>
            <a:r>
              <a:rPr lang="fi-FI" dirty="0" err="1"/>
              <a:t>Turk-Ariss</a:t>
            </a:r>
            <a:r>
              <a:rPr lang="fi-FI" dirty="0"/>
              <a:t> (</a:t>
            </a:r>
            <a:r>
              <a:rPr lang="fi-FI" dirty="0" err="1"/>
              <a:t>JoFiSeRe</a:t>
            </a:r>
            <a:r>
              <a:rPr lang="fi-FI" dirty="0"/>
              <a:t> 2009)</a:t>
            </a:r>
          </a:p>
          <a:p>
            <a:pPr lvl="1"/>
            <a:r>
              <a:rPr lang="fi-FI" dirty="0"/>
              <a:t>Kansainvälinen näyte, 23 maata 8235 pankkia (Suomi ei mukana)</a:t>
            </a:r>
          </a:p>
          <a:p>
            <a:pPr lvl="1"/>
            <a:r>
              <a:rPr lang="fi-FI" dirty="0"/>
              <a:t>Selittivät mm. pankin pääomitusta ja järjestämättömien saamisten osuutta </a:t>
            </a:r>
          </a:p>
          <a:p>
            <a:pPr lvl="2"/>
            <a:r>
              <a:rPr lang="fi-FI" dirty="0"/>
              <a:t>Nämä järkeviä riskinottoindikaattoreita</a:t>
            </a:r>
          </a:p>
          <a:p>
            <a:pPr lvl="1"/>
            <a:r>
              <a:rPr lang="fi-FI" dirty="0"/>
              <a:t>Selittävinä muuttujina mm. markkinan keskittyneisyys ja </a:t>
            </a:r>
            <a:r>
              <a:rPr lang="fi-FI" dirty="0" err="1"/>
              <a:t>Lerner-indeksi</a:t>
            </a:r>
            <a:endParaRPr lang="fi-FI" dirty="0"/>
          </a:p>
          <a:p>
            <a:pPr lvl="2"/>
            <a:r>
              <a:rPr lang="fi-FI" dirty="0" err="1"/>
              <a:t>Lerner-indeksi</a:t>
            </a:r>
            <a:r>
              <a:rPr lang="fi-FI" dirty="0"/>
              <a:t> = indeksi, joka kuvaa rajakustannusten ja hinnan erotusta</a:t>
            </a:r>
          </a:p>
          <a:p>
            <a:pPr lvl="1"/>
            <a:r>
              <a:rPr lang="fi-FI" dirty="0"/>
              <a:t>Vaikutti siltä, että markkinavoima</a:t>
            </a:r>
            <a:r>
              <a:rPr lang="fi-FI" b="1" i="1" dirty="0"/>
              <a:t> lisäsi </a:t>
            </a:r>
            <a:r>
              <a:rPr lang="fi-FI" dirty="0"/>
              <a:t>antolainauksen keskimääräistä riskiä (heikensi antolainauksen laatua, enemmän </a:t>
            </a:r>
            <a:r>
              <a:rPr lang="fi-FI" dirty="0" err="1"/>
              <a:t>JS:iä</a:t>
            </a:r>
            <a:r>
              <a:rPr lang="fi-FI" dirty="0"/>
              <a:t>), mutta ei vaikuttanut muuten riskeihin</a:t>
            </a:r>
          </a:p>
          <a:p>
            <a:pPr lvl="2"/>
            <a:r>
              <a:rPr lang="fi-FI" dirty="0"/>
              <a:t>Vaikutus kokonaisriskiin mitätön</a:t>
            </a:r>
          </a:p>
          <a:p>
            <a:pPr lvl="2"/>
            <a:r>
              <a:rPr lang="fi-FI" dirty="0"/>
              <a:t>Enemmän osakepääomaa, jos markkinavoimaa</a:t>
            </a:r>
          </a:p>
          <a:p>
            <a:pPr lvl="2"/>
            <a:r>
              <a:rPr lang="fi-FI" dirty="0"/>
              <a:t>Siis: ehkä monopolivoiman käyttö lainamarkkinoilla lisää luottoriskiä (</a:t>
            </a:r>
            <a:r>
              <a:rPr lang="fi-FI" dirty="0" err="1"/>
              <a:t>Vrt</a:t>
            </a:r>
            <a:r>
              <a:rPr lang="fi-FI" dirty="0"/>
              <a:t> </a:t>
            </a:r>
            <a:r>
              <a:rPr lang="fi-FI" dirty="0" err="1"/>
              <a:t>Boyd</a:t>
            </a:r>
            <a:r>
              <a:rPr lang="fi-FI" dirty="0"/>
              <a:t> &amp; De </a:t>
            </a:r>
            <a:r>
              <a:rPr lang="fi-FI" dirty="0" err="1"/>
              <a:t>Nicolò</a:t>
            </a:r>
            <a:r>
              <a:rPr lang="fi-FI" dirty="0"/>
              <a:t>), mutta muuten </a:t>
            </a:r>
            <a:r>
              <a:rPr lang="fi-FI" dirty="0" err="1"/>
              <a:t>Keeleyn</a:t>
            </a:r>
            <a:r>
              <a:rPr lang="fi-FI" dirty="0"/>
              <a:t> ”</a:t>
            </a:r>
            <a:r>
              <a:rPr lang="fi-FI" dirty="0" err="1"/>
              <a:t>franchise</a:t>
            </a:r>
            <a:r>
              <a:rPr lang="fi-FI" dirty="0"/>
              <a:t> </a:t>
            </a:r>
            <a:r>
              <a:rPr lang="fi-FI" dirty="0" err="1"/>
              <a:t>value</a:t>
            </a:r>
            <a:r>
              <a:rPr lang="fi-FI" dirty="0"/>
              <a:t>” –teoria pätee?</a:t>
            </a:r>
          </a:p>
          <a:p>
            <a:pPr lvl="3"/>
            <a:r>
              <a:rPr lang="fi-FI" dirty="0"/>
              <a:t>Vaikutukset kumoavat toisensa?</a:t>
            </a:r>
          </a:p>
          <a:p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30</a:t>
            </a:fld>
            <a:endParaRPr lang="fi-FI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C464-C6F2-5E7A-F93A-06D0EF18B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99591"/>
          </a:xfrm>
        </p:spPr>
        <p:txBody>
          <a:bodyPr/>
          <a:lstStyle/>
          <a:p>
            <a:r>
              <a:rPr lang="en-GB" dirty="0" err="1"/>
              <a:t>Empiiristä</a:t>
            </a:r>
            <a:r>
              <a:rPr lang="en-GB" dirty="0"/>
              <a:t> </a:t>
            </a:r>
            <a:r>
              <a:rPr lang="en-GB" dirty="0" err="1"/>
              <a:t>evidenssiä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00E46-B39C-1AB4-17C2-0FEC83EEF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847711"/>
            <a:ext cx="7704667" cy="4443024"/>
          </a:xfrm>
        </p:spPr>
        <p:txBody>
          <a:bodyPr>
            <a:normAutofit lnSpcReduction="10000"/>
          </a:bodyPr>
          <a:lstStyle/>
          <a:p>
            <a:r>
              <a:rPr lang="fi-FI" dirty="0"/>
              <a:t>Maidenvälisessä poikkileikkauksessa pääomavaatimukset vähentävät riskinottoa vain ei-keskittyneillä markkinoilla (</a:t>
            </a:r>
            <a:r>
              <a:rPr lang="fi-FI" dirty="0" err="1"/>
              <a:t>Behr</a:t>
            </a:r>
            <a:r>
              <a:rPr lang="fi-FI" dirty="0"/>
              <a:t> – Schmidt –</a:t>
            </a:r>
            <a:r>
              <a:rPr lang="fi-FI" dirty="0" err="1"/>
              <a:t>Xie</a:t>
            </a:r>
            <a:r>
              <a:rPr lang="fi-FI" dirty="0"/>
              <a:t>, JFSR 2010)</a:t>
            </a:r>
          </a:p>
          <a:p>
            <a:pPr lvl="1"/>
            <a:r>
              <a:rPr lang="fi-FI" dirty="0"/>
              <a:t>Mahdollinen selitys: jos osakkaat pakotetaan pitämään paljon pääomia pankissa, heillä on menetettävää, vaikka kilpailu olisi lähes täydellistä </a:t>
            </a:r>
          </a:p>
          <a:p>
            <a:pPr lvl="2"/>
            <a:r>
              <a:rPr lang="fi-FI" dirty="0"/>
              <a:t>Eivät menetä monopolivoittoja, mutta pääomat</a:t>
            </a:r>
          </a:p>
          <a:p>
            <a:r>
              <a:rPr lang="fi-FI" dirty="0"/>
              <a:t>Persianlahden öljymaissa vaikutus näyttää riippuvan pankin koosta. Pienet ja/tai heikosti pääomitetut pankit ottavat </a:t>
            </a:r>
            <a:r>
              <a:rPr lang="fi-FI" b="1" i="1" dirty="0"/>
              <a:t>enemmän</a:t>
            </a:r>
            <a:r>
              <a:rPr lang="fi-FI" dirty="0"/>
              <a:t> (!) riskiä, jos kilpailu on vähäistä (</a:t>
            </a:r>
            <a:r>
              <a:rPr lang="fi-FI" dirty="0" err="1"/>
              <a:t>Abdulazeez</a:t>
            </a:r>
            <a:r>
              <a:rPr lang="fi-FI" dirty="0"/>
              <a:t> </a:t>
            </a:r>
            <a:r>
              <a:rPr lang="fi-FI" dirty="0" err="1"/>
              <a:t>ym</a:t>
            </a:r>
            <a:r>
              <a:rPr lang="fi-FI" dirty="0"/>
              <a:t> 2020, </a:t>
            </a:r>
            <a:r>
              <a:rPr lang="en-US" dirty="0"/>
              <a:t>The North American J of Economics and Finance)</a:t>
            </a:r>
            <a:endParaRPr lang="fi-FI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810-8E05-6524-C4BD-51A21D79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721618-2D2B-DB01-63B2-72702D806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7225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-99392"/>
            <a:ext cx="7704667" cy="1981200"/>
          </a:xfrm>
        </p:spPr>
        <p:txBody>
          <a:bodyPr/>
          <a:lstStyle/>
          <a:p>
            <a:r>
              <a:rPr lang="fi-FI" dirty="0"/>
              <a:t>Pankkikilpailusta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66198"/>
            <a:ext cx="8161867" cy="4824537"/>
          </a:xfrm>
        </p:spPr>
        <p:txBody>
          <a:bodyPr>
            <a:noAutofit/>
          </a:bodyPr>
          <a:lstStyle/>
          <a:p>
            <a:r>
              <a:rPr lang="fi-FI" sz="2000" dirty="0"/>
              <a:t>Täydellisessä kilpailussa jokaisen rahoituspalvelun tuotantokustannus = hinta</a:t>
            </a:r>
          </a:p>
          <a:p>
            <a:r>
              <a:rPr lang="fi-FI" sz="2000" dirty="0"/>
              <a:t>Siis: </a:t>
            </a:r>
          </a:p>
          <a:p>
            <a:pPr lvl="1"/>
            <a:r>
              <a:rPr lang="fi-FI" dirty="0"/>
              <a:t>Lainan hinta = rahoituksen rajakustannus + pankin hallinnolliset kulut + luottoriskipreemio</a:t>
            </a:r>
          </a:p>
          <a:p>
            <a:pPr lvl="2"/>
            <a:r>
              <a:rPr lang="fi-FI" sz="2000" dirty="0"/>
              <a:t>Lainan hinta sisältää koron, luotonmyöntämisen palkkiot ja riskipreemion</a:t>
            </a:r>
          </a:p>
          <a:p>
            <a:pPr lvl="1"/>
            <a:r>
              <a:rPr lang="fi-FI" dirty="0"/>
              <a:t>Talletuksen korko = rahoituksen rajakustannus – pankin hallinnolliset kulut</a:t>
            </a:r>
          </a:p>
          <a:p>
            <a:pPr lvl="2"/>
            <a:r>
              <a:rPr lang="fi-FI" sz="2000" dirty="0"/>
              <a:t>Ainakin, jos tallettajalle ei anneta kytkykauppana alihinnoiteltuja palveluita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6683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8D05-1482-917A-5455-00D135796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116632"/>
            <a:ext cx="7704667" cy="1388114"/>
          </a:xfrm>
        </p:spPr>
        <p:txBody>
          <a:bodyPr/>
          <a:lstStyle/>
          <a:p>
            <a:r>
              <a:rPr lang="en-GB" dirty="0" err="1"/>
              <a:t>Pankkikilpailusta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6B6C-433D-AF94-AC3E-14F6A4A77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512557"/>
            <a:ext cx="7704667" cy="4968552"/>
          </a:xfrm>
        </p:spPr>
        <p:txBody>
          <a:bodyPr>
            <a:normAutofit/>
          </a:bodyPr>
          <a:lstStyle/>
          <a:p>
            <a:r>
              <a:rPr lang="fi-FI" sz="1800" dirty="0"/>
              <a:t>Täydellisen kilpailun edellytyksiä:</a:t>
            </a:r>
          </a:p>
          <a:p>
            <a:pPr lvl="1"/>
            <a:r>
              <a:rPr lang="fi-FI" sz="1800" dirty="0"/>
              <a:t>Joko vakioskaalatuotot tai melko pieni optimikoko</a:t>
            </a:r>
          </a:p>
          <a:p>
            <a:pPr lvl="2"/>
            <a:r>
              <a:rPr lang="fi-FI" dirty="0"/>
              <a:t>Empiirinen näyttö ristiriitaista, mutta ei ehkä täysin epärealistinen pankkien tapauksessa, paitsi kaikkein pienimmässä kokoluokassa.</a:t>
            </a:r>
          </a:p>
          <a:p>
            <a:pPr lvl="1"/>
            <a:r>
              <a:rPr lang="fi-FI" sz="1800" dirty="0"/>
              <a:t>Tuotteet homogeenisia</a:t>
            </a:r>
          </a:p>
          <a:p>
            <a:pPr lvl="2"/>
            <a:r>
              <a:rPr lang="fi-FI" dirty="0"/>
              <a:t>Pätee melko hyvin/erittäin hyvin</a:t>
            </a:r>
          </a:p>
          <a:p>
            <a:pPr lvl="1"/>
            <a:r>
              <a:rPr lang="fi-FI" sz="1800" dirty="0"/>
              <a:t>Paljon yrityksiä</a:t>
            </a:r>
          </a:p>
          <a:p>
            <a:pPr lvl="2"/>
            <a:r>
              <a:rPr lang="fi-FI" dirty="0"/>
              <a:t>Pätee melko hyvin useimmissa maissa, useimmissa…</a:t>
            </a:r>
          </a:p>
          <a:p>
            <a:pPr lvl="1"/>
            <a:r>
              <a:rPr lang="fi-FI" sz="1800" dirty="0"/>
              <a:t>Eivät täysin epärealistisia olettamuksia pankkialalla…</a:t>
            </a:r>
          </a:p>
          <a:p>
            <a:r>
              <a:rPr lang="fi-FI" sz="1800" dirty="0"/>
              <a:t>Täydellinen kilpailu vaikuttaa kuitenkin epätodennäköiseltä: pankit tekevät voittoa, usein suurtakin</a:t>
            </a:r>
          </a:p>
          <a:p>
            <a:pPr lvl="1"/>
            <a:r>
              <a:rPr lang="fi-FI" sz="1800" dirty="0"/>
              <a:t>Täydellisessä kilpailussa alalla pysyminen juuri ja juuri kannattaa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F886D-CFE2-4B5A-0F3B-C97D9CFD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4F17F-BDC8-6702-E3E0-1C9CD530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7097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/>
              <a:t>Pankkikilpailusta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78335"/>
            <a:ext cx="8229600" cy="4916015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Kun yritykset kilpailevat, mikä on niiden tärkein väline / asia, josta päätetään?</a:t>
            </a:r>
          </a:p>
          <a:p>
            <a:pPr lvl="1"/>
            <a:r>
              <a:rPr lang="fi-FI" dirty="0"/>
              <a:t>Siis yleisesti, ei pelkästään pankeissa</a:t>
            </a:r>
          </a:p>
          <a:p>
            <a:r>
              <a:rPr lang="fi-FI" dirty="0" err="1"/>
              <a:t>Bertrand</a:t>
            </a:r>
            <a:r>
              <a:rPr lang="fi-FI" dirty="0"/>
              <a:t>-kilpailu: yrityksen päätösmuuttuja = hinta </a:t>
            </a:r>
          </a:p>
          <a:p>
            <a:pPr lvl="1"/>
            <a:r>
              <a:rPr lang="fi-FI" dirty="0"/>
              <a:t>Hintakilpailulla taipumus olla ”kovaa”</a:t>
            </a:r>
          </a:p>
          <a:p>
            <a:pPr lvl="1"/>
            <a:r>
              <a:rPr lang="fi-FI" dirty="0"/>
              <a:t>Jos tuotteet täysin homogeeniset (ei kuviteltujakaan eroja, kukaan ei suosi tai boikotoi mitään yritystä), asiakkaat ostavat aina halvimmalta toimittajalta. =&gt; Hiukan halvemmalla myyvä saa kaikki asiakkaat</a:t>
            </a:r>
          </a:p>
          <a:p>
            <a:pPr lvl="2"/>
            <a:r>
              <a:rPr lang="fi-FI" dirty="0"/>
              <a:t>Jos tuotteissa eroja, tilanne vähemmän äärimmäinen, mutta samantapainen</a:t>
            </a:r>
          </a:p>
          <a:p>
            <a:pPr lvl="1"/>
            <a:r>
              <a:rPr lang="fi-FI" dirty="0"/>
              <a:t>Äärimmäiseen </a:t>
            </a:r>
            <a:r>
              <a:rPr lang="fi-FI" dirty="0" err="1"/>
              <a:t>Bertrand-kilpailuun</a:t>
            </a:r>
            <a:r>
              <a:rPr lang="fi-FI" dirty="0"/>
              <a:t> päädytään, jos seuraavat ehdot täyttyvät:</a:t>
            </a:r>
          </a:p>
          <a:p>
            <a:pPr lvl="2"/>
            <a:r>
              <a:rPr lang="fi-FI" dirty="0"/>
              <a:t>Tuotteet täysin homogeeniset, eikä mitään kustannuksia tai ylimääräistä vaivaa jonkin myyjän valitsemisessa</a:t>
            </a:r>
          </a:p>
          <a:p>
            <a:pPr lvl="2"/>
            <a:r>
              <a:rPr lang="fi-FI" dirty="0"/>
              <a:t>Ei ole kapasiteettirajoituksia, yritys voi aina tyydyttää minkä tahansa kysynnän</a:t>
            </a:r>
          </a:p>
          <a:p>
            <a:pPr lvl="2"/>
            <a:r>
              <a:rPr lang="fi-FI" dirty="0"/>
              <a:t>Ei kartellia eikä </a:t>
            </a:r>
            <a:r>
              <a:rPr lang="fi-FI" dirty="0" err="1"/>
              <a:t>kolluusiota</a:t>
            </a:r>
            <a:endParaRPr lang="fi-FI" dirty="0"/>
          </a:p>
          <a:p>
            <a:pPr lvl="1"/>
            <a:r>
              <a:rPr lang="fi-FI" dirty="0"/>
              <a:t>Äärimmäisessä </a:t>
            </a:r>
            <a:r>
              <a:rPr lang="fi-FI" dirty="0" err="1"/>
              <a:t>Bertrand-kilpailussa</a:t>
            </a:r>
            <a:r>
              <a:rPr lang="fi-FI" dirty="0"/>
              <a:t> hinta = rajakustannus, vaikka olisi vain kaksi yritystä</a:t>
            </a:r>
          </a:p>
          <a:p>
            <a:pPr lvl="2"/>
            <a:r>
              <a:rPr lang="fi-FI" dirty="0"/>
              <a:t>Jos on mahdollista kaapata markkinat tarjoamalla hiukan alempaa hintaa kuin kilpailija, niin kannattaa tehdä, kunnes lisäasiakkaat tuovat enemmän kustannuksia kuin tuottoja.  </a:t>
            </a:r>
          </a:p>
          <a:p>
            <a:pPr lvl="2"/>
            <a:r>
              <a:rPr lang="fi-FI" dirty="0"/>
              <a:t>Markkinatasapaino = hintasota, ehkä ”</a:t>
            </a:r>
            <a:r>
              <a:rPr lang="fi-FI" dirty="0" err="1"/>
              <a:t>itsetuhoava</a:t>
            </a:r>
            <a:r>
              <a:rPr lang="fi-FI" dirty="0"/>
              <a:t>” hintasota</a:t>
            </a:r>
          </a:p>
          <a:p>
            <a:pPr lvl="2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5782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/>
          <a:lstStyle/>
          <a:p>
            <a:r>
              <a:rPr lang="fi-FI" dirty="0"/>
              <a:t>Pankkikilpailusta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033" y="1644648"/>
            <a:ext cx="8229600" cy="4880695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Voivatko pankit päätyä äärimmäiseen </a:t>
            </a:r>
            <a:r>
              <a:rPr lang="fi-FI" dirty="0" err="1"/>
              <a:t>Bertrand-kilpailuun</a:t>
            </a:r>
            <a:r>
              <a:rPr lang="fi-FI" dirty="0"/>
              <a:t>?</a:t>
            </a:r>
          </a:p>
          <a:p>
            <a:pPr lvl="1"/>
            <a:r>
              <a:rPr lang="fi-FI" dirty="0"/>
              <a:t>Pankkien tuotteet poikkeavat toisistaan erittäin vähän – yhden pankin lainaama raha ei ole kauniimpaa tai paremman makuista kuin toisen</a:t>
            </a:r>
          </a:p>
          <a:p>
            <a:pPr lvl="1"/>
            <a:r>
              <a:rPr lang="fi-FI" dirty="0"/>
              <a:t>Kartelli / </a:t>
            </a:r>
            <a:r>
              <a:rPr lang="fi-FI" dirty="0" err="1"/>
              <a:t>kolluusio</a:t>
            </a:r>
            <a:r>
              <a:rPr lang="fi-FI" dirty="0"/>
              <a:t>????</a:t>
            </a:r>
          </a:p>
          <a:p>
            <a:pPr lvl="1"/>
            <a:r>
              <a:rPr lang="fi-FI" dirty="0"/>
              <a:t>Pankkien tapauksessa kapasiteettia voivat olla / kapasiteettirajoitteita aiheuttaa</a:t>
            </a:r>
          </a:p>
          <a:p>
            <a:pPr lvl="2"/>
            <a:r>
              <a:rPr lang="fi-FI" dirty="0"/>
              <a:t>Konttorit ja henkilökunta</a:t>
            </a:r>
          </a:p>
          <a:p>
            <a:pPr lvl="2"/>
            <a:r>
              <a:rPr lang="fi-FI" dirty="0"/>
              <a:t>Tietojärjestelmien kapasiteetti</a:t>
            </a:r>
          </a:p>
          <a:p>
            <a:pPr lvl="2"/>
            <a:r>
              <a:rPr lang="fi-FI" dirty="0"/>
              <a:t>Omat varat (rajoittavat antolainausta </a:t>
            </a:r>
            <a:r>
              <a:rPr lang="fi-FI" dirty="0" err="1"/>
              <a:t>ym</a:t>
            </a:r>
            <a:r>
              <a:rPr lang="fi-FI" dirty="0"/>
              <a:t>) – Tämä on pankkien erikoispiirre</a:t>
            </a:r>
          </a:p>
          <a:p>
            <a:pPr lvl="3"/>
            <a:r>
              <a:rPr lang="fi-FI" dirty="0"/>
              <a:t>Osakepääomaa ja muita omia varoja oltava vähintään X% laskennallisista riskeistä, ml. luottotappioriski</a:t>
            </a:r>
          </a:p>
          <a:p>
            <a:r>
              <a:rPr lang="fi-FI" dirty="0" err="1"/>
              <a:t>Cournot</a:t>
            </a:r>
            <a:r>
              <a:rPr lang="fi-FI" dirty="0"/>
              <a:t>-kilpailu</a:t>
            </a:r>
          </a:p>
          <a:p>
            <a:pPr lvl="1"/>
            <a:r>
              <a:rPr lang="fi-FI" dirty="0"/>
              <a:t>Yrityksen päätösmuuttuja = tuotannon määrä</a:t>
            </a:r>
          </a:p>
          <a:p>
            <a:pPr lvl="2"/>
            <a:r>
              <a:rPr lang="fi-FI" dirty="0"/>
              <a:t>Useilla toimialoilla mallin realistinen tulkinta: kapasiteetti</a:t>
            </a:r>
          </a:p>
          <a:p>
            <a:pPr lvl="2"/>
            <a:r>
              <a:rPr lang="fi-FI" dirty="0"/>
              <a:t>Jos yritykset valitsevat ensin sitovan kapasiteettirajoitteen ja kilpailevat sitten hinnoilla, lopputulos = </a:t>
            </a:r>
            <a:r>
              <a:rPr lang="fi-FI" dirty="0" err="1"/>
              <a:t>Cournot-kilpailun</a:t>
            </a:r>
            <a:r>
              <a:rPr lang="fi-FI" dirty="0"/>
              <a:t> lopputulos</a:t>
            </a:r>
          </a:p>
          <a:p>
            <a:pPr lvl="1"/>
            <a:r>
              <a:rPr lang="fi-FI" dirty="0" err="1"/>
              <a:t>Cournot</a:t>
            </a:r>
            <a:r>
              <a:rPr lang="fi-FI" dirty="0"/>
              <a:t>-kilpailu yleensä vähemmän äärimmäistä kuin </a:t>
            </a:r>
            <a:r>
              <a:rPr lang="fi-FI" dirty="0" err="1"/>
              <a:t>Bertrand</a:t>
            </a:r>
            <a:r>
              <a:rPr lang="fi-FI" dirty="0"/>
              <a:t>-kilpailu; homogeenisia tuotteitakin myyville voi jäädä kunnolla voittoa, jos yrityksiä vain muutama</a:t>
            </a:r>
          </a:p>
          <a:p>
            <a:pPr lvl="1"/>
            <a:r>
              <a:rPr lang="fi-FI" dirty="0" err="1"/>
              <a:t>Cournot-kilpailussa</a:t>
            </a:r>
            <a:r>
              <a:rPr lang="fi-FI" dirty="0"/>
              <a:t> kilpailu sitä kovempaa, mitä enemmän yrityksiä</a:t>
            </a:r>
          </a:p>
          <a:p>
            <a:pPr lvl="2"/>
            <a:r>
              <a:rPr lang="fi-FI" dirty="0"/>
              <a:t>Kun yritysten </a:t>
            </a:r>
            <a:r>
              <a:rPr lang="fi-FI" dirty="0" err="1"/>
              <a:t>lkm</a:t>
            </a:r>
            <a:r>
              <a:rPr lang="fi-FI" dirty="0"/>
              <a:t> lähestyy ääretöntä, täydellinen kilpailu</a:t>
            </a:r>
          </a:p>
          <a:p>
            <a:pPr lvl="2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0229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4088" y="191852"/>
            <a:ext cx="7704667" cy="739551"/>
          </a:xfrm>
        </p:spPr>
        <p:txBody>
          <a:bodyPr/>
          <a:lstStyle/>
          <a:p>
            <a:r>
              <a:rPr lang="fi-FI" dirty="0" err="1"/>
              <a:t>Cournot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1" y="1243920"/>
            <a:ext cx="7877919" cy="5614079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N täysin samanlaista yritystä; </a:t>
            </a:r>
            <a:r>
              <a:rPr lang="fi-FI" dirty="0" err="1"/>
              <a:t>p=a-b</a:t>
            </a:r>
            <a:r>
              <a:rPr lang="fi-FI" dirty="0"/>
              <a:t>(q</a:t>
            </a:r>
            <a:r>
              <a:rPr lang="fi-FI" baseline="-25000" dirty="0"/>
              <a:t>1</a:t>
            </a:r>
            <a:r>
              <a:rPr lang="fi-FI" dirty="0"/>
              <a:t>+Q); kulut = </a:t>
            </a:r>
            <a:r>
              <a:rPr lang="fi-FI" dirty="0" err="1"/>
              <a:t>c*q</a:t>
            </a:r>
            <a:endParaRPr lang="fi-FI" dirty="0"/>
          </a:p>
          <a:p>
            <a:pPr lvl="1"/>
            <a:r>
              <a:rPr lang="fi-FI" dirty="0"/>
              <a:t>Missä q1 = yrityksen 1 tuotanto; Q= kaikkien muiden tuotanto</a:t>
            </a:r>
          </a:p>
          <a:p>
            <a:pPr lvl="1"/>
            <a:r>
              <a:rPr lang="fi-FI" dirty="0"/>
              <a:t>Koska yritykset samanlaisia =&gt; kaikilla loppujen lopuksi sama tuotanto q</a:t>
            </a:r>
          </a:p>
          <a:p>
            <a:pPr lvl="1"/>
            <a:r>
              <a:rPr lang="fi-FI" dirty="0"/>
              <a:t>Voisi olla: q= lainojen määrä, p= korko</a:t>
            </a:r>
          </a:p>
          <a:p>
            <a:r>
              <a:rPr lang="fi-FI" dirty="0"/>
              <a:t>Yrityksen 1 voitto = q</a:t>
            </a:r>
            <a:r>
              <a:rPr lang="fi-FI" baseline="-25000" dirty="0"/>
              <a:t>1</a:t>
            </a:r>
            <a:r>
              <a:rPr lang="fi-FI" dirty="0"/>
              <a:t>[</a:t>
            </a:r>
            <a:r>
              <a:rPr lang="fi-FI" dirty="0" err="1"/>
              <a:t>a-b</a:t>
            </a:r>
            <a:r>
              <a:rPr lang="fi-FI" dirty="0"/>
              <a:t>(q</a:t>
            </a:r>
            <a:r>
              <a:rPr lang="fi-FI" baseline="-25000" dirty="0"/>
              <a:t>1</a:t>
            </a:r>
            <a:r>
              <a:rPr lang="fi-FI" dirty="0"/>
              <a:t>+Q)]-cq</a:t>
            </a:r>
            <a:r>
              <a:rPr lang="fi-FI" baseline="-25000" dirty="0"/>
              <a:t>1</a:t>
            </a:r>
          </a:p>
          <a:p>
            <a:pPr>
              <a:buNone/>
            </a:pPr>
            <a:r>
              <a:rPr lang="fi-FI" dirty="0"/>
              <a:t>	=&gt; Optimaalinen q</a:t>
            </a:r>
            <a:r>
              <a:rPr lang="fi-FI" baseline="-25000" dirty="0"/>
              <a:t>1</a:t>
            </a:r>
            <a:r>
              <a:rPr lang="fi-FI" dirty="0"/>
              <a:t> = [</a:t>
            </a:r>
            <a:r>
              <a:rPr lang="fi-FI" dirty="0" err="1"/>
              <a:t>a-c-b*Q</a:t>
            </a:r>
            <a:r>
              <a:rPr lang="fi-FI" dirty="0"/>
              <a:t>*(N-1)]/[2b]</a:t>
            </a:r>
          </a:p>
          <a:p>
            <a:r>
              <a:rPr lang="fi-FI" dirty="0"/>
              <a:t>Jos (kun) kaikilla sama tuotanto =&gt; q</a:t>
            </a:r>
            <a:r>
              <a:rPr lang="fi-FI" baseline="-25000" dirty="0"/>
              <a:t>1</a:t>
            </a:r>
            <a:r>
              <a:rPr lang="fi-FI" dirty="0"/>
              <a:t> = [</a:t>
            </a:r>
            <a:r>
              <a:rPr lang="fi-FI" dirty="0" err="1"/>
              <a:t>a-c</a:t>
            </a:r>
            <a:r>
              <a:rPr lang="fi-FI" dirty="0"/>
              <a:t>]/[</a:t>
            </a:r>
            <a:r>
              <a:rPr lang="fi-FI" dirty="0" err="1"/>
              <a:t>b+bN</a:t>
            </a:r>
            <a:r>
              <a:rPr lang="fi-FI" dirty="0"/>
              <a:t>]</a:t>
            </a:r>
          </a:p>
          <a:p>
            <a:r>
              <a:rPr lang="fi-FI" dirty="0"/>
              <a:t>Tästä seuraa: jos N lähestyy ääretöntä q</a:t>
            </a:r>
            <a:r>
              <a:rPr lang="fi-FI" baseline="-25000" dirty="0"/>
              <a:t>1</a:t>
            </a:r>
            <a:r>
              <a:rPr lang="fi-FI" dirty="0"/>
              <a:t> lähestyy nollaa</a:t>
            </a:r>
          </a:p>
          <a:p>
            <a:r>
              <a:rPr lang="fi-FI" dirty="0"/>
              <a:t>Tasapainossa p = (</a:t>
            </a:r>
            <a:r>
              <a:rPr lang="fi-FI" dirty="0" err="1"/>
              <a:t>a+c*N</a:t>
            </a:r>
            <a:r>
              <a:rPr lang="fi-FI" dirty="0"/>
              <a:t>)/(1+N]</a:t>
            </a:r>
          </a:p>
          <a:p>
            <a:r>
              <a:rPr lang="fi-FI" dirty="0"/>
              <a:t>Jos N lähestyy ääretöntä, </a:t>
            </a:r>
          </a:p>
          <a:p>
            <a:pPr lvl="1">
              <a:buNone/>
            </a:pPr>
            <a:endParaRPr lang="fi-FI" dirty="0"/>
          </a:p>
          <a:p>
            <a:pPr lvl="1">
              <a:buNone/>
            </a:pPr>
            <a:r>
              <a:rPr lang="fi-FI" dirty="0"/>
              <a:t>p lähestyy c:tä</a:t>
            </a:r>
          </a:p>
          <a:p>
            <a:pPr lvl="1"/>
            <a:r>
              <a:rPr lang="fi-FI" dirty="0"/>
              <a:t>Siis: täydellinen kilpailu (lähes) saavutetaan yrityksiä lisäämällä</a:t>
            </a:r>
          </a:p>
          <a:p>
            <a:r>
              <a:rPr lang="fi-FI" dirty="0" err="1"/>
              <a:t>Monti</a:t>
            </a:r>
            <a:r>
              <a:rPr lang="fi-FI" dirty="0"/>
              <a:t> Klein –kehikko helposti sovitettavissa </a:t>
            </a:r>
            <a:r>
              <a:rPr lang="fi-FI" dirty="0" err="1"/>
              <a:t>Cournot-kilpailuun</a:t>
            </a:r>
            <a:endParaRPr lang="fi-FI" dirty="0"/>
          </a:p>
          <a:p>
            <a:r>
              <a:rPr lang="fi-FI" dirty="0" err="1"/>
              <a:t>Bertrand-kilpailussa</a:t>
            </a:r>
            <a:r>
              <a:rPr lang="fi-FI" dirty="0"/>
              <a:t> tilanteeseen </a:t>
            </a:r>
            <a:r>
              <a:rPr lang="fi-FI" dirty="0" err="1"/>
              <a:t>p=c</a:t>
            </a:r>
            <a:r>
              <a:rPr lang="fi-FI" dirty="0"/>
              <a:t> päädyttäisiin jo kahdella yrityksellä ja homogeenisilla tuotteilla, hintasota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8</a:t>
            </a:fld>
            <a:endParaRPr lang="fi-FI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437112"/>
            <a:ext cx="9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7975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426" y="154539"/>
            <a:ext cx="7704667" cy="1196752"/>
          </a:xfrm>
        </p:spPr>
        <p:txBody>
          <a:bodyPr/>
          <a:lstStyle/>
          <a:p>
            <a:r>
              <a:rPr lang="fi-FI" dirty="0" err="1"/>
              <a:t>Contestable</a:t>
            </a:r>
            <a:r>
              <a:rPr lang="fi-FI" dirty="0"/>
              <a:t> </a:t>
            </a:r>
            <a:r>
              <a:rPr lang="fi-FI" dirty="0" err="1"/>
              <a:t>markets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637112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Jo </a:t>
            </a:r>
            <a:r>
              <a:rPr lang="fi-FI" dirty="0" err="1"/>
              <a:t>Schumpeter</a:t>
            </a:r>
            <a:r>
              <a:rPr lang="fi-FI" dirty="0"/>
              <a:t>: monopoli voi pysyä monopolina vain, jos se käyttäytyy ikään kuin ei olisi monopoli</a:t>
            </a:r>
          </a:p>
          <a:p>
            <a:r>
              <a:rPr lang="fi-FI" dirty="0" err="1"/>
              <a:t>Baumol</a:t>
            </a:r>
            <a:r>
              <a:rPr lang="fi-FI" dirty="0"/>
              <a:t>, </a:t>
            </a:r>
            <a:r>
              <a:rPr lang="fi-FI" dirty="0" err="1"/>
              <a:t>Panzar</a:t>
            </a:r>
            <a:r>
              <a:rPr lang="fi-FI" dirty="0"/>
              <a:t>, </a:t>
            </a:r>
            <a:r>
              <a:rPr lang="fi-FI" dirty="0" err="1"/>
              <a:t>Willig</a:t>
            </a:r>
            <a:r>
              <a:rPr lang="fi-FI" dirty="0"/>
              <a:t> (1982): voi olla kova kilpailu, vaikka yhtään kilpailijaa ei olisi havaittavissa, jos markkina ”haastettava” (</a:t>
            </a:r>
            <a:r>
              <a:rPr lang="fi-FI" dirty="0" err="1"/>
              <a:t>contestable</a:t>
            </a:r>
            <a:r>
              <a:rPr lang="fi-FI" dirty="0"/>
              <a:t>).</a:t>
            </a:r>
          </a:p>
          <a:p>
            <a:pPr lvl="1"/>
            <a:r>
              <a:rPr lang="fi-FI" dirty="0"/>
              <a:t>”</a:t>
            </a:r>
            <a:r>
              <a:rPr lang="fi-FI" dirty="0" err="1"/>
              <a:t>Hit</a:t>
            </a:r>
            <a:r>
              <a:rPr lang="fi-FI" dirty="0"/>
              <a:t> and </a:t>
            </a:r>
            <a:r>
              <a:rPr lang="fi-FI" dirty="0" err="1"/>
              <a:t>run</a:t>
            </a:r>
            <a:r>
              <a:rPr lang="fi-FI" dirty="0"/>
              <a:t> </a:t>
            </a:r>
            <a:r>
              <a:rPr lang="fi-FI" dirty="0" err="1"/>
              <a:t>entry</a:t>
            </a:r>
            <a:r>
              <a:rPr lang="fi-FI" dirty="0"/>
              <a:t>”</a:t>
            </a:r>
          </a:p>
          <a:p>
            <a:r>
              <a:rPr lang="fi-FI" dirty="0"/>
              <a:t>Alalle tulo helppoa =&gt; keskittyneen toimialan yritysten ei kannata periä korkeita hintoja, koska korkea hintataso houkuttelisi uusia kilpailijoita</a:t>
            </a:r>
          </a:p>
          <a:p>
            <a:pPr lvl="1"/>
            <a:r>
              <a:rPr lang="fi-FI" dirty="0"/>
              <a:t>Potentiaaliset kilpailijat yhtä tärkeitä kuin alalla jo olevat</a:t>
            </a:r>
          </a:p>
          <a:p>
            <a:pPr lvl="1"/>
            <a:r>
              <a:rPr lang="fi-FI" dirty="0"/>
              <a:t>Havaittu keskittyneisyys ei kerro mitään</a:t>
            </a:r>
          </a:p>
          <a:p>
            <a:r>
              <a:rPr lang="fi-FI" dirty="0"/>
              <a:t>Alalta voitava myös poistua alhaisin kustannuksin</a:t>
            </a:r>
          </a:p>
          <a:p>
            <a:pPr lvl="1"/>
            <a:r>
              <a:rPr lang="fi-FI" dirty="0"/>
              <a:t>”Iske ja juokse”: perusta yritys ja myy monopolia halvemmalla mutta selvästi tuotantokustannuksia korkeammalla. Kun monopoli alentaa hintoja, poistu markkinoilta. Voittoa ehtii kertyä ennen ”norsunluutornin vastaiskua”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8102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8030</TotalTime>
  <Words>2858</Words>
  <Application>Microsoft Office PowerPoint</Application>
  <PresentationFormat>On-screen Show (4:3)</PresentationFormat>
  <Paragraphs>339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Corbel</vt:lpstr>
      <vt:lpstr>Parallax</vt:lpstr>
      <vt:lpstr>Raha- ja pankkiteorian kurssi Luento 13 CGM20 </vt:lpstr>
      <vt:lpstr>”Kilpailu on täydellistä ja kiristyy koko ajan!” </vt:lpstr>
      <vt:lpstr>Pankkikilpailun pitäisi:</vt:lpstr>
      <vt:lpstr>Pankkikilpailusta</vt:lpstr>
      <vt:lpstr>Pankkikilpailusta</vt:lpstr>
      <vt:lpstr>Pankkikilpailusta</vt:lpstr>
      <vt:lpstr>Pankkikilpailusta</vt:lpstr>
      <vt:lpstr>Cournot</vt:lpstr>
      <vt:lpstr>Contestable markets</vt:lpstr>
      <vt:lpstr>Contestable markets</vt:lpstr>
      <vt:lpstr>Contestable markets</vt:lpstr>
      <vt:lpstr>Lainamarginaalit ja kilpailu</vt:lpstr>
      <vt:lpstr>Structure-conduct-performance</vt:lpstr>
      <vt:lpstr>Markkinan keskittyneisyyden mittaamisesta</vt:lpstr>
      <vt:lpstr>Panzar-Rossen H-statistiikka </vt:lpstr>
      <vt:lpstr>Muita kilpailun indikaattoreita</vt:lpstr>
      <vt:lpstr>Muita kilpailun indikaattoreita</vt:lpstr>
      <vt:lpstr>Empiirisitä evidenssiä</vt:lpstr>
      <vt:lpstr>Empiiristä evidenssiä</vt:lpstr>
      <vt:lpstr>Kilpailu ja riski</vt:lpstr>
      <vt:lpstr>Michael C Keeley</vt:lpstr>
      <vt:lpstr>Keeley</vt:lpstr>
      <vt:lpstr>Keeley</vt:lpstr>
      <vt:lpstr>Keeley </vt:lpstr>
      <vt:lpstr>Graafina</vt:lpstr>
      <vt:lpstr>Vielä toimiluvan arvosta</vt:lpstr>
      <vt:lpstr>Vaihtoehtoisia näkemyksiä</vt:lpstr>
      <vt:lpstr>Empiriistä evidenssiä</vt:lpstr>
      <vt:lpstr>Empiiristä evidenssiä</vt:lpstr>
      <vt:lpstr>Empiiristä evidenssiä</vt:lpstr>
      <vt:lpstr>Empiiristä evidenssiä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Raha- ja pankkiteorian kurssi Luento 4</dc:title>
  <dc:creator>Käyttäjä</dc:creator>
  <cp:lastModifiedBy>Kauko, Karlo</cp:lastModifiedBy>
  <cp:revision>880</cp:revision>
  <dcterms:created xsi:type="dcterms:W3CDTF">2010-03-13T07:09:55Z</dcterms:created>
  <dcterms:modified xsi:type="dcterms:W3CDTF">2024-05-20T07:30:11Z</dcterms:modified>
</cp:coreProperties>
</file>