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66" r:id="rId7"/>
    <p:sldId id="267" r:id="rId8"/>
    <p:sldId id="268" r:id="rId9"/>
    <p:sldId id="311" r:id="rId10"/>
    <p:sldId id="313" r:id="rId11"/>
    <p:sldId id="352" r:id="rId12"/>
    <p:sldId id="271" r:id="rId13"/>
    <p:sldId id="272" r:id="rId14"/>
    <p:sldId id="273" r:id="rId15"/>
    <p:sldId id="274" r:id="rId16"/>
    <p:sldId id="275" r:id="rId17"/>
    <p:sldId id="276" r:id="rId18"/>
    <p:sldId id="277" r:id="rId19"/>
    <p:sldId id="326" r:id="rId20"/>
    <p:sldId id="278" r:id="rId21"/>
    <p:sldId id="279" r:id="rId22"/>
    <p:sldId id="323" r:id="rId23"/>
    <p:sldId id="324" r:id="rId24"/>
    <p:sldId id="309" r:id="rId25"/>
    <p:sldId id="308" r:id="rId26"/>
    <p:sldId id="303" r:id="rId27"/>
    <p:sldId id="305" r:id="rId28"/>
    <p:sldId id="349" r:id="rId29"/>
    <p:sldId id="350" r:id="rId30"/>
    <p:sldId id="351" r:id="rId31"/>
    <p:sldId id="283" r:id="rId32"/>
    <p:sldId id="284" r:id="rId33"/>
    <p:sldId id="285" r:id="rId34"/>
    <p:sldId id="286" r:id="rId35"/>
    <p:sldId id="287" r:id="rId36"/>
    <p:sldId id="288" r:id="rId37"/>
    <p:sldId id="354" r:id="rId38"/>
    <p:sldId id="340" r:id="rId39"/>
    <p:sldId id="348" r:id="rId40"/>
    <p:sldId id="347" r:id="rId41"/>
    <p:sldId id="289" r:id="rId42"/>
    <p:sldId id="290" r:id="rId43"/>
    <p:sldId id="292" r:id="rId44"/>
    <p:sldId id="345" r:id="rId45"/>
    <p:sldId id="346" r:id="rId46"/>
    <p:sldId id="341" r:id="rId47"/>
    <p:sldId id="344" r:id="rId48"/>
    <p:sldId id="294" r:id="rId49"/>
    <p:sldId id="342" r:id="rId50"/>
    <p:sldId id="353" r:id="rId51"/>
    <p:sldId id="301" r:id="rId52"/>
    <p:sldId id="355" r:id="rId53"/>
    <p:sldId id="356" r:id="rId54"/>
    <p:sldId id="357" r:id="rId55"/>
  </p:sldIdLst>
  <p:sldSz cx="10160000" cy="7620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56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28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00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72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8297" autoAdjust="0"/>
    <p:restoredTop sz="90935" autoAdjust="0"/>
  </p:normalViewPr>
  <p:slideViewPr>
    <p:cSldViewPr>
      <p:cViewPr varScale="1">
        <p:scale>
          <a:sx n="72" d="100"/>
          <a:sy n="72" d="100"/>
        </p:scale>
        <p:origin x="8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5"/>
            <a:ext cx="8636000" cy="1633361"/>
          </a:xfrm>
        </p:spPr>
        <p:txBody>
          <a:bodyPr/>
          <a:lstStyle/>
          <a:p>
            <a:r>
              <a:rPr lang="en-US" smtClean="0"/>
              <a:t>Click to edit Master title style</a:t>
            </a:r>
            <a:endParaRPr lang="fi-FI"/>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70" indent="0" algn="ctr">
              <a:buNone/>
              <a:defRPr>
                <a:solidFill>
                  <a:schemeClr val="tx1">
                    <a:tint val="75000"/>
                  </a:schemeClr>
                </a:solidFill>
              </a:defRPr>
            </a:lvl2pPr>
            <a:lvl3pPr marL="1015940" indent="0" algn="ctr">
              <a:buNone/>
              <a:defRPr>
                <a:solidFill>
                  <a:schemeClr val="tx1">
                    <a:tint val="75000"/>
                  </a:schemeClr>
                </a:solidFill>
              </a:defRPr>
            </a:lvl3pPr>
            <a:lvl4pPr marL="1523910" indent="0" algn="ctr">
              <a:buNone/>
              <a:defRPr>
                <a:solidFill>
                  <a:schemeClr val="tx1">
                    <a:tint val="75000"/>
                  </a:schemeClr>
                </a:solidFill>
              </a:defRPr>
            </a:lvl4pPr>
            <a:lvl5pPr marL="2031880" indent="0" algn="ctr">
              <a:buNone/>
              <a:defRPr>
                <a:solidFill>
                  <a:schemeClr val="tx1">
                    <a:tint val="75000"/>
                  </a:schemeClr>
                </a:solidFill>
              </a:defRPr>
            </a:lvl5pPr>
            <a:lvl6pPr marL="2539850" indent="0" algn="ctr">
              <a:buNone/>
              <a:defRPr>
                <a:solidFill>
                  <a:schemeClr val="tx1">
                    <a:tint val="75000"/>
                  </a:schemeClr>
                </a:solidFill>
              </a:defRPr>
            </a:lvl6pPr>
            <a:lvl7pPr marL="3047820" indent="0" algn="ctr">
              <a:buNone/>
              <a:defRPr>
                <a:solidFill>
                  <a:schemeClr val="tx1">
                    <a:tint val="75000"/>
                  </a:schemeClr>
                </a:solidFill>
              </a:defRPr>
            </a:lvl7pPr>
            <a:lvl8pPr marL="3555787" indent="0" algn="ctr">
              <a:buNone/>
              <a:defRPr>
                <a:solidFill>
                  <a:schemeClr val="tx1">
                    <a:tint val="75000"/>
                  </a:schemeClr>
                </a:solidFill>
              </a:defRPr>
            </a:lvl8pPr>
            <a:lvl9pPr marL="4063755"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lvl1pPr>
              <a:defRPr/>
            </a:lvl1pPr>
          </a:lstStyle>
          <a:p>
            <a:pPr>
              <a:defRPr/>
            </a:pPr>
            <a:endParaRPr lang="fi-FI" altLang="en-US"/>
          </a:p>
        </p:txBody>
      </p:sp>
      <p:sp>
        <p:nvSpPr>
          <p:cNvPr id="5" name="Footer Placeholder 4"/>
          <p:cNvSpPr>
            <a:spLocks noGrp="1"/>
          </p:cNvSpPr>
          <p:nvPr>
            <p:ph type="ftr" sz="quarter" idx="11"/>
          </p:nvPr>
        </p:nvSpPr>
        <p:spPr/>
        <p:txBody>
          <a:bodyPr/>
          <a:lstStyle>
            <a:lvl1pPr>
              <a:defRPr/>
            </a:lvl1pPr>
          </a:lstStyle>
          <a:p>
            <a:pPr>
              <a:defRPr/>
            </a:pPr>
            <a:endParaRPr lang="fi-FI" altLang="en-US"/>
          </a:p>
        </p:txBody>
      </p:sp>
      <p:sp>
        <p:nvSpPr>
          <p:cNvPr id="6" name="Slide Number Placeholder 5"/>
          <p:cNvSpPr>
            <a:spLocks noGrp="1"/>
          </p:cNvSpPr>
          <p:nvPr>
            <p:ph type="sldNum" sz="quarter" idx="12"/>
          </p:nvPr>
        </p:nvSpPr>
        <p:spPr/>
        <p:txBody>
          <a:bodyPr/>
          <a:lstStyle>
            <a:lvl1pPr>
              <a:defRPr/>
            </a:lvl1pPr>
          </a:lstStyle>
          <a:p>
            <a:pPr>
              <a:defRPr/>
            </a:pPr>
            <a:fld id="{7F0CD358-BEA7-45B5-80A9-81A970015FF7}" type="slidenum">
              <a:rPr lang="en-US" altLang="en-US"/>
              <a:pPr>
                <a:defRPr/>
              </a:pPr>
              <a:t>‹#›</a:t>
            </a:fld>
            <a:endParaRPr lang="en-US" altLang="en-US"/>
          </a:p>
        </p:txBody>
      </p:sp>
    </p:spTree>
    <p:extLst>
      <p:ext uri="{BB962C8B-B14F-4D97-AF65-F5344CB8AC3E}">
        <p14:creationId xmlns:p14="http://schemas.microsoft.com/office/powerpoint/2010/main" val="404412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endParaRPr lang="fi-FI" altLang="en-US"/>
          </a:p>
        </p:txBody>
      </p:sp>
      <p:sp>
        <p:nvSpPr>
          <p:cNvPr id="5" name="Footer Placeholder 4"/>
          <p:cNvSpPr>
            <a:spLocks noGrp="1"/>
          </p:cNvSpPr>
          <p:nvPr>
            <p:ph type="ftr" sz="quarter" idx="11"/>
          </p:nvPr>
        </p:nvSpPr>
        <p:spPr/>
        <p:txBody>
          <a:bodyPr/>
          <a:lstStyle>
            <a:lvl1pPr>
              <a:defRPr/>
            </a:lvl1pPr>
          </a:lstStyle>
          <a:p>
            <a:pPr>
              <a:defRPr/>
            </a:pPr>
            <a:endParaRPr lang="fi-FI" altLang="en-US"/>
          </a:p>
        </p:txBody>
      </p:sp>
      <p:sp>
        <p:nvSpPr>
          <p:cNvPr id="6" name="Slide Number Placeholder 5"/>
          <p:cNvSpPr>
            <a:spLocks noGrp="1"/>
          </p:cNvSpPr>
          <p:nvPr>
            <p:ph type="sldNum" sz="quarter" idx="12"/>
          </p:nvPr>
        </p:nvSpPr>
        <p:spPr/>
        <p:txBody>
          <a:bodyPr/>
          <a:lstStyle>
            <a:lvl1pPr>
              <a:defRPr/>
            </a:lvl1pPr>
          </a:lstStyle>
          <a:p>
            <a:pPr>
              <a:defRPr/>
            </a:pPr>
            <a:fld id="{79D56070-E626-407D-B321-F0208DD1EADF}" type="slidenum">
              <a:rPr lang="en-US" altLang="en-US"/>
              <a:pPr>
                <a:defRPr/>
              </a:pPr>
              <a:t>‹#›</a:t>
            </a:fld>
            <a:endParaRPr lang="en-US" altLang="en-US"/>
          </a:p>
        </p:txBody>
      </p:sp>
    </p:spTree>
    <p:extLst>
      <p:ext uri="{BB962C8B-B14F-4D97-AF65-F5344CB8AC3E}">
        <p14:creationId xmlns:p14="http://schemas.microsoft.com/office/powerpoint/2010/main" val="241857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84444" y="338671"/>
            <a:ext cx="2540000" cy="7224889"/>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564444" y="338671"/>
            <a:ext cx="7450667" cy="7224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endParaRPr lang="fi-FI" altLang="en-US"/>
          </a:p>
        </p:txBody>
      </p:sp>
      <p:sp>
        <p:nvSpPr>
          <p:cNvPr id="5" name="Footer Placeholder 4"/>
          <p:cNvSpPr>
            <a:spLocks noGrp="1"/>
          </p:cNvSpPr>
          <p:nvPr>
            <p:ph type="ftr" sz="quarter" idx="11"/>
          </p:nvPr>
        </p:nvSpPr>
        <p:spPr/>
        <p:txBody>
          <a:bodyPr/>
          <a:lstStyle>
            <a:lvl1pPr>
              <a:defRPr/>
            </a:lvl1pPr>
          </a:lstStyle>
          <a:p>
            <a:pPr>
              <a:defRPr/>
            </a:pPr>
            <a:endParaRPr lang="fi-FI" altLang="en-US"/>
          </a:p>
        </p:txBody>
      </p:sp>
      <p:sp>
        <p:nvSpPr>
          <p:cNvPr id="6" name="Slide Number Placeholder 5"/>
          <p:cNvSpPr>
            <a:spLocks noGrp="1"/>
          </p:cNvSpPr>
          <p:nvPr>
            <p:ph type="sldNum" sz="quarter" idx="12"/>
          </p:nvPr>
        </p:nvSpPr>
        <p:spPr/>
        <p:txBody>
          <a:bodyPr/>
          <a:lstStyle>
            <a:lvl1pPr>
              <a:defRPr/>
            </a:lvl1pPr>
          </a:lstStyle>
          <a:p>
            <a:pPr>
              <a:defRPr/>
            </a:pPr>
            <a:fld id="{6EE3D9F3-E254-4389-BC54-FF2E3B8A4343}" type="slidenum">
              <a:rPr lang="en-US" altLang="en-US"/>
              <a:pPr>
                <a:defRPr/>
              </a:pPr>
              <a:t>‹#›</a:t>
            </a:fld>
            <a:endParaRPr lang="en-US" altLang="en-US"/>
          </a:p>
        </p:txBody>
      </p:sp>
    </p:spTree>
    <p:extLst>
      <p:ext uri="{BB962C8B-B14F-4D97-AF65-F5344CB8AC3E}">
        <p14:creationId xmlns:p14="http://schemas.microsoft.com/office/powerpoint/2010/main" val="198505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Yellow">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6302375"/>
            <a:ext cx="21939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520700" y="6497638"/>
            <a:ext cx="9118600" cy="0"/>
          </a:xfrm>
          <a:prstGeom prst="line">
            <a:avLst/>
          </a:prstGeom>
          <a:ln w="12700" cmpd="sng">
            <a:solidFill>
              <a:srgbClr val="FFCD00"/>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20348" y="353484"/>
            <a:ext cx="9119306" cy="1328664"/>
          </a:xfrm>
          <a:prstGeom prst="rect">
            <a:avLst/>
          </a:prstGeom>
        </p:spPr>
        <p:txBody>
          <a:bodyPr lIns="0" tIns="0" rIns="0" bIns="0" anchor="t">
            <a:noAutofit/>
          </a:bodyPr>
          <a:lstStyle>
            <a:lvl1pPr algn="l">
              <a:lnSpc>
                <a:spcPct val="85000"/>
              </a:lnSpc>
              <a:defRPr sz="4000" b="1" spc="-111">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20349" y="1682148"/>
            <a:ext cx="9119304" cy="4448111"/>
          </a:xfrm>
          <a:prstGeom prst="rect">
            <a:avLst/>
          </a:prstGeom>
        </p:spPr>
        <p:txBody>
          <a:bodyPr lIns="0" tIns="0" rIns="0" bIns="0"/>
          <a:lstStyle>
            <a:lvl1pPr marL="0" indent="0">
              <a:buNone/>
              <a:defRPr sz="2333" b="1">
                <a:latin typeface="+mj-lt"/>
              </a:defRPr>
            </a:lvl1pPr>
            <a:lvl2pPr marL="263997" indent="-235998">
              <a:buFont typeface="Arial"/>
              <a:buChar char="•"/>
              <a:defRPr sz="2222">
                <a:latin typeface="Georgia"/>
              </a:defRPr>
            </a:lvl2pPr>
            <a:lvl3pPr marL="511995" indent="-255997">
              <a:buFont typeface="Lucida Grande"/>
              <a:buChar char="-"/>
              <a:defRPr sz="1778" i="1">
                <a:latin typeface="Georgia"/>
                <a:cs typeface="Georgia"/>
              </a:defRPr>
            </a:lvl3pPr>
            <a:lvl4pPr marL="879991" indent="-215998">
              <a:buFont typeface="Arial"/>
              <a:buChar char="•"/>
              <a:defRPr sz="1556" baseline="0">
                <a:latin typeface="Georgia"/>
              </a:defRPr>
            </a:lvl4pPr>
            <a:lvl5pPr marL="1207988" indent="-253997">
              <a:buFont typeface="Courier New"/>
              <a:buChar char="o"/>
              <a:defRPr sz="1444"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7"/>
          <p:cNvSpPr>
            <a:spLocks noGrp="1"/>
          </p:cNvSpPr>
          <p:nvPr>
            <p:ph type="dt" sz="half" idx="15"/>
          </p:nvPr>
        </p:nvSpPr>
        <p:spPr/>
        <p:txBody>
          <a:bodyPr/>
          <a:lstStyle>
            <a:lvl1pPr>
              <a:defRPr/>
            </a:lvl1pPr>
          </a:lstStyle>
          <a:p>
            <a:pPr>
              <a:defRPr/>
            </a:pPr>
            <a:fld id="{28954952-B469-4456-996D-9C3BFF3DC1DB}" type="datetime1">
              <a:rPr lang="fi-FI"/>
              <a:pPr>
                <a:defRPr/>
              </a:pPr>
              <a:t>11.2.2019</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2F32FA1-A47C-48DE-8C5E-4742C52F999C}" type="slidenum">
              <a:rPr lang="fi-FI"/>
              <a:pPr>
                <a:defRPr/>
              </a:pPr>
              <a:t>‹#›</a:t>
            </a:fld>
            <a:endParaRPr lang="fi-FI"/>
          </a:p>
        </p:txBody>
      </p:sp>
    </p:spTree>
    <p:extLst>
      <p:ext uri="{BB962C8B-B14F-4D97-AF65-F5344CB8AC3E}">
        <p14:creationId xmlns:p14="http://schemas.microsoft.com/office/powerpoint/2010/main" val="388024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endParaRPr lang="fi-FI" altLang="en-US"/>
          </a:p>
        </p:txBody>
      </p:sp>
      <p:sp>
        <p:nvSpPr>
          <p:cNvPr id="5" name="Footer Placeholder 4"/>
          <p:cNvSpPr>
            <a:spLocks noGrp="1"/>
          </p:cNvSpPr>
          <p:nvPr>
            <p:ph type="ftr" sz="quarter" idx="11"/>
          </p:nvPr>
        </p:nvSpPr>
        <p:spPr/>
        <p:txBody>
          <a:bodyPr/>
          <a:lstStyle>
            <a:lvl1pPr>
              <a:defRPr/>
            </a:lvl1pPr>
          </a:lstStyle>
          <a:p>
            <a:pPr>
              <a:defRPr/>
            </a:pPr>
            <a:endParaRPr lang="fi-FI" altLang="en-US"/>
          </a:p>
        </p:txBody>
      </p:sp>
      <p:sp>
        <p:nvSpPr>
          <p:cNvPr id="6" name="Slide Number Placeholder 5"/>
          <p:cNvSpPr>
            <a:spLocks noGrp="1"/>
          </p:cNvSpPr>
          <p:nvPr>
            <p:ph type="sldNum" sz="quarter" idx="12"/>
          </p:nvPr>
        </p:nvSpPr>
        <p:spPr/>
        <p:txBody>
          <a:bodyPr/>
          <a:lstStyle>
            <a:lvl1pPr>
              <a:defRPr/>
            </a:lvl1pPr>
          </a:lstStyle>
          <a:p>
            <a:pPr>
              <a:defRPr/>
            </a:pPr>
            <a:fld id="{B9284B6E-2986-4D41-97CA-6A0C089E99F7}" type="slidenum">
              <a:rPr lang="en-US" altLang="en-US"/>
              <a:pPr>
                <a:defRPr/>
              </a:pPr>
              <a:t>‹#›</a:t>
            </a:fld>
            <a:endParaRPr lang="en-US" altLang="en-US"/>
          </a:p>
        </p:txBody>
      </p:sp>
    </p:spTree>
    <p:extLst>
      <p:ext uri="{BB962C8B-B14F-4D97-AF65-F5344CB8AC3E}">
        <p14:creationId xmlns:p14="http://schemas.microsoft.com/office/powerpoint/2010/main" val="382925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62"/>
            <a:ext cx="8636000" cy="1513417"/>
          </a:xfrm>
        </p:spPr>
        <p:txBody>
          <a:bodyPr anchor="t"/>
          <a:lstStyle>
            <a:lvl1pPr algn="l">
              <a:defRPr sz="4400" b="1" cap="all"/>
            </a:lvl1pPr>
          </a:lstStyle>
          <a:p>
            <a:r>
              <a:rPr lang="en-US" smtClean="0"/>
              <a:t>Click to edit Master title style</a:t>
            </a:r>
            <a:endParaRPr lang="fi-FI"/>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970" indent="0">
              <a:buNone/>
              <a:defRPr sz="2000">
                <a:solidFill>
                  <a:schemeClr val="tx1">
                    <a:tint val="75000"/>
                  </a:schemeClr>
                </a:solidFill>
              </a:defRPr>
            </a:lvl2pPr>
            <a:lvl3pPr marL="1015940" indent="0">
              <a:buNone/>
              <a:defRPr sz="1800">
                <a:solidFill>
                  <a:schemeClr val="tx1">
                    <a:tint val="75000"/>
                  </a:schemeClr>
                </a:solidFill>
              </a:defRPr>
            </a:lvl3pPr>
            <a:lvl4pPr marL="1523910" indent="0">
              <a:buNone/>
              <a:defRPr sz="1600">
                <a:solidFill>
                  <a:schemeClr val="tx1">
                    <a:tint val="75000"/>
                  </a:schemeClr>
                </a:solidFill>
              </a:defRPr>
            </a:lvl4pPr>
            <a:lvl5pPr marL="2031880" indent="0">
              <a:buNone/>
              <a:defRPr sz="1600">
                <a:solidFill>
                  <a:schemeClr val="tx1">
                    <a:tint val="75000"/>
                  </a:schemeClr>
                </a:solidFill>
              </a:defRPr>
            </a:lvl5pPr>
            <a:lvl6pPr marL="2539850" indent="0">
              <a:buNone/>
              <a:defRPr sz="1600">
                <a:solidFill>
                  <a:schemeClr val="tx1">
                    <a:tint val="75000"/>
                  </a:schemeClr>
                </a:solidFill>
              </a:defRPr>
            </a:lvl6pPr>
            <a:lvl7pPr marL="3047820" indent="0">
              <a:buNone/>
              <a:defRPr sz="1600">
                <a:solidFill>
                  <a:schemeClr val="tx1">
                    <a:tint val="75000"/>
                  </a:schemeClr>
                </a:solidFill>
              </a:defRPr>
            </a:lvl7pPr>
            <a:lvl8pPr marL="3555787" indent="0">
              <a:buNone/>
              <a:defRPr sz="1600">
                <a:solidFill>
                  <a:schemeClr val="tx1">
                    <a:tint val="75000"/>
                  </a:schemeClr>
                </a:solidFill>
              </a:defRPr>
            </a:lvl8pPr>
            <a:lvl9pPr marL="406375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i-FI" altLang="en-US"/>
          </a:p>
        </p:txBody>
      </p:sp>
      <p:sp>
        <p:nvSpPr>
          <p:cNvPr id="5" name="Footer Placeholder 4"/>
          <p:cNvSpPr>
            <a:spLocks noGrp="1"/>
          </p:cNvSpPr>
          <p:nvPr>
            <p:ph type="ftr" sz="quarter" idx="11"/>
          </p:nvPr>
        </p:nvSpPr>
        <p:spPr/>
        <p:txBody>
          <a:bodyPr/>
          <a:lstStyle>
            <a:lvl1pPr>
              <a:defRPr/>
            </a:lvl1pPr>
          </a:lstStyle>
          <a:p>
            <a:pPr>
              <a:defRPr/>
            </a:pPr>
            <a:endParaRPr lang="fi-FI" altLang="en-US"/>
          </a:p>
        </p:txBody>
      </p:sp>
      <p:sp>
        <p:nvSpPr>
          <p:cNvPr id="6" name="Slide Number Placeholder 5"/>
          <p:cNvSpPr>
            <a:spLocks noGrp="1"/>
          </p:cNvSpPr>
          <p:nvPr>
            <p:ph type="sldNum" sz="quarter" idx="12"/>
          </p:nvPr>
        </p:nvSpPr>
        <p:spPr/>
        <p:txBody>
          <a:bodyPr/>
          <a:lstStyle>
            <a:lvl1pPr>
              <a:defRPr/>
            </a:lvl1pPr>
          </a:lstStyle>
          <a:p>
            <a:pPr>
              <a:defRPr/>
            </a:pPr>
            <a:fld id="{4AC4E69F-CFC9-43DA-8B06-D1C418B338F4}" type="slidenum">
              <a:rPr lang="en-US" altLang="en-US"/>
              <a:pPr>
                <a:defRPr/>
              </a:pPr>
              <a:t>‹#›</a:t>
            </a:fld>
            <a:endParaRPr lang="en-US" altLang="en-US"/>
          </a:p>
        </p:txBody>
      </p:sp>
    </p:spTree>
    <p:extLst>
      <p:ext uri="{BB962C8B-B14F-4D97-AF65-F5344CB8AC3E}">
        <p14:creationId xmlns:p14="http://schemas.microsoft.com/office/powerpoint/2010/main" val="2195326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564449" y="1975556"/>
            <a:ext cx="4995333" cy="558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5729111" y="1975556"/>
            <a:ext cx="4995333" cy="558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3"/>
          <p:cNvSpPr>
            <a:spLocks noGrp="1"/>
          </p:cNvSpPr>
          <p:nvPr>
            <p:ph type="dt" sz="half" idx="10"/>
          </p:nvPr>
        </p:nvSpPr>
        <p:spPr/>
        <p:txBody>
          <a:bodyPr/>
          <a:lstStyle>
            <a:lvl1pPr>
              <a:defRPr/>
            </a:lvl1pPr>
          </a:lstStyle>
          <a:p>
            <a:pPr>
              <a:defRPr/>
            </a:pPr>
            <a:endParaRPr lang="fi-FI" altLang="en-US"/>
          </a:p>
        </p:txBody>
      </p:sp>
      <p:sp>
        <p:nvSpPr>
          <p:cNvPr id="6" name="Footer Placeholder 4"/>
          <p:cNvSpPr>
            <a:spLocks noGrp="1"/>
          </p:cNvSpPr>
          <p:nvPr>
            <p:ph type="ftr" sz="quarter" idx="11"/>
          </p:nvPr>
        </p:nvSpPr>
        <p:spPr/>
        <p:txBody>
          <a:bodyPr/>
          <a:lstStyle>
            <a:lvl1pPr>
              <a:defRPr/>
            </a:lvl1pPr>
          </a:lstStyle>
          <a:p>
            <a:pPr>
              <a:defRPr/>
            </a:pPr>
            <a:endParaRPr lang="fi-FI" altLang="en-US"/>
          </a:p>
        </p:txBody>
      </p:sp>
      <p:sp>
        <p:nvSpPr>
          <p:cNvPr id="7" name="Slide Number Placeholder 5"/>
          <p:cNvSpPr>
            <a:spLocks noGrp="1"/>
          </p:cNvSpPr>
          <p:nvPr>
            <p:ph type="sldNum" sz="quarter" idx="12"/>
          </p:nvPr>
        </p:nvSpPr>
        <p:spPr/>
        <p:txBody>
          <a:bodyPr/>
          <a:lstStyle>
            <a:lvl1pPr>
              <a:defRPr/>
            </a:lvl1pPr>
          </a:lstStyle>
          <a:p>
            <a:pPr>
              <a:defRPr/>
            </a:pPr>
            <a:fld id="{22F34B92-2260-475A-9253-53C5F7C49BF4}" type="slidenum">
              <a:rPr lang="en-US" altLang="en-US"/>
              <a:pPr>
                <a:defRPr/>
              </a:pPr>
              <a:t>‹#›</a:t>
            </a:fld>
            <a:endParaRPr lang="en-US" altLang="en-US"/>
          </a:p>
        </p:txBody>
      </p:sp>
    </p:spTree>
    <p:extLst>
      <p:ext uri="{BB962C8B-B14F-4D97-AF65-F5344CB8AC3E}">
        <p14:creationId xmlns:p14="http://schemas.microsoft.com/office/powerpoint/2010/main" val="249980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70" indent="0">
              <a:buNone/>
              <a:defRPr sz="2200" b="1"/>
            </a:lvl2pPr>
            <a:lvl3pPr marL="1015940" indent="0">
              <a:buNone/>
              <a:defRPr sz="2000" b="1"/>
            </a:lvl3pPr>
            <a:lvl4pPr marL="1523910" indent="0">
              <a:buNone/>
              <a:defRPr sz="1800" b="1"/>
            </a:lvl4pPr>
            <a:lvl5pPr marL="2031880" indent="0">
              <a:buNone/>
              <a:defRPr sz="1800" b="1"/>
            </a:lvl5pPr>
            <a:lvl6pPr marL="2539850" indent="0">
              <a:buNone/>
              <a:defRPr sz="1800" b="1"/>
            </a:lvl6pPr>
            <a:lvl7pPr marL="3047820" indent="0">
              <a:buNone/>
              <a:defRPr sz="1800" b="1"/>
            </a:lvl7pPr>
            <a:lvl8pPr marL="3555787" indent="0">
              <a:buNone/>
              <a:defRPr sz="1800" b="1"/>
            </a:lvl8pPr>
            <a:lvl9pPr marL="406375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5161145" y="1705681"/>
            <a:ext cx="4490861" cy="710847"/>
          </a:xfrm>
        </p:spPr>
        <p:txBody>
          <a:bodyPr anchor="b"/>
          <a:lstStyle>
            <a:lvl1pPr marL="0" indent="0">
              <a:buNone/>
              <a:defRPr sz="2700" b="1"/>
            </a:lvl1pPr>
            <a:lvl2pPr marL="507970" indent="0">
              <a:buNone/>
              <a:defRPr sz="2200" b="1"/>
            </a:lvl2pPr>
            <a:lvl3pPr marL="1015940" indent="0">
              <a:buNone/>
              <a:defRPr sz="2000" b="1"/>
            </a:lvl3pPr>
            <a:lvl4pPr marL="1523910" indent="0">
              <a:buNone/>
              <a:defRPr sz="1800" b="1"/>
            </a:lvl4pPr>
            <a:lvl5pPr marL="2031880" indent="0">
              <a:buNone/>
              <a:defRPr sz="1800" b="1"/>
            </a:lvl5pPr>
            <a:lvl6pPr marL="2539850" indent="0">
              <a:buNone/>
              <a:defRPr sz="1800" b="1"/>
            </a:lvl6pPr>
            <a:lvl7pPr marL="3047820" indent="0">
              <a:buNone/>
              <a:defRPr sz="1800" b="1"/>
            </a:lvl7pPr>
            <a:lvl8pPr marL="3555787" indent="0">
              <a:buNone/>
              <a:defRPr sz="1800" b="1"/>
            </a:lvl8pPr>
            <a:lvl9pPr marL="406375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45"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3"/>
          <p:cNvSpPr>
            <a:spLocks noGrp="1"/>
          </p:cNvSpPr>
          <p:nvPr>
            <p:ph type="dt" sz="half" idx="10"/>
          </p:nvPr>
        </p:nvSpPr>
        <p:spPr/>
        <p:txBody>
          <a:bodyPr/>
          <a:lstStyle>
            <a:lvl1pPr>
              <a:defRPr/>
            </a:lvl1pPr>
          </a:lstStyle>
          <a:p>
            <a:pPr>
              <a:defRPr/>
            </a:pPr>
            <a:endParaRPr lang="fi-FI" altLang="en-US"/>
          </a:p>
        </p:txBody>
      </p:sp>
      <p:sp>
        <p:nvSpPr>
          <p:cNvPr id="8" name="Footer Placeholder 4"/>
          <p:cNvSpPr>
            <a:spLocks noGrp="1"/>
          </p:cNvSpPr>
          <p:nvPr>
            <p:ph type="ftr" sz="quarter" idx="11"/>
          </p:nvPr>
        </p:nvSpPr>
        <p:spPr/>
        <p:txBody>
          <a:bodyPr/>
          <a:lstStyle>
            <a:lvl1pPr>
              <a:defRPr/>
            </a:lvl1pPr>
          </a:lstStyle>
          <a:p>
            <a:pPr>
              <a:defRPr/>
            </a:pPr>
            <a:endParaRPr lang="fi-FI" altLang="en-US"/>
          </a:p>
        </p:txBody>
      </p:sp>
      <p:sp>
        <p:nvSpPr>
          <p:cNvPr id="9" name="Slide Number Placeholder 5"/>
          <p:cNvSpPr>
            <a:spLocks noGrp="1"/>
          </p:cNvSpPr>
          <p:nvPr>
            <p:ph type="sldNum" sz="quarter" idx="12"/>
          </p:nvPr>
        </p:nvSpPr>
        <p:spPr/>
        <p:txBody>
          <a:bodyPr/>
          <a:lstStyle>
            <a:lvl1pPr>
              <a:defRPr/>
            </a:lvl1pPr>
          </a:lstStyle>
          <a:p>
            <a:pPr>
              <a:defRPr/>
            </a:pPr>
            <a:fld id="{19CD5DAB-1193-4290-B963-F10D83E878D6}" type="slidenum">
              <a:rPr lang="en-US" altLang="en-US"/>
              <a:pPr>
                <a:defRPr/>
              </a:pPr>
              <a:t>‹#›</a:t>
            </a:fld>
            <a:endParaRPr lang="en-US" altLang="en-US"/>
          </a:p>
        </p:txBody>
      </p:sp>
    </p:spTree>
    <p:extLst>
      <p:ext uri="{BB962C8B-B14F-4D97-AF65-F5344CB8AC3E}">
        <p14:creationId xmlns:p14="http://schemas.microsoft.com/office/powerpoint/2010/main" val="347781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3"/>
          <p:cNvSpPr>
            <a:spLocks noGrp="1"/>
          </p:cNvSpPr>
          <p:nvPr>
            <p:ph type="dt" sz="half" idx="10"/>
          </p:nvPr>
        </p:nvSpPr>
        <p:spPr/>
        <p:txBody>
          <a:bodyPr/>
          <a:lstStyle>
            <a:lvl1pPr>
              <a:defRPr/>
            </a:lvl1pPr>
          </a:lstStyle>
          <a:p>
            <a:pPr>
              <a:defRPr/>
            </a:pPr>
            <a:endParaRPr lang="fi-FI" altLang="en-US"/>
          </a:p>
        </p:txBody>
      </p:sp>
      <p:sp>
        <p:nvSpPr>
          <p:cNvPr id="4" name="Footer Placeholder 4"/>
          <p:cNvSpPr>
            <a:spLocks noGrp="1"/>
          </p:cNvSpPr>
          <p:nvPr>
            <p:ph type="ftr" sz="quarter" idx="11"/>
          </p:nvPr>
        </p:nvSpPr>
        <p:spPr/>
        <p:txBody>
          <a:bodyPr/>
          <a:lstStyle>
            <a:lvl1pPr>
              <a:defRPr/>
            </a:lvl1pPr>
          </a:lstStyle>
          <a:p>
            <a:pPr>
              <a:defRPr/>
            </a:pPr>
            <a:endParaRPr lang="fi-FI" altLang="en-US"/>
          </a:p>
        </p:txBody>
      </p:sp>
      <p:sp>
        <p:nvSpPr>
          <p:cNvPr id="5" name="Slide Number Placeholder 5"/>
          <p:cNvSpPr>
            <a:spLocks noGrp="1"/>
          </p:cNvSpPr>
          <p:nvPr>
            <p:ph type="sldNum" sz="quarter" idx="12"/>
          </p:nvPr>
        </p:nvSpPr>
        <p:spPr/>
        <p:txBody>
          <a:bodyPr/>
          <a:lstStyle>
            <a:lvl1pPr>
              <a:defRPr/>
            </a:lvl1pPr>
          </a:lstStyle>
          <a:p>
            <a:pPr>
              <a:defRPr/>
            </a:pPr>
            <a:fld id="{D4F66188-FBCE-4263-BE63-08A50857E18B}" type="slidenum">
              <a:rPr lang="en-US" altLang="en-US"/>
              <a:pPr>
                <a:defRPr/>
              </a:pPr>
              <a:t>‹#›</a:t>
            </a:fld>
            <a:endParaRPr lang="en-US" altLang="en-US"/>
          </a:p>
        </p:txBody>
      </p:sp>
    </p:spTree>
    <p:extLst>
      <p:ext uri="{BB962C8B-B14F-4D97-AF65-F5344CB8AC3E}">
        <p14:creationId xmlns:p14="http://schemas.microsoft.com/office/powerpoint/2010/main" val="70610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i-FI" altLang="en-US"/>
          </a:p>
        </p:txBody>
      </p:sp>
      <p:sp>
        <p:nvSpPr>
          <p:cNvPr id="3" name="Footer Placeholder 4"/>
          <p:cNvSpPr>
            <a:spLocks noGrp="1"/>
          </p:cNvSpPr>
          <p:nvPr>
            <p:ph type="ftr" sz="quarter" idx="11"/>
          </p:nvPr>
        </p:nvSpPr>
        <p:spPr/>
        <p:txBody>
          <a:bodyPr/>
          <a:lstStyle>
            <a:lvl1pPr>
              <a:defRPr/>
            </a:lvl1pPr>
          </a:lstStyle>
          <a:p>
            <a:pPr>
              <a:defRPr/>
            </a:pPr>
            <a:endParaRPr lang="fi-FI" altLang="en-US"/>
          </a:p>
        </p:txBody>
      </p:sp>
      <p:sp>
        <p:nvSpPr>
          <p:cNvPr id="4" name="Slide Number Placeholder 5"/>
          <p:cNvSpPr>
            <a:spLocks noGrp="1"/>
          </p:cNvSpPr>
          <p:nvPr>
            <p:ph type="sldNum" sz="quarter" idx="12"/>
          </p:nvPr>
        </p:nvSpPr>
        <p:spPr/>
        <p:txBody>
          <a:bodyPr/>
          <a:lstStyle>
            <a:lvl1pPr>
              <a:defRPr/>
            </a:lvl1pPr>
          </a:lstStyle>
          <a:p>
            <a:pPr>
              <a:defRPr/>
            </a:pPr>
            <a:fld id="{A201320F-ED58-44D1-A8CB-24BFE71D5027}" type="slidenum">
              <a:rPr lang="en-US" altLang="en-US"/>
              <a:pPr>
                <a:defRPr/>
              </a:pPr>
              <a:t>‹#›</a:t>
            </a:fld>
            <a:endParaRPr lang="en-US" altLang="en-US"/>
          </a:p>
        </p:txBody>
      </p:sp>
    </p:spTree>
    <p:extLst>
      <p:ext uri="{BB962C8B-B14F-4D97-AF65-F5344CB8AC3E}">
        <p14:creationId xmlns:p14="http://schemas.microsoft.com/office/powerpoint/2010/main" val="106200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6" y="303392"/>
            <a:ext cx="3342570" cy="1291167"/>
          </a:xfrm>
        </p:spPr>
        <p:txBody>
          <a:bodyPr anchor="b"/>
          <a:lstStyle>
            <a:lvl1pPr algn="l">
              <a:defRPr sz="2200" b="1"/>
            </a:lvl1pPr>
          </a:lstStyle>
          <a:p>
            <a:r>
              <a:rPr lang="en-US" smtClean="0"/>
              <a:t>Click to edit Master title style</a:t>
            </a:r>
            <a:endParaRPr lang="fi-FI"/>
          </a:p>
        </p:txBody>
      </p:sp>
      <p:sp>
        <p:nvSpPr>
          <p:cNvPr id="3" name="Content Placeholder 2"/>
          <p:cNvSpPr>
            <a:spLocks noGrp="1"/>
          </p:cNvSpPr>
          <p:nvPr>
            <p:ph idx="1"/>
          </p:nvPr>
        </p:nvSpPr>
        <p:spPr>
          <a:xfrm>
            <a:off x="3972278" y="303395"/>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508006" y="1594556"/>
            <a:ext cx="3342570" cy="5212292"/>
          </a:xfrm>
        </p:spPr>
        <p:txBody>
          <a:bodyPr/>
          <a:lstStyle>
            <a:lvl1pPr marL="0" indent="0">
              <a:buNone/>
              <a:defRPr sz="1600"/>
            </a:lvl1pPr>
            <a:lvl2pPr marL="507970" indent="0">
              <a:buNone/>
              <a:defRPr sz="1300"/>
            </a:lvl2pPr>
            <a:lvl3pPr marL="1015940" indent="0">
              <a:buNone/>
              <a:defRPr sz="1100"/>
            </a:lvl3pPr>
            <a:lvl4pPr marL="1523910" indent="0">
              <a:buNone/>
              <a:defRPr sz="1000"/>
            </a:lvl4pPr>
            <a:lvl5pPr marL="2031880" indent="0">
              <a:buNone/>
              <a:defRPr sz="1000"/>
            </a:lvl5pPr>
            <a:lvl6pPr marL="2539850" indent="0">
              <a:buNone/>
              <a:defRPr sz="1000"/>
            </a:lvl6pPr>
            <a:lvl7pPr marL="3047820" indent="0">
              <a:buNone/>
              <a:defRPr sz="1000"/>
            </a:lvl7pPr>
            <a:lvl8pPr marL="3555787" indent="0">
              <a:buNone/>
              <a:defRPr sz="1000"/>
            </a:lvl8pPr>
            <a:lvl9pPr marL="4063755"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i-FI" altLang="en-US"/>
          </a:p>
        </p:txBody>
      </p:sp>
      <p:sp>
        <p:nvSpPr>
          <p:cNvPr id="6" name="Footer Placeholder 4"/>
          <p:cNvSpPr>
            <a:spLocks noGrp="1"/>
          </p:cNvSpPr>
          <p:nvPr>
            <p:ph type="ftr" sz="quarter" idx="11"/>
          </p:nvPr>
        </p:nvSpPr>
        <p:spPr/>
        <p:txBody>
          <a:bodyPr/>
          <a:lstStyle>
            <a:lvl1pPr>
              <a:defRPr/>
            </a:lvl1pPr>
          </a:lstStyle>
          <a:p>
            <a:pPr>
              <a:defRPr/>
            </a:pPr>
            <a:endParaRPr lang="fi-FI" altLang="en-US"/>
          </a:p>
        </p:txBody>
      </p:sp>
      <p:sp>
        <p:nvSpPr>
          <p:cNvPr id="7" name="Slide Number Placeholder 5"/>
          <p:cNvSpPr>
            <a:spLocks noGrp="1"/>
          </p:cNvSpPr>
          <p:nvPr>
            <p:ph type="sldNum" sz="quarter" idx="12"/>
          </p:nvPr>
        </p:nvSpPr>
        <p:spPr/>
        <p:txBody>
          <a:bodyPr/>
          <a:lstStyle>
            <a:lvl1pPr>
              <a:defRPr/>
            </a:lvl1pPr>
          </a:lstStyle>
          <a:p>
            <a:pPr>
              <a:defRPr/>
            </a:pPr>
            <a:fld id="{0B7CD2B7-A8F8-461B-9812-6A2B57DECC41}" type="slidenum">
              <a:rPr lang="en-US" altLang="en-US"/>
              <a:pPr>
                <a:defRPr/>
              </a:pPr>
              <a:t>‹#›</a:t>
            </a:fld>
            <a:endParaRPr lang="en-US" altLang="en-US"/>
          </a:p>
        </p:txBody>
      </p:sp>
    </p:spTree>
    <p:extLst>
      <p:ext uri="{BB962C8B-B14F-4D97-AF65-F5344CB8AC3E}">
        <p14:creationId xmlns:p14="http://schemas.microsoft.com/office/powerpoint/2010/main" val="117140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fi-FI"/>
          </a:p>
        </p:txBody>
      </p:sp>
      <p:sp>
        <p:nvSpPr>
          <p:cNvPr id="3" name="Picture Placeholder 2"/>
          <p:cNvSpPr>
            <a:spLocks noGrp="1"/>
          </p:cNvSpPr>
          <p:nvPr>
            <p:ph type="pic" idx="1"/>
          </p:nvPr>
        </p:nvSpPr>
        <p:spPr>
          <a:xfrm>
            <a:off x="1991431" y="680861"/>
            <a:ext cx="6096000" cy="4572000"/>
          </a:xfrm>
        </p:spPr>
        <p:txBody>
          <a:bodyPr rtlCol="0">
            <a:normAutofit/>
          </a:bodyPr>
          <a:lstStyle>
            <a:lvl1pPr marL="0" indent="0">
              <a:buNone/>
              <a:defRPr sz="3600"/>
            </a:lvl1pPr>
            <a:lvl2pPr marL="507970" indent="0">
              <a:buNone/>
              <a:defRPr sz="3100"/>
            </a:lvl2pPr>
            <a:lvl3pPr marL="1015940" indent="0">
              <a:buNone/>
              <a:defRPr sz="2700"/>
            </a:lvl3pPr>
            <a:lvl4pPr marL="1523910" indent="0">
              <a:buNone/>
              <a:defRPr sz="2200"/>
            </a:lvl4pPr>
            <a:lvl5pPr marL="2031880" indent="0">
              <a:buNone/>
              <a:defRPr sz="2200"/>
            </a:lvl5pPr>
            <a:lvl6pPr marL="2539850" indent="0">
              <a:buNone/>
              <a:defRPr sz="2200"/>
            </a:lvl6pPr>
            <a:lvl7pPr marL="3047820" indent="0">
              <a:buNone/>
              <a:defRPr sz="2200"/>
            </a:lvl7pPr>
            <a:lvl8pPr marL="3555787" indent="0">
              <a:buNone/>
              <a:defRPr sz="2200"/>
            </a:lvl8pPr>
            <a:lvl9pPr marL="4063755" indent="0">
              <a:buNone/>
              <a:defRPr sz="2200"/>
            </a:lvl9pPr>
          </a:lstStyle>
          <a:p>
            <a:pPr lvl="0"/>
            <a:endParaRPr lang="fi-FI" noProof="0" smtClean="0"/>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70" indent="0">
              <a:buNone/>
              <a:defRPr sz="1300"/>
            </a:lvl2pPr>
            <a:lvl3pPr marL="1015940" indent="0">
              <a:buNone/>
              <a:defRPr sz="1100"/>
            </a:lvl3pPr>
            <a:lvl4pPr marL="1523910" indent="0">
              <a:buNone/>
              <a:defRPr sz="1000"/>
            </a:lvl4pPr>
            <a:lvl5pPr marL="2031880" indent="0">
              <a:buNone/>
              <a:defRPr sz="1000"/>
            </a:lvl5pPr>
            <a:lvl6pPr marL="2539850" indent="0">
              <a:buNone/>
              <a:defRPr sz="1000"/>
            </a:lvl6pPr>
            <a:lvl7pPr marL="3047820" indent="0">
              <a:buNone/>
              <a:defRPr sz="1000"/>
            </a:lvl7pPr>
            <a:lvl8pPr marL="3555787" indent="0">
              <a:buNone/>
              <a:defRPr sz="1000"/>
            </a:lvl8pPr>
            <a:lvl9pPr marL="4063755"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i-FI" altLang="en-US"/>
          </a:p>
        </p:txBody>
      </p:sp>
      <p:sp>
        <p:nvSpPr>
          <p:cNvPr id="6" name="Footer Placeholder 4"/>
          <p:cNvSpPr>
            <a:spLocks noGrp="1"/>
          </p:cNvSpPr>
          <p:nvPr>
            <p:ph type="ftr" sz="quarter" idx="11"/>
          </p:nvPr>
        </p:nvSpPr>
        <p:spPr/>
        <p:txBody>
          <a:bodyPr/>
          <a:lstStyle>
            <a:lvl1pPr>
              <a:defRPr/>
            </a:lvl1pPr>
          </a:lstStyle>
          <a:p>
            <a:pPr>
              <a:defRPr/>
            </a:pPr>
            <a:endParaRPr lang="fi-FI" altLang="en-US"/>
          </a:p>
        </p:txBody>
      </p:sp>
      <p:sp>
        <p:nvSpPr>
          <p:cNvPr id="7" name="Slide Number Placeholder 5"/>
          <p:cNvSpPr>
            <a:spLocks noGrp="1"/>
          </p:cNvSpPr>
          <p:nvPr>
            <p:ph type="sldNum" sz="quarter" idx="12"/>
          </p:nvPr>
        </p:nvSpPr>
        <p:spPr/>
        <p:txBody>
          <a:bodyPr/>
          <a:lstStyle>
            <a:lvl1pPr>
              <a:defRPr/>
            </a:lvl1pPr>
          </a:lstStyle>
          <a:p>
            <a:pPr>
              <a:defRPr/>
            </a:pPr>
            <a:fld id="{D04669C8-27DC-4584-9D99-A15524C35D6B}" type="slidenum">
              <a:rPr lang="en-US" altLang="en-US"/>
              <a:pPr>
                <a:defRPr/>
              </a:pPr>
              <a:t>‹#›</a:t>
            </a:fld>
            <a:endParaRPr lang="en-US" altLang="en-US"/>
          </a:p>
        </p:txBody>
      </p:sp>
    </p:spTree>
    <p:extLst>
      <p:ext uri="{BB962C8B-B14F-4D97-AF65-F5344CB8AC3E}">
        <p14:creationId xmlns:p14="http://schemas.microsoft.com/office/powerpoint/2010/main" val="247588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048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5" tIns="50795" rIns="101595" bIns="50795" numCol="1" anchor="ctr" anchorCtr="0" compatLnSpc="1">
            <a:prstTxWarp prst="textNoShape">
              <a:avLst/>
            </a:prstTxWarp>
          </a:bodyPr>
          <a:lstStyle/>
          <a:p>
            <a:pPr lvl="0"/>
            <a:r>
              <a:rPr lang="en-US" altLang="en-US" smtClean="0"/>
              <a:t>Click to edit Master title style</a:t>
            </a:r>
            <a:endParaRPr lang="fi-FI" altLang="en-US" smtClean="0"/>
          </a:p>
        </p:txBody>
      </p:sp>
      <p:sp>
        <p:nvSpPr>
          <p:cNvPr id="1027" name="Text Placeholder 2"/>
          <p:cNvSpPr>
            <a:spLocks noGrp="1"/>
          </p:cNvSpPr>
          <p:nvPr>
            <p:ph type="body" idx="1"/>
          </p:nvPr>
        </p:nvSpPr>
        <p:spPr bwMode="auto">
          <a:xfrm>
            <a:off x="508000" y="1778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5" tIns="50795" rIns="101595" bIns="5079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fi-FI" altLang="en-US" smtClean="0"/>
          </a:p>
        </p:txBody>
      </p:sp>
      <p:sp>
        <p:nvSpPr>
          <p:cNvPr id="4" name="Date Placeholder 3"/>
          <p:cNvSpPr>
            <a:spLocks noGrp="1"/>
          </p:cNvSpPr>
          <p:nvPr>
            <p:ph type="dt" sz="half" idx="2"/>
          </p:nvPr>
        </p:nvSpPr>
        <p:spPr>
          <a:xfrm>
            <a:off x="508000" y="7062788"/>
            <a:ext cx="2370138" cy="404812"/>
          </a:xfrm>
          <a:prstGeom prst="rect">
            <a:avLst/>
          </a:prstGeom>
        </p:spPr>
        <p:txBody>
          <a:bodyPr vert="horz" wrap="square" lIns="101595" tIns="50795" rIns="101595" bIns="50795" numCol="1" anchor="ctr" anchorCtr="0" compatLnSpc="1">
            <a:prstTxWarp prst="textNoShape">
              <a:avLst/>
            </a:prstTxWarp>
          </a:bodyPr>
          <a:lstStyle>
            <a:lvl1pPr eaLnBrk="1" hangingPunct="1">
              <a:defRPr sz="1300">
                <a:solidFill>
                  <a:srgbClr val="898989"/>
                </a:solidFill>
              </a:defRPr>
            </a:lvl1pPr>
          </a:lstStyle>
          <a:p>
            <a:pPr>
              <a:defRPr/>
            </a:pPr>
            <a:endParaRPr lang="fi-FI" altLang="en-US"/>
          </a:p>
        </p:txBody>
      </p:sp>
      <p:sp>
        <p:nvSpPr>
          <p:cNvPr id="5" name="Footer Placeholder 4"/>
          <p:cNvSpPr>
            <a:spLocks noGrp="1"/>
          </p:cNvSpPr>
          <p:nvPr>
            <p:ph type="ftr" sz="quarter" idx="3"/>
          </p:nvPr>
        </p:nvSpPr>
        <p:spPr>
          <a:xfrm>
            <a:off x="3471863" y="7062788"/>
            <a:ext cx="3216275" cy="404812"/>
          </a:xfrm>
          <a:prstGeom prst="rect">
            <a:avLst/>
          </a:prstGeom>
        </p:spPr>
        <p:txBody>
          <a:bodyPr vert="horz" wrap="square" lIns="101595" tIns="50795" rIns="101595" bIns="50795" numCol="1" anchor="ctr" anchorCtr="0" compatLnSpc="1">
            <a:prstTxWarp prst="textNoShape">
              <a:avLst/>
            </a:prstTxWarp>
          </a:bodyPr>
          <a:lstStyle>
            <a:lvl1pPr algn="ctr" eaLnBrk="1" hangingPunct="1">
              <a:defRPr sz="1300">
                <a:solidFill>
                  <a:srgbClr val="898989"/>
                </a:solidFill>
              </a:defRPr>
            </a:lvl1pPr>
          </a:lstStyle>
          <a:p>
            <a:pPr>
              <a:defRPr/>
            </a:pPr>
            <a:endParaRPr lang="fi-FI" altLang="en-US"/>
          </a:p>
        </p:txBody>
      </p:sp>
      <p:sp>
        <p:nvSpPr>
          <p:cNvPr id="6" name="Slide Number Placeholder 5"/>
          <p:cNvSpPr>
            <a:spLocks noGrp="1"/>
          </p:cNvSpPr>
          <p:nvPr>
            <p:ph type="sldNum" sz="quarter" idx="4"/>
          </p:nvPr>
        </p:nvSpPr>
        <p:spPr>
          <a:xfrm>
            <a:off x="7281863" y="7062788"/>
            <a:ext cx="2370137" cy="404812"/>
          </a:xfrm>
          <a:prstGeom prst="rect">
            <a:avLst/>
          </a:prstGeom>
        </p:spPr>
        <p:txBody>
          <a:bodyPr vert="horz" wrap="square" lIns="101595" tIns="50795" rIns="101595" bIns="50795" numCol="1" anchor="ctr" anchorCtr="0" compatLnSpc="1">
            <a:prstTxWarp prst="textNoShape">
              <a:avLst/>
            </a:prstTxWarp>
          </a:bodyPr>
          <a:lstStyle>
            <a:lvl1pPr algn="r" eaLnBrk="1" hangingPunct="1">
              <a:defRPr sz="1300">
                <a:solidFill>
                  <a:srgbClr val="898989"/>
                </a:solidFill>
              </a:defRPr>
            </a:lvl1pPr>
          </a:lstStyle>
          <a:p>
            <a:pPr>
              <a:defRPr/>
            </a:pPr>
            <a:fld id="{CF5A9E03-2635-422E-8551-F0B31022BF6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defTabSz="1014413" rtl="0" eaLnBrk="0" fontAlgn="base" hangingPunct="0">
        <a:spcBef>
          <a:spcPct val="0"/>
        </a:spcBef>
        <a:spcAft>
          <a:spcPct val="0"/>
        </a:spcAft>
        <a:defRPr sz="4900" kern="1200">
          <a:solidFill>
            <a:schemeClr val="tx1"/>
          </a:solidFill>
          <a:latin typeface="+mj-lt"/>
          <a:ea typeface="+mj-ea"/>
          <a:cs typeface="+mj-cs"/>
        </a:defRPr>
      </a:lvl1pPr>
      <a:lvl2pPr algn="ctr" defTabSz="1014413" rtl="0" eaLnBrk="0" fontAlgn="base" hangingPunct="0">
        <a:spcBef>
          <a:spcPct val="0"/>
        </a:spcBef>
        <a:spcAft>
          <a:spcPct val="0"/>
        </a:spcAft>
        <a:defRPr sz="4900">
          <a:solidFill>
            <a:schemeClr val="tx1"/>
          </a:solidFill>
          <a:latin typeface="Calibri" pitchFamily="34" charset="0"/>
        </a:defRPr>
      </a:lvl2pPr>
      <a:lvl3pPr algn="ctr" defTabSz="1014413" rtl="0" eaLnBrk="0" fontAlgn="base" hangingPunct="0">
        <a:spcBef>
          <a:spcPct val="0"/>
        </a:spcBef>
        <a:spcAft>
          <a:spcPct val="0"/>
        </a:spcAft>
        <a:defRPr sz="4900">
          <a:solidFill>
            <a:schemeClr val="tx1"/>
          </a:solidFill>
          <a:latin typeface="Calibri" pitchFamily="34" charset="0"/>
        </a:defRPr>
      </a:lvl3pPr>
      <a:lvl4pPr algn="ctr" defTabSz="1014413" rtl="0" eaLnBrk="0" fontAlgn="base" hangingPunct="0">
        <a:spcBef>
          <a:spcPct val="0"/>
        </a:spcBef>
        <a:spcAft>
          <a:spcPct val="0"/>
        </a:spcAft>
        <a:defRPr sz="4900">
          <a:solidFill>
            <a:schemeClr val="tx1"/>
          </a:solidFill>
          <a:latin typeface="Calibri" pitchFamily="34" charset="0"/>
        </a:defRPr>
      </a:lvl4pPr>
      <a:lvl5pPr algn="ctr" defTabSz="1014413" rtl="0" eaLnBrk="0" fontAlgn="base" hangingPunct="0">
        <a:spcBef>
          <a:spcPct val="0"/>
        </a:spcBef>
        <a:spcAft>
          <a:spcPct val="0"/>
        </a:spcAft>
        <a:defRPr sz="4900">
          <a:solidFill>
            <a:schemeClr val="tx1"/>
          </a:solidFill>
          <a:latin typeface="Calibri" pitchFamily="34" charset="0"/>
        </a:defRPr>
      </a:lvl5pPr>
      <a:lvl6pPr marL="457200" algn="ctr" defTabSz="1014413" rtl="0" fontAlgn="base">
        <a:spcBef>
          <a:spcPct val="0"/>
        </a:spcBef>
        <a:spcAft>
          <a:spcPct val="0"/>
        </a:spcAft>
        <a:defRPr sz="4900">
          <a:solidFill>
            <a:schemeClr val="tx1"/>
          </a:solidFill>
          <a:latin typeface="Calibri" pitchFamily="34" charset="0"/>
        </a:defRPr>
      </a:lvl6pPr>
      <a:lvl7pPr marL="914400" algn="ctr" defTabSz="1014413" rtl="0" fontAlgn="base">
        <a:spcBef>
          <a:spcPct val="0"/>
        </a:spcBef>
        <a:spcAft>
          <a:spcPct val="0"/>
        </a:spcAft>
        <a:defRPr sz="4900">
          <a:solidFill>
            <a:schemeClr val="tx1"/>
          </a:solidFill>
          <a:latin typeface="Calibri" pitchFamily="34" charset="0"/>
        </a:defRPr>
      </a:lvl7pPr>
      <a:lvl8pPr marL="1371600" algn="ctr" defTabSz="1014413" rtl="0" fontAlgn="base">
        <a:spcBef>
          <a:spcPct val="0"/>
        </a:spcBef>
        <a:spcAft>
          <a:spcPct val="0"/>
        </a:spcAft>
        <a:defRPr sz="4900">
          <a:solidFill>
            <a:schemeClr val="tx1"/>
          </a:solidFill>
          <a:latin typeface="Calibri" pitchFamily="34" charset="0"/>
        </a:defRPr>
      </a:lvl8pPr>
      <a:lvl9pPr marL="1828800" algn="ctr" defTabSz="1014413" rtl="0" fontAlgn="base">
        <a:spcBef>
          <a:spcPct val="0"/>
        </a:spcBef>
        <a:spcAft>
          <a:spcPct val="0"/>
        </a:spcAft>
        <a:defRPr sz="4900">
          <a:solidFill>
            <a:schemeClr val="tx1"/>
          </a:solidFill>
          <a:latin typeface="Calibri" pitchFamily="34" charset="0"/>
        </a:defRPr>
      </a:lvl9pPr>
    </p:titleStyle>
    <p:bodyStyle>
      <a:lvl1pPr marL="379413" indent="-379413" algn="l" defTabSz="1014413"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23913" indent="-315913" algn="l" defTabSz="101441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2pPr>
      <a:lvl3pPr marL="1268413" indent="-252413" algn="l" defTabSz="10144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776413" indent="-252413" algn="l" defTabSz="10144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84413" indent="-252413" algn="l" defTabSz="10144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93833" indent="-253984" algn="l" defTabSz="10159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803" indent="-253984" algn="l" defTabSz="10159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771" indent="-253984" algn="l" defTabSz="10159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740" indent="-253984" algn="l" defTabSz="10159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fi-FI"/>
      </a:defPPr>
      <a:lvl1pPr marL="0" algn="l" defTabSz="1015940" rtl="0" eaLnBrk="1" latinLnBrk="0" hangingPunct="1">
        <a:defRPr sz="2000" kern="1200">
          <a:solidFill>
            <a:schemeClr val="tx1"/>
          </a:solidFill>
          <a:latin typeface="+mn-lt"/>
          <a:ea typeface="+mn-ea"/>
          <a:cs typeface="+mn-cs"/>
        </a:defRPr>
      </a:lvl1pPr>
      <a:lvl2pPr marL="507970" algn="l" defTabSz="1015940" rtl="0" eaLnBrk="1" latinLnBrk="0" hangingPunct="1">
        <a:defRPr sz="2000" kern="1200">
          <a:solidFill>
            <a:schemeClr val="tx1"/>
          </a:solidFill>
          <a:latin typeface="+mn-lt"/>
          <a:ea typeface="+mn-ea"/>
          <a:cs typeface="+mn-cs"/>
        </a:defRPr>
      </a:lvl2pPr>
      <a:lvl3pPr marL="1015940" algn="l" defTabSz="1015940" rtl="0" eaLnBrk="1" latinLnBrk="0" hangingPunct="1">
        <a:defRPr sz="2000" kern="1200">
          <a:solidFill>
            <a:schemeClr val="tx1"/>
          </a:solidFill>
          <a:latin typeface="+mn-lt"/>
          <a:ea typeface="+mn-ea"/>
          <a:cs typeface="+mn-cs"/>
        </a:defRPr>
      </a:lvl3pPr>
      <a:lvl4pPr marL="1523910" algn="l" defTabSz="1015940" rtl="0" eaLnBrk="1" latinLnBrk="0" hangingPunct="1">
        <a:defRPr sz="2000" kern="1200">
          <a:solidFill>
            <a:schemeClr val="tx1"/>
          </a:solidFill>
          <a:latin typeface="+mn-lt"/>
          <a:ea typeface="+mn-ea"/>
          <a:cs typeface="+mn-cs"/>
        </a:defRPr>
      </a:lvl4pPr>
      <a:lvl5pPr marL="2031880" algn="l" defTabSz="1015940" rtl="0" eaLnBrk="1" latinLnBrk="0" hangingPunct="1">
        <a:defRPr sz="2000" kern="1200">
          <a:solidFill>
            <a:schemeClr val="tx1"/>
          </a:solidFill>
          <a:latin typeface="+mn-lt"/>
          <a:ea typeface="+mn-ea"/>
          <a:cs typeface="+mn-cs"/>
        </a:defRPr>
      </a:lvl5pPr>
      <a:lvl6pPr marL="2539850" algn="l" defTabSz="1015940" rtl="0" eaLnBrk="1" latinLnBrk="0" hangingPunct="1">
        <a:defRPr sz="2000" kern="1200">
          <a:solidFill>
            <a:schemeClr val="tx1"/>
          </a:solidFill>
          <a:latin typeface="+mn-lt"/>
          <a:ea typeface="+mn-ea"/>
          <a:cs typeface="+mn-cs"/>
        </a:defRPr>
      </a:lvl6pPr>
      <a:lvl7pPr marL="3047820" algn="l" defTabSz="1015940" rtl="0" eaLnBrk="1" latinLnBrk="0" hangingPunct="1">
        <a:defRPr sz="2000" kern="1200">
          <a:solidFill>
            <a:schemeClr val="tx1"/>
          </a:solidFill>
          <a:latin typeface="+mn-lt"/>
          <a:ea typeface="+mn-ea"/>
          <a:cs typeface="+mn-cs"/>
        </a:defRPr>
      </a:lvl7pPr>
      <a:lvl8pPr marL="3555787" algn="l" defTabSz="1015940" rtl="0" eaLnBrk="1" latinLnBrk="0" hangingPunct="1">
        <a:defRPr sz="2000" kern="1200">
          <a:solidFill>
            <a:schemeClr val="tx1"/>
          </a:solidFill>
          <a:latin typeface="+mn-lt"/>
          <a:ea typeface="+mn-ea"/>
          <a:cs typeface="+mn-cs"/>
        </a:defRPr>
      </a:lvl8pPr>
      <a:lvl9pPr marL="4063755" algn="l" defTabSz="101594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handsoffmydesign.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prh.fi/"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euipo.europa.eu/ohimportal/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wipo.int/hague/en/forms.htm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copyright.aalto.fi/"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minedu.fi/"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curia.europa.eu/juris/liste.jsf?num=C-5/08ja"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handsoffmydesign.com/"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curia.europa.eu/juris/liste.jsf?&amp;num=C-145/10"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hyperlink" Target="http://www.shapeways.com/terms_and_conditions"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www.shapeways.com/terms_and_conditions"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ipo.int/classifications/nivilo/nice/index.htm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www.hhpartners.fi/en/articles-and-info/founders-agreement.php?lang=EN"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uipo.europa.eu/ohimportal/en"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ctrTitle"/>
          </p:nvPr>
        </p:nvSpPr>
        <p:spPr>
          <a:xfrm>
            <a:off x="577850" y="1965325"/>
            <a:ext cx="8747125" cy="1482725"/>
          </a:xfrm>
        </p:spPr>
        <p:txBody>
          <a:bodyPr lIns="0" tIns="0" rIns="0" bIns="0" anchor="t"/>
          <a:lstStyle/>
          <a:p>
            <a:pPr algn="l" eaLnBrk="1" hangingPunct="1">
              <a:lnSpc>
                <a:spcPct val="95000"/>
              </a:lnSpc>
            </a:pPr>
            <a:r>
              <a:rPr lang="en-US" altLang="en-US" b="1" smtClean="0">
                <a:solidFill>
                  <a:srgbClr val="FFFFFF"/>
                </a:solidFill>
                <a:latin typeface="Arial" panose="020B0604020202020204" pitchFamily="34" charset="0"/>
              </a:rPr>
              <a:t>Tuotteen ulkomuodon suoja</a:t>
            </a:r>
          </a:p>
        </p:txBody>
      </p:sp>
      <p:sp>
        <p:nvSpPr>
          <p:cNvPr id="3075" name="Rectangle 2"/>
          <p:cNvSpPr>
            <a:spLocks noGrp="1" noChangeArrowheads="1"/>
          </p:cNvSpPr>
          <p:nvPr>
            <p:ph type="subTitle" idx="1"/>
          </p:nvPr>
        </p:nvSpPr>
        <p:spPr>
          <a:xfrm>
            <a:off x="577850" y="3489325"/>
            <a:ext cx="7096125" cy="2601913"/>
          </a:xfrm>
        </p:spPr>
        <p:txBody>
          <a:bodyPr lIns="0" tIns="0" rIns="0" bIns="0"/>
          <a:lstStyle/>
          <a:p>
            <a:pPr algn="l" eaLnBrk="1" hangingPunct="1">
              <a:lnSpc>
                <a:spcPct val="95000"/>
              </a:lnSpc>
              <a:spcBef>
                <a:spcPct val="0"/>
              </a:spcBef>
            </a:pPr>
            <a:endParaRPr lang="en-US" altLang="en-US" smtClean="0">
              <a:solidFill>
                <a:srgbClr val="898989"/>
              </a:solidFill>
            </a:endParaRPr>
          </a:p>
          <a:p>
            <a:pPr algn="l" eaLnBrk="1" hangingPunct="1">
              <a:lnSpc>
                <a:spcPct val="95000"/>
              </a:lnSpc>
              <a:spcBef>
                <a:spcPct val="0"/>
              </a:spcBef>
            </a:pPr>
            <a:endParaRPr lang="en-US" altLang="en-US" sz="2700" smtClean="0">
              <a:solidFill>
                <a:srgbClr val="FFFFFF"/>
              </a:solidFill>
              <a:latin typeface="Arial" panose="020B0604020202020204" pitchFamily="34" charset="0"/>
            </a:endParaRPr>
          </a:p>
          <a:p>
            <a:pPr algn="l" eaLnBrk="1" hangingPunct="1">
              <a:lnSpc>
                <a:spcPct val="95000"/>
              </a:lnSpc>
              <a:spcBef>
                <a:spcPct val="0"/>
              </a:spcBef>
            </a:pPr>
            <a:r>
              <a:rPr lang="en-US" altLang="en-US" sz="2700" smtClean="0">
                <a:solidFill>
                  <a:srgbClr val="FFFFFF"/>
                </a:solidFill>
                <a:latin typeface="Arial" panose="020B0604020202020204" pitchFamily="34" charset="0"/>
              </a:rPr>
              <a:t>OTK Maria Rehbinder, tekijänoikeusasiamies Aalto-yliopisto</a:t>
            </a:r>
          </a:p>
          <a:p>
            <a:pPr algn="l" eaLnBrk="1" hangingPunct="1">
              <a:lnSpc>
                <a:spcPct val="95000"/>
              </a:lnSpc>
              <a:spcBef>
                <a:spcPct val="0"/>
              </a:spcBef>
            </a:pPr>
            <a:r>
              <a:rPr lang="en-US" altLang="en-US" sz="2700" smtClean="0">
                <a:solidFill>
                  <a:srgbClr val="FFFFFF"/>
                </a:solidFill>
                <a:latin typeface="Arial" panose="020B0604020202020204" pitchFamily="34" charset="0"/>
              </a:rPr>
              <a:t>Tutkimus ja innovaatiopalvelut</a:t>
            </a:r>
            <a:endParaRPr lang="en-US" altLang="en-US" smtClean="0">
              <a:solidFill>
                <a:srgbClr val="898989"/>
              </a:solidFill>
            </a:endParaRPr>
          </a:p>
          <a:p>
            <a:pPr algn="l" eaLnBrk="1" hangingPunct="1">
              <a:lnSpc>
                <a:spcPct val="95000"/>
              </a:lnSpc>
              <a:spcBef>
                <a:spcPct val="0"/>
              </a:spcBef>
            </a:pPr>
            <a:endParaRPr lang="en-US" altLang="en-US" sz="2700" smtClean="0">
              <a:solidFill>
                <a:srgbClr val="FFFFFF"/>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rtlCol="0">
            <a:normAutofit fontScale="90000"/>
          </a:bodyPr>
          <a:lstStyle/>
          <a:p>
            <a:pPr defTabSz="1015940" eaLnBrk="1" fontAlgn="auto" hangingPunct="1">
              <a:spcAft>
                <a:spcPts val="0"/>
              </a:spcAft>
              <a:defRPr/>
            </a:pPr>
            <a:r>
              <a:rPr lang="fi-FI" dirty="0" smtClean="0"/>
              <a:t> </a:t>
            </a:r>
            <a:r>
              <a:rPr lang="fi-FI" sz="4000" b="1" dirty="0">
                <a:solidFill>
                  <a:srgbClr val="FF7900"/>
                </a:solidFill>
                <a:latin typeface="Arial" panose="020B0604020202020204" pitchFamily="34" charset="0"/>
              </a:rPr>
              <a:t>Oy Karl Fazer </a:t>
            </a:r>
            <a:r>
              <a:rPr lang="fi-FI" sz="4000" b="1" dirty="0" err="1">
                <a:solidFill>
                  <a:srgbClr val="FF7900"/>
                </a:solidFill>
                <a:latin typeface="Arial" panose="020B0604020202020204" pitchFamily="34" charset="0"/>
              </a:rPr>
              <a:t>AbLuokka</a:t>
            </a:r>
            <a:r>
              <a:rPr lang="fi-FI" sz="4000" b="1" dirty="0">
                <a:solidFill>
                  <a:srgbClr val="FF7900"/>
                </a:solidFill>
                <a:latin typeface="Arial" panose="020B0604020202020204" pitchFamily="34" charset="0"/>
              </a:rPr>
              <a:t> 30: Suklaa</a:t>
            </a:r>
            <a:br>
              <a:rPr lang="fi-FI" sz="4000" b="1" dirty="0">
                <a:solidFill>
                  <a:srgbClr val="FF7900"/>
                </a:solidFill>
                <a:latin typeface="Arial" panose="020B0604020202020204" pitchFamily="34" charset="0"/>
              </a:rPr>
            </a:br>
            <a:r>
              <a:rPr lang="fi-FI" sz="4000" b="1" dirty="0" err="1">
                <a:solidFill>
                  <a:srgbClr val="FF7900"/>
                </a:solidFill>
                <a:latin typeface="Arial" panose="020B0604020202020204" pitchFamily="34" charset="0"/>
              </a:rPr>
              <a:t>Pantone</a:t>
            </a:r>
            <a:r>
              <a:rPr lang="fi-FI" sz="4000" b="1" dirty="0">
                <a:solidFill>
                  <a:srgbClr val="FF7900"/>
                </a:solidFill>
                <a:latin typeface="Arial" panose="020B0604020202020204" pitchFamily="34" charset="0"/>
              </a:rPr>
              <a:t> 280 C </a:t>
            </a:r>
            <a:r>
              <a:rPr lang="fi-FI" sz="4000" b="1" dirty="0" err="1">
                <a:solidFill>
                  <a:srgbClr val="FF7900"/>
                </a:solidFill>
                <a:latin typeface="Arial" panose="020B0604020202020204" pitchFamily="34" charset="0"/>
              </a:rPr>
              <a:t>reknro</a:t>
            </a:r>
            <a:r>
              <a:rPr lang="fi-FI" sz="4000" b="1" dirty="0">
                <a:solidFill>
                  <a:srgbClr val="FF7900"/>
                </a:solidFill>
                <a:latin typeface="Arial" panose="020B0604020202020204" pitchFamily="34" charset="0"/>
              </a:rPr>
              <a:t> 220696</a:t>
            </a:r>
            <a:r>
              <a:rPr lang="fi-FI" dirty="0" smtClean="0"/>
              <a:t>	</a:t>
            </a:r>
          </a:p>
        </p:txBody>
      </p:sp>
      <p:pic>
        <p:nvPicPr>
          <p:cNvPr id="12291" name="Picture 4" descr="t1998016890_1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8075" y="2520950"/>
            <a:ext cx="7943850" cy="35433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354013"/>
            <a:ext cx="9118600" cy="1328737"/>
          </a:xfrm>
        </p:spPr>
        <p:txBody>
          <a:bodyPr/>
          <a:lstStyle/>
          <a:p>
            <a:pPr>
              <a:defRPr/>
            </a:pPr>
            <a:r>
              <a:rPr lang="fi-FI" dirty="0" smtClean="0">
                <a:solidFill>
                  <a:schemeClr val="accent6">
                    <a:lumMod val="75000"/>
                  </a:schemeClr>
                </a:solidFill>
              </a:rPr>
              <a:t>Tavaramerkki ja 3D-tulostus</a:t>
            </a:r>
            <a:endParaRPr lang="en-US" dirty="0">
              <a:solidFill>
                <a:schemeClr val="accent6">
                  <a:lumMod val="75000"/>
                </a:schemeClr>
              </a:solidFill>
            </a:endParaRPr>
          </a:p>
        </p:txBody>
      </p:sp>
      <p:sp>
        <p:nvSpPr>
          <p:cNvPr id="3" name="Content Placeholder 2"/>
          <p:cNvSpPr>
            <a:spLocks noGrp="1"/>
          </p:cNvSpPr>
          <p:nvPr>
            <p:ph sz="quarter" idx="14"/>
          </p:nvPr>
        </p:nvSpPr>
        <p:spPr>
          <a:xfrm>
            <a:off x="520700" y="1682750"/>
            <a:ext cx="9118600" cy="4448175"/>
          </a:xfrm>
        </p:spPr>
        <p:txBody>
          <a:bodyPr/>
          <a:lstStyle/>
          <a:p>
            <a:pPr>
              <a:defRPr/>
            </a:pPr>
            <a:r>
              <a:rPr lang="fi-FI" sz="3200" b="0" dirty="0" smtClean="0"/>
              <a:t>Tuotteiden tarjoaminen 3D tulostettavaksi tavaramerkkiä käyttäen edellyttää tavaramerkin haltijan suostumusta, tärkeä suojamuoto oikeudenhaltijoille </a:t>
            </a:r>
          </a:p>
          <a:p>
            <a:pPr>
              <a:defRPr/>
            </a:pPr>
            <a:r>
              <a:rPr lang="fi-FI" sz="3200" b="0" dirty="0" smtClean="0"/>
              <a:t>Tavaramerkkioikeuden loukkaamiseen vedoten voidaan estää loukkaavien tuotteiden tarjoaminen</a:t>
            </a:r>
            <a:endParaRPr lang="en-US" sz="3200" b="0" dirty="0"/>
          </a:p>
        </p:txBody>
      </p:sp>
      <p:sp>
        <p:nvSpPr>
          <p:cNvPr id="13316" name="Date Placeholder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BC7C445-5B8B-4ADF-AA6E-16A91385E701}" type="datetime1">
              <a:rPr lang="fi-FI" altLang="en-US" smtClean="0"/>
              <a:pPr/>
              <a:t>11.2.2019</a:t>
            </a:fld>
            <a:endParaRPr lang="fi-FI" altLang="en-US" smtClean="0"/>
          </a:p>
        </p:txBody>
      </p:sp>
      <p:sp>
        <p:nvSpPr>
          <p:cNvPr id="13317"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5A4E53-EFCA-45D9-9C15-CB6E601F02D9}" type="slidenum">
              <a:rPr lang="fi-FI" altLang="en-US" smtClean="0"/>
              <a:pPr/>
              <a:t>11</a:t>
            </a:fld>
            <a:endParaRPr lang="fi-FI"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Mallisuoja</a:t>
            </a:r>
          </a:p>
        </p:txBody>
      </p:sp>
      <p:sp>
        <p:nvSpPr>
          <p:cNvPr id="14339"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Suojaa suunnittelijan luomaa muotoa jäljittelyltä</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Rekisteröinti luo yksinoikeuden mallioikeuden haltijalle</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Mallin käyttöön edellytetään mallioikeuden haltijan lupaa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Rekisteröity malli voidaan lisensioida ja myydä helpommin ja suunnittelijan kannalta paremmilla ehdoilla kuin malli jota ei ole rekisteröity</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Malli voidaan rekisteröidä ja samalla pyytää mallin julkaisemisen siirtämistä. Näin mallisuoja alkaa rekisteröinnistä, mutta malli ei tule heti kilpailijan tietoon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Mallisuoja</a:t>
            </a:r>
          </a:p>
        </p:txBody>
      </p:sp>
      <p:sp>
        <p:nvSpPr>
          <p:cNvPr id="15363"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Rekisteröinnin edellytyksenä on, että malli on uusi ja yksilöllinen</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Mallin kokonaisvaikutelman tulee riittävästi erottua siitä, mikä on jo tullut tunnetuksi</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Mallisuojan hakemukseen liitetään enintään 7 kuvaa joista yksi pääkuva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Kuvat voivat olla valokuvia tai piirroksia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Kuvien valinta tärkeää</a:t>
            </a:r>
            <a:endParaRPr lang="en-US" altLang="en-US" smtClean="0">
              <a:solidFill>
                <a:srgbClr val="898989"/>
              </a:solidFill>
            </a:endParaRPr>
          </a:p>
          <a:p>
            <a:pPr algn="l" eaLnBrk="1" hangingPunct="1">
              <a:lnSpc>
                <a:spcPct val="95000"/>
              </a:lnSpc>
              <a:spcBef>
                <a:spcPct val="0"/>
              </a:spcBef>
              <a:buClr>
                <a:srgbClr val="000000"/>
              </a:buClr>
            </a:pPr>
            <a:endParaRPr lang="en-US" altLang="en-US" sz="27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06400"/>
            <a:ext cx="9144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2381250" y="5270500"/>
            <a:ext cx="51879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lnSpc>
                <a:spcPct val="95000"/>
              </a:lnSpc>
              <a:spcBef>
                <a:spcPct val="0"/>
              </a:spcBef>
              <a:buFontTx/>
              <a:buNone/>
            </a:pPr>
            <a:r>
              <a:rPr lang="en-US" altLang="en-US" sz="1600">
                <a:solidFill>
                  <a:srgbClr val="000000"/>
                </a:solidFill>
                <a:latin typeface="Arial" panose="020B0604020202020204" pitchFamily="34" charset="0"/>
              </a:rPr>
              <a:t>Kuvalähde: The Trade Marks and Designs Registeration Office of the European Union</a:t>
            </a:r>
            <a:r>
              <a:rPr lang="en-US" altLang="en-US" sz="1600" u="sng">
                <a:solidFill>
                  <a:srgbClr val="0065BD"/>
                </a:solidFill>
                <a:latin typeface="Arial" panose="020B0604020202020204" pitchFamily="34" charset="0"/>
                <a:hlinkClick r:id="rId4"/>
              </a:rPr>
              <a:t> http://www.handsoffmydesign.com</a:t>
            </a:r>
            <a:r>
              <a:rPr lang="en-US" altLang="en-US" sz="1600">
                <a:solidFill>
                  <a:srgbClr val="000000"/>
                </a:solidFill>
                <a:latin typeface="Arial" panose="020B0604020202020204" pitchFamily="34" charset="0"/>
              </a:rPr>
              <a:t> </a:t>
            </a:r>
            <a:endParaRPr lang="en-US" altLang="en-US" sz="2400">
              <a:latin typeface="Times New Roman" panose="02020603050405020304" pitchFamily="18" charset="0"/>
            </a:endParaRPr>
          </a:p>
          <a:p>
            <a:pPr eaLnBrk="1" hangingPunct="1">
              <a:lnSpc>
                <a:spcPct val="95000"/>
              </a:lnSpc>
              <a:spcBef>
                <a:spcPct val="0"/>
              </a:spcBef>
              <a:buFontTx/>
              <a:buNone/>
            </a:pPr>
            <a:r>
              <a:rPr lang="en-US" altLang="en-US" sz="1600">
                <a:solidFill>
                  <a:srgbClr val="000000"/>
                </a:solidFill>
                <a:latin typeface="Arial" panose="020B0604020202020204" pitchFamily="34" charset="0"/>
              </a:rPr>
              <a:t>käyttöoikeus maksuton,  ei  kuvaa olemassaolevaa tuotetta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Mallisuoja</a:t>
            </a:r>
          </a:p>
        </p:txBody>
      </p:sp>
      <p:sp>
        <p:nvSpPr>
          <p:cNvPr id="17411"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Tuotteen yksilöllisyyttä arvioidaan kussakin luokassa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Yksinkertaista ja tavallista muotoa ei ole tarkoitus suojata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Suomessa rekisteröitävän mallisuojan PRH tutkii ja tarkastaa, onko malli uusi ja yksilöllinen ennen rekisteröintiä</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Yhteisömallisuoja annetaan automaattisesti, suojaa vastaan voidaan kuitenkin rekisteröinnin jälkeen esittää väitteitä ja suoja voidaan kumota väitteiden johdosta, jos katsotaan että malli ei ole ollut yksilöllinen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Mallisuoja</a:t>
            </a:r>
          </a:p>
        </p:txBody>
      </p:sp>
      <p:sp>
        <p:nvSpPr>
          <p:cNvPr id="18435"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defRPr/>
            </a:pPr>
            <a:r>
              <a:rPr lang="en-US" altLang="en-US" sz="2700" dirty="0" smtClean="0">
                <a:solidFill>
                  <a:srgbClr val="000000"/>
                </a:solidFill>
                <a:latin typeface="Arial" panose="020B0604020202020204" pitchFamily="34" charset="0"/>
              </a:rPr>
              <a:t>Kun </a:t>
            </a:r>
            <a:r>
              <a:rPr lang="en-US" altLang="en-US" sz="2700" dirty="0" err="1" smtClean="0">
                <a:solidFill>
                  <a:srgbClr val="000000"/>
                </a:solidFill>
                <a:latin typeface="Arial" panose="020B0604020202020204" pitchFamily="34" charset="0"/>
              </a:rPr>
              <a:t>malli</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rekisteröidään</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suoja</a:t>
            </a:r>
            <a:r>
              <a:rPr lang="en-US" altLang="en-US" sz="2700" dirty="0" smtClean="0">
                <a:solidFill>
                  <a:srgbClr val="000000"/>
                </a:solidFill>
                <a:latin typeface="Arial" panose="020B0604020202020204" pitchFamily="34" charset="0"/>
              </a:rPr>
              <a:t> on </a:t>
            </a:r>
            <a:r>
              <a:rPr lang="en-US" altLang="en-US" sz="2700" dirty="0" err="1" smtClean="0">
                <a:solidFill>
                  <a:srgbClr val="000000"/>
                </a:solidFill>
                <a:latin typeface="Arial" panose="020B0604020202020204" pitchFamily="34" charset="0"/>
              </a:rPr>
              <a:t>voimassa</a:t>
            </a:r>
            <a:r>
              <a:rPr lang="en-US" altLang="en-US" sz="2700" dirty="0" smtClean="0">
                <a:solidFill>
                  <a:srgbClr val="000000"/>
                </a:solidFill>
                <a:latin typeface="Arial" panose="020B0604020202020204" pitchFamily="34" charset="0"/>
              </a:rPr>
              <a:t> 5 </a:t>
            </a:r>
            <a:r>
              <a:rPr lang="en-US" altLang="en-US" sz="2700" dirty="0" err="1" smtClean="0">
                <a:solidFill>
                  <a:srgbClr val="000000"/>
                </a:solidFill>
                <a:latin typeface="Arial" panose="020B0604020202020204" pitchFamily="34" charset="0"/>
              </a:rPr>
              <a:t>vuotta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hakemuspäivästä</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lukien</a:t>
            </a:r>
            <a:r>
              <a:rPr lang="en-US" altLang="en-US" sz="2700" dirty="0" smtClean="0">
                <a:solidFill>
                  <a:srgbClr val="000000"/>
                </a:solidFill>
                <a:latin typeface="Arial" panose="020B0604020202020204" pitchFamily="34" charset="0"/>
              </a:rPr>
              <a:t> ja </a:t>
            </a:r>
            <a:r>
              <a:rPr lang="en-US" altLang="en-US" sz="2700" dirty="0" err="1" smtClean="0">
                <a:solidFill>
                  <a:srgbClr val="000000"/>
                </a:solidFill>
                <a:latin typeface="Arial" panose="020B0604020202020204" pitchFamily="34" charset="0"/>
              </a:rPr>
              <a:t>rekisteröintiä</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voidaan</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jatkaa</a:t>
            </a:r>
            <a:r>
              <a:rPr lang="en-US" altLang="en-US" sz="2700" dirty="0" smtClean="0">
                <a:solidFill>
                  <a:srgbClr val="000000"/>
                </a:solidFill>
                <a:latin typeface="Arial" panose="020B0604020202020204" pitchFamily="34" charset="0"/>
              </a:rPr>
              <a:t> 4 </a:t>
            </a:r>
            <a:r>
              <a:rPr lang="en-US" altLang="en-US" sz="2700" dirty="0" err="1" smtClean="0">
                <a:solidFill>
                  <a:srgbClr val="000000"/>
                </a:solidFill>
                <a:latin typeface="Arial" panose="020B0604020202020204" pitchFamily="34" charset="0"/>
              </a:rPr>
              <a:t>kertaa</a:t>
            </a:r>
            <a:r>
              <a:rPr lang="en-US" altLang="en-US" sz="2700" dirty="0" smtClean="0">
                <a:solidFill>
                  <a:srgbClr val="000000"/>
                </a:solidFill>
                <a:latin typeface="Arial" panose="020B0604020202020204" pitchFamily="34" charset="0"/>
              </a:rPr>
              <a:t> 5 </a:t>
            </a:r>
            <a:r>
              <a:rPr lang="en-US" altLang="en-US" sz="2700" dirty="0" err="1" smtClean="0">
                <a:solidFill>
                  <a:srgbClr val="000000"/>
                </a:solidFill>
                <a:latin typeface="Arial" panose="020B0604020202020204" pitchFamily="34" charset="0"/>
              </a:rPr>
              <a:t>vuotta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suoja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aika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yhteensä</a:t>
            </a:r>
            <a:r>
              <a:rPr lang="en-US" altLang="en-US" sz="2700" dirty="0" smtClean="0">
                <a:solidFill>
                  <a:srgbClr val="000000"/>
                </a:solidFill>
                <a:latin typeface="Arial" panose="020B0604020202020204" pitchFamily="34" charset="0"/>
              </a:rPr>
              <a:t> 25 </a:t>
            </a:r>
            <a:r>
              <a:rPr lang="en-US" altLang="en-US" sz="2700" dirty="0" err="1" smtClean="0">
                <a:solidFill>
                  <a:srgbClr val="000000"/>
                </a:solidFill>
                <a:latin typeface="Arial" panose="020B0604020202020204" pitchFamily="34" charset="0"/>
              </a:rPr>
              <a:t>vuotta</a:t>
            </a:r>
            <a:endParaRPr lang="en-US" altLang="en-US" dirty="0" smtClean="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smtClean="0">
                <a:solidFill>
                  <a:srgbClr val="000000"/>
                </a:solidFill>
                <a:latin typeface="Arial" panose="020B0604020202020204" pitchFamily="34" charset="0"/>
              </a:rPr>
              <a:t>Yhteisömallin</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rekisteröinti</a:t>
            </a:r>
            <a:r>
              <a:rPr lang="en-US" altLang="en-US" sz="2700" dirty="0" smtClean="0">
                <a:solidFill>
                  <a:srgbClr val="000000"/>
                </a:solidFill>
                <a:latin typeface="Arial" panose="020B0604020202020204" pitchFamily="34" charset="0"/>
              </a:rPr>
              <a:t> ja </a:t>
            </a:r>
            <a:r>
              <a:rPr lang="en-US" altLang="en-US" sz="2700" dirty="0" err="1" smtClean="0">
                <a:solidFill>
                  <a:srgbClr val="000000"/>
                </a:solidFill>
                <a:latin typeface="Arial" panose="020B0604020202020204" pitchFamily="34" charset="0"/>
              </a:rPr>
              <a:t>julkaisumaksu</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yhteensä</a:t>
            </a:r>
            <a:r>
              <a:rPr lang="en-US" altLang="en-US" sz="2700" dirty="0" smtClean="0">
                <a:solidFill>
                  <a:srgbClr val="000000"/>
                </a:solidFill>
                <a:latin typeface="Arial" panose="020B0604020202020204" pitchFamily="34" charset="0"/>
              </a:rPr>
              <a:t> 350 </a:t>
            </a:r>
            <a:r>
              <a:rPr lang="en-US" altLang="en-US" sz="2700" dirty="0" err="1" smtClean="0">
                <a:solidFill>
                  <a:srgbClr val="000000"/>
                </a:solidFill>
                <a:latin typeface="Arial" panose="020B0604020202020204" pitchFamily="34" charset="0"/>
              </a:rPr>
              <a:t>euroa</a:t>
            </a:r>
            <a:r>
              <a:rPr lang="en-US" altLang="en-US" sz="2700" dirty="0" smtClean="0">
                <a:solidFill>
                  <a:srgbClr val="000000"/>
                </a:solidFill>
                <a:latin typeface="Arial" panose="020B0604020202020204" pitchFamily="34" charset="0"/>
              </a:rPr>
              <a:t> ( </a:t>
            </a:r>
            <a:r>
              <a:rPr lang="en-US" altLang="en-US" sz="2700" dirty="0" err="1" smtClean="0">
                <a:solidFill>
                  <a:srgbClr val="000000"/>
                </a:solidFill>
                <a:latin typeface="Arial" panose="020B0604020202020204" pitchFamily="34" charset="0"/>
              </a:rPr>
              <a:t>yksi</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malli</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ei</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salassapitoa</a:t>
            </a:r>
            <a:r>
              <a:rPr lang="en-US" altLang="en-US" sz="2700" dirty="0" smtClean="0">
                <a:solidFill>
                  <a:srgbClr val="000000"/>
                </a:solidFill>
                <a:latin typeface="Arial" panose="020B0604020202020204" pitchFamily="34" charset="0"/>
              </a:rPr>
              <a:t>)</a:t>
            </a:r>
            <a:endParaRPr lang="en-US" altLang="en-US" dirty="0" smtClean="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smtClean="0">
                <a:solidFill>
                  <a:srgbClr val="000000"/>
                </a:solidFill>
                <a:latin typeface="Arial" panose="020B0604020202020204" pitchFamily="34" charset="0"/>
              </a:rPr>
              <a:t>Mallisuojaus</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kansallisesti</a:t>
            </a:r>
            <a:r>
              <a:rPr lang="en-US" altLang="en-US" sz="2700" dirty="0">
                <a:solidFill>
                  <a:srgbClr val="000000"/>
                </a:solidFill>
                <a:latin typeface="Arial" panose="020B0604020202020204" pitchFamily="34" charset="0"/>
              </a:rPr>
              <a:t> </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Suomessa</a:t>
            </a:r>
            <a:r>
              <a:rPr lang="en-US" altLang="en-US" sz="2700" smtClean="0">
                <a:solidFill>
                  <a:srgbClr val="000000"/>
                </a:solidFill>
                <a:latin typeface="Arial" panose="020B0604020202020204" pitchFamily="34" charset="0"/>
              </a:rPr>
              <a:t> ks</a:t>
            </a:r>
            <a:r>
              <a:rPr lang="en-US" altLang="en-US" sz="2700" dirty="0" smtClean="0">
                <a:solidFill>
                  <a:srgbClr val="000000"/>
                </a:solidFill>
                <a:latin typeface="Arial" panose="020B0604020202020204" pitchFamily="34" charset="0"/>
              </a:rPr>
              <a:t>. PRH </a:t>
            </a:r>
            <a:endParaRPr lang="en-US" altLang="en-US" dirty="0" smtClean="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smtClean="0">
                <a:solidFill>
                  <a:srgbClr val="000000"/>
                </a:solidFill>
                <a:latin typeface="Arial" panose="020B0604020202020204" pitchFamily="34" charset="0"/>
              </a:rPr>
              <a:t>Suojatut</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mallit</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löytyvät</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tietokannoista</a:t>
            </a:r>
            <a:r>
              <a:rPr lang="en-US" altLang="en-US" sz="2700" dirty="0" smtClean="0">
                <a:solidFill>
                  <a:srgbClr val="000000"/>
                </a:solidFill>
                <a:latin typeface="Arial" panose="020B0604020202020204" pitchFamily="34" charset="0"/>
              </a:rPr>
              <a:t> </a:t>
            </a:r>
            <a:r>
              <a:rPr lang="en-US" altLang="en-US" sz="2700" u="sng" dirty="0" smtClean="0">
                <a:solidFill>
                  <a:srgbClr val="0065BD"/>
                </a:solidFill>
                <a:latin typeface="Arial" panose="020B0604020202020204" pitchFamily="34" charset="0"/>
                <a:hlinkClick r:id="rId3"/>
              </a:rPr>
              <a:t>www.prh.fi</a:t>
            </a:r>
            <a:r>
              <a:rPr lang="en-US" altLang="en-US" sz="2700" dirty="0" smtClean="0">
                <a:solidFill>
                  <a:srgbClr val="000000"/>
                </a:solidFill>
                <a:latin typeface="Arial" panose="020B0604020202020204" pitchFamily="34" charset="0"/>
              </a:rPr>
              <a:t> ja </a:t>
            </a:r>
            <a:r>
              <a:rPr lang="en-US" altLang="en-US" sz="2700" dirty="0">
                <a:solidFill>
                  <a:srgbClr val="000000"/>
                </a:solidFill>
                <a:latin typeface="Arial" panose="020B0604020202020204" pitchFamily="34" charset="0"/>
                <a:hlinkClick r:id="rId4"/>
              </a:rPr>
              <a:t>https://</a:t>
            </a:r>
            <a:r>
              <a:rPr lang="en-US" altLang="en-US" sz="2700" dirty="0" smtClean="0">
                <a:solidFill>
                  <a:srgbClr val="000000"/>
                </a:solidFill>
                <a:latin typeface="Arial" panose="020B0604020202020204" pitchFamily="34" charset="0"/>
                <a:hlinkClick r:id="rId4"/>
              </a:rPr>
              <a:t>euipo.europa.eu/ohimportal/en</a:t>
            </a:r>
            <a:endParaRPr lang="en-US" altLang="en-US" sz="2700" dirty="0" smtClean="0">
              <a:solidFill>
                <a:srgbClr val="000000"/>
              </a:solidFill>
              <a:latin typeface="Arial" panose="020B0604020202020204" pitchFamily="34" charset="0"/>
            </a:endParaRPr>
          </a:p>
          <a:p>
            <a:pPr marL="165100" lvl="1" algn="l" eaLnBrk="1" hangingPunct="1">
              <a:lnSpc>
                <a:spcPct val="95000"/>
              </a:lnSpc>
              <a:spcBef>
                <a:spcPct val="0"/>
              </a:spcBef>
              <a:buClr>
                <a:srgbClr val="000000"/>
              </a:buClr>
              <a:defRPr/>
            </a:pPr>
            <a:endParaRPr lang="en-US" altLang="en-US" dirty="0" smtClean="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smtClean="0">
                <a:solidFill>
                  <a:srgbClr val="000000"/>
                </a:solidFill>
                <a:latin typeface="Arial" panose="020B0604020202020204" pitchFamily="34" charset="0"/>
              </a:rPr>
              <a:t>tarkista</a:t>
            </a:r>
            <a:r>
              <a:rPr lang="en-US" altLang="en-US" sz="2700" dirty="0" smtClean="0">
                <a:solidFill>
                  <a:srgbClr val="000000"/>
                </a:solidFill>
                <a:latin typeface="Arial" panose="020B0604020202020204" pitchFamily="34" charset="0"/>
              </a:rPr>
              <a:t> ne Locarno </a:t>
            </a:r>
            <a:r>
              <a:rPr lang="en-US" altLang="en-US" sz="2700" dirty="0" err="1" smtClean="0">
                <a:solidFill>
                  <a:srgbClr val="000000"/>
                </a:solidFill>
                <a:latin typeface="Arial" panose="020B0604020202020204" pitchFamily="34" charset="0"/>
              </a:rPr>
              <a:t>luokat</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joihin</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malli</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mahd</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sopisi</a:t>
            </a:r>
            <a:endParaRPr lang="en-US" altLang="en-US" dirty="0" smtClean="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smtClean="0">
                <a:solidFill>
                  <a:srgbClr val="000000"/>
                </a:solidFill>
                <a:latin typeface="Arial" panose="020B0604020202020204" pitchFamily="34" charset="0"/>
              </a:rPr>
              <a:t>Luokka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ei</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rajoita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suojan</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laajuutta</a:t>
            </a:r>
            <a:endParaRPr lang="en-US" altLang="en-US" dirty="0" smtClean="0">
              <a:solidFill>
                <a:srgbClr val="898989"/>
              </a:solidFill>
            </a:endParaRPr>
          </a:p>
          <a:p>
            <a:pPr algn="l" eaLnBrk="1" hangingPunct="1">
              <a:lnSpc>
                <a:spcPct val="95000"/>
              </a:lnSpc>
              <a:spcBef>
                <a:spcPct val="0"/>
              </a:spcBef>
              <a:buClr>
                <a:srgbClr val="000000"/>
              </a:buClr>
              <a:defRPr/>
            </a:pPr>
            <a:endParaRPr lang="en-US" altLang="en-US" sz="2700" dirty="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Mallisuojan kansainvälinen rekisteröinti</a:t>
            </a:r>
          </a:p>
        </p:txBody>
      </p:sp>
      <p:sp>
        <p:nvSpPr>
          <p:cNvPr id="19459"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Kansainvälisen rekisteröinnin voi tehdä WIPOn välityksellä, World Intellectual Property Organisation hallinnoi Haagin sopimuksen mukaisia kansainvälisiä mallirekisteröintejä</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Kansainvälisen rekisteröinnin hakemus verkossa osoitteessa</a:t>
            </a:r>
            <a:endParaRPr lang="en-US" altLang="en-US" smtClean="0">
              <a:solidFill>
                <a:srgbClr val="898989"/>
              </a:solidFill>
            </a:endParaRPr>
          </a:p>
          <a:p>
            <a:pPr algn="l" eaLnBrk="1" hangingPunct="1">
              <a:lnSpc>
                <a:spcPct val="95000"/>
              </a:lnSpc>
              <a:spcBef>
                <a:spcPct val="0"/>
              </a:spcBef>
            </a:pPr>
            <a:r>
              <a:rPr lang="en-US" altLang="en-US" sz="2200" u="sng" smtClean="0">
                <a:solidFill>
                  <a:srgbClr val="0065BD"/>
                </a:solidFill>
                <a:latin typeface="Arial" panose="020B0604020202020204" pitchFamily="34" charset="0"/>
                <a:hlinkClick r:id="rId3"/>
              </a:rPr>
              <a:t>http://www.wipo.int/hague/en/forms.html</a:t>
            </a:r>
            <a:r>
              <a:rPr lang="en-US" altLang="en-US" sz="2200" smtClean="0">
                <a:solidFill>
                  <a:srgbClr val="000000"/>
                </a:solidFill>
                <a:latin typeface="Arial" panose="020B0604020202020204" pitchFamily="34" charset="0"/>
              </a:rPr>
              <a:t> </a:t>
            </a:r>
            <a:endParaRPr lang="en-US" altLang="en-US" smtClean="0">
              <a:solidFill>
                <a:srgbClr val="898989"/>
              </a:solidFill>
            </a:endParaRPr>
          </a:p>
          <a:p>
            <a:pPr algn="l" eaLnBrk="1" hangingPunct="1">
              <a:lnSpc>
                <a:spcPct val="95000"/>
              </a:lnSpc>
              <a:spcBef>
                <a:spcPct val="0"/>
              </a:spcBef>
            </a:pPr>
            <a:endParaRPr lang="en-US" altLang="en-US" sz="2200" smtClean="0">
              <a:solidFill>
                <a:srgbClr val="000000"/>
              </a:solidFill>
              <a:latin typeface="Arial" panose="020B0604020202020204" pitchFamily="34" charset="0"/>
            </a:endParaRPr>
          </a:p>
          <a:p>
            <a:pPr algn="l" eaLnBrk="1" hangingPunct="1">
              <a:lnSpc>
                <a:spcPct val="95000"/>
              </a:lnSpc>
              <a:spcBef>
                <a:spcPct val="0"/>
              </a:spcBef>
            </a:pPr>
            <a:r>
              <a:rPr lang="en-US" altLang="en-US" sz="2200" smtClean="0">
                <a:solidFill>
                  <a:srgbClr val="000000"/>
                </a:solidFill>
                <a:latin typeface="Arial" panose="020B0604020202020204" pitchFamily="34" charset="0"/>
              </a:rPr>
              <a:t>Kansainvälisen rekisteröinnin edellytys uutuus, yhteisömallin 12 kuukauden armonaikaa ei tunneta</a:t>
            </a:r>
            <a:endParaRPr lang="en-US" altLang="en-US" smtClean="0">
              <a:solidFill>
                <a:srgbClr val="898989"/>
              </a:solidFill>
            </a:endParaRPr>
          </a:p>
          <a:p>
            <a:pPr algn="l" eaLnBrk="1" hangingPunct="1">
              <a:lnSpc>
                <a:spcPct val="95000"/>
              </a:lnSpc>
              <a:spcBef>
                <a:spcPct val="0"/>
              </a:spcBef>
            </a:pPr>
            <a:endParaRPr lang="en-US" altLang="en-US" sz="2200" smtClean="0">
              <a:solidFill>
                <a:srgbClr val="000000"/>
              </a:solidFill>
              <a:latin typeface="Arial" panose="020B0604020202020204" pitchFamily="34" charset="0"/>
            </a:endParaRPr>
          </a:p>
          <a:p>
            <a:pPr algn="l" eaLnBrk="1" hangingPunct="1">
              <a:lnSpc>
                <a:spcPct val="95000"/>
              </a:lnSpc>
              <a:spcBef>
                <a:spcPct val="0"/>
              </a:spcBef>
            </a:pPr>
            <a:r>
              <a:rPr lang="en-US" altLang="en-US" sz="2200" smtClean="0">
                <a:solidFill>
                  <a:srgbClr val="000000"/>
                </a:solidFill>
                <a:latin typeface="Arial" panose="020B0604020202020204" pitchFamily="34" charset="0"/>
              </a:rPr>
              <a:t>Jos aiot suojata mallin esim. Kiinassa, rekisteröi ensin, julkista sitten</a:t>
            </a:r>
            <a:endParaRPr lang="en-US" altLang="en-US" smtClean="0">
              <a:solidFill>
                <a:srgbClr val="898989"/>
              </a:solidFill>
            </a:endParaRPr>
          </a:p>
          <a:p>
            <a:pPr algn="l" eaLnBrk="1" hangingPunct="1">
              <a:lnSpc>
                <a:spcPct val="95000"/>
              </a:lnSpc>
              <a:spcBef>
                <a:spcPct val="0"/>
              </a:spcBef>
            </a:pPr>
            <a:endParaRPr lang="en-US" altLang="en-US" sz="2200" smtClean="0">
              <a:solidFill>
                <a:srgbClr val="000000"/>
              </a:solidFill>
              <a:latin typeface="Arial" panose="020B0604020202020204" pitchFamily="34" charset="0"/>
            </a:endParaRPr>
          </a:p>
          <a:p>
            <a:pPr algn="l" eaLnBrk="1" hangingPunct="1">
              <a:lnSpc>
                <a:spcPct val="95000"/>
              </a:lnSpc>
              <a:spcBef>
                <a:spcPct val="0"/>
              </a:spcBef>
            </a:pPr>
            <a:endParaRPr lang="en-US" altLang="en-US" sz="22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Yhteisömallisuojan erityispiirteitä</a:t>
            </a:r>
          </a:p>
        </p:txBody>
      </p:sp>
      <p:sp>
        <p:nvSpPr>
          <p:cNvPr id="20483"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Yhteisömallissa 12 kuukauden armonaika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Tuotteen voi ensin julkistaa esim. messuilla ja sitten vasta mallisuojata yhteisömallilla, kunhan suojaus tapahtuu 12 kuukauden sisällä julkistamisesta</a:t>
            </a:r>
            <a:endParaRPr lang="en-US" altLang="en-US" smtClean="0">
              <a:solidFill>
                <a:srgbClr val="898989"/>
              </a:solidFill>
            </a:endParaRPr>
          </a:p>
          <a:p>
            <a:pPr algn="l" eaLnBrk="1" hangingPunct="1">
              <a:lnSpc>
                <a:spcPct val="95000"/>
              </a:lnSpc>
              <a:spcBef>
                <a:spcPct val="0"/>
              </a:spcBef>
            </a:pPr>
            <a:endParaRPr lang="en-US" altLang="en-US" sz="2200" smtClean="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On aina hyvä idea mallisuojata ensin, julkistaa sitten</a:t>
            </a:r>
            <a:endParaRPr lang="en-US" altLang="en-US" smtClean="0">
              <a:solidFill>
                <a:srgbClr val="898989"/>
              </a:solidFill>
            </a:endParaRPr>
          </a:p>
          <a:p>
            <a:pPr algn="l" eaLnBrk="1" hangingPunct="1">
              <a:lnSpc>
                <a:spcPct val="95000"/>
              </a:lnSpc>
              <a:spcBef>
                <a:spcPct val="0"/>
              </a:spcBef>
            </a:pPr>
            <a:endParaRPr lang="en-US" altLang="en-US" sz="2200" smtClean="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Julkistamisaikataulua mietittäessä muistettava myös esim. hyödyllisyysmalli, jos suojattava keksintö näkyy, on se julkistettu, este uutuudelle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3D-tulostus ja mallisuoja</a:t>
            </a:r>
          </a:p>
        </p:txBody>
      </p:sp>
      <p:sp>
        <p:nvSpPr>
          <p:cNvPr id="19459"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defRPr/>
            </a:pPr>
            <a:r>
              <a:rPr lang="en-US" altLang="en-US" sz="2200" dirty="0" err="1" smtClean="0">
                <a:solidFill>
                  <a:srgbClr val="000000"/>
                </a:solidFill>
                <a:latin typeface="Arial" panose="020B0604020202020204" pitchFamily="34" charset="0"/>
              </a:rPr>
              <a:t>Rekisteröity</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malli</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antaa</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mallioikeuden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haltijalle</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yksinoikeuden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käyttää</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mallia</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hyväksi</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Mallin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hyväksikäyttämistapoja</a:t>
            </a:r>
            <a:r>
              <a:rPr lang="en-US" altLang="en-US" sz="2200" dirty="0" smtClean="0">
                <a:solidFill>
                  <a:srgbClr val="000000"/>
                </a:solidFill>
                <a:latin typeface="Arial" panose="020B0604020202020204" pitchFamily="34" charset="0"/>
              </a:rPr>
              <a:t> on </a:t>
            </a:r>
            <a:r>
              <a:rPr lang="en-US" altLang="en-US" sz="2200" dirty="0" err="1" smtClean="0">
                <a:solidFill>
                  <a:srgbClr val="000000"/>
                </a:solidFill>
                <a:latin typeface="Arial" panose="020B0604020202020204" pitchFamily="34" charset="0"/>
              </a:rPr>
              <a:t>mallin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mukaisen</a:t>
            </a:r>
            <a:r>
              <a:rPr lang="en-US" altLang="en-US" sz="2200" dirty="0" smtClean="0">
                <a:solidFill>
                  <a:srgbClr val="000000"/>
                </a:solidFill>
                <a:latin typeface="Arial" panose="020B0604020202020204" pitchFamily="34" charset="0"/>
              </a:rPr>
              <a:t> tai </a:t>
            </a:r>
            <a:r>
              <a:rPr lang="en-US" altLang="en-US" sz="2200" dirty="0" err="1" smtClean="0">
                <a:solidFill>
                  <a:srgbClr val="000000"/>
                </a:solidFill>
                <a:latin typeface="Arial" panose="020B0604020202020204" pitchFamily="34" charset="0"/>
              </a:rPr>
              <a:t>sen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sisältämän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tuotteen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valmistaminen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tarjoaminen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markkinoille</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saattaminen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käyttäminen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maahantuonti</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maastavienti</a:t>
            </a:r>
            <a:r>
              <a:rPr lang="en-US" altLang="en-US" sz="2200" dirty="0" smtClean="0">
                <a:solidFill>
                  <a:srgbClr val="000000"/>
                </a:solidFill>
                <a:latin typeface="Arial" panose="020B0604020202020204" pitchFamily="34" charset="0"/>
              </a:rPr>
              <a:t> ja </a:t>
            </a:r>
            <a:r>
              <a:rPr lang="en-US" altLang="en-US" sz="2200" dirty="0" err="1" smtClean="0">
                <a:solidFill>
                  <a:srgbClr val="000000"/>
                </a:solidFill>
                <a:latin typeface="Arial" panose="020B0604020202020204" pitchFamily="34" charset="0"/>
              </a:rPr>
              <a:t>varastoiminen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näihin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tarkoituksiin</a:t>
            </a:r>
            <a:endParaRPr lang="en-US" altLang="en-US" sz="2200" dirty="0" smtClean="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en-US" altLang="en-US" sz="2200" dirty="0" err="1" smtClean="0">
                <a:solidFill>
                  <a:srgbClr val="000000"/>
                </a:solidFill>
                <a:latin typeface="Arial" panose="020B0604020202020204" pitchFamily="34" charset="0"/>
              </a:rPr>
              <a:t>Yksityistä</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käyttöä</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jolla</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ei</a:t>
            </a:r>
            <a:r>
              <a:rPr lang="en-US" altLang="en-US" sz="2200" dirty="0" smtClean="0">
                <a:solidFill>
                  <a:srgbClr val="000000"/>
                </a:solidFill>
                <a:latin typeface="Arial" panose="020B0604020202020204" pitchFamily="34" charset="0"/>
              </a:rPr>
              <a:t> ole </a:t>
            </a:r>
            <a:r>
              <a:rPr lang="en-US" altLang="en-US" sz="2200" dirty="0" err="1" smtClean="0">
                <a:solidFill>
                  <a:srgbClr val="000000"/>
                </a:solidFill>
                <a:latin typeface="Arial" panose="020B0604020202020204" pitchFamily="34" charset="0"/>
              </a:rPr>
              <a:t>kaupallista</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tarkoitusta</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ei</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voida</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pitää</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mallioikeutta</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loukkaavana</a:t>
            </a:r>
            <a:endParaRPr lang="en-US" altLang="en-US" sz="2200" dirty="0" smtClean="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en-US" altLang="en-US" sz="2200" dirty="0" smtClean="0">
                <a:solidFill>
                  <a:srgbClr val="000000"/>
                </a:solidFill>
                <a:latin typeface="Arial" panose="020B0604020202020204" pitchFamily="34" charset="0"/>
              </a:rPr>
              <a:t>Jos </a:t>
            </a:r>
            <a:r>
              <a:rPr lang="en-US" altLang="en-US" sz="2200" dirty="0" err="1" smtClean="0">
                <a:solidFill>
                  <a:srgbClr val="000000"/>
                </a:solidFill>
                <a:latin typeface="Arial" panose="020B0604020202020204" pitchFamily="34" charset="0"/>
              </a:rPr>
              <a:t>joku</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valmistaa</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itselleen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ei-kaupalliseen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käyttöön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mallin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suojaaman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tuottee</a:t>
            </a:r>
            <a:r>
              <a:rPr lang="en-US" altLang="en-US" sz="2200" dirty="0" smtClean="0">
                <a:solidFill>
                  <a:srgbClr val="000000"/>
                </a:solidFill>
                <a:latin typeface="Arial" panose="020B0604020202020204" pitchFamily="34" charset="0"/>
              </a:rPr>
              <a:t> 3D-tulostamalla, </a:t>
            </a:r>
            <a:r>
              <a:rPr lang="en-US" altLang="en-US" sz="2200" dirty="0" err="1" smtClean="0">
                <a:solidFill>
                  <a:srgbClr val="000000"/>
                </a:solidFill>
                <a:latin typeface="Arial" panose="020B0604020202020204" pitchFamily="34" charset="0"/>
              </a:rPr>
              <a:t>kyse</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ei</a:t>
            </a:r>
            <a:r>
              <a:rPr lang="en-US" altLang="en-US" sz="2200" dirty="0" smtClean="0">
                <a:solidFill>
                  <a:srgbClr val="000000"/>
                </a:solidFill>
                <a:latin typeface="Arial" panose="020B0604020202020204" pitchFamily="34" charset="0"/>
              </a:rPr>
              <a:t> ole </a:t>
            </a:r>
            <a:r>
              <a:rPr lang="en-US" altLang="en-US" sz="2200" dirty="0" err="1" smtClean="0">
                <a:solidFill>
                  <a:srgbClr val="000000"/>
                </a:solidFill>
                <a:latin typeface="Arial" panose="020B0604020202020204" pitchFamily="34" charset="0"/>
              </a:rPr>
              <a:t>mallioikeuden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loukkamisesta</a:t>
            </a:r>
            <a:endParaRPr lang="en-US" altLang="en-US" sz="2200" dirty="0" smtClean="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fi-FI" altLang="en-US" sz="2200" dirty="0" smtClean="0">
                <a:solidFill>
                  <a:srgbClr val="000000"/>
                </a:solidFill>
                <a:latin typeface="Arial" panose="020B0604020202020204" pitchFamily="34" charset="0"/>
              </a:rPr>
              <a:t>Jos yritys tarjoaa markkinoille esim. kotisivuillaan CAD-tiedoston jonka avulla kuluttaja voi 3D-tulostaa omaan käyttöönsä mallioikeuden suojaaman tuotteen, kyse on hyväksi käyttäminen kaupalliseen tarkoitukseen ja tällainen käyttö on oikeudenhaltijan yksinoikeuden piirissä </a:t>
            </a:r>
            <a:endParaRPr lang="en-US" altLang="en-US" sz="2200" dirty="0" smtClean="0">
              <a:solidFill>
                <a:srgbClr val="000000"/>
              </a:solidFill>
              <a:latin typeface="Arial" panose="020B0604020202020204" pitchFamily="34" charset="0"/>
            </a:endParaRPr>
          </a:p>
          <a:p>
            <a:pPr marL="165100" lvl="1" algn="l" eaLnBrk="1" hangingPunct="1">
              <a:lnSpc>
                <a:spcPct val="95000"/>
              </a:lnSpc>
              <a:spcBef>
                <a:spcPct val="0"/>
              </a:spcBef>
              <a:buClr>
                <a:srgbClr val="000000"/>
              </a:buClr>
              <a:defRPr/>
            </a:pPr>
            <a:endParaRPr lang="en-US" altLang="en-US" dirty="0" smtClean="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Tuotteen ulkomuodon suojaaminen</a:t>
            </a:r>
          </a:p>
        </p:txBody>
      </p:sp>
      <p:sp>
        <p:nvSpPr>
          <p:cNvPr id="4099"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Useita IPR työkaluja käytetään tuotteen elinkaaren aikana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Useita IPR työkaluja käytetään samanaikaisesti</a:t>
            </a:r>
            <a:endParaRPr lang="en-US" altLang="en-US" smtClean="0">
              <a:solidFill>
                <a:srgbClr val="898989"/>
              </a:solidFill>
            </a:endParaRPr>
          </a:p>
          <a:p>
            <a:pPr marL="506413" lvl="1" indent="-341313" algn="l" eaLnBrk="1" hangingPunct="1">
              <a:lnSpc>
                <a:spcPct val="95000"/>
              </a:lnSpc>
              <a:spcBef>
                <a:spcPct val="0"/>
              </a:spcBef>
              <a:buClr>
                <a:srgbClr val="000000"/>
              </a:buClr>
            </a:pP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Mallisuojaus, mallin rekisteröinti kansallisesti, EU-ssa, kansainvälisesti</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Tavaramerkki tuotteen ulkomuodon suojaamisessa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Tekijänoikeus </a:t>
            </a:r>
            <a:r>
              <a:rPr lang="en-US" altLang="en-US" sz="2700" u="sng" smtClean="0">
                <a:solidFill>
                  <a:srgbClr val="0065BD"/>
                </a:solidFill>
                <a:latin typeface="Arial" panose="020B0604020202020204" pitchFamily="34" charset="0"/>
                <a:hlinkClick r:id="rId3"/>
              </a:rPr>
              <a:t>http://copyright.aalto.fi</a:t>
            </a:r>
            <a:endParaRPr lang="en-US" altLang="en-US" smtClean="0">
              <a:solidFill>
                <a:srgbClr val="898989"/>
              </a:solidFill>
            </a:endParaRPr>
          </a:p>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Rekisteröimätön yhteisömalli</a:t>
            </a:r>
          </a:p>
        </p:txBody>
      </p:sp>
      <p:sp>
        <p:nvSpPr>
          <p:cNvPr id="22531"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EU suojaa voi saada myös rekisteröimätön mallisuoja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Rekisteröimättömän mallin suoja tulee voimaan automaattisesti mallin tunnetuksi tekemisellä</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Rekisteröimättömän mallin suoja-aika enintään 3 vuotta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Suoja on tarkoitettu lyhytikäisille tuotteille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Tekijänoikeus </a:t>
            </a:r>
            <a:br>
              <a:rPr lang="en-US" altLang="en-US" sz="3600" b="1" smtClean="0">
                <a:solidFill>
                  <a:srgbClr val="FF7900"/>
                </a:solidFill>
                <a:latin typeface="Arial" panose="020B0604020202020204" pitchFamily="34" charset="0"/>
              </a:rPr>
            </a:br>
            <a:endParaRPr lang="en-US" altLang="en-US" sz="3600" b="1" smtClean="0">
              <a:solidFill>
                <a:srgbClr val="FF7900"/>
              </a:solidFill>
              <a:latin typeface="Arial" panose="020B0604020202020204" pitchFamily="34" charset="0"/>
            </a:endParaRPr>
          </a:p>
        </p:txBody>
      </p:sp>
      <p:sp>
        <p:nvSpPr>
          <p:cNvPr id="21507"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Suojaa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itsenäistä</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omaperäistä</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muotoa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jonka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tekijä</a:t>
            </a:r>
            <a:r>
              <a:rPr lang="en-US" altLang="en-US" sz="2700" dirty="0">
                <a:solidFill>
                  <a:srgbClr val="000000"/>
                </a:solidFill>
                <a:latin typeface="Arial" panose="020B0604020202020204" pitchFamily="34" charset="0"/>
              </a:rPr>
              <a:t> on </a:t>
            </a:r>
            <a:r>
              <a:rPr lang="en-US" altLang="en-US" sz="2700" dirty="0" err="1" smtClean="0">
                <a:solidFill>
                  <a:srgbClr val="000000"/>
                </a:solidFill>
                <a:latin typeface="Arial" panose="020B0604020202020204" pitchFamily="34" charset="0"/>
              </a:rPr>
              <a:t>antanut</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taiteelliselle</a:t>
            </a:r>
            <a:r>
              <a:rPr lang="en-US" altLang="en-US" sz="2700" dirty="0" smtClean="0">
                <a:solidFill>
                  <a:srgbClr val="000000"/>
                </a:solidFill>
                <a:latin typeface="Arial" panose="020B0604020202020204" pitchFamily="34" charset="0"/>
              </a:rPr>
              <a:t> tai </a:t>
            </a:r>
            <a:r>
              <a:rPr lang="en-US" altLang="en-US" sz="2700" dirty="0" err="1" smtClean="0">
                <a:solidFill>
                  <a:srgbClr val="000000"/>
                </a:solidFill>
                <a:latin typeface="Arial" panose="020B0604020202020204" pitchFamily="34" charset="0"/>
              </a:rPr>
              <a:t>kirjalliselle</a:t>
            </a:r>
            <a:r>
              <a:rPr lang="en-US" altLang="en-US" sz="2700" dirty="0" smtClean="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teokselle</a:t>
            </a:r>
            <a:endParaRPr lang="en-US" altLang="en-US" sz="2800"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Tieto</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aihe</a:t>
            </a:r>
            <a:r>
              <a:rPr lang="en-US" altLang="en-US" sz="2700" dirty="0">
                <a:solidFill>
                  <a:srgbClr val="000000"/>
                </a:solidFill>
                <a:latin typeface="Arial" panose="020B0604020202020204" pitchFamily="34" charset="0"/>
              </a:rPr>
              <a:t>, idea, </a:t>
            </a:r>
            <a:r>
              <a:rPr lang="en-US" altLang="en-US" sz="2700" dirty="0" err="1">
                <a:solidFill>
                  <a:srgbClr val="000000"/>
                </a:solidFill>
                <a:latin typeface="Arial" panose="020B0604020202020204" pitchFamily="34" charset="0"/>
              </a:rPr>
              <a:t>informaatio</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ulkopuolella</a:t>
            </a:r>
            <a:r>
              <a:rPr lang="en-US" altLang="en-US" sz="2700" dirty="0">
                <a:solidFill>
                  <a:srgbClr val="000000"/>
                </a:solidFill>
                <a:latin typeface="Arial" panose="020B0604020202020204" pitchFamily="34" charset="0"/>
              </a:rPr>
              <a:t> </a:t>
            </a:r>
            <a:endParaRPr lang="en-US" altLang="en-US" sz="2800" dirty="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smtClean="0">
                <a:solidFill>
                  <a:srgbClr val="000000"/>
                </a:solidFill>
                <a:latin typeface="Arial" panose="020B0604020202020204" pitchFamily="34" charset="0"/>
              </a:rPr>
              <a:t>Taiteellisena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teoksena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suojataan</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kuvataiteen</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teosta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valokuvateosta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rakennustaiteen</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teosta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taidekäsityön</a:t>
            </a:r>
            <a:r>
              <a:rPr lang="en-US" altLang="en-US" sz="2700" dirty="0" smtClean="0">
                <a:solidFill>
                  <a:srgbClr val="000000"/>
                </a:solidFill>
                <a:latin typeface="Arial" panose="020B0604020202020204" pitchFamily="34" charset="0"/>
              </a:rPr>
              <a:t> ja </a:t>
            </a:r>
            <a:r>
              <a:rPr lang="en-US" altLang="en-US" sz="2700" dirty="0" err="1" smtClean="0">
                <a:solidFill>
                  <a:srgbClr val="000000"/>
                </a:solidFill>
                <a:latin typeface="Arial" panose="020B0604020202020204" pitchFamily="34" charset="0"/>
              </a:rPr>
              <a:t>taideteollisuuden</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teosta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teosta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joka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ilmenee</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muulla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tavoin</a:t>
            </a:r>
            <a:endParaRPr lang="en-US" altLang="en-US" sz="2700" dirty="0" smtClean="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defRPr/>
            </a:pPr>
            <a:r>
              <a:rPr lang="fi-FI" altLang="en-US" sz="2700" dirty="0" smtClean="0">
                <a:solidFill>
                  <a:srgbClr val="000000"/>
                </a:solidFill>
                <a:latin typeface="Arial" panose="020B0604020202020204" pitchFamily="34" charset="0"/>
              </a:rPr>
              <a:t>Kirjallisena teoksena suojataan tietokoneohjelmia ja </a:t>
            </a:r>
          </a:p>
          <a:p>
            <a:pPr marL="165100" lvl="1" algn="l" eaLnBrk="1" hangingPunct="1">
              <a:lnSpc>
                <a:spcPct val="95000"/>
              </a:lnSpc>
              <a:spcBef>
                <a:spcPct val="0"/>
              </a:spcBef>
              <a:buClr>
                <a:srgbClr val="000000"/>
              </a:buClr>
              <a:defRPr/>
            </a:pPr>
            <a:r>
              <a:rPr lang="fi-FI" altLang="en-US" sz="2700" dirty="0">
                <a:solidFill>
                  <a:srgbClr val="000000"/>
                </a:solidFill>
                <a:latin typeface="Arial" panose="020B0604020202020204" pitchFamily="34" charset="0"/>
              </a:rPr>
              <a:t> </a:t>
            </a:r>
            <a:r>
              <a:rPr lang="fi-FI" altLang="en-US" sz="2700" dirty="0" smtClean="0">
                <a:solidFill>
                  <a:srgbClr val="000000"/>
                </a:solidFill>
                <a:latin typeface="Arial" panose="020B0604020202020204" pitchFamily="34" charset="0"/>
              </a:rPr>
              <a:t>   selittäviä piirroksia</a:t>
            </a:r>
            <a:endParaRPr lang="en-US" altLang="en-US" dirty="0" smtClean="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700" dirty="0" err="1" smtClean="0">
                <a:solidFill>
                  <a:srgbClr val="000000"/>
                </a:solidFill>
                <a:latin typeface="Arial" panose="020B0604020202020204" pitchFamily="34" charset="0"/>
              </a:rPr>
              <a:t>Uusi</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ilmaisumuoto</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voi</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saada</a:t>
            </a:r>
            <a:r>
              <a:rPr lang="en-US" altLang="en-US" sz="2700" dirty="0" smtClean="0">
                <a:solidFill>
                  <a:srgbClr val="000000"/>
                </a:solidFill>
                <a:latin typeface="Arial" panose="020B0604020202020204" pitchFamily="34" charset="0"/>
              </a:rPr>
              <a:t> </a:t>
            </a:r>
            <a:r>
              <a:rPr lang="en-US" altLang="en-US" sz="2700" dirty="0" err="1" smtClean="0">
                <a:solidFill>
                  <a:srgbClr val="000000"/>
                </a:solidFill>
                <a:latin typeface="Arial" panose="020B0604020202020204" pitchFamily="34" charset="0"/>
              </a:rPr>
              <a:t>tekijänoikeussuojaa</a:t>
            </a:r>
            <a:endParaRPr lang="en-US" altLang="en-US" dirty="0" smtClean="0">
              <a:solidFill>
                <a:srgbClr val="898989"/>
              </a:solidFill>
            </a:endParaRPr>
          </a:p>
          <a:p>
            <a:pPr algn="l" eaLnBrk="1" hangingPunct="1">
              <a:lnSpc>
                <a:spcPct val="95000"/>
              </a:lnSpc>
              <a:spcBef>
                <a:spcPct val="0"/>
              </a:spcBef>
              <a:defRPr/>
            </a:pPr>
            <a:endParaRPr lang="en-US" altLang="en-US" sz="2700" dirty="0" smtClean="0">
              <a:solidFill>
                <a:srgbClr val="000000"/>
              </a:solidFill>
              <a:latin typeface="Arial" panose="020B0604020202020204" pitchFamily="34" charset="0"/>
            </a:endParaRPr>
          </a:p>
          <a:p>
            <a:pPr algn="l" eaLnBrk="1" hangingPunct="1">
              <a:lnSpc>
                <a:spcPct val="95000"/>
              </a:lnSpc>
              <a:spcBef>
                <a:spcPct val="0"/>
              </a:spcBef>
              <a:defRPr/>
            </a:pPr>
            <a:endParaRPr lang="en-US" altLang="en-US" sz="2700" dirty="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oukkaava-teos-we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0438" y="468313"/>
            <a:ext cx="3622675"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KR teos liite 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209800"/>
            <a:ext cx="49784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p:cNvSpPr>
            <a:spLocks noGrp="1"/>
          </p:cNvSpPr>
          <p:nvPr>
            <p:ph type="title" idx="4294967295"/>
          </p:nvPr>
        </p:nvSpPr>
        <p:spPr>
          <a:xfrm>
            <a:off x="600075" y="130175"/>
            <a:ext cx="8872538" cy="1198563"/>
          </a:xfrm>
        </p:spPr>
        <p:txBody>
          <a:bodyPr/>
          <a:lstStyle/>
          <a:p>
            <a:pPr algn="l">
              <a:defRPr/>
            </a:pPr>
            <a:r>
              <a:rPr lang="fi-FI" altLang="fi-FI" sz="2200" b="1" dirty="0" smtClean="0">
                <a:solidFill>
                  <a:schemeClr val="accent6">
                    <a:lumMod val="75000"/>
                  </a:schemeClr>
                </a:solidFill>
                <a:latin typeface="Arial" panose="020B0604020202020204" pitchFamily="34" charset="0"/>
              </a:rPr>
              <a:t>KKO</a:t>
            </a:r>
            <a:r>
              <a:rPr lang="fi-FI" altLang="fi-FI" sz="3600" b="1" dirty="0" smtClean="0">
                <a:solidFill>
                  <a:schemeClr val="accent6">
                    <a:lumMod val="75000"/>
                  </a:schemeClr>
                </a:solidFill>
                <a:latin typeface="Arial" panose="020B0604020202020204" pitchFamily="34" charset="0"/>
              </a:rPr>
              <a:t> </a:t>
            </a:r>
            <a:r>
              <a:rPr lang="fi-FI" altLang="fi-FI" sz="2200" b="1" dirty="0" smtClean="0">
                <a:solidFill>
                  <a:schemeClr val="accent6">
                    <a:lumMod val="75000"/>
                  </a:schemeClr>
                </a:solidFill>
                <a:latin typeface="Arial" panose="020B0604020202020204" pitchFamily="34" charset="0"/>
              </a:rPr>
              <a:t>1988: 82</a:t>
            </a:r>
            <a:br>
              <a:rPr lang="fi-FI" altLang="fi-FI" sz="2200" b="1" dirty="0" smtClean="0">
                <a:solidFill>
                  <a:schemeClr val="accent6">
                    <a:lumMod val="75000"/>
                  </a:schemeClr>
                </a:solidFill>
                <a:latin typeface="Arial" panose="020B0604020202020204" pitchFamily="34" charset="0"/>
              </a:rPr>
            </a:br>
            <a:r>
              <a:rPr lang="fi-FI" altLang="fi-FI" sz="2200" b="1" dirty="0" err="1" smtClean="0">
                <a:solidFill>
                  <a:schemeClr val="accent6">
                    <a:lumMod val="75000"/>
                  </a:schemeClr>
                </a:solidFill>
                <a:latin typeface="Arial" panose="020B0604020202020204" pitchFamily="34" charset="0"/>
              </a:rPr>
              <a:t>Krystyna</a:t>
            </a:r>
            <a:r>
              <a:rPr lang="fi-FI" altLang="fi-FI" sz="2200" b="1" dirty="0" smtClean="0">
                <a:solidFill>
                  <a:schemeClr val="accent6">
                    <a:lumMod val="75000"/>
                  </a:schemeClr>
                </a:solidFill>
                <a:latin typeface="Arial" panose="020B0604020202020204" pitchFamily="34" charset="0"/>
              </a:rPr>
              <a:t> </a:t>
            </a:r>
            <a:r>
              <a:rPr lang="fi-FI" altLang="fi-FI" sz="2200" b="1" dirty="0" err="1" smtClean="0">
                <a:solidFill>
                  <a:schemeClr val="accent6">
                    <a:lumMod val="75000"/>
                  </a:schemeClr>
                </a:solidFill>
                <a:latin typeface="Arial" panose="020B0604020202020204" pitchFamily="34" charset="0"/>
              </a:rPr>
              <a:t>Rudzinskin</a:t>
            </a:r>
            <a:r>
              <a:rPr lang="fi-FI" altLang="fi-FI" sz="2200" b="1" dirty="0" smtClean="0">
                <a:solidFill>
                  <a:schemeClr val="accent6">
                    <a:lumMod val="75000"/>
                  </a:schemeClr>
                </a:solidFill>
                <a:latin typeface="Arial" panose="020B0604020202020204" pitchFamily="34" charset="0"/>
              </a:rPr>
              <a:t> teos ylitti teos-</a:t>
            </a:r>
            <a:br>
              <a:rPr lang="fi-FI" altLang="fi-FI" sz="2200" b="1" dirty="0" smtClean="0">
                <a:solidFill>
                  <a:schemeClr val="accent6">
                    <a:lumMod val="75000"/>
                  </a:schemeClr>
                </a:solidFill>
                <a:latin typeface="Arial" panose="020B0604020202020204" pitchFamily="34" charset="0"/>
              </a:rPr>
            </a:br>
            <a:r>
              <a:rPr lang="fi-FI" altLang="fi-FI" sz="2200" b="1" dirty="0" smtClean="0">
                <a:solidFill>
                  <a:schemeClr val="accent6">
                    <a:lumMod val="75000"/>
                  </a:schemeClr>
                </a:solidFill>
                <a:latin typeface="Arial" panose="020B0604020202020204" pitchFamily="34" charset="0"/>
              </a:rPr>
              <a:t>kynnyksen. Oikealla tekijänoikeutta </a:t>
            </a:r>
            <a:br>
              <a:rPr lang="fi-FI" altLang="fi-FI" sz="2200" b="1" dirty="0" smtClean="0">
                <a:solidFill>
                  <a:schemeClr val="accent6">
                    <a:lumMod val="75000"/>
                  </a:schemeClr>
                </a:solidFill>
                <a:latin typeface="Arial" panose="020B0604020202020204" pitchFamily="34" charset="0"/>
              </a:rPr>
            </a:br>
            <a:r>
              <a:rPr lang="fi-FI" altLang="fi-FI" sz="2200" b="1" dirty="0" smtClean="0">
                <a:solidFill>
                  <a:schemeClr val="accent6">
                    <a:lumMod val="75000"/>
                  </a:schemeClr>
                </a:solidFill>
                <a:latin typeface="Arial" panose="020B0604020202020204" pitchFamily="34" charset="0"/>
              </a:rPr>
              <a:t> loukkaava juliste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lapset_maala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0338" y="1730375"/>
            <a:ext cx="4637087"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lapset_valokuv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738" y="1730375"/>
            <a:ext cx="4560887"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title" idx="4294967295"/>
          </p:nvPr>
        </p:nvSpPr>
        <p:spPr>
          <a:xfrm>
            <a:off x="428625" y="280988"/>
            <a:ext cx="9144000" cy="1270000"/>
          </a:xfrm>
        </p:spPr>
        <p:txBody>
          <a:bodyPr/>
          <a:lstStyle/>
          <a:p>
            <a:pPr algn="l">
              <a:defRPr/>
            </a:pPr>
            <a:r>
              <a:rPr lang="fi-FI" altLang="fi-FI" sz="3600" b="1" dirty="0" smtClean="0">
                <a:solidFill>
                  <a:schemeClr val="accent6">
                    <a:lumMod val="75000"/>
                  </a:schemeClr>
                </a:solidFill>
                <a:latin typeface="Arial" panose="020B0604020202020204" pitchFamily="34" charset="0"/>
              </a:rPr>
              <a:t>KKO 1979 II 64</a:t>
            </a:r>
          </a:p>
        </p:txBody>
      </p:sp>
      <p:sp>
        <p:nvSpPr>
          <p:cNvPr id="25605" name="Content Placeholder 5"/>
          <p:cNvSpPr>
            <a:spLocks noGrp="1"/>
          </p:cNvSpPr>
          <p:nvPr>
            <p:ph sz="half" idx="4294967295"/>
          </p:nvPr>
        </p:nvSpPr>
        <p:spPr>
          <a:xfrm>
            <a:off x="439738" y="5570538"/>
            <a:ext cx="4397375" cy="1236662"/>
          </a:xfrm>
        </p:spPr>
        <p:txBody>
          <a:bodyPr/>
          <a:lstStyle/>
          <a:p>
            <a:pPr marL="385763" indent="-385763">
              <a:spcBef>
                <a:spcPts val="638"/>
              </a:spcBef>
              <a:buClr>
                <a:srgbClr val="000000"/>
              </a:buClr>
            </a:pPr>
            <a:r>
              <a:rPr lang="fi-FI" altLang="fi-FI" sz="2700" smtClean="0">
                <a:solidFill>
                  <a:srgbClr val="000000"/>
                </a:solidFill>
                <a:latin typeface="Arial" panose="020B0604020202020204" pitchFamily="34" charset="0"/>
              </a:rPr>
              <a:t>Kalervo Ojutkankaan valokuvaa sai käyttää lähtökohtana</a:t>
            </a:r>
          </a:p>
        </p:txBody>
      </p:sp>
      <p:sp>
        <p:nvSpPr>
          <p:cNvPr id="25606" name="Content Placeholder 7"/>
          <p:cNvSpPr>
            <a:spLocks noGrp="1"/>
          </p:cNvSpPr>
          <p:nvPr>
            <p:ph sz="quarter" idx="4294967295"/>
          </p:nvPr>
        </p:nvSpPr>
        <p:spPr>
          <a:xfrm>
            <a:off x="5319713" y="5570538"/>
            <a:ext cx="4491037" cy="4389437"/>
          </a:xfrm>
        </p:spPr>
        <p:txBody>
          <a:bodyPr/>
          <a:lstStyle/>
          <a:p>
            <a:pPr marL="385763" indent="-385763">
              <a:spcBef>
                <a:spcPts val="638"/>
              </a:spcBef>
              <a:buClr>
                <a:srgbClr val="000000"/>
              </a:buClr>
            </a:pPr>
            <a:r>
              <a:rPr lang="fi-FI" altLang="fi-FI" sz="2700" smtClean="0">
                <a:solidFill>
                  <a:srgbClr val="000000"/>
                </a:solidFill>
                <a:latin typeface="Arial" panose="020B0604020202020204" pitchFamily="34" charset="0"/>
              </a:rPr>
              <a:t>Pekka Viherän maalaukselle ilman valokuvaajan lupaa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Tekijänoikeus</a:t>
            </a:r>
          </a:p>
        </p:txBody>
      </p:sp>
      <p:sp>
        <p:nvSpPr>
          <p:cNvPr id="26627"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Tekijänoikeus suojaa itsenäisen luomistyön tuotteena syntyneitä omaperäisiä teoksia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Suojaa saadakseen on muotoillun tuotteen oltava riittävän itsenäinen ja omaperäinen</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Opetusministeriön alaiselta Tekijänoikeusneuvostolta voi pyytää lausuntoa siitä, onko teoskynnys ylittynyt</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maksuton, käsittely n. 3-6 kuukautta, </a:t>
            </a:r>
            <a:r>
              <a:rPr lang="en-US" altLang="en-US" sz="2200" u="sng" smtClean="0">
                <a:solidFill>
                  <a:srgbClr val="0065BD"/>
                </a:solidFill>
                <a:latin typeface="Arial" panose="020B0604020202020204" pitchFamily="34" charset="0"/>
                <a:hlinkClick r:id="rId2"/>
              </a:rPr>
              <a:t>www.minedu.fi</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Teoskynnys vaihtelee teoslajeittain muotoilun  osalta teoskynnys perinteisesti ollut korkea varsinkin Suomessa, viime vuosina teoskynnys laskenut sekä Suomessa että mm. Ruotsissa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25450"/>
            <a:ext cx="9144000" cy="1270000"/>
          </a:xfrm>
        </p:spPr>
        <p:txBody>
          <a:bodyPr/>
          <a:lstStyle/>
          <a:p>
            <a:pPr algn="l" eaLnBrk="1" hangingPunct="1">
              <a:lnSpc>
                <a:spcPct val="95000"/>
              </a:lnSpc>
            </a:pPr>
            <a:r>
              <a:rPr lang="fi-FI" altLang="en-US" sz="3600" b="1" smtClean="0">
                <a:solidFill>
                  <a:srgbClr val="FF7900"/>
                </a:solidFill>
                <a:latin typeface="Arial" panose="020B0604020202020204" pitchFamily="34" charset="0"/>
              </a:rPr>
              <a:t>Ruotsin KKO 9.4.2009 ratkaisu</a:t>
            </a:r>
          </a:p>
        </p:txBody>
      </p:sp>
      <p:pic>
        <p:nvPicPr>
          <p:cNvPr id="27651" name="Picture 4" descr="15486567_1799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8738" y="2794000"/>
            <a:ext cx="49625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5"/>
          <p:cNvSpPr txBox="1">
            <a:spLocks noChangeArrowheads="1"/>
          </p:cNvSpPr>
          <p:nvPr/>
        </p:nvSpPr>
        <p:spPr bwMode="auto">
          <a:xfrm>
            <a:off x="1798638" y="5170488"/>
            <a:ext cx="64817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gn="ctr" eaLnBrk="1" hangingPunct="1">
              <a:spcBef>
                <a:spcPct val="0"/>
              </a:spcBef>
              <a:buFontTx/>
              <a:buNone/>
            </a:pPr>
            <a:r>
              <a:rPr lang="fi-FI" altLang="en-US" sz="2400">
                <a:latin typeface="Arial" panose="020B0604020202020204" pitchFamily="34" charset="0"/>
                <a:cs typeface="Arial" panose="020B0604020202020204" pitchFamily="34" charset="0"/>
              </a:rPr>
              <a:t>Ikean kopio loukkasi Magliten tekijänoikeussuojaa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
            </a:r>
            <a:br>
              <a:rPr lang="en-US" altLang="en-US" sz="3600" b="1" smtClean="0">
                <a:solidFill>
                  <a:srgbClr val="FF7900"/>
                </a:solidFill>
                <a:latin typeface="Arial" panose="020B0604020202020204" pitchFamily="34" charset="0"/>
              </a:rPr>
            </a:br>
            <a:r>
              <a:rPr lang="en-US" altLang="en-US" sz="3600" b="1" smtClean="0">
                <a:solidFill>
                  <a:srgbClr val="FF7900"/>
                </a:solidFill>
                <a:latin typeface="Arial" panose="020B0604020202020204" pitchFamily="34" charset="0"/>
              </a:rPr>
              <a:t>Tekijänoikeus</a:t>
            </a:r>
          </a:p>
        </p:txBody>
      </p:sp>
      <p:sp>
        <p:nvSpPr>
          <p:cNvPr id="28675"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fi-FI" altLang="en-US" sz="2400" smtClean="0">
                <a:solidFill>
                  <a:srgbClr val="898989"/>
                </a:solidFill>
              </a:rPr>
              <a:t>Suomen tekijänoikeuslain valmistelutöiden mukaan käyttötaiteen osalta ensisijaiseksi suojamuodoksi on tarkoitettu mallisuoja. Teoskynnys on Korkeimman oikeuden oikeuskäytännössä korkea.  Korkeimman oikeuden ratkaisut joissa huonekalujen on katsottu jäävän teoskynnyksen alapuolelle ovat KKO 1932 II 267 Makuuhuoneen kalusto, KKO 1975 II 25 Sohvakalusto, KKO 1948 II 464 Kattovalaisin ja KKO 1976 48 Koristevalaisin.</a:t>
            </a:r>
          </a:p>
          <a:p>
            <a:pPr marL="506413" lvl="1" indent="-341313" algn="l" eaLnBrk="1" hangingPunct="1">
              <a:lnSpc>
                <a:spcPct val="95000"/>
              </a:lnSpc>
              <a:spcBef>
                <a:spcPct val="0"/>
              </a:spcBef>
              <a:buClr>
                <a:srgbClr val="000000"/>
              </a:buClr>
              <a:buFontTx/>
              <a:buChar char="•"/>
            </a:pPr>
            <a:r>
              <a:rPr lang="fi-FI" altLang="en-US" sz="2400" u="sng" smtClean="0">
                <a:solidFill>
                  <a:srgbClr val="898989"/>
                </a:solidFill>
              </a:rPr>
              <a:t>Tekijänoikeusneuvoston ratkaisukäytäntö</a:t>
            </a:r>
            <a:r>
              <a:rPr lang="fi-FI" altLang="en-US" sz="2400" smtClean="0">
                <a:solidFill>
                  <a:srgbClr val="898989"/>
                </a:solidFill>
              </a:rPr>
              <a:t> on lähentynyt Pohjoismaista linjaa, jossa käyttötaiteen teoskynnys  matalammalla Suojaa ovat saaneet  kokoontaitettava tuoli  TN 1995:7; valaisin FYR TN 1997:4, vierashuoneen kalusto TN 2004:4.</a:t>
            </a: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 </a:t>
            </a:r>
            <a:endParaRPr lang="en-US" altLang="en-US" smtClean="0">
              <a:solidFill>
                <a:srgbClr val="898989"/>
              </a:solidFill>
            </a:endParaRPr>
          </a:p>
          <a:p>
            <a:pPr marL="506413" lvl="1" indent="-341313" algn="l" eaLnBrk="1" hangingPunct="1">
              <a:lnSpc>
                <a:spcPct val="95000"/>
              </a:lnSpc>
              <a:spcBef>
                <a:spcPct val="0"/>
              </a:spcBef>
              <a:buClr>
                <a:srgbClr val="000000"/>
              </a:buClr>
            </a:pPr>
            <a:endParaRPr lang="en-US" altLang="en-US" sz="27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Tekijänoikeus</a:t>
            </a:r>
          </a:p>
        </p:txBody>
      </p:sp>
      <p:sp>
        <p:nvSpPr>
          <p:cNvPr id="29699" name="Rectangle 2"/>
          <p:cNvSpPr>
            <a:spLocks noGrp="1" noChangeArrowheads="1"/>
          </p:cNvSpPr>
          <p:nvPr>
            <p:ph type="subTitle" idx="1"/>
          </p:nvPr>
        </p:nvSpPr>
        <p:spPr>
          <a:xfrm>
            <a:off x="577850" y="1757363"/>
            <a:ext cx="8986838" cy="4597400"/>
          </a:xfrm>
        </p:spPr>
        <p:txBody>
          <a:bodyPr lIns="0" tIns="0" rIns="0" bIns="0"/>
          <a:lstStyle/>
          <a:p>
            <a:pPr eaLnBrk="1" hangingPunct="1">
              <a:lnSpc>
                <a:spcPct val="90000"/>
              </a:lnSpc>
            </a:pPr>
            <a:r>
              <a:rPr lang="fi-FI" altLang="en-US" sz="2000" smtClean="0">
                <a:solidFill>
                  <a:schemeClr val="tx1"/>
                </a:solidFill>
                <a:latin typeface="Arial" panose="020B0604020202020204" pitchFamily="34" charset="0"/>
                <a:cs typeface="Arial" panose="020B0604020202020204" pitchFamily="34" charset="0"/>
              </a:rPr>
              <a:t>TN 2010:10 Alvar Aallon ja Aino Marsion 1936 suunnittelema Aalto-maljakko saa tekijänoikeussuojaa</a:t>
            </a:r>
          </a:p>
          <a:p>
            <a:pPr eaLnBrk="1" hangingPunct="1">
              <a:lnSpc>
                <a:spcPct val="90000"/>
              </a:lnSpc>
            </a:pPr>
            <a:r>
              <a:rPr lang="fi-FI" altLang="en-US" sz="2000" smtClean="0">
                <a:solidFill>
                  <a:schemeClr val="tx1"/>
                </a:solidFill>
                <a:latin typeface="Arial" panose="020B0604020202020204" pitchFamily="34" charset="0"/>
                <a:cs typeface="Arial" panose="020B0604020202020204" pitchFamily="34" charset="0"/>
              </a:rPr>
              <a:t>Tekijänoikeusneuvoston päätöksessä TN 2006:9 vahvistettiin huonekalujen osalta että  tapauksessa käsitellyt  design klassikko huonekalut , mm.  Eero Aarnion Pastilli-tuoli saivat tekijänoikeussuojaa. Mallisuoja ei ajallisesti riitä suojaamaan design klassikkoaseman saavuttaneita huonekaluja lyhyen suoja-ajan vuoksi.</a:t>
            </a:r>
          </a:p>
          <a:p>
            <a:pPr eaLnBrk="1" hangingPunct="1">
              <a:lnSpc>
                <a:spcPct val="90000"/>
              </a:lnSpc>
            </a:pPr>
            <a:r>
              <a:rPr lang="fi-FI" altLang="en-US" sz="2000" smtClean="0">
                <a:solidFill>
                  <a:schemeClr val="tx1"/>
                </a:solidFill>
                <a:latin typeface="Arial" panose="020B0604020202020204" pitchFamily="34" charset="0"/>
                <a:cs typeface="Arial" panose="020B0604020202020204" pitchFamily="34" charset="0"/>
              </a:rPr>
              <a:t>Tekijänoikeusneuvoston ratkaisulinjaa voisi luonnehtia siten että pelkästään se, että tuotetta voi myös käyttää ei vaikuta automaattisesti siihen että teoskynnys nostetaan korkealle.  Hirvenpääkoristeiset snapsilasit saivat teossuojaa ratkaisussa TN 2006:19,  käyttötarkoituksen suhde muotoilun lopputulokseen oli etäinen. Ergonomisesti muotoiltu marjanpoimuri ei saanut tekijänoikeussuojaa TN 2007:7.  Marjanpoimuri oli saanut mallisuojaa, mutta mallisuoja-aika oli loppumassa.</a:t>
            </a:r>
          </a:p>
          <a:p>
            <a:pPr eaLnBrk="1" hangingPunct="1">
              <a:lnSpc>
                <a:spcPct val="90000"/>
              </a:lnSpc>
            </a:pPr>
            <a:endParaRPr lang="fi-FI" altLang="en-US" sz="2000" smtClean="0">
              <a:solidFill>
                <a:schemeClr val="tx1"/>
              </a:solidFill>
              <a:latin typeface="Arial" panose="020B0604020202020204" pitchFamily="34" charset="0"/>
              <a:cs typeface="Arial" panose="020B0604020202020204" pitchFamily="34" charset="0"/>
            </a:endParaRPr>
          </a:p>
          <a:p>
            <a:pPr marL="112713" lvl="1" algn="l" eaLnBrk="1" hangingPunct="1">
              <a:lnSpc>
                <a:spcPct val="85000"/>
              </a:lnSpc>
              <a:spcBef>
                <a:spcPct val="0"/>
              </a:spcBef>
              <a:buClr>
                <a:srgbClr val="000000"/>
              </a:buClr>
            </a:pPr>
            <a:r>
              <a:rPr lang="en-US" altLang="en-US" sz="2200" smtClean="0">
                <a:solidFill>
                  <a:schemeClr val="tx1"/>
                </a:solidFill>
                <a:latin typeface="Arial" panose="020B0604020202020204" pitchFamily="34" charset="0"/>
              </a:rPr>
              <a:t> </a:t>
            </a:r>
            <a:endParaRPr lang="en-US" altLang="en-US" smtClean="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rtlCol="0">
            <a:normAutofit fontScale="90000"/>
          </a:bodyPr>
          <a:lstStyle/>
          <a:p>
            <a:pPr defTabSz="1015940" eaLnBrk="1" fontAlgn="auto" hangingPunct="1">
              <a:spcAft>
                <a:spcPts val="0"/>
              </a:spcAft>
              <a:defRPr/>
            </a:pPr>
            <a:r>
              <a:rPr lang="fi-FI" sz="4000" b="1" dirty="0">
                <a:solidFill>
                  <a:srgbClr val="FF7900"/>
                </a:solidFill>
                <a:latin typeface="Arial" panose="020B0604020202020204" pitchFamily="34" charset="0"/>
              </a:rPr>
              <a:t>Teoskynnys </a:t>
            </a:r>
            <a:r>
              <a:rPr lang="fi-FI" dirty="0" smtClean="0"/>
              <a:t/>
            </a:r>
            <a:br>
              <a:rPr lang="fi-FI" dirty="0" smtClean="0"/>
            </a:br>
            <a:r>
              <a:rPr lang="fi-FI" dirty="0" smtClean="0"/>
              <a:t> </a:t>
            </a:r>
            <a:r>
              <a:rPr lang="fi-FI" sz="2000" dirty="0" err="1" smtClean="0"/>
              <a:t>Stockholms</a:t>
            </a:r>
            <a:r>
              <a:rPr lang="fi-FI" sz="2000" dirty="0" smtClean="0"/>
              <a:t> </a:t>
            </a:r>
            <a:r>
              <a:rPr lang="fi-FI" sz="2000" dirty="0" err="1" smtClean="0"/>
              <a:t>Tingsrätt</a:t>
            </a:r>
            <a:r>
              <a:rPr lang="fi-FI" sz="2000" dirty="0" smtClean="0"/>
              <a:t> 2.12.2009 </a:t>
            </a:r>
            <a:r>
              <a:rPr lang="fi-FI" sz="2000" dirty="0" err="1" smtClean="0"/>
              <a:t>mål</a:t>
            </a:r>
            <a:r>
              <a:rPr lang="fi-FI" sz="2000" dirty="0" smtClean="0"/>
              <a:t> T 16022-06 </a:t>
            </a:r>
          </a:p>
        </p:txBody>
      </p:sp>
      <p:sp>
        <p:nvSpPr>
          <p:cNvPr id="30723" name="Content Placeholder 2"/>
          <p:cNvSpPr>
            <a:spLocks noGrp="1"/>
          </p:cNvSpPr>
          <p:nvPr>
            <p:ph idx="1"/>
          </p:nvPr>
        </p:nvSpPr>
        <p:spPr>
          <a:xfrm>
            <a:off x="288925" y="1506538"/>
            <a:ext cx="9871075" cy="5427662"/>
          </a:xfrm>
        </p:spPr>
        <p:txBody>
          <a:bodyPr/>
          <a:lstStyle/>
          <a:p>
            <a:pPr eaLnBrk="1" hangingPunct="1"/>
            <a:r>
              <a:rPr lang="fi-FI" altLang="en-US" smtClean="0"/>
              <a:t>Nahkatakki ylitti teoskynnyksen</a:t>
            </a:r>
          </a:p>
        </p:txBody>
      </p:sp>
      <p:pic>
        <p:nvPicPr>
          <p:cNvPr id="30724" name="Picture 4"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950" y="2586038"/>
            <a:ext cx="6523038"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354013"/>
            <a:ext cx="9118600" cy="1328737"/>
          </a:xfrm>
        </p:spPr>
        <p:txBody>
          <a:bodyPr/>
          <a:lstStyle/>
          <a:p>
            <a:pPr>
              <a:defRPr/>
            </a:pPr>
            <a:r>
              <a:rPr lang="en-US" altLang="en-US" dirty="0" err="1" smtClean="0">
                <a:solidFill>
                  <a:srgbClr val="FF7900"/>
                </a:solidFill>
                <a:latin typeface="Arial" panose="020B0604020202020204" pitchFamily="34" charset="0"/>
              </a:rPr>
              <a:t>Teoskynnys</a:t>
            </a:r>
            <a:r>
              <a:rPr lang="en-US" altLang="en-US" dirty="0" smtClean="0">
                <a:solidFill>
                  <a:srgbClr val="FF7900"/>
                </a:solidFill>
                <a:latin typeface="Arial" panose="020B0604020202020204" pitchFamily="34" charset="0"/>
              </a:rPr>
              <a:t> </a:t>
            </a:r>
            <a:endParaRPr lang="en-US" dirty="0"/>
          </a:p>
        </p:txBody>
      </p:sp>
      <p:sp>
        <p:nvSpPr>
          <p:cNvPr id="3" name="Content Placeholder 2"/>
          <p:cNvSpPr>
            <a:spLocks noGrp="1"/>
          </p:cNvSpPr>
          <p:nvPr>
            <p:ph sz="quarter" idx="14"/>
          </p:nvPr>
        </p:nvSpPr>
        <p:spPr>
          <a:xfrm>
            <a:off x="520700" y="1682750"/>
            <a:ext cx="9118600" cy="4448175"/>
          </a:xfrm>
        </p:spPr>
        <p:txBody>
          <a:bodyPr/>
          <a:lstStyle/>
          <a:p>
            <a:pPr eaLnBrk="1" hangingPunct="1">
              <a:defRPr/>
            </a:pPr>
            <a:r>
              <a:rPr lang="fi-FI" altLang="en-US" sz="2800" b="0" dirty="0" err="1"/>
              <a:t>Stocholms</a:t>
            </a:r>
            <a:r>
              <a:rPr lang="fi-FI" altLang="en-US" sz="2800" b="0" dirty="0"/>
              <a:t> </a:t>
            </a:r>
            <a:r>
              <a:rPr lang="fi-FI" altLang="en-US" sz="2800" b="0" dirty="0" err="1"/>
              <a:t>Tingsrätt</a:t>
            </a:r>
            <a:r>
              <a:rPr lang="fi-FI" altLang="en-US" sz="2800" b="0" dirty="0"/>
              <a:t> 2.12.2009 T 16022-06Lähde:Nordisk </a:t>
            </a:r>
            <a:r>
              <a:rPr lang="fi-FI" altLang="en-US" sz="2800" b="0" dirty="0" err="1"/>
              <a:t>Immaterial</a:t>
            </a:r>
            <a:r>
              <a:rPr lang="fi-FI" altLang="en-US" sz="2800" b="0" dirty="0"/>
              <a:t> </a:t>
            </a:r>
            <a:r>
              <a:rPr lang="fi-FI" altLang="en-US" sz="2800" b="0" dirty="0" err="1"/>
              <a:t>Rättskydd</a:t>
            </a:r>
            <a:r>
              <a:rPr lang="fi-FI" altLang="en-US" sz="2800" b="0" dirty="0"/>
              <a:t>, </a:t>
            </a:r>
            <a:r>
              <a:rPr lang="fi-FI" altLang="en-US" sz="2800" b="0" dirty="0" err="1"/>
              <a:t>Häfte</a:t>
            </a:r>
            <a:r>
              <a:rPr lang="fi-FI" altLang="en-US" sz="2800" b="0" dirty="0"/>
              <a:t> 4/2010 Jimmy Skogström: </a:t>
            </a:r>
            <a:r>
              <a:rPr lang="fi-FI" altLang="en-US" sz="2800" b="0" dirty="0" err="1"/>
              <a:t>Modebranschens</a:t>
            </a:r>
            <a:r>
              <a:rPr lang="fi-FI" altLang="en-US" sz="2800" b="0" dirty="0"/>
              <a:t> </a:t>
            </a:r>
            <a:r>
              <a:rPr lang="fi-FI" altLang="en-US" sz="2800" b="0" dirty="0" err="1"/>
              <a:t>behov</a:t>
            </a:r>
            <a:r>
              <a:rPr lang="fi-FI" altLang="en-US" sz="2800" b="0" dirty="0"/>
              <a:t> av </a:t>
            </a:r>
            <a:r>
              <a:rPr lang="fi-FI" altLang="en-US" sz="2800" b="0" dirty="0" err="1"/>
              <a:t>adekvat</a:t>
            </a:r>
            <a:r>
              <a:rPr lang="fi-FI" altLang="en-US" sz="2800" b="0" dirty="0"/>
              <a:t> design </a:t>
            </a:r>
            <a:r>
              <a:rPr lang="fi-FI" altLang="en-US" sz="2800" b="0" dirty="0" err="1"/>
              <a:t>skydd</a:t>
            </a:r>
            <a:endParaRPr lang="fi-FI" altLang="en-US" sz="2800" b="0" dirty="0"/>
          </a:p>
          <a:p>
            <a:pPr>
              <a:defRPr/>
            </a:pPr>
            <a:r>
              <a:rPr lang="en-US" altLang="en-US" sz="2800" b="0" dirty="0" err="1" smtClean="0"/>
              <a:t>Euroopan</a:t>
            </a:r>
            <a:r>
              <a:rPr lang="en-US" altLang="en-US" sz="2800" b="0" dirty="0" smtClean="0"/>
              <a:t> </a:t>
            </a:r>
            <a:r>
              <a:rPr lang="en-US" altLang="en-US" sz="2800" b="0" dirty="0" err="1"/>
              <a:t>Unionin</a:t>
            </a:r>
            <a:r>
              <a:rPr lang="en-US" altLang="en-US" sz="2800" b="0" dirty="0"/>
              <a:t> </a:t>
            </a:r>
            <a:r>
              <a:rPr lang="en-US" altLang="en-US" sz="2800" b="0" dirty="0" err="1"/>
              <a:t>tuomioistuin</a:t>
            </a:r>
            <a:r>
              <a:rPr lang="en-US" altLang="en-US" sz="2800" b="0" dirty="0"/>
              <a:t> </a:t>
            </a:r>
            <a:r>
              <a:rPr lang="en-US" altLang="en-US" sz="2800" b="0" dirty="0" err="1"/>
              <a:t>harmonisoinut</a:t>
            </a:r>
            <a:r>
              <a:rPr lang="en-US" altLang="en-US" sz="2800" b="0" dirty="0"/>
              <a:t> </a:t>
            </a:r>
            <a:r>
              <a:rPr lang="en-US" altLang="en-US" sz="2800" b="0" dirty="0" err="1"/>
              <a:t>teokselta</a:t>
            </a:r>
            <a:r>
              <a:rPr lang="en-US" altLang="en-US" sz="2800" b="0" dirty="0"/>
              <a:t> </a:t>
            </a:r>
            <a:r>
              <a:rPr lang="en-US" altLang="en-US" sz="2800" b="0" dirty="0" err="1"/>
              <a:t>edellytettävän</a:t>
            </a:r>
            <a:r>
              <a:rPr lang="en-US" altLang="en-US" sz="2800" b="0" dirty="0"/>
              <a:t> </a:t>
            </a:r>
            <a:r>
              <a:rPr lang="en-US" altLang="en-US" sz="2800" b="0" dirty="0" err="1"/>
              <a:t>omaperäisyyttä</a:t>
            </a:r>
            <a:r>
              <a:rPr lang="en-US" altLang="en-US" sz="2800" b="0" dirty="0"/>
              <a:t> ns. </a:t>
            </a:r>
            <a:r>
              <a:rPr lang="en-US" altLang="en-US" sz="2800" b="0" dirty="0" err="1"/>
              <a:t>Infopaq</a:t>
            </a:r>
            <a:r>
              <a:rPr lang="en-US" altLang="en-US" sz="2800" b="0" dirty="0"/>
              <a:t>  </a:t>
            </a:r>
            <a:r>
              <a:rPr lang="en-US" altLang="en-US" sz="2800" b="0" dirty="0">
                <a:hlinkClick r:id="rId2"/>
              </a:rPr>
              <a:t>http://</a:t>
            </a:r>
            <a:r>
              <a:rPr lang="en-US" altLang="en-US" sz="2800" b="0" dirty="0" smtClean="0">
                <a:hlinkClick r:id="rId2"/>
              </a:rPr>
              <a:t>curia.europa.eu/juris/liste.jsf?num=C-5/08ja</a:t>
            </a:r>
            <a:endParaRPr lang="en-US" altLang="en-US" sz="2800" b="0" dirty="0" smtClean="0"/>
          </a:p>
          <a:p>
            <a:pPr>
              <a:defRPr/>
            </a:pPr>
            <a:r>
              <a:rPr lang="en-US" altLang="en-US" sz="2800" b="0" dirty="0" smtClean="0"/>
              <a:t> </a:t>
            </a:r>
            <a:r>
              <a:rPr lang="en-US" altLang="en-US" sz="2800" b="0" dirty="0" err="1"/>
              <a:t>Painer</a:t>
            </a:r>
            <a:r>
              <a:rPr lang="en-US" altLang="en-US" sz="2800" b="0" dirty="0"/>
              <a:t>  </a:t>
            </a:r>
            <a:r>
              <a:rPr lang="en-US" altLang="en-US" sz="2800" b="0" dirty="0" err="1"/>
              <a:t>ratkaisuissa</a:t>
            </a:r>
            <a:r>
              <a:rPr lang="en-US" altLang="en-US" sz="2800" b="0" dirty="0"/>
              <a:t>, </a:t>
            </a:r>
            <a:r>
              <a:rPr lang="en-US" altLang="en-US" sz="2800" b="0" dirty="0" err="1"/>
              <a:t>mallisuojaa</a:t>
            </a:r>
            <a:r>
              <a:rPr lang="en-US" altLang="en-US" sz="2800" b="0" dirty="0"/>
              <a:t> </a:t>
            </a:r>
            <a:r>
              <a:rPr lang="en-US" altLang="en-US" sz="2800" b="0" dirty="0" err="1"/>
              <a:t>saavien</a:t>
            </a:r>
            <a:r>
              <a:rPr lang="en-US" altLang="en-US" sz="2800" b="0" dirty="0"/>
              <a:t> </a:t>
            </a:r>
            <a:r>
              <a:rPr lang="en-US" altLang="en-US" sz="2800" b="0" dirty="0" err="1"/>
              <a:t>teosten</a:t>
            </a:r>
            <a:r>
              <a:rPr lang="en-US" altLang="en-US" sz="2800" b="0" dirty="0"/>
              <a:t> </a:t>
            </a:r>
            <a:r>
              <a:rPr lang="en-US" altLang="en-US" sz="2800" b="0" dirty="0" err="1" smtClean="0"/>
              <a:t>teoskynnyksestä</a:t>
            </a:r>
            <a:r>
              <a:rPr lang="en-US" altLang="en-US" sz="2800" b="0" dirty="0" smtClean="0"/>
              <a:t> </a:t>
            </a:r>
            <a:r>
              <a:rPr lang="en-US" altLang="en-US" sz="2800" b="0" dirty="0" err="1" smtClean="0"/>
              <a:t>erityissäännös</a:t>
            </a:r>
            <a:r>
              <a:rPr lang="en-US" altLang="en-US" sz="2800" b="0" dirty="0" smtClean="0"/>
              <a:t> </a:t>
            </a:r>
            <a:r>
              <a:rPr lang="en-US" altLang="en-US" sz="2800" b="0" dirty="0" err="1" smtClean="0"/>
              <a:t>mallisuojaa</a:t>
            </a:r>
            <a:r>
              <a:rPr lang="en-US" altLang="en-US" sz="2800" b="0" dirty="0" smtClean="0"/>
              <a:t> </a:t>
            </a:r>
            <a:r>
              <a:rPr lang="en-US" altLang="en-US" sz="2800" b="0" dirty="0" err="1" smtClean="0"/>
              <a:t>koskevassa</a:t>
            </a:r>
            <a:r>
              <a:rPr lang="en-US" altLang="en-US" sz="2800" b="0" dirty="0" smtClean="0"/>
              <a:t> </a:t>
            </a:r>
            <a:r>
              <a:rPr lang="en-US" altLang="en-US" sz="2800" b="0" dirty="0" err="1" smtClean="0"/>
              <a:t>direktiivissä</a:t>
            </a:r>
            <a:r>
              <a:rPr lang="en-US" altLang="en-US" sz="2800" b="0" dirty="0" smtClean="0"/>
              <a:t> </a:t>
            </a:r>
            <a:endParaRPr lang="en-US" altLang="en-US" sz="2800" b="0" dirty="0">
              <a:solidFill>
                <a:srgbClr val="898989"/>
              </a:solidFill>
            </a:endParaRPr>
          </a:p>
          <a:p>
            <a:pPr marL="165100" lvl="1" indent="0" eaLnBrk="1" hangingPunct="1">
              <a:lnSpc>
                <a:spcPct val="95000"/>
              </a:lnSpc>
              <a:spcBef>
                <a:spcPct val="0"/>
              </a:spcBef>
              <a:buClr>
                <a:srgbClr val="000000"/>
              </a:buClr>
              <a:buFont typeface="Arial"/>
              <a:buNone/>
              <a:defRPr/>
            </a:pPr>
            <a:r>
              <a:rPr lang="en-US" altLang="en-US" sz="2800" dirty="0" smtClean="0">
                <a:solidFill>
                  <a:srgbClr val="000000"/>
                </a:solidFill>
                <a:latin typeface="Arial" panose="020B0604020202020204" pitchFamily="34" charset="0"/>
              </a:rPr>
              <a:t> </a:t>
            </a:r>
            <a:endParaRPr lang="en-US" altLang="en-US" sz="2800" dirty="0">
              <a:solidFill>
                <a:srgbClr val="898989"/>
              </a:solidFill>
            </a:endParaRPr>
          </a:p>
          <a:p>
            <a:pPr>
              <a:defRPr/>
            </a:pPr>
            <a:endParaRPr lang="en-US" sz="2800" dirty="0"/>
          </a:p>
        </p:txBody>
      </p:sp>
      <p:sp>
        <p:nvSpPr>
          <p:cNvPr id="31748" name="Date Placeholder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0DBD64-A4DA-41E8-85FB-2BA736C6FB5D}" type="datetime1">
              <a:rPr lang="fi-FI" altLang="en-US" smtClean="0"/>
              <a:pPr/>
              <a:t>11.2.2019</a:t>
            </a:fld>
            <a:endParaRPr lang="fi-FI" altLang="en-US" smtClean="0"/>
          </a:p>
        </p:txBody>
      </p:sp>
      <p:sp>
        <p:nvSpPr>
          <p:cNvPr id="31749"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32AD22-56E3-4833-BAE7-19A13D431FBC}" type="slidenum">
              <a:rPr lang="fi-FI" altLang="en-US" smtClean="0"/>
              <a:pPr/>
              <a:t>29</a:t>
            </a:fld>
            <a:endParaRPr lang="fi-FI"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0" y="603250"/>
            <a:ext cx="6297613"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1443038" y="5541963"/>
            <a:ext cx="68738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gn="ctr" eaLnBrk="1" hangingPunct="1">
              <a:lnSpc>
                <a:spcPct val="95000"/>
              </a:lnSpc>
              <a:spcBef>
                <a:spcPct val="0"/>
              </a:spcBef>
              <a:buFontTx/>
              <a:buNone/>
            </a:pPr>
            <a:r>
              <a:rPr lang="en-US" altLang="en-US" sz="1300">
                <a:solidFill>
                  <a:srgbClr val="000000"/>
                </a:solidFill>
                <a:latin typeface="Arial" panose="020B0604020202020204" pitchFamily="34" charset="0"/>
              </a:rPr>
              <a:t>Kuvalähde: The Trade Marks and Designs Registeration Office of the European Union</a:t>
            </a:r>
            <a:endParaRPr lang="en-US" altLang="en-US" sz="2400">
              <a:latin typeface="Times New Roman" panose="02020603050405020304" pitchFamily="18" charset="0"/>
            </a:endParaRPr>
          </a:p>
          <a:p>
            <a:pPr algn="ctr" eaLnBrk="1" hangingPunct="1">
              <a:lnSpc>
                <a:spcPct val="95000"/>
              </a:lnSpc>
              <a:spcBef>
                <a:spcPct val="0"/>
              </a:spcBef>
              <a:buFontTx/>
              <a:buNone/>
            </a:pPr>
            <a:r>
              <a:rPr lang="en-US" altLang="en-US" sz="1300" u="sng">
                <a:solidFill>
                  <a:srgbClr val="0065BD"/>
                </a:solidFill>
                <a:latin typeface="Arial" panose="020B0604020202020204" pitchFamily="34" charset="0"/>
                <a:hlinkClick r:id="rId4"/>
              </a:rPr>
              <a:t>http://www.handsoffmydesign.com</a:t>
            </a:r>
            <a:r>
              <a:rPr lang="en-US" altLang="en-US" sz="1300">
                <a:solidFill>
                  <a:srgbClr val="000000"/>
                </a:solidFill>
                <a:latin typeface="Arial" panose="020B0604020202020204" pitchFamily="34" charset="0"/>
              </a:rPr>
              <a:t> käyttöoikeus maksuton, ei kuvaa olemassaolevaa tuotetta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354013"/>
            <a:ext cx="9118600" cy="1328737"/>
          </a:xfrm>
        </p:spPr>
        <p:txBody>
          <a:bodyPr/>
          <a:lstStyle/>
          <a:p>
            <a:pPr>
              <a:defRPr/>
            </a:pPr>
            <a:r>
              <a:rPr lang="en-US" altLang="en-US" dirty="0" err="1" smtClean="0">
                <a:solidFill>
                  <a:srgbClr val="FF7900"/>
                </a:solidFill>
                <a:latin typeface="Arial" panose="020B0604020202020204" pitchFamily="34" charset="0"/>
              </a:rPr>
              <a:t>Tekijänoikeussuojan</a:t>
            </a:r>
            <a:r>
              <a:rPr lang="en-US" altLang="en-US" dirty="0" smtClean="0">
                <a:solidFill>
                  <a:srgbClr val="FF7900"/>
                </a:solidFill>
                <a:latin typeface="Arial" panose="020B0604020202020204" pitchFamily="34" charset="0"/>
              </a:rPr>
              <a:t> </a:t>
            </a:r>
            <a:r>
              <a:rPr lang="en-US" altLang="en-US" dirty="0" err="1" smtClean="0">
                <a:solidFill>
                  <a:srgbClr val="FF7900"/>
                </a:solidFill>
                <a:latin typeface="Arial" panose="020B0604020202020204" pitchFamily="34" charset="0"/>
              </a:rPr>
              <a:t>edellytyksenä</a:t>
            </a:r>
            <a:r>
              <a:rPr lang="en-US" altLang="en-US" dirty="0" smtClean="0">
                <a:solidFill>
                  <a:srgbClr val="FF7900"/>
                </a:solidFill>
                <a:latin typeface="Arial" panose="020B0604020202020204" pitchFamily="34" charset="0"/>
              </a:rPr>
              <a:t> </a:t>
            </a:r>
            <a:r>
              <a:rPr lang="en-US" altLang="en-US" dirty="0" err="1" smtClean="0">
                <a:solidFill>
                  <a:srgbClr val="FF7900"/>
                </a:solidFill>
                <a:latin typeface="Arial" panose="020B0604020202020204" pitchFamily="34" charset="0"/>
              </a:rPr>
              <a:t>olevan</a:t>
            </a:r>
            <a:r>
              <a:rPr lang="en-US" altLang="en-US" dirty="0" smtClean="0">
                <a:solidFill>
                  <a:srgbClr val="FF7900"/>
                </a:solidFill>
                <a:latin typeface="Arial" panose="020B0604020202020204" pitchFamily="34" charset="0"/>
              </a:rPr>
              <a:t> </a:t>
            </a:r>
            <a:r>
              <a:rPr lang="en-US" altLang="en-US" dirty="0" err="1" smtClean="0">
                <a:solidFill>
                  <a:srgbClr val="FF7900"/>
                </a:solidFill>
                <a:latin typeface="Arial" panose="020B0604020202020204" pitchFamily="34" charset="0"/>
              </a:rPr>
              <a:t>omaperäisyyden</a:t>
            </a:r>
            <a:r>
              <a:rPr lang="en-US" altLang="en-US" dirty="0" smtClean="0">
                <a:solidFill>
                  <a:srgbClr val="FF7900"/>
                </a:solidFill>
                <a:latin typeface="Arial" panose="020B0604020202020204" pitchFamily="34" charset="0"/>
              </a:rPr>
              <a:t> </a:t>
            </a:r>
            <a:r>
              <a:rPr lang="en-US" altLang="en-US" dirty="0" err="1" smtClean="0">
                <a:solidFill>
                  <a:srgbClr val="FF7900"/>
                </a:solidFill>
                <a:latin typeface="Arial" panose="020B0604020202020204" pitchFamily="34" charset="0"/>
              </a:rPr>
              <a:t>arviointi</a:t>
            </a:r>
            <a:r>
              <a:rPr lang="en-US" altLang="en-US" dirty="0" smtClean="0">
                <a:solidFill>
                  <a:srgbClr val="FF7900"/>
                </a:solidFill>
                <a:latin typeface="Arial" panose="020B0604020202020204" pitchFamily="34" charset="0"/>
              </a:rPr>
              <a:t> </a:t>
            </a:r>
            <a:endParaRPr lang="en-US" dirty="0"/>
          </a:p>
        </p:txBody>
      </p:sp>
      <p:sp>
        <p:nvSpPr>
          <p:cNvPr id="3" name="Content Placeholder 2"/>
          <p:cNvSpPr>
            <a:spLocks noGrp="1"/>
          </p:cNvSpPr>
          <p:nvPr>
            <p:ph sz="quarter" idx="14"/>
          </p:nvPr>
        </p:nvSpPr>
        <p:spPr>
          <a:xfrm>
            <a:off x="520700" y="1682750"/>
            <a:ext cx="9118600" cy="4448175"/>
          </a:xfrm>
        </p:spPr>
        <p:txBody>
          <a:bodyPr/>
          <a:lstStyle/>
          <a:p>
            <a:pPr marL="506413" lvl="1" indent="-341313" eaLnBrk="1" hangingPunct="1">
              <a:lnSpc>
                <a:spcPct val="95000"/>
              </a:lnSpc>
              <a:spcBef>
                <a:spcPct val="0"/>
              </a:spcBef>
              <a:buClr>
                <a:srgbClr val="000000"/>
              </a:buClr>
              <a:buFontTx/>
              <a:buChar char="•"/>
              <a:defRPr/>
            </a:pPr>
            <a:endParaRPr lang="en-US" altLang="en-US" dirty="0">
              <a:solidFill>
                <a:srgbClr val="898989"/>
              </a:solidFill>
            </a:endParaRPr>
          </a:p>
          <a:p>
            <a:pPr marL="506413" lvl="1" indent="-341313" eaLnBrk="1" hangingPunct="1">
              <a:lnSpc>
                <a:spcPct val="95000"/>
              </a:lnSpc>
              <a:spcBef>
                <a:spcPct val="0"/>
              </a:spcBef>
              <a:buClr>
                <a:srgbClr val="000000"/>
              </a:buClr>
              <a:buFontTx/>
              <a:buChar char="•"/>
              <a:defRPr/>
            </a:pPr>
            <a:r>
              <a:rPr lang="fi-FI" sz="2800" dirty="0" smtClean="0">
                <a:latin typeface="Arial" panose="020B0604020202020204" pitchFamily="34" charset="0"/>
                <a:cs typeface="Arial" panose="020B0604020202020204" pitchFamily="34" charset="0"/>
                <a:hlinkClick r:id="rId2"/>
              </a:rPr>
              <a:t>http</a:t>
            </a:r>
            <a:r>
              <a:rPr lang="fi-FI" sz="2800" dirty="0">
                <a:latin typeface="Arial" panose="020B0604020202020204" pitchFamily="34" charset="0"/>
                <a:cs typeface="Arial" panose="020B0604020202020204" pitchFamily="34" charset="0"/>
                <a:hlinkClick r:id="rId2"/>
              </a:rPr>
              <a:t>://curia.europa.eu/juris/liste.jsf?&amp;num=C-145/10</a:t>
            </a:r>
            <a:r>
              <a:rPr lang="fi-FI" sz="2800" dirty="0" smtClean="0">
                <a:latin typeface="Arial" panose="020B0604020202020204" pitchFamily="34" charset="0"/>
                <a:cs typeface="Arial" panose="020B0604020202020204" pitchFamily="34" charset="0"/>
                <a:hlinkClick r:id="rId2"/>
              </a:rPr>
              <a:t>#</a:t>
            </a:r>
            <a:r>
              <a:rPr lang="fi-FI" sz="2800" dirty="0" smtClean="0">
                <a:latin typeface="Arial" panose="020B0604020202020204" pitchFamily="34" charset="0"/>
                <a:cs typeface="Arial" panose="020B0604020202020204" pitchFamily="34" charset="0"/>
              </a:rPr>
              <a:t> Euroopan unionin tuomioistuin </a:t>
            </a:r>
            <a:r>
              <a:rPr lang="fi-FI" sz="2800" dirty="0" err="1">
                <a:latin typeface="Arial" panose="020B0604020202020204" pitchFamily="34" charset="0"/>
                <a:cs typeface="Arial" panose="020B0604020202020204" pitchFamily="34" charset="0"/>
              </a:rPr>
              <a:t>P</a:t>
            </a:r>
            <a:r>
              <a:rPr lang="fi-FI" sz="2800" dirty="0" err="1" smtClean="0">
                <a:latin typeface="Arial" panose="020B0604020202020204" pitchFamily="34" charset="0"/>
                <a:cs typeface="Arial" panose="020B0604020202020204" pitchFamily="34" charset="0"/>
              </a:rPr>
              <a:t>ainer</a:t>
            </a:r>
            <a:r>
              <a:rPr lang="fi-FI" sz="2800" dirty="0" smtClean="0">
                <a:latin typeface="Arial" panose="020B0604020202020204" pitchFamily="34" charset="0"/>
                <a:cs typeface="Arial" panose="020B0604020202020204" pitchFamily="34" charset="0"/>
              </a:rPr>
              <a:t> ratkaisussa : tekijänoikeussuojaa saa </a:t>
            </a:r>
          </a:p>
          <a:p>
            <a:pPr marL="506413" lvl="1" indent="-341313" eaLnBrk="1" hangingPunct="1">
              <a:lnSpc>
                <a:spcPct val="95000"/>
              </a:lnSpc>
              <a:spcBef>
                <a:spcPct val="0"/>
              </a:spcBef>
              <a:buClr>
                <a:srgbClr val="000000"/>
              </a:buClr>
              <a:buFontTx/>
              <a:buChar char="•"/>
              <a:defRPr/>
            </a:pPr>
            <a:endParaRPr lang="fi-FI" sz="2800" dirty="0">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fi-FI" sz="2800" dirty="0" smtClean="0">
                <a:latin typeface="Arial" panose="020B0604020202020204" pitchFamily="34" charset="0"/>
                <a:cs typeface="Arial" panose="020B0604020202020204" pitchFamily="34" charset="0"/>
              </a:rPr>
              <a:t>luovan </a:t>
            </a:r>
            <a:r>
              <a:rPr lang="fi-FI" sz="2800" dirty="0">
                <a:latin typeface="Arial" panose="020B0604020202020204" pitchFamily="34" charset="0"/>
                <a:cs typeface="Arial" panose="020B0604020202020204" pitchFamily="34" charset="0"/>
              </a:rPr>
              <a:t>henkisen työn tulos, joka kuvastaa tekijänsä yksilöllisyyttä ja joka käy ilmi niistä vapaista luovista ratkaisuista, joihin tekijä on päätynyt </a:t>
            </a:r>
            <a:r>
              <a:rPr lang="fi-FI" sz="2800" dirty="0" smtClean="0">
                <a:latin typeface="Arial" panose="020B0604020202020204" pitchFamily="34" charset="0"/>
                <a:cs typeface="Arial" panose="020B0604020202020204" pitchFamily="34" charset="0"/>
              </a:rPr>
              <a:t>teosta  </a:t>
            </a:r>
            <a:r>
              <a:rPr lang="fi-FI" sz="2800" dirty="0">
                <a:latin typeface="Arial" panose="020B0604020202020204" pitchFamily="34" charset="0"/>
                <a:cs typeface="Arial" panose="020B0604020202020204" pitchFamily="34" charset="0"/>
              </a:rPr>
              <a:t>toteuttaessaan, mikä kansallisen tuomioistuimen on selvitettävä kussakin yksittäistapauksessa. </a:t>
            </a:r>
            <a:endParaRPr lang="en-US" altLang="en-US" sz="2800" dirty="0">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en-US" altLang="en-US" sz="2700" dirty="0" smtClean="0">
                <a:solidFill>
                  <a:srgbClr val="000000"/>
                </a:solidFill>
                <a:latin typeface="Arial" panose="020B0604020202020204" pitchFamily="34" charset="0"/>
              </a:rPr>
              <a:t> </a:t>
            </a:r>
            <a:endParaRPr lang="en-US" altLang="en-US" sz="2700" dirty="0">
              <a:solidFill>
                <a:srgbClr val="000000"/>
              </a:solidFill>
              <a:latin typeface="Arial" panose="020B0604020202020204" pitchFamily="34" charset="0"/>
            </a:endParaRPr>
          </a:p>
          <a:p>
            <a:pPr marL="165100" lvl="1" indent="0" eaLnBrk="1" hangingPunct="1">
              <a:lnSpc>
                <a:spcPct val="95000"/>
              </a:lnSpc>
              <a:spcBef>
                <a:spcPct val="0"/>
              </a:spcBef>
              <a:buClr>
                <a:srgbClr val="000000"/>
              </a:buClr>
              <a:buFont typeface="Arial"/>
              <a:buNone/>
              <a:defRPr/>
            </a:pPr>
            <a:r>
              <a:rPr lang="en-US" altLang="en-US" sz="2700" dirty="0" smtClean="0">
                <a:solidFill>
                  <a:srgbClr val="000000"/>
                </a:solidFill>
                <a:latin typeface="Arial" panose="020B0604020202020204" pitchFamily="34" charset="0"/>
              </a:rPr>
              <a:t> </a:t>
            </a:r>
            <a:endParaRPr lang="en-US" altLang="en-US" dirty="0">
              <a:solidFill>
                <a:srgbClr val="898989"/>
              </a:solidFill>
            </a:endParaRPr>
          </a:p>
          <a:p>
            <a:pPr>
              <a:defRPr/>
            </a:pPr>
            <a:endParaRPr lang="en-US" dirty="0"/>
          </a:p>
        </p:txBody>
      </p:sp>
      <p:sp>
        <p:nvSpPr>
          <p:cNvPr id="32772" name="Date Placeholder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22AEB0F-4371-4D61-A852-98C79B8991E9}" type="datetime1">
              <a:rPr lang="fi-FI" altLang="en-US" smtClean="0"/>
              <a:pPr/>
              <a:t>11.2.2019</a:t>
            </a:fld>
            <a:endParaRPr lang="fi-FI" altLang="en-US" smtClean="0"/>
          </a:p>
        </p:txBody>
      </p:sp>
      <p:sp>
        <p:nvSpPr>
          <p:cNvPr id="32773"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9238866-9C1A-45BF-9B19-88DCDF72CDF5}" type="slidenum">
              <a:rPr lang="fi-FI" altLang="en-US" smtClean="0"/>
              <a:pPr/>
              <a:t>30</a:t>
            </a:fld>
            <a:endParaRPr lang="fi-FI"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Tekijänoikeus</a:t>
            </a:r>
          </a:p>
        </p:txBody>
      </p:sp>
      <p:sp>
        <p:nvSpPr>
          <p:cNvPr id="33795"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Suoja syntyy suoraan lain nojalla sillä hetkellä kun teos riittävän omaperäinen ja teoskynnys ylittyy</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Tekijänoikeus syntyy tekijälle </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Tekijöitä voi olla yksi tai useita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Tekijälle tai tekijöille syntyy yksinoikeus</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Jos tekijöitä useita tarvitaan jokaisen suostumus jotta teosta voidaan käyttää, tietokoneohjelmassa oikeudenhaltijana työnantaja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Ei tarvita rekisteröintiä</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Mahdollisuus rekisteröidä USA</a:t>
            </a:r>
            <a:endParaRPr lang="en-US" altLang="en-US" smtClean="0">
              <a:solidFill>
                <a:srgbClr val="898989"/>
              </a:solidFill>
            </a:endParaRPr>
          </a:p>
          <a:p>
            <a:pPr algn="l" eaLnBrk="1" hangingPunct="1">
              <a:lnSpc>
                <a:spcPct val="95000"/>
              </a:lnSpc>
              <a:spcBef>
                <a:spcPct val="0"/>
              </a:spcBef>
              <a:buClr>
                <a:srgbClr val="000000"/>
              </a:buClr>
            </a:pPr>
            <a:endParaRPr lang="en-US" altLang="en-US" sz="27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Tekijänoikeus</a:t>
            </a:r>
          </a:p>
        </p:txBody>
      </p:sp>
      <p:sp>
        <p:nvSpPr>
          <p:cNvPr id="34819"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85000"/>
              </a:lnSpc>
              <a:spcBef>
                <a:spcPct val="0"/>
              </a:spcBef>
              <a:buClr>
                <a:srgbClr val="000000"/>
              </a:buClr>
              <a:buFontTx/>
              <a:buChar char="•"/>
            </a:pPr>
            <a:r>
              <a:rPr lang="en-US" altLang="en-US" sz="2700" smtClean="0">
                <a:solidFill>
                  <a:srgbClr val="000000"/>
                </a:solidFill>
                <a:latin typeface="Arial" panose="020B0604020202020204" pitchFamily="34" charset="0"/>
              </a:rPr>
              <a:t>Suoja-aika 70 vuotta tekijän kuolinvuoden päättymisestä</a:t>
            </a:r>
            <a:endParaRPr lang="en-US" altLang="en-US" smtClean="0">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smtClean="0">
                <a:solidFill>
                  <a:srgbClr val="000000"/>
                </a:solidFill>
                <a:latin typeface="Arial" panose="020B0604020202020204" pitchFamily="34" charset="0"/>
              </a:rPr>
              <a:t>Jos tekijää ei tiedetä 70 vuotta julkistamisvuoden päättymisestä ks . Laki orpoteoksista https://www.finlex.fi/fi/laki/ajantasa/2013/20130764</a:t>
            </a:r>
            <a:endParaRPr lang="en-US" altLang="en-US" smtClean="0">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smtClean="0">
                <a:solidFill>
                  <a:srgbClr val="000000"/>
                </a:solidFill>
                <a:latin typeface="Arial" panose="020B0604020202020204" pitchFamily="34" charset="0"/>
              </a:rPr>
              <a:t>Suoja-aika pidempi kuin mallisuoja 25 vuotta, siksi tärkeä suojamuoto design klassikoille erityisesti mallisuojan jälkeen</a:t>
            </a:r>
            <a:endParaRPr lang="en-US" altLang="en-US" smtClean="0">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smtClean="0">
                <a:solidFill>
                  <a:srgbClr val="000000"/>
                </a:solidFill>
                <a:latin typeface="Arial" panose="020B0604020202020204" pitchFamily="34" charset="0"/>
              </a:rPr>
              <a:t>Tekijänoikeus, mallisuoja ja tavaramerkkisuoja voivat olla yhtä aikaa käytettyjä suojakeinoja</a:t>
            </a:r>
            <a:endParaRPr lang="en-US" altLang="en-US" smtClean="0">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smtClean="0">
                <a:solidFill>
                  <a:srgbClr val="000000"/>
                </a:solidFill>
                <a:latin typeface="Arial" panose="020B0604020202020204" pitchFamily="34" charset="0"/>
              </a:rPr>
              <a:t>Tekijänoikeus voidaan luovuttaa sopimuksella kokonaan tai osittain käyttöoikeutena</a:t>
            </a:r>
            <a:endParaRPr lang="en-US" altLang="en-US" smtClean="0">
              <a:solidFill>
                <a:srgbClr val="898989"/>
              </a:solidFill>
            </a:endParaRPr>
          </a:p>
          <a:p>
            <a:pPr marL="506413" lvl="1" indent="-341313" algn="l" eaLnBrk="1" hangingPunct="1">
              <a:lnSpc>
                <a:spcPct val="85000"/>
              </a:lnSpc>
              <a:spcBef>
                <a:spcPct val="0"/>
              </a:spcBef>
              <a:buClr>
                <a:srgbClr val="000000"/>
              </a:buClr>
              <a:buFontTx/>
              <a:buChar char="•"/>
            </a:pPr>
            <a:r>
              <a:rPr lang="en-US" altLang="en-US" sz="2700" smtClean="0">
                <a:solidFill>
                  <a:srgbClr val="000000"/>
                </a:solidFill>
                <a:latin typeface="Arial" panose="020B0604020202020204" pitchFamily="34" charset="0"/>
              </a:rPr>
              <a:t>Periytyy kuten muukin omaisuus, voidaan testamentata</a:t>
            </a:r>
            <a:endParaRPr lang="en-US" altLang="en-US" smtClean="0">
              <a:solidFill>
                <a:srgbClr val="898989"/>
              </a:solidFill>
            </a:endParaRPr>
          </a:p>
          <a:p>
            <a:pPr algn="l" eaLnBrk="1" hangingPunct="1">
              <a:lnSpc>
                <a:spcPct val="85000"/>
              </a:lnSpc>
              <a:spcBef>
                <a:spcPct val="0"/>
              </a:spcBef>
              <a:buClr>
                <a:srgbClr val="000000"/>
              </a:buClr>
            </a:pPr>
            <a:endParaRPr lang="en-US" altLang="en-US" sz="27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Tekijänoikeus </a:t>
            </a:r>
          </a:p>
        </p:txBody>
      </p:sp>
      <p:sp>
        <p:nvSpPr>
          <p:cNvPr id="35843"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800" smtClean="0">
                <a:solidFill>
                  <a:srgbClr val="000000"/>
                </a:solidFill>
                <a:latin typeface="Arial" panose="020B0604020202020204" pitchFamily="34" charset="0"/>
                <a:cs typeface="Arial" panose="020B0604020202020204" pitchFamily="34" charset="0"/>
              </a:rPr>
              <a:t>Kaksi taloudellista oikeutta: oikeus valmistaa kappaleita ja oikeus saattaa yleisön saataviin </a:t>
            </a:r>
            <a:endParaRPr lang="en-US" altLang="en-US" sz="2800" smtClean="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smtClean="0">
                <a:solidFill>
                  <a:srgbClr val="000000"/>
                </a:solidFill>
                <a:latin typeface="Arial" panose="020B0604020202020204" pitchFamily="34" charset="0"/>
                <a:cs typeface="Arial" panose="020B0604020202020204" pitchFamily="34" charset="0"/>
              </a:rPr>
              <a:t>Kaksi moraalista oikeutta: isyysoikeus ja respektioikeus</a:t>
            </a:r>
            <a:endParaRPr lang="en-US" altLang="en-US" sz="2800" smtClean="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smtClean="0">
                <a:solidFill>
                  <a:srgbClr val="000000"/>
                </a:solidFill>
                <a:latin typeface="Arial" panose="020B0604020202020204" pitchFamily="34" charset="0"/>
                <a:cs typeface="Arial" panose="020B0604020202020204" pitchFamily="34" charset="0"/>
              </a:rPr>
              <a:t>Tekijän nimi pitää ilmoittaa hyvän tavan mukaisesti, hyvä tapa vaihtelee eri teoksille, kuvan siteeraaminen ks. http://libguides.aalto.fi/imagoa</a:t>
            </a:r>
            <a:endParaRPr lang="en-US" altLang="en-US" sz="2800" smtClean="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smtClean="0">
                <a:solidFill>
                  <a:srgbClr val="000000"/>
                </a:solidFill>
                <a:latin typeface="Arial" panose="020B0604020202020204" pitchFamily="34" charset="0"/>
                <a:cs typeface="Arial" panose="020B0604020202020204" pitchFamily="34" charset="0"/>
              </a:rPr>
              <a:t>Tulee mainita tekijöiden nimet, jos ne ovat tiedossa </a:t>
            </a:r>
          </a:p>
          <a:p>
            <a:pPr marL="506413" lvl="1" indent="-341313" algn="l" eaLnBrk="1" hangingPunct="1">
              <a:lnSpc>
                <a:spcPct val="95000"/>
              </a:lnSpc>
              <a:spcBef>
                <a:spcPct val="0"/>
              </a:spcBef>
              <a:buClr>
                <a:srgbClr val="000000"/>
              </a:buClr>
              <a:buFontTx/>
              <a:buChar char="•"/>
            </a:pPr>
            <a:r>
              <a:rPr lang="en-US" altLang="en-US" sz="2800" smtClean="0">
                <a:solidFill>
                  <a:srgbClr val="000000"/>
                </a:solidFill>
                <a:latin typeface="Arial" panose="020B0604020202020204" pitchFamily="34" charset="0"/>
                <a:cs typeface="Arial" panose="020B0604020202020204" pitchFamily="34" charset="0"/>
              </a:rPr>
              <a:t>Teosta ei saa muuttaa tai esittää yhteydessä joka loukkaa tekijän taiteellista ominaislaatua</a:t>
            </a:r>
            <a:endParaRPr lang="en-US" altLang="en-US" sz="2800" smtClean="0">
              <a:solidFill>
                <a:srgbClr val="898989"/>
              </a:solidFill>
              <a:latin typeface="Arial" panose="020B0604020202020204" pitchFamily="34" charset="0"/>
              <a:cs typeface="Arial" panose="020B0604020202020204" pitchFamily="34" charset="0"/>
            </a:endParaRPr>
          </a:p>
          <a:p>
            <a:pPr algn="l" eaLnBrk="1" hangingPunct="1">
              <a:lnSpc>
                <a:spcPct val="95000"/>
              </a:lnSpc>
              <a:spcBef>
                <a:spcPct val="0"/>
              </a:spcBef>
              <a:buClr>
                <a:srgbClr val="000000"/>
              </a:buClr>
            </a:pPr>
            <a:endParaRPr lang="en-US" altLang="en-US" sz="22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Taloudelliset yksinoikeudet</a:t>
            </a:r>
          </a:p>
        </p:txBody>
      </p:sp>
      <p:sp>
        <p:nvSpPr>
          <p:cNvPr id="36867"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3200" smtClean="0">
                <a:solidFill>
                  <a:srgbClr val="000000"/>
                </a:solidFill>
                <a:latin typeface="Arial" panose="020B0604020202020204" pitchFamily="34" charset="0"/>
              </a:rPr>
              <a:t>Tekijänoikeus tuottaa, jäljempänä säädetyin rajoituksin, yksinomaisen oikeuden määrätä teoksesta valmistamalla siitä kappaleita ja saattamalla se yleisön saataviin, muuttamattomana tai muutettuna, käännöksenä tai muunnelmana, toisessa kirjallisuus- tai taidelajissa taikka toista tekotapaa käyttäen.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Kappaleen valmistaminen</a:t>
            </a:r>
          </a:p>
        </p:txBody>
      </p:sp>
      <p:sp>
        <p:nvSpPr>
          <p:cNvPr id="37891" name="Rectangle 2"/>
          <p:cNvSpPr>
            <a:spLocks noGrp="1" noChangeArrowheads="1"/>
          </p:cNvSpPr>
          <p:nvPr>
            <p:ph type="subTitle" idx="1"/>
          </p:nvPr>
        </p:nvSpPr>
        <p:spPr>
          <a:xfrm>
            <a:off x="577850" y="1757363"/>
            <a:ext cx="8986838" cy="4597400"/>
          </a:xfrm>
        </p:spPr>
        <p:txBody>
          <a:bodyPr lIns="0" tIns="0" rIns="0" bIns="0"/>
          <a:lstStyle/>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teoksen toisintaminen on tekijänoikeuslain mukaista kappaleen valmistamista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Kappaleen valmistamisena pidetään sen valmistamista kokonaan tai osittain, suoraan tai välillisesti, tilapäisesti tai pysyvästi sekä millä keinolla ja missä muodossa tahansa. Kappaleen valmistamisena pidetään myös teoksen siirtämistä laitteeseen, jolla se voidaan toisintaa.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Teoksen saattaminen yleisön saataville</a:t>
            </a:r>
          </a:p>
        </p:txBody>
      </p:sp>
      <p:sp>
        <p:nvSpPr>
          <p:cNvPr id="38915"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Teos saatetaan yleisön saataviin, kun:</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1) se välitetään yleisölle johtimitse tai johtimitta, mihin sisältyy myös teoksen välittäminen siten, että yleisöön kuuluvilla henkilöillä on mahdollisuus saada teos saataviinsa itse valitsemastaan paikasta ja itse valitsemanaan aikana;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2) se esitetään julkisesti esitystapahtumassa läsnä olevalle yleisölle;</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3) sen kappale tarjotaan myytäväksi, vuokrattavaksi tai lainattavaksi taikka sitä muutoin levitetään yleisön keskuuteen; taikka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4) sitä näytetään julkisesti teknistä apuvälinettä käyttämättä.</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Julkisena esittämisenä ja yleisölle välittämisenä pidetään myös esittämistä ja välittämistä ansiotoiminnassa suurehkolle suljetulle piirille.</a:t>
            </a:r>
            <a:endParaRPr lang="en-US" altLang="en-US" smtClean="0">
              <a:solidFill>
                <a:srgbClr val="898989"/>
              </a:solidFill>
            </a:endParaRPr>
          </a:p>
          <a:p>
            <a:pPr algn="l" eaLnBrk="1" hangingPunct="1">
              <a:lnSpc>
                <a:spcPct val="95000"/>
              </a:lnSpc>
              <a:spcBef>
                <a:spcPct val="0"/>
              </a:spcBef>
            </a:pPr>
            <a:endParaRPr lang="en-US" altLang="en-US" sz="2200" smtClean="0">
              <a:solidFill>
                <a:srgbClr val="000000"/>
              </a:solidFill>
              <a:latin typeface="Arial" panose="020B0604020202020204" pitchFamily="34" charset="0"/>
            </a:endParaRPr>
          </a:p>
          <a:p>
            <a:pPr algn="l" eaLnBrk="1" hangingPunct="1">
              <a:lnSpc>
                <a:spcPct val="95000"/>
              </a:lnSpc>
              <a:spcBef>
                <a:spcPct val="0"/>
              </a:spcBef>
            </a:pPr>
            <a:endParaRPr lang="en-US" altLang="en-US" sz="22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solidFill>
                  <a:srgbClr val="FF7900"/>
                </a:solidFill>
                <a:latin typeface="Arial" panose="020B0604020202020204" pitchFamily="34" charset="0"/>
              </a:rPr>
              <a:t>Tekijänoikeus ja  3D-tulostus </a:t>
            </a:r>
            <a:endParaRPr lang="en-US" altLang="en-US" smtClean="0"/>
          </a:p>
        </p:txBody>
      </p:sp>
      <p:sp>
        <p:nvSpPr>
          <p:cNvPr id="39939" name="Content Placeholder 2"/>
          <p:cNvSpPr>
            <a:spLocks noGrp="1"/>
          </p:cNvSpPr>
          <p:nvPr>
            <p:ph idx="1"/>
          </p:nvPr>
        </p:nvSpPr>
        <p:spPr/>
        <p:txBody>
          <a:bodyPr/>
          <a:lstStyle/>
          <a:p>
            <a:pPr marL="506413" lvl="1" indent="-341313" eaLnBrk="1" hangingPunct="1">
              <a:lnSpc>
                <a:spcPct val="95000"/>
              </a:lnSpc>
              <a:spcBef>
                <a:spcPct val="0"/>
              </a:spcBef>
              <a:buClr>
                <a:srgbClr val="000000"/>
              </a:buClr>
              <a:buFontTx/>
              <a:buChar char="•"/>
            </a:pPr>
            <a:r>
              <a:rPr lang="en-US" altLang="en-US" sz="2800" smtClean="0">
                <a:solidFill>
                  <a:srgbClr val="000000"/>
                </a:solidFill>
                <a:latin typeface="Arial" panose="020B0604020202020204" pitchFamily="34" charset="0"/>
              </a:rPr>
              <a:t>Itsenäinen , omaperäinen taidekäsityön ja taideteollisuuden teos on teoskappale. Esim. Yrjö Kukkapuron muotoileman tuolin tekijänoikeus on Yrjö Kukkapuron yksinoikeus.  Tiedosto teoksesta 3D-tulostusta varten on teoksen kappale jonka  yleisön saataville  saattamiseen Kukkapurolla on yksinoikeus. </a:t>
            </a:r>
            <a:endParaRPr lang="fi-FI" altLang="en-US" sz="2800" smtClean="0">
              <a:solidFill>
                <a:srgbClr val="000000"/>
              </a:solidFill>
              <a:latin typeface="Arial" panose="020B0604020202020204" pitchFamily="34" charset="0"/>
            </a:endParaRPr>
          </a:p>
          <a:p>
            <a:pPr marL="506413" lvl="1" indent="-341313" eaLnBrk="1" hangingPunct="1">
              <a:lnSpc>
                <a:spcPct val="95000"/>
              </a:lnSpc>
              <a:spcBef>
                <a:spcPct val="0"/>
              </a:spcBef>
              <a:buClr>
                <a:srgbClr val="000000"/>
              </a:buClr>
              <a:buFontTx/>
              <a:buChar char="•"/>
            </a:pPr>
            <a:r>
              <a:rPr lang="fi-FI" altLang="en-US" sz="2800" smtClean="0">
                <a:solidFill>
                  <a:srgbClr val="000000"/>
                </a:solidFill>
                <a:latin typeface="Arial" panose="020B0604020202020204" pitchFamily="34" charset="0"/>
              </a:rPr>
              <a:t>Yksityinen käyttö on sallittua- tämä ongelma jos jokainen kotitalous valmistaa kappaleen yksityistä käyttöään varten </a:t>
            </a:r>
            <a:endParaRPr lang="en-US" altLang="en-US" sz="2800" smtClean="0">
              <a:solidFill>
                <a:srgbClr val="000000"/>
              </a:solidFill>
              <a:latin typeface="Arial" panose="020B0604020202020204" pitchFamily="34" charset="0"/>
            </a:endParaRPr>
          </a:p>
          <a:p>
            <a:pPr marL="506413" lvl="1" indent="-341313" eaLnBrk="1" hangingPunct="1">
              <a:lnSpc>
                <a:spcPct val="95000"/>
              </a:lnSpc>
              <a:spcBef>
                <a:spcPct val="0"/>
              </a:spcBef>
              <a:buClr>
                <a:srgbClr val="000000"/>
              </a:buClr>
              <a:buFontTx/>
              <a:buChar char="•"/>
            </a:pPr>
            <a:r>
              <a:rPr lang="en-US" altLang="en-US" sz="2800" smtClean="0">
                <a:solidFill>
                  <a:srgbClr val="000000"/>
                </a:solidFill>
                <a:latin typeface="Arial" panose="020B0604020202020204" pitchFamily="34" charset="0"/>
              </a:rPr>
              <a:t>Tietokoneohjelman tekijä  jolla  esine tulostetaan voi saada suojaa tietokoneohjelmalleen –omaperäisyyden vaatimus.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354013"/>
            <a:ext cx="9118600" cy="1328737"/>
          </a:xfrm>
        </p:spPr>
        <p:txBody>
          <a:bodyPr/>
          <a:lstStyle/>
          <a:p>
            <a:pPr>
              <a:defRPr/>
            </a:pPr>
            <a:r>
              <a:rPr lang="en-US" altLang="en-US" dirty="0" err="1">
                <a:solidFill>
                  <a:srgbClr val="FF7900"/>
                </a:solidFill>
                <a:latin typeface="Arial" panose="020B0604020202020204" pitchFamily="34" charset="0"/>
              </a:rPr>
              <a:t>Tekijänoikeus</a:t>
            </a:r>
            <a:r>
              <a:rPr lang="en-US" altLang="en-US" dirty="0">
                <a:solidFill>
                  <a:srgbClr val="FF7900"/>
                </a:solidFill>
                <a:latin typeface="Arial" panose="020B0604020202020204" pitchFamily="34" charset="0"/>
              </a:rPr>
              <a:t> ja  3D-tulostus </a:t>
            </a:r>
            <a:endParaRPr lang="en-US" dirty="0"/>
          </a:p>
        </p:txBody>
      </p:sp>
      <p:sp>
        <p:nvSpPr>
          <p:cNvPr id="3" name="Content Placeholder 2"/>
          <p:cNvSpPr>
            <a:spLocks noGrp="1"/>
          </p:cNvSpPr>
          <p:nvPr>
            <p:ph sz="quarter" idx="14"/>
          </p:nvPr>
        </p:nvSpPr>
        <p:spPr>
          <a:xfrm>
            <a:off x="520700" y="1682750"/>
            <a:ext cx="9118600" cy="4448175"/>
          </a:xfrm>
        </p:spPr>
        <p:txBody>
          <a:bodyPr/>
          <a:lstStyle/>
          <a:p>
            <a:pPr marL="506413" lvl="1" indent="-341313" eaLnBrk="1" hangingPunct="1">
              <a:lnSpc>
                <a:spcPct val="95000"/>
              </a:lnSpc>
              <a:spcBef>
                <a:spcPct val="0"/>
              </a:spcBef>
              <a:buClr>
                <a:srgbClr val="000000"/>
              </a:buClr>
              <a:buFontTx/>
              <a:buChar char="•"/>
              <a:defRPr/>
            </a:pPr>
            <a:endParaRPr lang="en-US" altLang="en-US" dirty="0">
              <a:solidFill>
                <a:srgbClr val="898989"/>
              </a:solidFill>
            </a:endParaRPr>
          </a:p>
          <a:p>
            <a:pPr marL="506413" lvl="1" indent="-341313" eaLnBrk="1" hangingPunct="1">
              <a:lnSpc>
                <a:spcPct val="95000"/>
              </a:lnSpc>
              <a:spcBef>
                <a:spcPct val="0"/>
              </a:spcBef>
              <a:buClr>
                <a:srgbClr val="000000"/>
              </a:buClr>
              <a:buFontTx/>
              <a:buChar char="•"/>
              <a:defRPr/>
            </a:pPr>
            <a:r>
              <a:rPr lang="en-US" altLang="en-US" sz="2800" dirty="0" err="1" smtClean="0">
                <a:solidFill>
                  <a:srgbClr val="000000"/>
                </a:solidFill>
                <a:latin typeface="Arial" panose="020B0604020202020204" pitchFamily="34" charset="0"/>
              </a:rPr>
              <a:t>Omaperäinen</a:t>
            </a:r>
            <a:r>
              <a:rPr lang="en-US" altLang="en-US" sz="2800" dirty="0" smtClean="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taidekäsityön</a:t>
            </a:r>
            <a:r>
              <a:rPr lang="en-US" altLang="en-US" sz="2800" dirty="0">
                <a:solidFill>
                  <a:srgbClr val="000000"/>
                </a:solidFill>
                <a:latin typeface="Arial" panose="020B0604020202020204" pitchFamily="34" charset="0"/>
              </a:rPr>
              <a:t> ja </a:t>
            </a:r>
            <a:r>
              <a:rPr lang="en-US" altLang="en-US" sz="2800" dirty="0" err="1">
                <a:solidFill>
                  <a:srgbClr val="000000"/>
                </a:solidFill>
                <a:latin typeface="Arial" panose="020B0604020202020204" pitchFamily="34" charset="0"/>
              </a:rPr>
              <a:t>taideteollisuuden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teos</a:t>
            </a:r>
            <a:r>
              <a:rPr lang="en-US" altLang="en-US" sz="2800" dirty="0">
                <a:solidFill>
                  <a:srgbClr val="000000"/>
                </a:solidFill>
                <a:latin typeface="Arial" panose="020B0604020202020204" pitchFamily="34" charset="0"/>
              </a:rPr>
              <a:t> on </a:t>
            </a:r>
            <a:r>
              <a:rPr lang="en-US" altLang="en-US" sz="2800" dirty="0" err="1">
                <a:solidFill>
                  <a:srgbClr val="000000"/>
                </a:solidFill>
                <a:latin typeface="Arial" panose="020B0604020202020204" pitchFamily="34" charset="0"/>
              </a:rPr>
              <a:t>teoskappale</a:t>
            </a:r>
            <a:r>
              <a:rPr lang="en-US" altLang="en-US" sz="2800" dirty="0">
                <a:solidFill>
                  <a:srgbClr val="000000"/>
                </a:solidFill>
                <a:latin typeface="Arial" panose="020B0604020202020204" pitchFamily="34" charset="0"/>
              </a:rPr>
              <a:t>, </a:t>
            </a:r>
            <a:r>
              <a:rPr lang="en-US" altLang="en-US" sz="2800" dirty="0" smtClean="0">
                <a:solidFill>
                  <a:srgbClr val="000000"/>
                </a:solidFill>
                <a:latin typeface="Arial" panose="020B0604020202020204" pitchFamily="34" charset="0"/>
              </a:rPr>
              <a:t>se </a:t>
            </a:r>
            <a:r>
              <a:rPr lang="en-US" altLang="en-US" sz="2800" dirty="0" err="1" smtClean="0">
                <a:solidFill>
                  <a:srgbClr val="000000"/>
                </a:solidFill>
                <a:latin typeface="Arial" panose="020B0604020202020204" pitchFamily="34" charset="0"/>
              </a:rPr>
              <a:t>onko</a:t>
            </a:r>
            <a:r>
              <a:rPr lang="en-US" altLang="en-US" sz="2800" dirty="0" smtClean="0">
                <a:solidFill>
                  <a:srgbClr val="000000"/>
                </a:solidFill>
                <a:latin typeface="Arial" panose="020B0604020202020204" pitchFamily="34" charset="0"/>
              </a:rPr>
              <a:t> </a:t>
            </a:r>
            <a:r>
              <a:rPr lang="en-US" altLang="en-US" sz="2800" dirty="0" err="1" smtClean="0">
                <a:solidFill>
                  <a:srgbClr val="000000"/>
                </a:solidFill>
                <a:latin typeface="Arial" panose="020B0604020202020204" pitchFamily="34" charset="0"/>
              </a:rPr>
              <a:t>teos</a:t>
            </a:r>
            <a:r>
              <a:rPr lang="en-US" altLang="en-US" sz="2800" dirty="0" smtClean="0">
                <a:solidFill>
                  <a:srgbClr val="000000"/>
                </a:solidFill>
                <a:latin typeface="Arial" panose="020B0604020202020204" pitchFamily="34" charset="0"/>
              </a:rPr>
              <a:t> </a:t>
            </a:r>
            <a:r>
              <a:rPr lang="en-US" altLang="en-US" sz="2800" dirty="0" err="1" smtClean="0">
                <a:solidFill>
                  <a:srgbClr val="000000"/>
                </a:solidFill>
                <a:latin typeface="Arial" panose="020B0604020202020204" pitchFamily="34" charset="0"/>
              </a:rPr>
              <a:t>valmistettu</a:t>
            </a:r>
            <a:r>
              <a:rPr lang="en-US" altLang="en-US" sz="2800" dirty="0" smtClean="0">
                <a:solidFill>
                  <a:srgbClr val="000000"/>
                </a:solidFill>
                <a:latin typeface="Arial" panose="020B0604020202020204" pitchFamily="34" charset="0"/>
              </a:rPr>
              <a:t> </a:t>
            </a:r>
            <a:r>
              <a:rPr lang="en-US" altLang="en-US" sz="2800" dirty="0" err="1" smtClean="0">
                <a:solidFill>
                  <a:srgbClr val="000000"/>
                </a:solidFill>
                <a:latin typeface="Arial" panose="020B0604020202020204" pitchFamily="34" charset="0"/>
              </a:rPr>
              <a:t>millä</a:t>
            </a:r>
            <a:r>
              <a:rPr lang="en-US" altLang="en-US" sz="2800" dirty="0" smtClean="0">
                <a:solidFill>
                  <a:srgbClr val="000000"/>
                </a:solidFill>
                <a:latin typeface="Arial" panose="020B0604020202020204" pitchFamily="34" charset="0"/>
              </a:rPr>
              <a:t> </a:t>
            </a:r>
            <a:r>
              <a:rPr lang="en-US" altLang="en-US" sz="2800" dirty="0" err="1" smtClean="0">
                <a:solidFill>
                  <a:srgbClr val="000000"/>
                </a:solidFill>
                <a:latin typeface="Arial" panose="020B0604020202020204" pitchFamily="34" charset="0"/>
              </a:rPr>
              <a:t>tekniikalla</a:t>
            </a:r>
            <a:r>
              <a:rPr lang="en-US" altLang="en-US" sz="2800" dirty="0" smtClean="0">
                <a:solidFill>
                  <a:srgbClr val="000000"/>
                </a:solidFill>
                <a:latin typeface="Arial" panose="020B0604020202020204" pitchFamily="34" charset="0"/>
              </a:rPr>
              <a:t> , </a:t>
            </a:r>
            <a:r>
              <a:rPr lang="en-US" altLang="en-US" sz="2800" dirty="0" err="1" smtClean="0">
                <a:solidFill>
                  <a:srgbClr val="000000"/>
                </a:solidFill>
                <a:latin typeface="Arial" panose="020B0604020202020204" pitchFamily="34" charset="0"/>
              </a:rPr>
              <a:t>esim</a:t>
            </a:r>
            <a:r>
              <a:rPr lang="en-US" altLang="en-US" sz="2800" dirty="0" smtClean="0">
                <a:solidFill>
                  <a:srgbClr val="000000"/>
                </a:solidFill>
                <a:latin typeface="Arial" panose="020B0604020202020204" pitchFamily="34" charset="0"/>
              </a:rPr>
              <a:t>. 3D </a:t>
            </a:r>
            <a:r>
              <a:rPr lang="en-US" altLang="en-US" sz="2800" dirty="0" err="1" smtClean="0">
                <a:solidFill>
                  <a:srgbClr val="000000"/>
                </a:solidFill>
                <a:latin typeface="Arial" panose="020B0604020202020204" pitchFamily="34" charset="0"/>
              </a:rPr>
              <a:t>tekniikalla</a:t>
            </a:r>
            <a:r>
              <a:rPr lang="en-US" altLang="en-US" sz="2800" dirty="0" smtClean="0">
                <a:solidFill>
                  <a:srgbClr val="000000"/>
                </a:solidFill>
                <a:latin typeface="Arial" panose="020B0604020202020204" pitchFamily="34" charset="0"/>
              </a:rPr>
              <a:t> </a:t>
            </a:r>
            <a:r>
              <a:rPr lang="en-US" altLang="en-US" sz="2800" dirty="0" err="1" smtClean="0">
                <a:solidFill>
                  <a:srgbClr val="000000"/>
                </a:solidFill>
                <a:latin typeface="Arial" panose="020B0604020202020204" pitchFamily="34" charset="0"/>
              </a:rPr>
              <a:t>vai</a:t>
            </a:r>
            <a:r>
              <a:rPr lang="en-US" altLang="en-US" sz="2800" dirty="0" smtClean="0">
                <a:solidFill>
                  <a:srgbClr val="000000"/>
                </a:solidFill>
                <a:latin typeface="Arial" panose="020B0604020202020204" pitchFamily="34" charset="0"/>
              </a:rPr>
              <a:t> </a:t>
            </a:r>
            <a:r>
              <a:rPr lang="en-US" altLang="en-US" sz="2800" dirty="0" err="1" smtClean="0">
                <a:solidFill>
                  <a:srgbClr val="000000"/>
                </a:solidFill>
                <a:latin typeface="Arial" panose="020B0604020202020204" pitchFamily="34" charset="0"/>
              </a:rPr>
              <a:t>perinteisin</a:t>
            </a:r>
            <a:r>
              <a:rPr lang="en-US" altLang="en-US" sz="2800" dirty="0" smtClean="0">
                <a:solidFill>
                  <a:srgbClr val="000000"/>
                </a:solidFill>
                <a:latin typeface="Arial" panose="020B0604020202020204" pitchFamily="34" charset="0"/>
              </a:rPr>
              <a:t> </a:t>
            </a:r>
            <a:r>
              <a:rPr lang="en-US" altLang="en-US" sz="2800" dirty="0" err="1" smtClean="0">
                <a:solidFill>
                  <a:srgbClr val="000000"/>
                </a:solidFill>
                <a:latin typeface="Arial" panose="020B0604020202020204" pitchFamily="34" charset="0"/>
              </a:rPr>
              <a:t>menetelmin</a:t>
            </a:r>
            <a:r>
              <a:rPr lang="en-US" altLang="en-US" sz="2800" dirty="0" smtClean="0">
                <a:solidFill>
                  <a:srgbClr val="000000"/>
                </a:solidFill>
                <a:latin typeface="Arial" panose="020B0604020202020204" pitchFamily="34" charset="0"/>
              </a:rPr>
              <a:t> </a:t>
            </a:r>
            <a:r>
              <a:rPr lang="en-US" altLang="en-US" sz="2800" dirty="0" err="1" smtClean="0">
                <a:solidFill>
                  <a:srgbClr val="000000"/>
                </a:solidFill>
                <a:latin typeface="Arial" panose="020B0604020202020204" pitchFamily="34" charset="0"/>
              </a:rPr>
              <a:t>ei</a:t>
            </a:r>
            <a:r>
              <a:rPr lang="en-US" altLang="en-US" sz="2800" dirty="0" smtClean="0">
                <a:solidFill>
                  <a:srgbClr val="000000"/>
                </a:solidFill>
                <a:latin typeface="Arial" panose="020B0604020202020204" pitchFamily="34" charset="0"/>
              </a:rPr>
              <a:t> </a:t>
            </a:r>
            <a:r>
              <a:rPr lang="en-US" altLang="en-US" sz="2800" dirty="0" err="1" smtClean="0">
                <a:solidFill>
                  <a:srgbClr val="000000"/>
                </a:solidFill>
                <a:latin typeface="Arial" panose="020B0604020202020204" pitchFamily="34" charset="0"/>
              </a:rPr>
              <a:t>vaikuta</a:t>
            </a:r>
            <a:r>
              <a:rPr lang="en-US" altLang="en-US" sz="2800" dirty="0" smtClean="0">
                <a:solidFill>
                  <a:srgbClr val="000000"/>
                </a:solidFill>
                <a:latin typeface="Arial" panose="020B0604020202020204" pitchFamily="34" charset="0"/>
              </a:rPr>
              <a:t> </a:t>
            </a:r>
            <a:r>
              <a:rPr lang="en-US" altLang="en-US" sz="2800" dirty="0" err="1" smtClean="0">
                <a:solidFill>
                  <a:srgbClr val="000000"/>
                </a:solidFill>
                <a:latin typeface="Arial" panose="020B0604020202020204" pitchFamily="34" charset="0"/>
              </a:rPr>
              <a:t>omaperäisyyden</a:t>
            </a:r>
            <a:r>
              <a:rPr lang="en-US" altLang="en-US" sz="2800" dirty="0" smtClean="0">
                <a:solidFill>
                  <a:srgbClr val="000000"/>
                </a:solidFill>
                <a:latin typeface="Arial" panose="020B0604020202020204" pitchFamily="34" charset="0"/>
              </a:rPr>
              <a:t> </a:t>
            </a:r>
            <a:r>
              <a:rPr lang="en-US" altLang="en-US" sz="2800" dirty="0" err="1" smtClean="0">
                <a:solidFill>
                  <a:srgbClr val="000000"/>
                </a:solidFill>
                <a:latin typeface="Arial" panose="020B0604020202020204" pitchFamily="34" charset="0"/>
              </a:rPr>
              <a:t>arviointiin</a:t>
            </a:r>
            <a:r>
              <a:rPr lang="en-US" altLang="en-US" sz="2800" dirty="0" smtClean="0">
                <a:solidFill>
                  <a:srgbClr val="000000"/>
                </a:solidFill>
                <a:latin typeface="Arial" panose="020B0604020202020204" pitchFamily="34" charset="0"/>
              </a:rPr>
              <a:t>. </a:t>
            </a:r>
          </a:p>
          <a:p>
            <a:pPr marL="506413" lvl="1" indent="-341313" eaLnBrk="1" hangingPunct="1">
              <a:lnSpc>
                <a:spcPct val="95000"/>
              </a:lnSpc>
              <a:spcBef>
                <a:spcPct val="0"/>
              </a:spcBef>
              <a:buClr>
                <a:srgbClr val="000000"/>
              </a:buClr>
              <a:buFontTx/>
              <a:buChar char="•"/>
              <a:defRPr/>
            </a:pPr>
            <a:r>
              <a:rPr lang="en-US" altLang="en-US" sz="2800" dirty="0" smtClean="0">
                <a:solidFill>
                  <a:srgbClr val="000000"/>
                </a:solidFill>
                <a:latin typeface="Arial" panose="020B0604020202020204" pitchFamily="34" charset="0"/>
              </a:rPr>
              <a:t>CAD-</a:t>
            </a:r>
            <a:r>
              <a:rPr lang="en-US" altLang="en-US" sz="2800" dirty="0" err="1" smtClean="0">
                <a:solidFill>
                  <a:srgbClr val="000000"/>
                </a:solidFill>
                <a:latin typeface="Arial" panose="020B0604020202020204" pitchFamily="34" charset="0"/>
              </a:rPr>
              <a:t>tiedosto</a:t>
            </a:r>
            <a:r>
              <a:rPr lang="en-US" altLang="en-US" sz="2800" dirty="0" smtClean="0">
                <a:solidFill>
                  <a:srgbClr val="000000"/>
                </a:solidFill>
                <a:latin typeface="Arial" panose="020B0604020202020204" pitchFamily="34" charset="0"/>
              </a:rPr>
              <a:t> </a:t>
            </a:r>
            <a:r>
              <a:rPr lang="en-US" altLang="en-US" sz="2800" dirty="0" err="1" smtClean="0">
                <a:solidFill>
                  <a:srgbClr val="000000"/>
                </a:solidFill>
                <a:latin typeface="Arial" panose="020B0604020202020204" pitchFamily="34" charset="0"/>
              </a:rPr>
              <a:t>jonka</a:t>
            </a:r>
            <a:r>
              <a:rPr lang="en-US" altLang="en-US" sz="2800" dirty="0" smtClean="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avulla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esine</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tulostetaan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voi</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saada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suojaa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tietokoneohjelmana</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omaperäisyyden</a:t>
            </a:r>
            <a:r>
              <a:rPr lang="en-US" altLang="en-US" sz="2800" dirty="0">
                <a:solidFill>
                  <a:srgbClr val="000000"/>
                </a:solidFill>
                <a:latin typeface="Arial" panose="020B0604020202020204" pitchFamily="34" charset="0"/>
              </a:rPr>
              <a:t> </a:t>
            </a:r>
            <a:r>
              <a:rPr lang="en-US" altLang="en-US" sz="2800" dirty="0" err="1">
                <a:solidFill>
                  <a:srgbClr val="000000"/>
                </a:solidFill>
                <a:latin typeface="Arial" panose="020B0604020202020204" pitchFamily="34" charset="0"/>
              </a:rPr>
              <a:t>vaatimus</a:t>
            </a:r>
            <a:r>
              <a:rPr lang="en-US" altLang="en-US" sz="2800" dirty="0">
                <a:solidFill>
                  <a:srgbClr val="000000"/>
                </a:solidFill>
                <a:latin typeface="Arial" panose="020B0604020202020204" pitchFamily="34" charset="0"/>
              </a:rPr>
              <a:t> </a:t>
            </a:r>
          </a:p>
          <a:p>
            <a:pPr marL="165100" lvl="1" indent="0" eaLnBrk="1" hangingPunct="1">
              <a:lnSpc>
                <a:spcPct val="95000"/>
              </a:lnSpc>
              <a:spcBef>
                <a:spcPct val="0"/>
              </a:spcBef>
              <a:buClr>
                <a:srgbClr val="000000"/>
              </a:buClr>
              <a:buFont typeface="Arial"/>
              <a:buNone/>
              <a:defRPr/>
            </a:pPr>
            <a:r>
              <a:rPr lang="en-US" altLang="en-US" sz="2800" dirty="0" smtClean="0">
                <a:solidFill>
                  <a:srgbClr val="000000"/>
                </a:solidFill>
                <a:latin typeface="Arial" panose="020B0604020202020204" pitchFamily="34" charset="0"/>
              </a:rPr>
              <a:t> </a:t>
            </a:r>
            <a:endParaRPr lang="en-US" altLang="en-US" sz="2800" dirty="0">
              <a:solidFill>
                <a:srgbClr val="898989"/>
              </a:solidFill>
            </a:endParaRPr>
          </a:p>
          <a:p>
            <a:pPr>
              <a:defRPr/>
            </a:pPr>
            <a:endParaRPr lang="en-US" dirty="0"/>
          </a:p>
        </p:txBody>
      </p:sp>
      <p:sp>
        <p:nvSpPr>
          <p:cNvPr id="40964" name="Date Placeholder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4B81B7B-18D0-48D3-AB8B-2B2C2857EC08}" type="datetime1">
              <a:rPr lang="fi-FI" altLang="en-US" smtClean="0"/>
              <a:pPr/>
              <a:t>11.2.2019</a:t>
            </a:fld>
            <a:endParaRPr lang="fi-FI" altLang="en-US" smtClean="0"/>
          </a:p>
        </p:txBody>
      </p:sp>
      <p:sp>
        <p:nvSpPr>
          <p:cNvPr id="40965"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74A251-91DE-4D7F-B521-FD5AE7C2E19A}" type="slidenum">
              <a:rPr lang="fi-FI" altLang="en-US" smtClean="0"/>
              <a:pPr/>
              <a:t>38</a:t>
            </a:fld>
            <a:endParaRPr lang="fi-FI"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354013"/>
            <a:ext cx="9118600" cy="1328737"/>
          </a:xfrm>
        </p:spPr>
        <p:txBody>
          <a:bodyPr/>
          <a:lstStyle/>
          <a:p>
            <a:pPr>
              <a:defRPr/>
            </a:pPr>
            <a:r>
              <a:rPr lang="fi-FI" dirty="0" smtClean="0">
                <a:solidFill>
                  <a:srgbClr val="FF7900"/>
                </a:solidFill>
                <a:latin typeface="Arial" panose="020B0604020202020204" pitchFamily="34" charset="0"/>
              </a:rPr>
              <a:t>Lähioikeudet</a:t>
            </a:r>
            <a:endParaRPr lang="en-US" dirty="0"/>
          </a:p>
        </p:txBody>
      </p:sp>
      <p:sp>
        <p:nvSpPr>
          <p:cNvPr id="3" name="Content Placeholder 2"/>
          <p:cNvSpPr>
            <a:spLocks noGrp="1"/>
          </p:cNvSpPr>
          <p:nvPr>
            <p:ph sz="quarter" idx="14"/>
          </p:nvPr>
        </p:nvSpPr>
        <p:spPr>
          <a:xfrm>
            <a:off x="520700" y="1682750"/>
            <a:ext cx="9118600" cy="4448175"/>
          </a:xfrm>
        </p:spPr>
        <p:txBody>
          <a:bodyPr/>
          <a:lstStyle/>
          <a:p>
            <a:pPr marL="506413" lvl="1" indent="-341313" eaLnBrk="1" hangingPunct="1">
              <a:lnSpc>
                <a:spcPct val="95000"/>
              </a:lnSpc>
              <a:spcBef>
                <a:spcPct val="0"/>
              </a:spcBef>
              <a:buClr>
                <a:srgbClr val="000000"/>
              </a:buClr>
              <a:buFontTx/>
              <a:buChar char="•"/>
              <a:defRPr/>
            </a:pPr>
            <a:r>
              <a:rPr lang="en-US" altLang="en-US" sz="2800" dirty="0" err="1">
                <a:solidFill>
                  <a:srgbClr val="000000"/>
                </a:solidFill>
                <a:latin typeface="Arial" panose="020B0604020202020204" pitchFamily="34" charset="0"/>
                <a:cs typeface="Arial" panose="020B0604020202020204" pitchFamily="34" charset="0"/>
              </a:rPr>
              <a:t>Valokuvaajan</a:t>
            </a:r>
            <a:r>
              <a:rPr lang="en-US" altLang="en-US" sz="2800" dirty="0">
                <a:solidFill>
                  <a:srgbClr val="000000"/>
                </a:solidFill>
                <a:latin typeface="Arial" panose="020B0604020202020204" pitchFamily="34" charset="0"/>
                <a:cs typeface="Arial" panose="020B0604020202020204" pitchFamily="34" charset="0"/>
              </a:rPr>
              <a:t> 49 a §:n </a:t>
            </a:r>
            <a:r>
              <a:rPr lang="en-US" altLang="en-US" sz="2800" dirty="0" err="1">
                <a:solidFill>
                  <a:srgbClr val="000000"/>
                </a:solidFill>
                <a:latin typeface="Arial" panose="020B0604020202020204" pitchFamily="34" charset="0"/>
                <a:cs typeface="Arial" panose="020B0604020202020204" pitchFamily="34" charset="0"/>
              </a:rPr>
              <a:t>mukainen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lähioikeus</a:t>
            </a:r>
            <a:endParaRPr lang="en-US" altLang="en-US" sz="2800" dirty="0">
              <a:solidFill>
                <a:srgbClr val="000000"/>
              </a:solidFill>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en-US" altLang="en-US" sz="2800" dirty="0" err="1">
                <a:solidFill>
                  <a:srgbClr val="000000"/>
                </a:solidFill>
                <a:latin typeface="Arial" panose="020B0604020202020204" pitchFamily="34" charset="0"/>
                <a:cs typeface="Arial" panose="020B0604020202020204" pitchFamily="34" charset="0"/>
              </a:rPr>
              <a:t>Ääni</a:t>
            </a:r>
            <a:r>
              <a:rPr lang="en-US" altLang="en-US" sz="2800" dirty="0">
                <a:solidFill>
                  <a:srgbClr val="000000"/>
                </a:solidFill>
                <a:latin typeface="Arial" panose="020B0604020202020204" pitchFamily="34" charset="0"/>
                <a:cs typeface="Arial" panose="020B0604020202020204" pitchFamily="34" charset="0"/>
              </a:rPr>
              <a:t>- ja </a:t>
            </a:r>
            <a:r>
              <a:rPr lang="en-US" altLang="en-US" sz="2800" dirty="0" err="1">
                <a:solidFill>
                  <a:srgbClr val="000000"/>
                </a:solidFill>
                <a:latin typeface="Arial" panose="020B0604020202020204" pitchFamily="34" charset="0"/>
                <a:cs typeface="Arial" panose="020B0604020202020204" pitchFamily="34" charset="0"/>
              </a:rPr>
              <a:t>kuvatallenteen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tuottajan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smtClean="0">
                <a:solidFill>
                  <a:srgbClr val="000000"/>
                </a:solidFill>
                <a:latin typeface="Arial" panose="020B0604020202020204" pitchFamily="34" charset="0"/>
                <a:cs typeface="Arial" panose="020B0604020202020204" pitchFamily="34" charset="0"/>
              </a:rPr>
              <a:t>oikeus</a:t>
            </a:r>
            <a:endParaRPr lang="en-US" altLang="en-US" sz="2800" dirty="0" smtClean="0">
              <a:solidFill>
                <a:srgbClr val="000000"/>
              </a:solidFill>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fi-FI" altLang="en-US" sz="2800" dirty="0">
                <a:solidFill>
                  <a:srgbClr val="000000"/>
                </a:solidFill>
                <a:latin typeface="Arial" panose="020B0604020202020204" pitchFamily="34" charset="0"/>
                <a:cs typeface="Arial" panose="020B0604020202020204" pitchFamily="34" charset="0"/>
              </a:rPr>
              <a:t>E</a:t>
            </a:r>
            <a:r>
              <a:rPr lang="fi-FI" altLang="en-US" sz="2800" dirty="0" smtClean="0">
                <a:solidFill>
                  <a:srgbClr val="000000"/>
                </a:solidFill>
                <a:latin typeface="Arial" panose="020B0604020202020204" pitchFamily="34" charset="0"/>
                <a:cs typeface="Arial" panose="020B0604020202020204" pitchFamily="34" charset="0"/>
              </a:rPr>
              <a:t>sittävän taiteilijan suoja </a:t>
            </a:r>
            <a:endParaRPr lang="en-US" altLang="en-US" sz="2800" dirty="0">
              <a:solidFill>
                <a:srgbClr val="898989"/>
              </a:solidFill>
              <a:latin typeface="Arial" panose="020B0604020202020204" pitchFamily="34" charset="0"/>
              <a:cs typeface="Arial" panose="020B0604020202020204" pitchFamily="34" charset="0"/>
            </a:endParaRPr>
          </a:p>
          <a:p>
            <a:pPr marL="506413" lvl="1" indent="-341313"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Suoja-aika</a:t>
            </a:r>
            <a:r>
              <a:rPr lang="en-US" altLang="en-US" sz="2700" dirty="0">
                <a:solidFill>
                  <a:srgbClr val="000000"/>
                </a:solidFill>
                <a:latin typeface="Arial" panose="020B0604020202020204" pitchFamily="34" charset="0"/>
              </a:rPr>
              <a:t> 50 </a:t>
            </a:r>
            <a:r>
              <a:rPr lang="en-US" altLang="en-US" sz="2700" dirty="0" err="1">
                <a:solidFill>
                  <a:srgbClr val="000000"/>
                </a:solidFill>
                <a:latin typeface="Arial" panose="020B0604020202020204" pitchFamily="34" charset="0"/>
              </a:rPr>
              <a:t>vuotta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tallentamisvuodesta</a:t>
            </a:r>
            <a:r>
              <a:rPr lang="en-US" altLang="en-US" sz="2700" dirty="0">
                <a:solidFill>
                  <a:srgbClr val="000000"/>
                </a:solidFill>
                <a:latin typeface="Arial" panose="020B0604020202020204" pitchFamily="34" charset="0"/>
              </a:rPr>
              <a:t> tai </a:t>
            </a:r>
            <a:r>
              <a:rPr lang="en-US" altLang="en-US" sz="2700" dirty="0" err="1">
                <a:solidFill>
                  <a:srgbClr val="000000"/>
                </a:solidFill>
                <a:latin typeface="Arial" panose="020B0604020202020204" pitchFamily="34" charset="0"/>
              </a:rPr>
              <a:t>valokuvan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ottamisvuodesta</a:t>
            </a:r>
            <a:r>
              <a:rPr lang="en-US" altLang="en-US" sz="2700" dirty="0">
                <a:solidFill>
                  <a:srgbClr val="000000"/>
                </a:solidFill>
                <a:latin typeface="Arial" panose="020B0604020202020204" pitchFamily="34" charset="0"/>
              </a:rPr>
              <a:t> tai </a:t>
            </a:r>
            <a:r>
              <a:rPr lang="en-US" altLang="en-US" sz="2700" dirty="0" err="1">
                <a:solidFill>
                  <a:srgbClr val="000000"/>
                </a:solidFill>
                <a:latin typeface="Arial" panose="020B0604020202020204" pitchFamily="34" charset="0"/>
              </a:rPr>
              <a:t>lähettämisvuodesta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huom</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Musiikin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lähioikeudet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suoja-aika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direktiivin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pidennys</a:t>
            </a:r>
            <a:r>
              <a:rPr lang="en-US" altLang="en-US" sz="2700" dirty="0">
                <a:solidFill>
                  <a:srgbClr val="000000"/>
                </a:solidFill>
                <a:latin typeface="Arial" panose="020B0604020202020204" pitchFamily="34" charset="0"/>
              </a:rPr>
              <a:t> 70 </a:t>
            </a:r>
            <a:r>
              <a:rPr lang="en-US" altLang="en-US" sz="2700" dirty="0" err="1">
                <a:solidFill>
                  <a:srgbClr val="000000"/>
                </a:solidFill>
                <a:latin typeface="Arial" panose="020B0604020202020204" pitchFamily="34" charset="0"/>
              </a:rPr>
              <a:t>vuoteen</a:t>
            </a:r>
            <a:r>
              <a:rPr lang="en-US" altLang="en-US" sz="2700" dirty="0">
                <a:solidFill>
                  <a:srgbClr val="000000"/>
                </a:solidFill>
                <a:latin typeface="Arial" panose="020B0604020202020204" pitchFamily="34" charset="0"/>
              </a:rPr>
              <a:t> )</a:t>
            </a:r>
            <a:endParaRPr lang="en-US" altLang="en-US" dirty="0">
              <a:solidFill>
                <a:srgbClr val="898989"/>
              </a:solidFill>
            </a:endParaRPr>
          </a:p>
          <a:p>
            <a:pPr marL="506413" lvl="1" indent="-341313" eaLnBrk="1" hangingPunct="1">
              <a:lnSpc>
                <a:spcPct val="95000"/>
              </a:lnSpc>
              <a:spcBef>
                <a:spcPct val="0"/>
              </a:spcBef>
              <a:buClr>
                <a:srgbClr val="000000"/>
              </a:buClr>
              <a:buFontTx/>
              <a:buChar char="•"/>
              <a:defRPr/>
            </a:pPr>
            <a:r>
              <a:rPr lang="en-US" altLang="en-US" sz="2700" dirty="0" err="1">
                <a:solidFill>
                  <a:srgbClr val="000000"/>
                </a:solidFill>
                <a:latin typeface="Arial" panose="020B0604020202020204" pitchFamily="34" charset="0"/>
              </a:rPr>
              <a:t>USA:ssa</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ei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valokuvaajan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lähioikeutta</a:t>
            </a:r>
            <a:r>
              <a:rPr lang="en-US" altLang="en-US" sz="2700" dirty="0">
                <a:solidFill>
                  <a:srgbClr val="000000"/>
                </a:solidFill>
                <a:latin typeface="Arial" panose="020B0604020202020204" pitchFamily="34" charset="0"/>
              </a:rPr>
              <a:t>, vain </a:t>
            </a:r>
            <a:r>
              <a:rPr lang="en-US" altLang="en-US" sz="2700" dirty="0" err="1">
                <a:solidFill>
                  <a:srgbClr val="000000"/>
                </a:solidFill>
                <a:latin typeface="Arial" panose="020B0604020202020204" pitchFamily="34" charset="0"/>
              </a:rPr>
              <a:t>teoskynnyksen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ylittävät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valokuvat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saavat</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suojaa</a:t>
            </a:r>
            <a:r>
              <a:rPr lang="en-US" altLang="en-US" sz="2700" dirty="0">
                <a:solidFill>
                  <a:srgbClr val="000000"/>
                </a:solidFill>
                <a:latin typeface="Arial" panose="020B0604020202020204" pitchFamily="34" charset="0"/>
              </a:rPr>
              <a:t> </a:t>
            </a:r>
            <a:endParaRPr lang="en-US" altLang="en-US" dirty="0">
              <a:solidFill>
                <a:srgbClr val="898989"/>
              </a:solidFill>
            </a:endParaRPr>
          </a:p>
          <a:p>
            <a:pPr marL="506413" lvl="1" indent="-341313" eaLnBrk="1" hangingPunct="1">
              <a:lnSpc>
                <a:spcPct val="95000"/>
              </a:lnSpc>
              <a:spcBef>
                <a:spcPct val="0"/>
              </a:spcBef>
              <a:buClr>
                <a:srgbClr val="000000"/>
              </a:buClr>
              <a:buFontTx/>
              <a:buChar char="•"/>
              <a:defRPr/>
            </a:pPr>
            <a:r>
              <a:rPr lang="en-US" altLang="en-US" sz="2700" dirty="0">
                <a:solidFill>
                  <a:srgbClr val="000000"/>
                </a:solidFill>
                <a:latin typeface="Arial" panose="020B0604020202020204" pitchFamily="34" charset="0"/>
              </a:rPr>
              <a:t>USA </a:t>
            </a:r>
            <a:r>
              <a:rPr lang="en-US" altLang="en-US" sz="2700" dirty="0" err="1">
                <a:solidFill>
                  <a:srgbClr val="000000"/>
                </a:solidFill>
                <a:latin typeface="Arial" panose="020B0604020202020204" pitchFamily="34" charset="0"/>
              </a:rPr>
              <a:t>vastaavasti</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valokuvan</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teoskynnys</a:t>
            </a:r>
            <a:r>
              <a:rPr lang="en-US" altLang="en-US" sz="2700" dirty="0">
                <a:solidFill>
                  <a:srgbClr val="000000"/>
                </a:solidFill>
                <a:latin typeface="Arial" panose="020B0604020202020204" pitchFamily="34" charset="0"/>
              </a:rPr>
              <a:t> </a:t>
            </a:r>
            <a:r>
              <a:rPr lang="en-US" altLang="en-US" sz="2700" dirty="0" err="1">
                <a:solidFill>
                  <a:srgbClr val="000000"/>
                </a:solidFill>
                <a:latin typeface="Arial" panose="020B0604020202020204" pitchFamily="34" charset="0"/>
              </a:rPr>
              <a:t>alempana</a:t>
            </a:r>
            <a:r>
              <a:rPr lang="en-US" altLang="en-US" sz="2700" dirty="0">
                <a:solidFill>
                  <a:srgbClr val="000000"/>
                </a:solidFill>
                <a:latin typeface="Arial" panose="020B0604020202020204" pitchFamily="34" charset="0"/>
              </a:rPr>
              <a:t> ”If it is worth copying it is worth protecting”</a:t>
            </a:r>
          </a:p>
          <a:p>
            <a:pPr>
              <a:defRPr/>
            </a:pPr>
            <a:endParaRPr lang="fi-FI" dirty="0"/>
          </a:p>
          <a:p>
            <a:pPr>
              <a:defRPr/>
            </a:pPr>
            <a:endParaRPr lang="fi-FI" dirty="0" smtClean="0"/>
          </a:p>
          <a:p>
            <a:pPr>
              <a:defRPr/>
            </a:pPr>
            <a:endParaRPr lang="fi-FI" dirty="0"/>
          </a:p>
        </p:txBody>
      </p:sp>
      <p:sp>
        <p:nvSpPr>
          <p:cNvPr id="41988" name="Date Placeholder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1172B90-5241-4C64-A1FA-754BDD26220B}" type="datetime1">
              <a:rPr lang="fi-FI" altLang="en-US" smtClean="0"/>
              <a:pPr/>
              <a:t>11.2.2019</a:t>
            </a:fld>
            <a:endParaRPr lang="fi-FI" altLang="en-US" smtClean="0"/>
          </a:p>
        </p:txBody>
      </p:sp>
      <p:sp>
        <p:nvSpPr>
          <p:cNvPr id="41989"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1DE2394-80A4-4926-A1D4-844441E41484}" type="slidenum">
              <a:rPr lang="fi-FI" altLang="en-US" smtClean="0"/>
              <a:pPr/>
              <a:t>39</a:t>
            </a:fld>
            <a:endParaRPr lang="fi-FI"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Tavaramerkki</a:t>
            </a:r>
          </a:p>
        </p:txBody>
      </p:sp>
      <p:sp>
        <p:nvSpPr>
          <p:cNvPr id="6147"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Rekisteröinti  tai vakiinnuttaminen antaa yksinoikeuden </a:t>
            </a:r>
            <a:endParaRPr lang="en-US" altLang="en-US" smtClean="0">
              <a:solidFill>
                <a:srgbClr val="898989"/>
              </a:solidFill>
            </a:endParaRPr>
          </a:p>
          <a:p>
            <a:pPr marL="506413" lvl="1" indent="-341313" algn="l" eaLnBrk="1" hangingPunct="1">
              <a:lnSpc>
                <a:spcPct val="95000"/>
              </a:lnSpc>
              <a:spcBef>
                <a:spcPct val="0"/>
              </a:spcBef>
              <a:buClr>
                <a:srgbClr val="000000"/>
              </a:buClr>
            </a:pPr>
            <a:r>
              <a:rPr lang="en-US" altLang="en-US" sz="2700" smtClean="0">
                <a:solidFill>
                  <a:srgbClr val="000000"/>
                </a:solidFill>
                <a:latin typeface="Arial" panose="020B0604020202020204" pitchFamily="34" charset="0"/>
              </a:rPr>
              <a:t> </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Edellytyksenä se  että merkki on erottamiskykyinen</a:t>
            </a:r>
          </a:p>
          <a:p>
            <a:pPr marL="506413" lvl="1" indent="-341313" algn="l" eaLnBrk="1" hangingPunct="1">
              <a:lnSpc>
                <a:spcPct val="95000"/>
              </a:lnSpc>
              <a:spcBef>
                <a:spcPct val="0"/>
              </a:spcBef>
              <a:buClr>
                <a:srgbClr val="000000"/>
              </a:buClr>
              <a:buFontTx/>
              <a:buChar char="•"/>
            </a:pPr>
            <a:endParaRPr lang="fi-FI" altLang="en-US" sz="2700" smtClean="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fi-FI" altLang="en-US" sz="2700" smtClean="0">
                <a:solidFill>
                  <a:srgbClr val="000000"/>
                </a:solidFill>
                <a:latin typeface="Arial" panose="020B0604020202020204" pitchFamily="34" charset="0"/>
              </a:rPr>
              <a:t>Tavaramerkkinä voidaan suojata erottamiskykyinen sana, kuvio, numero – tai kirjainyhdistelmä tai näiden yhdistelmä tai tuotteen tai pakkauksen ulkomuoto </a:t>
            </a:r>
            <a:endParaRPr lang="en-US" altLang="en-US" smtClean="0">
              <a:solidFill>
                <a:srgbClr val="898989"/>
              </a:solidFill>
            </a:endParaRPr>
          </a:p>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a:p>
            <a:pPr algn="l" eaLnBrk="1" hangingPunct="1">
              <a:lnSpc>
                <a:spcPct val="95000"/>
              </a:lnSpc>
              <a:spcBef>
                <a:spcPct val="0"/>
              </a:spcBef>
            </a:pPr>
            <a:endParaRPr lang="en-US" altLang="en-US" smtClean="0">
              <a:solidFill>
                <a:srgbClr val="898989"/>
              </a:solidFill>
            </a:endParaRPr>
          </a:p>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Lähioikeudet</a:t>
            </a:r>
          </a:p>
        </p:txBody>
      </p:sp>
      <p:sp>
        <p:nvSpPr>
          <p:cNvPr id="43011"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Valokuvaajan 49 a §:n mukainen lähioikeus</a:t>
            </a:r>
          </a:p>
          <a:p>
            <a:pPr marL="506413" lvl="1" indent="-341313" algn="l" eaLnBrk="1" hangingPunct="1">
              <a:lnSpc>
                <a:spcPct val="95000"/>
              </a:lnSpc>
              <a:spcBef>
                <a:spcPct val="0"/>
              </a:spcBef>
              <a:buClr>
                <a:srgbClr val="000000"/>
              </a:buClr>
              <a:buFontTx/>
              <a:buChar char="•"/>
            </a:pPr>
            <a:r>
              <a:rPr lang="en-US" altLang="en-US" smtClean="0">
                <a:solidFill>
                  <a:srgbClr val="000000"/>
                </a:solidFill>
                <a:latin typeface="Arial" panose="020B0604020202020204" pitchFamily="34" charset="0"/>
              </a:rPr>
              <a:t>Ääni- ja kuvatallenteen tuottajan oikeus</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Suoja-aika 50 vuotta tallentamisvuodesta tai valokuvan ottamisvuodesta tai lähettämisvuodesta (huom. Musiikin lähioikeudet suoja-aika direktiivin pidennys 70 vuoteen )</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USA:ssa ei valokuvaajan lähioikeutta, vain teoskynnyksen ylittävät valokuvat saavat suojaa </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USA vastaavasti valokuvan teoskynnys alempana ”If it is worth copying it is worth protecting”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Tekijänoikeuslain poikkeussäännöt</a:t>
            </a:r>
          </a:p>
        </p:txBody>
      </p:sp>
      <p:sp>
        <p:nvSpPr>
          <p:cNvPr id="44035" name="Rectangle 2"/>
          <p:cNvSpPr>
            <a:spLocks noGrp="1" noChangeArrowheads="1"/>
          </p:cNvSpPr>
          <p:nvPr>
            <p:ph type="subTitle" idx="1"/>
          </p:nvPr>
        </p:nvSpPr>
        <p:spPr>
          <a:xfrm>
            <a:off x="577850" y="1757363"/>
            <a:ext cx="8986838" cy="4597400"/>
          </a:xfrm>
        </p:spPr>
        <p:txBody>
          <a:bodyPr lIns="0" tIns="0" rIns="0" bIns="0"/>
          <a:lstStyle/>
          <a:p>
            <a:pPr algn="l" eaLnBrk="1" hangingPunct="1">
              <a:lnSpc>
                <a:spcPct val="95000"/>
              </a:lnSpc>
              <a:spcBef>
                <a:spcPct val="0"/>
              </a:spcBef>
            </a:pPr>
            <a:endParaRPr lang="en-US" altLang="en-US" sz="2200" smtClean="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EU Infosoc direktiivissä ja Suomen tekijänoikeus laissa poikkeussäännöksiä. Poikkeussäännökset koskevat vain taloudellisia oikeuksia. </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200" smtClean="0">
                <a:solidFill>
                  <a:srgbClr val="000000"/>
                </a:solidFill>
                <a:latin typeface="Arial" panose="020B0604020202020204" pitchFamily="34" charset="0"/>
              </a:rPr>
              <a:t>Kuvia saa ottaa valaisemaan tieteellistä tekstiä tekijänoikeuslain 25 §:n 1 momentin nojalla. Tekijän nimi ja lähde on ilmoitettava. Yleinen siteerausoikeus on tekijänoikeuslain 22 §:ssä. Siteerausoikeus koskee teoksen osaa, kuva tulee siteerata kokonaisuutena. </a:t>
            </a:r>
          </a:p>
          <a:p>
            <a:pPr marL="506413" lvl="1" indent="-341313" algn="l" eaLnBrk="1" hangingPunct="1">
              <a:lnSpc>
                <a:spcPct val="95000"/>
              </a:lnSpc>
              <a:spcBef>
                <a:spcPct val="0"/>
              </a:spcBef>
              <a:buClr>
                <a:srgbClr val="000000"/>
              </a:buClr>
              <a:buFontTx/>
              <a:buChar char="•"/>
            </a:pPr>
            <a:r>
              <a:rPr lang="fi-FI" altLang="en-US" sz="2200" smtClean="0">
                <a:solidFill>
                  <a:srgbClr val="000000"/>
                </a:solidFill>
                <a:latin typeface="Arial" panose="020B0604020202020204" pitchFamily="34" charset="0"/>
              </a:rPr>
              <a:t>Yksityiseen käyttöön on oikeus poikkeussäännöksen nojalla  valmistaa muutamia kappaleita. Yksityistä käyttöä on käyttö lähimmässä ystävä- ja perhepiirissä.</a:t>
            </a:r>
          </a:p>
          <a:p>
            <a:pPr marL="506413" lvl="1" indent="-341313" algn="l" eaLnBrk="1" hangingPunct="1">
              <a:lnSpc>
                <a:spcPct val="95000"/>
              </a:lnSpc>
              <a:spcBef>
                <a:spcPct val="0"/>
              </a:spcBef>
              <a:buClr>
                <a:srgbClr val="000000"/>
              </a:buClr>
              <a:buFontTx/>
              <a:buChar char="•"/>
            </a:pPr>
            <a:r>
              <a:rPr lang="fi-FI" altLang="en-US" sz="2200" smtClean="0">
                <a:solidFill>
                  <a:srgbClr val="000000"/>
                </a:solidFill>
                <a:latin typeface="Arial" panose="020B0604020202020204" pitchFamily="34" charset="0"/>
              </a:rPr>
              <a:t>Tekijänoikeus on sopimuksenvaraista oikeutta,  esim. kuvapankki voi sopia että kuvia saa käyttää vain painettuun kirjaan , ei sähköiseen julkaisuun. Sopimus on sitova vaikka se rajaisi käytön kapeammaksi kuin poikkeussäännös</a:t>
            </a:r>
            <a:endParaRPr lang="en-US" altLang="en-US" smtClean="0">
              <a:solidFill>
                <a:srgbClr val="898989"/>
              </a:solidFill>
            </a:endParaRPr>
          </a:p>
          <a:p>
            <a:pPr algn="l" eaLnBrk="1" hangingPunct="1">
              <a:lnSpc>
                <a:spcPct val="95000"/>
              </a:lnSpc>
              <a:spcBef>
                <a:spcPct val="0"/>
              </a:spcBef>
              <a:buClr>
                <a:srgbClr val="000000"/>
              </a:buClr>
            </a:pPr>
            <a:endParaRPr lang="en-US" altLang="en-US" sz="22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Tekijänoikeuden luovuttaminen</a:t>
            </a:r>
          </a:p>
        </p:txBody>
      </p:sp>
      <p:sp>
        <p:nvSpPr>
          <p:cNvPr id="45059"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800" smtClean="0">
                <a:solidFill>
                  <a:srgbClr val="000000"/>
                </a:solidFill>
                <a:latin typeface="Arial" panose="020B0604020202020204" pitchFamily="34" charset="0"/>
                <a:cs typeface="Arial" panose="020B0604020202020204" pitchFamily="34" charset="0"/>
              </a:rPr>
              <a:t>Tekijänoikeus syntyy luonnolliselle henkilölle, ja se voidaan siirtää sopimuksilla</a:t>
            </a:r>
            <a:endParaRPr lang="en-US" altLang="en-US" sz="2800" smtClean="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smtClean="0">
                <a:solidFill>
                  <a:srgbClr val="000000"/>
                </a:solidFill>
                <a:latin typeface="Arial" panose="020B0604020202020204" pitchFamily="34" charset="0"/>
                <a:cs typeface="Arial" panose="020B0604020202020204" pitchFamily="34" charset="0"/>
              </a:rPr>
              <a:t>Sopimuksella voidaan luovuttaa käyttöoikeus</a:t>
            </a:r>
            <a:endParaRPr lang="en-US" altLang="en-US" sz="2800" smtClean="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smtClean="0">
                <a:solidFill>
                  <a:srgbClr val="000000"/>
                </a:solidFill>
                <a:latin typeface="Arial" panose="020B0604020202020204" pitchFamily="34" charset="0"/>
                <a:cs typeface="Arial" panose="020B0604020202020204" pitchFamily="34" charset="0"/>
              </a:rPr>
              <a:t>Tekijänoikeutta voidaan siirtää työsopimuksella</a:t>
            </a:r>
            <a:endParaRPr lang="en-US" altLang="en-US" sz="2800" smtClean="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800" smtClean="0">
                <a:solidFill>
                  <a:srgbClr val="000000"/>
                </a:solidFill>
                <a:latin typeface="Arial" panose="020B0604020202020204" pitchFamily="34" charset="0"/>
                <a:cs typeface="Arial" panose="020B0604020202020204" pitchFamily="34" charset="0"/>
              </a:rPr>
              <a:t>Koska tekijänoikeuden siirtymisen laajuus työsuhteessa tulkinnanvarainen, hyvä sopia työntekijän kanssa tekijänoikeuden siirtymisestä työnantajalle</a:t>
            </a:r>
          </a:p>
          <a:p>
            <a:pPr marL="506413" lvl="1" indent="-341313" algn="l" eaLnBrk="1" hangingPunct="1">
              <a:lnSpc>
                <a:spcPct val="95000"/>
              </a:lnSpc>
              <a:spcBef>
                <a:spcPct val="0"/>
              </a:spcBef>
              <a:buClr>
                <a:srgbClr val="000000"/>
              </a:buClr>
              <a:buFontTx/>
              <a:buChar char="•"/>
            </a:pPr>
            <a:r>
              <a:rPr lang="en-US" altLang="en-US" sz="2800" smtClean="0">
                <a:solidFill>
                  <a:srgbClr val="000000"/>
                </a:solidFill>
                <a:latin typeface="Arial" panose="020B0604020202020204" pitchFamily="34" charset="0"/>
                <a:cs typeface="Arial" panose="020B0604020202020204" pitchFamily="34" charset="0"/>
              </a:rPr>
              <a:t>Tekijänoikeuslain säännöksen mukaan edelleenluovutuksesta ja muunteluoikeudesta sovittava nimenomaisesti</a:t>
            </a:r>
            <a:endParaRPr lang="en-US" altLang="en-US" sz="2800" smtClean="0">
              <a:solidFill>
                <a:srgbClr val="898989"/>
              </a:solidFill>
              <a:latin typeface="Arial" panose="020B0604020202020204" pitchFamily="34" charset="0"/>
              <a:cs typeface="Arial" panose="020B0604020202020204" pitchFamily="34" charset="0"/>
            </a:endParaRPr>
          </a:p>
          <a:p>
            <a:pPr marL="506413" lvl="1" indent="-341313" algn="l" eaLnBrk="1" hangingPunct="1">
              <a:lnSpc>
                <a:spcPct val="95000"/>
              </a:lnSpc>
              <a:spcBef>
                <a:spcPct val="0"/>
              </a:spcBef>
              <a:buClr>
                <a:srgbClr val="000000"/>
              </a:buClr>
              <a:buFontTx/>
              <a:buChar char="•"/>
            </a:pPr>
            <a:endParaRPr lang="en-US" altLang="en-US" smtClean="0">
              <a:solidFill>
                <a:srgbClr val="898989"/>
              </a:solidFill>
            </a:endParaRPr>
          </a:p>
          <a:p>
            <a:pPr algn="l" eaLnBrk="1" hangingPunct="1">
              <a:lnSpc>
                <a:spcPct val="95000"/>
              </a:lnSpc>
              <a:spcBef>
                <a:spcPct val="0"/>
              </a:spcBef>
              <a:buClr>
                <a:srgbClr val="000000"/>
              </a:buClr>
            </a:pPr>
            <a:endParaRPr lang="en-US" altLang="en-US" sz="27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Immateriaalioikeuden  luovutus</a:t>
            </a:r>
          </a:p>
        </p:txBody>
      </p:sp>
      <p:sp>
        <p:nvSpPr>
          <p:cNvPr id="46083"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Immateriaalioikeuden omistusoikeus voidaan luovuttaa tai lisensioida yksinoikeus tai –ei yksinomainen oikeus eri tavoin rajattuna  </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Yksinoikeus</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Ei- yksinomainen oikeus</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Sole right- tekijä saa yhä itse käyttää teosta mutta ei voi luovuttaa kolmannelle</a:t>
            </a:r>
            <a:endParaRPr lang="en-US" altLang="en-US" smtClean="0">
              <a:solidFill>
                <a:srgbClr val="898989"/>
              </a:solidFill>
            </a:endParaRPr>
          </a:p>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354013"/>
            <a:ext cx="9118600" cy="1328737"/>
          </a:xfrm>
        </p:spPr>
        <p:txBody>
          <a:bodyPr/>
          <a:lstStyle/>
          <a:p>
            <a:pPr>
              <a:defRPr/>
            </a:pPr>
            <a:r>
              <a:rPr lang="fi-FI" altLang="en-US" dirty="0" smtClean="0">
                <a:solidFill>
                  <a:srgbClr val="FF7900"/>
                </a:solidFill>
                <a:latin typeface="Arial" panose="020B0604020202020204" pitchFamily="34" charset="0"/>
              </a:rPr>
              <a:t>Esimerkki sopimuksesta</a:t>
            </a:r>
            <a:endParaRPr lang="en-US" dirty="0"/>
          </a:p>
        </p:txBody>
      </p:sp>
      <p:sp>
        <p:nvSpPr>
          <p:cNvPr id="3" name="Content Placeholder 2"/>
          <p:cNvSpPr>
            <a:spLocks noGrp="1"/>
          </p:cNvSpPr>
          <p:nvPr>
            <p:ph sz="quarter" idx="14"/>
          </p:nvPr>
        </p:nvSpPr>
        <p:spPr>
          <a:xfrm>
            <a:off x="520700" y="1682750"/>
            <a:ext cx="9118600" cy="4448175"/>
          </a:xfrm>
        </p:spPr>
        <p:txBody>
          <a:bodyPr/>
          <a:lstStyle/>
          <a:p>
            <a:pPr>
              <a:defRPr/>
            </a:pPr>
            <a:r>
              <a:rPr lang="fi-FI" sz="2400" dirty="0"/>
              <a:t>Yritys saa tällä sopimuksella mallioikeuden, tekijänoikeuden  ja muut immateriaalioikeudet suunnitellun/suunniteltujen tuotteen/tuotteiden</a:t>
            </a:r>
            <a:endParaRPr lang="en-US" sz="2400" dirty="0"/>
          </a:p>
          <a:p>
            <a:pPr>
              <a:defRPr/>
            </a:pPr>
            <a:r>
              <a:rPr lang="fi-FI" sz="2400" dirty="0"/>
              <a:t>malliin/malleihin. Yrityksen harkinnassa on, hakeeko se Mallin </a:t>
            </a:r>
            <a:r>
              <a:rPr lang="fi-FI" sz="2400" dirty="0" smtClean="0"/>
              <a:t>rekisteröintiä tai </a:t>
            </a:r>
            <a:r>
              <a:rPr lang="fi-FI" sz="2400" dirty="0"/>
              <a:t>muuta suojausta ja kuinka laajana sitä haetaan</a:t>
            </a:r>
            <a:r>
              <a:rPr lang="fi-FI" sz="2400" dirty="0" smtClean="0"/>
              <a:t>.</a:t>
            </a:r>
          </a:p>
          <a:p>
            <a:pPr>
              <a:defRPr/>
            </a:pPr>
            <a:r>
              <a:rPr lang="fi-FI" sz="2400" dirty="0"/>
              <a:t>Yritys on Mallia markkinoidessaan velvollinen ilmoittamaan suunnittelijan nimen siinä laajuudessa kuin se on markkinoinnillisesti luontevaa</a:t>
            </a:r>
            <a:r>
              <a:rPr lang="fi-FI" sz="2400" dirty="0" smtClean="0"/>
              <a:t>. </a:t>
            </a:r>
            <a:r>
              <a:rPr lang="fi-FI" sz="2400" dirty="0"/>
              <a:t>Yritys voi luovuttaa tähän sopimukseen liittyvät oikeudet kolmannelle</a:t>
            </a:r>
            <a:endParaRPr lang="en-US" sz="2400" dirty="0"/>
          </a:p>
          <a:p>
            <a:pPr>
              <a:defRPr/>
            </a:pPr>
            <a:r>
              <a:rPr lang="fi-FI" sz="2400" dirty="0"/>
              <a:t>osapuolelle. </a:t>
            </a:r>
            <a:r>
              <a:rPr lang="fi-FI" sz="2400" dirty="0" smtClean="0"/>
              <a:t>Yrityksellä </a:t>
            </a:r>
            <a:r>
              <a:rPr lang="fi-FI" sz="2400" dirty="0"/>
              <a:t>on oikeus teettää Mallin mukaiset tuotteet alihankintana. </a:t>
            </a:r>
            <a:endParaRPr lang="en-US" sz="2400" dirty="0"/>
          </a:p>
          <a:p>
            <a:pPr>
              <a:defRPr/>
            </a:pPr>
            <a:endParaRPr lang="en-US" dirty="0"/>
          </a:p>
          <a:p>
            <a:pPr>
              <a:defRPr/>
            </a:pPr>
            <a:endParaRPr lang="fi-FI" dirty="0"/>
          </a:p>
        </p:txBody>
      </p:sp>
      <p:sp>
        <p:nvSpPr>
          <p:cNvPr id="47108" name="Date Placeholder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706983A-30E3-4E80-8B59-D4ADA0E72BFE}" type="datetime1">
              <a:rPr lang="fi-FI" altLang="en-US" smtClean="0"/>
              <a:pPr/>
              <a:t>11.2.2019</a:t>
            </a:fld>
            <a:endParaRPr lang="fi-FI" altLang="en-US" smtClean="0"/>
          </a:p>
        </p:txBody>
      </p:sp>
      <p:sp>
        <p:nvSpPr>
          <p:cNvPr id="47109"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6B0837-66D9-4491-80DA-29D2C98303A5}" type="slidenum">
              <a:rPr lang="fi-FI" altLang="en-US" smtClean="0"/>
              <a:pPr/>
              <a:t>44</a:t>
            </a:fld>
            <a:endParaRPr lang="fi-FI"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354013"/>
            <a:ext cx="9118600" cy="1328737"/>
          </a:xfrm>
        </p:spPr>
        <p:txBody>
          <a:bodyPr/>
          <a:lstStyle/>
          <a:p>
            <a:pPr>
              <a:defRPr/>
            </a:pPr>
            <a:r>
              <a:rPr lang="fi-FI" altLang="en-US" dirty="0" smtClean="0">
                <a:solidFill>
                  <a:srgbClr val="FF7900"/>
                </a:solidFill>
                <a:latin typeface="Arial" panose="020B0604020202020204" pitchFamily="34" charset="0"/>
              </a:rPr>
              <a:t>Esimerkki moraalisista oikeuksista sopimisesta</a:t>
            </a:r>
            <a:endParaRPr lang="en-US" dirty="0"/>
          </a:p>
        </p:txBody>
      </p:sp>
      <p:sp>
        <p:nvSpPr>
          <p:cNvPr id="3" name="Content Placeholder 2"/>
          <p:cNvSpPr>
            <a:spLocks noGrp="1"/>
          </p:cNvSpPr>
          <p:nvPr>
            <p:ph sz="quarter" idx="14"/>
          </p:nvPr>
        </p:nvSpPr>
        <p:spPr>
          <a:xfrm>
            <a:off x="520700" y="1682750"/>
            <a:ext cx="9118600" cy="4448175"/>
          </a:xfrm>
        </p:spPr>
        <p:txBody>
          <a:bodyPr/>
          <a:lstStyle/>
          <a:p>
            <a:pPr>
              <a:defRPr/>
            </a:pPr>
            <a:r>
              <a:rPr lang="fi-FI" dirty="0" smtClean="0"/>
              <a:t>Yritys </a:t>
            </a:r>
            <a:r>
              <a:rPr lang="fi-FI" dirty="0"/>
              <a:t>on Mallia markkinoidessaan velvollinen ilmoittamaan suunnittelijan nimen siinä laajuudessa kuin se on markkinoinnillisesti luontevaa</a:t>
            </a:r>
            <a:r>
              <a:rPr lang="fi-FI" dirty="0" smtClean="0"/>
              <a:t>. Yrityksellä </a:t>
            </a:r>
            <a:r>
              <a:rPr lang="fi-FI" dirty="0"/>
              <a:t>on oikeus tehdä Malliin vähäisiä toiminnallisista,</a:t>
            </a:r>
            <a:endParaRPr lang="en-US" dirty="0"/>
          </a:p>
          <a:p>
            <a:pPr>
              <a:defRPr/>
            </a:pPr>
            <a:r>
              <a:rPr lang="fi-FI" dirty="0"/>
              <a:t>valmistusteknisistä tai kaupallisista syistä johtuvia muutoksia ja</a:t>
            </a:r>
            <a:endParaRPr lang="en-US" dirty="0"/>
          </a:p>
          <a:p>
            <a:pPr>
              <a:defRPr/>
            </a:pPr>
            <a:r>
              <a:rPr lang="fi-FI" dirty="0"/>
              <a:t>modifikaatioita. Suunnittelijalle on ilmoitettava mahdollisista muutoksista.</a:t>
            </a:r>
            <a:endParaRPr lang="en-US" dirty="0"/>
          </a:p>
          <a:p>
            <a:pPr>
              <a:defRPr/>
            </a:pPr>
            <a:r>
              <a:rPr lang="fi-FI" dirty="0"/>
              <a:t>Yritys ei saa muuttaa Mallia Suunnittelijaa loukkaavalla tavalla</a:t>
            </a:r>
            <a:r>
              <a:rPr lang="fi-FI" dirty="0" smtClean="0"/>
              <a:t>.</a:t>
            </a:r>
          </a:p>
          <a:p>
            <a:pPr>
              <a:defRPr/>
            </a:pPr>
            <a:r>
              <a:rPr lang="fi-FI" dirty="0" smtClean="0"/>
              <a:t>Yritys </a:t>
            </a:r>
            <a:r>
              <a:rPr lang="fi-FI" dirty="0"/>
              <a:t>vastaa siitä, että luovutuksensaajaa</a:t>
            </a:r>
            <a:endParaRPr lang="en-US" dirty="0"/>
          </a:p>
          <a:p>
            <a:pPr>
              <a:defRPr/>
            </a:pPr>
            <a:r>
              <a:rPr lang="fi-FI" dirty="0"/>
              <a:t>suhteessa Suunnittelijaan sitovat samat velvollisuudet kuin Yritystä.</a:t>
            </a:r>
            <a:endParaRPr lang="en-US" dirty="0"/>
          </a:p>
          <a:p>
            <a:pPr>
              <a:defRPr/>
            </a:pPr>
            <a:r>
              <a:rPr lang="fi-FI" dirty="0" smtClean="0"/>
              <a:t>Yritys vastaa </a:t>
            </a:r>
            <a:r>
              <a:rPr lang="fi-FI" dirty="0"/>
              <a:t>siitä, että teettäminen alihankintana ei heikennä </a:t>
            </a:r>
            <a:r>
              <a:rPr lang="fi-FI" dirty="0" smtClean="0"/>
              <a:t>Suunnittelijan tämän </a:t>
            </a:r>
            <a:r>
              <a:rPr lang="fi-FI" dirty="0"/>
              <a:t>sopimuksen mukaisia oikeuksia.</a:t>
            </a:r>
            <a:endParaRPr lang="en-US" dirty="0"/>
          </a:p>
          <a:p>
            <a:pPr>
              <a:defRPr/>
            </a:pPr>
            <a:endParaRPr lang="en-US" dirty="0"/>
          </a:p>
          <a:p>
            <a:pPr>
              <a:defRPr/>
            </a:pPr>
            <a:endParaRPr lang="en-US" dirty="0"/>
          </a:p>
          <a:p>
            <a:pPr>
              <a:defRPr/>
            </a:pPr>
            <a:endParaRPr lang="fi-FI" dirty="0"/>
          </a:p>
        </p:txBody>
      </p:sp>
      <p:sp>
        <p:nvSpPr>
          <p:cNvPr id="48132" name="Date Placeholder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424E27-6C8B-480C-9D4D-7AC3DB47C882}" type="datetime1">
              <a:rPr lang="fi-FI" altLang="en-US" smtClean="0"/>
              <a:pPr/>
              <a:t>11.2.2019</a:t>
            </a:fld>
            <a:endParaRPr lang="fi-FI" altLang="en-US" smtClean="0"/>
          </a:p>
        </p:txBody>
      </p:sp>
      <p:sp>
        <p:nvSpPr>
          <p:cNvPr id="48133"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6C6CCA0-80F5-4281-8E93-AB3307A186CD}" type="slidenum">
              <a:rPr lang="fi-FI" altLang="en-US" smtClean="0"/>
              <a:pPr/>
              <a:t>45</a:t>
            </a:fld>
            <a:endParaRPr lang="fi-FI"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354013"/>
            <a:ext cx="9118600" cy="1328737"/>
          </a:xfrm>
        </p:spPr>
        <p:txBody>
          <a:bodyPr/>
          <a:lstStyle/>
          <a:p>
            <a:pPr>
              <a:defRPr/>
            </a:pPr>
            <a:r>
              <a:rPr lang="fi-FI" altLang="en-US" dirty="0">
                <a:solidFill>
                  <a:srgbClr val="FF7900"/>
                </a:solidFill>
                <a:latin typeface="Arial" panose="020B0604020202020204" pitchFamily="34" charset="0"/>
              </a:rPr>
              <a:t>Esimerkkejä 3 D tulostamisen lisensioinnista</a:t>
            </a:r>
            <a:endParaRPr lang="en-US" dirty="0"/>
          </a:p>
        </p:txBody>
      </p:sp>
      <p:sp>
        <p:nvSpPr>
          <p:cNvPr id="3" name="Content Placeholder 2"/>
          <p:cNvSpPr>
            <a:spLocks noGrp="1"/>
          </p:cNvSpPr>
          <p:nvPr>
            <p:ph sz="quarter" idx="14"/>
          </p:nvPr>
        </p:nvSpPr>
        <p:spPr>
          <a:xfrm>
            <a:off x="520700" y="1682750"/>
            <a:ext cx="9118600" cy="4448175"/>
          </a:xfrm>
        </p:spPr>
        <p:txBody>
          <a:bodyPr/>
          <a:lstStyle/>
          <a:p>
            <a:pPr>
              <a:defRPr/>
            </a:pPr>
            <a:r>
              <a:rPr lang="fi-FI" dirty="0"/>
              <a:t>Kalevala Korun klassikkomalleja </a:t>
            </a:r>
            <a:r>
              <a:rPr lang="fi-FI" dirty="0" smtClean="0"/>
              <a:t> </a:t>
            </a:r>
            <a:r>
              <a:rPr lang="fi-FI" dirty="0" err="1" smtClean="0"/>
              <a:t>trajottiin</a:t>
            </a:r>
            <a:r>
              <a:rPr lang="fi-FI" dirty="0" smtClean="0"/>
              <a:t> saataville  </a:t>
            </a:r>
            <a:r>
              <a:rPr lang="fi-FI" dirty="0"/>
              <a:t>3D Online </a:t>
            </a:r>
            <a:r>
              <a:rPr lang="fi-FI" dirty="0" err="1"/>
              <a:t>Factoryn</a:t>
            </a:r>
            <a:r>
              <a:rPr lang="fi-FI" dirty="0"/>
              <a:t>  verkkokaupan </a:t>
            </a:r>
            <a:r>
              <a:rPr lang="fi-FI" dirty="0" err="1"/>
              <a:t>Launzer.comin</a:t>
            </a:r>
            <a:r>
              <a:rPr lang="fi-FI" dirty="0"/>
              <a:t> kautta.</a:t>
            </a:r>
          </a:p>
          <a:p>
            <a:pPr>
              <a:defRPr/>
            </a:pPr>
            <a:r>
              <a:rPr lang="fi-FI" dirty="0"/>
              <a:t>Mallistoa </a:t>
            </a:r>
            <a:r>
              <a:rPr lang="fi-FI" dirty="0" smtClean="0"/>
              <a:t>sai </a:t>
            </a:r>
            <a:r>
              <a:rPr lang="fi-FI" dirty="0"/>
              <a:t>tilattua ainoastaan muovisena ja värillisenä, ei hopeisena tai pronssisena</a:t>
            </a:r>
            <a:r>
              <a:rPr lang="fi-FI" dirty="0" smtClean="0"/>
              <a:t>, omalla </a:t>
            </a:r>
            <a:r>
              <a:rPr lang="fi-FI" dirty="0"/>
              <a:t>tulostimellaan tai  </a:t>
            </a:r>
            <a:r>
              <a:rPr lang="fi-FI" dirty="0" err="1"/>
              <a:t>i.materialsien</a:t>
            </a:r>
            <a:r>
              <a:rPr lang="fi-FI" dirty="0"/>
              <a:t> </a:t>
            </a:r>
            <a:r>
              <a:rPr lang="fi-FI" dirty="0" smtClean="0"/>
              <a:t>kautta</a:t>
            </a:r>
          </a:p>
          <a:p>
            <a:pPr>
              <a:defRPr/>
            </a:pPr>
            <a:endParaRPr lang="fi-FI" dirty="0"/>
          </a:p>
          <a:p>
            <a:pPr>
              <a:defRPr/>
            </a:pPr>
            <a:endParaRPr lang="fi-FI" dirty="0" smtClean="0"/>
          </a:p>
          <a:p>
            <a:pPr>
              <a:defRPr/>
            </a:pPr>
            <a:endParaRPr lang="fi-FI" dirty="0"/>
          </a:p>
        </p:txBody>
      </p:sp>
      <p:sp>
        <p:nvSpPr>
          <p:cNvPr id="49156" name="Date Placeholder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3EC79A7-B89F-40F0-BD9C-D963E91DF8B9}" type="datetime1">
              <a:rPr lang="fi-FI" altLang="en-US" smtClean="0"/>
              <a:pPr/>
              <a:t>11.2.2019</a:t>
            </a:fld>
            <a:endParaRPr lang="fi-FI" altLang="en-US" smtClean="0"/>
          </a:p>
        </p:txBody>
      </p:sp>
      <p:sp>
        <p:nvSpPr>
          <p:cNvPr id="49157"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361573-4DF1-4950-9B41-982BB93739DD}" type="slidenum">
              <a:rPr lang="fi-FI" altLang="en-US" smtClean="0"/>
              <a:pPr/>
              <a:t>46</a:t>
            </a:fld>
            <a:endParaRPr lang="fi-FI" alt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354013"/>
            <a:ext cx="9118600" cy="1328737"/>
          </a:xfrm>
        </p:spPr>
        <p:txBody>
          <a:bodyPr/>
          <a:lstStyle/>
          <a:p>
            <a:pPr>
              <a:defRPr/>
            </a:pPr>
            <a:r>
              <a:rPr lang="fi-FI" altLang="en-US" dirty="0">
                <a:solidFill>
                  <a:srgbClr val="FF7900"/>
                </a:solidFill>
                <a:latin typeface="Arial" panose="020B0604020202020204" pitchFamily="34" charset="0"/>
              </a:rPr>
              <a:t>Esimerkkejä 3 D tulostamisen lisensioinnista</a:t>
            </a:r>
            <a:endParaRPr lang="en-US" dirty="0"/>
          </a:p>
        </p:txBody>
      </p:sp>
      <p:sp>
        <p:nvSpPr>
          <p:cNvPr id="3" name="Content Placeholder 2"/>
          <p:cNvSpPr>
            <a:spLocks noGrp="1"/>
          </p:cNvSpPr>
          <p:nvPr>
            <p:ph sz="quarter" idx="14"/>
          </p:nvPr>
        </p:nvSpPr>
        <p:spPr>
          <a:xfrm>
            <a:off x="520700" y="1682750"/>
            <a:ext cx="9118600" cy="4448175"/>
          </a:xfrm>
        </p:spPr>
        <p:txBody>
          <a:bodyPr/>
          <a:lstStyle/>
          <a:p>
            <a:pPr>
              <a:defRPr/>
            </a:pPr>
            <a:r>
              <a:rPr lang="fi-FI" dirty="0"/>
              <a:t>Kalevala Korun klassikkomalleja  3D Online </a:t>
            </a:r>
            <a:r>
              <a:rPr lang="fi-FI" dirty="0" err="1"/>
              <a:t>Factoryn</a:t>
            </a:r>
            <a:r>
              <a:rPr lang="fi-FI" dirty="0"/>
              <a:t>  verkkokaupan </a:t>
            </a:r>
            <a:r>
              <a:rPr lang="fi-FI" dirty="0" err="1"/>
              <a:t>Launzer.comin</a:t>
            </a:r>
            <a:r>
              <a:rPr lang="fi-FI" dirty="0"/>
              <a:t> kautta.</a:t>
            </a:r>
          </a:p>
          <a:p>
            <a:pPr>
              <a:defRPr/>
            </a:pPr>
            <a:r>
              <a:rPr lang="fi-FI" dirty="0"/>
              <a:t>Mallistoa saa tilattua ainoastaan muovisena ja värillisenä, ei hopeisena tai pronssisena</a:t>
            </a:r>
            <a:r>
              <a:rPr lang="fi-FI" dirty="0" smtClean="0"/>
              <a:t>, omalla </a:t>
            </a:r>
            <a:r>
              <a:rPr lang="fi-FI" dirty="0"/>
              <a:t>tulostimellaan tai  </a:t>
            </a:r>
            <a:r>
              <a:rPr lang="fi-FI" dirty="0" err="1"/>
              <a:t>i.materialsien</a:t>
            </a:r>
            <a:r>
              <a:rPr lang="fi-FI" dirty="0"/>
              <a:t> </a:t>
            </a:r>
            <a:r>
              <a:rPr lang="fi-FI" dirty="0" smtClean="0"/>
              <a:t>kautta</a:t>
            </a:r>
          </a:p>
          <a:p>
            <a:pPr>
              <a:defRPr/>
            </a:pPr>
            <a:endParaRPr lang="fi-FI" dirty="0"/>
          </a:p>
          <a:p>
            <a:pPr>
              <a:defRPr/>
            </a:pPr>
            <a:r>
              <a:rPr lang="fi-FI" dirty="0">
                <a:hlinkClick r:id="rId2"/>
              </a:rPr>
              <a:t>http://www.shapeways.com/terms_and_conditions</a:t>
            </a:r>
            <a:endParaRPr lang="fi-FI" dirty="0"/>
          </a:p>
          <a:p>
            <a:pPr>
              <a:defRPr/>
            </a:pPr>
            <a:endParaRPr lang="fi-FI" dirty="0" smtClean="0"/>
          </a:p>
          <a:p>
            <a:pPr>
              <a:defRPr/>
            </a:pPr>
            <a:endParaRPr lang="fi-FI" dirty="0"/>
          </a:p>
        </p:txBody>
      </p:sp>
      <p:sp>
        <p:nvSpPr>
          <p:cNvPr id="50180" name="Date Placeholder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42AC66-79A6-4C71-B6CD-928D40A0A420}" type="datetime1">
              <a:rPr lang="fi-FI" altLang="en-US" smtClean="0"/>
              <a:pPr/>
              <a:t>11.2.2019</a:t>
            </a:fld>
            <a:endParaRPr lang="fi-FI" altLang="en-US" smtClean="0"/>
          </a:p>
        </p:txBody>
      </p:sp>
      <p:sp>
        <p:nvSpPr>
          <p:cNvPr id="50181"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5DF433-B032-4053-8176-F2604AF6B019}" type="slidenum">
              <a:rPr lang="fi-FI" altLang="en-US" smtClean="0"/>
              <a:pPr/>
              <a:t>47</a:t>
            </a:fld>
            <a:endParaRPr lang="fi-FI" alt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Tekijänoikeuden luovutussopimus</a:t>
            </a:r>
          </a:p>
        </p:txBody>
      </p:sp>
      <p:sp>
        <p:nvSpPr>
          <p:cNvPr id="51203"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Tekijänoikeus voidaan luovuttaa vakioehtosopimuksella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Vakioehdot yhtä sitovia kuin yksilöllisesti neuvotellut ehdot</a:t>
            </a:r>
            <a:endParaRPr lang="en-US" altLang="en-US" smtClean="0">
              <a:solidFill>
                <a:srgbClr val="898989"/>
              </a:solidFill>
            </a:endParaRPr>
          </a:p>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Sähköisesti tehty sopimus katsottu sitovaksi, jos asiakkaalla mahdolllisuus tutustua ehtoihin ja tahdonilmaus klikkaamalla tai kirjoittamalla</a:t>
            </a:r>
            <a:endParaRPr lang="en-US" altLang="en-US" smtClean="0">
              <a:solidFill>
                <a:srgbClr val="898989"/>
              </a:solidFill>
            </a:endParaRPr>
          </a:p>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354013"/>
            <a:ext cx="9118600" cy="1328737"/>
          </a:xfrm>
        </p:spPr>
        <p:txBody>
          <a:bodyPr/>
          <a:lstStyle/>
          <a:p>
            <a:pPr eaLnBrk="1" hangingPunct="1">
              <a:lnSpc>
                <a:spcPct val="95000"/>
              </a:lnSpc>
              <a:defRPr/>
            </a:pPr>
            <a:r>
              <a:rPr lang="fi-FI" sz="3600" dirty="0" smtClean="0">
                <a:solidFill>
                  <a:srgbClr val="FF7900"/>
                </a:solidFill>
                <a:latin typeface="Arial" panose="020B0604020202020204" pitchFamily="34" charset="0"/>
              </a:rPr>
              <a:t>Vakioehdot</a:t>
            </a:r>
            <a:br>
              <a:rPr lang="fi-FI" sz="3600" dirty="0" smtClean="0">
                <a:solidFill>
                  <a:srgbClr val="FF7900"/>
                </a:solidFill>
                <a:latin typeface="Arial" panose="020B0604020202020204" pitchFamily="34" charset="0"/>
              </a:rPr>
            </a:br>
            <a:r>
              <a:rPr lang="fi-FI" sz="3200" dirty="0">
                <a:hlinkClick r:id="rId2"/>
              </a:rPr>
              <a:t>http://www.shapeways.com/terms_and_conditions</a:t>
            </a:r>
            <a:r>
              <a:rPr lang="fi-FI" sz="3600" dirty="0"/>
              <a:t/>
            </a:r>
            <a:br>
              <a:rPr lang="fi-FI" sz="3600" dirty="0"/>
            </a:br>
            <a:r>
              <a:rPr lang="fi-FI" sz="3600" dirty="0" smtClean="0">
                <a:solidFill>
                  <a:srgbClr val="FF7900"/>
                </a:solidFill>
                <a:latin typeface="Arial" panose="020B0604020202020204" pitchFamily="34" charset="0"/>
              </a:rPr>
              <a:t> </a:t>
            </a:r>
            <a:endParaRPr lang="en-US" sz="3600" dirty="0">
              <a:solidFill>
                <a:srgbClr val="FF7900"/>
              </a:solidFill>
              <a:latin typeface="Arial" panose="020B0604020202020204" pitchFamily="34" charset="0"/>
            </a:endParaRPr>
          </a:p>
        </p:txBody>
      </p:sp>
      <p:sp>
        <p:nvSpPr>
          <p:cNvPr id="3" name="Content Placeholder 2"/>
          <p:cNvSpPr>
            <a:spLocks noGrp="1"/>
          </p:cNvSpPr>
          <p:nvPr>
            <p:ph sz="quarter" idx="14"/>
          </p:nvPr>
        </p:nvSpPr>
        <p:spPr>
          <a:xfrm>
            <a:off x="520700" y="1682750"/>
            <a:ext cx="9118600" cy="4448175"/>
          </a:xfrm>
        </p:spPr>
        <p:txBody>
          <a:bodyPr/>
          <a:lstStyle/>
          <a:p>
            <a:pPr>
              <a:defRPr/>
            </a:pPr>
            <a:r>
              <a:rPr lang="en-US" dirty="0"/>
              <a:t>By uploading your 3D Model to the Services, you grant </a:t>
            </a:r>
            <a:r>
              <a:rPr lang="en-US" dirty="0" err="1"/>
              <a:t>Shapeways</a:t>
            </a:r>
            <a:r>
              <a:rPr lang="en-US" dirty="0"/>
              <a:t> a non-exclusive, royalty free, worldwide, transferable, and </a:t>
            </a:r>
            <a:r>
              <a:rPr lang="en-US" dirty="0" err="1"/>
              <a:t>sublicensable</a:t>
            </a:r>
            <a:r>
              <a:rPr lang="en-US" dirty="0"/>
              <a:t> right and license (</a:t>
            </a:r>
            <a:r>
              <a:rPr lang="en-US" dirty="0" err="1"/>
              <a:t>i</a:t>
            </a:r>
            <a:r>
              <a:rPr lang="en-US" dirty="0"/>
              <a:t>) to use your 3D Model for the manufacturing of your 3D Model in order to fulfill your order; (ii) if you offer your 3D Model for sale through </a:t>
            </a:r>
            <a:r>
              <a:rPr lang="en-US" dirty="0" err="1"/>
              <a:t>Shapeways</a:t>
            </a:r>
            <a:r>
              <a:rPr lang="en-US" dirty="0"/>
              <a:t>, to use your 3D Model for the manufacturing of your 3D model in order to fulfill orders of your 3D Model made through </a:t>
            </a:r>
            <a:r>
              <a:rPr lang="en-US" dirty="0" err="1"/>
              <a:t>Shapeways</a:t>
            </a:r>
            <a:r>
              <a:rPr lang="en-US" dirty="0"/>
              <a:t> (iii), if you indicate that you want your 3D Model to be a </a:t>
            </a:r>
            <a:r>
              <a:rPr lang="en-US" dirty="0" err="1"/>
              <a:t>CoCreator</a:t>
            </a:r>
            <a:r>
              <a:rPr lang="en-US" dirty="0"/>
              <a:t> Model during the upload process (a) to display such </a:t>
            </a:r>
            <a:r>
              <a:rPr lang="en-US" dirty="0" err="1"/>
              <a:t>CoCreator</a:t>
            </a:r>
            <a:r>
              <a:rPr lang="en-US" dirty="0"/>
              <a:t> Model on the </a:t>
            </a:r>
            <a:r>
              <a:rPr lang="en-US" dirty="0" err="1"/>
              <a:t>Shapeways</a:t>
            </a:r>
            <a:r>
              <a:rPr lang="en-US" dirty="0"/>
              <a:t> Website and (b) to use and modify such </a:t>
            </a:r>
            <a:r>
              <a:rPr lang="en-US" dirty="0" err="1"/>
              <a:t>CoCreator</a:t>
            </a:r>
            <a:r>
              <a:rPr lang="en-US" dirty="0"/>
              <a:t> Model for the manufacturing of your model in order to fulfill the order of any other user of the Services; (iv) to generate and display 3D renders of your 3D Model; and (v) to use the 3D Model as necessary for the operation and maintenance of </a:t>
            </a:r>
            <a:r>
              <a:rPr lang="en-US" dirty="0" err="1"/>
              <a:t>Shapeways</a:t>
            </a:r>
            <a:r>
              <a:rPr lang="en-US" dirty="0"/>
              <a:t> Services </a:t>
            </a:r>
          </a:p>
        </p:txBody>
      </p:sp>
      <p:sp>
        <p:nvSpPr>
          <p:cNvPr id="52228" name="Date Placeholder 3"/>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6AD8198-0F71-4423-8AD7-5E3359047C6F}" type="datetime1">
              <a:rPr lang="fi-FI" altLang="en-US" smtClean="0"/>
              <a:pPr/>
              <a:t>11.2.2019</a:t>
            </a:fld>
            <a:endParaRPr lang="fi-FI" altLang="en-US" smtClean="0"/>
          </a:p>
        </p:txBody>
      </p:sp>
      <p:sp>
        <p:nvSpPr>
          <p:cNvPr id="52229"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B5717A-AF9B-4B0E-8D86-744BBA3B17E2}" type="slidenum">
              <a:rPr lang="fi-FI" altLang="en-US" smtClean="0"/>
              <a:pPr/>
              <a:t>49</a:t>
            </a:fld>
            <a:endParaRPr lang="fi-FI"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Tavaramerkki</a:t>
            </a:r>
          </a:p>
        </p:txBody>
      </p:sp>
      <p:sp>
        <p:nvSpPr>
          <p:cNvPr id="7171"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Tavaramerkki rekisiteröidään tiettyihin luokkiin ja luokkien määrä vaikuttaa rekisteröinnin hintaan </a:t>
            </a:r>
          </a:p>
          <a:p>
            <a:pPr marL="506413" lvl="1" indent="-341313" algn="l" eaLnBrk="1" hangingPunct="1">
              <a:lnSpc>
                <a:spcPct val="95000"/>
              </a:lnSpc>
              <a:spcBef>
                <a:spcPct val="0"/>
              </a:spcBef>
              <a:buClr>
                <a:srgbClr val="000000"/>
              </a:buClr>
              <a:buFontTx/>
              <a:buChar char="•"/>
            </a:pP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Tavaramerkkiluokat sovittu kansainvälisesti International Classification of Goods and Services under the Nice Agreement</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45 tavaramerkkiluokkaa, tavarat 1-34, Palvelut 35-45 katso</a:t>
            </a:r>
            <a:endParaRPr lang="en-US" altLang="en-US" smtClean="0">
              <a:solidFill>
                <a:srgbClr val="898989"/>
              </a:solidFill>
            </a:endParaRPr>
          </a:p>
          <a:p>
            <a:pPr marL="506413" lvl="1" indent="-341313" algn="l" eaLnBrk="1" hangingPunct="1">
              <a:lnSpc>
                <a:spcPct val="95000"/>
              </a:lnSpc>
              <a:spcBef>
                <a:spcPct val="0"/>
              </a:spcBef>
              <a:buClr>
                <a:srgbClr val="0065BD"/>
              </a:buClr>
              <a:buFontTx/>
              <a:buChar char="•"/>
            </a:pPr>
            <a:r>
              <a:rPr lang="en-US" altLang="en-US" sz="2700" u="sng" smtClean="0">
                <a:solidFill>
                  <a:srgbClr val="0065BD"/>
                </a:solidFill>
                <a:latin typeface="Arial" panose="020B0604020202020204" pitchFamily="34" charset="0"/>
                <a:hlinkClick r:id="rId3"/>
              </a:rPr>
              <a:t>http://wipo.int/classifications/nivilo/nice/index.html</a:t>
            </a:r>
            <a:endParaRPr lang="en-US" altLang="en-US" smtClean="0">
              <a:solidFill>
                <a:srgbClr val="898989"/>
              </a:solidFill>
            </a:endParaRPr>
          </a:p>
          <a:p>
            <a:pPr algn="l" eaLnBrk="1" hangingPunct="1">
              <a:lnSpc>
                <a:spcPct val="95000"/>
              </a:lnSpc>
              <a:spcBef>
                <a:spcPct val="0"/>
              </a:spcBef>
              <a:buClr>
                <a:srgbClr val="0065BD"/>
              </a:buClr>
            </a:pPr>
            <a:endParaRPr lang="en-US" altLang="en-US" sz="27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354013"/>
            <a:ext cx="9118600" cy="1328737"/>
          </a:xfrm>
        </p:spPr>
        <p:txBody>
          <a:bodyPr/>
          <a:lstStyle/>
          <a:p>
            <a:pPr>
              <a:defRPr/>
            </a:pPr>
            <a:r>
              <a:rPr lang="fi-FI" dirty="0" smtClean="0">
                <a:solidFill>
                  <a:schemeClr val="accent6">
                    <a:lumMod val="75000"/>
                  </a:schemeClr>
                </a:solidFill>
              </a:rPr>
              <a:t>Sopimus immateriaalioikeudesta </a:t>
            </a:r>
            <a:endParaRPr lang="en-US" dirty="0">
              <a:solidFill>
                <a:schemeClr val="accent6">
                  <a:lumMod val="75000"/>
                </a:schemeClr>
              </a:solidFill>
            </a:endParaRPr>
          </a:p>
        </p:txBody>
      </p:sp>
      <p:sp>
        <p:nvSpPr>
          <p:cNvPr id="3" name="Content Placeholder 2"/>
          <p:cNvSpPr>
            <a:spLocks noGrp="1"/>
          </p:cNvSpPr>
          <p:nvPr>
            <p:ph sz="quarter" idx="14"/>
          </p:nvPr>
        </p:nvSpPr>
        <p:spPr>
          <a:xfrm>
            <a:off x="520700" y="1682750"/>
            <a:ext cx="9118600" cy="4448175"/>
          </a:xfrm>
        </p:spPr>
        <p:txBody>
          <a:bodyPr/>
          <a:lstStyle/>
          <a:p>
            <a:pPr>
              <a:defRPr/>
            </a:pPr>
            <a:r>
              <a:rPr lang="fi-FI" dirty="0" smtClean="0"/>
              <a:t>Ns. </a:t>
            </a:r>
            <a:r>
              <a:rPr lang="fi-FI" dirty="0" err="1"/>
              <a:t>f</a:t>
            </a:r>
            <a:r>
              <a:rPr lang="fi-FI" dirty="0" err="1" smtClean="0"/>
              <a:t>ounders</a:t>
            </a:r>
            <a:r>
              <a:rPr lang="fi-FI" dirty="0" smtClean="0"/>
              <a:t> </a:t>
            </a:r>
            <a:r>
              <a:rPr lang="fi-FI" dirty="0" err="1" smtClean="0"/>
              <a:t>agreement</a:t>
            </a:r>
            <a:r>
              <a:rPr lang="fi-FI" dirty="0" smtClean="0"/>
              <a:t> on hyvä väline tekijänoikeudesta ja muista immateriaalioikeuksista sopimiseen silloin kun tehdään epämuodollista yhteistyötä </a:t>
            </a:r>
            <a:r>
              <a:rPr lang="fi-FI" dirty="0" err="1" smtClean="0"/>
              <a:t>enen</a:t>
            </a:r>
            <a:r>
              <a:rPr lang="fi-FI" dirty="0" smtClean="0"/>
              <a:t> yrityksen perustamista. Tekijänoikeuden alaisen </a:t>
            </a:r>
            <a:r>
              <a:rPr lang="fi-FI" dirty="0" err="1" smtClean="0"/>
              <a:t>tuoteen</a:t>
            </a:r>
            <a:r>
              <a:rPr lang="fi-FI" dirty="0" smtClean="0"/>
              <a:t> käyttöön saamiseksi tarvitaan kaikkien tekijöiden suostumus. Ks. </a:t>
            </a:r>
          </a:p>
          <a:p>
            <a:pPr>
              <a:defRPr/>
            </a:pPr>
            <a:r>
              <a:rPr lang="en-US" dirty="0">
                <a:hlinkClick r:id="rId2"/>
              </a:rPr>
              <a:t>http://</a:t>
            </a:r>
            <a:r>
              <a:rPr lang="en-US" dirty="0" smtClean="0">
                <a:hlinkClick r:id="rId2"/>
              </a:rPr>
              <a:t>www.hhpartners.fi/en/articles-and-info/founders-agreement.php?lang=EN</a:t>
            </a:r>
            <a:endParaRPr lang="en-US" dirty="0" smtClean="0"/>
          </a:p>
          <a:p>
            <a:pPr>
              <a:defRPr/>
            </a:pPr>
            <a:endParaRPr lang="fi-FI" dirty="0"/>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Tekijänoikeus</a:t>
            </a:r>
          </a:p>
        </p:txBody>
      </p:sp>
      <p:sp>
        <p:nvSpPr>
          <p:cNvPr id="54275" name="Rectangle 2"/>
          <p:cNvSpPr>
            <a:spLocks noGrp="1" noChangeArrowheads="1"/>
          </p:cNvSpPr>
          <p:nvPr>
            <p:ph type="subTitle" idx="1"/>
          </p:nvPr>
        </p:nvSpPr>
        <p:spPr>
          <a:xfrm>
            <a:off x="577850" y="1757363"/>
            <a:ext cx="8986838" cy="4597400"/>
          </a:xfrm>
        </p:spPr>
        <p:txBody>
          <a:bodyPr lIns="0" tIns="0" rIns="0" bIns="0"/>
          <a:lstStyle/>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Tekijänoikeudesta kertovaa merkintää ympyröity c voi käyttää kuka tahansa tekijä tai tekijänoikeuden omistava yritys tai yhteisö</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Copyright merkintään tulee julkaisemisvuosi, tekijän nimi tai tekijänoikeuden omistava yhteisö </a:t>
            </a:r>
            <a:endParaRPr lang="en-US" altLang="en-US" smtClean="0">
              <a:solidFill>
                <a:srgbClr val="898989"/>
              </a:solidFill>
            </a:endParaRPr>
          </a:p>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a:p>
            <a:pPr algn="l" eaLnBrk="1" hangingPunct="1">
              <a:lnSpc>
                <a:spcPct val="95000"/>
              </a:lnSpc>
              <a:spcBef>
                <a:spcPct val="0"/>
              </a:spcBef>
            </a:pPr>
            <a:r>
              <a:rPr lang="en-US" altLang="en-US" sz="2700" smtClean="0">
                <a:solidFill>
                  <a:srgbClr val="000000"/>
                </a:solidFill>
                <a:latin typeface="Arial" panose="020B0604020202020204" pitchFamily="34" charset="0"/>
              </a:rPr>
              <a:t>  </a:t>
            </a:r>
            <a:r>
              <a:rPr lang="en-US" altLang="en-US" sz="2800" smtClean="0">
                <a:solidFill>
                  <a:srgbClr val="898989"/>
                </a:solidFill>
              </a:rPr>
              <a:t> </a:t>
            </a:r>
            <a:r>
              <a:rPr lang="en-US" altLang="en-US" sz="2800" b="1" smtClean="0">
                <a:solidFill>
                  <a:srgbClr val="898989"/>
                </a:solidFill>
              </a:rPr>
              <a:t>© </a:t>
            </a:r>
            <a:r>
              <a:rPr lang="en-US" altLang="en-US" sz="2700" smtClean="0">
                <a:solidFill>
                  <a:srgbClr val="000000"/>
                </a:solidFill>
                <a:latin typeface="Arial" panose="020B0604020202020204" pitchFamily="34" charset="0"/>
              </a:rPr>
              <a:t> 2015 Matti Muotoilija</a:t>
            </a:r>
            <a:endParaRPr lang="en-US" altLang="en-US" smtClean="0">
              <a:solidFill>
                <a:srgbClr val="898989"/>
              </a:solidFill>
            </a:endParaRPr>
          </a:p>
          <a:p>
            <a:pPr algn="l" eaLnBrk="1" hangingPunct="1">
              <a:lnSpc>
                <a:spcPct val="95000"/>
              </a:lnSpc>
              <a:spcBef>
                <a:spcPct val="0"/>
              </a:spcBef>
            </a:pPr>
            <a:endParaRPr lang="en-US" altLang="en-US" sz="270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fi-FI" altLang="fi-FI" smtClean="0"/>
              <a:t>Henkilötietojen suoja</a:t>
            </a:r>
          </a:p>
        </p:txBody>
      </p:sp>
      <p:sp>
        <p:nvSpPr>
          <p:cNvPr id="55299" name="Content Placeholder 2"/>
          <p:cNvSpPr>
            <a:spLocks noGrp="1"/>
          </p:cNvSpPr>
          <p:nvPr>
            <p:ph idx="1"/>
          </p:nvPr>
        </p:nvSpPr>
        <p:spPr/>
        <p:txBody>
          <a:bodyPr/>
          <a:lstStyle/>
          <a:p>
            <a:r>
              <a:rPr lang="fi-FI" altLang="fi-FI" smtClean="0"/>
              <a:t>”Henkilötiedoilla”  tarkoitetaan kaikkia tunnistettavissa olevaan luonnolliseen henkilöön, jäljempänä ’rekisteröity’, liittyviä tietoja; tunnistetietoja ovat esim. kuten nimi, henkilötunnus, sijaintitieto, verkko-tunnistetietojen taikka hänelle tunnus-omaisen fyysisen, fysiologisen, geneettisen, psyykkisen, taloudellisen, kulttuurillisen tai sosiaalisen tekijän perusteella</a:t>
            </a:r>
            <a:endParaRPr lang="en-US" altLang="fi-FI" smtClean="0"/>
          </a:p>
          <a:p>
            <a:endParaRPr lang="fi-FI" altLang="fi-FI"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fi-FI" altLang="fi-FI" smtClean="0"/>
              <a:t>Henkilötietojen käsittelyperuste</a:t>
            </a:r>
          </a:p>
        </p:txBody>
      </p:sp>
      <p:sp>
        <p:nvSpPr>
          <p:cNvPr id="56323" name="Content Placeholder 2"/>
          <p:cNvSpPr>
            <a:spLocks noGrp="1"/>
          </p:cNvSpPr>
          <p:nvPr>
            <p:ph idx="1"/>
          </p:nvPr>
        </p:nvSpPr>
        <p:spPr/>
        <p:txBody>
          <a:bodyPr/>
          <a:lstStyle/>
          <a:p>
            <a:r>
              <a:rPr lang="fi-FI" altLang="fi-FI" smtClean="0"/>
              <a:t>Henkilötietojen käsittellään, jos laite esimerkiksi kuvaa henkilöä tai kerää sijaintietoa henkilöstä joka käyttää laitetta. Henkilötietojen käsittelylle pitää olla käsittelyperuste, esim. suostumus, sopimus tai yrityksen oikeutettu etu.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fi-FI" altLang="fi-FI" smtClean="0"/>
              <a:t>Henkilöiden informointi</a:t>
            </a:r>
          </a:p>
        </p:txBody>
      </p:sp>
      <p:sp>
        <p:nvSpPr>
          <p:cNvPr id="57347" name="Content Placeholder 2"/>
          <p:cNvSpPr>
            <a:spLocks noGrp="1"/>
          </p:cNvSpPr>
          <p:nvPr>
            <p:ph idx="1"/>
          </p:nvPr>
        </p:nvSpPr>
        <p:spPr/>
        <p:txBody>
          <a:bodyPr/>
          <a:lstStyle/>
          <a:p>
            <a:r>
              <a:rPr lang="fi-FI" altLang="fi-FI" smtClean="0"/>
              <a:t>Henkilöitä joiden henkilötietoja käsitellään tulee informoida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Tavaramerkki</a:t>
            </a:r>
          </a:p>
        </p:txBody>
      </p:sp>
      <p:sp>
        <p:nvSpPr>
          <p:cNvPr id="8195"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Rekisteröidyn tavaramerkin tunnuksena käytetään ympyröityä R kirjainta</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TM merkkiä voi käyttää kaikille merkeille joita käytetään tavaramerkkinä</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Tavaramerkki voidaan myös vakiinnuttaa kansallisesti, vaatii aikaa ja laajaa käyttöä, vaikeampi puolustaa riitatilanteissa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Tavaramerkki</a:t>
            </a:r>
          </a:p>
        </p:txBody>
      </p:sp>
      <p:sp>
        <p:nvSpPr>
          <p:cNvPr id="8195" name="Rectangle 2"/>
          <p:cNvSpPr>
            <a:spLocks noGrp="1" noChangeArrowheads="1"/>
          </p:cNvSpPr>
          <p:nvPr>
            <p:ph type="subTitle" idx="1"/>
          </p:nvPr>
        </p:nvSpPr>
        <p:spPr>
          <a:xfrm>
            <a:off x="577850" y="1757363"/>
            <a:ext cx="8986838" cy="4597400"/>
          </a:xfrm>
        </p:spPr>
        <p:txBody>
          <a:bodyPr lIns="0" tIns="0" rIns="0" bIns="0"/>
          <a:lstStyle/>
          <a:p>
            <a:pPr marL="165100" lvl="1" algn="l" eaLnBrk="1" hangingPunct="1">
              <a:lnSpc>
                <a:spcPct val="95000"/>
              </a:lnSpc>
              <a:spcBef>
                <a:spcPct val="0"/>
              </a:spcBef>
              <a:buClr>
                <a:srgbClr val="000000"/>
              </a:buClr>
              <a:defRPr/>
            </a:pPr>
            <a:endParaRPr lang="en-US" altLang="en-US" dirty="0" smtClean="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200" dirty="0" err="1" smtClean="0">
                <a:solidFill>
                  <a:srgbClr val="000000"/>
                </a:solidFill>
                <a:latin typeface="Arial" panose="020B0604020202020204" pitchFamily="34" charset="0"/>
              </a:rPr>
              <a:t>Suomessa</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rekisteröintiä</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hoitaa</a:t>
            </a:r>
            <a:r>
              <a:rPr lang="en-US" altLang="en-US" sz="2200" dirty="0" smtClean="0">
                <a:solidFill>
                  <a:srgbClr val="000000"/>
                </a:solidFill>
                <a:latin typeface="Arial" panose="020B0604020202020204" pitchFamily="34" charset="0"/>
              </a:rPr>
              <a:t> PRH,</a:t>
            </a:r>
          </a:p>
          <a:p>
            <a:pPr marL="506413" lvl="1" indent="-341313" algn="l" eaLnBrk="1" hangingPunct="1">
              <a:lnSpc>
                <a:spcPct val="95000"/>
              </a:lnSpc>
              <a:spcBef>
                <a:spcPct val="0"/>
              </a:spcBef>
              <a:buClr>
                <a:srgbClr val="000000"/>
              </a:buClr>
              <a:buFontTx/>
              <a:buChar char="•"/>
              <a:defRPr/>
            </a:pP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rekisteröinnin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voi</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tehdä</a:t>
            </a:r>
            <a:r>
              <a:rPr lang="en-US" altLang="en-US" sz="2200" dirty="0" smtClean="0">
                <a:solidFill>
                  <a:srgbClr val="000000"/>
                </a:solidFill>
                <a:latin typeface="Arial" panose="020B0604020202020204" pitchFamily="34" charset="0"/>
              </a:rPr>
              <a:t> online ja </a:t>
            </a:r>
            <a:r>
              <a:rPr lang="en-US" altLang="en-US" sz="2200" dirty="0" err="1" smtClean="0">
                <a:solidFill>
                  <a:srgbClr val="000000"/>
                </a:solidFill>
                <a:latin typeface="Arial" panose="020B0604020202020204" pitchFamily="34" charset="0"/>
              </a:rPr>
              <a:t>maksaa</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pankkitunnuksilla</a:t>
            </a:r>
            <a:r>
              <a:rPr lang="en-US" altLang="en-US" sz="2200" dirty="0" smtClean="0">
                <a:solidFill>
                  <a:srgbClr val="000000"/>
                </a:solidFill>
                <a:latin typeface="Arial" panose="020B0604020202020204" pitchFamily="34" charset="0"/>
              </a:rPr>
              <a:t>, www.prh.fi</a:t>
            </a:r>
            <a:endParaRPr lang="en-US" altLang="en-US" dirty="0" smtClean="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200" dirty="0" err="1" smtClean="0">
                <a:solidFill>
                  <a:srgbClr val="000000"/>
                </a:solidFill>
                <a:latin typeface="Arial" panose="020B0604020202020204" pitchFamily="34" charset="0"/>
              </a:rPr>
              <a:t>Voidaan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rekisteröidä</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yhdellä</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hakemuksella</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koko</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EU:n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alueella</a:t>
            </a:r>
            <a:endParaRPr lang="en-US" altLang="en-US" dirty="0" smtClean="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200" dirty="0" err="1" smtClean="0">
                <a:solidFill>
                  <a:srgbClr val="000000"/>
                </a:solidFill>
                <a:latin typeface="Arial" panose="020B0604020202020204" pitchFamily="34" charset="0"/>
              </a:rPr>
              <a:t>Yhteisörekisteröinti</a:t>
            </a:r>
            <a:r>
              <a:rPr lang="en-US" altLang="en-US" sz="2200" dirty="0" smtClean="0">
                <a:solidFill>
                  <a:srgbClr val="000000"/>
                </a:solidFill>
                <a:latin typeface="Arial" panose="020B0604020202020204" pitchFamily="34" charset="0"/>
              </a:rPr>
              <a:t> </a:t>
            </a:r>
            <a:r>
              <a:rPr lang="en-US" altLang="en-US" sz="2200" dirty="0">
                <a:solidFill>
                  <a:srgbClr val="000000"/>
                </a:solidFill>
                <a:latin typeface="Arial" panose="020B0604020202020204" pitchFamily="34" charset="0"/>
                <a:hlinkClick r:id="rId3"/>
              </a:rPr>
              <a:t>https://</a:t>
            </a:r>
            <a:r>
              <a:rPr lang="en-US" altLang="en-US" sz="2200" dirty="0" smtClean="0">
                <a:solidFill>
                  <a:srgbClr val="000000"/>
                </a:solidFill>
                <a:latin typeface="Arial" panose="020B0604020202020204" pitchFamily="34" charset="0"/>
                <a:hlinkClick r:id="rId3"/>
              </a:rPr>
              <a:t>euipo.europa.eu/ohimportal/en</a:t>
            </a:r>
            <a:endParaRPr lang="en-US" altLang="en-US" sz="2200" dirty="0" smtClean="0">
              <a:solidFill>
                <a:srgbClr val="000000"/>
              </a:solidFill>
              <a:latin typeface="Arial" panose="020B0604020202020204" pitchFamily="34" charset="0"/>
            </a:endParaRPr>
          </a:p>
          <a:p>
            <a:pPr marL="165100" lvl="1" algn="l" eaLnBrk="1" hangingPunct="1">
              <a:lnSpc>
                <a:spcPct val="95000"/>
              </a:lnSpc>
              <a:spcBef>
                <a:spcPct val="0"/>
              </a:spcBef>
              <a:buClr>
                <a:srgbClr val="000000"/>
              </a:buClr>
              <a:defRPr/>
            </a:pPr>
            <a:r>
              <a:rPr lang="en-US" altLang="en-US" sz="2200" dirty="0" smtClean="0">
                <a:solidFill>
                  <a:srgbClr val="000000"/>
                </a:solidFill>
                <a:latin typeface="Arial" panose="020B0604020202020204" pitchFamily="34" charset="0"/>
              </a:rPr>
              <a:t> </a:t>
            </a:r>
            <a:endParaRPr lang="en-US" altLang="en-US" dirty="0" smtClean="0">
              <a:solidFill>
                <a:srgbClr val="898989"/>
              </a:solidFill>
            </a:endParaRPr>
          </a:p>
          <a:p>
            <a:pPr marL="506413" lvl="1" indent="-341313" algn="l" eaLnBrk="1" hangingPunct="1">
              <a:lnSpc>
                <a:spcPct val="95000"/>
              </a:lnSpc>
              <a:spcBef>
                <a:spcPct val="0"/>
              </a:spcBef>
              <a:buClr>
                <a:srgbClr val="000000"/>
              </a:buClr>
              <a:buFontTx/>
              <a:buChar char="•"/>
              <a:defRPr/>
            </a:pPr>
            <a:r>
              <a:rPr lang="en-US" altLang="en-US" sz="2200" dirty="0" err="1" smtClean="0">
                <a:solidFill>
                  <a:srgbClr val="000000"/>
                </a:solidFill>
                <a:latin typeface="Arial" panose="020B0604020202020204" pitchFamily="34" charset="0"/>
              </a:rPr>
              <a:t>Kansainvälinen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rekisteröinti</a:t>
            </a:r>
            <a:r>
              <a:rPr lang="en-US" altLang="en-US" sz="2200" dirty="0" smtClean="0">
                <a:solidFill>
                  <a:srgbClr val="000000"/>
                </a:solidFill>
                <a:latin typeface="Arial" panose="020B0604020202020204" pitchFamily="34" charset="0"/>
              </a:rPr>
              <a:t> Madrid Agreement </a:t>
            </a:r>
            <a:r>
              <a:rPr lang="en-US" altLang="en-US" sz="2200" dirty="0" err="1" smtClean="0">
                <a:solidFill>
                  <a:srgbClr val="000000"/>
                </a:solidFill>
                <a:latin typeface="Arial" panose="020B0604020202020204" pitchFamily="34" charset="0"/>
              </a:rPr>
              <a:t>sopimuksen</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mukaisesti</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edellyttää</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ensin</a:t>
            </a:r>
            <a:r>
              <a:rPr lang="en-US" altLang="en-US" sz="2200" dirty="0" smtClean="0">
                <a:solidFill>
                  <a:srgbClr val="000000"/>
                </a:solidFill>
                <a:latin typeface="Arial" panose="020B0604020202020204" pitchFamily="34" charset="0"/>
              </a:rPr>
              <a:t> EU tai </a:t>
            </a:r>
            <a:r>
              <a:rPr lang="en-US" altLang="en-US" sz="2200" dirty="0" err="1" smtClean="0">
                <a:solidFill>
                  <a:srgbClr val="000000"/>
                </a:solidFill>
                <a:latin typeface="Arial" panose="020B0604020202020204" pitchFamily="34" charset="0"/>
              </a:rPr>
              <a:t>kansallista</a:t>
            </a:r>
            <a:r>
              <a:rPr lang="en-US" altLang="en-US" sz="2200" dirty="0" smtClean="0">
                <a:solidFill>
                  <a:srgbClr val="000000"/>
                </a:solidFill>
                <a:latin typeface="Arial" panose="020B0604020202020204" pitchFamily="34" charset="0"/>
              </a:rPr>
              <a:t> </a:t>
            </a:r>
            <a:r>
              <a:rPr lang="en-US" altLang="en-US" sz="2200" dirty="0" err="1" smtClean="0">
                <a:solidFill>
                  <a:srgbClr val="000000"/>
                </a:solidFill>
                <a:latin typeface="Arial" panose="020B0604020202020204" pitchFamily="34" charset="0"/>
              </a:rPr>
              <a:t>rekisteröintiä</a:t>
            </a:r>
            <a:r>
              <a:rPr lang="en-US" altLang="en-US" sz="2200" dirty="0" smtClean="0">
                <a:solidFill>
                  <a:srgbClr val="000000"/>
                </a:solidFill>
                <a:latin typeface="Arial" panose="020B0604020202020204"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ctrTitle"/>
          </p:nvPr>
        </p:nvSpPr>
        <p:spPr>
          <a:xfrm>
            <a:off x="577850" y="542925"/>
            <a:ext cx="8986838" cy="1200150"/>
          </a:xfrm>
        </p:spPr>
        <p:txBody>
          <a:bodyPr lIns="0" tIns="0" rIns="0" bIns="0" anchor="t"/>
          <a:lstStyle/>
          <a:p>
            <a:pPr algn="l" eaLnBrk="1" hangingPunct="1">
              <a:lnSpc>
                <a:spcPct val="95000"/>
              </a:lnSpc>
            </a:pPr>
            <a:r>
              <a:rPr lang="en-US" altLang="en-US" sz="3600" b="1" smtClean="0">
                <a:solidFill>
                  <a:srgbClr val="FF7900"/>
                </a:solidFill>
                <a:latin typeface="Arial" panose="020B0604020202020204" pitchFamily="34" charset="0"/>
              </a:rPr>
              <a:t>Tavaramerkki</a:t>
            </a:r>
          </a:p>
        </p:txBody>
      </p:sp>
      <p:sp>
        <p:nvSpPr>
          <p:cNvPr id="10243" name="Rectangle 2"/>
          <p:cNvSpPr>
            <a:spLocks noGrp="1" noChangeArrowheads="1"/>
          </p:cNvSpPr>
          <p:nvPr>
            <p:ph type="subTitle" idx="1"/>
          </p:nvPr>
        </p:nvSpPr>
        <p:spPr>
          <a:xfrm>
            <a:off x="577850" y="1757363"/>
            <a:ext cx="8986838" cy="4597400"/>
          </a:xfrm>
        </p:spPr>
        <p:txBody>
          <a:bodyPr lIns="0" tIns="0" rIns="0" bIns="0"/>
          <a:lstStyle/>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Suoja alkaa rekisteröinnin hakemisesta ja on voimassa 10 vuottarekisteröinnin hyväksymisestä</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voidaan uusia aina 10 vuoden ajaksi maksamalla uusimismaksu </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Muilla IPR suojamuodoilla on rajallinen suoja-aika , tavaramerkki on ikuinen, jos suojaamismaksu maksetaan</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Mahdollistaa tavaramerkin arvon säilymisen ja kasvattamisen vuosisatojen ajan</a:t>
            </a:r>
            <a:endParaRPr lang="en-US" altLang="en-US" smtClean="0">
              <a:solidFill>
                <a:srgbClr val="898989"/>
              </a:solidFill>
            </a:endParaRPr>
          </a:p>
          <a:p>
            <a:pPr marL="506413" lvl="1" indent="-341313" algn="l" eaLnBrk="1" hangingPunct="1">
              <a:lnSpc>
                <a:spcPct val="95000"/>
              </a:lnSpc>
              <a:spcBef>
                <a:spcPct val="0"/>
              </a:spcBef>
              <a:buClr>
                <a:srgbClr val="000000"/>
              </a:buClr>
              <a:buFontTx/>
              <a:buChar char="•"/>
            </a:pPr>
            <a:r>
              <a:rPr lang="en-US" altLang="en-US" sz="2700" smtClean="0">
                <a:solidFill>
                  <a:srgbClr val="000000"/>
                </a:solidFill>
                <a:latin typeface="Arial" panose="020B0604020202020204" pitchFamily="34" charset="0"/>
              </a:rPr>
              <a:t>jotta tavaramerkki ja brändi säilyttäisi arvonsa tavaramerkin käyttöä on valvottava</a:t>
            </a:r>
            <a:endParaRPr lang="en-US" altLang="en-US" smtClean="0">
              <a:solidFill>
                <a:srgbClr val="898989"/>
              </a:solidFill>
            </a:endParaRPr>
          </a:p>
          <a:p>
            <a:pPr algn="l" eaLnBrk="1" hangingPunct="1">
              <a:lnSpc>
                <a:spcPct val="95000"/>
              </a:lnSpc>
              <a:spcBef>
                <a:spcPct val="0"/>
              </a:spcBef>
              <a:buClr>
                <a:srgbClr val="000000"/>
              </a:buClr>
            </a:pPr>
            <a:endParaRPr lang="en-US" altLang="en-US" sz="2700" smtClean="0">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6575" y="328613"/>
            <a:ext cx="9144000" cy="1270000"/>
          </a:xfrm>
        </p:spPr>
        <p:txBody>
          <a:bodyPr/>
          <a:lstStyle/>
          <a:p>
            <a:pPr eaLnBrk="1" hangingPunct="1">
              <a:defRPr/>
            </a:pPr>
            <a:r>
              <a:rPr lang="fi-FI" altLang="en-US" dirty="0" smtClean="0">
                <a:solidFill>
                  <a:schemeClr val="accent6">
                    <a:lumMod val="75000"/>
                  </a:schemeClr>
                </a:solidFill>
              </a:rPr>
              <a:t>Tavaran ulkoasu</a:t>
            </a:r>
          </a:p>
        </p:txBody>
      </p:sp>
      <p:sp>
        <p:nvSpPr>
          <p:cNvPr id="11267" name="Content Placeholder 2"/>
          <p:cNvSpPr>
            <a:spLocks noGrp="1"/>
          </p:cNvSpPr>
          <p:nvPr>
            <p:ph idx="1"/>
          </p:nvPr>
        </p:nvSpPr>
        <p:spPr/>
        <p:txBody>
          <a:bodyPr/>
          <a:lstStyle/>
          <a:p>
            <a:pPr eaLnBrk="1" hangingPunct="1"/>
            <a:r>
              <a:rPr lang="fi-FI" altLang="en-US" smtClean="0"/>
              <a:t>Haltija Fiskars Oyj</a:t>
            </a:r>
          </a:p>
          <a:p>
            <a:pPr eaLnBrk="1" hangingPunct="1"/>
            <a:r>
              <a:rPr lang="fi-FI" altLang="en-US" smtClean="0"/>
              <a:t>Luokka 8. kirveet</a:t>
            </a:r>
          </a:p>
          <a:p>
            <a:pPr eaLnBrk="1" hangingPunct="1"/>
            <a:r>
              <a:rPr lang="fi-FI" altLang="en-US" smtClean="0"/>
              <a:t>Rek.nro 231754</a:t>
            </a:r>
          </a:p>
          <a:p>
            <a:pPr eaLnBrk="1" hangingPunct="1"/>
            <a:r>
              <a:rPr lang="fi-FI" altLang="en-US" smtClean="0"/>
              <a:t>Merkin värit ovat</a:t>
            </a:r>
          </a:p>
          <a:p>
            <a:pPr eaLnBrk="1" hangingPunct="1"/>
            <a:r>
              <a:rPr lang="fi-FI" altLang="en-US" smtClean="0"/>
              <a:t>oranssi, musta</a:t>
            </a:r>
          </a:p>
          <a:p>
            <a:pPr eaLnBrk="1" hangingPunct="1"/>
            <a:r>
              <a:rPr lang="fi-FI" altLang="en-US" smtClean="0"/>
              <a:t> ja harmaa</a:t>
            </a:r>
          </a:p>
          <a:p>
            <a:pPr eaLnBrk="1" hangingPunct="1"/>
            <a:endParaRPr lang="fi-FI" altLang="en-US" smtClean="0"/>
          </a:p>
        </p:txBody>
      </p:sp>
      <p:pic>
        <p:nvPicPr>
          <p:cNvPr id="11268" name="Picture 4" descr="t2003016890_1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3" y="1598613"/>
            <a:ext cx="398145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13926</TotalTime>
  <Words>2464</Words>
  <Application>Microsoft Office PowerPoint</Application>
  <PresentationFormat>Custom</PresentationFormat>
  <Paragraphs>294</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Times New Roman</vt:lpstr>
      <vt:lpstr>Arial</vt:lpstr>
      <vt:lpstr>Calibri</vt:lpstr>
      <vt:lpstr>Georgia</vt:lpstr>
      <vt:lpstr>Office Theme</vt:lpstr>
      <vt:lpstr>Tuotteen ulkomuodon suoja</vt:lpstr>
      <vt:lpstr>Tuotteen ulkomuodon suojaaminen</vt:lpstr>
      <vt:lpstr>PowerPoint Presentation</vt:lpstr>
      <vt:lpstr>Tavaramerkki</vt:lpstr>
      <vt:lpstr>Tavaramerkki</vt:lpstr>
      <vt:lpstr>Tavaramerkki</vt:lpstr>
      <vt:lpstr>Tavaramerkki</vt:lpstr>
      <vt:lpstr>Tavaramerkki</vt:lpstr>
      <vt:lpstr>Tavaran ulkoasu</vt:lpstr>
      <vt:lpstr> Oy Karl Fazer AbLuokka 30: Suklaa Pantone 280 C reknro 220696 </vt:lpstr>
      <vt:lpstr>Tavaramerkki ja 3D-tulostus</vt:lpstr>
      <vt:lpstr>Mallisuoja</vt:lpstr>
      <vt:lpstr>Mallisuoja</vt:lpstr>
      <vt:lpstr>PowerPoint Presentation</vt:lpstr>
      <vt:lpstr>Mallisuoja</vt:lpstr>
      <vt:lpstr>Mallisuoja</vt:lpstr>
      <vt:lpstr>Mallisuojan kansainvälinen rekisteröinti</vt:lpstr>
      <vt:lpstr>Yhteisömallisuojan erityispiirteitä</vt:lpstr>
      <vt:lpstr>3D-tulostus ja mallisuoja</vt:lpstr>
      <vt:lpstr>Rekisteröimätön yhteisömalli</vt:lpstr>
      <vt:lpstr>Tekijänoikeus  </vt:lpstr>
      <vt:lpstr>KKO 1988: 82 Krystyna Rudzinskin teos ylitti teos- kynnyksen. Oikealla tekijänoikeutta   loukkaava juliste</vt:lpstr>
      <vt:lpstr>KKO 1979 II 64</vt:lpstr>
      <vt:lpstr>Tekijänoikeus</vt:lpstr>
      <vt:lpstr>Ruotsin KKO 9.4.2009 ratkaisu</vt:lpstr>
      <vt:lpstr> Tekijänoikeus</vt:lpstr>
      <vt:lpstr>Tekijänoikeus</vt:lpstr>
      <vt:lpstr>Teoskynnys   Stockholms Tingsrätt 2.12.2009 mål T 16022-06 </vt:lpstr>
      <vt:lpstr>Teoskynnys </vt:lpstr>
      <vt:lpstr>Tekijänoikeussuojan edellytyksenä olevan omaperäisyyden arviointi </vt:lpstr>
      <vt:lpstr>Tekijänoikeus</vt:lpstr>
      <vt:lpstr>Tekijänoikeus</vt:lpstr>
      <vt:lpstr>Tekijänoikeus </vt:lpstr>
      <vt:lpstr>Taloudelliset yksinoikeudet</vt:lpstr>
      <vt:lpstr>Kappaleen valmistaminen</vt:lpstr>
      <vt:lpstr>Teoksen saattaminen yleisön saataville</vt:lpstr>
      <vt:lpstr>Tekijänoikeus ja  3D-tulostus </vt:lpstr>
      <vt:lpstr>Tekijänoikeus ja  3D-tulostus </vt:lpstr>
      <vt:lpstr>Lähioikeudet</vt:lpstr>
      <vt:lpstr>Lähioikeudet</vt:lpstr>
      <vt:lpstr>Tekijänoikeuslain poikkeussäännöt</vt:lpstr>
      <vt:lpstr>Tekijänoikeuden luovuttaminen</vt:lpstr>
      <vt:lpstr>Immateriaalioikeuden  luovutus</vt:lpstr>
      <vt:lpstr>Esimerkki sopimuksesta</vt:lpstr>
      <vt:lpstr>Esimerkki moraalisista oikeuksista sopimisesta</vt:lpstr>
      <vt:lpstr>Esimerkkejä 3 D tulostamisen lisensioinnista</vt:lpstr>
      <vt:lpstr>Esimerkkejä 3 D tulostamisen lisensioinnista</vt:lpstr>
      <vt:lpstr>Tekijänoikeuden luovutussopimus</vt:lpstr>
      <vt:lpstr>Vakioehdot http://www.shapeways.com/terms_and_conditions  </vt:lpstr>
      <vt:lpstr>Sopimus immateriaalioikeudesta </vt:lpstr>
      <vt:lpstr>Tekijänoikeus</vt:lpstr>
      <vt:lpstr>Henkilötietojen suoja</vt:lpstr>
      <vt:lpstr>Henkilötietojen käsittelyperuste</vt:lpstr>
      <vt:lpstr>Henkilöiden informointi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Kuosmanen Panu</cp:lastModifiedBy>
  <cp:revision>109</cp:revision>
  <dcterms:created xsi:type="dcterms:W3CDTF">2004-05-06T09:28:21Z</dcterms:created>
  <dcterms:modified xsi:type="dcterms:W3CDTF">2019-02-11T13:10:17Z</dcterms:modified>
</cp:coreProperties>
</file>