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257" r:id="rId2"/>
    <p:sldId id="339" r:id="rId3"/>
    <p:sldId id="417" r:id="rId4"/>
    <p:sldId id="425" r:id="rId5"/>
    <p:sldId id="428" r:id="rId6"/>
    <p:sldId id="427" r:id="rId7"/>
    <p:sldId id="426" r:id="rId8"/>
    <p:sldId id="421" r:id="rId9"/>
    <p:sldId id="429" r:id="rId10"/>
    <p:sldId id="410" r:id="rId11"/>
    <p:sldId id="378" r:id="rId12"/>
    <p:sldId id="396" r:id="rId13"/>
    <p:sldId id="397" r:id="rId14"/>
    <p:sldId id="400" r:id="rId15"/>
    <p:sldId id="399" r:id="rId16"/>
    <p:sldId id="398" r:id="rId17"/>
    <p:sldId id="401" r:id="rId18"/>
    <p:sldId id="430" r:id="rId19"/>
    <p:sldId id="422" r:id="rId20"/>
    <p:sldId id="423" r:id="rId21"/>
    <p:sldId id="424" r:id="rId22"/>
    <p:sldId id="432" r:id="rId23"/>
    <p:sldId id="431" r:id="rId24"/>
    <p:sldId id="433" r:id="rId25"/>
    <p:sldId id="435" r:id="rId26"/>
    <p:sldId id="434" r:id="rId2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23"/>
    <p:restoredTop sz="94717" autoAdjust="0"/>
  </p:normalViewPr>
  <p:slideViewPr>
    <p:cSldViewPr>
      <p:cViewPr varScale="1">
        <p:scale>
          <a:sx n="105" d="100"/>
          <a:sy n="105" d="100"/>
        </p:scale>
        <p:origin x="1024" y="224"/>
      </p:cViewPr>
      <p:guideLst>
        <p:guide orient="horz" pos="2160"/>
        <p:guide pos="2880"/>
      </p:guideLst>
    </p:cSldViewPr>
  </p:slideViewPr>
  <p:outlineViewPr>
    <p:cViewPr>
      <p:scale>
        <a:sx n="33" d="100"/>
        <a:sy n="33" d="100"/>
      </p:scale>
      <p:origin x="0" y="-3728"/>
    </p:cViewPr>
  </p:outlineViewPr>
  <p:notesTextViewPr>
    <p:cViewPr>
      <p:scale>
        <a:sx n="100" d="100"/>
        <a:sy n="100" d="100"/>
      </p:scale>
      <p:origin x="0" y="0"/>
    </p:cViewPr>
  </p:notesTextViewPr>
  <p:sorterViewPr>
    <p:cViewPr>
      <p:scale>
        <a:sx n="128" d="100"/>
        <a:sy n="128" d="100"/>
      </p:scale>
      <p:origin x="0" y="1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2945955" cy="4956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26627" name="Rectangle 3"/>
          <p:cNvSpPr>
            <a:spLocks noGrp="1" noChangeArrowheads="1"/>
          </p:cNvSpPr>
          <p:nvPr>
            <p:ph type="dt" idx="1"/>
          </p:nvPr>
        </p:nvSpPr>
        <p:spPr bwMode="auto">
          <a:xfrm>
            <a:off x="3850245" y="1"/>
            <a:ext cx="2945955" cy="4956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225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0063" y="4715482"/>
            <a:ext cx="5437550" cy="4466002"/>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429323"/>
            <a:ext cx="2945955" cy="4956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26631" name="Rectangle 7"/>
          <p:cNvSpPr>
            <a:spLocks noGrp="1" noChangeArrowheads="1"/>
          </p:cNvSpPr>
          <p:nvPr>
            <p:ph type="sldNum" sz="quarter" idx="5"/>
          </p:nvPr>
        </p:nvSpPr>
        <p:spPr bwMode="auto">
          <a:xfrm>
            <a:off x="3850245" y="9429323"/>
            <a:ext cx="2945955" cy="4956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25A41388-ED30-43AC-A78B-08EC1819D1C0}" type="slidenum">
              <a:rPr lang="en-US"/>
              <a:pPr>
                <a:defRPr/>
              </a:pPr>
              <a:t>‹#›</a:t>
            </a:fld>
            <a:endParaRPr lang="en-US"/>
          </a:p>
        </p:txBody>
      </p:sp>
    </p:spTree>
    <p:extLst>
      <p:ext uri="{BB962C8B-B14F-4D97-AF65-F5344CB8AC3E}">
        <p14:creationId xmlns:p14="http://schemas.microsoft.com/office/powerpoint/2010/main" val="684411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Orange">
    <p:spTree>
      <p:nvGrpSpPr>
        <p:cNvPr id="1" name=""/>
        <p:cNvGrpSpPr/>
        <p:nvPr/>
      </p:nvGrpSpPr>
      <p:grpSpPr>
        <a:xfrm>
          <a:off x="0" y="0"/>
          <a:ext cx="0" cy="0"/>
          <a:chOff x="0" y="0"/>
          <a:chExt cx="0" cy="0"/>
        </a:xfrm>
      </p:grpSpPr>
      <p:pic>
        <p:nvPicPr>
          <p:cNvPr id="9" name="Picture 2" descr="Aalto_EN_Science_21_RGB_3"/>
          <p:cNvPicPr>
            <a:picLocks noChangeAspect="1" noChangeArrowheads="1"/>
          </p:cNvPicPr>
          <p:nvPr/>
        </p:nvPicPr>
        <p:blipFill>
          <a:blip r:embed="rId2" cstate="print"/>
          <a:srcRect t="3488"/>
          <a:stretch>
            <a:fillRect/>
          </a:stretch>
        </p:blipFill>
        <p:spPr bwMode="auto">
          <a:xfrm>
            <a:off x="0" y="15875"/>
            <a:ext cx="2051050" cy="1804988"/>
          </a:xfrm>
          <a:prstGeom prst="rect">
            <a:avLst/>
          </a:prstGeom>
          <a:noFill/>
          <a:ln w="9525">
            <a:noFill/>
            <a:miter lim="800000"/>
            <a:headEnd/>
            <a:tailEnd/>
          </a:ln>
        </p:spPr>
      </p:pic>
      <p:sp>
        <p:nvSpPr>
          <p:cNvPr id="11" name="Rectangle 10"/>
          <p:cNvSpPr/>
          <p:nvPr/>
        </p:nvSpPr>
        <p:spPr>
          <a:xfrm>
            <a:off x="406400" y="1712913"/>
            <a:ext cx="8326438" cy="3921125"/>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572400" y="1771200"/>
            <a:ext cx="7772400" cy="1332000"/>
          </a:xfrm>
        </p:spPr>
        <p:txBody>
          <a:bodyPr/>
          <a:lstStyle>
            <a:lvl1pPr>
              <a:defRPr sz="40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10" name="Text Placeholder 9"/>
          <p:cNvSpPr>
            <a:spLocks noGrp="1"/>
          </p:cNvSpPr>
          <p:nvPr>
            <p:ph type="body" sz="quarter" idx="11"/>
          </p:nvPr>
        </p:nvSpPr>
        <p:spPr>
          <a:xfrm>
            <a:off x="5144400" y="5961600"/>
            <a:ext cx="1962000" cy="6336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3" name="Text Placeholder 9"/>
          <p:cNvSpPr>
            <a:spLocks noGrp="1"/>
          </p:cNvSpPr>
          <p:nvPr>
            <p:ph type="body" sz="quarter" idx="12"/>
          </p:nvPr>
        </p:nvSpPr>
        <p:spPr>
          <a:xfrm>
            <a:off x="7426800" y="5961600"/>
            <a:ext cx="1134000" cy="6336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4" name="Text Placeholder 9"/>
          <p:cNvSpPr>
            <a:spLocks noGrp="1"/>
          </p:cNvSpPr>
          <p:nvPr>
            <p:ph type="body" sz="quarter" idx="13"/>
          </p:nvPr>
        </p:nvSpPr>
        <p:spPr>
          <a:xfrm>
            <a:off x="2862000" y="6138000"/>
            <a:ext cx="2026800" cy="4572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5" name="Text Placeholder 9"/>
          <p:cNvSpPr>
            <a:spLocks noGrp="1"/>
          </p:cNvSpPr>
          <p:nvPr>
            <p:ph type="body" sz="quarter" idx="14"/>
          </p:nvPr>
        </p:nvSpPr>
        <p:spPr>
          <a:xfrm>
            <a:off x="572400" y="6138000"/>
            <a:ext cx="2048400" cy="4572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6" name="Text Placeholder 9"/>
          <p:cNvSpPr>
            <a:spLocks noGrp="1"/>
          </p:cNvSpPr>
          <p:nvPr>
            <p:ph type="body" sz="quarter" idx="15"/>
          </p:nvPr>
        </p:nvSpPr>
        <p:spPr>
          <a:xfrm>
            <a:off x="572400" y="5961600"/>
            <a:ext cx="2048400" cy="176400"/>
          </a:xfrm>
        </p:spPr>
        <p:txBody>
          <a:bodyPr wrap="none"/>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p:txBody>
      </p:sp>
      <p:sp>
        <p:nvSpPr>
          <p:cNvPr id="12" name="Date Placeholder 3"/>
          <p:cNvSpPr>
            <a:spLocks noGrp="1"/>
          </p:cNvSpPr>
          <p:nvPr>
            <p:ph type="dt" sz="half" idx="16"/>
          </p:nvPr>
        </p:nvSpPr>
        <p:spPr>
          <a:xfrm>
            <a:off x="2862263" y="5961063"/>
            <a:ext cx="2027237" cy="176212"/>
          </a:xfrm>
        </p:spPr>
        <p:txBody>
          <a:bodyPr wrap="none"/>
          <a:lstStyle>
            <a:lvl1pPr>
              <a:defRPr sz="1200">
                <a:solidFill>
                  <a:schemeClr val="bg2"/>
                </a:solidFill>
              </a:defRPr>
            </a:lvl1p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C82101B-C7DC-49A7-8314-0A62225A52E3}" type="datetime1">
              <a:rPr lang="fi-FI" smtClean="0"/>
              <a:t>16.11.2020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389B5FD-FC89-4832-8B82-8652380994D2}" type="slidenum">
              <a:rPr lang="fi-FI" smtClean="0"/>
              <a:pPr/>
              <a:t>‹#›</a:t>
            </a:fld>
            <a:endParaRPr lang="fi-FI"/>
          </a:p>
        </p:txBody>
      </p:sp>
    </p:spTree>
    <p:extLst>
      <p:ext uri="{BB962C8B-B14F-4D97-AF65-F5344CB8AC3E}">
        <p14:creationId xmlns:p14="http://schemas.microsoft.com/office/powerpoint/2010/main" val="317507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6" name="Date Placeholder 3"/>
          <p:cNvSpPr>
            <a:spLocks noGrp="1"/>
          </p:cNvSpPr>
          <p:nvPr>
            <p:ph type="dt" sz="half" idx="15"/>
          </p:nvPr>
        </p:nvSpPr>
        <p:spPr/>
        <p:txBody>
          <a:bodyPr/>
          <a:lstStyle>
            <a:lvl1pPr>
              <a:defRPr/>
            </a:lvl1pPr>
          </a:lstStyle>
          <a:p>
            <a:pPr>
              <a:defRPr/>
            </a:pPr>
            <a:endParaRPr lang="en-US" altLang="en-US"/>
          </a:p>
        </p:txBody>
      </p:sp>
      <p:sp>
        <p:nvSpPr>
          <p:cNvPr id="7" name="Footer Placeholder 4"/>
          <p:cNvSpPr>
            <a:spLocks noGrp="1"/>
          </p:cNvSpPr>
          <p:nvPr>
            <p:ph type="ftr" sz="quarter" idx="16"/>
          </p:nvPr>
        </p:nvSpPr>
        <p:spPr/>
        <p:txBody>
          <a:bodyPr/>
          <a:lstStyle>
            <a:lvl1pPr>
              <a:defRPr/>
            </a:lvl1pPr>
          </a:lstStyle>
          <a:p>
            <a:pPr>
              <a:defRPr/>
            </a:pPr>
            <a:endParaRPr lang="en-US" altLang="en-US"/>
          </a:p>
        </p:txBody>
      </p:sp>
      <p:sp>
        <p:nvSpPr>
          <p:cNvPr id="8" name="Slide Number Placeholder 5"/>
          <p:cNvSpPr>
            <a:spLocks noGrp="1"/>
          </p:cNvSpPr>
          <p:nvPr>
            <p:ph type="sldNum" sz="quarter" idx="17"/>
          </p:nvPr>
        </p:nvSpPr>
        <p:spPr/>
        <p:txBody>
          <a:bodyPr/>
          <a:lstStyle>
            <a:lvl1pPr>
              <a:defRPr/>
            </a:lvl1pPr>
          </a:lstStyle>
          <a:p>
            <a:pPr>
              <a:defRPr/>
            </a:pPr>
            <a:fld id="{1211428F-FD7A-4BAB-BB48-CEE2FF21F081}"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72400" y="1584000"/>
            <a:ext cx="3924000" cy="4136400"/>
          </a:xfrm>
        </p:spPr>
        <p:txBody>
          <a:bodyPr/>
          <a:lstStyle>
            <a:lvl1pPr>
              <a:defRPr sz="2000"/>
            </a:lvl1pPr>
            <a:lvl2pPr>
              <a:defRPr sz="1800"/>
            </a:lvl2pPr>
            <a:lvl3pPr>
              <a:defRPr sz="1600"/>
            </a:lvl3pPr>
            <a:lvl4pPr>
              <a:defRPr sz="1400"/>
            </a:lvl4pPr>
            <a:lvl5pPr>
              <a:defRPr sz="1200"/>
            </a:lvl5pPr>
            <a:lvl6pPr>
              <a:defRPr sz="1400"/>
            </a:lvl6pPr>
            <a:lvl7pPr>
              <a:defRPr sz="1400"/>
            </a:lvl7pPr>
            <a:lvl8pPr>
              <a:defRPr sz="1400"/>
            </a:lvl8pPr>
            <a:lvl9pPr>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4648200" y="1584000"/>
            <a:ext cx="3924000" cy="4136400"/>
          </a:xfrm>
        </p:spPr>
        <p:txBody>
          <a:bodyPr/>
          <a:lstStyle>
            <a:lvl1pPr>
              <a:defRPr sz="2000"/>
            </a:lvl1pPr>
            <a:lvl2pPr>
              <a:defRPr sz="1800"/>
            </a:lvl2pPr>
            <a:lvl3pPr>
              <a:defRPr sz="1600"/>
            </a:lvl3pPr>
            <a:lvl4pPr>
              <a:defRPr sz="1400"/>
            </a:lvl4pPr>
            <a:lvl5pPr>
              <a:defRPr sz="1200"/>
            </a:lvl5pPr>
            <a:lvl6pPr>
              <a:buNone/>
              <a:defRPr sz="1400"/>
            </a:lvl6pPr>
            <a:lvl7pPr>
              <a:buNone/>
              <a:defRPr sz="1400"/>
            </a:lvl7pPr>
            <a:lvl8pPr>
              <a:buNone/>
              <a:defRPr sz="1400"/>
            </a:lvl8pPr>
            <a:lvl9pPr>
              <a:buNone/>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1"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1211428F-FD7A-4BAB-BB48-CEE2FF21F081}"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10"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1"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1211428F-FD7A-4BAB-BB48-CEE2FF21F081}"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0"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4" name="Date Placeholder 3"/>
          <p:cNvSpPr>
            <a:spLocks noGrp="1"/>
          </p:cNvSpPr>
          <p:nvPr>
            <p:ph type="dt" sz="half" idx="15"/>
          </p:nvPr>
        </p:nvSpPr>
        <p:spPr/>
        <p:txBody>
          <a:bodyPr/>
          <a:lstStyle>
            <a:lvl1pPr>
              <a:defRPr/>
            </a:lvl1pPr>
          </a:lstStyle>
          <a:p>
            <a:pPr>
              <a:defRPr/>
            </a:pPr>
            <a:endParaRPr lang="en-US" altLang="en-US"/>
          </a:p>
        </p:txBody>
      </p:sp>
      <p:sp>
        <p:nvSpPr>
          <p:cNvPr id="5" name="Footer Placeholder 4"/>
          <p:cNvSpPr>
            <a:spLocks noGrp="1"/>
          </p:cNvSpPr>
          <p:nvPr>
            <p:ph type="ftr" sz="quarter" idx="16"/>
          </p:nvPr>
        </p:nvSpPr>
        <p:spPr/>
        <p:txBody>
          <a:bodyPr/>
          <a:lstStyle>
            <a:lvl1pPr>
              <a:defRPr/>
            </a:lvl1pPr>
          </a:lstStyle>
          <a:p>
            <a:pPr>
              <a:defRPr/>
            </a:pPr>
            <a:endParaRPr lang="en-US" altLang="en-US"/>
          </a:p>
        </p:txBody>
      </p:sp>
      <p:sp>
        <p:nvSpPr>
          <p:cNvPr id="6" name="Slide Number Placeholder 5"/>
          <p:cNvSpPr>
            <a:spLocks noGrp="1"/>
          </p:cNvSpPr>
          <p:nvPr>
            <p:ph type="sldNum" sz="quarter" idx="17"/>
          </p:nvPr>
        </p:nvSpPr>
        <p:spPr/>
        <p:txBody>
          <a:bodyPr/>
          <a:lstStyle>
            <a:lvl1pPr>
              <a:defRPr/>
            </a:lvl1pPr>
          </a:lstStyle>
          <a:p>
            <a:pPr>
              <a:defRPr/>
            </a:pPr>
            <a:fld id="{1211428F-FD7A-4BAB-BB48-CEE2FF21F081}"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572400" y="1584000"/>
            <a:ext cx="6285600" cy="4136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6" name="Date Placeholder 3"/>
          <p:cNvSpPr>
            <a:spLocks noGrp="1"/>
          </p:cNvSpPr>
          <p:nvPr>
            <p:ph type="dt" sz="half" idx="15"/>
          </p:nvPr>
        </p:nvSpPr>
        <p:spPr/>
        <p:txBody>
          <a:bodyPr/>
          <a:lstStyle>
            <a:lvl1pPr>
              <a:defRPr/>
            </a:lvl1pPr>
          </a:lstStyle>
          <a:p>
            <a:pPr>
              <a:defRPr/>
            </a:pPr>
            <a:endParaRPr lang="en-US" altLang="en-US"/>
          </a:p>
        </p:txBody>
      </p:sp>
      <p:sp>
        <p:nvSpPr>
          <p:cNvPr id="7" name="Footer Placeholder 4"/>
          <p:cNvSpPr>
            <a:spLocks noGrp="1"/>
          </p:cNvSpPr>
          <p:nvPr>
            <p:ph type="ftr" sz="quarter" idx="16"/>
          </p:nvPr>
        </p:nvSpPr>
        <p:spPr/>
        <p:txBody>
          <a:bodyPr/>
          <a:lstStyle>
            <a:lvl1pPr>
              <a:defRPr/>
            </a:lvl1pPr>
          </a:lstStyle>
          <a:p>
            <a:pPr>
              <a:defRPr/>
            </a:pPr>
            <a:endParaRPr lang="en-US" altLang="en-US"/>
          </a:p>
        </p:txBody>
      </p:sp>
      <p:sp>
        <p:nvSpPr>
          <p:cNvPr id="8" name="Slide Number Placeholder 5"/>
          <p:cNvSpPr>
            <a:spLocks noGrp="1"/>
          </p:cNvSpPr>
          <p:nvPr>
            <p:ph type="sldNum" sz="quarter" idx="17"/>
          </p:nvPr>
        </p:nvSpPr>
        <p:spPr/>
        <p:txBody>
          <a:bodyPr/>
          <a:lstStyle>
            <a:lvl1pPr>
              <a:defRPr/>
            </a:lvl1pPr>
          </a:lstStyle>
          <a:p>
            <a:pPr>
              <a:defRPr/>
            </a:pPr>
            <a:fld id="{1211428F-FD7A-4BAB-BB48-CEE2FF21F081}"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hite">
    <p:spTree>
      <p:nvGrpSpPr>
        <p:cNvPr id="1" name=""/>
        <p:cNvGrpSpPr/>
        <p:nvPr/>
      </p:nvGrpSpPr>
      <p:grpSpPr>
        <a:xfrm>
          <a:off x="0" y="0"/>
          <a:ext cx="0" cy="0"/>
          <a:chOff x="0" y="0"/>
          <a:chExt cx="0" cy="0"/>
        </a:xfrm>
      </p:grpSpPr>
      <p:pic>
        <p:nvPicPr>
          <p:cNvPr id="9" name="Picture 2" descr="Aalto_EN_Science_21_RGB_3"/>
          <p:cNvPicPr>
            <a:picLocks noChangeAspect="1" noChangeArrowheads="1"/>
          </p:cNvPicPr>
          <p:nvPr/>
        </p:nvPicPr>
        <p:blipFill>
          <a:blip r:embed="rId2" cstate="print"/>
          <a:srcRect t="3488"/>
          <a:stretch>
            <a:fillRect/>
          </a:stretch>
        </p:blipFill>
        <p:spPr bwMode="auto">
          <a:xfrm>
            <a:off x="0" y="15875"/>
            <a:ext cx="2051050" cy="1804988"/>
          </a:xfrm>
          <a:prstGeom prst="rect">
            <a:avLst/>
          </a:prstGeom>
          <a:noFill/>
          <a:ln w="9525">
            <a:noFill/>
            <a:miter lim="800000"/>
            <a:headEnd/>
            <a:tailEnd/>
          </a:ln>
        </p:spPr>
      </p:pic>
      <p:sp>
        <p:nvSpPr>
          <p:cNvPr id="2" name="Title 1"/>
          <p:cNvSpPr>
            <a:spLocks noGrp="1"/>
          </p:cNvSpPr>
          <p:nvPr>
            <p:ph type="ctrTitle"/>
          </p:nvPr>
        </p:nvSpPr>
        <p:spPr>
          <a:xfrm>
            <a:off x="572400" y="1771200"/>
            <a:ext cx="7772400" cy="1332000"/>
          </a:xfrm>
        </p:spPr>
        <p:txBody>
          <a:bodyPr/>
          <a:lstStyle>
            <a:lvl1pPr>
              <a:defRPr sz="4000">
                <a:solidFill>
                  <a:srgbClr val="FF7900"/>
                </a:solidFill>
              </a:defRPr>
            </a:lvl1pPr>
          </a:lstStyle>
          <a:p>
            <a:r>
              <a:rPr lang="en-US" noProof="0"/>
              <a:t>Click to edit Master title style</a:t>
            </a:r>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rgbClr val="FF7900"/>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12" name="Text Placeholder 9"/>
          <p:cNvSpPr>
            <a:spLocks noGrp="1"/>
          </p:cNvSpPr>
          <p:nvPr>
            <p:ph type="body" sz="quarter" idx="11"/>
          </p:nvPr>
        </p:nvSpPr>
        <p:spPr>
          <a:xfrm>
            <a:off x="5144400" y="5961600"/>
            <a:ext cx="1962000" cy="6336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7" name="Text Placeholder 9"/>
          <p:cNvSpPr>
            <a:spLocks noGrp="1"/>
          </p:cNvSpPr>
          <p:nvPr>
            <p:ph type="body" sz="quarter" idx="12"/>
          </p:nvPr>
        </p:nvSpPr>
        <p:spPr>
          <a:xfrm>
            <a:off x="7426800" y="5961600"/>
            <a:ext cx="1134000" cy="6336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8" name="Text Placeholder 9"/>
          <p:cNvSpPr>
            <a:spLocks noGrp="1"/>
          </p:cNvSpPr>
          <p:nvPr>
            <p:ph type="body" sz="quarter" idx="13"/>
          </p:nvPr>
        </p:nvSpPr>
        <p:spPr>
          <a:xfrm>
            <a:off x="2862000" y="6138000"/>
            <a:ext cx="2026800" cy="4572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9" name="Text Placeholder 9"/>
          <p:cNvSpPr>
            <a:spLocks noGrp="1"/>
          </p:cNvSpPr>
          <p:nvPr>
            <p:ph type="body" sz="quarter" idx="14"/>
          </p:nvPr>
        </p:nvSpPr>
        <p:spPr>
          <a:xfrm>
            <a:off x="572400" y="6138000"/>
            <a:ext cx="2048400" cy="4572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20" name="Text Placeholder 9"/>
          <p:cNvSpPr>
            <a:spLocks noGrp="1"/>
          </p:cNvSpPr>
          <p:nvPr>
            <p:ph type="body" sz="quarter" idx="15"/>
          </p:nvPr>
        </p:nvSpPr>
        <p:spPr>
          <a:xfrm>
            <a:off x="572400" y="5961600"/>
            <a:ext cx="2048400" cy="176400"/>
          </a:xfrm>
        </p:spPr>
        <p:txBody>
          <a:bodyPr wrap="none"/>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p:txBody>
      </p:sp>
      <p:sp>
        <p:nvSpPr>
          <p:cNvPr id="10" name="Date Placeholder 3"/>
          <p:cNvSpPr>
            <a:spLocks noGrp="1"/>
          </p:cNvSpPr>
          <p:nvPr>
            <p:ph type="dt" sz="half" idx="16"/>
          </p:nvPr>
        </p:nvSpPr>
        <p:spPr>
          <a:xfrm>
            <a:off x="2862263" y="5961063"/>
            <a:ext cx="2027237" cy="176212"/>
          </a:xfrm>
        </p:spPr>
        <p:txBody>
          <a:bodyPr wrap="none"/>
          <a:lstStyle>
            <a:lvl1pPr>
              <a:defRPr sz="1200">
                <a:solidFill>
                  <a:schemeClr val="bg2"/>
                </a:solidFill>
              </a:defRPr>
            </a:lvl1pPr>
          </a:lstStyle>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ubtitle Orange">
    <p:spTree>
      <p:nvGrpSpPr>
        <p:cNvPr id="1" name=""/>
        <p:cNvGrpSpPr/>
        <p:nvPr/>
      </p:nvGrpSpPr>
      <p:grpSpPr>
        <a:xfrm>
          <a:off x="0" y="0"/>
          <a:ext cx="0" cy="0"/>
          <a:chOff x="0" y="0"/>
          <a:chExt cx="0" cy="0"/>
        </a:xfrm>
      </p:grpSpPr>
      <p:pic>
        <p:nvPicPr>
          <p:cNvPr id="5" name="Picture 2" descr="Aalto_EN_Science_13_RGB_1"/>
          <p:cNvPicPr>
            <a:picLocks noChangeAspect="1" noChangeArrowheads="1"/>
          </p:cNvPicPr>
          <p:nvPr/>
        </p:nvPicPr>
        <p:blipFill>
          <a:blip r:embed="rId2" cstate="print"/>
          <a:srcRect/>
          <a:stretch>
            <a:fillRect/>
          </a:stretch>
        </p:blipFill>
        <p:spPr bwMode="auto">
          <a:xfrm>
            <a:off x="215900" y="5811838"/>
            <a:ext cx="2374900" cy="1044575"/>
          </a:xfrm>
          <a:prstGeom prst="rect">
            <a:avLst/>
          </a:prstGeom>
          <a:noFill/>
          <a:ln w="9525">
            <a:noFill/>
            <a:miter lim="800000"/>
            <a:headEnd/>
            <a:tailEnd/>
          </a:ln>
        </p:spPr>
      </p:pic>
      <p:sp>
        <p:nvSpPr>
          <p:cNvPr id="6" name="Rectangle 5"/>
          <p:cNvSpPr/>
          <p:nvPr/>
        </p:nvSpPr>
        <p:spPr>
          <a:xfrm>
            <a:off x="406400" y="406400"/>
            <a:ext cx="8326438" cy="5472113"/>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72400" y="547200"/>
            <a:ext cx="7772400" cy="2206800"/>
          </a:xfrm>
        </p:spPr>
        <p:txBody>
          <a:bodyPr/>
          <a:lstStyle>
            <a:lvl1pPr>
              <a:defRPr>
                <a:solidFill>
                  <a:schemeClr val="bg1"/>
                </a:solidFill>
              </a:defRPr>
            </a:lvl1pPr>
          </a:lstStyle>
          <a:p>
            <a:r>
              <a:rPr lang="en-US" noProof="0"/>
              <a:t>Click to edit Master title style</a:t>
            </a:r>
          </a:p>
        </p:txBody>
      </p:sp>
      <p:sp>
        <p:nvSpPr>
          <p:cNvPr id="11"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1211428F-FD7A-4BAB-BB48-CEE2FF21F081}"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81D6A05C-CE3C-4541-8642-E7BF93B7A54C}"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Aalto_EN_Science_13_RGB_3"/>
          <p:cNvPicPr>
            <a:picLocks noChangeAspect="1" noChangeArrowheads="1"/>
          </p:cNvPicPr>
          <p:nvPr/>
        </p:nvPicPr>
        <p:blipFill>
          <a:blip r:embed="rId12" cstate="print"/>
          <a:srcRect/>
          <a:stretch>
            <a:fillRect/>
          </a:stretch>
        </p:blipFill>
        <p:spPr bwMode="auto">
          <a:xfrm>
            <a:off x="215900" y="5815013"/>
            <a:ext cx="2479675" cy="1042987"/>
          </a:xfrm>
          <a:prstGeom prst="rect">
            <a:avLst/>
          </a:prstGeom>
          <a:noFill/>
          <a:ln w="9525">
            <a:noFill/>
            <a:miter lim="800000"/>
            <a:headEnd/>
            <a:tailEnd/>
          </a:ln>
        </p:spPr>
      </p:pic>
      <p:sp>
        <p:nvSpPr>
          <p:cNvPr id="1027" name="Title Placeholder 1"/>
          <p:cNvSpPr>
            <a:spLocks noGrp="1"/>
          </p:cNvSpPr>
          <p:nvPr>
            <p:ph type="title"/>
          </p:nvPr>
        </p:nvSpPr>
        <p:spPr bwMode="auto">
          <a:xfrm>
            <a:off x="573088" y="488950"/>
            <a:ext cx="7988300" cy="1081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573088" y="1584325"/>
            <a:ext cx="7988300" cy="4135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30588" y="6275388"/>
            <a:ext cx="1544637" cy="125412"/>
          </a:xfrm>
          <a:prstGeom prst="rect">
            <a:avLst/>
          </a:prstGeom>
        </p:spPr>
        <p:txBody>
          <a:bodyPr vert="horz" lIns="0" tIns="0" rIns="0" bIns="0" rtlCol="0" anchor="ctr"/>
          <a:lstStyle>
            <a:lvl1pPr algn="l">
              <a:defRPr sz="900" b="1">
                <a:solidFill>
                  <a:schemeClr val="tx1">
                    <a:tint val="75000"/>
                  </a:schemeClr>
                </a:solidFill>
                <a:latin typeface="Arial" pitchFamily="34" charset="0"/>
                <a:cs typeface="Arial" pitchFamily="34" charset="0"/>
              </a:defRPr>
            </a:lvl1pPr>
          </a:lstStyle>
          <a:p>
            <a:pPr>
              <a:defRPr/>
            </a:pPr>
            <a:endParaRPr lang="en-US" altLang="en-US"/>
          </a:p>
        </p:txBody>
      </p:sp>
      <p:sp>
        <p:nvSpPr>
          <p:cNvPr id="5" name="Footer Placeholder 4"/>
          <p:cNvSpPr>
            <a:spLocks noGrp="1"/>
          </p:cNvSpPr>
          <p:nvPr>
            <p:ph type="ftr" sz="quarter" idx="3"/>
          </p:nvPr>
        </p:nvSpPr>
        <p:spPr>
          <a:xfrm>
            <a:off x="3430588" y="6145213"/>
            <a:ext cx="1544637" cy="125412"/>
          </a:xfrm>
          <a:prstGeom prst="rect">
            <a:avLst/>
          </a:prstGeom>
        </p:spPr>
        <p:txBody>
          <a:bodyPr vert="horz" lIns="0" tIns="0" rIns="0" bIns="0" rtlCol="0" anchor="ctr"/>
          <a:lstStyle>
            <a:lvl1pPr algn="l">
              <a:defRPr sz="900" b="1">
                <a:solidFill>
                  <a:schemeClr val="tx1">
                    <a:tint val="75000"/>
                  </a:schemeClr>
                </a:solidFill>
                <a:latin typeface="Arial" pitchFamily="34" charset="0"/>
                <a:cs typeface="Arial" pitchFamily="34" charset="0"/>
              </a:defRPr>
            </a:lvl1pPr>
          </a:lstStyle>
          <a:p>
            <a:pPr>
              <a:defRPr/>
            </a:pPr>
            <a:endParaRPr lang="en-US" altLang="en-US"/>
          </a:p>
        </p:txBody>
      </p:sp>
      <p:sp>
        <p:nvSpPr>
          <p:cNvPr id="6" name="Slide Number Placeholder 5"/>
          <p:cNvSpPr>
            <a:spLocks noGrp="1"/>
          </p:cNvSpPr>
          <p:nvPr>
            <p:ph type="sldNum" sz="quarter" idx="4"/>
          </p:nvPr>
        </p:nvSpPr>
        <p:spPr>
          <a:xfrm>
            <a:off x="3430588" y="6400800"/>
            <a:ext cx="1544637" cy="125413"/>
          </a:xfrm>
          <a:prstGeom prst="rect">
            <a:avLst/>
          </a:prstGeom>
        </p:spPr>
        <p:txBody>
          <a:bodyPr vert="horz" lIns="0" tIns="0" rIns="0" bIns="0" rtlCol="0" anchor="ctr"/>
          <a:lstStyle>
            <a:lvl1pPr algn="l">
              <a:defRPr sz="900" b="1">
                <a:solidFill>
                  <a:schemeClr val="tx1">
                    <a:tint val="75000"/>
                  </a:schemeClr>
                </a:solidFill>
                <a:latin typeface="Arial" pitchFamily="34" charset="0"/>
                <a:cs typeface="Arial" pitchFamily="34" charset="0"/>
              </a:defRPr>
            </a:lvl1pPr>
          </a:lstStyle>
          <a:p>
            <a:pPr>
              <a:defRPr/>
            </a:pPr>
            <a:fld id="{1211428F-FD7A-4BAB-BB48-CEE2FF21F081}" type="slidenum">
              <a:rPr lang="en-US" altLang="en-US" smtClean="0"/>
              <a:pPr>
                <a:defRPr/>
              </a:pPr>
              <a:t>‹#›</a:t>
            </a:fld>
            <a:endParaRPr lang="en-US" altLang="en-US"/>
          </a:p>
        </p:txBody>
      </p:sp>
      <p:sp>
        <p:nvSpPr>
          <p:cNvPr id="10" name="Rectangle 9"/>
          <p:cNvSpPr/>
          <p:nvPr/>
        </p:nvSpPr>
        <p:spPr>
          <a:xfrm>
            <a:off x="571500" y="5813425"/>
            <a:ext cx="7988300" cy="65088"/>
          </a:xfrm>
          <a:prstGeom prst="rect">
            <a:avLst/>
          </a:prstGeom>
          <a:solidFill>
            <a:srgbClr val="FF79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3" r:id="rId9"/>
    <p:sldLayoutId id="2147483684" r:id="rId10"/>
  </p:sldLayoutIdLst>
  <p:txStyles>
    <p:titleStyle>
      <a:lvl1pPr algn="l" rtl="0" eaLnBrk="1" fontAlgn="base" hangingPunct="1">
        <a:spcBef>
          <a:spcPct val="0"/>
        </a:spcBef>
        <a:spcAft>
          <a:spcPct val="0"/>
        </a:spcAft>
        <a:defRPr sz="3200" b="1" kern="1200">
          <a:solidFill>
            <a:srgbClr val="FF7900"/>
          </a:solidFill>
          <a:latin typeface="+mj-lt"/>
          <a:ea typeface="+mj-ea"/>
          <a:cs typeface="+mj-cs"/>
        </a:defRPr>
      </a:lvl1pPr>
      <a:lvl2pPr algn="l" rtl="0" eaLnBrk="1" fontAlgn="base" hangingPunct="1">
        <a:spcBef>
          <a:spcPct val="0"/>
        </a:spcBef>
        <a:spcAft>
          <a:spcPct val="0"/>
        </a:spcAft>
        <a:defRPr sz="3200" b="1">
          <a:solidFill>
            <a:srgbClr val="FF7900"/>
          </a:solidFill>
          <a:latin typeface="Arial" charset="0"/>
        </a:defRPr>
      </a:lvl2pPr>
      <a:lvl3pPr algn="l" rtl="0" eaLnBrk="1" fontAlgn="base" hangingPunct="1">
        <a:spcBef>
          <a:spcPct val="0"/>
        </a:spcBef>
        <a:spcAft>
          <a:spcPct val="0"/>
        </a:spcAft>
        <a:defRPr sz="3200" b="1">
          <a:solidFill>
            <a:srgbClr val="FF7900"/>
          </a:solidFill>
          <a:latin typeface="Arial" charset="0"/>
        </a:defRPr>
      </a:lvl3pPr>
      <a:lvl4pPr algn="l" rtl="0" eaLnBrk="1" fontAlgn="base" hangingPunct="1">
        <a:spcBef>
          <a:spcPct val="0"/>
        </a:spcBef>
        <a:spcAft>
          <a:spcPct val="0"/>
        </a:spcAft>
        <a:defRPr sz="3200" b="1">
          <a:solidFill>
            <a:srgbClr val="FF7900"/>
          </a:solidFill>
          <a:latin typeface="Arial" charset="0"/>
        </a:defRPr>
      </a:lvl4pPr>
      <a:lvl5pPr algn="l" rtl="0" eaLnBrk="1" fontAlgn="base" hangingPunct="1">
        <a:spcBef>
          <a:spcPct val="0"/>
        </a:spcBef>
        <a:spcAft>
          <a:spcPct val="0"/>
        </a:spcAft>
        <a:defRPr sz="3200" b="1">
          <a:solidFill>
            <a:srgbClr val="FF7900"/>
          </a:solidFill>
          <a:latin typeface="Arial" charset="0"/>
        </a:defRPr>
      </a:lvl5pPr>
      <a:lvl6pPr marL="457200" algn="l" rtl="0" eaLnBrk="1" fontAlgn="base" hangingPunct="1">
        <a:spcBef>
          <a:spcPct val="0"/>
        </a:spcBef>
        <a:spcAft>
          <a:spcPct val="0"/>
        </a:spcAft>
        <a:defRPr sz="3200" b="1">
          <a:solidFill>
            <a:srgbClr val="FF7900"/>
          </a:solidFill>
          <a:latin typeface="Arial" charset="0"/>
        </a:defRPr>
      </a:lvl6pPr>
      <a:lvl7pPr marL="914400" algn="l" rtl="0" eaLnBrk="1" fontAlgn="base" hangingPunct="1">
        <a:spcBef>
          <a:spcPct val="0"/>
        </a:spcBef>
        <a:spcAft>
          <a:spcPct val="0"/>
        </a:spcAft>
        <a:defRPr sz="3200" b="1">
          <a:solidFill>
            <a:srgbClr val="FF7900"/>
          </a:solidFill>
          <a:latin typeface="Arial" charset="0"/>
        </a:defRPr>
      </a:lvl7pPr>
      <a:lvl8pPr marL="1371600" algn="l" rtl="0" eaLnBrk="1" fontAlgn="base" hangingPunct="1">
        <a:spcBef>
          <a:spcPct val="0"/>
        </a:spcBef>
        <a:spcAft>
          <a:spcPct val="0"/>
        </a:spcAft>
        <a:defRPr sz="3200" b="1">
          <a:solidFill>
            <a:srgbClr val="FF7900"/>
          </a:solidFill>
          <a:latin typeface="Arial" charset="0"/>
        </a:defRPr>
      </a:lvl8pPr>
      <a:lvl9pPr marL="1828800" algn="l" rtl="0" eaLnBrk="1" fontAlgn="base" hangingPunct="1">
        <a:spcBef>
          <a:spcPct val="0"/>
        </a:spcBef>
        <a:spcAft>
          <a:spcPct val="0"/>
        </a:spcAft>
        <a:defRPr sz="3200" b="1">
          <a:solidFill>
            <a:srgbClr val="FF7900"/>
          </a:solidFill>
          <a:latin typeface="Arial" charset="0"/>
        </a:defRPr>
      </a:lvl9pPr>
    </p:titleStyle>
    <p:bodyStyle>
      <a:lvl1pPr marL="342900" indent="-342900" algn="l" rtl="0" eaLnBrk="1" fontAlgn="base" hangingPunct="1">
        <a:spcBef>
          <a:spcPts val="6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ts val="4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ts val="400"/>
        </a:spcBef>
        <a:spcAft>
          <a:spcPct val="0"/>
        </a:spcAft>
        <a:buFont typeface="Arial" charset="0"/>
        <a:buChar char="•"/>
        <a:defRPr kern="1200">
          <a:solidFill>
            <a:schemeClr val="tx1"/>
          </a:solidFill>
          <a:latin typeface="+mn-lt"/>
          <a:ea typeface="+mn-ea"/>
          <a:cs typeface="+mn-cs"/>
        </a:defRPr>
      </a:lvl3pPr>
      <a:lvl4pPr marL="1600200" indent="-228600" algn="l" rtl="0" eaLnBrk="1" fontAlgn="base" hangingPunct="1">
        <a:spcBef>
          <a:spcPts val="4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ts val="3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mf.org/en/Publications/WEO/Issues/2020/09/30/world-economic-outlook-october-2020" TargetMode="External"/><Relationship Id="rId2" Type="http://schemas.openxmlformats.org/officeDocument/2006/relationships/hyperlink" Target="https://yle.fi/uutiset/18-17378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eurostat/documents/2995521/10662173/2-13112020-AP-EN.pdf/0ac3f053-f601-091d-ea21-db1ecaca7e8c" TargetMode="External"/><Relationship Id="rId2" Type="http://schemas.openxmlformats.org/officeDocument/2006/relationships/hyperlink" Target="https://www.tilastokeskus.fi/til/ktkk/2020/09/ktkk_2020_09_2020-11-13_tie_001_fi.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hs.fi/haku/?query=Matti%20Pohjol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hs.fi/haku/?query=Laura+Kukkonen+H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xYPHPVWPwl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urojatalous.fi/fi/arkisto/?date=2020-11-13" TargetMode="External"/><Relationship Id="rId2" Type="http://schemas.openxmlformats.org/officeDocument/2006/relationships/image" Target="../media/image10.tiff"/><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www.eurojatalous.fi/fi/talouden-nakymat/" TargetMode="External"/><Relationship Id="rId4" Type="http://schemas.openxmlformats.org/officeDocument/2006/relationships/hyperlink" Target="https://www.eurojatalous.fi/fi/arkisto/?issue=analyy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488975"/>
            <a:ext cx="8460432" cy="1139825"/>
          </a:xfrm>
        </p:spPr>
        <p:txBody>
          <a:bodyPr/>
          <a:lstStyle/>
          <a:p>
            <a:pPr eaLnBrk="1" hangingPunct="1"/>
            <a:r>
              <a:rPr lang="en-US" b="1" dirty="0">
                <a:solidFill>
                  <a:schemeClr val="accent1">
                    <a:lumMod val="75000"/>
                  </a:schemeClr>
                </a:solidFill>
              </a:rPr>
              <a:t>TU-91.C2070 </a:t>
            </a:r>
            <a:r>
              <a:rPr lang="fi-FI" b="1" dirty="0">
                <a:solidFill>
                  <a:schemeClr val="accent1">
                    <a:lumMod val="75000"/>
                  </a:schemeClr>
                </a:solidFill>
              </a:rPr>
              <a:t>Läsnäoloharjoitukset 3</a:t>
            </a:r>
            <a:br>
              <a:rPr lang="fi-FI" b="1" dirty="0">
                <a:solidFill>
                  <a:schemeClr val="accent1">
                    <a:lumMod val="75000"/>
                  </a:schemeClr>
                </a:solidFill>
              </a:rPr>
            </a:br>
            <a:r>
              <a:rPr lang="fi-FI" dirty="0">
                <a:solidFill>
                  <a:schemeClr val="accent1">
                    <a:lumMod val="75000"/>
                  </a:schemeClr>
                </a:solidFill>
              </a:rPr>
              <a:t> SUHDANNENÄKYMÄT </a:t>
            </a:r>
            <a:endParaRPr lang="en-US" b="1" dirty="0">
              <a:solidFill>
                <a:schemeClr val="accent1">
                  <a:lumMod val="75000"/>
                </a:schemeClr>
              </a:solidFill>
            </a:endParaRPr>
          </a:p>
        </p:txBody>
      </p:sp>
      <p:pic>
        <p:nvPicPr>
          <p:cNvPr id="3" name="Picture 2"/>
          <p:cNvPicPr>
            <a:picLocks noChangeAspect="1"/>
          </p:cNvPicPr>
          <p:nvPr/>
        </p:nvPicPr>
        <p:blipFill>
          <a:blip r:embed="rId2"/>
          <a:stretch>
            <a:fillRect/>
          </a:stretch>
        </p:blipFill>
        <p:spPr>
          <a:xfrm>
            <a:off x="1688168" y="1628800"/>
            <a:ext cx="6160534" cy="41044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7AFE-6F40-2A43-B7E6-828546694B94}"/>
              </a:ext>
            </a:extLst>
          </p:cNvPr>
          <p:cNvSpPr>
            <a:spLocks noGrp="1"/>
          </p:cNvSpPr>
          <p:nvPr>
            <p:ph type="title"/>
          </p:nvPr>
        </p:nvSpPr>
        <p:spPr/>
        <p:txBody>
          <a:bodyPr/>
          <a:lstStyle/>
          <a:p>
            <a:r>
              <a:rPr lang="fi-FI" b="0" dirty="0">
                <a:solidFill>
                  <a:schemeClr val="tx1"/>
                </a:solidFill>
              </a:rPr>
              <a:t>Pohdi mitkä ovat tällä hetkellä maailman talouden kehityksen suurimmat haasteet.</a:t>
            </a:r>
            <a:br>
              <a:rPr lang="fi-FI" b="0" dirty="0">
                <a:solidFill>
                  <a:schemeClr val="tx1"/>
                </a:solidFill>
              </a:rPr>
            </a:br>
            <a:br>
              <a:rPr lang="fi-FI" b="0" dirty="0">
                <a:solidFill>
                  <a:schemeClr val="tx1"/>
                </a:solidFill>
              </a:rPr>
            </a:br>
            <a:br>
              <a:rPr lang="fi-FI" b="0" dirty="0">
                <a:solidFill>
                  <a:schemeClr val="tx1"/>
                </a:solidFill>
              </a:rPr>
            </a:br>
            <a:endParaRPr lang="fi-FI" b="0" dirty="0">
              <a:solidFill>
                <a:schemeClr val="tx1"/>
              </a:solidFill>
            </a:endParaRPr>
          </a:p>
        </p:txBody>
      </p:sp>
      <p:sp>
        <p:nvSpPr>
          <p:cNvPr id="3" name="Content Placeholder 2">
            <a:extLst>
              <a:ext uri="{FF2B5EF4-FFF2-40B4-BE49-F238E27FC236}">
                <a16:creationId xmlns:a16="http://schemas.microsoft.com/office/drawing/2014/main" id="{27BB5A05-706A-FB49-BC80-490F91F8AF28}"/>
              </a:ext>
            </a:extLst>
          </p:cNvPr>
          <p:cNvSpPr>
            <a:spLocks noGrp="1"/>
          </p:cNvSpPr>
          <p:nvPr>
            <p:ph idx="1"/>
          </p:nvPr>
        </p:nvSpPr>
        <p:spPr>
          <a:xfrm>
            <a:off x="573088" y="1988839"/>
            <a:ext cx="7988300" cy="3730923"/>
          </a:xfrm>
        </p:spPr>
        <p:txBody>
          <a:bodyPr/>
          <a:lstStyle/>
          <a:p>
            <a:pPr>
              <a:buClr>
                <a:schemeClr val="accent2"/>
              </a:buClr>
              <a:buFont typeface="Wingdings" pitchFamily="2" charset="2"/>
              <a:buChar char="§"/>
            </a:pPr>
            <a:r>
              <a:rPr lang="fi-FI" sz="2800" dirty="0"/>
              <a:t>Koronan aiheuttamat ongelmat</a:t>
            </a:r>
          </a:p>
          <a:p>
            <a:pPr lvl="1">
              <a:buClr>
                <a:srgbClr val="00B050"/>
              </a:buClr>
              <a:buFont typeface="Wingdings" pitchFamily="2" charset="2"/>
              <a:buChar char="Ø"/>
            </a:pPr>
            <a:r>
              <a:rPr lang="fi-FI" sz="2400" dirty="0"/>
              <a:t>työttömyys</a:t>
            </a:r>
          </a:p>
          <a:p>
            <a:pPr lvl="1">
              <a:buClr>
                <a:srgbClr val="00B050"/>
              </a:buClr>
              <a:buFont typeface="Wingdings" pitchFamily="2" charset="2"/>
              <a:buChar char="Ø"/>
            </a:pPr>
            <a:r>
              <a:rPr lang="fi-FI" sz="2400" dirty="0"/>
              <a:t>velkaantuminen</a:t>
            </a:r>
          </a:p>
          <a:p>
            <a:pPr lvl="1">
              <a:buClr>
                <a:schemeClr val="accent2"/>
              </a:buClr>
              <a:buFont typeface="Wingdings" pitchFamily="2" charset="2"/>
              <a:buChar char="§"/>
            </a:pPr>
            <a:endParaRPr lang="fi-FI" sz="2400" dirty="0"/>
          </a:p>
          <a:p>
            <a:pPr>
              <a:buClr>
                <a:schemeClr val="accent2"/>
              </a:buClr>
              <a:buFont typeface="Wingdings" pitchFamily="2" charset="2"/>
              <a:buChar char="§"/>
            </a:pPr>
            <a:r>
              <a:rPr lang="fi-FI" sz="2800" dirty="0"/>
              <a:t>Kauppasotien kiihtyminen?</a:t>
            </a:r>
          </a:p>
        </p:txBody>
      </p:sp>
      <p:sp>
        <p:nvSpPr>
          <p:cNvPr id="4" name="Text Placeholder 3">
            <a:extLst>
              <a:ext uri="{FF2B5EF4-FFF2-40B4-BE49-F238E27FC236}">
                <a16:creationId xmlns:a16="http://schemas.microsoft.com/office/drawing/2014/main" id="{007869D8-DC01-DF4C-BBCE-5C70A35E876B}"/>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770C05C8-95FE-DD4D-9D6A-567024041E43}"/>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405198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0" dirty="0"/>
              <a:t>Suomen talouspolitiikan päähaasteet </a:t>
            </a:r>
          </a:p>
        </p:txBody>
      </p:sp>
      <p:sp>
        <p:nvSpPr>
          <p:cNvPr id="3" name="Content Placeholder 2"/>
          <p:cNvSpPr>
            <a:spLocks noGrp="1"/>
          </p:cNvSpPr>
          <p:nvPr>
            <p:ph idx="1"/>
          </p:nvPr>
        </p:nvSpPr>
        <p:spPr/>
        <p:txBody>
          <a:bodyPr/>
          <a:lstStyle/>
          <a:p>
            <a:pPr>
              <a:lnSpc>
                <a:spcPct val="150000"/>
              </a:lnSpc>
              <a:buClr>
                <a:schemeClr val="accent2"/>
              </a:buClr>
              <a:buFont typeface="Wingdings" pitchFamily="2" charset="2"/>
              <a:buChar char="§"/>
            </a:pPr>
            <a:r>
              <a:rPr lang="fi-FI" sz="2800" dirty="0"/>
              <a:t>Työllisyyden parantamien edelleen</a:t>
            </a:r>
          </a:p>
          <a:p>
            <a:pPr>
              <a:lnSpc>
                <a:spcPct val="150000"/>
              </a:lnSpc>
              <a:buClr>
                <a:schemeClr val="accent2"/>
              </a:buClr>
              <a:buFont typeface="Wingdings" pitchFamily="2" charset="2"/>
              <a:buChar char="§"/>
            </a:pPr>
            <a:r>
              <a:rPr lang="fi-FI" sz="2800" dirty="0"/>
              <a:t>Julkisen talouden vakauttaminen eli velkaantumisen lopettaminen ja rakenteellisen alijäämän korjaaminen</a:t>
            </a:r>
          </a:p>
          <a:p>
            <a:pPr>
              <a:lnSpc>
                <a:spcPct val="150000"/>
              </a:lnSpc>
              <a:buClr>
                <a:schemeClr val="accent2"/>
              </a:buClr>
              <a:buFont typeface="Wingdings" pitchFamily="2" charset="2"/>
              <a:buChar char="§"/>
            </a:pPr>
            <a:r>
              <a:rPr lang="fi-FI" sz="2800" dirty="0"/>
              <a:t>Rakenteellisten muutosten aikaansaaminen</a:t>
            </a:r>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57077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4B7F-AE4E-9349-AB08-A3917D1204BE}"/>
              </a:ext>
            </a:extLst>
          </p:cNvPr>
          <p:cNvSpPr>
            <a:spLocks noGrp="1"/>
          </p:cNvSpPr>
          <p:nvPr>
            <p:ph type="title"/>
          </p:nvPr>
        </p:nvSpPr>
        <p:spPr>
          <a:xfrm>
            <a:off x="573088" y="908720"/>
            <a:ext cx="7988300" cy="4176464"/>
          </a:xfrm>
        </p:spPr>
        <p:txBody>
          <a:bodyPr/>
          <a:lstStyle/>
          <a:p>
            <a:pPr marL="490538" indent="-479425"/>
            <a:r>
              <a:rPr lang="fi-FI" sz="2400" b="0" dirty="0">
                <a:solidFill>
                  <a:schemeClr val="tx1"/>
                </a:solidFill>
              </a:rPr>
              <a:t>2.	Käytä tässä tehtävässä suhdannevaihtelujen kokonaiskysyntä- kokonaistarjontamallia (demonstroi kussakin kohdassa muutokset Kokonaiskysyntä-kokonaistarjontamallin kaaviossa).  (Oleta, että lähtötilanteessa ollaan pitkän aikavälin tasapainossa.)</a:t>
            </a:r>
            <a:br>
              <a:rPr lang="fi-FI" sz="2400" b="0" dirty="0">
                <a:solidFill>
                  <a:schemeClr val="tx1"/>
                </a:solidFill>
              </a:rPr>
            </a:br>
            <a:r>
              <a:rPr lang="fi-FI" sz="2400" b="0" dirty="0">
                <a:solidFill>
                  <a:schemeClr val="tx1"/>
                </a:solidFill>
              </a:rPr>
              <a:t> </a:t>
            </a:r>
            <a:br>
              <a:rPr lang="fi-FI" sz="2400" b="0" dirty="0">
                <a:solidFill>
                  <a:schemeClr val="tx1"/>
                </a:solidFill>
              </a:rPr>
            </a:br>
            <a:r>
              <a:rPr lang="fi-FI" sz="2400" b="0" dirty="0">
                <a:solidFill>
                  <a:schemeClr val="tx1"/>
                </a:solidFill>
              </a:rPr>
              <a:t>Mitä tapahtuu hinnoille ja tuotannon määrälle lyhyellä aikavälillä, jos</a:t>
            </a:r>
            <a:br>
              <a:rPr lang="fi-FI" sz="2400" b="0" dirty="0">
                <a:solidFill>
                  <a:schemeClr val="tx1"/>
                </a:solidFill>
              </a:rPr>
            </a:br>
            <a:r>
              <a:rPr lang="fi-FI" sz="2400" b="0" dirty="0">
                <a:solidFill>
                  <a:schemeClr val="tx1"/>
                </a:solidFill>
              </a:rPr>
              <a:t>a) kokonaiskysyntäkäyrä siirtyy vasemmalle</a:t>
            </a:r>
            <a:br>
              <a:rPr lang="fi-FI" sz="2400" b="0" dirty="0">
                <a:solidFill>
                  <a:schemeClr val="tx1"/>
                </a:solidFill>
              </a:rPr>
            </a:br>
            <a:r>
              <a:rPr lang="fi-FI" sz="2400" b="0" dirty="0">
                <a:solidFill>
                  <a:schemeClr val="tx1"/>
                </a:solidFill>
              </a:rPr>
              <a:t>b) kokonaiskysyntäkäyrä siirtyy oikealle </a:t>
            </a:r>
            <a:br>
              <a:rPr lang="fi-FI" sz="2400" b="0" dirty="0">
                <a:solidFill>
                  <a:schemeClr val="tx1"/>
                </a:solidFill>
              </a:rPr>
            </a:br>
            <a:r>
              <a:rPr lang="fi-FI" sz="2400" b="0" dirty="0">
                <a:solidFill>
                  <a:schemeClr val="tx1"/>
                </a:solidFill>
              </a:rPr>
              <a:t>c) lyhyen aikavälin kokonaistarjonta siirtyy vasemmalle</a:t>
            </a:r>
            <a:br>
              <a:rPr lang="fi-FI" sz="2400" b="0" dirty="0">
                <a:solidFill>
                  <a:schemeClr val="tx1"/>
                </a:solidFill>
              </a:rPr>
            </a:br>
            <a:br>
              <a:rPr lang="fi-FI" sz="2400" b="0" dirty="0">
                <a:solidFill>
                  <a:schemeClr val="tx1"/>
                </a:solidFill>
              </a:rPr>
            </a:br>
            <a:endParaRPr lang="fi-FI" sz="2400" b="0" dirty="0">
              <a:solidFill>
                <a:schemeClr val="tx1"/>
              </a:solidFill>
            </a:endParaRPr>
          </a:p>
        </p:txBody>
      </p:sp>
      <p:sp>
        <p:nvSpPr>
          <p:cNvPr id="4" name="Text Placeholder 3">
            <a:extLst>
              <a:ext uri="{FF2B5EF4-FFF2-40B4-BE49-F238E27FC236}">
                <a16:creationId xmlns:a16="http://schemas.microsoft.com/office/drawing/2014/main" id="{86618168-6307-4443-9D11-CD7D8C1C4008}"/>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47AB5A03-1990-5A4C-8A13-5FC36307EBF4}"/>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372123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CC7D-24AB-EE4D-AC44-E115D8FA68DA}"/>
              </a:ext>
            </a:extLst>
          </p:cNvPr>
          <p:cNvSpPr>
            <a:spLocks noGrp="1"/>
          </p:cNvSpPr>
          <p:nvPr>
            <p:ph type="title"/>
          </p:nvPr>
        </p:nvSpPr>
        <p:spPr>
          <a:xfrm>
            <a:off x="573088" y="763736"/>
            <a:ext cx="7988300" cy="1081088"/>
          </a:xfrm>
        </p:spPr>
        <p:txBody>
          <a:bodyPr/>
          <a:lstStyle/>
          <a:p>
            <a:r>
              <a:rPr lang="fi-FI" sz="2800" b="0" dirty="0">
                <a:solidFill>
                  <a:schemeClr val="tx1"/>
                </a:solidFill>
              </a:rPr>
              <a:t>Mitä tapahtuu hinnoille ja tuotannon määrälle lyhyellä aikavälillä, jos</a:t>
            </a:r>
          </a:p>
        </p:txBody>
      </p:sp>
      <p:sp>
        <p:nvSpPr>
          <p:cNvPr id="3" name="Content Placeholder 2">
            <a:extLst>
              <a:ext uri="{FF2B5EF4-FFF2-40B4-BE49-F238E27FC236}">
                <a16:creationId xmlns:a16="http://schemas.microsoft.com/office/drawing/2014/main" id="{644756E7-ACC1-5141-AB9C-573C2BBC989A}"/>
              </a:ext>
            </a:extLst>
          </p:cNvPr>
          <p:cNvSpPr>
            <a:spLocks noGrp="1"/>
          </p:cNvSpPr>
          <p:nvPr>
            <p:ph idx="1"/>
          </p:nvPr>
        </p:nvSpPr>
        <p:spPr>
          <a:xfrm>
            <a:off x="572500" y="1844824"/>
            <a:ext cx="7988300" cy="3082851"/>
          </a:xfrm>
        </p:spPr>
        <p:txBody>
          <a:bodyPr/>
          <a:lstStyle/>
          <a:p>
            <a:pPr marL="0" indent="0">
              <a:buClr>
                <a:schemeClr val="accent2"/>
              </a:buClr>
              <a:buNone/>
            </a:pPr>
            <a:r>
              <a:rPr lang="fi-FI" sz="2600" dirty="0"/>
              <a:t>kokonaiskysyntäkäyrä</a:t>
            </a:r>
            <a:r>
              <a:rPr lang="fi-FI" dirty="0"/>
              <a:t> siirtyy vasemmalle </a:t>
            </a:r>
            <a:r>
              <a:rPr lang="fi-FI" dirty="0">
                <a:solidFill>
                  <a:schemeClr val="accent2"/>
                </a:solidFill>
              </a:rPr>
              <a:t>eli kokonaiskysyntä heikkene?</a:t>
            </a:r>
            <a:br>
              <a:rPr lang="fi-FI" dirty="0"/>
            </a:br>
            <a:br>
              <a:rPr lang="fi-FI" dirty="0"/>
            </a:br>
            <a:endParaRPr lang="fi-FI" dirty="0"/>
          </a:p>
        </p:txBody>
      </p:sp>
      <p:sp>
        <p:nvSpPr>
          <p:cNvPr id="4" name="Text Placeholder 3">
            <a:extLst>
              <a:ext uri="{FF2B5EF4-FFF2-40B4-BE49-F238E27FC236}">
                <a16:creationId xmlns:a16="http://schemas.microsoft.com/office/drawing/2014/main" id="{C84F9DBD-10DD-BB4D-8D0C-31D8A21CABFB}"/>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51FD4AF9-83CA-284F-866C-97B0511D2D3B}"/>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403505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609600" y="228600"/>
            <a:ext cx="8229600" cy="685800"/>
          </a:xfrm>
          <a:prstGeom prst="rect">
            <a:avLst/>
          </a:prstGeom>
          <a:noFill/>
          <a:ln w="9525">
            <a:noFill/>
            <a:miter lim="800000"/>
            <a:headEnd/>
            <a:tailEnd/>
          </a:ln>
          <a:effectLst/>
        </p:spPr>
        <p:txBody>
          <a:bodyPr anchor="ctr"/>
          <a:lstStyle/>
          <a:p>
            <a:pPr>
              <a:lnSpc>
                <a:spcPct val="80000"/>
              </a:lnSpc>
            </a:pPr>
            <a:r>
              <a:rPr lang="fi-FI" sz="2400" dirty="0">
                <a:solidFill>
                  <a:schemeClr val="accent2"/>
                </a:solidFill>
              </a:rPr>
              <a:t>Kokonaiskysynnän heikentyminen</a:t>
            </a:r>
          </a:p>
        </p:txBody>
      </p:sp>
      <p:sp>
        <p:nvSpPr>
          <p:cNvPr id="36881" name="Rectangle 17"/>
          <p:cNvSpPr>
            <a:spLocks noChangeArrowheads="1"/>
          </p:cNvSpPr>
          <p:nvPr/>
        </p:nvSpPr>
        <p:spPr bwMode="auto">
          <a:xfrm>
            <a:off x="1447800" y="1124744"/>
            <a:ext cx="6716713" cy="4214813"/>
          </a:xfrm>
          <a:prstGeom prst="rect">
            <a:avLst/>
          </a:prstGeom>
          <a:solidFill>
            <a:srgbClr val="FFFFFF"/>
          </a:solidFill>
          <a:ln w="9525">
            <a:noFill/>
            <a:miter lim="800000"/>
            <a:headEnd/>
            <a:tailEnd/>
          </a:ln>
        </p:spPr>
        <p:txBody>
          <a:bodyPr/>
          <a:lstStyle/>
          <a:p>
            <a:endParaRPr lang="fi-FI" dirty="0"/>
          </a:p>
        </p:txBody>
      </p:sp>
      <p:sp>
        <p:nvSpPr>
          <p:cNvPr id="36882" name="Line 18"/>
          <p:cNvSpPr>
            <a:spLocks noChangeShapeType="1"/>
          </p:cNvSpPr>
          <p:nvPr/>
        </p:nvSpPr>
        <p:spPr bwMode="auto">
          <a:xfrm>
            <a:off x="3908425" y="2144713"/>
            <a:ext cx="1588" cy="3597275"/>
          </a:xfrm>
          <a:prstGeom prst="line">
            <a:avLst/>
          </a:prstGeom>
          <a:noFill/>
          <a:ln w="41275">
            <a:solidFill>
              <a:srgbClr val="00A4BC"/>
            </a:solidFill>
            <a:round/>
            <a:headEnd/>
            <a:tailEnd/>
          </a:ln>
        </p:spPr>
        <p:txBody>
          <a:bodyPr/>
          <a:lstStyle/>
          <a:p>
            <a:endParaRPr lang="fi-FI"/>
          </a:p>
        </p:txBody>
      </p:sp>
      <p:sp>
        <p:nvSpPr>
          <p:cNvPr id="36883" name="Line 19"/>
          <p:cNvSpPr>
            <a:spLocks noChangeShapeType="1"/>
          </p:cNvSpPr>
          <p:nvPr/>
        </p:nvSpPr>
        <p:spPr bwMode="auto">
          <a:xfrm>
            <a:off x="3908425" y="6215063"/>
            <a:ext cx="1588" cy="1587"/>
          </a:xfrm>
          <a:prstGeom prst="line">
            <a:avLst/>
          </a:prstGeom>
          <a:noFill/>
          <a:ln w="17463">
            <a:solidFill>
              <a:srgbClr val="60220F"/>
            </a:solidFill>
            <a:round/>
            <a:headEnd/>
            <a:tailEnd/>
          </a:ln>
        </p:spPr>
        <p:txBody>
          <a:bodyPr/>
          <a:lstStyle/>
          <a:p>
            <a:endParaRPr lang="fi-FI"/>
          </a:p>
        </p:txBody>
      </p:sp>
      <p:sp>
        <p:nvSpPr>
          <p:cNvPr id="36884" name="Freeform 20"/>
          <p:cNvSpPr>
            <a:spLocks/>
          </p:cNvSpPr>
          <p:nvPr/>
        </p:nvSpPr>
        <p:spPr bwMode="auto">
          <a:xfrm>
            <a:off x="1457325" y="1484784"/>
            <a:ext cx="6716713" cy="4214813"/>
          </a:xfrm>
          <a:custGeom>
            <a:avLst/>
            <a:gdLst/>
            <a:ahLst/>
            <a:cxnLst>
              <a:cxn ang="0">
                <a:pos x="0" y="0"/>
              </a:cxn>
              <a:cxn ang="0">
                <a:pos x="0" y="2655"/>
              </a:cxn>
              <a:cxn ang="0">
                <a:pos x="4231" y="2655"/>
              </a:cxn>
            </a:cxnLst>
            <a:rect l="0" t="0" r="r" b="b"/>
            <a:pathLst>
              <a:path w="4231" h="2655">
                <a:moveTo>
                  <a:pt x="0" y="0"/>
                </a:moveTo>
                <a:lnTo>
                  <a:pt x="0" y="2655"/>
                </a:lnTo>
                <a:lnTo>
                  <a:pt x="4231" y="2655"/>
                </a:lnTo>
              </a:path>
            </a:pathLst>
          </a:custGeom>
          <a:noFill/>
          <a:ln w="17463">
            <a:solidFill>
              <a:srgbClr val="000000"/>
            </a:solidFill>
            <a:prstDash val="solid"/>
            <a:round/>
            <a:headEnd/>
            <a:tailEnd/>
          </a:ln>
        </p:spPr>
        <p:txBody>
          <a:bodyPr/>
          <a:lstStyle/>
          <a:p>
            <a:endParaRPr lang="fi-FI"/>
          </a:p>
        </p:txBody>
      </p:sp>
      <p:sp>
        <p:nvSpPr>
          <p:cNvPr id="36886" name="Line 22"/>
          <p:cNvSpPr>
            <a:spLocks noChangeShapeType="1"/>
          </p:cNvSpPr>
          <p:nvPr/>
        </p:nvSpPr>
        <p:spPr bwMode="auto">
          <a:xfrm flipH="1">
            <a:off x="4543425" y="5124450"/>
            <a:ext cx="1035050" cy="1588"/>
          </a:xfrm>
          <a:prstGeom prst="line">
            <a:avLst/>
          </a:prstGeom>
          <a:noFill/>
          <a:ln w="17526">
            <a:solidFill>
              <a:srgbClr val="000000"/>
            </a:solidFill>
            <a:round/>
            <a:headEnd/>
            <a:tailEnd type="stealth" w="med" len="med"/>
          </a:ln>
          <a:effectLst/>
        </p:spPr>
        <p:txBody>
          <a:bodyPr/>
          <a:lstStyle/>
          <a:p>
            <a:endParaRPr lang="fi-FI"/>
          </a:p>
        </p:txBody>
      </p:sp>
      <p:sp>
        <p:nvSpPr>
          <p:cNvPr id="36887" name="Rectangle 23"/>
          <p:cNvSpPr>
            <a:spLocks noChangeArrowheads="1"/>
          </p:cNvSpPr>
          <p:nvPr/>
        </p:nvSpPr>
        <p:spPr bwMode="auto">
          <a:xfrm>
            <a:off x="7162800" y="5867400"/>
            <a:ext cx="1155700" cy="549275"/>
          </a:xfrm>
          <a:prstGeom prst="rect">
            <a:avLst/>
          </a:prstGeom>
          <a:noFill/>
          <a:ln w="9525">
            <a:noFill/>
            <a:miter lim="800000"/>
            <a:headEnd/>
            <a:tailEnd/>
          </a:ln>
        </p:spPr>
        <p:txBody>
          <a:bodyPr wrap="none" lIns="0" tIns="0" rIns="0" bIns="0">
            <a:spAutoFit/>
          </a:bodyPr>
          <a:lstStyle/>
          <a:p>
            <a:pPr eaLnBrk="0" hangingPunct="0"/>
            <a:r>
              <a:rPr lang="fi-FI">
                <a:solidFill>
                  <a:srgbClr val="000000"/>
                </a:solidFill>
              </a:rPr>
              <a:t>Tuotannon </a:t>
            </a:r>
            <a:br>
              <a:rPr lang="fi-FI">
                <a:solidFill>
                  <a:srgbClr val="000000"/>
                </a:solidFill>
              </a:rPr>
            </a:br>
            <a:r>
              <a:rPr lang="fi-FI">
                <a:solidFill>
                  <a:srgbClr val="000000"/>
                </a:solidFill>
              </a:rPr>
              <a:t>määrä</a:t>
            </a:r>
            <a:endParaRPr lang="fi-FI">
              <a:latin typeface="Times New Roman" pitchFamily="18" charset="0"/>
            </a:endParaRPr>
          </a:p>
        </p:txBody>
      </p:sp>
      <p:sp>
        <p:nvSpPr>
          <p:cNvPr id="36889" name="Rectangle 25"/>
          <p:cNvSpPr>
            <a:spLocks noChangeArrowheads="1"/>
          </p:cNvSpPr>
          <p:nvPr/>
        </p:nvSpPr>
        <p:spPr bwMode="auto">
          <a:xfrm>
            <a:off x="533400" y="1524000"/>
            <a:ext cx="609600" cy="549275"/>
          </a:xfrm>
          <a:prstGeom prst="rect">
            <a:avLst/>
          </a:prstGeom>
          <a:noFill/>
          <a:ln w="9525">
            <a:noFill/>
            <a:miter lim="800000"/>
            <a:headEnd/>
            <a:tailEnd/>
          </a:ln>
        </p:spPr>
        <p:txBody>
          <a:bodyPr wrap="none" lIns="0" tIns="0" rIns="0" bIns="0">
            <a:spAutoFit/>
          </a:bodyPr>
          <a:lstStyle/>
          <a:p>
            <a:pPr eaLnBrk="0" hangingPunct="0"/>
            <a:r>
              <a:rPr lang="fi-FI">
                <a:solidFill>
                  <a:srgbClr val="000000"/>
                </a:solidFill>
              </a:rPr>
              <a:t>Hinta-</a:t>
            </a:r>
            <a:br>
              <a:rPr lang="fi-FI">
                <a:solidFill>
                  <a:srgbClr val="000000"/>
                </a:solidFill>
              </a:rPr>
            </a:br>
            <a:r>
              <a:rPr lang="fi-FI">
                <a:solidFill>
                  <a:srgbClr val="000000"/>
                </a:solidFill>
              </a:rPr>
              <a:t>taso</a:t>
            </a:r>
            <a:endParaRPr lang="fi-FI">
              <a:latin typeface="Times New Roman" pitchFamily="18" charset="0"/>
            </a:endParaRPr>
          </a:p>
        </p:txBody>
      </p:sp>
      <p:sp>
        <p:nvSpPr>
          <p:cNvPr id="36891" name="Rectangle 27"/>
          <p:cNvSpPr>
            <a:spLocks noChangeArrowheads="1"/>
          </p:cNvSpPr>
          <p:nvPr/>
        </p:nvSpPr>
        <p:spPr bwMode="auto">
          <a:xfrm>
            <a:off x="1277938" y="5789613"/>
            <a:ext cx="106362" cy="228600"/>
          </a:xfrm>
          <a:prstGeom prst="rect">
            <a:avLst/>
          </a:prstGeom>
          <a:noFill/>
          <a:ln w="9525">
            <a:noFill/>
            <a:miter lim="800000"/>
            <a:headEnd/>
            <a:tailEnd/>
          </a:ln>
        </p:spPr>
        <p:txBody>
          <a:bodyPr wrap="none" lIns="0" tIns="0" rIns="0" bIns="0">
            <a:spAutoFit/>
          </a:bodyPr>
          <a:lstStyle/>
          <a:p>
            <a:pPr eaLnBrk="0" hangingPunct="0"/>
            <a:r>
              <a:rPr lang="fi-FI" sz="1500">
                <a:solidFill>
                  <a:srgbClr val="000000"/>
                </a:solidFill>
              </a:rPr>
              <a:t>0</a:t>
            </a:r>
            <a:endParaRPr lang="fi-FI" sz="2400">
              <a:latin typeface="Times New Roman" pitchFamily="18" charset="0"/>
            </a:endParaRPr>
          </a:p>
        </p:txBody>
      </p:sp>
      <p:grpSp>
        <p:nvGrpSpPr>
          <p:cNvPr id="36892" name="Group 28"/>
          <p:cNvGrpSpPr>
            <a:grpSpLocks/>
          </p:cNvGrpSpPr>
          <p:nvPr/>
        </p:nvGrpSpPr>
        <p:grpSpPr bwMode="auto">
          <a:xfrm>
            <a:off x="2201863" y="2392362"/>
            <a:ext cx="4029077" cy="2641600"/>
            <a:chOff x="1387" y="1507"/>
            <a:chExt cx="2538" cy="1664"/>
          </a:xfrm>
        </p:grpSpPr>
        <p:grpSp>
          <p:nvGrpSpPr>
            <p:cNvPr id="36893" name="Group 29"/>
            <p:cNvGrpSpPr>
              <a:grpSpLocks/>
            </p:cNvGrpSpPr>
            <p:nvPr/>
          </p:nvGrpSpPr>
          <p:grpSpPr bwMode="auto">
            <a:xfrm>
              <a:off x="1387" y="1507"/>
              <a:ext cx="2538" cy="1664"/>
              <a:chOff x="1387" y="1507"/>
              <a:chExt cx="2538" cy="1664"/>
            </a:xfrm>
          </p:grpSpPr>
          <p:sp>
            <p:nvSpPr>
              <p:cNvPr id="36894" name="Line 30"/>
              <p:cNvSpPr>
                <a:spLocks noChangeShapeType="1"/>
              </p:cNvSpPr>
              <p:nvPr/>
            </p:nvSpPr>
            <p:spPr bwMode="auto">
              <a:xfrm flipV="1">
                <a:off x="1387" y="1649"/>
                <a:ext cx="2127" cy="1522"/>
              </a:xfrm>
              <a:prstGeom prst="line">
                <a:avLst/>
              </a:prstGeom>
              <a:noFill/>
              <a:ln w="41275">
                <a:solidFill>
                  <a:srgbClr val="003F95"/>
                </a:solidFill>
                <a:round/>
                <a:headEnd/>
                <a:tailEnd/>
              </a:ln>
            </p:spPr>
            <p:txBody>
              <a:bodyPr/>
              <a:lstStyle/>
              <a:p>
                <a:endParaRPr lang="fi-FI"/>
              </a:p>
            </p:txBody>
          </p:sp>
          <p:sp>
            <p:nvSpPr>
              <p:cNvPr id="36897" name="Rectangle 33"/>
              <p:cNvSpPr>
                <a:spLocks noChangeArrowheads="1"/>
              </p:cNvSpPr>
              <p:nvPr/>
            </p:nvSpPr>
            <p:spPr bwMode="auto">
              <a:xfrm>
                <a:off x="3557" y="1507"/>
                <a:ext cx="368" cy="145"/>
              </a:xfrm>
              <a:prstGeom prst="rect">
                <a:avLst/>
              </a:prstGeom>
              <a:noFill/>
              <a:ln w="9525">
                <a:noFill/>
                <a:miter lim="800000"/>
                <a:headEnd/>
                <a:tailEnd/>
              </a:ln>
            </p:spPr>
            <p:txBody>
              <a:bodyPr wrap="square" lIns="0" tIns="0" rIns="0" bIns="0">
                <a:spAutoFit/>
              </a:bodyPr>
              <a:lstStyle/>
              <a:p>
                <a:pPr eaLnBrk="0" hangingPunct="0"/>
                <a:r>
                  <a:rPr lang="fi-FI" sz="1500" i="1" dirty="0">
                    <a:solidFill>
                      <a:srgbClr val="000000"/>
                    </a:solidFill>
                  </a:rPr>
                  <a:t> </a:t>
                </a:r>
                <a:r>
                  <a:rPr lang="fi-FI" sz="1400" i="1" dirty="0">
                    <a:solidFill>
                      <a:srgbClr val="000000"/>
                    </a:solidFill>
                  </a:rPr>
                  <a:t>AS</a:t>
                </a:r>
                <a:endParaRPr lang="fi-FI" sz="1400" dirty="0">
                  <a:latin typeface="Times New Roman" pitchFamily="18" charset="0"/>
                </a:endParaRPr>
              </a:p>
            </p:txBody>
          </p:sp>
        </p:grpSp>
        <p:sp>
          <p:nvSpPr>
            <p:cNvPr id="36898" name="Freeform 34"/>
            <p:cNvSpPr>
              <a:spLocks/>
            </p:cNvSpPr>
            <p:nvPr/>
          </p:nvSpPr>
          <p:spPr bwMode="auto">
            <a:xfrm>
              <a:off x="3774" y="1566"/>
              <a:ext cx="22" cy="53"/>
            </a:xfrm>
            <a:custGeom>
              <a:avLst/>
              <a:gdLst/>
              <a:ahLst/>
              <a:cxnLst>
                <a:cxn ang="0">
                  <a:pos x="22" y="0"/>
                </a:cxn>
                <a:cxn ang="0">
                  <a:pos x="19" y="0"/>
                </a:cxn>
                <a:cxn ang="0">
                  <a:pos x="11" y="3"/>
                </a:cxn>
                <a:cxn ang="0">
                  <a:pos x="0" y="11"/>
                </a:cxn>
                <a:cxn ang="0">
                  <a:pos x="0" y="19"/>
                </a:cxn>
                <a:cxn ang="0">
                  <a:pos x="7" y="15"/>
                </a:cxn>
                <a:cxn ang="0">
                  <a:pos x="15" y="11"/>
                </a:cxn>
                <a:cxn ang="0">
                  <a:pos x="15" y="53"/>
                </a:cxn>
                <a:cxn ang="0">
                  <a:pos x="22" y="53"/>
                </a:cxn>
                <a:cxn ang="0">
                  <a:pos x="22" y="3"/>
                </a:cxn>
                <a:cxn ang="0">
                  <a:pos x="22" y="0"/>
                </a:cxn>
              </a:cxnLst>
              <a:rect l="0" t="0" r="r" b="b"/>
              <a:pathLst>
                <a:path w="22" h="53">
                  <a:moveTo>
                    <a:pt x="22" y="0"/>
                  </a:moveTo>
                  <a:lnTo>
                    <a:pt x="19" y="0"/>
                  </a:lnTo>
                  <a:lnTo>
                    <a:pt x="11" y="3"/>
                  </a:lnTo>
                  <a:lnTo>
                    <a:pt x="0" y="11"/>
                  </a:lnTo>
                  <a:lnTo>
                    <a:pt x="0" y="19"/>
                  </a:lnTo>
                  <a:lnTo>
                    <a:pt x="7" y="15"/>
                  </a:lnTo>
                  <a:lnTo>
                    <a:pt x="15" y="11"/>
                  </a:lnTo>
                  <a:lnTo>
                    <a:pt x="15" y="53"/>
                  </a:lnTo>
                  <a:lnTo>
                    <a:pt x="22" y="53"/>
                  </a:lnTo>
                  <a:lnTo>
                    <a:pt x="22" y="3"/>
                  </a:lnTo>
                  <a:lnTo>
                    <a:pt x="22" y="0"/>
                  </a:lnTo>
                  <a:close/>
                </a:path>
              </a:pathLst>
            </a:custGeom>
            <a:solidFill>
              <a:srgbClr val="000000"/>
            </a:solidFill>
            <a:ln w="9525">
              <a:noFill/>
              <a:round/>
              <a:headEnd/>
              <a:tailEnd/>
            </a:ln>
          </p:spPr>
          <p:txBody>
            <a:bodyPr/>
            <a:lstStyle/>
            <a:p>
              <a:endParaRPr lang="fi-FI"/>
            </a:p>
          </p:txBody>
        </p:sp>
      </p:grpSp>
      <p:sp>
        <p:nvSpPr>
          <p:cNvPr id="36899" name="Rectangle 35"/>
          <p:cNvSpPr>
            <a:spLocks noChangeArrowheads="1"/>
          </p:cNvSpPr>
          <p:nvPr/>
        </p:nvSpPr>
        <p:spPr bwMode="auto">
          <a:xfrm>
            <a:off x="2743200" y="2057400"/>
            <a:ext cx="1003300" cy="244475"/>
          </a:xfrm>
          <a:prstGeom prst="rect">
            <a:avLst/>
          </a:prstGeom>
          <a:noFill/>
          <a:ln w="9525">
            <a:noFill/>
            <a:miter lim="800000"/>
            <a:headEnd/>
            <a:tailEnd/>
          </a:ln>
        </p:spPr>
        <p:txBody>
          <a:bodyPr wrap="none" lIns="0" tIns="0" rIns="0" bIns="0">
            <a:spAutoFit/>
          </a:bodyPr>
          <a:lstStyle/>
          <a:p>
            <a:pPr eaLnBrk="0" hangingPunct="0"/>
            <a:r>
              <a:rPr lang="fi-FI" sz="1600" dirty="0">
                <a:solidFill>
                  <a:srgbClr val="000000"/>
                </a:solidFill>
              </a:rPr>
              <a:t>Pitkän ajan</a:t>
            </a:r>
            <a:endParaRPr lang="fi-FI" sz="1600" dirty="0">
              <a:latin typeface="Times New Roman" pitchFamily="18" charset="0"/>
            </a:endParaRPr>
          </a:p>
        </p:txBody>
      </p:sp>
      <p:sp>
        <p:nvSpPr>
          <p:cNvPr id="36900" name="Rectangle 36"/>
          <p:cNvSpPr>
            <a:spLocks noChangeArrowheads="1"/>
          </p:cNvSpPr>
          <p:nvPr/>
        </p:nvSpPr>
        <p:spPr bwMode="auto">
          <a:xfrm>
            <a:off x="2339752" y="2276872"/>
            <a:ext cx="1492396" cy="246221"/>
          </a:xfrm>
          <a:prstGeom prst="rect">
            <a:avLst/>
          </a:prstGeom>
          <a:noFill/>
          <a:ln w="9525">
            <a:noFill/>
            <a:miter lim="800000"/>
            <a:headEnd/>
            <a:tailEnd/>
          </a:ln>
        </p:spPr>
        <p:txBody>
          <a:bodyPr wrap="none" lIns="0" tIns="0" rIns="0" bIns="0">
            <a:spAutoFit/>
          </a:bodyPr>
          <a:lstStyle/>
          <a:p>
            <a:pPr eaLnBrk="0" hangingPunct="0"/>
            <a:r>
              <a:rPr lang="fi-FI" sz="1600" dirty="0">
                <a:solidFill>
                  <a:srgbClr val="000000"/>
                </a:solidFill>
              </a:rPr>
              <a:t>kokonaistarjonta</a:t>
            </a:r>
            <a:endParaRPr lang="fi-FI" sz="1600" dirty="0">
              <a:latin typeface="Times New Roman" pitchFamily="18" charset="0"/>
            </a:endParaRPr>
          </a:p>
        </p:txBody>
      </p:sp>
      <p:grpSp>
        <p:nvGrpSpPr>
          <p:cNvPr id="36902" name="Group 38"/>
          <p:cNvGrpSpPr>
            <a:grpSpLocks/>
          </p:cNvGrpSpPr>
          <p:nvPr/>
        </p:nvGrpSpPr>
        <p:grpSpPr bwMode="auto">
          <a:xfrm>
            <a:off x="2492375" y="2798763"/>
            <a:ext cx="3937000" cy="2671763"/>
            <a:chOff x="1570" y="1763"/>
            <a:chExt cx="2480" cy="1683"/>
          </a:xfrm>
        </p:grpSpPr>
        <p:sp>
          <p:nvSpPr>
            <p:cNvPr id="36903" name="Line 39"/>
            <p:cNvSpPr>
              <a:spLocks noChangeShapeType="1"/>
            </p:cNvSpPr>
            <p:nvPr/>
          </p:nvSpPr>
          <p:spPr bwMode="auto">
            <a:xfrm flipH="1" flipV="1">
              <a:off x="1570" y="1763"/>
              <a:ext cx="2184" cy="1579"/>
            </a:xfrm>
            <a:prstGeom prst="line">
              <a:avLst/>
            </a:prstGeom>
            <a:noFill/>
            <a:ln w="41275">
              <a:solidFill>
                <a:srgbClr val="003F95"/>
              </a:solidFill>
              <a:round/>
              <a:headEnd/>
              <a:tailEnd/>
            </a:ln>
          </p:spPr>
          <p:txBody>
            <a:bodyPr/>
            <a:lstStyle/>
            <a:p>
              <a:endParaRPr lang="fi-FI"/>
            </a:p>
          </p:txBody>
        </p:sp>
        <p:sp>
          <p:nvSpPr>
            <p:cNvPr id="36907" name="Rectangle 43"/>
            <p:cNvSpPr>
              <a:spLocks noChangeArrowheads="1"/>
            </p:cNvSpPr>
            <p:nvPr/>
          </p:nvSpPr>
          <p:spPr bwMode="auto">
            <a:xfrm>
              <a:off x="3787" y="3291"/>
              <a:ext cx="263" cy="155"/>
            </a:xfrm>
            <a:prstGeom prst="rect">
              <a:avLst/>
            </a:prstGeom>
            <a:noFill/>
            <a:ln w="9525">
              <a:noFill/>
              <a:miter lim="800000"/>
              <a:headEnd/>
              <a:tailEnd/>
            </a:ln>
          </p:spPr>
          <p:txBody>
            <a:bodyPr wrap="none" lIns="0" tIns="0" rIns="0" bIns="0">
              <a:spAutoFit/>
            </a:bodyPr>
            <a:lstStyle/>
            <a:p>
              <a:pPr eaLnBrk="0" hangingPunct="0"/>
              <a:r>
                <a:rPr lang="fi-FI" sz="1600" i="1" dirty="0">
                  <a:solidFill>
                    <a:srgbClr val="000000"/>
                  </a:solidFill>
                </a:rPr>
                <a:t>AD</a:t>
              </a:r>
              <a:r>
                <a:rPr lang="fi-FI" sz="1600" i="1" baseline="-25000" dirty="0">
                  <a:solidFill>
                    <a:srgbClr val="000000"/>
                  </a:solidFill>
                </a:rPr>
                <a:t>1</a:t>
              </a:r>
              <a:r>
                <a:rPr lang="fi-FI" sz="1600" i="1" dirty="0">
                  <a:solidFill>
                    <a:srgbClr val="000000"/>
                  </a:solidFill>
                </a:rPr>
                <a:t> </a:t>
              </a:r>
              <a:endParaRPr lang="fi-FI" sz="1600" dirty="0">
                <a:latin typeface="Times New Roman" pitchFamily="18" charset="0"/>
              </a:endParaRPr>
            </a:p>
          </p:txBody>
        </p:sp>
      </p:grpSp>
      <p:grpSp>
        <p:nvGrpSpPr>
          <p:cNvPr id="36909" name="Group 45"/>
          <p:cNvGrpSpPr>
            <a:grpSpLocks/>
          </p:cNvGrpSpPr>
          <p:nvPr/>
        </p:nvGrpSpPr>
        <p:grpSpPr bwMode="auto">
          <a:xfrm>
            <a:off x="1116013" y="3695700"/>
            <a:ext cx="3111500" cy="2328863"/>
            <a:chOff x="703" y="2328"/>
            <a:chExt cx="1960" cy="1467"/>
          </a:xfrm>
        </p:grpSpPr>
        <p:grpSp>
          <p:nvGrpSpPr>
            <p:cNvPr id="36910" name="Group 46"/>
            <p:cNvGrpSpPr>
              <a:grpSpLocks/>
            </p:cNvGrpSpPr>
            <p:nvPr/>
          </p:nvGrpSpPr>
          <p:grpSpPr bwMode="auto">
            <a:xfrm>
              <a:off x="703" y="2328"/>
              <a:ext cx="1960" cy="184"/>
              <a:chOff x="703" y="2328"/>
              <a:chExt cx="1960" cy="184"/>
            </a:xfrm>
          </p:grpSpPr>
          <p:sp>
            <p:nvSpPr>
              <p:cNvPr id="36911" name="Freeform 47"/>
              <p:cNvSpPr>
                <a:spLocks/>
              </p:cNvSpPr>
              <p:nvPr/>
            </p:nvSpPr>
            <p:spPr bwMode="auto">
              <a:xfrm>
                <a:off x="918" y="2404"/>
                <a:ext cx="1544" cy="1"/>
              </a:xfrm>
              <a:custGeom>
                <a:avLst/>
                <a:gdLst/>
                <a:ahLst/>
                <a:cxnLst>
                  <a:cxn ang="0">
                    <a:pos x="0" y="0"/>
                  </a:cxn>
                  <a:cxn ang="0">
                    <a:pos x="1544" y="0"/>
                  </a:cxn>
                </a:cxnLst>
                <a:rect l="0" t="0" r="r" b="b"/>
                <a:pathLst>
                  <a:path w="1544" h="1">
                    <a:moveTo>
                      <a:pt x="0" y="0"/>
                    </a:moveTo>
                    <a:lnTo>
                      <a:pt x="1544" y="0"/>
                    </a:lnTo>
                  </a:path>
                </a:pathLst>
              </a:custGeom>
              <a:noFill/>
              <a:ln w="17463" cap="flat">
                <a:solidFill>
                  <a:schemeClr val="tx1"/>
                </a:solidFill>
                <a:prstDash val="sysDot"/>
                <a:round/>
                <a:headEnd/>
                <a:tailEnd/>
              </a:ln>
            </p:spPr>
            <p:txBody>
              <a:bodyPr/>
              <a:lstStyle/>
              <a:p>
                <a:endParaRPr lang="fi-FI"/>
              </a:p>
            </p:txBody>
          </p:sp>
          <p:sp>
            <p:nvSpPr>
              <p:cNvPr id="36912" name="Oval 48"/>
              <p:cNvSpPr>
                <a:spLocks noChangeArrowheads="1"/>
              </p:cNvSpPr>
              <p:nvPr/>
            </p:nvSpPr>
            <p:spPr bwMode="auto">
              <a:xfrm>
                <a:off x="2424" y="2370"/>
                <a:ext cx="81" cy="80"/>
              </a:xfrm>
              <a:prstGeom prst="ellipse">
                <a:avLst/>
              </a:prstGeom>
              <a:solidFill>
                <a:srgbClr val="000000"/>
              </a:solidFill>
              <a:ln w="9525">
                <a:noFill/>
                <a:round/>
                <a:headEnd/>
                <a:tailEnd/>
              </a:ln>
            </p:spPr>
            <p:txBody>
              <a:bodyPr/>
              <a:lstStyle/>
              <a:p>
                <a:endParaRPr lang="fi-FI"/>
              </a:p>
            </p:txBody>
          </p:sp>
          <p:sp>
            <p:nvSpPr>
              <p:cNvPr id="36913" name="Rectangle 49"/>
              <p:cNvSpPr>
                <a:spLocks noChangeArrowheads="1"/>
              </p:cNvSpPr>
              <p:nvPr/>
            </p:nvSpPr>
            <p:spPr bwMode="auto">
              <a:xfrm>
                <a:off x="2583" y="2328"/>
                <a:ext cx="80" cy="144"/>
              </a:xfrm>
              <a:prstGeom prst="rect">
                <a:avLst/>
              </a:prstGeom>
              <a:noFill/>
              <a:ln w="9525">
                <a:noFill/>
                <a:miter lim="800000"/>
                <a:headEnd/>
                <a:tailEnd/>
              </a:ln>
            </p:spPr>
            <p:txBody>
              <a:bodyPr wrap="none" lIns="0" tIns="0" rIns="0" bIns="0">
                <a:spAutoFit/>
              </a:bodyPr>
              <a:lstStyle/>
              <a:p>
                <a:pPr eaLnBrk="0" hangingPunct="0"/>
                <a:r>
                  <a:rPr lang="fi-FI" sz="1500">
                    <a:solidFill>
                      <a:srgbClr val="000000"/>
                    </a:solidFill>
                  </a:rPr>
                  <a:t>A</a:t>
                </a:r>
                <a:endParaRPr lang="fi-FI" sz="2400">
                  <a:latin typeface="Times New Roman" pitchFamily="18" charset="0"/>
                </a:endParaRPr>
              </a:p>
            </p:txBody>
          </p:sp>
          <p:grpSp>
            <p:nvGrpSpPr>
              <p:cNvPr id="36914" name="Group 50"/>
              <p:cNvGrpSpPr>
                <a:grpSpLocks/>
              </p:cNvGrpSpPr>
              <p:nvPr/>
            </p:nvGrpSpPr>
            <p:grpSpPr bwMode="auto">
              <a:xfrm>
                <a:off x="703" y="2339"/>
                <a:ext cx="159" cy="173"/>
                <a:chOff x="703" y="2339"/>
                <a:chExt cx="159" cy="173"/>
              </a:xfrm>
            </p:grpSpPr>
            <p:sp>
              <p:nvSpPr>
                <p:cNvPr id="36915" name="Rectangle 51"/>
                <p:cNvSpPr>
                  <a:spLocks noChangeArrowheads="1"/>
                </p:cNvSpPr>
                <p:nvPr/>
              </p:nvSpPr>
              <p:spPr bwMode="auto">
                <a:xfrm>
                  <a:off x="703" y="2339"/>
                  <a:ext cx="96" cy="173"/>
                </a:xfrm>
                <a:prstGeom prst="rect">
                  <a:avLst/>
                </a:prstGeom>
                <a:noFill/>
                <a:ln w="9525">
                  <a:noFill/>
                  <a:miter lim="800000"/>
                  <a:headEnd/>
                  <a:tailEnd/>
                </a:ln>
              </p:spPr>
              <p:txBody>
                <a:bodyPr wrap="none" lIns="0" tIns="0" rIns="0" bIns="0">
                  <a:spAutoFit/>
                </a:bodyPr>
                <a:lstStyle/>
                <a:p>
                  <a:pPr eaLnBrk="0" hangingPunct="0"/>
                  <a:r>
                    <a:rPr lang="fi-FI" i="1" dirty="0">
                      <a:solidFill>
                        <a:srgbClr val="000000"/>
                      </a:solidFill>
                    </a:rPr>
                    <a:t>P</a:t>
                  </a:r>
                  <a:endParaRPr lang="fi-FI" dirty="0">
                    <a:latin typeface="Times New Roman" pitchFamily="18" charset="0"/>
                  </a:endParaRPr>
                </a:p>
              </p:txBody>
            </p:sp>
            <p:sp>
              <p:nvSpPr>
                <p:cNvPr id="36916" name="Freeform 52"/>
                <p:cNvSpPr>
                  <a:spLocks/>
                </p:cNvSpPr>
                <p:nvPr/>
              </p:nvSpPr>
              <p:spPr bwMode="auto">
                <a:xfrm>
                  <a:off x="839" y="2415"/>
                  <a:ext cx="23" cy="57"/>
                </a:xfrm>
                <a:custGeom>
                  <a:avLst/>
                  <a:gdLst/>
                  <a:ahLst/>
                  <a:cxnLst>
                    <a:cxn ang="0">
                      <a:pos x="23" y="0"/>
                    </a:cxn>
                    <a:cxn ang="0">
                      <a:pos x="19" y="0"/>
                    </a:cxn>
                    <a:cxn ang="0">
                      <a:pos x="11" y="8"/>
                    </a:cxn>
                    <a:cxn ang="0">
                      <a:pos x="0" y="15"/>
                    </a:cxn>
                    <a:cxn ang="0">
                      <a:pos x="0" y="23"/>
                    </a:cxn>
                    <a:cxn ang="0">
                      <a:pos x="7" y="19"/>
                    </a:cxn>
                    <a:cxn ang="0">
                      <a:pos x="15" y="11"/>
                    </a:cxn>
                    <a:cxn ang="0">
                      <a:pos x="15" y="57"/>
                    </a:cxn>
                    <a:cxn ang="0">
                      <a:pos x="23" y="57"/>
                    </a:cxn>
                    <a:cxn ang="0">
                      <a:pos x="23" y="4"/>
                    </a:cxn>
                    <a:cxn ang="0">
                      <a:pos x="23" y="0"/>
                    </a:cxn>
                  </a:cxnLst>
                  <a:rect l="0" t="0" r="r" b="b"/>
                  <a:pathLst>
                    <a:path w="23" h="57">
                      <a:moveTo>
                        <a:pt x="23" y="0"/>
                      </a:moveTo>
                      <a:lnTo>
                        <a:pt x="19" y="0"/>
                      </a:lnTo>
                      <a:lnTo>
                        <a:pt x="11" y="8"/>
                      </a:lnTo>
                      <a:lnTo>
                        <a:pt x="0" y="15"/>
                      </a:lnTo>
                      <a:lnTo>
                        <a:pt x="0" y="23"/>
                      </a:lnTo>
                      <a:lnTo>
                        <a:pt x="7" y="19"/>
                      </a:lnTo>
                      <a:lnTo>
                        <a:pt x="15" y="11"/>
                      </a:lnTo>
                      <a:lnTo>
                        <a:pt x="15" y="57"/>
                      </a:lnTo>
                      <a:lnTo>
                        <a:pt x="23" y="57"/>
                      </a:lnTo>
                      <a:lnTo>
                        <a:pt x="23" y="4"/>
                      </a:lnTo>
                      <a:lnTo>
                        <a:pt x="23" y="0"/>
                      </a:lnTo>
                      <a:close/>
                    </a:path>
                  </a:pathLst>
                </a:custGeom>
                <a:solidFill>
                  <a:srgbClr val="000000"/>
                </a:solidFill>
                <a:ln w="9525">
                  <a:noFill/>
                  <a:round/>
                  <a:headEnd/>
                  <a:tailEnd/>
                </a:ln>
              </p:spPr>
              <p:txBody>
                <a:bodyPr/>
                <a:lstStyle/>
                <a:p>
                  <a:endParaRPr lang="fi-FI"/>
                </a:p>
              </p:txBody>
            </p:sp>
          </p:grpSp>
        </p:grpSp>
        <p:grpSp>
          <p:nvGrpSpPr>
            <p:cNvPr id="36917" name="Group 53"/>
            <p:cNvGrpSpPr>
              <a:grpSpLocks/>
            </p:cNvGrpSpPr>
            <p:nvPr/>
          </p:nvGrpSpPr>
          <p:grpSpPr bwMode="auto">
            <a:xfrm>
              <a:off x="2420" y="3651"/>
              <a:ext cx="106" cy="144"/>
              <a:chOff x="2420" y="3651"/>
              <a:chExt cx="106" cy="144"/>
            </a:xfrm>
          </p:grpSpPr>
          <p:sp>
            <p:nvSpPr>
              <p:cNvPr id="36918" name="Rectangle 54"/>
              <p:cNvSpPr>
                <a:spLocks noChangeArrowheads="1"/>
              </p:cNvSpPr>
              <p:nvPr/>
            </p:nvSpPr>
            <p:spPr bwMode="auto">
              <a:xfrm>
                <a:off x="2420" y="3651"/>
                <a:ext cx="80" cy="144"/>
              </a:xfrm>
              <a:prstGeom prst="rect">
                <a:avLst/>
              </a:prstGeom>
              <a:noFill/>
              <a:ln w="9525">
                <a:noFill/>
                <a:miter lim="800000"/>
                <a:headEnd/>
                <a:tailEnd/>
              </a:ln>
            </p:spPr>
            <p:txBody>
              <a:bodyPr wrap="none" lIns="0" tIns="0" rIns="0" bIns="0">
                <a:spAutoFit/>
              </a:bodyPr>
              <a:lstStyle/>
              <a:p>
                <a:pPr eaLnBrk="0" hangingPunct="0"/>
                <a:r>
                  <a:rPr lang="fi-FI" sz="1500" i="1">
                    <a:solidFill>
                      <a:srgbClr val="000000"/>
                    </a:solidFill>
                  </a:rPr>
                  <a:t>Y</a:t>
                </a:r>
                <a:endParaRPr lang="fi-FI" sz="2400">
                  <a:latin typeface="Times New Roman" pitchFamily="18" charset="0"/>
                </a:endParaRPr>
              </a:p>
            </p:txBody>
          </p:sp>
          <p:sp>
            <p:nvSpPr>
              <p:cNvPr id="36919" name="Freeform 55"/>
              <p:cNvSpPr>
                <a:spLocks/>
              </p:cNvSpPr>
              <p:nvPr/>
            </p:nvSpPr>
            <p:spPr bwMode="auto">
              <a:xfrm>
                <a:off x="2503" y="3731"/>
                <a:ext cx="23" cy="53"/>
              </a:xfrm>
              <a:custGeom>
                <a:avLst/>
                <a:gdLst/>
                <a:ahLst/>
                <a:cxnLst>
                  <a:cxn ang="0">
                    <a:pos x="23" y="0"/>
                  </a:cxn>
                  <a:cxn ang="0">
                    <a:pos x="16" y="0"/>
                  </a:cxn>
                  <a:cxn ang="0">
                    <a:pos x="12" y="4"/>
                  </a:cxn>
                  <a:cxn ang="0">
                    <a:pos x="0" y="11"/>
                  </a:cxn>
                  <a:cxn ang="0">
                    <a:pos x="0" y="19"/>
                  </a:cxn>
                  <a:cxn ang="0">
                    <a:pos x="8" y="15"/>
                  </a:cxn>
                  <a:cxn ang="0">
                    <a:pos x="16" y="11"/>
                  </a:cxn>
                  <a:cxn ang="0">
                    <a:pos x="16" y="53"/>
                  </a:cxn>
                  <a:cxn ang="0">
                    <a:pos x="23" y="53"/>
                  </a:cxn>
                  <a:cxn ang="0">
                    <a:pos x="23" y="4"/>
                  </a:cxn>
                  <a:cxn ang="0">
                    <a:pos x="23" y="0"/>
                  </a:cxn>
                </a:cxnLst>
                <a:rect l="0" t="0" r="r" b="b"/>
                <a:pathLst>
                  <a:path w="23" h="53">
                    <a:moveTo>
                      <a:pt x="23" y="0"/>
                    </a:moveTo>
                    <a:lnTo>
                      <a:pt x="16" y="0"/>
                    </a:lnTo>
                    <a:lnTo>
                      <a:pt x="12" y="4"/>
                    </a:lnTo>
                    <a:lnTo>
                      <a:pt x="0" y="11"/>
                    </a:lnTo>
                    <a:lnTo>
                      <a:pt x="0" y="19"/>
                    </a:lnTo>
                    <a:lnTo>
                      <a:pt x="8" y="15"/>
                    </a:lnTo>
                    <a:lnTo>
                      <a:pt x="16" y="11"/>
                    </a:lnTo>
                    <a:lnTo>
                      <a:pt x="16" y="53"/>
                    </a:lnTo>
                    <a:lnTo>
                      <a:pt x="23" y="53"/>
                    </a:lnTo>
                    <a:lnTo>
                      <a:pt x="23" y="4"/>
                    </a:lnTo>
                    <a:lnTo>
                      <a:pt x="23" y="0"/>
                    </a:lnTo>
                    <a:close/>
                  </a:path>
                </a:pathLst>
              </a:custGeom>
              <a:solidFill>
                <a:srgbClr val="000000"/>
              </a:solidFill>
              <a:ln w="9525">
                <a:noFill/>
                <a:round/>
                <a:headEnd/>
                <a:tailEnd/>
              </a:ln>
            </p:spPr>
            <p:txBody>
              <a:bodyPr/>
              <a:lstStyle/>
              <a:p>
                <a:endParaRPr lang="fi-FI"/>
              </a:p>
            </p:txBody>
          </p:sp>
        </p:grpSp>
      </p:grpSp>
      <p:grpSp>
        <p:nvGrpSpPr>
          <p:cNvPr id="36920" name="Group 56"/>
          <p:cNvGrpSpPr>
            <a:grpSpLocks/>
          </p:cNvGrpSpPr>
          <p:nvPr/>
        </p:nvGrpSpPr>
        <p:grpSpPr bwMode="auto">
          <a:xfrm>
            <a:off x="1549400" y="3125788"/>
            <a:ext cx="3914775" cy="2584450"/>
            <a:chOff x="976" y="1969"/>
            <a:chExt cx="2466" cy="1628"/>
          </a:xfrm>
        </p:grpSpPr>
        <p:sp>
          <p:nvSpPr>
            <p:cNvPr id="36921" name="Line 57"/>
            <p:cNvSpPr>
              <a:spLocks noChangeShapeType="1"/>
            </p:cNvSpPr>
            <p:nvPr/>
          </p:nvSpPr>
          <p:spPr bwMode="auto">
            <a:xfrm flipH="1" flipV="1">
              <a:off x="976" y="1969"/>
              <a:ext cx="2184" cy="1579"/>
            </a:xfrm>
            <a:prstGeom prst="line">
              <a:avLst/>
            </a:prstGeom>
            <a:noFill/>
            <a:ln w="41275">
              <a:solidFill>
                <a:srgbClr val="AD0D1B"/>
              </a:solidFill>
              <a:round/>
              <a:headEnd/>
              <a:tailEnd/>
            </a:ln>
          </p:spPr>
          <p:txBody>
            <a:bodyPr/>
            <a:lstStyle/>
            <a:p>
              <a:endParaRPr lang="fi-FI"/>
            </a:p>
          </p:txBody>
        </p:sp>
        <p:sp>
          <p:nvSpPr>
            <p:cNvPr id="36922" name="Rectangle 58"/>
            <p:cNvSpPr>
              <a:spLocks noChangeArrowheads="1"/>
            </p:cNvSpPr>
            <p:nvPr/>
          </p:nvSpPr>
          <p:spPr bwMode="auto">
            <a:xfrm>
              <a:off x="3216" y="3443"/>
              <a:ext cx="226" cy="154"/>
            </a:xfrm>
            <a:prstGeom prst="rect">
              <a:avLst/>
            </a:prstGeom>
            <a:noFill/>
            <a:ln w="9525">
              <a:noFill/>
              <a:miter lim="800000"/>
              <a:headEnd/>
              <a:tailEnd/>
            </a:ln>
          </p:spPr>
          <p:txBody>
            <a:bodyPr wrap="none" lIns="0" tIns="0" rIns="0" bIns="0">
              <a:spAutoFit/>
            </a:bodyPr>
            <a:lstStyle/>
            <a:p>
              <a:pPr eaLnBrk="0" hangingPunct="0"/>
              <a:r>
                <a:rPr lang="fi-FI" sz="1600" i="1">
                  <a:solidFill>
                    <a:srgbClr val="000000"/>
                  </a:solidFill>
                </a:rPr>
                <a:t>AD</a:t>
              </a:r>
              <a:r>
                <a:rPr lang="fi-FI" sz="1600" baseline="-25000">
                  <a:solidFill>
                    <a:srgbClr val="000000"/>
                  </a:solidFill>
                </a:rPr>
                <a:t>2</a:t>
              </a:r>
              <a:endParaRPr lang="fi-FI" sz="1600">
                <a:latin typeface="Times New Roman" pitchFamily="18" charset="0"/>
              </a:endParaRPr>
            </a:p>
          </p:txBody>
        </p:sp>
      </p:grpSp>
      <p:grpSp>
        <p:nvGrpSpPr>
          <p:cNvPr id="36926" name="Group 62"/>
          <p:cNvGrpSpPr>
            <a:grpSpLocks/>
          </p:cNvGrpSpPr>
          <p:nvPr/>
        </p:nvGrpSpPr>
        <p:grpSpPr bwMode="auto">
          <a:xfrm>
            <a:off x="5053013" y="4343400"/>
            <a:ext cx="3273425" cy="727075"/>
            <a:chOff x="3183" y="2736"/>
            <a:chExt cx="2062" cy="458"/>
          </a:xfrm>
        </p:grpSpPr>
        <p:sp>
          <p:nvSpPr>
            <p:cNvPr id="36927" name="Line 63"/>
            <p:cNvSpPr>
              <a:spLocks noChangeShapeType="1"/>
            </p:cNvSpPr>
            <p:nvPr/>
          </p:nvSpPr>
          <p:spPr bwMode="auto">
            <a:xfrm flipH="1">
              <a:off x="3183" y="2827"/>
              <a:ext cx="537" cy="367"/>
            </a:xfrm>
            <a:prstGeom prst="line">
              <a:avLst/>
            </a:prstGeom>
            <a:noFill/>
            <a:ln w="17463">
              <a:solidFill>
                <a:srgbClr val="000000"/>
              </a:solidFill>
              <a:round/>
              <a:headEnd/>
              <a:tailEnd/>
            </a:ln>
          </p:spPr>
          <p:txBody>
            <a:bodyPr/>
            <a:lstStyle/>
            <a:p>
              <a:endParaRPr lang="fi-FI" sz="2000"/>
            </a:p>
          </p:txBody>
        </p:sp>
        <p:grpSp>
          <p:nvGrpSpPr>
            <p:cNvPr id="36928" name="Group 64"/>
            <p:cNvGrpSpPr>
              <a:grpSpLocks/>
            </p:cNvGrpSpPr>
            <p:nvPr/>
          </p:nvGrpSpPr>
          <p:grpSpPr bwMode="auto">
            <a:xfrm>
              <a:off x="3686" y="2736"/>
              <a:ext cx="1559" cy="339"/>
              <a:chOff x="3686" y="2736"/>
              <a:chExt cx="1559" cy="339"/>
            </a:xfrm>
          </p:grpSpPr>
          <p:sp>
            <p:nvSpPr>
              <p:cNvPr id="36929" name="Rectangle 65"/>
              <p:cNvSpPr>
                <a:spLocks noChangeArrowheads="1"/>
              </p:cNvSpPr>
              <p:nvPr/>
            </p:nvSpPr>
            <p:spPr bwMode="auto">
              <a:xfrm>
                <a:off x="3686" y="2736"/>
                <a:ext cx="1559" cy="339"/>
              </a:xfrm>
              <a:prstGeom prst="rect">
                <a:avLst/>
              </a:prstGeom>
              <a:solidFill>
                <a:srgbClr val="E1E5E9"/>
              </a:solidFill>
              <a:ln w="9525">
                <a:noFill/>
                <a:miter lim="800000"/>
                <a:headEnd/>
                <a:tailEnd/>
              </a:ln>
            </p:spPr>
            <p:txBody>
              <a:bodyPr/>
              <a:lstStyle/>
              <a:p>
                <a:endParaRPr lang="fi-FI" sz="2000"/>
              </a:p>
            </p:txBody>
          </p:sp>
          <p:sp>
            <p:nvSpPr>
              <p:cNvPr id="36930" name="Rectangle 66"/>
              <p:cNvSpPr>
                <a:spLocks noChangeArrowheads="1"/>
              </p:cNvSpPr>
              <p:nvPr/>
            </p:nvSpPr>
            <p:spPr bwMode="auto">
              <a:xfrm>
                <a:off x="3724" y="2749"/>
                <a:ext cx="1380" cy="174"/>
              </a:xfrm>
              <a:prstGeom prst="rect">
                <a:avLst/>
              </a:prstGeom>
              <a:noFill/>
              <a:ln w="9525">
                <a:noFill/>
                <a:miter lim="800000"/>
                <a:headEnd/>
                <a:tailEnd/>
              </a:ln>
            </p:spPr>
            <p:txBody>
              <a:bodyPr wrap="none" lIns="0" tIns="0" rIns="0" bIns="0">
                <a:spAutoFit/>
              </a:bodyPr>
              <a:lstStyle/>
              <a:p>
                <a:pPr marL="277813" indent="-266700" eaLnBrk="0" hangingPunct="0"/>
                <a:r>
                  <a:rPr lang="fi-FI" dirty="0">
                    <a:solidFill>
                      <a:srgbClr val="000000"/>
                    </a:solidFill>
                  </a:rPr>
                  <a:t>1.	Kokonaiskysynnän</a:t>
                </a:r>
                <a:endParaRPr lang="fi-FI" dirty="0">
                  <a:latin typeface="Times New Roman" pitchFamily="18" charset="0"/>
                </a:endParaRPr>
              </a:p>
            </p:txBody>
          </p:sp>
          <p:sp>
            <p:nvSpPr>
              <p:cNvPr id="36931" name="Rectangle 67"/>
              <p:cNvSpPr>
                <a:spLocks noChangeArrowheads="1"/>
              </p:cNvSpPr>
              <p:nvPr/>
            </p:nvSpPr>
            <p:spPr bwMode="auto">
              <a:xfrm>
                <a:off x="3891" y="2900"/>
                <a:ext cx="1257" cy="175"/>
              </a:xfrm>
              <a:prstGeom prst="rect">
                <a:avLst/>
              </a:prstGeom>
              <a:noFill/>
              <a:ln w="9525">
                <a:noFill/>
                <a:miter lim="800000"/>
                <a:headEnd/>
                <a:tailEnd/>
              </a:ln>
            </p:spPr>
            <p:txBody>
              <a:bodyPr wrap="square" lIns="0" tIns="0" rIns="0" bIns="0">
                <a:spAutoFit/>
              </a:bodyPr>
              <a:lstStyle/>
              <a:p>
                <a:pPr eaLnBrk="0" hangingPunct="0"/>
                <a:r>
                  <a:rPr lang="fi-FI" dirty="0">
                    <a:solidFill>
                      <a:srgbClr val="000000"/>
                    </a:solidFill>
                  </a:rPr>
                  <a:t>heikentyminen . . .</a:t>
                </a:r>
                <a:endParaRPr lang="fi-FI" dirty="0">
                  <a:latin typeface="Times New Roman" pitchFamily="18" charset="0"/>
                </a:endParaRPr>
              </a:p>
            </p:txBody>
          </p:sp>
        </p:grpSp>
      </p:grpSp>
      <p:grpSp>
        <p:nvGrpSpPr>
          <p:cNvPr id="36932" name="Group 68"/>
          <p:cNvGrpSpPr>
            <a:grpSpLocks/>
          </p:cNvGrpSpPr>
          <p:nvPr/>
        </p:nvGrpSpPr>
        <p:grpSpPr bwMode="auto">
          <a:xfrm>
            <a:off x="1222375" y="1109663"/>
            <a:ext cx="7742242" cy="3106737"/>
            <a:chOff x="770" y="699"/>
            <a:chExt cx="4877" cy="1957"/>
          </a:xfrm>
        </p:grpSpPr>
        <p:sp>
          <p:nvSpPr>
            <p:cNvPr id="36933" name="Line 69"/>
            <p:cNvSpPr>
              <a:spLocks noChangeShapeType="1"/>
            </p:cNvSpPr>
            <p:nvPr/>
          </p:nvSpPr>
          <p:spPr bwMode="auto">
            <a:xfrm>
              <a:off x="987" y="848"/>
              <a:ext cx="1018" cy="1808"/>
            </a:xfrm>
            <a:prstGeom prst="line">
              <a:avLst/>
            </a:prstGeom>
            <a:noFill/>
            <a:ln w="17463">
              <a:solidFill>
                <a:srgbClr val="000000"/>
              </a:solidFill>
              <a:round/>
              <a:headEnd/>
              <a:tailEnd/>
            </a:ln>
          </p:spPr>
          <p:txBody>
            <a:bodyPr/>
            <a:lstStyle/>
            <a:p>
              <a:endParaRPr lang="fi-FI"/>
            </a:p>
          </p:txBody>
        </p:sp>
        <p:sp>
          <p:nvSpPr>
            <p:cNvPr id="36934" name="Rectangle 70"/>
            <p:cNvSpPr>
              <a:spLocks noChangeArrowheads="1"/>
            </p:cNvSpPr>
            <p:nvPr/>
          </p:nvSpPr>
          <p:spPr bwMode="auto">
            <a:xfrm>
              <a:off x="770" y="699"/>
              <a:ext cx="4798" cy="246"/>
            </a:xfrm>
            <a:prstGeom prst="rect">
              <a:avLst/>
            </a:prstGeom>
            <a:solidFill>
              <a:srgbClr val="E1E5E9"/>
            </a:solidFill>
            <a:ln w="9525">
              <a:noFill/>
              <a:miter lim="800000"/>
              <a:headEnd/>
              <a:tailEnd/>
            </a:ln>
          </p:spPr>
          <p:txBody>
            <a:bodyPr/>
            <a:lstStyle/>
            <a:p>
              <a:endParaRPr lang="fi-FI"/>
            </a:p>
          </p:txBody>
        </p:sp>
        <p:sp>
          <p:nvSpPr>
            <p:cNvPr id="36935" name="Rectangle 71"/>
            <p:cNvSpPr>
              <a:spLocks noChangeArrowheads="1"/>
            </p:cNvSpPr>
            <p:nvPr/>
          </p:nvSpPr>
          <p:spPr bwMode="auto">
            <a:xfrm>
              <a:off x="827" y="736"/>
              <a:ext cx="4820" cy="174"/>
            </a:xfrm>
            <a:prstGeom prst="rect">
              <a:avLst/>
            </a:prstGeom>
            <a:noFill/>
            <a:ln w="9525">
              <a:noFill/>
              <a:miter lim="800000"/>
              <a:headEnd/>
              <a:tailEnd/>
            </a:ln>
          </p:spPr>
          <p:txBody>
            <a:bodyPr wrap="square" lIns="0" tIns="0" rIns="0" bIns="0">
              <a:spAutoFit/>
            </a:bodyPr>
            <a:lstStyle/>
            <a:p>
              <a:pPr eaLnBrk="0" hangingPunct="0"/>
              <a:r>
                <a:rPr lang="fi-FI" dirty="0">
                  <a:solidFill>
                    <a:srgbClr val="000000"/>
                  </a:solidFill>
                </a:rPr>
                <a:t>2. Aiheuttaa tuotannon vähenemisen ja hintojen laskun lyhyellä aikavälillä. </a:t>
              </a:r>
              <a:endParaRPr lang="fi-FI" dirty="0">
                <a:latin typeface="Times New Roman" pitchFamily="18" charset="0"/>
              </a:endParaRPr>
            </a:p>
          </p:txBody>
        </p:sp>
      </p:grpSp>
      <p:grpSp>
        <p:nvGrpSpPr>
          <p:cNvPr id="36953" name="Group 89"/>
          <p:cNvGrpSpPr>
            <a:grpSpLocks/>
          </p:cNvGrpSpPr>
          <p:nvPr/>
        </p:nvGrpSpPr>
        <p:grpSpPr bwMode="auto">
          <a:xfrm>
            <a:off x="1193800" y="4200525"/>
            <a:ext cx="2335213" cy="1839913"/>
            <a:chOff x="752" y="2646"/>
            <a:chExt cx="1471" cy="1159"/>
          </a:xfrm>
        </p:grpSpPr>
        <p:sp>
          <p:nvSpPr>
            <p:cNvPr id="36954" name="Oval 90"/>
            <p:cNvSpPr>
              <a:spLocks noChangeArrowheads="1"/>
            </p:cNvSpPr>
            <p:nvPr/>
          </p:nvSpPr>
          <p:spPr bwMode="auto">
            <a:xfrm>
              <a:off x="1978" y="2679"/>
              <a:ext cx="81" cy="80"/>
            </a:xfrm>
            <a:prstGeom prst="ellipse">
              <a:avLst/>
            </a:prstGeom>
            <a:solidFill>
              <a:srgbClr val="000000"/>
            </a:solidFill>
            <a:ln w="9525">
              <a:noFill/>
              <a:round/>
              <a:headEnd/>
              <a:tailEnd/>
            </a:ln>
          </p:spPr>
          <p:txBody>
            <a:bodyPr/>
            <a:lstStyle/>
            <a:p>
              <a:endParaRPr lang="fi-FI"/>
            </a:p>
          </p:txBody>
        </p:sp>
        <p:sp>
          <p:nvSpPr>
            <p:cNvPr id="36955" name="Freeform 91"/>
            <p:cNvSpPr>
              <a:spLocks/>
            </p:cNvSpPr>
            <p:nvPr/>
          </p:nvSpPr>
          <p:spPr bwMode="auto">
            <a:xfrm>
              <a:off x="918" y="2713"/>
              <a:ext cx="1098" cy="904"/>
            </a:xfrm>
            <a:custGeom>
              <a:avLst/>
              <a:gdLst/>
              <a:ahLst/>
              <a:cxnLst>
                <a:cxn ang="0">
                  <a:pos x="0" y="0"/>
                </a:cxn>
                <a:cxn ang="0">
                  <a:pos x="1098" y="0"/>
                </a:cxn>
                <a:cxn ang="0">
                  <a:pos x="1098" y="904"/>
                </a:cxn>
              </a:cxnLst>
              <a:rect l="0" t="0" r="r" b="b"/>
              <a:pathLst>
                <a:path w="1098" h="904">
                  <a:moveTo>
                    <a:pt x="0" y="0"/>
                  </a:moveTo>
                  <a:lnTo>
                    <a:pt x="1098" y="0"/>
                  </a:lnTo>
                  <a:lnTo>
                    <a:pt x="1098" y="904"/>
                  </a:lnTo>
                </a:path>
              </a:pathLst>
            </a:custGeom>
            <a:noFill/>
            <a:ln w="17463" cap="flat">
              <a:solidFill>
                <a:schemeClr val="tx1"/>
              </a:solidFill>
              <a:prstDash val="sysDot"/>
              <a:round/>
              <a:headEnd/>
              <a:tailEnd/>
            </a:ln>
          </p:spPr>
          <p:txBody>
            <a:bodyPr/>
            <a:lstStyle/>
            <a:p>
              <a:endParaRPr lang="fi-FI"/>
            </a:p>
          </p:txBody>
        </p:sp>
        <p:sp>
          <p:nvSpPr>
            <p:cNvPr id="36956" name="Rectangle 92"/>
            <p:cNvSpPr>
              <a:spLocks noChangeArrowheads="1"/>
            </p:cNvSpPr>
            <p:nvPr/>
          </p:nvSpPr>
          <p:spPr bwMode="auto">
            <a:xfrm>
              <a:off x="2143" y="2646"/>
              <a:ext cx="80" cy="144"/>
            </a:xfrm>
            <a:prstGeom prst="rect">
              <a:avLst/>
            </a:prstGeom>
            <a:noFill/>
            <a:ln w="9525">
              <a:noFill/>
              <a:miter lim="800000"/>
              <a:headEnd/>
              <a:tailEnd/>
            </a:ln>
          </p:spPr>
          <p:txBody>
            <a:bodyPr wrap="none" lIns="0" tIns="0" rIns="0" bIns="0">
              <a:spAutoFit/>
            </a:bodyPr>
            <a:lstStyle/>
            <a:p>
              <a:pPr eaLnBrk="0" hangingPunct="0"/>
              <a:r>
                <a:rPr lang="fi-FI" sz="1500">
                  <a:solidFill>
                    <a:srgbClr val="000000"/>
                  </a:solidFill>
                </a:rPr>
                <a:t>B</a:t>
              </a:r>
              <a:endParaRPr lang="fi-FI" sz="2400">
                <a:latin typeface="Times New Roman" pitchFamily="18" charset="0"/>
              </a:endParaRPr>
            </a:p>
          </p:txBody>
        </p:sp>
        <p:sp>
          <p:nvSpPr>
            <p:cNvPr id="36957" name="Rectangle 93"/>
            <p:cNvSpPr>
              <a:spLocks noChangeArrowheads="1"/>
            </p:cNvSpPr>
            <p:nvPr/>
          </p:nvSpPr>
          <p:spPr bwMode="auto">
            <a:xfrm>
              <a:off x="752" y="2650"/>
              <a:ext cx="134" cy="154"/>
            </a:xfrm>
            <a:prstGeom prst="rect">
              <a:avLst/>
            </a:prstGeom>
            <a:noFill/>
            <a:ln w="9525">
              <a:noFill/>
              <a:miter lim="800000"/>
              <a:headEnd/>
              <a:tailEnd/>
            </a:ln>
          </p:spPr>
          <p:txBody>
            <a:bodyPr wrap="none" lIns="0" tIns="0" rIns="0" bIns="0">
              <a:spAutoFit/>
            </a:bodyPr>
            <a:lstStyle/>
            <a:p>
              <a:pPr eaLnBrk="0" hangingPunct="0"/>
              <a:r>
                <a:rPr lang="fi-FI" sz="1600" i="1">
                  <a:solidFill>
                    <a:srgbClr val="000000"/>
                  </a:solidFill>
                </a:rPr>
                <a:t>P</a:t>
              </a:r>
              <a:r>
                <a:rPr lang="fi-FI" sz="1600" baseline="-25000">
                  <a:solidFill>
                    <a:srgbClr val="000000"/>
                  </a:solidFill>
                </a:rPr>
                <a:t>2</a:t>
              </a:r>
              <a:endParaRPr lang="fi-FI" sz="1600">
                <a:latin typeface="Times New Roman" pitchFamily="18" charset="0"/>
              </a:endParaRPr>
            </a:p>
          </p:txBody>
        </p:sp>
        <p:sp>
          <p:nvSpPr>
            <p:cNvPr id="36958" name="Rectangle 94"/>
            <p:cNvSpPr>
              <a:spLocks noChangeArrowheads="1"/>
            </p:cNvSpPr>
            <p:nvPr/>
          </p:nvSpPr>
          <p:spPr bwMode="auto">
            <a:xfrm>
              <a:off x="1973" y="3651"/>
              <a:ext cx="134" cy="154"/>
            </a:xfrm>
            <a:prstGeom prst="rect">
              <a:avLst/>
            </a:prstGeom>
            <a:noFill/>
            <a:ln w="9525">
              <a:noFill/>
              <a:miter lim="800000"/>
              <a:headEnd/>
              <a:tailEnd/>
            </a:ln>
          </p:spPr>
          <p:txBody>
            <a:bodyPr wrap="none" lIns="0" tIns="0" rIns="0" bIns="0">
              <a:spAutoFit/>
            </a:bodyPr>
            <a:lstStyle/>
            <a:p>
              <a:pPr eaLnBrk="0" hangingPunct="0"/>
              <a:r>
                <a:rPr lang="fi-FI" sz="1600" i="1">
                  <a:solidFill>
                    <a:srgbClr val="000000"/>
                  </a:solidFill>
                </a:rPr>
                <a:t>Y</a:t>
              </a:r>
              <a:r>
                <a:rPr lang="fi-FI" sz="1600" baseline="-25000">
                  <a:solidFill>
                    <a:srgbClr val="000000"/>
                  </a:solidFill>
                </a:rPr>
                <a:t>2</a:t>
              </a:r>
              <a:endParaRPr lang="fi-FI" sz="1600">
                <a:latin typeface="Times New Roman" pitchFamily="18" charset="0"/>
              </a:endParaRPr>
            </a:p>
          </p:txBody>
        </p:sp>
      </p:grpSp>
    </p:spTree>
    <p:extLst>
      <p:ext uri="{BB962C8B-B14F-4D97-AF65-F5344CB8AC3E}">
        <p14:creationId xmlns:p14="http://schemas.microsoft.com/office/powerpoint/2010/main" val="35083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6902"/>
                                        </p:tgtEl>
                                        <p:attrNameLst>
                                          <p:attrName>style.visibility</p:attrName>
                                        </p:attrNameLst>
                                      </p:cBhvr>
                                      <p:to>
                                        <p:strVal val="visible"/>
                                      </p:to>
                                    </p:set>
                                    <p:animEffect transition="in" filter="strips(downRight)">
                                      <p:cBhvr>
                                        <p:cTn id="7" dur="500"/>
                                        <p:tgtEl>
                                          <p:spTgt spid="369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6892"/>
                                        </p:tgtEl>
                                        <p:attrNameLst>
                                          <p:attrName>style.visibility</p:attrName>
                                        </p:attrNameLst>
                                      </p:cBhvr>
                                      <p:to>
                                        <p:strVal val="visible"/>
                                      </p:to>
                                    </p:set>
                                    <p:animEffect transition="in" filter="strips(upRight)">
                                      <p:cBhvr>
                                        <p:cTn id="12" dur="500"/>
                                        <p:tgtEl>
                                          <p:spTgt spid="368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6909"/>
                                        </p:tgtEl>
                                        <p:attrNameLst>
                                          <p:attrName>style.visibility</p:attrName>
                                        </p:attrNameLst>
                                      </p:cBhvr>
                                      <p:to>
                                        <p:strVal val="visible"/>
                                      </p:to>
                                    </p:set>
                                    <p:animEffect transition="in" filter="wipe(right)">
                                      <p:cBhvr>
                                        <p:cTn id="17" dur="500"/>
                                        <p:tgtEl>
                                          <p:spTgt spid="369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6886"/>
                                        </p:tgtEl>
                                        <p:attrNameLst>
                                          <p:attrName>style.visibility</p:attrName>
                                        </p:attrNameLst>
                                      </p:cBhvr>
                                      <p:to>
                                        <p:strVal val="visible"/>
                                      </p:to>
                                    </p:set>
                                    <p:animEffect transition="in" filter="wipe(right)">
                                      <p:cBhvr>
                                        <p:cTn id="22" dur="500"/>
                                        <p:tgtEl>
                                          <p:spTgt spid="3688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6920"/>
                                        </p:tgtEl>
                                        <p:attrNameLst>
                                          <p:attrName>style.visibility</p:attrName>
                                        </p:attrNameLst>
                                      </p:cBhvr>
                                      <p:to>
                                        <p:strVal val="visible"/>
                                      </p:to>
                                    </p:set>
                                    <p:animEffect transition="in" filter="strips(downRight)">
                                      <p:cBhvr>
                                        <p:cTn id="27" dur="500"/>
                                        <p:tgtEl>
                                          <p:spTgt spid="3692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36926"/>
                                        </p:tgtEl>
                                        <p:attrNameLst>
                                          <p:attrName>style.visibility</p:attrName>
                                        </p:attrNameLst>
                                      </p:cBhvr>
                                      <p:to>
                                        <p:strVal val="visible"/>
                                      </p:to>
                                    </p:set>
                                    <p:animEffect transition="in" filter="strips(upRight)">
                                      <p:cBhvr>
                                        <p:cTn id="32" dur="500"/>
                                        <p:tgtEl>
                                          <p:spTgt spid="3692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36953"/>
                                        </p:tgtEl>
                                        <p:attrNameLst>
                                          <p:attrName>style.visibility</p:attrName>
                                        </p:attrNameLst>
                                      </p:cBhvr>
                                      <p:to>
                                        <p:strVal val="visible"/>
                                      </p:to>
                                    </p:set>
                                    <p:animEffect transition="in" filter="strips(upRight)">
                                      <p:cBhvr>
                                        <p:cTn id="37" dur="500"/>
                                        <p:tgtEl>
                                          <p:spTgt spid="369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6932"/>
                                        </p:tgtEl>
                                        <p:attrNameLst>
                                          <p:attrName>style.visibility</p:attrName>
                                        </p:attrNameLst>
                                      </p:cBhvr>
                                      <p:to>
                                        <p:strVal val="visible"/>
                                      </p:to>
                                    </p:set>
                                    <p:animEffect transition="in" filter="wipe(down)">
                                      <p:cBhvr>
                                        <p:cTn id="42" dur="500"/>
                                        <p:tgtEl>
                                          <p:spTgt spid="36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74AB-77FE-3449-A0A8-AAB4CD03A597}"/>
              </a:ext>
            </a:extLst>
          </p:cNvPr>
          <p:cNvSpPr>
            <a:spLocks noGrp="1"/>
          </p:cNvSpPr>
          <p:nvPr>
            <p:ph type="title"/>
          </p:nvPr>
        </p:nvSpPr>
        <p:spPr/>
        <p:txBody>
          <a:bodyPr/>
          <a:lstStyle/>
          <a:p>
            <a:r>
              <a:rPr lang="fi-FI" sz="2800" b="0" dirty="0">
                <a:solidFill>
                  <a:schemeClr val="tx1"/>
                </a:solidFill>
              </a:rPr>
              <a:t>Mitä tapahtuu hinnoille ja tuotannon määrälle lyhyellä aikavälillä, jos</a:t>
            </a:r>
            <a:endParaRPr lang="fi-FI" sz="2800" dirty="0"/>
          </a:p>
        </p:txBody>
      </p:sp>
      <p:sp>
        <p:nvSpPr>
          <p:cNvPr id="3" name="Content Placeholder 2">
            <a:extLst>
              <a:ext uri="{FF2B5EF4-FFF2-40B4-BE49-F238E27FC236}">
                <a16:creationId xmlns:a16="http://schemas.microsoft.com/office/drawing/2014/main" id="{3178466C-DD73-2341-9861-D4F95A8D7416}"/>
              </a:ext>
            </a:extLst>
          </p:cNvPr>
          <p:cNvSpPr>
            <a:spLocks noGrp="1"/>
          </p:cNvSpPr>
          <p:nvPr>
            <p:ph idx="1"/>
          </p:nvPr>
        </p:nvSpPr>
        <p:spPr/>
        <p:txBody>
          <a:bodyPr/>
          <a:lstStyle/>
          <a:p>
            <a:pPr marL="0" indent="0">
              <a:buClr>
                <a:schemeClr val="accent2"/>
              </a:buClr>
              <a:buNone/>
            </a:pPr>
            <a:r>
              <a:rPr lang="fi-FI" dirty="0"/>
              <a:t>kokonaiskysyntäkäyrä siirtyy oikealle  </a:t>
            </a:r>
            <a:r>
              <a:rPr lang="fi-FI" dirty="0">
                <a:solidFill>
                  <a:schemeClr val="accent2"/>
                </a:solidFill>
              </a:rPr>
              <a:t>eli kokonaiskysyntä lisääntyy?</a:t>
            </a:r>
          </a:p>
          <a:p>
            <a:pPr>
              <a:buClr>
                <a:schemeClr val="accent2"/>
              </a:buClr>
              <a:buFont typeface="Wingdings" pitchFamily="2" charset="2"/>
              <a:buChar char="§"/>
            </a:pPr>
            <a:endParaRPr lang="fi-FI" dirty="0">
              <a:solidFill>
                <a:schemeClr val="accent2"/>
              </a:solidFill>
            </a:endParaRPr>
          </a:p>
          <a:p>
            <a:pPr marL="0" indent="0">
              <a:buClr>
                <a:schemeClr val="accent2"/>
              </a:buClr>
              <a:buNone/>
            </a:pPr>
            <a:r>
              <a:rPr lang="fi-FI" dirty="0"/>
              <a:t>Kokonaiskysynnän lisääntyminen saa aikaiseksi päinvastaiset tapahtumat kuin edellä:</a:t>
            </a:r>
          </a:p>
          <a:p>
            <a:pPr marL="0" indent="0">
              <a:buClr>
                <a:schemeClr val="accent2"/>
              </a:buClr>
              <a:buNone/>
            </a:pPr>
            <a:r>
              <a:rPr lang="fi-FI" dirty="0"/>
              <a:t>Tuotanto lisääntyy ja hinnat nousevat.</a:t>
            </a:r>
            <a:br>
              <a:rPr lang="fi-FI" dirty="0"/>
            </a:br>
            <a:endParaRPr lang="fi-FI" dirty="0"/>
          </a:p>
        </p:txBody>
      </p:sp>
      <p:sp>
        <p:nvSpPr>
          <p:cNvPr id="4" name="Text Placeholder 3">
            <a:extLst>
              <a:ext uri="{FF2B5EF4-FFF2-40B4-BE49-F238E27FC236}">
                <a16:creationId xmlns:a16="http://schemas.microsoft.com/office/drawing/2014/main" id="{6F56BE57-CC49-C14D-9745-8741D282EFFA}"/>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47A6E397-09EF-1046-B102-D449436FF4AA}"/>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79966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5E52-CF9C-A94B-AD50-22605B225C55}"/>
              </a:ext>
            </a:extLst>
          </p:cNvPr>
          <p:cNvSpPr>
            <a:spLocks noGrp="1"/>
          </p:cNvSpPr>
          <p:nvPr>
            <p:ph type="title"/>
          </p:nvPr>
        </p:nvSpPr>
        <p:spPr/>
        <p:txBody>
          <a:bodyPr/>
          <a:lstStyle/>
          <a:p>
            <a:r>
              <a:rPr lang="fi-FI" sz="2800" b="0" dirty="0">
                <a:solidFill>
                  <a:schemeClr val="tx1"/>
                </a:solidFill>
              </a:rPr>
              <a:t>Mitä tapahtuu hinnoille ja tuotannon määrälle lyhyellä aikavälillä, jos</a:t>
            </a:r>
            <a:endParaRPr lang="fi-FI" sz="2800" dirty="0"/>
          </a:p>
        </p:txBody>
      </p:sp>
      <p:sp>
        <p:nvSpPr>
          <p:cNvPr id="3" name="Content Placeholder 2">
            <a:extLst>
              <a:ext uri="{FF2B5EF4-FFF2-40B4-BE49-F238E27FC236}">
                <a16:creationId xmlns:a16="http://schemas.microsoft.com/office/drawing/2014/main" id="{FCEA066B-ACEF-E14F-B2CF-65A654DCE99D}"/>
              </a:ext>
            </a:extLst>
          </p:cNvPr>
          <p:cNvSpPr>
            <a:spLocks noGrp="1"/>
          </p:cNvSpPr>
          <p:nvPr>
            <p:ph idx="1"/>
          </p:nvPr>
        </p:nvSpPr>
        <p:spPr/>
        <p:txBody>
          <a:bodyPr/>
          <a:lstStyle/>
          <a:p>
            <a:pPr marL="0" indent="0">
              <a:buNone/>
            </a:pPr>
            <a:r>
              <a:rPr lang="fi-FI" dirty="0"/>
              <a:t>lyhyen aikavälin kokonaistarjonta siirtyy vasemmalle </a:t>
            </a:r>
            <a:r>
              <a:rPr lang="fi-FI" dirty="0">
                <a:solidFill>
                  <a:schemeClr val="accent2"/>
                </a:solidFill>
              </a:rPr>
              <a:t>eli kokonaistarjonta heikkenee?</a:t>
            </a:r>
          </a:p>
        </p:txBody>
      </p:sp>
      <p:sp>
        <p:nvSpPr>
          <p:cNvPr id="4" name="Text Placeholder 3">
            <a:extLst>
              <a:ext uri="{FF2B5EF4-FFF2-40B4-BE49-F238E27FC236}">
                <a16:creationId xmlns:a16="http://schemas.microsoft.com/office/drawing/2014/main" id="{F968B6DE-2F73-0246-9611-8CF45093B34C}"/>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09A52598-2684-F04D-BD6A-AF98A1BED190}"/>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74136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609600" y="222920"/>
            <a:ext cx="8229600" cy="685800"/>
          </a:xfrm>
          <a:prstGeom prst="rect">
            <a:avLst/>
          </a:prstGeom>
          <a:noFill/>
          <a:ln w="9525">
            <a:noFill/>
            <a:miter lim="800000"/>
            <a:headEnd/>
            <a:tailEnd/>
          </a:ln>
          <a:effectLst/>
        </p:spPr>
        <p:txBody>
          <a:bodyPr anchor="ctr"/>
          <a:lstStyle/>
          <a:p>
            <a:pPr>
              <a:lnSpc>
                <a:spcPct val="80000"/>
              </a:lnSpc>
            </a:pPr>
            <a:r>
              <a:rPr lang="fi-FI" sz="2800" dirty="0">
                <a:solidFill>
                  <a:schemeClr val="accent2"/>
                </a:solidFill>
              </a:rPr>
              <a:t> Kokonaistarjonnan heikentyminen</a:t>
            </a:r>
          </a:p>
        </p:txBody>
      </p:sp>
      <p:sp>
        <p:nvSpPr>
          <p:cNvPr id="38930" name="Line 18"/>
          <p:cNvSpPr>
            <a:spLocks noChangeShapeType="1"/>
          </p:cNvSpPr>
          <p:nvPr/>
        </p:nvSpPr>
        <p:spPr bwMode="auto">
          <a:xfrm>
            <a:off x="4540250" y="6342063"/>
            <a:ext cx="1588" cy="1587"/>
          </a:xfrm>
          <a:prstGeom prst="line">
            <a:avLst/>
          </a:prstGeom>
          <a:noFill/>
          <a:ln w="17463">
            <a:solidFill>
              <a:srgbClr val="60220F"/>
            </a:solidFill>
            <a:round/>
            <a:headEnd/>
            <a:tailEnd/>
          </a:ln>
        </p:spPr>
        <p:txBody>
          <a:bodyPr/>
          <a:lstStyle/>
          <a:p>
            <a:endParaRPr lang="fi-FI"/>
          </a:p>
        </p:txBody>
      </p:sp>
      <p:sp>
        <p:nvSpPr>
          <p:cNvPr id="38931" name="Line 19"/>
          <p:cNvSpPr>
            <a:spLocks noChangeShapeType="1"/>
          </p:cNvSpPr>
          <p:nvPr/>
        </p:nvSpPr>
        <p:spPr bwMode="auto">
          <a:xfrm flipH="1">
            <a:off x="5684838" y="3276600"/>
            <a:ext cx="744537" cy="1588"/>
          </a:xfrm>
          <a:prstGeom prst="line">
            <a:avLst/>
          </a:prstGeom>
          <a:noFill/>
          <a:ln w="17526">
            <a:solidFill>
              <a:srgbClr val="000000"/>
            </a:solidFill>
            <a:round/>
            <a:headEnd/>
            <a:tailEnd type="stealth" w="med" len="med"/>
          </a:ln>
          <a:effectLst/>
        </p:spPr>
        <p:txBody>
          <a:bodyPr/>
          <a:lstStyle/>
          <a:p>
            <a:endParaRPr lang="fi-FI"/>
          </a:p>
        </p:txBody>
      </p:sp>
      <p:sp>
        <p:nvSpPr>
          <p:cNvPr id="38932" name="Line 20"/>
          <p:cNvSpPr>
            <a:spLocks noChangeShapeType="1"/>
          </p:cNvSpPr>
          <p:nvPr/>
        </p:nvSpPr>
        <p:spPr bwMode="auto">
          <a:xfrm flipH="1">
            <a:off x="4106863" y="6051550"/>
            <a:ext cx="236537" cy="1588"/>
          </a:xfrm>
          <a:prstGeom prst="line">
            <a:avLst/>
          </a:prstGeom>
          <a:noFill/>
          <a:ln w="17526">
            <a:solidFill>
              <a:srgbClr val="000000"/>
            </a:solidFill>
            <a:round/>
            <a:headEnd/>
            <a:tailEnd type="stealth" w="med" len="med"/>
          </a:ln>
          <a:effectLst/>
        </p:spPr>
        <p:txBody>
          <a:bodyPr/>
          <a:lstStyle/>
          <a:p>
            <a:endParaRPr lang="fi-FI"/>
          </a:p>
        </p:txBody>
      </p:sp>
      <p:sp>
        <p:nvSpPr>
          <p:cNvPr id="38933" name="Line 21"/>
          <p:cNvSpPr>
            <a:spLocks noChangeShapeType="1"/>
          </p:cNvSpPr>
          <p:nvPr/>
        </p:nvSpPr>
        <p:spPr bwMode="auto">
          <a:xfrm>
            <a:off x="4540250" y="2278063"/>
            <a:ext cx="1588" cy="3590925"/>
          </a:xfrm>
          <a:prstGeom prst="line">
            <a:avLst/>
          </a:prstGeom>
          <a:noFill/>
          <a:ln w="41275">
            <a:solidFill>
              <a:srgbClr val="0094AC"/>
            </a:solidFill>
            <a:round/>
            <a:headEnd/>
            <a:tailEnd/>
          </a:ln>
        </p:spPr>
        <p:txBody>
          <a:bodyPr/>
          <a:lstStyle/>
          <a:p>
            <a:endParaRPr lang="fi-FI"/>
          </a:p>
        </p:txBody>
      </p:sp>
      <p:sp>
        <p:nvSpPr>
          <p:cNvPr id="38934" name="Line 22"/>
          <p:cNvSpPr>
            <a:spLocks noChangeShapeType="1"/>
          </p:cNvSpPr>
          <p:nvPr/>
        </p:nvSpPr>
        <p:spPr bwMode="auto">
          <a:xfrm flipV="1">
            <a:off x="1689100" y="4221163"/>
            <a:ext cx="3175" cy="268287"/>
          </a:xfrm>
          <a:prstGeom prst="line">
            <a:avLst/>
          </a:prstGeom>
          <a:noFill/>
          <a:ln w="17526">
            <a:solidFill>
              <a:srgbClr val="000000"/>
            </a:solidFill>
            <a:round/>
            <a:headEnd/>
            <a:tailEnd type="stealth" w="med" len="med"/>
          </a:ln>
          <a:effectLst/>
        </p:spPr>
        <p:txBody>
          <a:bodyPr/>
          <a:lstStyle/>
          <a:p>
            <a:endParaRPr lang="fi-FI"/>
          </a:p>
        </p:txBody>
      </p:sp>
      <p:sp>
        <p:nvSpPr>
          <p:cNvPr id="38935" name="Freeform 23"/>
          <p:cNvSpPr>
            <a:spLocks/>
          </p:cNvSpPr>
          <p:nvPr/>
        </p:nvSpPr>
        <p:spPr bwMode="auto">
          <a:xfrm>
            <a:off x="1889125" y="1662113"/>
            <a:ext cx="6427788" cy="4206875"/>
          </a:xfrm>
          <a:custGeom>
            <a:avLst/>
            <a:gdLst/>
            <a:ahLst/>
            <a:cxnLst>
              <a:cxn ang="0">
                <a:pos x="0" y="0"/>
              </a:cxn>
              <a:cxn ang="0">
                <a:pos x="0" y="2650"/>
              </a:cxn>
              <a:cxn ang="0">
                <a:pos x="4049" y="2650"/>
              </a:cxn>
            </a:cxnLst>
            <a:rect l="0" t="0" r="r" b="b"/>
            <a:pathLst>
              <a:path w="4049" h="2650">
                <a:moveTo>
                  <a:pt x="0" y="0"/>
                </a:moveTo>
                <a:lnTo>
                  <a:pt x="0" y="2650"/>
                </a:lnTo>
                <a:lnTo>
                  <a:pt x="4049" y="2650"/>
                </a:lnTo>
              </a:path>
            </a:pathLst>
          </a:custGeom>
          <a:noFill/>
          <a:ln w="17463">
            <a:solidFill>
              <a:srgbClr val="000000"/>
            </a:solidFill>
            <a:prstDash val="solid"/>
            <a:round/>
            <a:headEnd/>
            <a:tailEnd/>
          </a:ln>
        </p:spPr>
        <p:txBody>
          <a:bodyPr/>
          <a:lstStyle/>
          <a:p>
            <a:endParaRPr lang="fi-FI"/>
          </a:p>
        </p:txBody>
      </p:sp>
      <p:sp>
        <p:nvSpPr>
          <p:cNvPr id="38936" name="Rectangle 24"/>
          <p:cNvSpPr>
            <a:spLocks noChangeArrowheads="1"/>
          </p:cNvSpPr>
          <p:nvPr/>
        </p:nvSpPr>
        <p:spPr bwMode="auto">
          <a:xfrm>
            <a:off x="6858000" y="5943600"/>
            <a:ext cx="1092200" cy="549275"/>
          </a:xfrm>
          <a:prstGeom prst="rect">
            <a:avLst/>
          </a:prstGeom>
          <a:noFill/>
          <a:ln w="9525">
            <a:noFill/>
            <a:miter lim="800000"/>
            <a:headEnd/>
            <a:tailEnd/>
          </a:ln>
        </p:spPr>
        <p:txBody>
          <a:bodyPr wrap="none" lIns="0" tIns="0" rIns="0" bIns="0">
            <a:spAutoFit/>
          </a:bodyPr>
          <a:lstStyle/>
          <a:p>
            <a:pPr eaLnBrk="0" hangingPunct="0"/>
            <a:r>
              <a:rPr lang="sv-SE">
                <a:solidFill>
                  <a:srgbClr val="000000"/>
                </a:solidFill>
              </a:rPr>
              <a:t>Tuotannon</a:t>
            </a:r>
            <a:br>
              <a:rPr lang="sv-SE">
                <a:solidFill>
                  <a:srgbClr val="000000"/>
                </a:solidFill>
              </a:rPr>
            </a:br>
            <a:r>
              <a:rPr lang="sv-SE">
                <a:solidFill>
                  <a:srgbClr val="000000"/>
                </a:solidFill>
              </a:rPr>
              <a:t>määrä</a:t>
            </a:r>
            <a:endParaRPr lang="en-US">
              <a:latin typeface="Times New Roman" pitchFamily="18" charset="0"/>
            </a:endParaRPr>
          </a:p>
        </p:txBody>
      </p:sp>
      <p:sp>
        <p:nvSpPr>
          <p:cNvPr id="38938" name="Rectangle 26"/>
          <p:cNvSpPr>
            <a:spLocks noChangeArrowheads="1"/>
          </p:cNvSpPr>
          <p:nvPr/>
        </p:nvSpPr>
        <p:spPr bwMode="auto">
          <a:xfrm>
            <a:off x="838200" y="1600200"/>
            <a:ext cx="609600" cy="549275"/>
          </a:xfrm>
          <a:prstGeom prst="rect">
            <a:avLst/>
          </a:prstGeom>
          <a:noFill/>
          <a:ln w="9525">
            <a:noFill/>
            <a:miter lim="800000"/>
            <a:headEnd/>
            <a:tailEnd/>
          </a:ln>
        </p:spPr>
        <p:txBody>
          <a:bodyPr wrap="none" lIns="0" tIns="0" rIns="0" bIns="0">
            <a:spAutoFit/>
          </a:bodyPr>
          <a:lstStyle/>
          <a:p>
            <a:pPr eaLnBrk="0" hangingPunct="0"/>
            <a:r>
              <a:rPr lang="sv-SE">
                <a:solidFill>
                  <a:srgbClr val="000000"/>
                </a:solidFill>
              </a:rPr>
              <a:t>Hinta-</a:t>
            </a:r>
          </a:p>
          <a:p>
            <a:pPr eaLnBrk="0" hangingPunct="0"/>
            <a:r>
              <a:rPr lang="sv-SE">
                <a:solidFill>
                  <a:srgbClr val="000000"/>
                </a:solidFill>
              </a:rPr>
              <a:t>taso</a:t>
            </a:r>
            <a:endParaRPr lang="en-US">
              <a:latin typeface="Times New Roman" pitchFamily="18" charset="0"/>
            </a:endParaRPr>
          </a:p>
        </p:txBody>
      </p:sp>
      <p:sp>
        <p:nvSpPr>
          <p:cNvPr id="38940" name="Rectangle 28"/>
          <p:cNvSpPr>
            <a:spLocks noChangeArrowheads="1"/>
          </p:cNvSpPr>
          <p:nvPr/>
        </p:nvSpPr>
        <p:spPr bwMode="auto">
          <a:xfrm>
            <a:off x="1609725" y="5942013"/>
            <a:ext cx="201613" cy="274637"/>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0</a:t>
            </a:r>
            <a:endParaRPr lang="en-US" sz="2400">
              <a:latin typeface="Times New Roman" pitchFamily="18" charset="0"/>
            </a:endParaRPr>
          </a:p>
        </p:txBody>
      </p:sp>
      <p:grpSp>
        <p:nvGrpSpPr>
          <p:cNvPr id="38941" name="Group 29"/>
          <p:cNvGrpSpPr>
            <a:grpSpLocks/>
          </p:cNvGrpSpPr>
          <p:nvPr/>
        </p:nvGrpSpPr>
        <p:grpSpPr bwMode="auto">
          <a:xfrm>
            <a:off x="2668588" y="2949575"/>
            <a:ext cx="4737100" cy="2786063"/>
            <a:chOff x="1681" y="1858"/>
            <a:chExt cx="2984" cy="1755"/>
          </a:xfrm>
        </p:grpSpPr>
        <p:sp>
          <p:nvSpPr>
            <p:cNvPr id="38942" name="Line 30"/>
            <p:cNvSpPr>
              <a:spLocks noChangeShapeType="1"/>
            </p:cNvSpPr>
            <p:nvPr/>
          </p:nvSpPr>
          <p:spPr bwMode="auto">
            <a:xfrm flipH="1" flipV="1">
              <a:off x="1681" y="1858"/>
              <a:ext cx="2014" cy="1691"/>
            </a:xfrm>
            <a:prstGeom prst="line">
              <a:avLst/>
            </a:prstGeom>
            <a:noFill/>
            <a:ln w="41275">
              <a:solidFill>
                <a:srgbClr val="003F95"/>
              </a:solidFill>
              <a:round/>
              <a:headEnd/>
              <a:tailEnd/>
            </a:ln>
          </p:spPr>
          <p:txBody>
            <a:bodyPr/>
            <a:lstStyle/>
            <a:p>
              <a:endParaRPr lang="fi-FI"/>
            </a:p>
          </p:txBody>
        </p:sp>
        <p:sp>
          <p:nvSpPr>
            <p:cNvPr id="38943" name="Rectangle 31"/>
            <p:cNvSpPr>
              <a:spLocks noChangeArrowheads="1"/>
            </p:cNvSpPr>
            <p:nvPr/>
          </p:nvSpPr>
          <p:spPr bwMode="auto">
            <a:xfrm>
              <a:off x="3706" y="3459"/>
              <a:ext cx="959" cy="154"/>
            </a:xfrm>
            <a:prstGeom prst="rect">
              <a:avLst/>
            </a:prstGeom>
            <a:noFill/>
            <a:ln w="9525">
              <a:noFill/>
              <a:miter lim="800000"/>
              <a:headEnd/>
              <a:tailEnd/>
            </a:ln>
          </p:spPr>
          <p:txBody>
            <a:bodyPr wrap="none" lIns="0" tIns="0" rIns="0" bIns="0">
              <a:spAutoFit/>
            </a:bodyPr>
            <a:lstStyle/>
            <a:p>
              <a:pPr eaLnBrk="0" hangingPunct="0"/>
              <a:r>
                <a:rPr lang="sv-SE" sz="1600" dirty="0" err="1">
                  <a:solidFill>
                    <a:srgbClr val="000000"/>
                  </a:solidFill>
                </a:rPr>
                <a:t>Kokonaiskysyntä</a:t>
              </a:r>
              <a:endParaRPr lang="en-US" sz="1600" dirty="0">
                <a:latin typeface="Times New Roman" pitchFamily="18" charset="0"/>
              </a:endParaRPr>
            </a:p>
          </p:txBody>
        </p:sp>
      </p:grpSp>
      <p:grpSp>
        <p:nvGrpSpPr>
          <p:cNvPr id="38944" name="Group 32"/>
          <p:cNvGrpSpPr>
            <a:grpSpLocks/>
          </p:cNvGrpSpPr>
          <p:nvPr/>
        </p:nvGrpSpPr>
        <p:grpSpPr bwMode="auto">
          <a:xfrm>
            <a:off x="490538" y="4364038"/>
            <a:ext cx="1162050" cy="1127125"/>
            <a:chOff x="309" y="2749"/>
            <a:chExt cx="732" cy="710"/>
          </a:xfrm>
        </p:grpSpPr>
        <p:sp>
          <p:nvSpPr>
            <p:cNvPr id="38945" name="Line 33"/>
            <p:cNvSpPr>
              <a:spLocks noChangeShapeType="1"/>
            </p:cNvSpPr>
            <p:nvPr/>
          </p:nvSpPr>
          <p:spPr bwMode="auto">
            <a:xfrm flipH="1">
              <a:off x="686" y="2749"/>
              <a:ext cx="343" cy="297"/>
            </a:xfrm>
            <a:prstGeom prst="line">
              <a:avLst/>
            </a:prstGeom>
            <a:noFill/>
            <a:ln w="17463">
              <a:solidFill>
                <a:srgbClr val="000000"/>
              </a:solidFill>
              <a:round/>
              <a:headEnd/>
              <a:tailEnd/>
            </a:ln>
          </p:spPr>
          <p:txBody>
            <a:bodyPr/>
            <a:lstStyle/>
            <a:p>
              <a:endParaRPr lang="fi-FI"/>
            </a:p>
          </p:txBody>
        </p:sp>
        <p:sp>
          <p:nvSpPr>
            <p:cNvPr id="38946" name="Rectangle 34"/>
            <p:cNvSpPr>
              <a:spLocks noChangeArrowheads="1"/>
            </p:cNvSpPr>
            <p:nvPr/>
          </p:nvSpPr>
          <p:spPr bwMode="auto">
            <a:xfrm>
              <a:off x="309" y="2989"/>
              <a:ext cx="732" cy="469"/>
            </a:xfrm>
            <a:prstGeom prst="rect">
              <a:avLst/>
            </a:prstGeom>
            <a:solidFill>
              <a:srgbClr val="E1E5E9"/>
            </a:solidFill>
            <a:ln w="9525">
              <a:noFill/>
              <a:miter lim="800000"/>
              <a:headEnd/>
              <a:tailEnd/>
            </a:ln>
          </p:spPr>
          <p:txBody>
            <a:bodyPr/>
            <a:lstStyle/>
            <a:p>
              <a:endParaRPr lang="fi-FI"/>
            </a:p>
          </p:txBody>
        </p:sp>
        <p:sp>
          <p:nvSpPr>
            <p:cNvPr id="38947" name="Rectangle 35"/>
            <p:cNvSpPr>
              <a:spLocks noChangeArrowheads="1"/>
            </p:cNvSpPr>
            <p:nvPr/>
          </p:nvSpPr>
          <p:spPr bwMode="auto">
            <a:xfrm>
              <a:off x="336" y="2998"/>
              <a:ext cx="491"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3. . . . ja</a:t>
              </a:r>
              <a:r>
                <a:rPr lang="en-US" sz="1500">
                  <a:solidFill>
                    <a:srgbClr val="000000"/>
                  </a:solidFill>
                </a:rPr>
                <a:t> </a:t>
              </a:r>
              <a:endParaRPr lang="en-US" sz="2400">
                <a:latin typeface="Times New Roman" pitchFamily="18" charset="0"/>
              </a:endParaRPr>
            </a:p>
          </p:txBody>
        </p:sp>
        <p:sp>
          <p:nvSpPr>
            <p:cNvPr id="38948" name="Rectangle 36"/>
            <p:cNvSpPr>
              <a:spLocks noChangeArrowheads="1"/>
            </p:cNvSpPr>
            <p:nvPr/>
          </p:nvSpPr>
          <p:spPr bwMode="auto">
            <a:xfrm>
              <a:off x="336" y="3152"/>
              <a:ext cx="420" cy="154"/>
            </a:xfrm>
            <a:prstGeom prst="rect">
              <a:avLst/>
            </a:prstGeom>
            <a:noFill/>
            <a:ln w="9525">
              <a:noFill/>
              <a:miter lim="800000"/>
              <a:headEnd/>
              <a:tailEnd/>
            </a:ln>
          </p:spPr>
          <p:txBody>
            <a:bodyPr wrap="none" lIns="0" tIns="0" rIns="0" bIns="0">
              <a:spAutoFit/>
            </a:bodyPr>
            <a:lstStyle/>
            <a:p>
              <a:pPr eaLnBrk="0" hangingPunct="0"/>
              <a:r>
                <a:rPr lang="sv-SE" sz="1600">
                  <a:solidFill>
                    <a:srgbClr val="000000"/>
                  </a:solidFill>
                </a:rPr>
                <a:t>nostaa </a:t>
              </a:r>
              <a:endParaRPr lang="en-US" sz="1600">
                <a:latin typeface="Times New Roman" pitchFamily="18" charset="0"/>
              </a:endParaRPr>
            </a:p>
          </p:txBody>
        </p:sp>
        <p:sp>
          <p:nvSpPr>
            <p:cNvPr id="38949" name="Rectangle 37"/>
            <p:cNvSpPr>
              <a:spLocks noChangeArrowheads="1"/>
            </p:cNvSpPr>
            <p:nvPr/>
          </p:nvSpPr>
          <p:spPr bwMode="auto">
            <a:xfrm>
              <a:off x="336" y="3305"/>
              <a:ext cx="626"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hintatasoa.</a:t>
              </a:r>
              <a:endParaRPr lang="en-US" sz="1600">
                <a:latin typeface="Times New Roman" pitchFamily="18" charset="0"/>
              </a:endParaRPr>
            </a:p>
          </p:txBody>
        </p:sp>
      </p:grpSp>
      <p:grpSp>
        <p:nvGrpSpPr>
          <p:cNvPr id="38950" name="Group 38"/>
          <p:cNvGrpSpPr>
            <a:grpSpLocks/>
          </p:cNvGrpSpPr>
          <p:nvPr/>
        </p:nvGrpSpPr>
        <p:grpSpPr bwMode="auto">
          <a:xfrm>
            <a:off x="1811337" y="6159500"/>
            <a:ext cx="2400606" cy="815976"/>
            <a:chOff x="1141" y="3880"/>
            <a:chExt cx="1592" cy="207"/>
          </a:xfrm>
        </p:grpSpPr>
        <p:sp>
          <p:nvSpPr>
            <p:cNvPr id="38951" name="Rectangle 39"/>
            <p:cNvSpPr>
              <a:spLocks noChangeArrowheads="1"/>
            </p:cNvSpPr>
            <p:nvPr/>
          </p:nvSpPr>
          <p:spPr bwMode="auto">
            <a:xfrm>
              <a:off x="1141" y="3926"/>
              <a:ext cx="1330" cy="77"/>
            </a:xfrm>
            <a:prstGeom prst="rect">
              <a:avLst/>
            </a:prstGeom>
            <a:solidFill>
              <a:srgbClr val="E1E5E9"/>
            </a:solidFill>
            <a:ln w="9525">
              <a:noFill/>
              <a:miter lim="800000"/>
              <a:headEnd/>
              <a:tailEnd/>
            </a:ln>
          </p:spPr>
          <p:txBody>
            <a:bodyPr/>
            <a:lstStyle/>
            <a:p>
              <a:endParaRPr lang="fi-FI"/>
            </a:p>
          </p:txBody>
        </p:sp>
        <p:sp>
          <p:nvSpPr>
            <p:cNvPr id="38952" name="Line 40"/>
            <p:cNvSpPr>
              <a:spLocks noChangeShapeType="1"/>
            </p:cNvSpPr>
            <p:nvPr/>
          </p:nvSpPr>
          <p:spPr bwMode="auto">
            <a:xfrm flipH="1">
              <a:off x="2539" y="3880"/>
              <a:ext cx="194" cy="115"/>
            </a:xfrm>
            <a:prstGeom prst="line">
              <a:avLst/>
            </a:prstGeom>
            <a:noFill/>
            <a:ln w="17463">
              <a:solidFill>
                <a:srgbClr val="000000"/>
              </a:solidFill>
              <a:round/>
              <a:headEnd/>
              <a:tailEnd/>
            </a:ln>
          </p:spPr>
          <p:txBody>
            <a:bodyPr/>
            <a:lstStyle/>
            <a:p>
              <a:endParaRPr lang="fi-FI"/>
            </a:p>
          </p:txBody>
        </p:sp>
        <p:sp>
          <p:nvSpPr>
            <p:cNvPr id="38953" name="Rectangle 41"/>
            <p:cNvSpPr>
              <a:spLocks noChangeArrowheads="1"/>
            </p:cNvSpPr>
            <p:nvPr/>
          </p:nvSpPr>
          <p:spPr bwMode="auto">
            <a:xfrm>
              <a:off x="1200" y="3932"/>
              <a:ext cx="1222" cy="155"/>
            </a:xfrm>
            <a:prstGeom prst="rect">
              <a:avLst/>
            </a:prstGeom>
            <a:noFill/>
            <a:ln w="9525">
              <a:noFill/>
              <a:miter lim="800000"/>
              <a:headEnd/>
              <a:tailEnd/>
            </a:ln>
          </p:spPr>
          <p:txBody>
            <a:bodyPr wrap="none" lIns="0" tIns="0" rIns="0" bIns="0">
              <a:spAutoFit/>
            </a:bodyPr>
            <a:lstStyle/>
            <a:p>
              <a:pPr eaLnBrk="0" hangingPunct="0"/>
              <a:r>
                <a:rPr lang="en-US" sz="1600" dirty="0">
                  <a:solidFill>
                    <a:srgbClr val="000000"/>
                  </a:solidFill>
                </a:rPr>
                <a:t>2. </a:t>
              </a:r>
              <a:r>
                <a:rPr lang="en-US" sz="1600" dirty="0" err="1">
                  <a:solidFill>
                    <a:srgbClr val="000000"/>
                  </a:solidFill>
                </a:rPr>
                <a:t>Alentaa</a:t>
              </a:r>
              <a:r>
                <a:rPr lang="en-US" sz="1600" dirty="0">
                  <a:solidFill>
                    <a:srgbClr val="000000"/>
                  </a:solidFill>
                </a:rPr>
                <a:t> </a:t>
              </a:r>
              <a:r>
                <a:rPr lang="en-US" sz="1600" dirty="0" err="1">
                  <a:solidFill>
                    <a:srgbClr val="000000"/>
                  </a:solidFill>
                </a:rPr>
                <a:t>tuotantoa</a:t>
              </a:r>
              <a:r>
                <a:rPr lang="en-US" sz="1600" dirty="0">
                  <a:solidFill>
                    <a:srgbClr val="000000"/>
                  </a:solidFill>
                </a:rPr>
                <a:t>.</a:t>
              </a:r>
              <a:endParaRPr lang="en-US" sz="1600" dirty="0">
                <a:latin typeface="Times New Roman" pitchFamily="18" charset="0"/>
              </a:endParaRPr>
            </a:p>
          </p:txBody>
        </p:sp>
      </p:grpSp>
      <p:grpSp>
        <p:nvGrpSpPr>
          <p:cNvPr id="38954" name="Group 42"/>
          <p:cNvGrpSpPr>
            <a:grpSpLocks/>
          </p:cNvGrpSpPr>
          <p:nvPr/>
        </p:nvGrpSpPr>
        <p:grpSpPr bwMode="auto">
          <a:xfrm>
            <a:off x="5738813" y="1063625"/>
            <a:ext cx="2760662" cy="2159000"/>
            <a:chOff x="3615" y="670"/>
            <a:chExt cx="1739" cy="1360"/>
          </a:xfrm>
        </p:grpSpPr>
        <p:sp>
          <p:nvSpPr>
            <p:cNvPr id="38955" name="Line 43"/>
            <p:cNvSpPr>
              <a:spLocks noChangeShapeType="1"/>
            </p:cNvSpPr>
            <p:nvPr/>
          </p:nvSpPr>
          <p:spPr bwMode="auto">
            <a:xfrm flipV="1">
              <a:off x="3924" y="933"/>
              <a:ext cx="515" cy="1097"/>
            </a:xfrm>
            <a:prstGeom prst="line">
              <a:avLst/>
            </a:prstGeom>
            <a:noFill/>
            <a:ln w="17463">
              <a:solidFill>
                <a:srgbClr val="000000"/>
              </a:solidFill>
              <a:round/>
              <a:headEnd/>
              <a:tailEnd/>
            </a:ln>
          </p:spPr>
          <p:txBody>
            <a:bodyPr/>
            <a:lstStyle/>
            <a:p>
              <a:endParaRPr lang="fi-FI"/>
            </a:p>
          </p:txBody>
        </p:sp>
        <p:sp>
          <p:nvSpPr>
            <p:cNvPr id="38956" name="Rectangle 44"/>
            <p:cNvSpPr>
              <a:spLocks noChangeArrowheads="1"/>
            </p:cNvSpPr>
            <p:nvPr/>
          </p:nvSpPr>
          <p:spPr bwMode="auto">
            <a:xfrm>
              <a:off x="3615" y="670"/>
              <a:ext cx="1739" cy="331"/>
            </a:xfrm>
            <a:prstGeom prst="rect">
              <a:avLst/>
            </a:prstGeom>
            <a:solidFill>
              <a:srgbClr val="E1E5E9"/>
            </a:solidFill>
            <a:ln w="9525">
              <a:noFill/>
              <a:miter lim="800000"/>
              <a:headEnd/>
              <a:tailEnd/>
            </a:ln>
          </p:spPr>
          <p:txBody>
            <a:bodyPr/>
            <a:lstStyle/>
            <a:p>
              <a:endParaRPr lang="fi-FI"/>
            </a:p>
          </p:txBody>
        </p:sp>
        <p:sp>
          <p:nvSpPr>
            <p:cNvPr id="38957" name="Rectangle 45"/>
            <p:cNvSpPr>
              <a:spLocks noChangeArrowheads="1"/>
            </p:cNvSpPr>
            <p:nvPr/>
          </p:nvSpPr>
          <p:spPr bwMode="auto">
            <a:xfrm>
              <a:off x="3646" y="678"/>
              <a:ext cx="1670"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1. Lyhyen aikavälin kokonais-</a:t>
              </a:r>
              <a:endParaRPr lang="en-US" sz="1600">
                <a:latin typeface="Times New Roman" pitchFamily="18" charset="0"/>
              </a:endParaRPr>
            </a:p>
          </p:txBody>
        </p:sp>
        <p:sp>
          <p:nvSpPr>
            <p:cNvPr id="38958" name="Rectangle 46"/>
            <p:cNvSpPr>
              <a:spLocks noChangeArrowheads="1"/>
            </p:cNvSpPr>
            <p:nvPr/>
          </p:nvSpPr>
          <p:spPr bwMode="auto">
            <a:xfrm>
              <a:off x="3646" y="832"/>
              <a:ext cx="1609" cy="154"/>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tarjonnan heikentyminen . . .</a:t>
              </a:r>
              <a:endParaRPr lang="en-US" sz="1600">
                <a:latin typeface="Times New Roman" pitchFamily="18" charset="0"/>
              </a:endParaRPr>
            </a:p>
          </p:txBody>
        </p:sp>
      </p:grpSp>
      <p:grpSp>
        <p:nvGrpSpPr>
          <p:cNvPr id="38959" name="Group 47"/>
          <p:cNvGrpSpPr>
            <a:grpSpLocks/>
          </p:cNvGrpSpPr>
          <p:nvPr/>
        </p:nvGrpSpPr>
        <p:grpSpPr bwMode="auto">
          <a:xfrm>
            <a:off x="3541713" y="2771775"/>
            <a:ext cx="3838576" cy="2336800"/>
            <a:chOff x="2231" y="1746"/>
            <a:chExt cx="2418" cy="1472"/>
          </a:xfrm>
        </p:grpSpPr>
        <p:sp>
          <p:nvSpPr>
            <p:cNvPr id="38960" name="Line 48"/>
            <p:cNvSpPr>
              <a:spLocks noChangeShapeType="1"/>
            </p:cNvSpPr>
            <p:nvPr/>
          </p:nvSpPr>
          <p:spPr bwMode="auto">
            <a:xfrm flipV="1">
              <a:off x="2231" y="1938"/>
              <a:ext cx="2196" cy="1280"/>
            </a:xfrm>
            <a:prstGeom prst="line">
              <a:avLst/>
            </a:prstGeom>
            <a:noFill/>
            <a:ln w="41275">
              <a:solidFill>
                <a:srgbClr val="003F95"/>
              </a:solidFill>
              <a:round/>
              <a:headEnd/>
              <a:tailEnd/>
            </a:ln>
          </p:spPr>
          <p:txBody>
            <a:bodyPr/>
            <a:lstStyle/>
            <a:p>
              <a:endParaRPr lang="fi-FI"/>
            </a:p>
          </p:txBody>
        </p:sp>
        <p:sp>
          <p:nvSpPr>
            <p:cNvPr id="38964" name="Rectangle 52"/>
            <p:cNvSpPr>
              <a:spLocks noChangeArrowheads="1"/>
            </p:cNvSpPr>
            <p:nvPr/>
          </p:nvSpPr>
          <p:spPr bwMode="auto">
            <a:xfrm>
              <a:off x="4377" y="1746"/>
              <a:ext cx="193" cy="144"/>
            </a:xfrm>
            <a:prstGeom prst="rect">
              <a:avLst/>
            </a:prstGeom>
            <a:noFill/>
            <a:ln w="9525">
              <a:noFill/>
              <a:miter lim="800000"/>
              <a:headEnd/>
              <a:tailEnd/>
            </a:ln>
          </p:spPr>
          <p:txBody>
            <a:bodyPr wrap="none" lIns="0" tIns="0" rIns="0" bIns="0">
              <a:spAutoFit/>
            </a:bodyPr>
            <a:lstStyle/>
            <a:p>
              <a:pPr eaLnBrk="0" hangingPunct="0"/>
              <a:r>
                <a:rPr lang="en-US" sz="1500" i="1" dirty="0">
                  <a:solidFill>
                    <a:srgbClr val="000000"/>
                  </a:solidFill>
                </a:rPr>
                <a:t> AS</a:t>
              </a:r>
              <a:endParaRPr lang="en-US" sz="2400" dirty="0">
                <a:latin typeface="Times New Roman" pitchFamily="18" charset="0"/>
              </a:endParaRPr>
            </a:p>
          </p:txBody>
        </p:sp>
        <p:sp>
          <p:nvSpPr>
            <p:cNvPr id="38965" name="Freeform 53"/>
            <p:cNvSpPr>
              <a:spLocks/>
            </p:cNvSpPr>
            <p:nvPr/>
          </p:nvSpPr>
          <p:spPr bwMode="auto">
            <a:xfrm>
              <a:off x="4626" y="1822"/>
              <a:ext cx="23" cy="54"/>
            </a:xfrm>
            <a:custGeom>
              <a:avLst/>
              <a:gdLst/>
              <a:ahLst/>
              <a:cxnLst>
                <a:cxn ang="0">
                  <a:pos x="23" y="0"/>
                </a:cxn>
                <a:cxn ang="0">
                  <a:pos x="19" y="0"/>
                </a:cxn>
                <a:cxn ang="0">
                  <a:pos x="11" y="8"/>
                </a:cxn>
                <a:cxn ang="0">
                  <a:pos x="0" y="12"/>
                </a:cxn>
                <a:cxn ang="0">
                  <a:pos x="0" y="19"/>
                </a:cxn>
                <a:cxn ang="0">
                  <a:pos x="7" y="16"/>
                </a:cxn>
                <a:cxn ang="0">
                  <a:pos x="15" y="12"/>
                </a:cxn>
                <a:cxn ang="0">
                  <a:pos x="15" y="54"/>
                </a:cxn>
                <a:cxn ang="0">
                  <a:pos x="23" y="54"/>
                </a:cxn>
                <a:cxn ang="0">
                  <a:pos x="23" y="4"/>
                </a:cxn>
                <a:cxn ang="0">
                  <a:pos x="23" y="0"/>
                </a:cxn>
              </a:cxnLst>
              <a:rect l="0" t="0" r="r" b="b"/>
              <a:pathLst>
                <a:path w="23" h="54">
                  <a:moveTo>
                    <a:pt x="23" y="0"/>
                  </a:moveTo>
                  <a:lnTo>
                    <a:pt x="19" y="0"/>
                  </a:lnTo>
                  <a:lnTo>
                    <a:pt x="11" y="8"/>
                  </a:lnTo>
                  <a:lnTo>
                    <a:pt x="0" y="12"/>
                  </a:lnTo>
                  <a:lnTo>
                    <a:pt x="0" y="19"/>
                  </a:lnTo>
                  <a:lnTo>
                    <a:pt x="7" y="16"/>
                  </a:lnTo>
                  <a:lnTo>
                    <a:pt x="15" y="12"/>
                  </a:lnTo>
                  <a:lnTo>
                    <a:pt x="15" y="54"/>
                  </a:lnTo>
                  <a:lnTo>
                    <a:pt x="23" y="54"/>
                  </a:lnTo>
                  <a:lnTo>
                    <a:pt x="23" y="4"/>
                  </a:lnTo>
                  <a:lnTo>
                    <a:pt x="23" y="0"/>
                  </a:lnTo>
                  <a:close/>
                </a:path>
              </a:pathLst>
            </a:custGeom>
            <a:solidFill>
              <a:srgbClr val="000000"/>
            </a:solidFill>
            <a:ln w="9525">
              <a:noFill/>
              <a:round/>
              <a:headEnd/>
              <a:tailEnd/>
            </a:ln>
          </p:spPr>
          <p:txBody>
            <a:bodyPr/>
            <a:lstStyle/>
            <a:p>
              <a:endParaRPr lang="fi-FI"/>
            </a:p>
          </p:txBody>
        </p:sp>
      </p:grpSp>
      <p:sp>
        <p:nvSpPr>
          <p:cNvPr id="38966" name="Rectangle 54"/>
          <p:cNvSpPr>
            <a:spLocks noChangeArrowheads="1"/>
          </p:cNvSpPr>
          <p:nvPr/>
        </p:nvSpPr>
        <p:spPr bwMode="auto">
          <a:xfrm>
            <a:off x="3352800" y="2057400"/>
            <a:ext cx="1003300" cy="244475"/>
          </a:xfrm>
          <a:prstGeom prst="rect">
            <a:avLst/>
          </a:prstGeom>
          <a:noFill/>
          <a:ln w="9525">
            <a:noFill/>
            <a:miter lim="800000"/>
            <a:headEnd/>
            <a:tailEnd/>
          </a:ln>
        </p:spPr>
        <p:txBody>
          <a:bodyPr wrap="none" lIns="0" tIns="0" rIns="0" bIns="0">
            <a:spAutoFit/>
          </a:bodyPr>
          <a:lstStyle/>
          <a:p>
            <a:pPr eaLnBrk="0" hangingPunct="0"/>
            <a:r>
              <a:rPr lang="sv-SE" sz="1600">
                <a:solidFill>
                  <a:srgbClr val="000000"/>
                </a:solidFill>
              </a:rPr>
              <a:t>Pitkän ajan</a:t>
            </a:r>
            <a:endParaRPr lang="en-US" sz="1600">
              <a:latin typeface="Times New Roman" pitchFamily="18" charset="0"/>
            </a:endParaRPr>
          </a:p>
        </p:txBody>
      </p:sp>
      <p:sp>
        <p:nvSpPr>
          <p:cNvPr id="38967" name="Rectangle 55"/>
          <p:cNvSpPr>
            <a:spLocks noChangeArrowheads="1"/>
          </p:cNvSpPr>
          <p:nvPr/>
        </p:nvSpPr>
        <p:spPr bwMode="auto">
          <a:xfrm>
            <a:off x="2987824" y="2248421"/>
            <a:ext cx="1492396" cy="246221"/>
          </a:xfrm>
          <a:prstGeom prst="rect">
            <a:avLst/>
          </a:prstGeom>
          <a:noFill/>
          <a:ln w="9525">
            <a:noFill/>
            <a:miter lim="800000"/>
            <a:headEnd/>
            <a:tailEnd/>
          </a:ln>
        </p:spPr>
        <p:txBody>
          <a:bodyPr wrap="none" lIns="0" tIns="0" rIns="0" bIns="0">
            <a:spAutoFit/>
          </a:bodyPr>
          <a:lstStyle/>
          <a:p>
            <a:pPr eaLnBrk="0" hangingPunct="0"/>
            <a:r>
              <a:rPr lang="sv-SE" sz="1600" dirty="0" err="1">
                <a:solidFill>
                  <a:srgbClr val="000000"/>
                </a:solidFill>
              </a:rPr>
              <a:t>kokonais</a:t>
            </a:r>
            <a:r>
              <a:rPr lang="sv-SE" sz="1600">
                <a:solidFill>
                  <a:srgbClr val="000000"/>
                </a:solidFill>
              </a:rPr>
              <a:t>tarjonta</a:t>
            </a:r>
            <a:endParaRPr lang="en-US" sz="1600" dirty="0">
              <a:latin typeface="Times New Roman" pitchFamily="18" charset="0"/>
            </a:endParaRPr>
          </a:p>
        </p:txBody>
      </p:sp>
      <p:grpSp>
        <p:nvGrpSpPr>
          <p:cNvPr id="38969" name="Group 57"/>
          <p:cNvGrpSpPr>
            <a:grpSpLocks/>
          </p:cNvGrpSpPr>
          <p:nvPr/>
        </p:nvGrpSpPr>
        <p:grpSpPr bwMode="auto">
          <a:xfrm>
            <a:off x="1530350" y="4198938"/>
            <a:ext cx="3176588" cy="1993900"/>
            <a:chOff x="964" y="2645"/>
            <a:chExt cx="2001" cy="1256"/>
          </a:xfrm>
        </p:grpSpPr>
        <p:grpSp>
          <p:nvGrpSpPr>
            <p:cNvPr id="38970" name="Group 58"/>
            <p:cNvGrpSpPr>
              <a:grpSpLocks/>
            </p:cNvGrpSpPr>
            <p:nvPr/>
          </p:nvGrpSpPr>
          <p:grpSpPr bwMode="auto">
            <a:xfrm>
              <a:off x="2801" y="3747"/>
              <a:ext cx="108" cy="154"/>
              <a:chOff x="2773" y="3747"/>
              <a:chExt cx="108" cy="154"/>
            </a:xfrm>
          </p:grpSpPr>
          <p:sp>
            <p:nvSpPr>
              <p:cNvPr id="38971" name="Rectangle 59"/>
              <p:cNvSpPr>
                <a:spLocks noChangeArrowheads="1"/>
              </p:cNvSpPr>
              <p:nvPr/>
            </p:nvSpPr>
            <p:spPr bwMode="auto">
              <a:xfrm>
                <a:off x="2773" y="3747"/>
                <a:ext cx="85" cy="154"/>
              </a:xfrm>
              <a:prstGeom prst="rect">
                <a:avLst/>
              </a:prstGeom>
              <a:noFill/>
              <a:ln w="9525">
                <a:noFill/>
                <a:miter lim="800000"/>
                <a:headEnd/>
                <a:tailEnd/>
              </a:ln>
            </p:spPr>
            <p:txBody>
              <a:bodyPr wrap="none" lIns="0" tIns="0" rIns="0" bIns="0">
                <a:spAutoFit/>
              </a:bodyPr>
              <a:lstStyle/>
              <a:p>
                <a:pPr eaLnBrk="0" hangingPunct="0"/>
                <a:r>
                  <a:rPr lang="en-US" sz="1600" i="1">
                    <a:solidFill>
                      <a:srgbClr val="000000"/>
                    </a:solidFill>
                  </a:rPr>
                  <a:t>Y</a:t>
                </a:r>
                <a:endParaRPr lang="en-US" sz="1600">
                  <a:latin typeface="Times New Roman" pitchFamily="18" charset="0"/>
                </a:endParaRPr>
              </a:p>
            </p:txBody>
          </p:sp>
          <p:sp>
            <p:nvSpPr>
              <p:cNvPr id="38972" name="Freeform 60"/>
              <p:cNvSpPr>
                <a:spLocks/>
              </p:cNvSpPr>
              <p:nvPr/>
            </p:nvSpPr>
            <p:spPr bwMode="auto">
              <a:xfrm>
                <a:off x="2858" y="3827"/>
                <a:ext cx="23" cy="54"/>
              </a:xfrm>
              <a:custGeom>
                <a:avLst/>
                <a:gdLst/>
                <a:ahLst/>
                <a:cxnLst>
                  <a:cxn ang="0">
                    <a:pos x="23" y="0"/>
                  </a:cxn>
                  <a:cxn ang="0">
                    <a:pos x="15" y="0"/>
                  </a:cxn>
                  <a:cxn ang="0">
                    <a:pos x="11" y="4"/>
                  </a:cxn>
                  <a:cxn ang="0">
                    <a:pos x="0" y="12"/>
                  </a:cxn>
                  <a:cxn ang="0">
                    <a:pos x="0" y="20"/>
                  </a:cxn>
                  <a:cxn ang="0">
                    <a:pos x="7" y="16"/>
                  </a:cxn>
                  <a:cxn ang="0">
                    <a:pos x="15" y="12"/>
                  </a:cxn>
                  <a:cxn ang="0">
                    <a:pos x="15" y="54"/>
                  </a:cxn>
                  <a:cxn ang="0">
                    <a:pos x="23" y="54"/>
                  </a:cxn>
                  <a:cxn ang="0">
                    <a:pos x="23" y="4"/>
                  </a:cxn>
                  <a:cxn ang="0">
                    <a:pos x="23" y="0"/>
                  </a:cxn>
                </a:cxnLst>
                <a:rect l="0" t="0" r="r" b="b"/>
                <a:pathLst>
                  <a:path w="23" h="54">
                    <a:moveTo>
                      <a:pt x="23" y="0"/>
                    </a:moveTo>
                    <a:lnTo>
                      <a:pt x="15" y="0"/>
                    </a:lnTo>
                    <a:lnTo>
                      <a:pt x="11" y="4"/>
                    </a:lnTo>
                    <a:lnTo>
                      <a:pt x="0" y="12"/>
                    </a:lnTo>
                    <a:lnTo>
                      <a:pt x="0" y="20"/>
                    </a:lnTo>
                    <a:lnTo>
                      <a:pt x="7" y="16"/>
                    </a:lnTo>
                    <a:lnTo>
                      <a:pt x="15" y="12"/>
                    </a:lnTo>
                    <a:lnTo>
                      <a:pt x="15" y="54"/>
                    </a:lnTo>
                    <a:lnTo>
                      <a:pt x="23" y="54"/>
                    </a:lnTo>
                    <a:lnTo>
                      <a:pt x="23" y="4"/>
                    </a:lnTo>
                    <a:lnTo>
                      <a:pt x="23" y="0"/>
                    </a:lnTo>
                    <a:close/>
                  </a:path>
                </a:pathLst>
              </a:custGeom>
              <a:solidFill>
                <a:srgbClr val="000000"/>
              </a:solidFill>
              <a:ln w="9525">
                <a:noFill/>
                <a:round/>
                <a:headEnd/>
                <a:tailEnd/>
              </a:ln>
            </p:spPr>
            <p:txBody>
              <a:bodyPr/>
              <a:lstStyle/>
              <a:p>
                <a:endParaRPr lang="fi-FI"/>
              </a:p>
            </p:txBody>
          </p:sp>
        </p:grpSp>
        <p:grpSp>
          <p:nvGrpSpPr>
            <p:cNvPr id="38973" name="Group 61"/>
            <p:cNvGrpSpPr>
              <a:grpSpLocks/>
            </p:cNvGrpSpPr>
            <p:nvPr/>
          </p:nvGrpSpPr>
          <p:grpSpPr bwMode="auto">
            <a:xfrm>
              <a:off x="964" y="2645"/>
              <a:ext cx="2001" cy="296"/>
              <a:chOff x="964" y="2645"/>
              <a:chExt cx="2001" cy="296"/>
            </a:xfrm>
          </p:grpSpPr>
          <p:sp>
            <p:nvSpPr>
              <p:cNvPr id="38974" name="Line 62"/>
              <p:cNvSpPr>
                <a:spLocks noChangeShapeType="1"/>
              </p:cNvSpPr>
              <p:nvPr/>
            </p:nvSpPr>
            <p:spPr bwMode="auto">
              <a:xfrm>
                <a:off x="1190" y="2852"/>
                <a:ext cx="1670" cy="1"/>
              </a:xfrm>
              <a:prstGeom prst="line">
                <a:avLst/>
              </a:prstGeom>
              <a:noFill/>
              <a:ln w="17463">
                <a:solidFill>
                  <a:schemeClr val="tx1"/>
                </a:solidFill>
                <a:prstDash val="sysDot"/>
                <a:round/>
                <a:headEnd/>
                <a:tailEnd/>
              </a:ln>
            </p:spPr>
            <p:txBody>
              <a:bodyPr/>
              <a:lstStyle/>
              <a:p>
                <a:endParaRPr lang="fi-FI"/>
              </a:p>
            </p:txBody>
          </p:sp>
          <p:sp>
            <p:nvSpPr>
              <p:cNvPr id="38975" name="Oval 63"/>
              <p:cNvSpPr>
                <a:spLocks noChangeArrowheads="1"/>
              </p:cNvSpPr>
              <p:nvPr/>
            </p:nvSpPr>
            <p:spPr bwMode="auto">
              <a:xfrm>
                <a:off x="2826" y="2818"/>
                <a:ext cx="75" cy="75"/>
              </a:xfrm>
              <a:prstGeom prst="ellipse">
                <a:avLst/>
              </a:prstGeom>
              <a:solidFill>
                <a:srgbClr val="000000"/>
              </a:solidFill>
              <a:ln w="9525">
                <a:noFill/>
                <a:round/>
                <a:headEnd/>
                <a:tailEnd/>
              </a:ln>
            </p:spPr>
            <p:txBody>
              <a:bodyPr/>
              <a:lstStyle/>
              <a:p>
                <a:endParaRPr lang="fi-FI"/>
              </a:p>
            </p:txBody>
          </p:sp>
          <p:sp>
            <p:nvSpPr>
              <p:cNvPr id="38976" name="Rectangle 64"/>
              <p:cNvSpPr>
                <a:spLocks noChangeArrowheads="1"/>
              </p:cNvSpPr>
              <p:nvPr/>
            </p:nvSpPr>
            <p:spPr bwMode="auto">
              <a:xfrm>
                <a:off x="2885" y="2645"/>
                <a:ext cx="80"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A</a:t>
                </a:r>
                <a:endParaRPr lang="en-US" sz="2400">
                  <a:latin typeface="Times New Roman" pitchFamily="18" charset="0"/>
                </a:endParaRPr>
              </a:p>
            </p:txBody>
          </p:sp>
          <p:sp>
            <p:nvSpPr>
              <p:cNvPr id="38977" name="Rectangle 65"/>
              <p:cNvSpPr>
                <a:spLocks noChangeArrowheads="1"/>
              </p:cNvSpPr>
              <p:nvPr/>
            </p:nvSpPr>
            <p:spPr bwMode="auto">
              <a:xfrm>
                <a:off x="964" y="2787"/>
                <a:ext cx="85" cy="154"/>
              </a:xfrm>
              <a:prstGeom prst="rect">
                <a:avLst/>
              </a:prstGeom>
              <a:noFill/>
              <a:ln w="9525">
                <a:noFill/>
                <a:miter lim="800000"/>
                <a:headEnd/>
                <a:tailEnd/>
              </a:ln>
            </p:spPr>
            <p:txBody>
              <a:bodyPr wrap="none" lIns="0" tIns="0" rIns="0" bIns="0">
                <a:spAutoFit/>
              </a:bodyPr>
              <a:lstStyle/>
              <a:p>
                <a:pPr eaLnBrk="0" hangingPunct="0"/>
                <a:r>
                  <a:rPr lang="en-US" sz="1600" i="1">
                    <a:solidFill>
                      <a:srgbClr val="000000"/>
                    </a:solidFill>
                  </a:rPr>
                  <a:t>P</a:t>
                </a:r>
                <a:endParaRPr lang="en-US" sz="1600">
                  <a:latin typeface="Times New Roman" pitchFamily="18" charset="0"/>
                </a:endParaRPr>
              </a:p>
            </p:txBody>
          </p:sp>
          <p:sp>
            <p:nvSpPr>
              <p:cNvPr id="38978" name="Freeform 66"/>
              <p:cNvSpPr>
                <a:spLocks/>
              </p:cNvSpPr>
              <p:nvPr/>
            </p:nvSpPr>
            <p:spPr bwMode="auto">
              <a:xfrm>
                <a:off x="1049" y="2863"/>
                <a:ext cx="23" cy="58"/>
              </a:xfrm>
              <a:custGeom>
                <a:avLst/>
                <a:gdLst/>
                <a:ahLst/>
                <a:cxnLst>
                  <a:cxn ang="0">
                    <a:pos x="23" y="0"/>
                  </a:cxn>
                  <a:cxn ang="0">
                    <a:pos x="19" y="0"/>
                  </a:cxn>
                  <a:cxn ang="0">
                    <a:pos x="11" y="8"/>
                  </a:cxn>
                  <a:cxn ang="0">
                    <a:pos x="0" y="16"/>
                  </a:cxn>
                  <a:cxn ang="0">
                    <a:pos x="0" y="23"/>
                  </a:cxn>
                  <a:cxn ang="0">
                    <a:pos x="8" y="19"/>
                  </a:cxn>
                  <a:cxn ang="0">
                    <a:pos x="15" y="16"/>
                  </a:cxn>
                  <a:cxn ang="0">
                    <a:pos x="15" y="58"/>
                  </a:cxn>
                  <a:cxn ang="0">
                    <a:pos x="23" y="58"/>
                  </a:cxn>
                  <a:cxn ang="0">
                    <a:pos x="23" y="4"/>
                  </a:cxn>
                  <a:cxn ang="0">
                    <a:pos x="23" y="0"/>
                  </a:cxn>
                </a:cxnLst>
                <a:rect l="0" t="0" r="r" b="b"/>
                <a:pathLst>
                  <a:path w="23" h="58">
                    <a:moveTo>
                      <a:pt x="23" y="0"/>
                    </a:moveTo>
                    <a:lnTo>
                      <a:pt x="19" y="0"/>
                    </a:lnTo>
                    <a:lnTo>
                      <a:pt x="11" y="8"/>
                    </a:lnTo>
                    <a:lnTo>
                      <a:pt x="0" y="16"/>
                    </a:lnTo>
                    <a:lnTo>
                      <a:pt x="0" y="23"/>
                    </a:lnTo>
                    <a:lnTo>
                      <a:pt x="8" y="19"/>
                    </a:lnTo>
                    <a:lnTo>
                      <a:pt x="15" y="16"/>
                    </a:lnTo>
                    <a:lnTo>
                      <a:pt x="15" y="58"/>
                    </a:lnTo>
                    <a:lnTo>
                      <a:pt x="23" y="58"/>
                    </a:lnTo>
                    <a:lnTo>
                      <a:pt x="23" y="4"/>
                    </a:lnTo>
                    <a:lnTo>
                      <a:pt x="23" y="0"/>
                    </a:lnTo>
                    <a:close/>
                  </a:path>
                </a:pathLst>
              </a:custGeom>
              <a:solidFill>
                <a:srgbClr val="000000"/>
              </a:solidFill>
              <a:ln w="9525">
                <a:noFill/>
                <a:round/>
                <a:headEnd/>
                <a:tailEnd/>
              </a:ln>
            </p:spPr>
            <p:txBody>
              <a:bodyPr/>
              <a:lstStyle/>
              <a:p>
                <a:endParaRPr lang="fi-FI"/>
              </a:p>
            </p:txBody>
          </p:sp>
        </p:grpSp>
      </p:grpSp>
      <p:grpSp>
        <p:nvGrpSpPr>
          <p:cNvPr id="38979" name="Group 67"/>
          <p:cNvGrpSpPr>
            <a:grpSpLocks/>
          </p:cNvGrpSpPr>
          <p:nvPr/>
        </p:nvGrpSpPr>
        <p:grpSpPr bwMode="auto">
          <a:xfrm>
            <a:off x="2668588" y="2471738"/>
            <a:ext cx="3740150" cy="2346325"/>
            <a:chOff x="1681" y="1557"/>
            <a:chExt cx="2356" cy="1478"/>
          </a:xfrm>
        </p:grpSpPr>
        <p:sp>
          <p:nvSpPr>
            <p:cNvPr id="38980" name="Line 68"/>
            <p:cNvSpPr>
              <a:spLocks noChangeShapeType="1"/>
            </p:cNvSpPr>
            <p:nvPr/>
          </p:nvSpPr>
          <p:spPr bwMode="auto">
            <a:xfrm flipV="1">
              <a:off x="1681" y="1733"/>
              <a:ext cx="2277" cy="1302"/>
            </a:xfrm>
            <a:prstGeom prst="line">
              <a:avLst/>
            </a:prstGeom>
            <a:noFill/>
            <a:ln w="41275">
              <a:solidFill>
                <a:srgbClr val="AD0D1B"/>
              </a:solidFill>
              <a:round/>
              <a:headEnd/>
              <a:tailEnd/>
            </a:ln>
          </p:spPr>
          <p:txBody>
            <a:bodyPr/>
            <a:lstStyle/>
            <a:p>
              <a:endParaRPr lang="fi-FI"/>
            </a:p>
          </p:txBody>
        </p:sp>
        <p:sp>
          <p:nvSpPr>
            <p:cNvPr id="38981" name="Rectangle 69"/>
            <p:cNvSpPr>
              <a:spLocks noChangeArrowheads="1"/>
            </p:cNvSpPr>
            <p:nvPr/>
          </p:nvSpPr>
          <p:spPr bwMode="auto">
            <a:xfrm>
              <a:off x="3818" y="1557"/>
              <a:ext cx="219" cy="154"/>
            </a:xfrm>
            <a:prstGeom prst="rect">
              <a:avLst/>
            </a:prstGeom>
            <a:noFill/>
            <a:ln w="9525">
              <a:noFill/>
              <a:miter lim="800000"/>
              <a:headEnd/>
              <a:tailEnd/>
            </a:ln>
          </p:spPr>
          <p:txBody>
            <a:bodyPr wrap="none" lIns="0" tIns="0" rIns="0" bIns="0">
              <a:spAutoFit/>
            </a:bodyPr>
            <a:lstStyle/>
            <a:p>
              <a:pPr eaLnBrk="0" hangingPunct="0"/>
              <a:r>
                <a:rPr lang="en-US" sz="1600" i="1">
                  <a:solidFill>
                    <a:srgbClr val="000000"/>
                  </a:solidFill>
                </a:rPr>
                <a:t>AS</a:t>
              </a:r>
              <a:r>
                <a:rPr lang="en-US" sz="1600" baseline="-25000">
                  <a:solidFill>
                    <a:srgbClr val="000000"/>
                  </a:solidFill>
                </a:rPr>
                <a:t>2</a:t>
              </a:r>
              <a:endParaRPr lang="en-US" sz="1600">
                <a:latin typeface="Times New Roman" pitchFamily="18" charset="0"/>
              </a:endParaRPr>
            </a:p>
          </p:txBody>
        </p:sp>
      </p:grpSp>
      <p:grpSp>
        <p:nvGrpSpPr>
          <p:cNvPr id="38982" name="Group 70"/>
          <p:cNvGrpSpPr>
            <a:grpSpLocks/>
          </p:cNvGrpSpPr>
          <p:nvPr/>
        </p:nvGrpSpPr>
        <p:grpSpPr bwMode="auto">
          <a:xfrm>
            <a:off x="1530350" y="3752850"/>
            <a:ext cx="2525713" cy="2439988"/>
            <a:chOff x="964" y="2364"/>
            <a:chExt cx="1591" cy="1537"/>
          </a:xfrm>
        </p:grpSpPr>
        <p:sp>
          <p:nvSpPr>
            <p:cNvPr id="38983" name="Freeform 71"/>
            <p:cNvSpPr>
              <a:spLocks/>
            </p:cNvSpPr>
            <p:nvPr/>
          </p:nvSpPr>
          <p:spPr bwMode="auto">
            <a:xfrm>
              <a:off x="1190" y="2555"/>
              <a:ext cx="1315" cy="1142"/>
            </a:xfrm>
            <a:custGeom>
              <a:avLst/>
              <a:gdLst/>
              <a:ahLst/>
              <a:cxnLst>
                <a:cxn ang="0">
                  <a:pos x="0" y="0"/>
                </a:cxn>
                <a:cxn ang="0">
                  <a:pos x="1315" y="0"/>
                </a:cxn>
                <a:cxn ang="0">
                  <a:pos x="1315" y="1142"/>
                </a:cxn>
              </a:cxnLst>
              <a:rect l="0" t="0" r="r" b="b"/>
              <a:pathLst>
                <a:path w="1315" h="1142">
                  <a:moveTo>
                    <a:pt x="0" y="0"/>
                  </a:moveTo>
                  <a:lnTo>
                    <a:pt x="1315" y="0"/>
                  </a:lnTo>
                  <a:lnTo>
                    <a:pt x="1315" y="1142"/>
                  </a:lnTo>
                </a:path>
              </a:pathLst>
            </a:custGeom>
            <a:noFill/>
            <a:ln w="17463" cap="flat">
              <a:solidFill>
                <a:schemeClr val="tx1"/>
              </a:solidFill>
              <a:prstDash val="sysDot"/>
              <a:round/>
              <a:headEnd/>
              <a:tailEnd/>
            </a:ln>
          </p:spPr>
          <p:txBody>
            <a:bodyPr/>
            <a:lstStyle/>
            <a:p>
              <a:endParaRPr lang="fi-FI"/>
            </a:p>
          </p:txBody>
        </p:sp>
        <p:sp>
          <p:nvSpPr>
            <p:cNvPr id="38984" name="Oval 72"/>
            <p:cNvSpPr>
              <a:spLocks noChangeArrowheads="1"/>
            </p:cNvSpPr>
            <p:nvPr/>
          </p:nvSpPr>
          <p:spPr bwMode="auto">
            <a:xfrm>
              <a:off x="2471" y="2509"/>
              <a:ext cx="75" cy="75"/>
            </a:xfrm>
            <a:prstGeom prst="ellipse">
              <a:avLst/>
            </a:prstGeom>
            <a:solidFill>
              <a:srgbClr val="000000"/>
            </a:solidFill>
            <a:ln w="9525">
              <a:noFill/>
              <a:round/>
              <a:headEnd/>
              <a:tailEnd/>
            </a:ln>
          </p:spPr>
          <p:txBody>
            <a:bodyPr/>
            <a:lstStyle/>
            <a:p>
              <a:endParaRPr lang="fi-FI"/>
            </a:p>
          </p:txBody>
        </p:sp>
        <p:sp>
          <p:nvSpPr>
            <p:cNvPr id="38985" name="Rectangle 73"/>
            <p:cNvSpPr>
              <a:spLocks noChangeArrowheads="1"/>
            </p:cNvSpPr>
            <p:nvPr/>
          </p:nvSpPr>
          <p:spPr bwMode="auto">
            <a:xfrm>
              <a:off x="2475" y="2364"/>
              <a:ext cx="80" cy="14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B</a:t>
              </a:r>
              <a:endParaRPr lang="en-US" sz="2400">
                <a:latin typeface="Times New Roman" pitchFamily="18" charset="0"/>
              </a:endParaRPr>
            </a:p>
          </p:txBody>
        </p:sp>
        <p:sp>
          <p:nvSpPr>
            <p:cNvPr id="38986" name="Rectangle 74"/>
            <p:cNvSpPr>
              <a:spLocks noChangeArrowheads="1"/>
            </p:cNvSpPr>
            <p:nvPr/>
          </p:nvSpPr>
          <p:spPr bwMode="auto">
            <a:xfrm>
              <a:off x="2416" y="3747"/>
              <a:ext cx="134" cy="154"/>
            </a:xfrm>
            <a:prstGeom prst="rect">
              <a:avLst/>
            </a:prstGeom>
            <a:noFill/>
            <a:ln w="9525">
              <a:noFill/>
              <a:miter lim="800000"/>
              <a:headEnd/>
              <a:tailEnd/>
            </a:ln>
          </p:spPr>
          <p:txBody>
            <a:bodyPr wrap="none" lIns="0" tIns="0" rIns="0" bIns="0">
              <a:spAutoFit/>
            </a:bodyPr>
            <a:lstStyle/>
            <a:p>
              <a:pPr eaLnBrk="0" hangingPunct="0"/>
              <a:r>
                <a:rPr lang="en-US" sz="1600" i="1">
                  <a:solidFill>
                    <a:srgbClr val="000000"/>
                  </a:solidFill>
                </a:rPr>
                <a:t>Y</a:t>
              </a:r>
              <a:r>
                <a:rPr lang="en-US" sz="1600" baseline="-25000">
                  <a:solidFill>
                    <a:srgbClr val="000000"/>
                  </a:solidFill>
                </a:rPr>
                <a:t>2</a:t>
              </a:r>
              <a:endParaRPr lang="en-US" sz="1600">
                <a:latin typeface="Times New Roman" pitchFamily="18" charset="0"/>
              </a:endParaRPr>
            </a:p>
          </p:txBody>
        </p:sp>
        <p:sp>
          <p:nvSpPr>
            <p:cNvPr id="38987" name="Rectangle 75"/>
            <p:cNvSpPr>
              <a:spLocks noChangeArrowheads="1"/>
            </p:cNvSpPr>
            <p:nvPr/>
          </p:nvSpPr>
          <p:spPr bwMode="auto">
            <a:xfrm>
              <a:off x="964" y="2491"/>
              <a:ext cx="134" cy="154"/>
            </a:xfrm>
            <a:prstGeom prst="rect">
              <a:avLst/>
            </a:prstGeom>
            <a:noFill/>
            <a:ln w="9525">
              <a:noFill/>
              <a:miter lim="800000"/>
              <a:headEnd/>
              <a:tailEnd/>
            </a:ln>
          </p:spPr>
          <p:txBody>
            <a:bodyPr wrap="none" lIns="0" tIns="0" rIns="0" bIns="0">
              <a:spAutoFit/>
            </a:bodyPr>
            <a:lstStyle/>
            <a:p>
              <a:pPr eaLnBrk="0" hangingPunct="0"/>
              <a:r>
                <a:rPr lang="en-US" sz="1600" i="1">
                  <a:solidFill>
                    <a:srgbClr val="000000"/>
                  </a:solidFill>
                </a:rPr>
                <a:t>P</a:t>
              </a:r>
              <a:r>
                <a:rPr lang="en-US" sz="1600" baseline="-25000">
                  <a:solidFill>
                    <a:srgbClr val="000000"/>
                  </a:solidFill>
                </a:rPr>
                <a:t>2</a:t>
              </a:r>
              <a:endParaRPr lang="en-US" sz="1600">
                <a:latin typeface="Times New Roman" pitchFamily="18" charset="0"/>
              </a:endParaRPr>
            </a:p>
          </p:txBody>
        </p:sp>
      </p:grpSp>
      <p:sp>
        <p:nvSpPr>
          <p:cNvPr id="38988" name="Text Box 76"/>
          <p:cNvSpPr txBox="1">
            <a:spLocks noChangeArrowheads="1"/>
          </p:cNvSpPr>
          <p:nvPr/>
        </p:nvSpPr>
        <p:spPr bwMode="auto">
          <a:xfrm>
            <a:off x="7086600" y="6643688"/>
            <a:ext cx="1803400" cy="214312"/>
          </a:xfrm>
          <a:prstGeom prst="rect">
            <a:avLst/>
          </a:prstGeom>
          <a:noFill/>
          <a:ln w="9525">
            <a:noFill/>
            <a:miter lim="800000"/>
            <a:headEnd/>
            <a:tailEnd/>
          </a:ln>
          <a:effectLst/>
        </p:spPr>
        <p:txBody>
          <a:bodyPr wrap="none">
            <a:spAutoFit/>
          </a:bodyPr>
          <a:lstStyle/>
          <a:p>
            <a:pPr eaLnBrk="0" hangingPunct="0"/>
            <a:r>
              <a:rPr lang="en-US" altLang="en-US" sz="800" b="1">
                <a:solidFill>
                  <a:schemeClr val="bg1"/>
                </a:solidFill>
              </a:rPr>
              <a:t>Copyright © 2004  South-Western</a:t>
            </a:r>
          </a:p>
        </p:txBody>
      </p:sp>
    </p:spTree>
    <p:extLst>
      <p:ext uri="{BB962C8B-B14F-4D97-AF65-F5344CB8AC3E}">
        <p14:creationId xmlns:p14="http://schemas.microsoft.com/office/powerpoint/2010/main" val="4092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8959"/>
                                        </p:tgtEl>
                                        <p:attrNameLst>
                                          <p:attrName>style.visibility</p:attrName>
                                        </p:attrNameLst>
                                      </p:cBhvr>
                                      <p:to>
                                        <p:strVal val="visible"/>
                                      </p:to>
                                    </p:set>
                                    <p:animEffect transition="in" filter="strips(upRight)">
                                      <p:cBhvr>
                                        <p:cTn id="7" dur="500"/>
                                        <p:tgtEl>
                                          <p:spTgt spid="3895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8941"/>
                                        </p:tgtEl>
                                        <p:attrNameLst>
                                          <p:attrName>style.visibility</p:attrName>
                                        </p:attrNameLst>
                                      </p:cBhvr>
                                      <p:to>
                                        <p:strVal val="visible"/>
                                      </p:to>
                                    </p:set>
                                    <p:animEffect transition="in" filter="strips(downRight)">
                                      <p:cBhvr>
                                        <p:cTn id="12" dur="500"/>
                                        <p:tgtEl>
                                          <p:spTgt spid="3894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8969"/>
                                        </p:tgtEl>
                                        <p:attrNameLst>
                                          <p:attrName>style.visibility</p:attrName>
                                        </p:attrNameLst>
                                      </p:cBhvr>
                                      <p:to>
                                        <p:strVal val="visible"/>
                                      </p:to>
                                    </p:set>
                                    <p:animEffect transition="in" filter="strips(upRight)">
                                      <p:cBhvr>
                                        <p:cTn id="17" dur="500"/>
                                        <p:tgtEl>
                                          <p:spTgt spid="389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8931"/>
                                        </p:tgtEl>
                                        <p:attrNameLst>
                                          <p:attrName>style.visibility</p:attrName>
                                        </p:attrNameLst>
                                      </p:cBhvr>
                                      <p:to>
                                        <p:strVal val="visible"/>
                                      </p:to>
                                    </p:set>
                                    <p:animEffect transition="in" filter="wipe(right)">
                                      <p:cBhvr>
                                        <p:cTn id="22" dur="500"/>
                                        <p:tgtEl>
                                          <p:spTgt spid="389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954"/>
                                        </p:tgtEl>
                                        <p:attrNameLst>
                                          <p:attrName>style.visibility</p:attrName>
                                        </p:attrNameLst>
                                      </p:cBhvr>
                                      <p:to>
                                        <p:strVal val="visible"/>
                                      </p:to>
                                    </p:set>
                                    <p:animEffect transition="in" filter="wipe(down)">
                                      <p:cBhvr>
                                        <p:cTn id="27" dur="500"/>
                                        <p:tgtEl>
                                          <p:spTgt spid="3895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38979"/>
                                        </p:tgtEl>
                                        <p:attrNameLst>
                                          <p:attrName>style.visibility</p:attrName>
                                        </p:attrNameLst>
                                      </p:cBhvr>
                                      <p:to>
                                        <p:strVal val="visible"/>
                                      </p:to>
                                    </p:set>
                                    <p:animEffect transition="in" filter="strips(upRight)">
                                      <p:cBhvr>
                                        <p:cTn id="32" dur="500"/>
                                        <p:tgtEl>
                                          <p:spTgt spid="38979"/>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8932"/>
                                        </p:tgtEl>
                                        <p:attrNameLst>
                                          <p:attrName>style.visibility</p:attrName>
                                        </p:attrNameLst>
                                      </p:cBhvr>
                                      <p:to>
                                        <p:strVal val="visible"/>
                                      </p:to>
                                    </p:set>
                                    <p:anim calcmode="lin" valueType="num">
                                      <p:cBhvr>
                                        <p:cTn id="37" dur="500" fill="hold"/>
                                        <p:tgtEl>
                                          <p:spTgt spid="38932"/>
                                        </p:tgtEl>
                                        <p:attrNameLst>
                                          <p:attrName>ppt_w</p:attrName>
                                        </p:attrNameLst>
                                      </p:cBhvr>
                                      <p:tavLst>
                                        <p:tav tm="0">
                                          <p:val>
                                            <p:strVal val="4/3*#ppt_w"/>
                                          </p:val>
                                        </p:tav>
                                        <p:tav tm="100000">
                                          <p:val>
                                            <p:strVal val="#ppt_w"/>
                                          </p:val>
                                        </p:tav>
                                      </p:tavLst>
                                    </p:anim>
                                    <p:anim calcmode="lin" valueType="num">
                                      <p:cBhvr>
                                        <p:cTn id="38" dur="500" fill="hold"/>
                                        <p:tgtEl>
                                          <p:spTgt spid="38932"/>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38950"/>
                                        </p:tgtEl>
                                        <p:attrNameLst>
                                          <p:attrName>style.visibility</p:attrName>
                                        </p:attrNameLst>
                                      </p:cBhvr>
                                      <p:to>
                                        <p:strVal val="visible"/>
                                      </p:to>
                                    </p:set>
                                    <p:animEffect transition="in" filter="wipe(right)">
                                      <p:cBhvr>
                                        <p:cTn id="43" dur="500"/>
                                        <p:tgtEl>
                                          <p:spTgt spid="38950"/>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38982"/>
                                        </p:tgtEl>
                                        <p:attrNameLst>
                                          <p:attrName>style.visibility</p:attrName>
                                        </p:attrNameLst>
                                      </p:cBhvr>
                                      <p:to>
                                        <p:strVal val="visible"/>
                                      </p:to>
                                    </p:set>
                                    <p:animEffect transition="in" filter="strips(upRight)">
                                      <p:cBhvr>
                                        <p:cTn id="48" dur="500"/>
                                        <p:tgtEl>
                                          <p:spTgt spid="38982"/>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288" fill="hold" grpId="0" nodeType="clickEffect">
                                  <p:stCondLst>
                                    <p:cond delay="0"/>
                                  </p:stCondLst>
                                  <p:childTnLst>
                                    <p:set>
                                      <p:cBhvr>
                                        <p:cTn id="52" dur="1" fill="hold">
                                          <p:stCondLst>
                                            <p:cond delay="0"/>
                                          </p:stCondLst>
                                        </p:cTn>
                                        <p:tgtEl>
                                          <p:spTgt spid="38934"/>
                                        </p:tgtEl>
                                        <p:attrNameLst>
                                          <p:attrName>style.visibility</p:attrName>
                                        </p:attrNameLst>
                                      </p:cBhvr>
                                      <p:to>
                                        <p:strVal val="visible"/>
                                      </p:to>
                                    </p:set>
                                    <p:anim calcmode="lin" valueType="num">
                                      <p:cBhvr>
                                        <p:cTn id="53" dur="500" fill="hold"/>
                                        <p:tgtEl>
                                          <p:spTgt spid="38934"/>
                                        </p:tgtEl>
                                        <p:attrNameLst>
                                          <p:attrName>ppt_w</p:attrName>
                                        </p:attrNameLst>
                                      </p:cBhvr>
                                      <p:tavLst>
                                        <p:tav tm="0">
                                          <p:val>
                                            <p:strVal val="4/3*#ppt_w"/>
                                          </p:val>
                                        </p:tav>
                                        <p:tav tm="100000">
                                          <p:val>
                                            <p:strVal val="#ppt_w"/>
                                          </p:val>
                                        </p:tav>
                                      </p:tavLst>
                                    </p:anim>
                                    <p:anim calcmode="lin" valueType="num">
                                      <p:cBhvr>
                                        <p:cTn id="54" dur="500" fill="hold"/>
                                        <p:tgtEl>
                                          <p:spTgt spid="38934"/>
                                        </p:tgtEl>
                                        <p:attrNameLst>
                                          <p:attrName>ppt_h</p:attrName>
                                        </p:attrNameLst>
                                      </p:cBhvr>
                                      <p:tavLst>
                                        <p:tav tm="0">
                                          <p:val>
                                            <p:strVal val="4/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8944"/>
                                        </p:tgtEl>
                                        <p:attrNameLst>
                                          <p:attrName>style.visibility</p:attrName>
                                        </p:attrNameLst>
                                      </p:cBhvr>
                                      <p:to>
                                        <p:strVal val="visible"/>
                                      </p:to>
                                    </p:set>
                                    <p:animEffect transition="in" filter="wipe(up)">
                                      <p:cBhvr>
                                        <p:cTn id="59" dur="500"/>
                                        <p:tgtEl>
                                          <p:spTgt spid="38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1" grpId="0" animBg="1"/>
      <p:bldP spid="38932" grpId="0" animBg="1"/>
      <p:bldP spid="389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77ED8B-DA6D-7A47-8E3B-65D7B49CC85E}"/>
              </a:ext>
            </a:extLst>
          </p:cNvPr>
          <p:cNvSpPr>
            <a:spLocks noGrp="1"/>
          </p:cNvSpPr>
          <p:nvPr>
            <p:ph type="title"/>
          </p:nvPr>
        </p:nvSpPr>
        <p:spPr>
          <a:xfrm>
            <a:off x="573088" y="488950"/>
            <a:ext cx="7988300" cy="1715914"/>
          </a:xfrm>
        </p:spPr>
        <p:txBody>
          <a:bodyPr/>
          <a:lstStyle/>
          <a:p>
            <a:pPr marL="585788" indent="-585788"/>
            <a:r>
              <a:rPr lang="fi-FI" sz="2800" b="0" dirty="0">
                <a:solidFill>
                  <a:schemeClr val="tx1"/>
                </a:solidFill>
              </a:rPr>
              <a:t>3.</a:t>
            </a:r>
            <a:r>
              <a:rPr lang="fi-FI" dirty="0"/>
              <a:t>	</a:t>
            </a:r>
            <a:r>
              <a:rPr lang="fi-FI" sz="2800" b="0" dirty="0">
                <a:solidFill>
                  <a:schemeClr val="tx1"/>
                </a:solidFill>
              </a:rPr>
              <a:t>Etsi jokin talousuutinen verkosta, jossa kuvataan pandemian vaikutusta taloudelliseen aktiviteettiin maailmalla.</a:t>
            </a:r>
            <a:br>
              <a:rPr lang="fi-FI" sz="2800" b="0" dirty="0">
                <a:solidFill>
                  <a:schemeClr val="tx1"/>
                </a:solidFill>
              </a:rPr>
            </a:br>
            <a:endParaRPr lang="fi-FI" sz="2400" b="0" dirty="0">
              <a:solidFill>
                <a:schemeClr val="tx1"/>
              </a:solidFill>
            </a:endParaRPr>
          </a:p>
        </p:txBody>
      </p:sp>
      <p:sp>
        <p:nvSpPr>
          <p:cNvPr id="4" name="Text Placeholder 3">
            <a:extLst>
              <a:ext uri="{FF2B5EF4-FFF2-40B4-BE49-F238E27FC236}">
                <a16:creationId xmlns:a16="http://schemas.microsoft.com/office/drawing/2014/main" id="{E895E4BA-7EAB-D04D-87AA-E3EE3BDFFD7F}"/>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AB5731AB-E764-E647-995E-B0B7570B61F4}"/>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299727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19860D9B-5F16-D049-904D-6E0709A73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476672"/>
            <a:ext cx="762000" cy="762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E32F3E4-C17C-CC47-85BB-F0D4B70CCF3D}"/>
              </a:ext>
            </a:extLst>
          </p:cNvPr>
          <p:cNvSpPr>
            <a:spLocks noGrp="1"/>
          </p:cNvSpPr>
          <p:nvPr>
            <p:ph type="title"/>
          </p:nvPr>
        </p:nvSpPr>
        <p:spPr>
          <a:xfrm>
            <a:off x="573088" y="488950"/>
            <a:ext cx="7988300" cy="1715914"/>
          </a:xfrm>
        </p:spPr>
        <p:txBody>
          <a:bodyPr/>
          <a:lstStyle/>
          <a:p>
            <a:r>
              <a:rPr lang="fi-FI" sz="2800" b="0" dirty="0">
                <a:solidFill>
                  <a:schemeClr val="tx1"/>
                </a:solidFill>
              </a:rPr>
              <a:t>Etla: Julkisen talouden alijäämä kasvaa tänä vuonna suureksi ja sulaa hitaasti</a:t>
            </a:r>
            <a:br>
              <a:rPr lang="fi-FI" sz="2800" b="0" dirty="0">
                <a:solidFill>
                  <a:schemeClr val="tx1"/>
                </a:solidFill>
              </a:rPr>
            </a:br>
            <a:r>
              <a:rPr lang="fi-FI" sz="2000" b="0" dirty="0">
                <a:solidFill>
                  <a:schemeClr val="tx1"/>
                </a:solidFill>
              </a:rPr>
              <a:t>Etlan toimitusjohtajan Aki Kangasharjun mukaan kilpailukyky on kaiken A ja O</a:t>
            </a:r>
            <a:br>
              <a:rPr lang="fi-FI" sz="2000" b="0" dirty="0">
                <a:solidFill>
                  <a:schemeClr val="tx1"/>
                </a:solidFill>
              </a:rPr>
            </a:br>
            <a:r>
              <a:rPr lang="fi-FI" sz="2000" b="0" dirty="0">
                <a:solidFill>
                  <a:schemeClr val="tx1"/>
                </a:solidFill>
              </a:rPr>
              <a:t>14.9.2020 </a:t>
            </a:r>
            <a:br>
              <a:rPr lang="fi-FI" sz="2000" b="0" dirty="0">
                <a:solidFill>
                  <a:schemeClr val="tx1"/>
                </a:solidFill>
              </a:rPr>
            </a:br>
            <a:endParaRPr lang="fi-FI" sz="2800" b="0" dirty="0">
              <a:solidFill>
                <a:schemeClr val="tx1"/>
              </a:solidFill>
            </a:endParaRPr>
          </a:p>
        </p:txBody>
      </p:sp>
      <p:sp>
        <p:nvSpPr>
          <p:cNvPr id="5" name="Content Placeholder 4">
            <a:extLst>
              <a:ext uri="{FF2B5EF4-FFF2-40B4-BE49-F238E27FC236}">
                <a16:creationId xmlns:a16="http://schemas.microsoft.com/office/drawing/2014/main" id="{884D1269-7CD6-D94C-BDFD-15A7A11FB822}"/>
              </a:ext>
            </a:extLst>
          </p:cNvPr>
          <p:cNvSpPr>
            <a:spLocks noGrp="1"/>
          </p:cNvSpPr>
          <p:nvPr>
            <p:ph idx="1"/>
          </p:nvPr>
        </p:nvSpPr>
        <p:spPr>
          <a:xfrm>
            <a:off x="550070" y="2348880"/>
            <a:ext cx="7988300" cy="2722811"/>
          </a:xfrm>
        </p:spPr>
        <p:txBody>
          <a:bodyPr/>
          <a:lstStyle/>
          <a:p>
            <a:pPr marL="0" indent="0">
              <a:buNone/>
            </a:pPr>
            <a:r>
              <a:rPr lang="fi-FI" sz="1800" dirty="0"/>
              <a:t>Elinkeinoelämän tutkimuslaitos ennustaa, että julkisen talouden budjettivaje syvenee rajusti.</a:t>
            </a:r>
          </a:p>
          <a:p>
            <a:pPr marL="0" indent="0">
              <a:buNone/>
            </a:pPr>
            <a:r>
              <a:rPr lang="fi-FI" sz="1800" dirty="0"/>
              <a:t>Kuluvan vuoden budjettialijäämäksi Etla ennustaa 7,8 prosenttia bruttokansantuotteesta ja ensi vuoden vajeeksi yhä 5 prosenttia </a:t>
            </a:r>
            <a:r>
              <a:rPr lang="fi-FI" sz="1800" dirty="0" err="1"/>
              <a:t>bkt:sta</a:t>
            </a:r>
            <a:r>
              <a:rPr lang="fi-FI" sz="1800" dirty="0"/>
              <a:t>. Julkistalouden tasapaino heikkenee paitsi bkt:n supistumisen, myös harkinnanvaraisten menolisäysten takia.</a:t>
            </a:r>
          </a:p>
          <a:p>
            <a:pPr marL="0" indent="0">
              <a:buNone/>
            </a:pPr>
            <a:r>
              <a:rPr lang="fi-FI" sz="1800" dirty="0"/>
              <a:t>Koronakriisiä selättämään suunnitellut julkiset tuet lisäävät kuluvan vuoden alijäämää merkittävästi, laitos arvioi.</a:t>
            </a:r>
          </a:p>
          <a:p>
            <a:pPr marL="0" indent="0">
              <a:buNone/>
            </a:pPr>
            <a:r>
              <a:rPr lang="fi-FI" sz="1800" dirty="0"/>
              <a:t>Suomen talous kuitenkin supistuu koronaviruspandemian takia muuta euroaluetta selvästi vähemmän. Etla ennustaa Suomen kokonaistuotannon pienenevän tänä vuonna 4,5 prosenttia ja elpyvän jälleen ensi vuonna runsaan kolmen prosentin kasvuun.</a:t>
            </a:r>
          </a:p>
          <a:p>
            <a:pPr marL="0" indent="0">
              <a:buNone/>
            </a:pPr>
            <a:endParaRPr lang="fi-FI" sz="1800" dirty="0"/>
          </a:p>
        </p:txBody>
      </p:sp>
      <p:sp>
        <p:nvSpPr>
          <p:cNvPr id="6" name="Text Placeholder 5">
            <a:extLst>
              <a:ext uri="{FF2B5EF4-FFF2-40B4-BE49-F238E27FC236}">
                <a16:creationId xmlns:a16="http://schemas.microsoft.com/office/drawing/2014/main" id="{7FA1CE78-BFF7-0945-A324-6105BF978B12}"/>
              </a:ext>
            </a:extLst>
          </p:cNvPr>
          <p:cNvSpPr>
            <a:spLocks noGrp="1"/>
          </p:cNvSpPr>
          <p:nvPr>
            <p:ph type="body" sz="quarter" idx="13"/>
          </p:nvPr>
        </p:nvSpPr>
        <p:spPr/>
        <p:txBody>
          <a:bodyPr/>
          <a:lstStyle/>
          <a:p>
            <a:endParaRPr lang="fi-FI"/>
          </a:p>
        </p:txBody>
      </p:sp>
      <p:sp>
        <p:nvSpPr>
          <p:cNvPr id="7" name="Text Placeholder 6">
            <a:extLst>
              <a:ext uri="{FF2B5EF4-FFF2-40B4-BE49-F238E27FC236}">
                <a16:creationId xmlns:a16="http://schemas.microsoft.com/office/drawing/2014/main" id="{7FDF70E8-CA03-A247-A8B2-6C11D2FEEADC}"/>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365527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620688"/>
            <a:ext cx="7988300" cy="5256584"/>
          </a:xfrm>
        </p:spPr>
        <p:txBody>
          <a:bodyPr/>
          <a:lstStyle/>
          <a:p>
            <a:pPr marL="411163" indent="-411163">
              <a:lnSpc>
                <a:spcPct val="90000"/>
              </a:lnSpc>
            </a:pPr>
            <a:r>
              <a:rPr lang="fi-FI" sz="2400" b="0" dirty="0">
                <a:solidFill>
                  <a:schemeClr val="tx1"/>
                </a:solidFill>
              </a:rPr>
              <a:t>1.	Pohdi tämän hetkisiä talousnäkymiä Suomessa ja muualla. Mm. alla olevan linkin kautta voit tarkastella EU:n komission arvioita talouskehityksestä eri EU maissa. Valitse tarkastelusi kohteeksi kolme maata ja vertaa niiden talouskehitysennusteita. Lisäksi pohdi mitkä ovat tällä hetkellä maailman talouden kehityksen suurimmat haasteet.</a:t>
            </a:r>
            <a:br>
              <a:rPr lang="fi-FI" sz="2400" b="0" dirty="0">
                <a:solidFill>
                  <a:schemeClr val="tx1"/>
                </a:solidFill>
              </a:rPr>
            </a:br>
            <a:endParaRPr lang="en-US" sz="2400" b="0" dirty="0">
              <a:solidFill>
                <a:schemeClr val="tx1"/>
              </a:solidFill>
            </a:endParaRPr>
          </a:p>
        </p:txBody>
      </p:sp>
    </p:spTree>
    <p:extLst>
      <p:ext uri="{BB962C8B-B14F-4D97-AF65-F5344CB8AC3E}">
        <p14:creationId xmlns:p14="http://schemas.microsoft.com/office/powerpoint/2010/main" val="36104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01B5AF-5143-CE41-95EE-835F4A04ED79}"/>
              </a:ext>
            </a:extLst>
          </p:cNvPr>
          <p:cNvSpPr>
            <a:spLocks noGrp="1"/>
          </p:cNvSpPr>
          <p:nvPr>
            <p:ph type="title"/>
          </p:nvPr>
        </p:nvSpPr>
        <p:spPr>
          <a:xfrm>
            <a:off x="573088" y="488950"/>
            <a:ext cx="7988300" cy="1643906"/>
          </a:xfrm>
        </p:spPr>
        <p:txBody>
          <a:bodyPr/>
          <a:lstStyle/>
          <a:p>
            <a:r>
              <a:rPr lang="fi-FI" sz="2800" b="0" dirty="0">
                <a:solidFill>
                  <a:schemeClr val="tx1"/>
                </a:solidFill>
              </a:rPr>
              <a:t>Etla: talouspolitiikan tavoitteeksi työllisyysloikka, alijäämän sulattaminen ja koronakriisistä toipumisen varmistaminen</a:t>
            </a:r>
            <a:br>
              <a:rPr lang="fi-FI" sz="2800" b="0" dirty="0">
                <a:solidFill>
                  <a:schemeClr val="tx1"/>
                </a:solidFill>
              </a:rPr>
            </a:br>
            <a:endParaRPr lang="fi-FI" sz="2800" b="0" dirty="0">
              <a:solidFill>
                <a:schemeClr val="tx1"/>
              </a:solidFill>
            </a:endParaRPr>
          </a:p>
        </p:txBody>
      </p:sp>
      <p:sp>
        <p:nvSpPr>
          <p:cNvPr id="9" name="Text Placeholder 8">
            <a:extLst>
              <a:ext uri="{FF2B5EF4-FFF2-40B4-BE49-F238E27FC236}">
                <a16:creationId xmlns:a16="http://schemas.microsoft.com/office/drawing/2014/main" id="{64C561FB-9F84-1F48-A546-00B4A7BD2683}"/>
              </a:ext>
            </a:extLst>
          </p:cNvPr>
          <p:cNvSpPr>
            <a:spLocks noGrp="1"/>
          </p:cNvSpPr>
          <p:nvPr>
            <p:ph type="body" sz="quarter" idx="13"/>
          </p:nvPr>
        </p:nvSpPr>
        <p:spPr/>
        <p:txBody>
          <a:bodyPr/>
          <a:lstStyle/>
          <a:p>
            <a:endParaRPr lang="fi-FI"/>
          </a:p>
        </p:txBody>
      </p:sp>
      <p:sp>
        <p:nvSpPr>
          <p:cNvPr id="10" name="Text Placeholder 9">
            <a:extLst>
              <a:ext uri="{FF2B5EF4-FFF2-40B4-BE49-F238E27FC236}">
                <a16:creationId xmlns:a16="http://schemas.microsoft.com/office/drawing/2014/main" id="{5C6026CB-342B-854C-8264-F4B016DF4D97}"/>
              </a:ext>
            </a:extLst>
          </p:cNvPr>
          <p:cNvSpPr>
            <a:spLocks noGrp="1"/>
          </p:cNvSpPr>
          <p:nvPr>
            <p:ph type="body" sz="quarter" idx="14"/>
          </p:nvPr>
        </p:nvSpPr>
        <p:spPr/>
        <p:txBody>
          <a:bodyPr/>
          <a:lstStyle/>
          <a:p>
            <a:endParaRPr lang="fi-FI"/>
          </a:p>
        </p:txBody>
      </p:sp>
      <p:sp>
        <p:nvSpPr>
          <p:cNvPr id="12" name="Rectangle 11">
            <a:extLst>
              <a:ext uri="{FF2B5EF4-FFF2-40B4-BE49-F238E27FC236}">
                <a16:creationId xmlns:a16="http://schemas.microsoft.com/office/drawing/2014/main" id="{41424A4F-F7CE-4B4A-BCE8-D9A713D05D14}"/>
              </a:ext>
            </a:extLst>
          </p:cNvPr>
          <p:cNvSpPr/>
          <p:nvPr/>
        </p:nvSpPr>
        <p:spPr>
          <a:xfrm>
            <a:off x="573088" y="1890208"/>
            <a:ext cx="7987712" cy="3785652"/>
          </a:xfrm>
          <a:prstGeom prst="rect">
            <a:avLst/>
          </a:prstGeom>
        </p:spPr>
        <p:txBody>
          <a:bodyPr wrap="square">
            <a:spAutoFit/>
          </a:bodyPr>
          <a:lstStyle/>
          <a:p>
            <a:r>
              <a:rPr lang="fi-FI" sz="2400" dirty="0">
                <a:solidFill>
                  <a:srgbClr val="2A364B"/>
                </a:solidFill>
                <a:latin typeface="Calibri" panose="020F0502020204030204" pitchFamily="34" charset="0"/>
                <a:cs typeface="Calibri" panose="020F0502020204030204" pitchFamily="34" charset="0"/>
              </a:rPr>
              <a:t>Elinkeinoelämän tutkimuslaitos Etla arvioi, että Suomi selviää koronakriisin ensivaiheesta ennakoitua vähemmällä. Ensi vuonna Etla odottaa Suomen talouden kasvavan selvästi, joten uusia tuki- tai elvytyspaketteja ei näillä näkymin tarvita. Koronakriisi jättää silti pitkät jäljet. Alijäämää jää julkiseen talouteen vuosikymmeneksi, ja sen hoitoa vaikeuttavat niin ikääntymisen </a:t>
            </a:r>
            <a:r>
              <a:rPr lang="fi-FI" sz="2400" dirty="0">
                <a:latin typeface="Calibri" panose="020F0502020204030204" pitchFamily="34" charset="0"/>
                <a:cs typeface="Calibri" panose="020F0502020204030204" pitchFamily="34" charset="0"/>
              </a:rPr>
              <a:t>tuomat menopaineet kuin EU:n budjetin ja elvytyspaketinkin maksut. Ilman ennakoitua nopeampaa talouskasvua tai julkisen talouden miljardisopeutusta velka jatkaa kasvuaan vielä 2030-luvulla</a:t>
            </a:r>
          </a:p>
        </p:txBody>
      </p:sp>
    </p:spTree>
    <p:extLst>
      <p:ext uri="{BB962C8B-B14F-4D97-AF65-F5344CB8AC3E}">
        <p14:creationId xmlns:p14="http://schemas.microsoft.com/office/powerpoint/2010/main" val="198253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32C3-4BF7-724D-AFCD-D6498C129273}"/>
              </a:ext>
            </a:extLst>
          </p:cNvPr>
          <p:cNvSpPr>
            <a:spLocks noGrp="1"/>
          </p:cNvSpPr>
          <p:nvPr>
            <p:ph type="title"/>
          </p:nvPr>
        </p:nvSpPr>
        <p:spPr>
          <a:xfrm>
            <a:off x="573088" y="488950"/>
            <a:ext cx="8175376" cy="1571898"/>
          </a:xfrm>
        </p:spPr>
        <p:txBody>
          <a:bodyPr/>
          <a:lstStyle/>
          <a:p>
            <a:pPr>
              <a:lnSpc>
                <a:spcPts val="2580"/>
              </a:lnSpc>
            </a:pPr>
            <a:r>
              <a:rPr lang="fi-FI" sz="2400" dirty="0">
                <a:solidFill>
                  <a:schemeClr val="tx1"/>
                </a:solidFill>
              </a:rPr>
              <a:t>IMF julkaisi uuden talousennusteen: Koronapandemian vaikutus maailmantalouteen odotettua pienempi</a:t>
            </a:r>
            <a:br>
              <a:rPr lang="fi-FI" sz="2400" dirty="0">
                <a:solidFill>
                  <a:schemeClr val="tx1"/>
                </a:solidFill>
              </a:rPr>
            </a:br>
            <a:r>
              <a:rPr lang="fi-FI" sz="2400" b="0" dirty="0">
                <a:solidFill>
                  <a:schemeClr val="tx1"/>
                </a:solidFill>
              </a:rPr>
              <a:t>IMF:n mukaan talouden palautuminen tulee kuitenkin kestämään aiemmin uskottua pidempään.</a:t>
            </a:r>
            <a:br>
              <a:rPr lang="fi-FI" sz="2400" b="0" dirty="0">
                <a:solidFill>
                  <a:schemeClr val="tx1"/>
                </a:solidFill>
              </a:rPr>
            </a:br>
            <a:r>
              <a:rPr lang="fi-FI" sz="1800" dirty="0">
                <a:solidFill>
                  <a:schemeClr val="tx1"/>
                </a:solidFill>
                <a:hlinkClick r:id="rId2">
                  <a:extLst>
                    <a:ext uri="{A12FA001-AC4F-418D-AE19-62706E023703}">
                      <ahyp:hlinkClr xmlns:ahyp="http://schemas.microsoft.com/office/drawing/2018/hyperlinkcolor" val="tx"/>
                    </a:ext>
                  </a:extLst>
                </a:hlinkClick>
              </a:rPr>
              <a:t>IMF</a:t>
            </a:r>
            <a:r>
              <a:rPr lang="fi-FI" sz="1800" b="0" dirty="0">
                <a:solidFill>
                  <a:schemeClr val="tx1"/>
                </a:solidFill>
              </a:rPr>
              <a:t>13.10.2020  YLE</a:t>
            </a:r>
            <a:br>
              <a:rPr lang="fi-FI" sz="2400" b="0" dirty="0">
                <a:solidFill>
                  <a:schemeClr val="tx1"/>
                </a:solidFill>
              </a:rPr>
            </a:br>
            <a:endParaRPr lang="fi-FI" sz="2400" dirty="0">
              <a:solidFill>
                <a:schemeClr val="tx1"/>
              </a:solidFill>
            </a:endParaRPr>
          </a:p>
        </p:txBody>
      </p:sp>
      <p:sp>
        <p:nvSpPr>
          <p:cNvPr id="3" name="Content Placeholder 2">
            <a:extLst>
              <a:ext uri="{FF2B5EF4-FFF2-40B4-BE49-F238E27FC236}">
                <a16:creationId xmlns:a16="http://schemas.microsoft.com/office/drawing/2014/main" id="{2B269EE1-C893-9442-B31B-5317B2947966}"/>
              </a:ext>
            </a:extLst>
          </p:cNvPr>
          <p:cNvSpPr>
            <a:spLocks noGrp="1"/>
          </p:cNvSpPr>
          <p:nvPr>
            <p:ph idx="1"/>
          </p:nvPr>
        </p:nvSpPr>
        <p:spPr>
          <a:xfrm>
            <a:off x="573088" y="2204864"/>
            <a:ext cx="8175376" cy="3732138"/>
          </a:xfrm>
        </p:spPr>
        <p:txBody>
          <a:bodyPr/>
          <a:lstStyle/>
          <a:p>
            <a:pPr marL="0" indent="0">
              <a:buNone/>
            </a:pPr>
            <a:r>
              <a:rPr lang="fi-FI" sz="2000" dirty="0"/>
              <a:t>Kansainvälinen valuuttarahasto IMF arvioi maailmantalouden selviävän koronapandemiasta odotettua paremmin.</a:t>
            </a:r>
          </a:p>
          <a:p>
            <a:pPr marL="0" indent="0">
              <a:lnSpc>
                <a:spcPts val="2100"/>
              </a:lnSpc>
              <a:buNone/>
            </a:pPr>
            <a:r>
              <a:rPr lang="fi-FI" sz="2000" dirty="0"/>
              <a:t>Asia käy ilmi järjestön </a:t>
            </a:r>
            <a:r>
              <a:rPr lang="fi-FI" sz="2000" u="sng" dirty="0">
                <a:hlinkClick r:id="rId3"/>
              </a:rPr>
              <a:t>tänään julkaisemasta talousennusteesta (siirryt toiseen palveluun)</a:t>
            </a:r>
            <a:r>
              <a:rPr lang="fi-FI" sz="2000" dirty="0"/>
              <a:t>. </a:t>
            </a:r>
          </a:p>
          <a:p>
            <a:pPr marL="0" indent="0">
              <a:buNone/>
            </a:pPr>
            <a:r>
              <a:rPr lang="fi-FI" sz="2000" dirty="0"/>
              <a:t>IMF ennustaa, että maailmantalous supistuu tänä vuonna 4,4 prosenttia aiemmin ennustetun 5,2 prosentin sijaan. </a:t>
            </a:r>
          </a:p>
          <a:p>
            <a:pPr marL="0" indent="0">
              <a:buNone/>
            </a:pPr>
            <a:r>
              <a:rPr lang="fi-FI" sz="2000" dirty="0"/>
              <a:t>Odotettua myönteisempää kehitystä selittävät järjestön mukaan valtioiden ja keskuspankkien odotettua voimakkaammat tukitoimet.</a:t>
            </a:r>
            <a:r>
              <a:rPr lang="fi-FI" dirty="0"/>
              <a:t> </a:t>
            </a:r>
          </a:p>
          <a:p>
            <a:pPr marL="0" indent="0">
              <a:buNone/>
            </a:pPr>
            <a:r>
              <a:rPr lang="fi-FI" sz="2000" dirty="0"/>
              <a:t>IMF muistuttaa kuitenkin, että tälle vuodelle ennustettu maailmantalouden supistuminen on historiallinen. Viimeksi vastaavaa on nähty 1930-luvun laman yhteydessä.</a:t>
            </a:r>
            <a:endParaRPr lang="fi-FI" sz="1800" dirty="0"/>
          </a:p>
          <a:p>
            <a:pPr marL="0" indent="0">
              <a:buNone/>
            </a:pPr>
            <a:endParaRPr lang="fi-FI" sz="1800" dirty="0"/>
          </a:p>
          <a:p>
            <a:pPr marL="0" indent="0">
              <a:buNone/>
            </a:pPr>
            <a:endParaRPr lang="fi-FI" sz="2000" dirty="0"/>
          </a:p>
        </p:txBody>
      </p:sp>
      <p:sp>
        <p:nvSpPr>
          <p:cNvPr id="4" name="Text Placeholder 3">
            <a:extLst>
              <a:ext uri="{FF2B5EF4-FFF2-40B4-BE49-F238E27FC236}">
                <a16:creationId xmlns:a16="http://schemas.microsoft.com/office/drawing/2014/main" id="{113221F6-82DF-7541-BE50-7FCB2BAF1EC5}"/>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AF60558E-5496-BA49-98D4-213524C036A8}"/>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394315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5834-2973-554F-BD6D-AAF87946AABA}"/>
              </a:ext>
            </a:extLst>
          </p:cNvPr>
          <p:cNvSpPr>
            <a:spLocks noGrp="1"/>
          </p:cNvSpPr>
          <p:nvPr>
            <p:ph type="title"/>
          </p:nvPr>
        </p:nvSpPr>
        <p:spPr>
          <a:xfrm>
            <a:off x="577850" y="3716064"/>
            <a:ext cx="7988300" cy="1081088"/>
          </a:xfrm>
        </p:spPr>
        <p:txBody>
          <a:bodyPr/>
          <a:lstStyle/>
          <a:p>
            <a:r>
              <a:rPr lang="fi-FI" sz="2800" b="0" dirty="0">
                <a:solidFill>
                  <a:schemeClr val="tx1"/>
                </a:solidFill>
              </a:rPr>
              <a:t>Saksan talousministeri: talous toipuu nopeasti, uusia koronasulkuja ei ole näköpiirissä</a:t>
            </a:r>
            <a:br>
              <a:rPr lang="fi-FI" sz="2800" b="0" dirty="0">
                <a:solidFill>
                  <a:schemeClr val="tx1"/>
                </a:solidFill>
              </a:rPr>
            </a:br>
            <a:endParaRPr lang="fi-FI" sz="2800" b="0" dirty="0">
              <a:solidFill>
                <a:schemeClr val="tx1"/>
              </a:solidFill>
            </a:endParaRPr>
          </a:p>
        </p:txBody>
      </p:sp>
      <p:sp>
        <p:nvSpPr>
          <p:cNvPr id="3" name="Content Placeholder 2">
            <a:extLst>
              <a:ext uri="{FF2B5EF4-FFF2-40B4-BE49-F238E27FC236}">
                <a16:creationId xmlns:a16="http://schemas.microsoft.com/office/drawing/2014/main" id="{DE16BD16-5B9F-A644-99D4-67A30D8EA5AB}"/>
              </a:ext>
            </a:extLst>
          </p:cNvPr>
          <p:cNvSpPr>
            <a:spLocks noGrp="1"/>
          </p:cNvSpPr>
          <p:nvPr>
            <p:ph idx="1"/>
          </p:nvPr>
        </p:nvSpPr>
        <p:spPr>
          <a:xfrm>
            <a:off x="573088" y="4666629"/>
            <a:ext cx="7988300" cy="1858715"/>
          </a:xfrm>
        </p:spPr>
        <p:txBody>
          <a:bodyPr/>
          <a:lstStyle/>
          <a:p>
            <a:pPr marL="0" indent="0">
              <a:buNone/>
            </a:pPr>
            <a:r>
              <a:rPr lang="fi-FI" dirty="0"/>
              <a:t>Saksan talouden ennustetaan supistuvan 5,8 prosenttia, kun aiemmin pudotukseksi arvioitiin 6,3 prosenttia.</a:t>
            </a:r>
            <a:br>
              <a:rPr lang="fi-FI" dirty="0"/>
            </a:br>
            <a:r>
              <a:rPr lang="fi-FI" dirty="0"/>
              <a:t>YLE uutiset 1.9.2020</a:t>
            </a:r>
            <a:br>
              <a:rPr lang="fi-FI" dirty="0"/>
            </a:br>
            <a:endParaRPr lang="fi-FI" dirty="0"/>
          </a:p>
        </p:txBody>
      </p:sp>
      <p:sp>
        <p:nvSpPr>
          <p:cNvPr id="4" name="Text Placeholder 3">
            <a:extLst>
              <a:ext uri="{FF2B5EF4-FFF2-40B4-BE49-F238E27FC236}">
                <a16:creationId xmlns:a16="http://schemas.microsoft.com/office/drawing/2014/main" id="{3C50F9CE-2C18-984B-951F-6B7FE4AAC54B}"/>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B0DE439B-8A8C-EE44-8113-EEB288773E89}"/>
              </a:ext>
            </a:extLst>
          </p:cNvPr>
          <p:cNvSpPr>
            <a:spLocks noGrp="1"/>
          </p:cNvSpPr>
          <p:nvPr>
            <p:ph type="body" sz="quarter" idx="14"/>
          </p:nvPr>
        </p:nvSpPr>
        <p:spPr/>
        <p:txBody>
          <a:bodyPr/>
          <a:lstStyle/>
          <a:p>
            <a:endParaRPr lang="fi-FI"/>
          </a:p>
        </p:txBody>
      </p:sp>
      <p:pic>
        <p:nvPicPr>
          <p:cNvPr id="1026" name="Picture 2" descr="Suojakypärään pukeutunut Peter Altmaier nostaa molemmat nyrkkinsä voitokkaaseen asentoon">
            <a:extLst>
              <a:ext uri="{FF2B5EF4-FFF2-40B4-BE49-F238E27FC236}">
                <a16:creationId xmlns:a16="http://schemas.microsoft.com/office/drawing/2014/main" id="{0568209F-D7E9-1346-B81B-94E2BAB5C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383561"/>
            <a:ext cx="2589919" cy="16043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2657AD-4C64-694C-8D14-10E0FDA2A185}"/>
              </a:ext>
            </a:extLst>
          </p:cNvPr>
          <p:cNvSpPr txBox="1"/>
          <p:nvPr/>
        </p:nvSpPr>
        <p:spPr>
          <a:xfrm>
            <a:off x="467545" y="2191371"/>
            <a:ext cx="3024335" cy="1323439"/>
          </a:xfrm>
          <a:prstGeom prst="rect">
            <a:avLst/>
          </a:prstGeom>
          <a:noFill/>
        </p:spPr>
        <p:txBody>
          <a:bodyPr wrap="square" rtlCol="0">
            <a:spAutoFit/>
          </a:bodyPr>
          <a:lstStyle/>
          <a:p>
            <a:r>
              <a:rPr lang="fi-FI" sz="1600" dirty="0"/>
              <a:t>Saksan talousministeri Peter </a:t>
            </a:r>
            <a:r>
              <a:rPr lang="fi-FI" sz="1600" dirty="0" err="1"/>
              <a:t>Altmaier</a:t>
            </a:r>
            <a:r>
              <a:rPr lang="fi-FI" sz="1600" dirty="0"/>
              <a:t> arvioi, että Saksan talous supistuu vähemmin kuin aiemmin pelättiin. Kuva: </a:t>
            </a:r>
            <a:r>
              <a:rPr lang="fi-FI" sz="1600" dirty="0" err="1"/>
              <a:t>Friedemann</a:t>
            </a:r>
            <a:r>
              <a:rPr lang="fi-FI" sz="1600" dirty="0"/>
              <a:t> </a:t>
            </a:r>
            <a:r>
              <a:rPr lang="fi-FI" sz="1600" dirty="0" err="1"/>
              <a:t>Voge</a:t>
            </a:r>
            <a:r>
              <a:rPr lang="fi-FI" sz="1600" dirty="0"/>
              <a:t> / EPA</a:t>
            </a:r>
          </a:p>
        </p:txBody>
      </p:sp>
      <p:sp>
        <p:nvSpPr>
          <p:cNvPr id="8" name="Rounded Rectangular Callout 7">
            <a:extLst>
              <a:ext uri="{FF2B5EF4-FFF2-40B4-BE49-F238E27FC236}">
                <a16:creationId xmlns:a16="http://schemas.microsoft.com/office/drawing/2014/main" id="{AE474DBF-00E5-3C49-A443-16EA939400B7}"/>
              </a:ext>
            </a:extLst>
          </p:cNvPr>
          <p:cNvSpPr/>
          <p:nvPr/>
        </p:nvSpPr>
        <p:spPr>
          <a:xfrm>
            <a:off x="4567238" y="1004728"/>
            <a:ext cx="3533154" cy="1081088"/>
          </a:xfrm>
          <a:prstGeom prst="wedgeRoundRectCallout">
            <a:avLst>
              <a:gd name="adj1" fmla="val -67754"/>
              <a:gd name="adj2" fmla="val 1896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t>Näin uskottiin ainakin  ennen kuin pandemian toinen aalto iski voimalla.</a:t>
            </a:r>
          </a:p>
        </p:txBody>
      </p:sp>
    </p:spTree>
    <p:extLst>
      <p:ext uri="{BB962C8B-B14F-4D97-AF65-F5344CB8AC3E}">
        <p14:creationId xmlns:p14="http://schemas.microsoft.com/office/powerpoint/2010/main" val="1958502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222B-513A-FA4F-9606-0FE93F5F6220}"/>
              </a:ext>
            </a:extLst>
          </p:cNvPr>
          <p:cNvSpPr>
            <a:spLocks noGrp="1"/>
          </p:cNvSpPr>
          <p:nvPr>
            <p:ph type="title"/>
          </p:nvPr>
        </p:nvSpPr>
        <p:spPr>
          <a:xfrm>
            <a:off x="573088" y="488950"/>
            <a:ext cx="8175376" cy="1081088"/>
          </a:xfrm>
        </p:spPr>
        <p:txBody>
          <a:bodyPr/>
          <a:lstStyle/>
          <a:p>
            <a:r>
              <a:rPr lang="fi-FI" sz="2800" b="0" dirty="0">
                <a:solidFill>
                  <a:schemeClr val="tx1"/>
                </a:solidFill>
              </a:rPr>
              <a:t>Kiinan toipuminen jo lähellä pandemiaa edeltäneitä lukemia, talous kasvoi heinä–syyskuussa 4,9 prosenttia</a:t>
            </a:r>
            <a:br>
              <a:rPr lang="fi-FI" sz="2800" b="0" dirty="0">
                <a:solidFill>
                  <a:schemeClr val="tx1"/>
                </a:solidFill>
              </a:rPr>
            </a:br>
            <a:endParaRPr lang="fi-FI" sz="2800" b="0" dirty="0">
              <a:solidFill>
                <a:schemeClr val="tx1"/>
              </a:solidFill>
            </a:endParaRPr>
          </a:p>
        </p:txBody>
      </p:sp>
      <p:sp>
        <p:nvSpPr>
          <p:cNvPr id="3" name="Content Placeholder 2">
            <a:extLst>
              <a:ext uri="{FF2B5EF4-FFF2-40B4-BE49-F238E27FC236}">
                <a16:creationId xmlns:a16="http://schemas.microsoft.com/office/drawing/2014/main" id="{B78B76AE-62D5-494D-B377-A25DB2112CD7}"/>
              </a:ext>
            </a:extLst>
          </p:cNvPr>
          <p:cNvSpPr>
            <a:spLocks noGrp="1"/>
          </p:cNvSpPr>
          <p:nvPr>
            <p:ph idx="1"/>
          </p:nvPr>
        </p:nvSpPr>
        <p:spPr>
          <a:xfrm>
            <a:off x="562222" y="2009762"/>
            <a:ext cx="7988300" cy="4135438"/>
          </a:xfrm>
        </p:spPr>
        <p:txBody>
          <a:bodyPr/>
          <a:lstStyle/>
          <a:p>
            <a:pPr marL="0" indent="0">
              <a:buNone/>
            </a:pPr>
            <a:r>
              <a:rPr lang="fi-FI" sz="2000" dirty="0"/>
              <a:t>HS 19.10.2020	</a:t>
            </a:r>
            <a:r>
              <a:rPr lang="fi-FI" sz="2000" dirty="0" err="1"/>
              <a:t>Talous|Talouskasvu</a:t>
            </a:r>
            <a:endParaRPr lang="fi-FI" sz="2000" dirty="0"/>
          </a:p>
          <a:p>
            <a:pPr marL="0" indent="0">
              <a:buNone/>
            </a:pPr>
            <a:r>
              <a:rPr lang="fi-FI" dirty="0"/>
              <a:t>Kansainvälinen valuuttarahasto IMF arvioi, että Kiinasta tulee tänä vuonna maailman ainoa suurtalous, joka kasvaa.</a:t>
            </a:r>
          </a:p>
          <a:p>
            <a:pPr marL="0" indent="0">
              <a:buNone/>
            </a:pPr>
            <a:r>
              <a:rPr lang="fi-FI" dirty="0"/>
              <a:t>Kiina on toipunut tähän mennessä niin hyvin, että se on matkalla maailman ainoaksi suureksi maaksi, jonka talous kasvaa tänä vuonna. Ennuste on peräisin Kansainväliseltä valuuttarahastolta IMF:ltä. Sen mukaan Kiinan talous kasvaisi tänä vuonna kokonaisuudessaan 1,9 prosenttia.</a:t>
            </a:r>
          </a:p>
        </p:txBody>
      </p:sp>
      <p:sp>
        <p:nvSpPr>
          <p:cNvPr id="4" name="Text Placeholder 3">
            <a:extLst>
              <a:ext uri="{FF2B5EF4-FFF2-40B4-BE49-F238E27FC236}">
                <a16:creationId xmlns:a16="http://schemas.microsoft.com/office/drawing/2014/main" id="{D206E3F2-9352-CD41-BC53-C373045DD417}"/>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CE5EABDE-2A44-8E4C-B658-9C3B90AF7A3A}"/>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400527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F77A9-834D-5B41-BA5D-B94F41D0A8C6}"/>
              </a:ext>
            </a:extLst>
          </p:cNvPr>
          <p:cNvSpPr>
            <a:spLocks noGrp="1"/>
          </p:cNvSpPr>
          <p:nvPr>
            <p:ph idx="1"/>
          </p:nvPr>
        </p:nvSpPr>
        <p:spPr>
          <a:xfrm>
            <a:off x="573088" y="-27384"/>
            <a:ext cx="7988300" cy="4378995"/>
          </a:xfrm>
        </p:spPr>
        <p:txBody>
          <a:bodyPr/>
          <a:lstStyle/>
          <a:p>
            <a:pPr marL="0" indent="0">
              <a:buNone/>
            </a:pPr>
            <a:br>
              <a:rPr lang="fi-FI" b="1" dirty="0"/>
            </a:br>
            <a:r>
              <a:rPr lang="fi-FI" b="1" dirty="0"/>
              <a:t>Suomen Pankki arvioi talouden näkymien muuttuneen entistä synkemmiksi – pääjohtaja Olli Rehn huolissaan kustannuskilpailukyvystä</a:t>
            </a:r>
          </a:p>
          <a:p>
            <a:pPr marL="0" indent="0">
              <a:buNone/>
            </a:pPr>
            <a:r>
              <a:rPr lang="fi-FI" dirty="0"/>
              <a:t>Suomen pankin arvion mukaan bruttokansantuotteen kasvu on lähellä nollaa loka–joulukuussa.</a:t>
            </a:r>
          </a:p>
          <a:p>
            <a:pPr marL="0" indent="0">
              <a:buNone/>
            </a:pPr>
            <a:r>
              <a:rPr lang="fi-FI" sz="1600" dirty="0"/>
              <a:t>HS 13.11.2020</a:t>
            </a:r>
          </a:p>
          <a:p>
            <a:pPr marL="0" indent="0">
              <a:buNone/>
            </a:pPr>
            <a:r>
              <a:rPr lang="fi-FI" sz="2000" b="1" cap="all" dirty="0"/>
              <a:t>SUOMEN</a:t>
            </a:r>
            <a:r>
              <a:rPr lang="fi-FI" sz="2000" dirty="0"/>
              <a:t> talouden suhdannenäkymä on heikentynyt kesän jälkeen, arvioi Suomen Pankki perjantaina.</a:t>
            </a:r>
          </a:p>
          <a:p>
            <a:pPr marL="0" indent="0">
              <a:buNone/>
            </a:pPr>
            <a:r>
              <a:rPr lang="fi-FI" sz="2000" dirty="0"/>
              <a:t>Sen uuden arvion mukaan bruttokansantuotteen kasvu on loka–joulukuussa lähellä nollaa, vaikka edellisellä vuosineljänneksellä talous vielä elpyi kevään romahduksesta.</a:t>
            </a:r>
          </a:p>
          <a:p>
            <a:pPr marL="0" indent="0">
              <a:buNone/>
            </a:pPr>
            <a:r>
              <a:rPr lang="fi-FI" sz="2000" dirty="0"/>
              <a:t>Heinä–syyskuussa kausivaihtelusta tasoitettu bruttokansantuote kasvoi </a:t>
            </a:r>
            <a:r>
              <a:rPr lang="fi-FI" sz="2000" dirty="0">
                <a:hlinkClick r:id="rId2"/>
              </a:rPr>
              <a:t>Tilastokeskuksen ennakkotietojen perusteella </a:t>
            </a:r>
            <a:r>
              <a:rPr lang="fi-FI" sz="2000" dirty="0"/>
              <a:t>2,6 prosenttia edellisestä vuosineljänneksestä. Se on selvästi vähemmän kuin monissa muissa eurovaltioissa, ilmenee Euroopan unionin tilastokeskuksen </a:t>
            </a:r>
            <a:r>
              <a:rPr lang="fi-FI" sz="2000" dirty="0">
                <a:hlinkClick r:id="rId3"/>
              </a:rPr>
              <a:t>Eurostatin perjantaina </a:t>
            </a:r>
            <a:r>
              <a:rPr lang="fi-FI" sz="2000" dirty="0"/>
              <a:t>julkaisemista tiedoista.</a:t>
            </a:r>
          </a:p>
          <a:p>
            <a:pPr marL="0" indent="0">
              <a:buNone/>
            </a:pPr>
            <a:endParaRPr lang="fi-FI" dirty="0"/>
          </a:p>
          <a:p>
            <a:pPr marL="0" indent="0">
              <a:buNone/>
            </a:pPr>
            <a:endParaRPr lang="fi-FI" dirty="0"/>
          </a:p>
        </p:txBody>
      </p:sp>
      <p:sp>
        <p:nvSpPr>
          <p:cNvPr id="4" name="Text Placeholder 3">
            <a:extLst>
              <a:ext uri="{FF2B5EF4-FFF2-40B4-BE49-F238E27FC236}">
                <a16:creationId xmlns:a16="http://schemas.microsoft.com/office/drawing/2014/main" id="{F9358675-A93D-714D-892B-C08D9CE42F5A}"/>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AB4C4862-18BE-DA41-A9E8-46F8CCC4A7C6}"/>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211535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C1D342-43D5-E741-ADE6-40FBBE616BA8}"/>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3FFFA47C-72B3-8840-AA2F-5D892BB459FF}"/>
              </a:ext>
            </a:extLst>
          </p:cNvPr>
          <p:cNvSpPr>
            <a:spLocks noGrp="1"/>
          </p:cNvSpPr>
          <p:nvPr>
            <p:ph type="body" sz="quarter" idx="14"/>
          </p:nvPr>
        </p:nvSpPr>
        <p:spPr/>
        <p:txBody>
          <a:bodyPr/>
          <a:lstStyle/>
          <a:p>
            <a:endParaRPr lang="fi-FI"/>
          </a:p>
        </p:txBody>
      </p:sp>
      <p:sp>
        <p:nvSpPr>
          <p:cNvPr id="6" name="Rectangle 5">
            <a:extLst>
              <a:ext uri="{FF2B5EF4-FFF2-40B4-BE49-F238E27FC236}">
                <a16:creationId xmlns:a16="http://schemas.microsoft.com/office/drawing/2014/main" id="{54F40AD5-86C9-9945-916D-477FE17E9A07}"/>
              </a:ext>
            </a:extLst>
          </p:cNvPr>
          <p:cNvSpPr/>
          <p:nvPr/>
        </p:nvSpPr>
        <p:spPr>
          <a:xfrm>
            <a:off x="539552" y="244961"/>
            <a:ext cx="8121616" cy="5632311"/>
          </a:xfrm>
          <a:prstGeom prst="rect">
            <a:avLst/>
          </a:prstGeom>
        </p:spPr>
        <p:txBody>
          <a:bodyPr wrap="square">
            <a:spAutoFit/>
          </a:bodyPr>
          <a:lstStyle/>
          <a:p>
            <a:r>
              <a:rPr lang="fi-FI" dirty="0"/>
              <a:t>HS 16.11.2020 </a:t>
            </a:r>
            <a:r>
              <a:rPr lang="fi-FI" dirty="0" err="1"/>
              <a:t>Talous|Koronaviruspandemia</a:t>
            </a:r>
            <a:endParaRPr lang="fi-FI" dirty="0"/>
          </a:p>
          <a:p>
            <a:r>
              <a:rPr lang="fi-FI" sz="2400" b="1" dirty="0"/>
              <a:t>Pinnan alla tapahtuu nyt jotain sellaista, mitä tilastot eivät vielä kerro: Tutkijat varoittavat Suomen talouden pitkästä piinasta</a:t>
            </a:r>
          </a:p>
          <a:p>
            <a:r>
              <a:rPr lang="fi-FI" dirty="0"/>
              <a:t>Taloustieteilijät Matti Pohjola ja Otto Toivanen varoittavat, että koronaviruspandemia uhkaa heikentää työn tuottavuutta, joka on talouskasvun lähteistä tärkein.</a:t>
            </a:r>
          </a:p>
          <a:p>
            <a:endParaRPr lang="fi-FI" dirty="0"/>
          </a:p>
          <a:p>
            <a:r>
              <a:rPr lang="fi-FI" dirty="0"/>
              <a:t>Koronaviruspandemian kielteiset vaikutukset talouteen kestävät pidempään kuin mitä suhdanne-ennusteiden perusteella voisi päätellä, arvioi talouskasvun tutkimukseen erikoistunut Aalto-yliopiston taloustieteen emeritusprofessori </a:t>
            </a:r>
            <a:r>
              <a:rPr lang="fi-FI" dirty="0">
                <a:hlinkClick r:id="rId2"/>
              </a:rPr>
              <a:t>Matti Pohjola</a:t>
            </a:r>
            <a:r>
              <a:rPr lang="fi-FI" dirty="0"/>
              <a:t>.</a:t>
            </a:r>
          </a:p>
          <a:p>
            <a:r>
              <a:rPr lang="fi-FI" dirty="0"/>
              <a:t>”Taloustieteellinen tutkimus on selvittänyt, että 1300-luvun jälkeen 15 suuressa pandemiassa talouskasvu on hidastunut useiksi vuosiksi. Talous toimii pandemioissa ja muissakin kriiseissä aina samalla tavoin. Säästäminen lisääntyy, koska kotitaloudet supistavat kulutustaan. Investoinnit vähenevät, kun yritysten epävarmuus liiketoimintansa tulevaisuudesta kasvaa. Näiden seurauksena korot laskevat ja bruttokansantuotteen kasvu hidastuu. Koronaviruspandemiakin vaikuttaa samalla tavoin.”</a:t>
            </a:r>
          </a:p>
        </p:txBody>
      </p:sp>
    </p:spTree>
    <p:extLst>
      <p:ext uri="{BB962C8B-B14F-4D97-AF65-F5344CB8AC3E}">
        <p14:creationId xmlns:p14="http://schemas.microsoft.com/office/powerpoint/2010/main" val="28811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53843A-8B96-A344-B3F6-444BC708CAE4}"/>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954F9417-B2F2-E140-B2CD-2E5447C9C423}"/>
              </a:ext>
            </a:extLst>
          </p:cNvPr>
          <p:cNvSpPr>
            <a:spLocks noGrp="1"/>
          </p:cNvSpPr>
          <p:nvPr>
            <p:ph type="body" sz="quarter" idx="14"/>
          </p:nvPr>
        </p:nvSpPr>
        <p:spPr/>
        <p:txBody>
          <a:bodyPr/>
          <a:lstStyle/>
          <a:p>
            <a:endParaRPr lang="fi-FI"/>
          </a:p>
        </p:txBody>
      </p:sp>
      <p:sp>
        <p:nvSpPr>
          <p:cNvPr id="6" name="Rectangle 5">
            <a:extLst>
              <a:ext uri="{FF2B5EF4-FFF2-40B4-BE49-F238E27FC236}">
                <a16:creationId xmlns:a16="http://schemas.microsoft.com/office/drawing/2014/main" id="{84F191AB-92D8-DF44-99C4-F830BFC7C83F}"/>
              </a:ext>
            </a:extLst>
          </p:cNvPr>
          <p:cNvSpPr/>
          <p:nvPr/>
        </p:nvSpPr>
        <p:spPr>
          <a:xfrm>
            <a:off x="539552" y="889844"/>
            <a:ext cx="8021248" cy="4247317"/>
          </a:xfrm>
          <a:prstGeom prst="rect">
            <a:avLst/>
          </a:prstGeom>
        </p:spPr>
        <p:txBody>
          <a:bodyPr wrap="square">
            <a:spAutoFit/>
          </a:bodyPr>
          <a:lstStyle/>
          <a:p>
            <a:r>
              <a:rPr lang="fi-FI" dirty="0"/>
              <a:t>HS 16.11.2020</a:t>
            </a:r>
          </a:p>
          <a:p>
            <a:r>
              <a:rPr lang="fi-FI" sz="2400" b="1" dirty="0"/>
              <a:t>Talous elpyy koronaviruksen toisesta aallosta huolimatta, uskoo OP: ”Iso kuva on pysynyt kesästä asti ennallaan”</a:t>
            </a:r>
          </a:p>
          <a:p>
            <a:r>
              <a:rPr lang="fi-FI" dirty="0"/>
              <a:t>OP-ryhmä julkisti suhdannekatsauksensa maanantaina. Suomen talouskasvun ennuste pysyy samana kuin elokuussa.</a:t>
            </a:r>
          </a:p>
          <a:p>
            <a:r>
              <a:rPr lang="fi-FI" dirty="0" err="1"/>
              <a:t>OP:n</a:t>
            </a:r>
            <a:r>
              <a:rPr lang="fi-FI" dirty="0"/>
              <a:t> mukaan yksityinen kulutus vähenee kaksi prosenttia tänä vuonna, eli selvästi vähemmän kuin keväällä oli </a:t>
            </a:r>
            <a:r>
              <a:rPr lang="fi-FI" dirty="0" err="1"/>
              <a:t>pelätty.­Kuva</a:t>
            </a:r>
            <a:r>
              <a:rPr lang="fi-FI" dirty="0"/>
              <a:t>: Antti Aimo-Koivisto / Lehtikuva</a:t>
            </a:r>
          </a:p>
          <a:p>
            <a:r>
              <a:rPr lang="fi-FI" dirty="0">
                <a:hlinkClick r:id="rId2"/>
              </a:rPr>
              <a:t>Laura Kukkonen HS</a:t>
            </a:r>
          </a:p>
          <a:p>
            <a:r>
              <a:rPr lang="fi-FI" dirty="0"/>
              <a:t>9:19 | Päivitetty 9:42</a:t>
            </a:r>
          </a:p>
          <a:p>
            <a:r>
              <a:rPr lang="fi-FI" dirty="0"/>
              <a:t>OP-ryhmän ekonomistit arvioivat maanantaina julkaistussa suhdannekatsauksessa, että Suomen talous elpyy pandemian toisesta aallosta huolimatta.</a:t>
            </a:r>
          </a:p>
        </p:txBody>
      </p:sp>
    </p:spTree>
    <p:extLst>
      <p:ext uri="{BB962C8B-B14F-4D97-AF65-F5344CB8AC3E}">
        <p14:creationId xmlns:p14="http://schemas.microsoft.com/office/powerpoint/2010/main" val="419104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C55D73-E384-3540-BA04-F25845323268}"/>
              </a:ext>
            </a:extLst>
          </p:cNvPr>
          <p:cNvSpPr>
            <a:spLocks noGrp="1"/>
          </p:cNvSpPr>
          <p:nvPr>
            <p:ph type="title"/>
          </p:nvPr>
        </p:nvSpPr>
        <p:spPr>
          <a:xfrm>
            <a:off x="573088" y="488950"/>
            <a:ext cx="7988300" cy="419770"/>
          </a:xfrm>
        </p:spPr>
        <p:txBody>
          <a:bodyPr/>
          <a:lstStyle/>
          <a:p>
            <a:r>
              <a:rPr lang="fi-FI" sz="2800" b="0" dirty="0"/>
              <a:t>VM:n video ennustamisesta</a:t>
            </a:r>
          </a:p>
        </p:txBody>
      </p:sp>
      <p:sp>
        <p:nvSpPr>
          <p:cNvPr id="3" name="Content Placeholder 2">
            <a:extLst>
              <a:ext uri="{FF2B5EF4-FFF2-40B4-BE49-F238E27FC236}">
                <a16:creationId xmlns:a16="http://schemas.microsoft.com/office/drawing/2014/main" id="{CE276D4B-D4ED-4142-B96F-93A269B3BBF3}"/>
              </a:ext>
            </a:extLst>
          </p:cNvPr>
          <p:cNvSpPr>
            <a:spLocks noGrp="1"/>
          </p:cNvSpPr>
          <p:nvPr>
            <p:ph idx="1"/>
          </p:nvPr>
        </p:nvSpPr>
        <p:spPr>
          <a:xfrm>
            <a:off x="593692" y="764704"/>
            <a:ext cx="7988300" cy="1296144"/>
          </a:xfrm>
        </p:spPr>
        <p:txBody>
          <a:bodyPr/>
          <a:lstStyle/>
          <a:p>
            <a:pPr marL="0" indent="0">
              <a:buNone/>
            </a:pPr>
            <a:endParaRPr lang="fi-FI" dirty="0">
              <a:hlinkClick r:id="rId2"/>
            </a:endParaRPr>
          </a:p>
          <a:p>
            <a:pPr marL="0" indent="0">
              <a:buNone/>
            </a:pPr>
            <a:r>
              <a:rPr lang="fi-FI" dirty="0">
                <a:hlinkClick r:id="rId2"/>
              </a:rPr>
              <a:t>https://youtu.be/xYPHPVWPwlU</a:t>
            </a:r>
            <a:endParaRPr lang="fi-FI" dirty="0"/>
          </a:p>
          <a:p>
            <a:endParaRPr lang="fi-FI" dirty="0"/>
          </a:p>
        </p:txBody>
      </p:sp>
      <p:sp>
        <p:nvSpPr>
          <p:cNvPr id="7" name="Text Placeholder 6">
            <a:extLst>
              <a:ext uri="{FF2B5EF4-FFF2-40B4-BE49-F238E27FC236}">
                <a16:creationId xmlns:a16="http://schemas.microsoft.com/office/drawing/2014/main" id="{FAE73C3C-F6A0-DD42-8EAF-D776CDD0B372}"/>
              </a:ext>
            </a:extLst>
          </p:cNvPr>
          <p:cNvSpPr>
            <a:spLocks noGrp="1"/>
          </p:cNvSpPr>
          <p:nvPr>
            <p:ph type="body" sz="quarter" idx="13"/>
          </p:nvPr>
        </p:nvSpPr>
        <p:spPr/>
        <p:txBody>
          <a:bodyPr/>
          <a:lstStyle/>
          <a:p>
            <a:endParaRPr lang="fi-FI"/>
          </a:p>
        </p:txBody>
      </p:sp>
      <p:sp>
        <p:nvSpPr>
          <p:cNvPr id="8" name="Text Placeholder 7">
            <a:extLst>
              <a:ext uri="{FF2B5EF4-FFF2-40B4-BE49-F238E27FC236}">
                <a16:creationId xmlns:a16="http://schemas.microsoft.com/office/drawing/2014/main" id="{9203B2EC-60B0-6342-9E1B-F17F67462C5C}"/>
              </a:ext>
            </a:extLst>
          </p:cNvPr>
          <p:cNvSpPr>
            <a:spLocks noGrp="1"/>
          </p:cNvSpPr>
          <p:nvPr>
            <p:ph type="body" sz="quarter" idx="14"/>
          </p:nvPr>
        </p:nvSpPr>
        <p:spPr/>
        <p:txBody>
          <a:bodyPr/>
          <a:lstStyle/>
          <a:p>
            <a:endParaRPr lang="fi-FI"/>
          </a:p>
        </p:txBody>
      </p:sp>
      <p:sp>
        <p:nvSpPr>
          <p:cNvPr id="9" name="TextBox 8">
            <a:extLst>
              <a:ext uri="{FF2B5EF4-FFF2-40B4-BE49-F238E27FC236}">
                <a16:creationId xmlns:a16="http://schemas.microsoft.com/office/drawing/2014/main" id="{9CCDF16B-5655-E144-9B05-775BDF0A77E0}"/>
              </a:ext>
            </a:extLst>
          </p:cNvPr>
          <p:cNvSpPr txBox="1"/>
          <p:nvPr/>
        </p:nvSpPr>
        <p:spPr>
          <a:xfrm>
            <a:off x="755576" y="3875409"/>
            <a:ext cx="7258718" cy="461665"/>
          </a:xfrm>
          <a:prstGeom prst="rect">
            <a:avLst/>
          </a:prstGeom>
          <a:noFill/>
        </p:spPr>
        <p:txBody>
          <a:bodyPr wrap="none" rtlCol="0">
            <a:spAutoFit/>
          </a:bodyPr>
          <a:lstStyle/>
          <a:p>
            <a:r>
              <a:rPr lang="fi-FI" sz="2400" dirty="0"/>
              <a:t>Seuraavaksi EU:n ennustuksia eräille EU-talouksille</a:t>
            </a:r>
          </a:p>
        </p:txBody>
      </p:sp>
      <p:sp>
        <p:nvSpPr>
          <p:cNvPr id="10" name="Curved Right Arrow 9">
            <a:extLst>
              <a:ext uri="{FF2B5EF4-FFF2-40B4-BE49-F238E27FC236}">
                <a16:creationId xmlns:a16="http://schemas.microsoft.com/office/drawing/2014/main" id="{D3389224-69EC-2542-A6AA-0533932405F9}"/>
              </a:ext>
            </a:extLst>
          </p:cNvPr>
          <p:cNvSpPr/>
          <p:nvPr/>
        </p:nvSpPr>
        <p:spPr>
          <a:xfrm>
            <a:off x="6858000" y="4581128"/>
            <a:ext cx="1458416" cy="1008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227125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04977A-6D9E-CB47-8744-AA9F0C11FFEC}"/>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7D3C7CA2-F5EE-4849-AF31-E6B8859EC4B0}"/>
              </a:ext>
            </a:extLst>
          </p:cNvPr>
          <p:cNvSpPr>
            <a:spLocks noGrp="1"/>
          </p:cNvSpPr>
          <p:nvPr>
            <p:ph type="body" sz="quarter" idx="14"/>
          </p:nvPr>
        </p:nvSpPr>
        <p:spPr/>
        <p:txBody>
          <a:bodyPr/>
          <a:lstStyle/>
          <a:p>
            <a:endParaRPr lang="fi-FI"/>
          </a:p>
        </p:txBody>
      </p:sp>
      <p:pic>
        <p:nvPicPr>
          <p:cNvPr id="12" name="Content Placeholder 11">
            <a:extLst>
              <a:ext uri="{FF2B5EF4-FFF2-40B4-BE49-F238E27FC236}">
                <a16:creationId xmlns:a16="http://schemas.microsoft.com/office/drawing/2014/main" id="{9318AA90-98D3-6D48-8AC8-10A50B2A9E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536" y="116632"/>
            <a:ext cx="6934126" cy="5678685"/>
          </a:xfrm>
        </p:spPr>
      </p:pic>
    </p:spTree>
    <p:extLst>
      <p:ext uri="{BB962C8B-B14F-4D97-AF65-F5344CB8AC3E}">
        <p14:creationId xmlns:p14="http://schemas.microsoft.com/office/powerpoint/2010/main" val="337972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EA46F3-7BBC-B64C-AC44-4109293AB9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8351"/>
            <a:ext cx="7080544" cy="5714905"/>
          </a:xfrm>
        </p:spPr>
      </p:pic>
      <p:sp>
        <p:nvSpPr>
          <p:cNvPr id="4" name="Text Placeholder 3">
            <a:extLst>
              <a:ext uri="{FF2B5EF4-FFF2-40B4-BE49-F238E27FC236}">
                <a16:creationId xmlns:a16="http://schemas.microsoft.com/office/drawing/2014/main" id="{93570E67-D13D-A144-B33D-7ABDC7B05293}"/>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8BE7DFC4-B34A-AA40-93B4-E3DCFF7FEFCE}"/>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330673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25DCBBB-E5CD-264B-B0EA-08F92E41EC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526" y="116632"/>
            <a:ext cx="6942415" cy="5603131"/>
          </a:xfrm>
        </p:spPr>
      </p:pic>
      <p:sp>
        <p:nvSpPr>
          <p:cNvPr id="4" name="Text Placeholder 3">
            <a:extLst>
              <a:ext uri="{FF2B5EF4-FFF2-40B4-BE49-F238E27FC236}">
                <a16:creationId xmlns:a16="http://schemas.microsoft.com/office/drawing/2014/main" id="{245B323D-9A57-E643-9291-B98C90181875}"/>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C93D5EA6-83BB-9148-AACA-246125F88B75}"/>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83415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CEE2B11-0F46-E34B-ADE5-01C040575F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88640"/>
            <a:ext cx="6978774" cy="5531123"/>
          </a:xfrm>
        </p:spPr>
      </p:pic>
      <p:sp>
        <p:nvSpPr>
          <p:cNvPr id="4" name="Text Placeholder 3">
            <a:extLst>
              <a:ext uri="{FF2B5EF4-FFF2-40B4-BE49-F238E27FC236}">
                <a16:creationId xmlns:a16="http://schemas.microsoft.com/office/drawing/2014/main" id="{9DD2F6E9-BAF7-444B-B057-BF03418881D7}"/>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B00461DC-85EA-FF4D-ABD2-8BB8A06E9F95}"/>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282722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65E374-5A23-2A44-B2AE-E710C63DACDE}"/>
              </a:ext>
            </a:extLst>
          </p:cNvPr>
          <p:cNvSpPr>
            <a:spLocks noGrp="1"/>
          </p:cNvSpPr>
          <p:nvPr>
            <p:ph type="body" sz="quarter" idx="13"/>
          </p:nvPr>
        </p:nvSpPr>
        <p:spPr/>
        <p:txBody>
          <a:bodyPr/>
          <a:lstStyle/>
          <a:p>
            <a:endParaRPr lang="fi-FI"/>
          </a:p>
        </p:txBody>
      </p:sp>
      <p:sp>
        <p:nvSpPr>
          <p:cNvPr id="5" name="Text Placeholder 4">
            <a:extLst>
              <a:ext uri="{FF2B5EF4-FFF2-40B4-BE49-F238E27FC236}">
                <a16:creationId xmlns:a16="http://schemas.microsoft.com/office/drawing/2014/main" id="{74EAE3A1-CD9C-B347-BE63-C703AE5F2AFC}"/>
              </a:ext>
            </a:extLst>
          </p:cNvPr>
          <p:cNvSpPr>
            <a:spLocks noGrp="1"/>
          </p:cNvSpPr>
          <p:nvPr>
            <p:ph type="body" sz="quarter" idx="14"/>
          </p:nvPr>
        </p:nvSpPr>
        <p:spPr/>
        <p:txBody>
          <a:bodyPr/>
          <a:lstStyle/>
          <a:p>
            <a:endParaRPr lang="fi-FI"/>
          </a:p>
        </p:txBody>
      </p:sp>
      <p:pic>
        <p:nvPicPr>
          <p:cNvPr id="3" name="Picture 2">
            <a:extLst>
              <a:ext uri="{FF2B5EF4-FFF2-40B4-BE49-F238E27FC236}">
                <a16:creationId xmlns:a16="http://schemas.microsoft.com/office/drawing/2014/main" id="{E95FAAF0-912F-274C-B297-9135B017B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1396"/>
            <a:ext cx="8848179" cy="5391859"/>
          </a:xfrm>
          <a:prstGeom prst="rect">
            <a:avLst/>
          </a:prstGeom>
        </p:spPr>
      </p:pic>
    </p:spTree>
    <p:extLst>
      <p:ext uri="{BB962C8B-B14F-4D97-AF65-F5344CB8AC3E}">
        <p14:creationId xmlns:p14="http://schemas.microsoft.com/office/powerpoint/2010/main" val="148576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B3465-65B9-684B-BCA7-E90FBC4A5DA5}"/>
              </a:ext>
            </a:extLst>
          </p:cNvPr>
          <p:cNvPicPr>
            <a:picLocks noChangeAspect="1"/>
          </p:cNvPicPr>
          <p:nvPr/>
        </p:nvPicPr>
        <p:blipFill>
          <a:blip r:embed="rId2"/>
          <a:stretch>
            <a:fillRect/>
          </a:stretch>
        </p:blipFill>
        <p:spPr>
          <a:xfrm>
            <a:off x="2483768" y="2708920"/>
            <a:ext cx="5570178" cy="3161077"/>
          </a:xfrm>
          <a:prstGeom prst="rect">
            <a:avLst/>
          </a:prstGeom>
        </p:spPr>
      </p:pic>
      <p:sp>
        <p:nvSpPr>
          <p:cNvPr id="4" name="Rectangle 3">
            <a:extLst>
              <a:ext uri="{FF2B5EF4-FFF2-40B4-BE49-F238E27FC236}">
                <a16:creationId xmlns:a16="http://schemas.microsoft.com/office/drawing/2014/main" id="{77E2050B-4149-4B48-A970-571B20F43E73}"/>
              </a:ext>
            </a:extLst>
          </p:cNvPr>
          <p:cNvSpPr/>
          <p:nvPr/>
        </p:nvSpPr>
        <p:spPr>
          <a:xfrm>
            <a:off x="251520" y="472604"/>
            <a:ext cx="8424936" cy="2616101"/>
          </a:xfrm>
          <a:prstGeom prst="rect">
            <a:avLst/>
          </a:prstGeom>
        </p:spPr>
        <p:txBody>
          <a:bodyPr wrap="square">
            <a:spAutoFit/>
          </a:bodyPr>
          <a:lstStyle/>
          <a:p>
            <a:r>
              <a:rPr lang="fi-FI" sz="2400" b="1" dirty="0"/>
              <a:t>Suhdannenäkymä heikentynyt kesän jälkeen</a:t>
            </a:r>
          </a:p>
          <a:p>
            <a:r>
              <a:rPr lang="fi-FI" dirty="0">
                <a:hlinkClick r:id="rId3"/>
              </a:rPr>
              <a:t>Julkaistu </a:t>
            </a:r>
            <a:r>
              <a:rPr lang="fi-FI" dirty="0"/>
              <a:t>12.11.2020 </a:t>
            </a:r>
            <a:r>
              <a:rPr lang="fi-FI" dirty="0">
                <a:hlinkClick r:id="rId4"/>
              </a:rPr>
              <a:t>Julkaisu: Analyysi </a:t>
            </a:r>
            <a:r>
              <a:rPr lang="fi-FI" dirty="0">
                <a:hlinkClick r:id="rId5"/>
              </a:rPr>
              <a:t>Talouden näkymät</a:t>
            </a:r>
            <a:endParaRPr lang="fi-FI" dirty="0"/>
          </a:p>
          <a:p>
            <a:r>
              <a:rPr lang="fi-FI" sz="2000" dirty="0"/>
              <a:t>Suomen suhdannenäkymä on heikentynyt kesän jälkeen. Koronaviruspandemian toinen aalto on iskenyt voimalla Eurooppaan ja Suomessakin tartunnat ovat kasvussa. Suomen BKT:n kasvu on jäämässä lähelle nollaa vuoden 2020 viimeisellä neljänneksellä, kun kolmannella vuosineljänneksellä talous oli toipumassa vielä hyvin kevään pudotuksestaan.</a:t>
            </a:r>
          </a:p>
        </p:txBody>
      </p:sp>
      <p:pic>
        <p:nvPicPr>
          <p:cNvPr id="4098" name="Picture 2" descr="Euro ja talous">
            <a:extLst>
              <a:ext uri="{FF2B5EF4-FFF2-40B4-BE49-F238E27FC236}">
                <a16:creationId xmlns:a16="http://schemas.microsoft.com/office/drawing/2014/main" id="{52EA58AD-ED3C-0A4E-AC07-DD802BE800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23475"/>
            <a:ext cx="1656184" cy="15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16198"/>
      </p:ext>
    </p:extLst>
  </p:cSld>
  <p:clrMapOvr>
    <a:masterClrMapping/>
  </p:clrMapOvr>
</p:sld>
</file>

<file path=ppt/theme/theme1.xml><?xml version="1.0" encoding="utf-8"?>
<a:theme xmlns:a="http://schemas.openxmlformats.org/drawingml/2006/main" name="Aalto">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Kertausluento 1.</Template>
  <TotalTime>16899</TotalTime>
  <Words>1174</Words>
  <Application>Microsoft Macintosh PowerPoint</Application>
  <PresentationFormat>On-screen Show (4:3)</PresentationFormat>
  <Paragraphs>111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Georgia</vt:lpstr>
      <vt:lpstr>Symbol</vt:lpstr>
      <vt:lpstr>Times New Roman</vt:lpstr>
      <vt:lpstr>Wingdings</vt:lpstr>
      <vt:lpstr>Aalto</vt:lpstr>
      <vt:lpstr>TU-91.C2070 Läsnäoloharjoitukset 3  SUHDANNENÄKYMÄT </vt:lpstr>
      <vt:lpstr>1. Pohdi tämän hetkisiä talousnäkymiä Suomessa ja muualla. Mm. alla olevan linkin kautta voit tarkastella EU:n komission arvioita talouskehityksestä eri EU maissa. Valitse tarkastelusi kohteeksi kolme maata ja vertaa niiden talouskehitysennusteita. Lisäksi pohdi mitkä ovat tällä hetkellä maailman talouden kehityksen suurimmat haasteet. </vt:lpstr>
      <vt:lpstr>VM:n video ennustamisesta</vt:lpstr>
      <vt:lpstr>PowerPoint Presentation</vt:lpstr>
      <vt:lpstr>PowerPoint Presentation</vt:lpstr>
      <vt:lpstr>PowerPoint Presentation</vt:lpstr>
      <vt:lpstr>PowerPoint Presentation</vt:lpstr>
      <vt:lpstr>PowerPoint Presentation</vt:lpstr>
      <vt:lpstr>PowerPoint Presentation</vt:lpstr>
      <vt:lpstr>Pohdi mitkä ovat tällä hetkellä maailman talouden kehityksen suurimmat haasteet.   </vt:lpstr>
      <vt:lpstr>Suomen talouspolitiikan päähaasteet </vt:lpstr>
      <vt:lpstr>2. Käytä tässä tehtävässä suhdannevaihtelujen kokonaiskysyntä- kokonaistarjontamallia (demonstroi kussakin kohdassa muutokset Kokonaiskysyntä-kokonaistarjontamallin kaaviossa).  (Oleta, että lähtötilanteessa ollaan pitkän aikavälin tasapainossa.)   Mitä tapahtuu hinnoille ja tuotannon määrälle lyhyellä aikavälillä, jos a) kokonaiskysyntäkäyrä siirtyy vasemmalle b) kokonaiskysyntäkäyrä siirtyy oikealle  c) lyhyen aikavälin kokonaistarjonta siirtyy vasemmalle  </vt:lpstr>
      <vt:lpstr>Mitä tapahtuu hinnoille ja tuotannon määrälle lyhyellä aikavälillä, jos</vt:lpstr>
      <vt:lpstr>PowerPoint Presentation</vt:lpstr>
      <vt:lpstr>Mitä tapahtuu hinnoille ja tuotannon määrälle lyhyellä aikavälillä, jos</vt:lpstr>
      <vt:lpstr>Mitä tapahtuu hinnoille ja tuotannon määrälle lyhyellä aikavälillä, jos</vt:lpstr>
      <vt:lpstr>PowerPoint Presentation</vt:lpstr>
      <vt:lpstr>3. Etsi jokin talousuutinen verkosta, jossa kuvataan pandemian vaikutusta taloudelliseen aktiviteettiin maailmalla. </vt:lpstr>
      <vt:lpstr>Etla: Julkisen talouden alijäämä kasvaa tänä vuonna suureksi ja sulaa hitaasti Etlan toimitusjohtajan Aki Kangasharjun mukaan kilpailukyky on kaiken A ja O 14.9.2020  </vt:lpstr>
      <vt:lpstr>Etla: talouspolitiikan tavoitteeksi työllisyysloikka, alijäämän sulattaminen ja koronakriisistä toipumisen varmistaminen </vt:lpstr>
      <vt:lpstr>IMF julkaisi uuden talousennusteen: Koronapandemian vaikutus maailmantalouteen odotettua pienempi IMF:n mukaan talouden palautuminen tulee kuitenkin kestämään aiemmin uskottua pidempään. IMF13.10.2020  YLE </vt:lpstr>
      <vt:lpstr>Saksan talousministeri: talous toipuu nopeasti, uusia koronasulkuja ei ole näköpiirissä </vt:lpstr>
      <vt:lpstr>Kiinan toipuminen jo lähellä pandemiaa edeltäneitä lukemia, talous kasvoi heinä–syyskuussa 4,9 prosenttia </vt:lpstr>
      <vt:lpstr>PowerPoint Presentation</vt:lpstr>
      <vt:lpstr>PowerPoint Presentation</vt:lpstr>
      <vt:lpstr>PowerPoint Presentation</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TU-91.1001 Läsnäoloharjoitukset 5 TALOUSPOLITIIKKA</dc:title>
  <dc:creator>hwalle</dc:creator>
  <cp:lastModifiedBy>Wallenius Hannele</cp:lastModifiedBy>
  <cp:revision>249</cp:revision>
  <dcterms:created xsi:type="dcterms:W3CDTF">2007-12-07T12:31:43Z</dcterms:created>
  <dcterms:modified xsi:type="dcterms:W3CDTF">2020-11-16T09:33:18Z</dcterms:modified>
</cp:coreProperties>
</file>