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2" r:id="rId4"/>
    <p:sldId id="309" r:id="rId5"/>
    <p:sldId id="308" r:id="rId6"/>
    <p:sldId id="303" r:id="rId7"/>
    <p:sldId id="305" r:id="rId8"/>
    <p:sldId id="306" r:id="rId9"/>
    <p:sldId id="307" r:id="rId10"/>
    <p:sldId id="312" r:id="rId11"/>
    <p:sldId id="315" r:id="rId12"/>
    <p:sldId id="314" r:id="rId13"/>
    <p:sldId id="318" r:id="rId14"/>
    <p:sldId id="311" r:id="rId15"/>
    <p:sldId id="31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i-FI"/>
              <a:t>Muokkaa ots. perustyyl. napsautt.</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C19A2B83-2663-4CA7-9C9A-174F16E7B29D}" type="datetimeFigureOut">
              <a:rPr lang="sv-SE" smtClean="0"/>
              <a:t>2021-01-20</a:t>
            </a:fld>
            <a:endParaRPr lang="sv-SE"/>
          </a:p>
        </p:txBody>
      </p:sp>
      <p:sp>
        <p:nvSpPr>
          <p:cNvPr id="5" name="Footer Placeholder 4"/>
          <p:cNvSpPr>
            <a:spLocks noGrp="1"/>
          </p:cNvSpPr>
          <p:nvPr>
            <p:ph type="ftr" sz="quarter" idx="11"/>
          </p:nvPr>
        </p:nvSpPr>
        <p:spPr/>
        <p:txBody>
          <a:bodyPr/>
          <a:lstStyle/>
          <a:p>
            <a:endParaRPr lang="sv-S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10B9631-DB27-48B6-A31A-40B6B5B8F465}" type="slidenum">
              <a:rPr lang="sv-SE" smtClean="0"/>
              <a:t>‹#›</a:t>
            </a:fld>
            <a:endParaRPr lang="sv-SE"/>
          </a:p>
        </p:txBody>
      </p:sp>
    </p:spTree>
    <p:extLst>
      <p:ext uri="{BB962C8B-B14F-4D97-AF65-F5344CB8AC3E}">
        <p14:creationId xmlns:p14="http://schemas.microsoft.com/office/powerpoint/2010/main" val="3359372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i-FI"/>
              <a:t>Muokkaa ots. perustyyl. napsautt.</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C19A2B83-2663-4CA7-9C9A-174F16E7B29D}" type="datetimeFigureOut">
              <a:rPr lang="sv-SE" smtClean="0"/>
              <a:t>2021-01-20</a:t>
            </a:fld>
            <a:endParaRPr lang="sv-SE"/>
          </a:p>
        </p:txBody>
      </p:sp>
      <p:sp>
        <p:nvSpPr>
          <p:cNvPr id="5" name="Footer Placeholder 4"/>
          <p:cNvSpPr>
            <a:spLocks noGrp="1"/>
          </p:cNvSpPr>
          <p:nvPr>
            <p:ph type="ftr" sz="quarter" idx="11"/>
          </p:nvPr>
        </p:nvSpPr>
        <p:spPr/>
        <p:txBody>
          <a:bodyPr/>
          <a:lstStyle/>
          <a:p>
            <a:endParaRPr lang="sv-S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10B9631-DB27-48B6-A31A-40B6B5B8F465}" type="slidenum">
              <a:rPr lang="sv-SE" smtClean="0"/>
              <a:t>‹#›</a:t>
            </a:fld>
            <a:endParaRPr lang="sv-SE"/>
          </a:p>
        </p:txBody>
      </p:sp>
    </p:spTree>
    <p:extLst>
      <p:ext uri="{BB962C8B-B14F-4D97-AF65-F5344CB8AC3E}">
        <p14:creationId xmlns:p14="http://schemas.microsoft.com/office/powerpoint/2010/main" val="421819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i-FI"/>
              <a:t>Muokkaa ots. perustyyl. napsautt.</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C19A2B83-2663-4CA7-9C9A-174F16E7B29D}" type="datetimeFigureOut">
              <a:rPr lang="sv-SE" smtClean="0"/>
              <a:t>2021-01-20</a:t>
            </a:fld>
            <a:endParaRPr lang="sv-SE"/>
          </a:p>
        </p:txBody>
      </p:sp>
      <p:sp>
        <p:nvSpPr>
          <p:cNvPr id="5" name="Footer Placeholder 4"/>
          <p:cNvSpPr>
            <a:spLocks noGrp="1"/>
          </p:cNvSpPr>
          <p:nvPr>
            <p:ph type="ftr" sz="quarter" idx="11"/>
          </p:nvPr>
        </p:nvSpPr>
        <p:spPr/>
        <p:txBody>
          <a:bodyPr/>
          <a:lstStyle/>
          <a:p>
            <a:endParaRPr lang="sv-S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10B9631-DB27-48B6-A31A-40B6B5B8F465}" type="slidenum">
              <a:rPr lang="sv-SE" smtClean="0"/>
              <a:t>‹#›</a:t>
            </a:fld>
            <a:endParaRPr lang="sv-S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62112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i-FI"/>
              <a:t>Muokkaa ots. perustyyl. napsautt.</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 napsauttamalla</a:t>
            </a:r>
          </a:p>
        </p:txBody>
      </p:sp>
      <p:sp>
        <p:nvSpPr>
          <p:cNvPr id="5" name="Date Placeholder 4"/>
          <p:cNvSpPr>
            <a:spLocks noGrp="1"/>
          </p:cNvSpPr>
          <p:nvPr>
            <p:ph type="dt" sz="half" idx="10"/>
          </p:nvPr>
        </p:nvSpPr>
        <p:spPr/>
        <p:txBody>
          <a:bodyPr/>
          <a:lstStyle/>
          <a:p>
            <a:fld id="{C19A2B83-2663-4CA7-9C9A-174F16E7B29D}" type="datetimeFigureOut">
              <a:rPr lang="sv-SE" smtClean="0"/>
              <a:t>2021-01-20</a:t>
            </a:fld>
            <a:endParaRPr lang="sv-SE"/>
          </a:p>
        </p:txBody>
      </p:sp>
      <p:sp>
        <p:nvSpPr>
          <p:cNvPr id="6" name="Footer Placeholder 5"/>
          <p:cNvSpPr>
            <a:spLocks noGrp="1"/>
          </p:cNvSpPr>
          <p:nvPr>
            <p:ph type="ftr" sz="quarter" idx="11"/>
          </p:nvPr>
        </p:nvSpPr>
        <p:spPr/>
        <p:txBody>
          <a:bodyPr/>
          <a:lstStyle/>
          <a:p>
            <a:endParaRPr lang="sv-S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0B9631-DB27-48B6-A31A-40B6B5B8F465}" type="slidenum">
              <a:rPr lang="sv-SE" smtClean="0"/>
              <a:t>‹#›</a:t>
            </a:fld>
            <a:endParaRPr lang="sv-SE"/>
          </a:p>
        </p:txBody>
      </p:sp>
    </p:spTree>
    <p:extLst>
      <p:ext uri="{BB962C8B-B14F-4D97-AF65-F5344CB8AC3E}">
        <p14:creationId xmlns:p14="http://schemas.microsoft.com/office/powerpoint/2010/main" val="1208312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i-FI"/>
              <a:t>Muokkaa ots. perustyyl. napsautt.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 napsauttamalla</a:t>
            </a:r>
          </a:p>
        </p:txBody>
      </p:sp>
      <p:sp>
        <p:nvSpPr>
          <p:cNvPr id="5" name="Date Placeholder 4"/>
          <p:cNvSpPr>
            <a:spLocks noGrp="1"/>
          </p:cNvSpPr>
          <p:nvPr>
            <p:ph type="dt" sz="half" idx="10"/>
          </p:nvPr>
        </p:nvSpPr>
        <p:spPr/>
        <p:txBody>
          <a:bodyPr/>
          <a:lstStyle/>
          <a:p>
            <a:fld id="{C19A2B83-2663-4CA7-9C9A-174F16E7B29D}" type="datetimeFigureOut">
              <a:rPr lang="sv-SE" smtClean="0"/>
              <a:t>2021-01-20</a:t>
            </a:fld>
            <a:endParaRPr lang="sv-SE"/>
          </a:p>
        </p:txBody>
      </p:sp>
      <p:sp>
        <p:nvSpPr>
          <p:cNvPr id="6" name="Footer Placeholder 5"/>
          <p:cNvSpPr>
            <a:spLocks noGrp="1"/>
          </p:cNvSpPr>
          <p:nvPr>
            <p:ph type="ftr" sz="quarter" idx="11"/>
          </p:nvPr>
        </p:nvSpPr>
        <p:spPr/>
        <p:txBody>
          <a:bodyPr/>
          <a:lstStyle/>
          <a:p>
            <a:endParaRPr lang="sv-S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0B9631-DB27-48B6-A31A-40B6B5B8F465}" type="slidenum">
              <a:rPr lang="sv-SE" smtClean="0"/>
              <a:t>‹#›</a:t>
            </a:fld>
            <a:endParaRPr lang="sv-S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47448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i-FI"/>
              <a:t>Muokkaa ots. perustyyl. napsautt.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 napsauttamalla</a:t>
            </a:r>
          </a:p>
        </p:txBody>
      </p:sp>
      <p:sp>
        <p:nvSpPr>
          <p:cNvPr id="5" name="Date Placeholder 4"/>
          <p:cNvSpPr>
            <a:spLocks noGrp="1"/>
          </p:cNvSpPr>
          <p:nvPr>
            <p:ph type="dt" sz="half" idx="10"/>
          </p:nvPr>
        </p:nvSpPr>
        <p:spPr/>
        <p:txBody>
          <a:bodyPr/>
          <a:lstStyle/>
          <a:p>
            <a:fld id="{C19A2B83-2663-4CA7-9C9A-174F16E7B29D}" type="datetimeFigureOut">
              <a:rPr lang="sv-SE" smtClean="0"/>
              <a:t>2021-01-20</a:t>
            </a:fld>
            <a:endParaRPr lang="sv-SE"/>
          </a:p>
        </p:txBody>
      </p:sp>
      <p:sp>
        <p:nvSpPr>
          <p:cNvPr id="6" name="Footer Placeholder 5"/>
          <p:cNvSpPr>
            <a:spLocks noGrp="1"/>
          </p:cNvSpPr>
          <p:nvPr>
            <p:ph type="ftr" sz="quarter" idx="11"/>
          </p:nvPr>
        </p:nvSpPr>
        <p:spPr/>
        <p:txBody>
          <a:bodyPr/>
          <a:lstStyle/>
          <a:p>
            <a:endParaRPr lang="sv-S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0B9631-DB27-48B6-A31A-40B6B5B8F465}" type="slidenum">
              <a:rPr lang="sv-SE" smtClean="0"/>
              <a:t>‹#›</a:t>
            </a:fld>
            <a:endParaRPr lang="sv-SE"/>
          </a:p>
        </p:txBody>
      </p:sp>
    </p:spTree>
    <p:extLst>
      <p:ext uri="{BB962C8B-B14F-4D97-AF65-F5344CB8AC3E}">
        <p14:creationId xmlns:p14="http://schemas.microsoft.com/office/powerpoint/2010/main" val="3165265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19A2B83-2663-4CA7-9C9A-174F16E7B29D}" type="datetimeFigureOut">
              <a:rPr lang="sv-SE" smtClean="0"/>
              <a:t>2021-01-20</a:t>
            </a:fld>
            <a:endParaRPr lang="sv-SE"/>
          </a:p>
        </p:txBody>
      </p:sp>
      <p:sp>
        <p:nvSpPr>
          <p:cNvPr id="5" name="Footer Placeholder 4"/>
          <p:cNvSpPr>
            <a:spLocks noGrp="1"/>
          </p:cNvSpPr>
          <p:nvPr>
            <p:ph type="ftr" sz="quarter" idx="11"/>
          </p:nvPr>
        </p:nvSpPr>
        <p:spPr/>
        <p:txBody>
          <a:bodyPr/>
          <a:lstStyle/>
          <a:p>
            <a:endParaRPr lang="sv-S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10B9631-DB27-48B6-A31A-40B6B5B8F465}" type="slidenum">
              <a:rPr lang="sv-SE" smtClean="0"/>
              <a:t>‹#›</a:t>
            </a:fld>
            <a:endParaRPr lang="sv-SE"/>
          </a:p>
        </p:txBody>
      </p:sp>
    </p:spTree>
    <p:extLst>
      <p:ext uri="{BB962C8B-B14F-4D97-AF65-F5344CB8AC3E}">
        <p14:creationId xmlns:p14="http://schemas.microsoft.com/office/powerpoint/2010/main" val="783398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i-FI"/>
              <a:t>Muokkaa ots. perustyyl. napsautt.</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19A2B83-2663-4CA7-9C9A-174F16E7B29D}" type="datetimeFigureOut">
              <a:rPr lang="sv-SE" smtClean="0"/>
              <a:t>2021-01-20</a:t>
            </a:fld>
            <a:endParaRPr lang="sv-SE"/>
          </a:p>
        </p:txBody>
      </p:sp>
      <p:sp>
        <p:nvSpPr>
          <p:cNvPr id="5" name="Footer Placeholder 4"/>
          <p:cNvSpPr>
            <a:spLocks noGrp="1"/>
          </p:cNvSpPr>
          <p:nvPr>
            <p:ph type="ftr" sz="quarter" idx="11"/>
          </p:nvPr>
        </p:nvSpPr>
        <p:spPr/>
        <p:txBody>
          <a:bodyPr/>
          <a:lstStyle/>
          <a:p>
            <a:endParaRPr lang="sv-S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10B9631-DB27-48B6-A31A-40B6B5B8F465}" type="slidenum">
              <a:rPr lang="sv-SE" smtClean="0"/>
              <a:t>‹#›</a:t>
            </a:fld>
            <a:endParaRPr lang="sv-SE"/>
          </a:p>
        </p:txBody>
      </p:sp>
    </p:spTree>
    <p:extLst>
      <p:ext uri="{BB962C8B-B14F-4D97-AF65-F5344CB8AC3E}">
        <p14:creationId xmlns:p14="http://schemas.microsoft.com/office/powerpoint/2010/main" val="718722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i-FI"/>
              <a:t>Muokkaa ots. perustyyl. napsautt.</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19A2B83-2663-4CA7-9C9A-174F16E7B29D}" type="datetimeFigureOut">
              <a:rPr lang="sv-SE" smtClean="0"/>
              <a:t>2021-01-20</a:t>
            </a:fld>
            <a:endParaRPr lang="sv-SE"/>
          </a:p>
        </p:txBody>
      </p:sp>
      <p:sp>
        <p:nvSpPr>
          <p:cNvPr id="5" name="Footer Placeholder 4"/>
          <p:cNvSpPr>
            <a:spLocks noGrp="1"/>
          </p:cNvSpPr>
          <p:nvPr>
            <p:ph type="ftr" sz="quarter" idx="11"/>
          </p:nvPr>
        </p:nvSpPr>
        <p:spPr/>
        <p:txBody>
          <a:bodyPr/>
          <a:lstStyle/>
          <a:p>
            <a:endParaRPr lang="sv-S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10B9631-DB27-48B6-A31A-40B6B5B8F465}" type="slidenum">
              <a:rPr lang="sv-SE" smtClean="0"/>
              <a:t>‹#›</a:t>
            </a:fld>
            <a:endParaRPr lang="sv-SE"/>
          </a:p>
        </p:txBody>
      </p:sp>
    </p:spTree>
    <p:extLst>
      <p:ext uri="{BB962C8B-B14F-4D97-AF65-F5344CB8AC3E}">
        <p14:creationId xmlns:p14="http://schemas.microsoft.com/office/powerpoint/2010/main" val="187413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C19A2B83-2663-4CA7-9C9A-174F16E7B29D}" type="datetimeFigureOut">
              <a:rPr lang="sv-SE" smtClean="0"/>
              <a:t>2021-01-20</a:t>
            </a:fld>
            <a:endParaRPr lang="sv-SE"/>
          </a:p>
        </p:txBody>
      </p:sp>
      <p:sp>
        <p:nvSpPr>
          <p:cNvPr id="5" name="Footer Placeholder 4"/>
          <p:cNvSpPr>
            <a:spLocks noGrp="1"/>
          </p:cNvSpPr>
          <p:nvPr>
            <p:ph type="ftr" sz="quarter" idx="11"/>
          </p:nvPr>
        </p:nvSpPr>
        <p:spPr/>
        <p:txBody>
          <a:bodyPr/>
          <a:lstStyle/>
          <a:p>
            <a:endParaRPr lang="sv-S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10B9631-DB27-48B6-A31A-40B6B5B8F465}" type="slidenum">
              <a:rPr lang="sv-SE" smtClean="0"/>
              <a:t>‹#›</a:t>
            </a:fld>
            <a:endParaRPr lang="sv-SE"/>
          </a:p>
        </p:txBody>
      </p:sp>
    </p:spTree>
    <p:extLst>
      <p:ext uri="{BB962C8B-B14F-4D97-AF65-F5344CB8AC3E}">
        <p14:creationId xmlns:p14="http://schemas.microsoft.com/office/powerpoint/2010/main" val="106769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C19A2B83-2663-4CA7-9C9A-174F16E7B29D}" type="datetimeFigureOut">
              <a:rPr lang="sv-SE" smtClean="0"/>
              <a:t>2021-01-20</a:t>
            </a:fld>
            <a:endParaRPr lang="sv-SE"/>
          </a:p>
        </p:txBody>
      </p:sp>
      <p:sp>
        <p:nvSpPr>
          <p:cNvPr id="6" name="Footer Placeholder 5"/>
          <p:cNvSpPr>
            <a:spLocks noGrp="1"/>
          </p:cNvSpPr>
          <p:nvPr>
            <p:ph type="ftr" sz="quarter" idx="11"/>
          </p:nvPr>
        </p:nvSpPr>
        <p:spPr/>
        <p:txBody>
          <a:bodyPr/>
          <a:lstStyle/>
          <a:p>
            <a:endParaRPr lang="sv-S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10B9631-DB27-48B6-A31A-40B6B5B8F465}" type="slidenum">
              <a:rPr lang="sv-SE" smtClean="0"/>
              <a:t>‹#›</a:t>
            </a:fld>
            <a:endParaRPr lang="sv-SE"/>
          </a:p>
        </p:txBody>
      </p:sp>
    </p:spTree>
    <p:extLst>
      <p:ext uri="{BB962C8B-B14F-4D97-AF65-F5344CB8AC3E}">
        <p14:creationId xmlns:p14="http://schemas.microsoft.com/office/powerpoint/2010/main" val="76881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C19A2B83-2663-4CA7-9C9A-174F16E7B29D}" type="datetimeFigureOut">
              <a:rPr lang="sv-SE" smtClean="0"/>
              <a:t>2021-01-20</a:t>
            </a:fld>
            <a:endParaRPr lang="sv-SE"/>
          </a:p>
        </p:txBody>
      </p:sp>
      <p:sp>
        <p:nvSpPr>
          <p:cNvPr id="8" name="Footer Placeholder 7"/>
          <p:cNvSpPr>
            <a:spLocks noGrp="1"/>
          </p:cNvSpPr>
          <p:nvPr>
            <p:ph type="ftr" sz="quarter" idx="11"/>
          </p:nvPr>
        </p:nvSpPr>
        <p:spPr/>
        <p:txBody>
          <a:bodyPr/>
          <a:lstStyle/>
          <a:p>
            <a:endParaRPr lang="sv-S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10B9631-DB27-48B6-A31A-40B6B5B8F465}" type="slidenum">
              <a:rPr lang="sv-SE" smtClean="0"/>
              <a:t>‹#›</a:t>
            </a:fld>
            <a:endParaRPr lang="sv-SE"/>
          </a:p>
        </p:txBody>
      </p:sp>
    </p:spTree>
    <p:extLst>
      <p:ext uri="{BB962C8B-B14F-4D97-AF65-F5344CB8AC3E}">
        <p14:creationId xmlns:p14="http://schemas.microsoft.com/office/powerpoint/2010/main" val="990428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C19A2B83-2663-4CA7-9C9A-174F16E7B29D}" type="datetimeFigureOut">
              <a:rPr lang="sv-SE" smtClean="0"/>
              <a:t>2021-01-20</a:t>
            </a:fld>
            <a:endParaRPr lang="sv-SE"/>
          </a:p>
        </p:txBody>
      </p:sp>
      <p:sp>
        <p:nvSpPr>
          <p:cNvPr id="4" name="Footer Placeholder 3"/>
          <p:cNvSpPr>
            <a:spLocks noGrp="1"/>
          </p:cNvSpPr>
          <p:nvPr>
            <p:ph type="ftr" sz="quarter" idx="11"/>
          </p:nvPr>
        </p:nvSpPr>
        <p:spPr/>
        <p:txBody>
          <a:bodyPr/>
          <a:lstStyle/>
          <a:p>
            <a:endParaRPr lang="sv-S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10B9631-DB27-48B6-A31A-40B6B5B8F465}" type="slidenum">
              <a:rPr lang="sv-SE" smtClean="0"/>
              <a:t>‹#›</a:t>
            </a:fld>
            <a:endParaRPr lang="sv-SE"/>
          </a:p>
        </p:txBody>
      </p:sp>
    </p:spTree>
    <p:extLst>
      <p:ext uri="{BB962C8B-B14F-4D97-AF65-F5344CB8AC3E}">
        <p14:creationId xmlns:p14="http://schemas.microsoft.com/office/powerpoint/2010/main" val="414474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A2B83-2663-4CA7-9C9A-174F16E7B29D}" type="datetimeFigureOut">
              <a:rPr lang="sv-SE" smtClean="0"/>
              <a:t>2021-01-20</a:t>
            </a:fld>
            <a:endParaRPr lang="sv-SE"/>
          </a:p>
        </p:txBody>
      </p:sp>
      <p:sp>
        <p:nvSpPr>
          <p:cNvPr id="3" name="Footer Placeholder 2"/>
          <p:cNvSpPr>
            <a:spLocks noGrp="1"/>
          </p:cNvSpPr>
          <p:nvPr>
            <p:ph type="ftr" sz="quarter" idx="11"/>
          </p:nvPr>
        </p:nvSpPr>
        <p:spPr/>
        <p:txBody>
          <a:bodyPr/>
          <a:lstStyle/>
          <a:p>
            <a:endParaRPr lang="sv-S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10B9631-DB27-48B6-A31A-40B6B5B8F465}" type="slidenum">
              <a:rPr lang="sv-SE" smtClean="0"/>
              <a:t>‹#›</a:t>
            </a:fld>
            <a:endParaRPr lang="sv-SE"/>
          </a:p>
        </p:txBody>
      </p:sp>
    </p:spTree>
    <p:extLst>
      <p:ext uri="{BB962C8B-B14F-4D97-AF65-F5344CB8AC3E}">
        <p14:creationId xmlns:p14="http://schemas.microsoft.com/office/powerpoint/2010/main" val="451446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i-FI"/>
              <a:t>Muokkaa ots. perustyyl. napsautt.</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C19A2B83-2663-4CA7-9C9A-174F16E7B29D}" type="datetimeFigureOut">
              <a:rPr lang="sv-SE" smtClean="0"/>
              <a:t>2021-01-20</a:t>
            </a:fld>
            <a:endParaRPr lang="sv-SE"/>
          </a:p>
        </p:txBody>
      </p:sp>
      <p:sp>
        <p:nvSpPr>
          <p:cNvPr id="6" name="Footer Placeholder 5"/>
          <p:cNvSpPr>
            <a:spLocks noGrp="1"/>
          </p:cNvSpPr>
          <p:nvPr>
            <p:ph type="ftr" sz="quarter" idx="11"/>
          </p:nvPr>
        </p:nvSpPr>
        <p:spPr/>
        <p:txBody>
          <a:bodyPr/>
          <a:lstStyle/>
          <a:p>
            <a:endParaRPr lang="sv-S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10B9631-DB27-48B6-A31A-40B6B5B8F465}" type="slidenum">
              <a:rPr lang="sv-SE" smtClean="0"/>
              <a:t>‹#›</a:t>
            </a:fld>
            <a:endParaRPr lang="sv-SE"/>
          </a:p>
        </p:txBody>
      </p:sp>
    </p:spTree>
    <p:extLst>
      <p:ext uri="{BB962C8B-B14F-4D97-AF65-F5344CB8AC3E}">
        <p14:creationId xmlns:p14="http://schemas.microsoft.com/office/powerpoint/2010/main" val="4292677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C19A2B83-2663-4CA7-9C9A-174F16E7B29D}" type="datetimeFigureOut">
              <a:rPr lang="sv-SE" smtClean="0"/>
              <a:t>2021-01-20</a:t>
            </a:fld>
            <a:endParaRPr lang="sv-SE"/>
          </a:p>
        </p:txBody>
      </p:sp>
      <p:sp>
        <p:nvSpPr>
          <p:cNvPr id="6" name="Footer Placeholder 5"/>
          <p:cNvSpPr>
            <a:spLocks noGrp="1"/>
          </p:cNvSpPr>
          <p:nvPr>
            <p:ph type="ftr" sz="quarter" idx="11"/>
          </p:nvPr>
        </p:nvSpPr>
        <p:spPr/>
        <p:txBody>
          <a:bodyPr/>
          <a:lstStyle/>
          <a:p>
            <a:endParaRPr lang="sv-S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0B9631-DB27-48B6-A31A-40B6B5B8F465}" type="slidenum">
              <a:rPr lang="sv-SE" smtClean="0"/>
              <a:t>‹#›</a:t>
            </a:fld>
            <a:endParaRPr lang="sv-SE"/>
          </a:p>
        </p:txBody>
      </p:sp>
    </p:spTree>
    <p:extLst>
      <p:ext uri="{BB962C8B-B14F-4D97-AF65-F5344CB8AC3E}">
        <p14:creationId xmlns:p14="http://schemas.microsoft.com/office/powerpoint/2010/main" val="146193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19A2B83-2663-4CA7-9C9A-174F16E7B29D}" type="datetimeFigureOut">
              <a:rPr lang="sv-SE" smtClean="0"/>
              <a:t>2021-01-20</a:t>
            </a:fld>
            <a:endParaRPr lang="sv-S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10B9631-DB27-48B6-A31A-40B6B5B8F465}" type="slidenum">
              <a:rPr lang="sv-SE" smtClean="0"/>
              <a:t>‹#›</a:t>
            </a:fld>
            <a:endParaRPr lang="sv-SE"/>
          </a:p>
        </p:txBody>
      </p:sp>
    </p:spTree>
    <p:extLst>
      <p:ext uri="{BB962C8B-B14F-4D97-AF65-F5344CB8AC3E}">
        <p14:creationId xmlns:p14="http://schemas.microsoft.com/office/powerpoint/2010/main" val="3029844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maps/place/Hiekkajaalanranta,+00980+Helsinki/@60.1999014,25.1435155,428m/data=!3m1!1e3!4m13!1m7!3m6!1s0x46920f03e7407269:0x2231b8de53f55c21!2sHiekkajaalanranta,+00980+Helsinki!3b1!8m2!3d60.1998969!4d25.143449!3m4!1s0x46920f03e7407269:0x2231b8de53f55c21!8m2!3d60.1998969!4d25.143449"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myvuosaari.fi/home/taitavaa-taeydennysrakentamista" TargetMode="External"/><Relationship Id="rId2" Type="http://schemas.openxmlformats.org/officeDocument/2006/relationships/hyperlink" Target="https://areena.yle.fi/1-50093615?seek=42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google.com/maps/place/Horisontti-n%C3%A4k%C3%B6alatasanne/@60.221371,25.1984464,15z/data=!4m5!3m4!1s0x0:0x55f5f996e7268196!8m2!3d60.221371!4d25.198446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google.com/maps/place/Meri-Rastilan+muinaisrantakivikko/@60.2034091,25.1140249,12z/data=!4m8!1m2!2m1!1spirunpelto!3m4!1s0x46920f348d84aad7:0xbd4421604a68ed9!8m2!3d60.2034091!4d25.1140249"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5C565F-365A-4C0E-BF65-BBDAB8154057}"/>
              </a:ext>
            </a:extLst>
          </p:cNvPr>
          <p:cNvSpPr>
            <a:spLocks noGrp="1"/>
          </p:cNvSpPr>
          <p:nvPr>
            <p:ph type="ctrTitle"/>
          </p:nvPr>
        </p:nvSpPr>
        <p:spPr/>
        <p:txBody>
          <a:bodyPr/>
          <a:lstStyle/>
          <a:p>
            <a:r>
              <a:rPr lang="fi-FI" dirty="0" err="1"/>
              <a:t>Layers</a:t>
            </a:r>
            <a:r>
              <a:rPr lang="fi-FI" dirty="0"/>
              <a:t> in Vuosaari</a:t>
            </a:r>
            <a:endParaRPr lang="sv-SE" dirty="0"/>
          </a:p>
        </p:txBody>
      </p:sp>
      <p:sp>
        <p:nvSpPr>
          <p:cNvPr id="3" name="Alaotsikko 2">
            <a:extLst>
              <a:ext uri="{FF2B5EF4-FFF2-40B4-BE49-F238E27FC236}">
                <a16:creationId xmlns:a16="http://schemas.microsoft.com/office/drawing/2014/main" id="{07942866-A5B3-436F-9EAF-675E961AB530}"/>
              </a:ext>
            </a:extLst>
          </p:cNvPr>
          <p:cNvSpPr>
            <a:spLocks noGrp="1"/>
          </p:cNvSpPr>
          <p:nvPr>
            <p:ph type="subTitle" idx="1"/>
          </p:nvPr>
        </p:nvSpPr>
        <p:spPr/>
        <p:txBody>
          <a:bodyPr>
            <a:normAutofit lnSpcReduction="10000"/>
          </a:bodyPr>
          <a:lstStyle/>
          <a:p>
            <a:r>
              <a:rPr lang="fi-FI" dirty="0"/>
              <a:t>Some </a:t>
            </a:r>
            <a:r>
              <a:rPr lang="fi-FI" dirty="0" err="1"/>
              <a:t>layperson</a:t>
            </a:r>
            <a:r>
              <a:rPr lang="fi-FI" dirty="0"/>
              <a:t> </a:t>
            </a:r>
            <a:r>
              <a:rPr lang="fi-FI" dirty="0" err="1"/>
              <a:t>observations</a:t>
            </a:r>
            <a:r>
              <a:rPr lang="fi-FI" dirty="0"/>
              <a:t> on </a:t>
            </a:r>
            <a:r>
              <a:rPr lang="fi-FI" dirty="0" err="1"/>
              <a:t>social</a:t>
            </a:r>
            <a:r>
              <a:rPr lang="fi-FI" dirty="0"/>
              <a:t> </a:t>
            </a:r>
            <a:r>
              <a:rPr lang="fi-FI" dirty="0" err="1"/>
              <a:t>change</a:t>
            </a:r>
            <a:r>
              <a:rPr lang="fi-FI" dirty="0"/>
              <a:t> and </a:t>
            </a:r>
            <a:r>
              <a:rPr lang="fi-FI" dirty="0" err="1"/>
              <a:t>environment</a:t>
            </a:r>
            <a:endParaRPr lang="fi-FI" dirty="0"/>
          </a:p>
          <a:p>
            <a:endParaRPr lang="fi-FI" dirty="0"/>
          </a:p>
          <a:p>
            <a:r>
              <a:rPr lang="fi-FI" dirty="0"/>
              <a:t>									   Eero Hyvönen Jan 20, 2021</a:t>
            </a:r>
            <a:endParaRPr lang="sv-SE" dirty="0"/>
          </a:p>
        </p:txBody>
      </p:sp>
    </p:spTree>
    <p:extLst>
      <p:ext uri="{BB962C8B-B14F-4D97-AF65-F5344CB8AC3E}">
        <p14:creationId xmlns:p14="http://schemas.microsoft.com/office/powerpoint/2010/main" val="415050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4C788257-274C-42CC-B258-707A34D8A0C6}"/>
              </a:ext>
            </a:extLst>
          </p:cNvPr>
          <p:cNvSpPr>
            <a:spLocks noGrp="1"/>
          </p:cNvSpPr>
          <p:nvPr>
            <p:ph type="title"/>
          </p:nvPr>
        </p:nvSpPr>
        <p:spPr/>
        <p:txBody>
          <a:bodyPr/>
          <a:lstStyle/>
          <a:p>
            <a:r>
              <a:rPr lang="fi-FI" dirty="0"/>
              <a:t>Sand, </a:t>
            </a:r>
            <a:r>
              <a:rPr lang="fi-FI" dirty="0" err="1"/>
              <a:t>cement</a:t>
            </a:r>
            <a:r>
              <a:rPr lang="fi-FI" dirty="0"/>
              <a:t> and lime = </a:t>
            </a:r>
            <a:r>
              <a:rPr lang="fi-FI" dirty="0" err="1"/>
              <a:t>Saseka</a:t>
            </a:r>
            <a:r>
              <a:rPr lang="fi-FI" dirty="0"/>
              <a:t> (Santa, sementti ja kalkki)</a:t>
            </a:r>
            <a:endParaRPr lang="sv-SE" dirty="0"/>
          </a:p>
        </p:txBody>
      </p:sp>
      <p:sp>
        <p:nvSpPr>
          <p:cNvPr id="15" name="Sisällön paikkamerkki 14">
            <a:extLst>
              <a:ext uri="{FF2B5EF4-FFF2-40B4-BE49-F238E27FC236}">
                <a16:creationId xmlns:a16="http://schemas.microsoft.com/office/drawing/2014/main" id="{FA07B5E0-6ED5-459A-BEA7-BE365A48F8C4}"/>
              </a:ext>
            </a:extLst>
          </p:cNvPr>
          <p:cNvSpPr>
            <a:spLocks noGrp="1"/>
          </p:cNvSpPr>
          <p:nvPr>
            <p:ph sz="half" idx="1"/>
          </p:nvPr>
        </p:nvSpPr>
        <p:spPr/>
        <p:txBody>
          <a:bodyPr/>
          <a:lstStyle/>
          <a:p>
            <a:r>
              <a:rPr lang="fi-FI" dirty="0"/>
              <a:t>The </a:t>
            </a:r>
            <a:r>
              <a:rPr lang="fi-FI" dirty="0" err="1"/>
              <a:t>peaceful</a:t>
            </a:r>
            <a:r>
              <a:rPr lang="fi-FI" dirty="0"/>
              <a:t> </a:t>
            </a:r>
            <a:r>
              <a:rPr lang="fi-FI" dirty="0" err="1"/>
              <a:t>leisure</a:t>
            </a:r>
            <a:r>
              <a:rPr lang="fi-FI" dirty="0"/>
              <a:t> </a:t>
            </a:r>
            <a:r>
              <a:rPr lang="fi-FI" dirty="0" err="1"/>
              <a:t>time</a:t>
            </a:r>
            <a:r>
              <a:rPr lang="fi-FI" dirty="0"/>
              <a:t> in Vuosaari </a:t>
            </a:r>
            <a:r>
              <a:rPr lang="fi-FI" dirty="0" err="1"/>
              <a:t>villas</a:t>
            </a:r>
            <a:r>
              <a:rPr lang="fi-FI" dirty="0"/>
              <a:t> </a:t>
            </a:r>
            <a:r>
              <a:rPr lang="fi-FI" dirty="0" err="1"/>
              <a:t>was</a:t>
            </a:r>
            <a:r>
              <a:rPr lang="fi-FI" dirty="0"/>
              <a:t> </a:t>
            </a:r>
            <a:r>
              <a:rPr lang="fi-FI" dirty="0" err="1"/>
              <a:t>heavily</a:t>
            </a:r>
            <a:r>
              <a:rPr lang="fi-FI" dirty="0"/>
              <a:t> </a:t>
            </a:r>
            <a:r>
              <a:rPr lang="fi-FI" dirty="0" err="1"/>
              <a:t>interrupted</a:t>
            </a:r>
            <a:r>
              <a:rPr lang="fi-FI" dirty="0"/>
              <a:t> in 1937 </a:t>
            </a:r>
            <a:r>
              <a:rPr lang="fi-FI" dirty="0" err="1"/>
              <a:t>by</a:t>
            </a:r>
            <a:r>
              <a:rPr lang="fi-FI" dirty="0"/>
              <a:t> Petter </a:t>
            </a:r>
            <a:r>
              <a:rPr lang="fi-FI" dirty="0" err="1"/>
              <a:t>Forsström´s</a:t>
            </a:r>
            <a:r>
              <a:rPr lang="fi-FI" dirty="0"/>
              <a:t> </a:t>
            </a:r>
            <a:r>
              <a:rPr lang="fi-FI" dirty="0" err="1"/>
              <a:t>company</a:t>
            </a:r>
            <a:r>
              <a:rPr lang="fi-FI" dirty="0"/>
              <a:t> </a:t>
            </a:r>
            <a:r>
              <a:rPr lang="fi-FI" dirty="0" err="1"/>
              <a:t>Saseka</a:t>
            </a:r>
            <a:r>
              <a:rPr lang="fi-FI" dirty="0"/>
              <a:t> </a:t>
            </a:r>
            <a:r>
              <a:rPr lang="fi-FI" dirty="0" err="1"/>
              <a:t>which</a:t>
            </a:r>
            <a:r>
              <a:rPr lang="fi-FI" dirty="0"/>
              <a:t> </a:t>
            </a:r>
            <a:r>
              <a:rPr lang="fi-FI" dirty="0" err="1"/>
              <a:t>took</a:t>
            </a:r>
            <a:r>
              <a:rPr lang="fi-FI" dirty="0"/>
              <a:t> </a:t>
            </a:r>
            <a:r>
              <a:rPr lang="fi-FI" dirty="0" err="1"/>
              <a:t>advantage</a:t>
            </a:r>
            <a:r>
              <a:rPr lang="fi-FI" dirty="0"/>
              <a:t> of </a:t>
            </a:r>
            <a:r>
              <a:rPr lang="fi-FI" dirty="0" err="1"/>
              <a:t>the</a:t>
            </a:r>
            <a:r>
              <a:rPr lang="fi-FI" dirty="0"/>
              <a:t> </a:t>
            </a:r>
            <a:r>
              <a:rPr lang="fi-FI" dirty="0" err="1"/>
              <a:t>vast</a:t>
            </a:r>
            <a:r>
              <a:rPr lang="fi-FI" dirty="0"/>
              <a:t> </a:t>
            </a:r>
            <a:r>
              <a:rPr lang="fi-FI" dirty="0" err="1"/>
              <a:t>quantities</a:t>
            </a:r>
            <a:r>
              <a:rPr lang="fi-FI" dirty="0"/>
              <a:t> of </a:t>
            </a:r>
            <a:r>
              <a:rPr lang="fi-FI" dirty="0" err="1"/>
              <a:t>sand</a:t>
            </a:r>
            <a:r>
              <a:rPr lang="fi-FI" dirty="0"/>
              <a:t> and lime </a:t>
            </a:r>
            <a:r>
              <a:rPr lang="fi-FI" dirty="0" err="1"/>
              <a:t>that</a:t>
            </a:r>
            <a:r>
              <a:rPr lang="fi-FI" dirty="0"/>
              <a:t> </a:t>
            </a:r>
            <a:r>
              <a:rPr lang="fi-FI" dirty="0" err="1"/>
              <a:t>was</a:t>
            </a:r>
            <a:r>
              <a:rPr lang="fi-FI" dirty="0"/>
              <a:t> </a:t>
            </a:r>
            <a:r>
              <a:rPr lang="fi-FI" dirty="0" err="1"/>
              <a:t>available</a:t>
            </a:r>
            <a:r>
              <a:rPr lang="fi-FI" dirty="0"/>
              <a:t> in Vuosaari. </a:t>
            </a:r>
            <a:r>
              <a:rPr lang="fi-FI" dirty="0" err="1"/>
              <a:t>Noise</a:t>
            </a:r>
            <a:r>
              <a:rPr lang="fi-FI" dirty="0"/>
              <a:t> and </a:t>
            </a:r>
            <a:r>
              <a:rPr lang="fi-FI" dirty="0" err="1"/>
              <a:t>dust</a:t>
            </a:r>
            <a:r>
              <a:rPr lang="fi-FI" dirty="0"/>
              <a:t> </a:t>
            </a:r>
            <a:r>
              <a:rPr lang="fi-FI" dirty="0" err="1"/>
              <a:t>emerged</a:t>
            </a:r>
            <a:r>
              <a:rPr lang="fi-FI" dirty="0"/>
              <a:t> in Central Vuosaari (</a:t>
            </a:r>
            <a:r>
              <a:rPr lang="fi-FI" dirty="0" err="1"/>
              <a:t>photo</a:t>
            </a:r>
            <a:r>
              <a:rPr lang="fi-FI" dirty="0"/>
              <a:t>: Simo </a:t>
            </a:r>
            <a:r>
              <a:rPr lang="fi-FI" dirty="0" err="1"/>
              <a:t>Rista</a:t>
            </a:r>
            <a:r>
              <a:rPr lang="fi-FI" dirty="0"/>
              <a:t>, 1970, Helsingin kaupunginmuseo, </a:t>
            </a:r>
            <a:r>
              <a:rPr lang="sv-SE" sz="1600" i="0" dirty="0">
                <a:solidFill>
                  <a:srgbClr val="333333"/>
                </a:solidFill>
                <a:effectLst/>
                <a:latin typeface="brownlight"/>
              </a:rPr>
              <a:t>CC BY 4.0</a:t>
            </a:r>
            <a:r>
              <a:rPr lang="fi-FI" sz="1600" dirty="0"/>
              <a:t>)</a:t>
            </a:r>
            <a:endParaRPr lang="sv-SE" sz="1600" dirty="0"/>
          </a:p>
        </p:txBody>
      </p:sp>
      <p:pic>
        <p:nvPicPr>
          <p:cNvPr id="5122" name="Picture 2">
            <a:extLst>
              <a:ext uri="{FF2B5EF4-FFF2-40B4-BE49-F238E27FC236}">
                <a16:creationId xmlns:a16="http://schemas.microsoft.com/office/drawing/2014/main" id="{8AA571AB-2047-4037-8BC0-F60AD8AD4CD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33927" y="2133600"/>
            <a:ext cx="4375600" cy="290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015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D2C1E3D0-B3C9-4C28-8C3A-34BE224D70BF}"/>
              </a:ext>
            </a:extLst>
          </p:cNvPr>
          <p:cNvSpPr>
            <a:spLocks noGrp="1"/>
          </p:cNvSpPr>
          <p:nvPr>
            <p:ph type="title"/>
          </p:nvPr>
        </p:nvSpPr>
        <p:spPr/>
        <p:txBody>
          <a:bodyPr>
            <a:noAutofit/>
          </a:bodyPr>
          <a:lstStyle/>
          <a:p>
            <a:r>
              <a:rPr lang="fi-FI" sz="2800" dirty="0"/>
              <a:t>Petter Forsström </a:t>
            </a:r>
            <a:r>
              <a:rPr lang="fi-FI" sz="2800" dirty="0" err="1"/>
              <a:t>was</a:t>
            </a:r>
            <a:r>
              <a:rPr lang="fi-FI" sz="2800" dirty="0"/>
              <a:t> </a:t>
            </a:r>
            <a:r>
              <a:rPr lang="fi-FI" sz="2800" dirty="0" err="1"/>
              <a:t>suspicous</a:t>
            </a:r>
            <a:r>
              <a:rPr lang="fi-FI" sz="2800" dirty="0"/>
              <a:t> of </a:t>
            </a:r>
            <a:r>
              <a:rPr lang="fi-FI" sz="2800" dirty="0" err="1"/>
              <a:t>democracy</a:t>
            </a:r>
            <a:r>
              <a:rPr lang="fi-FI" sz="2800" dirty="0"/>
              <a:t> and of </a:t>
            </a:r>
            <a:r>
              <a:rPr lang="fi-FI" sz="2800" dirty="0" err="1"/>
              <a:t>the</a:t>
            </a:r>
            <a:r>
              <a:rPr lang="fi-FI" sz="2800" dirty="0"/>
              <a:t> </a:t>
            </a:r>
            <a:r>
              <a:rPr lang="fi-FI" sz="2800" dirty="0" err="1"/>
              <a:t>red</a:t>
            </a:r>
            <a:r>
              <a:rPr lang="fi-FI" sz="2800" dirty="0"/>
              <a:t> </a:t>
            </a:r>
            <a:r>
              <a:rPr lang="fi-FI" sz="2800" dirty="0" err="1"/>
              <a:t>dictator</a:t>
            </a:r>
            <a:r>
              <a:rPr lang="fi-FI" sz="2800" dirty="0"/>
              <a:t> Joseph Stalin. The </a:t>
            </a:r>
            <a:r>
              <a:rPr lang="fi-FI" sz="2800" dirty="0" err="1"/>
              <a:t>brown</a:t>
            </a:r>
            <a:r>
              <a:rPr lang="fi-FI" sz="2800" dirty="0"/>
              <a:t> </a:t>
            </a:r>
            <a:r>
              <a:rPr lang="fi-FI" sz="2800" dirty="0" err="1"/>
              <a:t>shirted</a:t>
            </a:r>
            <a:r>
              <a:rPr lang="fi-FI" sz="2800" dirty="0"/>
              <a:t> </a:t>
            </a:r>
            <a:r>
              <a:rPr lang="fi-FI" sz="2800" dirty="0" err="1"/>
              <a:t>one</a:t>
            </a:r>
            <a:r>
              <a:rPr lang="fi-FI" sz="2800" dirty="0"/>
              <a:t>, Adolf Hitler, he </a:t>
            </a:r>
            <a:r>
              <a:rPr lang="fi-FI" sz="2800" dirty="0" err="1"/>
              <a:t>could</a:t>
            </a:r>
            <a:r>
              <a:rPr lang="fi-FI" sz="2800" dirty="0"/>
              <a:t> live </a:t>
            </a:r>
            <a:r>
              <a:rPr lang="fi-FI" sz="2800" dirty="0" err="1"/>
              <a:t>with</a:t>
            </a:r>
            <a:r>
              <a:rPr lang="fi-FI" sz="2800" dirty="0"/>
              <a:t>. PF </a:t>
            </a:r>
            <a:r>
              <a:rPr lang="fi-FI" sz="2800" dirty="0" err="1"/>
              <a:t>was</a:t>
            </a:r>
            <a:r>
              <a:rPr lang="fi-FI" sz="2800" dirty="0"/>
              <a:t> </a:t>
            </a:r>
            <a:r>
              <a:rPr lang="fi-FI" sz="2800" dirty="0" err="1"/>
              <a:t>convicted</a:t>
            </a:r>
            <a:r>
              <a:rPr lang="fi-FI" sz="2800" dirty="0"/>
              <a:t> of </a:t>
            </a:r>
            <a:r>
              <a:rPr lang="fi-FI" sz="2800" dirty="0" err="1"/>
              <a:t>treason</a:t>
            </a:r>
            <a:r>
              <a:rPr lang="fi-FI" sz="2800" dirty="0"/>
              <a:t> </a:t>
            </a:r>
            <a:r>
              <a:rPr lang="fi-FI" sz="2800" dirty="0" err="1"/>
              <a:t>after</a:t>
            </a:r>
            <a:r>
              <a:rPr lang="fi-FI" sz="2800" dirty="0"/>
              <a:t> </a:t>
            </a:r>
            <a:r>
              <a:rPr lang="fi-FI" sz="2800" dirty="0" err="1"/>
              <a:t>the</a:t>
            </a:r>
            <a:r>
              <a:rPr lang="fi-FI" sz="2800" dirty="0"/>
              <a:t> </a:t>
            </a:r>
            <a:r>
              <a:rPr lang="fi-FI" sz="2800" dirty="0" err="1"/>
              <a:t>continuation</a:t>
            </a:r>
            <a:r>
              <a:rPr lang="fi-FI" sz="2800" dirty="0"/>
              <a:t> </a:t>
            </a:r>
            <a:r>
              <a:rPr lang="fi-FI" sz="2800" dirty="0" err="1"/>
              <a:t>war</a:t>
            </a:r>
            <a:br>
              <a:rPr lang="fi-FI" sz="2800" dirty="0"/>
            </a:br>
            <a:br>
              <a:rPr lang="fi-FI" sz="2800" dirty="0"/>
            </a:br>
            <a:endParaRPr lang="sv-SE" sz="2800" dirty="0"/>
          </a:p>
        </p:txBody>
      </p:sp>
      <p:pic>
        <p:nvPicPr>
          <p:cNvPr id="6146" name="Picture 2">
            <a:extLst>
              <a:ext uri="{FF2B5EF4-FFF2-40B4-BE49-F238E27FC236}">
                <a16:creationId xmlns:a16="http://schemas.microsoft.com/office/drawing/2014/main" id="{F7D135EA-D29F-4C0F-AEFB-03DA1D99F4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70814" y="2695575"/>
            <a:ext cx="7737856"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287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148309-53B5-40D2-8CCA-246BDC565663}"/>
              </a:ext>
            </a:extLst>
          </p:cNvPr>
          <p:cNvSpPr>
            <a:spLocks noGrp="1"/>
          </p:cNvSpPr>
          <p:nvPr>
            <p:ph type="title"/>
          </p:nvPr>
        </p:nvSpPr>
        <p:spPr/>
        <p:txBody>
          <a:bodyPr>
            <a:normAutofit fontScale="90000"/>
          </a:bodyPr>
          <a:lstStyle/>
          <a:p>
            <a:r>
              <a:rPr lang="fi-FI" dirty="0"/>
              <a:t>PF </a:t>
            </a:r>
            <a:r>
              <a:rPr lang="fi-FI" dirty="0" err="1"/>
              <a:t>had</a:t>
            </a:r>
            <a:r>
              <a:rPr lang="fi-FI" dirty="0"/>
              <a:t> </a:t>
            </a:r>
            <a:r>
              <a:rPr lang="fi-FI" dirty="0" err="1"/>
              <a:t>opened</a:t>
            </a:r>
            <a:r>
              <a:rPr lang="fi-FI" dirty="0"/>
              <a:t> </a:t>
            </a:r>
            <a:r>
              <a:rPr lang="fi-FI" dirty="0" err="1"/>
              <a:t>the</a:t>
            </a:r>
            <a:r>
              <a:rPr lang="fi-FI" dirty="0"/>
              <a:t> </a:t>
            </a:r>
            <a:r>
              <a:rPr lang="fi-FI" dirty="0" err="1"/>
              <a:t>gates</a:t>
            </a:r>
            <a:r>
              <a:rPr lang="fi-FI" dirty="0"/>
              <a:t>: </a:t>
            </a:r>
            <a:r>
              <a:rPr lang="fi-FI" dirty="0" err="1"/>
              <a:t>Finnish</a:t>
            </a:r>
            <a:r>
              <a:rPr lang="fi-FI" dirty="0"/>
              <a:t> </a:t>
            </a:r>
            <a:r>
              <a:rPr lang="fi-FI" dirty="0" err="1"/>
              <a:t>speakers</a:t>
            </a:r>
            <a:r>
              <a:rPr lang="fi-FI" dirty="0"/>
              <a:t> </a:t>
            </a:r>
            <a:r>
              <a:rPr lang="fi-FI" dirty="0" err="1"/>
              <a:t>from</a:t>
            </a:r>
            <a:r>
              <a:rPr lang="fi-FI" dirty="0"/>
              <a:t> </a:t>
            </a:r>
            <a:r>
              <a:rPr lang="fi-FI" dirty="0" err="1"/>
              <a:t>the</a:t>
            </a:r>
            <a:r>
              <a:rPr lang="fi-FI" dirty="0"/>
              <a:t> countryside </a:t>
            </a:r>
            <a:r>
              <a:rPr lang="fi-FI" dirty="0" err="1"/>
              <a:t>started</a:t>
            </a:r>
            <a:r>
              <a:rPr lang="fi-FI" dirty="0"/>
              <a:t> </a:t>
            </a:r>
            <a:r>
              <a:rPr lang="fi-FI" dirty="0" err="1"/>
              <a:t>pouring</a:t>
            </a:r>
            <a:r>
              <a:rPr lang="fi-FI" dirty="0"/>
              <a:t> in  </a:t>
            </a:r>
            <a:endParaRPr lang="sv-SE" dirty="0"/>
          </a:p>
        </p:txBody>
      </p:sp>
      <p:sp>
        <p:nvSpPr>
          <p:cNvPr id="3" name="Sisällön paikkamerkki 2">
            <a:extLst>
              <a:ext uri="{FF2B5EF4-FFF2-40B4-BE49-F238E27FC236}">
                <a16:creationId xmlns:a16="http://schemas.microsoft.com/office/drawing/2014/main" id="{D5AEBC85-980E-4F7D-B8DB-E37C75956611}"/>
              </a:ext>
            </a:extLst>
          </p:cNvPr>
          <p:cNvSpPr>
            <a:spLocks noGrp="1"/>
          </p:cNvSpPr>
          <p:nvPr>
            <p:ph idx="1"/>
          </p:nvPr>
        </p:nvSpPr>
        <p:spPr/>
        <p:txBody>
          <a:bodyPr/>
          <a:lstStyle/>
          <a:p>
            <a:r>
              <a:rPr lang="fi-FI" dirty="0"/>
              <a:t>The </a:t>
            </a:r>
            <a:r>
              <a:rPr lang="fi-FI" dirty="0" err="1"/>
              <a:t>Big</a:t>
            </a:r>
            <a:r>
              <a:rPr lang="fi-FI" dirty="0"/>
              <a:t> Picture: Small </a:t>
            </a:r>
            <a:r>
              <a:rPr lang="fi-FI" dirty="0" err="1"/>
              <a:t>farms</a:t>
            </a:r>
            <a:r>
              <a:rPr lang="fi-FI" dirty="0"/>
              <a:t> </a:t>
            </a:r>
            <a:r>
              <a:rPr lang="fi-FI" dirty="0" err="1"/>
              <a:t>that</a:t>
            </a:r>
            <a:r>
              <a:rPr lang="fi-FI" dirty="0"/>
              <a:t> </a:t>
            </a:r>
            <a:r>
              <a:rPr lang="fi-FI" dirty="0" err="1"/>
              <a:t>were</a:t>
            </a:r>
            <a:r>
              <a:rPr lang="fi-FI" dirty="0"/>
              <a:t> </a:t>
            </a:r>
            <a:r>
              <a:rPr lang="fi-FI" dirty="0" err="1"/>
              <a:t>established</a:t>
            </a:r>
            <a:r>
              <a:rPr lang="fi-FI" dirty="0"/>
              <a:t> to </a:t>
            </a:r>
            <a:r>
              <a:rPr lang="fi-FI" dirty="0" err="1"/>
              <a:t>resettle</a:t>
            </a:r>
            <a:r>
              <a:rPr lang="fi-FI" dirty="0"/>
              <a:t> some  400 000 </a:t>
            </a:r>
            <a:r>
              <a:rPr lang="fi-FI" dirty="0" err="1"/>
              <a:t>evacuees</a:t>
            </a:r>
            <a:r>
              <a:rPr lang="fi-FI" dirty="0"/>
              <a:t> </a:t>
            </a:r>
            <a:r>
              <a:rPr lang="fi-FI" dirty="0" err="1"/>
              <a:t>from</a:t>
            </a:r>
            <a:r>
              <a:rPr lang="fi-FI" dirty="0"/>
              <a:t> </a:t>
            </a:r>
            <a:r>
              <a:rPr lang="fi-FI" dirty="0" err="1"/>
              <a:t>the</a:t>
            </a:r>
            <a:r>
              <a:rPr lang="fi-FI" dirty="0"/>
              <a:t> </a:t>
            </a:r>
            <a:r>
              <a:rPr lang="fi-FI" dirty="0" err="1"/>
              <a:t>ceded</a:t>
            </a:r>
            <a:r>
              <a:rPr lang="fi-FI" dirty="0"/>
              <a:t> </a:t>
            </a:r>
            <a:r>
              <a:rPr lang="fi-FI" dirty="0" err="1"/>
              <a:t>part</a:t>
            </a:r>
            <a:r>
              <a:rPr lang="fi-FI" dirty="0"/>
              <a:t> of </a:t>
            </a:r>
            <a:r>
              <a:rPr lang="fi-FI" dirty="0" err="1"/>
              <a:t>Carelia</a:t>
            </a:r>
            <a:r>
              <a:rPr lang="fi-FI" dirty="0"/>
              <a:t>, </a:t>
            </a:r>
            <a:r>
              <a:rPr lang="fi-FI" dirty="0" err="1"/>
              <a:t>couldn´t</a:t>
            </a:r>
            <a:r>
              <a:rPr lang="fi-FI" dirty="0"/>
              <a:t> </a:t>
            </a:r>
            <a:r>
              <a:rPr lang="fi-FI" dirty="0" err="1"/>
              <a:t>support</a:t>
            </a:r>
            <a:r>
              <a:rPr lang="fi-FI" dirty="0"/>
              <a:t> </a:t>
            </a:r>
            <a:r>
              <a:rPr lang="fi-FI" dirty="0" err="1"/>
              <a:t>families</a:t>
            </a:r>
            <a:r>
              <a:rPr lang="fi-FI" dirty="0"/>
              <a:t> </a:t>
            </a:r>
            <a:r>
              <a:rPr lang="fi-FI" dirty="0" err="1"/>
              <a:t>any</a:t>
            </a:r>
            <a:r>
              <a:rPr lang="fi-FI" dirty="0"/>
              <a:t> </a:t>
            </a:r>
            <a:r>
              <a:rPr lang="fi-FI" dirty="0" err="1"/>
              <a:t>longer</a:t>
            </a:r>
            <a:r>
              <a:rPr lang="fi-FI" dirty="0"/>
              <a:t>. </a:t>
            </a:r>
            <a:r>
              <a:rPr lang="fi-FI" dirty="0" err="1"/>
              <a:t>Industrialization</a:t>
            </a:r>
            <a:r>
              <a:rPr lang="fi-FI" dirty="0"/>
              <a:t> and </a:t>
            </a:r>
            <a:r>
              <a:rPr lang="fi-FI" dirty="0" err="1"/>
              <a:t>urbanisation</a:t>
            </a:r>
            <a:r>
              <a:rPr lang="fi-FI" dirty="0"/>
              <a:t> </a:t>
            </a:r>
            <a:r>
              <a:rPr lang="fi-FI" dirty="0" err="1"/>
              <a:t>had</a:t>
            </a:r>
            <a:r>
              <a:rPr lang="fi-FI" dirty="0"/>
              <a:t> </a:t>
            </a:r>
            <a:r>
              <a:rPr lang="fi-FI" dirty="0" err="1"/>
              <a:t>been</a:t>
            </a:r>
            <a:r>
              <a:rPr lang="fi-FI" dirty="0"/>
              <a:t> </a:t>
            </a:r>
            <a:r>
              <a:rPr lang="fi-FI" dirty="0" err="1"/>
              <a:t>delayed</a:t>
            </a:r>
            <a:r>
              <a:rPr lang="fi-FI" dirty="0"/>
              <a:t>, </a:t>
            </a:r>
            <a:r>
              <a:rPr lang="fi-FI" dirty="0" err="1"/>
              <a:t>but</a:t>
            </a:r>
            <a:r>
              <a:rPr lang="fi-FI" dirty="0"/>
              <a:t> </a:t>
            </a:r>
            <a:r>
              <a:rPr lang="fi-FI" dirty="0" err="1"/>
              <a:t>happened</a:t>
            </a:r>
            <a:r>
              <a:rPr lang="fi-FI" dirty="0"/>
              <a:t> </a:t>
            </a:r>
            <a:r>
              <a:rPr lang="fi-FI" dirty="0" err="1"/>
              <a:t>rapidly</a:t>
            </a:r>
            <a:r>
              <a:rPr lang="fi-FI" dirty="0"/>
              <a:t> </a:t>
            </a:r>
            <a:r>
              <a:rPr lang="fi-FI" dirty="0" err="1"/>
              <a:t>once</a:t>
            </a:r>
            <a:r>
              <a:rPr lang="fi-FI" dirty="0"/>
              <a:t> </a:t>
            </a:r>
            <a:r>
              <a:rPr lang="fi-FI" dirty="0" err="1"/>
              <a:t>started</a:t>
            </a:r>
            <a:endParaRPr lang="fi-FI" dirty="0"/>
          </a:p>
        </p:txBody>
      </p:sp>
    </p:spTree>
    <p:extLst>
      <p:ext uri="{BB962C8B-B14F-4D97-AF65-F5344CB8AC3E}">
        <p14:creationId xmlns:p14="http://schemas.microsoft.com/office/powerpoint/2010/main" val="3301659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49F6B3-4FFA-4F53-8383-F313659AB5E4}"/>
              </a:ext>
            </a:extLst>
          </p:cNvPr>
          <p:cNvSpPr>
            <a:spLocks noGrp="1"/>
          </p:cNvSpPr>
          <p:nvPr>
            <p:ph type="title"/>
          </p:nvPr>
        </p:nvSpPr>
        <p:spPr/>
        <p:txBody>
          <a:bodyPr/>
          <a:lstStyle/>
          <a:p>
            <a:r>
              <a:rPr lang="fi-FI" dirty="0" err="1">
                <a:hlinkClick r:id="rId2"/>
              </a:rPr>
              <a:t>Nowadays</a:t>
            </a:r>
            <a:endParaRPr lang="sv-SE" dirty="0"/>
          </a:p>
        </p:txBody>
      </p:sp>
      <p:sp>
        <p:nvSpPr>
          <p:cNvPr id="4" name="Tekstin paikkamerkki 3">
            <a:extLst>
              <a:ext uri="{FF2B5EF4-FFF2-40B4-BE49-F238E27FC236}">
                <a16:creationId xmlns:a16="http://schemas.microsoft.com/office/drawing/2014/main" id="{53498903-A951-4C9F-B0FE-699D70AFB2C4}"/>
              </a:ext>
            </a:extLst>
          </p:cNvPr>
          <p:cNvSpPr>
            <a:spLocks noGrp="1"/>
          </p:cNvSpPr>
          <p:nvPr>
            <p:ph type="body" sz="half" idx="2"/>
          </p:nvPr>
        </p:nvSpPr>
        <p:spPr/>
        <p:txBody>
          <a:bodyPr/>
          <a:lstStyle/>
          <a:p>
            <a:r>
              <a:rPr lang="fi-FI" sz="1800" dirty="0"/>
              <a:t>Photo: Eeva </a:t>
            </a:r>
            <a:r>
              <a:rPr lang="fi-FI" sz="1800" dirty="0" err="1"/>
              <a:t>Rista</a:t>
            </a:r>
            <a:r>
              <a:rPr lang="fi-FI" sz="1800" dirty="0"/>
              <a:t>, Helsingin kaupunginmuseo</a:t>
            </a:r>
            <a:endParaRPr lang="sv-SE" sz="1800" dirty="0"/>
          </a:p>
          <a:p>
            <a:endParaRPr lang="sv-SE" dirty="0"/>
          </a:p>
        </p:txBody>
      </p:sp>
      <p:pic>
        <p:nvPicPr>
          <p:cNvPr id="5" name="Picture 2">
            <a:extLst>
              <a:ext uri="{FF2B5EF4-FFF2-40B4-BE49-F238E27FC236}">
                <a16:creationId xmlns:a16="http://schemas.microsoft.com/office/drawing/2014/main" id="{CD28C10C-12DF-4D3F-9A11-64B047D89187}"/>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7319" b="17319"/>
          <a:stretch>
            <a:fillRect/>
          </a:stretch>
        </p:blipFill>
        <p:spPr bwMode="auto">
          <a:xfrm>
            <a:off x="2589213" y="635000"/>
            <a:ext cx="8915400" cy="385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592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282225E8-2238-4453-B08E-1F60649A986B}"/>
              </a:ext>
            </a:extLst>
          </p:cNvPr>
          <p:cNvSpPr>
            <a:spLocks noGrp="1"/>
          </p:cNvSpPr>
          <p:nvPr>
            <p:ph type="title"/>
          </p:nvPr>
        </p:nvSpPr>
        <p:spPr/>
        <p:txBody>
          <a:bodyPr/>
          <a:lstStyle/>
          <a:p>
            <a:r>
              <a:rPr lang="fi-FI" dirty="0" err="1"/>
              <a:t>With</a:t>
            </a:r>
            <a:r>
              <a:rPr lang="fi-FI" dirty="0"/>
              <a:t> </a:t>
            </a:r>
            <a:r>
              <a:rPr lang="fi-FI" dirty="0" err="1"/>
              <a:t>so</a:t>
            </a:r>
            <a:r>
              <a:rPr lang="fi-FI" dirty="0"/>
              <a:t> </a:t>
            </a:r>
            <a:r>
              <a:rPr lang="fi-FI" dirty="0" err="1"/>
              <a:t>many</a:t>
            </a:r>
            <a:r>
              <a:rPr lang="fi-FI" dirty="0"/>
              <a:t> </a:t>
            </a:r>
            <a:r>
              <a:rPr lang="fi-FI" dirty="0" err="1"/>
              <a:t>pouring</a:t>
            </a:r>
            <a:r>
              <a:rPr lang="fi-FI" dirty="0"/>
              <a:t> in, </a:t>
            </a:r>
            <a:r>
              <a:rPr lang="fi-FI" dirty="0" err="1"/>
              <a:t>the</a:t>
            </a:r>
            <a:r>
              <a:rPr lang="fi-FI" dirty="0"/>
              <a:t> </a:t>
            </a:r>
            <a:r>
              <a:rPr lang="fi-FI" dirty="0" err="1"/>
              <a:t>housing</a:t>
            </a:r>
            <a:r>
              <a:rPr lang="fi-FI" dirty="0"/>
              <a:t> </a:t>
            </a:r>
            <a:r>
              <a:rPr lang="fi-FI" dirty="0" err="1"/>
              <a:t>conditions</a:t>
            </a:r>
            <a:r>
              <a:rPr lang="fi-FI" dirty="0"/>
              <a:t> </a:t>
            </a:r>
            <a:r>
              <a:rPr lang="fi-FI" dirty="0" err="1"/>
              <a:t>were</a:t>
            </a:r>
            <a:r>
              <a:rPr lang="fi-FI" dirty="0"/>
              <a:t> </a:t>
            </a:r>
            <a:r>
              <a:rPr lang="fi-FI" dirty="0" err="1"/>
              <a:t>difficult</a:t>
            </a:r>
            <a:endParaRPr lang="sv-SE" dirty="0"/>
          </a:p>
        </p:txBody>
      </p:sp>
      <p:sp>
        <p:nvSpPr>
          <p:cNvPr id="8" name="Sisällön paikkamerkki 7">
            <a:extLst>
              <a:ext uri="{FF2B5EF4-FFF2-40B4-BE49-F238E27FC236}">
                <a16:creationId xmlns:a16="http://schemas.microsoft.com/office/drawing/2014/main" id="{7BA05A41-5F37-434A-BDC2-B78366314146}"/>
              </a:ext>
            </a:extLst>
          </p:cNvPr>
          <p:cNvSpPr>
            <a:spLocks noGrp="1"/>
          </p:cNvSpPr>
          <p:nvPr>
            <p:ph idx="1"/>
          </p:nvPr>
        </p:nvSpPr>
        <p:spPr/>
        <p:txBody>
          <a:bodyPr>
            <a:normAutofit fontScale="92500" lnSpcReduction="10000"/>
          </a:bodyPr>
          <a:lstStyle/>
          <a:p>
            <a:r>
              <a:rPr lang="fi-FI" dirty="0" err="1"/>
              <a:t>Not</a:t>
            </a:r>
            <a:r>
              <a:rPr lang="fi-FI" dirty="0"/>
              <a:t> </a:t>
            </a:r>
            <a:r>
              <a:rPr lang="fi-FI" dirty="0" err="1"/>
              <a:t>enough</a:t>
            </a:r>
            <a:r>
              <a:rPr lang="fi-FI" dirty="0"/>
              <a:t> </a:t>
            </a:r>
            <a:r>
              <a:rPr lang="fi-FI" dirty="0" err="1"/>
              <a:t>apartments</a:t>
            </a:r>
            <a:r>
              <a:rPr lang="fi-FI" dirty="0"/>
              <a:t> to </a:t>
            </a:r>
            <a:r>
              <a:rPr lang="fi-FI" dirty="0" err="1"/>
              <a:t>rent</a:t>
            </a:r>
            <a:r>
              <a:rPr lang="fi-FI" dirty="0"/>
              <a:t>, </a:t>
            </a:r>
            <a:r>
              <a:rPr lang="fi-FI" dirty="0" err="1"/>
              <a:t>but</a:t>
            </a:r>
            <a:r>
              <a:rPr lang="fi-FI" dirty="0"/>
              <a:t> </a:t>
            </a:r>
            <a:r>
              <a:rPr lang="fi-FI" dirty="0" err="1"/>
              <a:t>only</a:t>
            </a:r>
            <a:r>
              <a:rPr lang="fi-FI" dirty="0"/>
              <a:t> </a:t>
            </a:r>
            <a:r>
              <a:rPr lang="fi-FI" dirty="0" err="1"/>
              <a:t>the</a:t>
            </a:r>
            <a:r>
              <a:rPr lang="fi-FI" dirty="0"/>
              <a:t> </a:t>
            </a:r>
            <a:r>
              <a:rPr lang="fi-FI" dirty="0" err="1"/>
              <a:t>best-off</a:t>
            </a:r>
            <a:r>
              <a:rPr lang="fi-FI" dirty="0"/>
              <a:t> </a:t>
            </a:r>
            <a:r>
              <a:rPr lang="fi-FI" dirty="0" err="1"/>
              <a:t>could</a:t>
            </a:r>
            <a:r>
              <a:rPr lang="fi-FI" dirty="0"/>
              <a:t> </a:t>
            </a:r>
            <a:r>
              <a:rPr lang="fi-FI" dirty="0" err="1"/>
              <a:t>afford</a:t>
            </a:r>
            <a:r>
              <a:rPr lang="fi-FI" dirty="0"/>
              <a:t> </a:t>
            </a:r>
            <a:r>
              <a:rPr lang="fi-FI" dirty="0" err="1"/>
              <a:t>buying</a:t>
            </a:r>
            <a:r>
              <a:rPr lang="fi-FI" dirty="0"/>
              <a:t> an apartment. The </a:t>
            </a:r>
            <a:r>
              <a:rPr lang="fi-FI" dirty="0" err="1"/>
              <a:t>banks</a:t>
            </a:r>
            <a:r>
              <a:rPr lang="fi-FI" dirty="0"/>
              <a:t> set </a:t>
            </a:r>
            <a:r>
              <a:rPr lang="fi-FI" dirty="0" err="1"/>
              <a:t>harsh</a:t>
            </a:r>
            <a:r>
              <a:rPr lang="fi-FI" dirty="0"/>
              <a:t> </a:t>
            </a:r>
            <a:r>
              <a:rPr lang="fi-FI" dirty="0" err="1"/>
              <a:t>terms</a:t>
            </a:r>
            <a:r>
              <a:rPr lang="fi-FI" dirty="0"/>
              <a:t> for </a:t>
            </a:r>
            <a:r>
              <a:rPr lang="fi-FI" dirty="0" err="1"/>
              <a:t>loans</a:t>
            </a:r>
            <a:r>
              <a:rPr lang="fi-FI" dirty="0"/>
              <a:t>.</a:t>
            </a:r>
          </a:p>
          <a:p>
            <a:r>
              <a:rPr lang="fi-FI" dirty="0"/>
              <a:t>Martti Ilveskorpi </a:t>
            </a:r>
            <a:r>
              <a:rPr lang="fi-FI" dirty="0" err="1"/>
              <a:t>visioned</a:t>
            </a:r>
            <a:r>
              <a:rPr lang="fi-FI" dirty="0"/>
              <a:t> and </a:t>
            </a:r>
            <a:r>
              <a:rPr lang="fi-FI" dirty="0" err="1"/>
              <a:t>organised</a:t>
            </a:r>
            <a:r>
              <a:rPr lang="fi-FI" dirty="0"/>
              <a:t> a non-</a:t>
            </a:r>
            <a:r>
              <a:rPr lang="fi-FI" dirty="0" err="1"/>
              <a:t>profit</a:t>
            </a:r>
            <a:r>
              <a:rPr lang="fi-FI" dirty="0"/>
              <a:t> association, Asuntosäästäjät ry (People </a:t>
            </a:r>
            <a:r>
              <a:rPr lang="fi-FI" dirty="0" err="1"/>
              <a:t>saving</a:t>
            </a:r>
            <a:r>
              <a:rPr lang="fi-FI" dirty="0"/>
              <a:t> for an apartment) </a:t>
            </a:r>
            <a:r>
              <a:rPr lang="fi-FI" dirty="0" err="1"/>
              <a:t>that</a:t>
            </a:r>
            <a:r>
              <a:rPr lang="fi-FI" dirty="0"/>
              <a:t> </a:t>
            </a:r>
            <a:r>
              <a:rPr lang="fi-FI" dirty="0" err="1"/>
              <a:t>negotiated</a:t>
            </a:r>
            <a:r>
              <a:rPr lang="fi-FI" dirty="0"/>
              <a:t> </a:t>
            </a:r>
            <a:r>
              <a:rPr lang="fi-FI" dirty="0" err="1"/>
              <a:t>the</a:t>
            </a:r>
            <a:r>
              <a:rPr lang="fi-FI" dirty="0"/>
              <a:t> </a:t>
            </a:r>
            <a:r>
              <a:rPr lang="fi-FI" dirty="0" err="1"/>
              <a:t>terms</a:t>
            </a:r>
            <a:r>
              <a:rPr lang="fi-FI" dirty="0"/>
              <a:t> </a:t>
            </a:r>
            <a:r>
              <a:rPr lang="fi-FI" dirty="0" err="1"/>
              <a:t>with</a:t>
            </a:r>
            <a:r>
              <a:rPr lang="fi-FI" dirty="0"/>
              <a:t> </a:t>
            </a:r>
            <a:r>
              <a:rPr lang="fi-FI" dirty="0" err="1"/>
              <a:t>banks</a:t>
            </a:r>
            <a:r>
              <a:rPr lang="fi-FI" dirty="0"/>
              <a:t> and </a:t>
            </a:r>
            <a:r>
              <a:rPr lang="fi-FI" dirty="0" err="1"/>
              <a:t>the</a:t>
            </a:r>
            <a:r>
              <a:rPr lang="fi-FI" dirty="0"/>
              <a:t> </a:t>
            </a:r>
            <a:r>
              <a:rPr lang="fi-FI" dirty="0" err="1"/>
              <a:t>depositors</a:t>
            </a:r>
            <a:r>
              <a:rPr lang="fi-FI" dirty="0"/>
              <a:t> and </a:t>
            </a:r>
            <a:r>
              <a:rPr lang="fi-FI" dirty="0" err="1"/>
              <a:t>had</a:t>
            </a:r>
            <a:r>
              <a:rPr lang="fi-FI" dirty="0"/>
              <a:t> </a:t>
            </a:r>
            <a:r>
              <a:rPr lang="fi-FI" dirty="0" err="1"/>
              <a:t>the</a:t>
            </a:r>
            <a:r>
              <a:rPr lang="fi-FI" dirty="0"/>
              <a:t> </a:t>
            </a:r>
            <a:r>
              <a:rPr lang="fi-FI" dirty="0" err="1"/>
              <a:t>apartments</a:t>
            </a:r>
            <a:r>
              <a:rPr lang="fi-FI" dirty="0"/>
              <a:t> </a:t>
            </a:r>
            <a:r>
              <a:rPr lang="fi-FI" dirty="0" err="1"/>
              <a:t>built</a:t>
            </a:r>
            <a:r>
              <a:rPr lang="fi-FI" dirty="0"/>
              <a:t> plus </a:t>
            </a:r>
            <a:r>
              <a:rPr lang="fi-FI" dirty="0" err="1"/>
              <a:t>sold</a:t>
            </a:r>
            <a:r>
              <a:rPr lang="fi-FI" dirty="0"/>
              <a:t> </a:t>
            </a:r>
            <a:r>
              <a:rPr lang="fi-FI" dirty="0" err="1"/>
              <a:t>them</a:t>
            </a:r>
            <a:r>
              <a:rPr lang="fi-FI" dirty="0"/>
              <a:t> for </a:t>
            </a:r>
            <a:r>
              <a:rPr lang="fi-FI" dirty="0" err="1"/>
              <a:t>the</a:t>
            </a:r>
            <a:r>
              <a:rPr lang="fi-FI" dirty="0"/>
              <a:t> </a:t>
            </a:r>
            <a:r>
              <a:rPr lang="fi-FI" dirty="0" err="1"/>
              <a:t>price</a:t>
            </a:r>
            <a:r>
              <a:rPr lang="fi-FI" dirty="0"/>
              <a:t> of </a:t>
            </a:r>
            <a:r>
              <a:rPr lang="fi-FI" dirty="0" err="1"/>
              <a:t>the</a:t>
            </a:r>
            <a:r>
              <a:rPr lang="fi-FI" dirty="0"/>
              <a:t> </a:t>
            </a:r>
            <a:r>
              <a:rPr lang="fi-FI" dirty="0" err="1"/>
              <a:t>expenses</a:t>
            </a:r>
            <a:r>
              <a:rPr lang="fi-FI" dirty="0"/>
              <a:t>. In </a:t>
            </a:r>
            <a:r>
              <a:rPr lang="fi-FI" dirty="0" err="1"/>
              <a:t>many</a:t>
            </a:r>
            <a:r>
              <a:rPr lang="fi-FI" dirty="0"/>
              <a:t> </a:t>
            </a:r>
            <a:r>
              <a:rPr lang="fi-FI" dirty="0" err="1"/>
              <a:t>instances</a:t>
            </a:r>
            <a:r>
              <a:rPr lang="fi-FI" dirty="0"/>
              <a:t>, </a:t>
            </a:r>
            <a:r>
              <a:rPr lang="fi-FI" dirty="0" err="1"/>
              <a:t>people</a:t>
            </a:r>
            <a:r>
              <a:rPr lang="fi-FI" dirty="0"/>
              <a:t> </a:t>
            </a:r>
            <a:r>
              <a:rPr lang="fi-FI" dirty="0" err="1"/>
              <a:t>could</a:t>
            </a:r>
            <a:r>
              <a:rPr lang="fi-FI" dirty="0"/>
              <a:t> </a:t>
            </a:r>
            <a:r>
              <a:rPr lang="fi-FI" dirty="0" err="1"/>
              <a:t>pay</a:t>
            </a:r>
            <a:r>
              <a:rPr lang="fi-FI" dirty="0"/>
              <a:t> a </a:t>
            </a:r>
            <a:r>
              <a:rPr lang="fi-FI" dirty="0" err="1"/>
              <a:t>part</a:t>
            </a:r>
            <a:r>
              <a:rPr lang="fi-FI" dirty="0"/>
              <a:t> </a:t>
            </a:r>
            <a:r>
              <a:rPr lang="fi-FI" dirty="0" err="1"/>
              <a:t>by</a:t>
            </a:r>
            <a:r>
              <a:rPr lang="fi-FI" dirty="0"/>
              <a:t> </a:t>
            </a:r>
            <a:r>
              <a:rPr lang="fi-FI" dirty="0" err="1"/>
              <a:t>working</a:t>
            </a:r>
            <a:r>
              <a:rPr lang="fi-FI" dirty="0"/>
              <a:t> at </a:t>
            </a:r>
            <a:r>
              <a:rPr lang="fi-FI" dirty="0" err="1"/>
              <a:t>the</a:t>
            </a:r>
            <a:r>
              <a:rPr lang="fi-FI" dirty="0"/>
              <a:t> construction </a:t>
            </a:r>
            <a:r>
              <a:rPr lang="fi-FI" dirty="0" err="1"/>
              <a:t>site</a:t>
            </a:r>
            <a:r>
              <a:rPr lang="fi-FI" dirty="0"/>
              <a:t> – </a:t>
            </a:r>
            <a:r>
              <a:rPr lang="fi-FI" dirty="0" err="1"/>
              <a:t>even</a:t>
            </a:r>
            <a:r>
              <a:rPr lang="fi-FI" dirty="0"/>
              <a:t> </a:t>
            </a:r>
            <a:r>
              <a:rPr lang="fi-FI" dirty="0">
                <a:hlinkClick r:id="rId2"/>
              </a:rPr>
              <a:t>building apartment </a:t>
            </a:r>
            <a:r>
              <a:rPr lang="fi-FI" dirty="0" err="1">
                <a:hlinkClick r:id="rId2"/>
              </a:rPr>
              <a:t>blocks</a:t>
            </a:r>
            <a:r>
              <a:rPr lang="fi-FI" dirty="0"/>
              <a:t>.</a:t>
            </a:r>
          </a:p>
          <a:p>
            <a:r>
              <a:rPr lang="fi-FI" dirty="0"/>
              <a:t>(-&gt;17´10” siltaan saakka)</a:t>
            </a:r>
          </a:p>
          <a:p>
            <a:r>
              <a:rPr lang="fi-FI" dirty="0">
                <a:hlinkClick r:id="rId3"/>
              </a:rPr>
              <a:t>This is </a:t>
            </a:r>
            <a:r>
              <a:rPr lang="fi-FI" dirty="0" err="1">
                <a:hlinkClick r:id="rId3"/>
              </a:rPr>
              <a:t>what</a:t>
            </a:r>
            <a:r>
              <a:rPr lang="fi-FI" dirty="0">
                <a:hlinkClick r:id="rId3"/>
              </a:rPr>
              <a:t> </a:t>
            </a:r>
            <a:r>
              <a:rPr lang="fi-FI" dirty="0" err="1">
                <a:hlinkClick r:id="rId3"/>
              </a:rPr>
              <a:t>became</a:t>
            </a:r>
            <a:r>
              <a:rPr lang="fi-FI" dirty="0">
                <a:hlinkClick r:id="rId3"/>
              </a:rPr>
              <a:t> </a:t>
            </a:r>
            <a:r>
              <a:rPr lang="fi-FI" dirty="0"/>
              <a:t>of </a:t>
            </a:r>
            <a:r>
              <a:rPr lang="fi-FI" dirty="0" err="1"/>
              <a:t>those</a:t>
            </a:r>
            <a:r>
              <a:rPr lang="fi-FI" dirty="0"/>
              <a:t> </a:t>
            </a:r>
            <a:r>
              <a:rPr lang="fi-FI" dirty="0" err="1"/>
              <a:t>houses</a:t>
            </a:r>
            <a:r>
              <a:rPr lang="fi-FI" dirty="0"/>
              <a:t>, </a:t>
            </a:r>
            <a:r>
              <a:rPr lang="fi-FI" dirty="0" err="1"/>
              <a:t>which</a:t>
            </a:r>
            <a:r>
              <a:rPr lang="fi-FI" dirty="0"/>
              <a:t> </a:t>
            </a:r>
            <a:r>
              <a:rPr lang="fi-FI" dirty="0" err="1"/>
              <a:t>were</a:t>
            </a:r>
            <a:r>
              <a:rPr lang="fi-FI" dirty="0"/>
              <a:t> </a:t>
            </a:r>
            <a:r>
              <a:rPr lang="fi-FI" dirty="0" err="1"/>
              <a:t>drawn</a:t>
            </a:r>
            <a:r>
              <a:rPr lang="fi-FI" dirty="0"/>
              <a:t> </a:t>
            </a:r>
            <a:r>
              <a:rPr lang="fi-FI" dirty="0" err="1"/>
              <a:t>by</a:t>
            </a:r>
            <a:r>
              <a:rPr lang="fi-FI" dirty="0"/>
              <a:t> </a:t>
            </a:r>
            <a:r>
              <a:rPr lang="fi-FI" dirty="0" err="1"/>
              <a:t>architects</a:t>
            </a:r>
            <a:r>
              <a:rPr lang="fi-FI" dirty="0"/>
              <a:t> Viljo Revell and Heikki Castren.</a:t>
            </a:r>
          </a:p>
          <a:p>
            <a:r>
              <a:rPr lang="fi-FI" dirty="0"/>
              <a:t>Some 30 000 </a:t>
            </a:r>
            <a:r>
              <a:rPr lang="fi-FI" dirty="0" err="1"/>
              <a:t>people</a:t>
            </a:r>
            <a:r>
              <a:rPr lang="fi-FI" dirty="0"/>
              <a:t> </a:t>
            </a:r>
            <a:r>
              <a:rPr lang="fi-FI" dirty="0" err="1"/>
              <a:t>joined</a:t>
            </a:r>
            <a:r>
              <a:rPr lang="fi-FI" dirty="0"/>
              <a:t> </a:t>
            </a:r>
            <a:r>
              <a:rPr lang="fi-FI" dirty="0" err="1"/>
              <a:t>the</a:t>
            </a:r>
            <a:r>
              <a:rPr lang="fi-FI" dirty="0"/>
              <a:t> association in Helsinki and </a:t>
            </a:r>
            <a:r>
              <a:rPr lang="fi-FI" dirty="0" err="1"/>
              <a:t>surrounding</a:t>
            </a:r>
            <a:r>
              <a:rPr lang="fi-FI" dirty="0"/>
              <a:t> </a:t>
            </a:r>
            <a:r>
              <a:rPr lang="fi-FI" dirty="0" err="1"/>
              <a:t>areas</a:t>
            </a:r>
            <a:endParaRPr lang="fi-FI" dirty="0"/>
          </a:p>
          <a:p>
            <a:r>
              <a:rPr lang="fi-FI" dirty="0"/>
              <a:t>At </a:t>
            </a:r>
            <a:r>
              <a:rPr lang="fi-FI" dirty="0" err="1"/>
              <a:t>its</a:t>
            </a:r>
            <a:r>
              <a:rPr lang="fi-FI" dirty="0"/>
              <a:t> </a:t>
            </a:r>
            <a:r>
              <a:rPr lang="fi-FI" dirty="0" err="1"/>
              <a:t>peak</a:t>
            </a:r>
            <a:r>
              <a:rPr lang="fi-FI" dirty="0"/>
              <a:t> </a:t>
            </a:r>
            <a:r>
              <a:rPr lang="fi-FI" dirty="0" err="1"/>
              <a:t>Asuntosäästäjät´s</a:t>
            </a:r>
            <a:r>
              <a:rPr lang="fi-FI" dirty="0"/>
              <a:t> </a:t>
            </a:r>
            <a:r>
              <a:rPr lang="fi-FI" dirty="0" err="1"/>
              <a:t>share</a:t>
            </a:r>
            <a:r>
              <a:rPr lang="fi-FI" dirty="0"/>
              <a:t> of </a:t>
            </a:r>
            <a:r>
              <a:rPr lang="fi-FI" dirty="0" err="1"/>
              <a:t>housing</a:t>
            </a:r>
            <a:r>
              <a:rPr lang="fi-FI" dirty="0"/>
              <a:t> </a:t>
            </a:r>
            <a:r>
              <a:rPr lang="fi-FI" dirty="0" err="1"/>
              <a:t>development</a:t>
            </a:r>
            <a:r>
              <a:rPr lang="fi-FI" dirty="0"/>
              <a:t> in Finland </a:t>
            </a:r>
            <a:r>
              <a:rPr lang="fi-FI" dirty="0" err="1"/>
              <a:t>was</a:t>
            </a:r>
            <a:r>
              <a:rPr lang="fi-FI" dirty="0"/>
              <a:t> 7 %, Vuosaari </a:t>
            </a:r>
            <a:r>
              <a:rPr lang="fi-FI" dirty="0" err="1"/>
              <a:t>being</a:t>
            </a:r>
            <a:r>
              <a:rPr lang="fi-FI" dirty="0"/>
              <a:t> </a:t>
            </a:r>
            <a:r>
              <a:rPr lang="fi-FI" dirty="0" err="1"/>
              <a:t>the</a:t>
            </a:r>
            <a:r>
              <a:rPr lang="fi-FI" dirty="0"/>
              <a:t> </a:t>
            </a:r>
            <a:r>
              <a:rPr lang="fi-FI" dirty="0" err="1"/>
              <a:t>biggest</a:t>
            </a:r>
            <a:r>
              <a:rPr lang="fi-FI" dirty="0"/>
              <a:t> single </a:t>
            </a:r>
            <a:r>
              <a:rPr lang="fi-FI" dirty="0" err="1"/>
              <a:t>project</a:t>
            </a:r>
            <a:r>
              <a:rPr lang="fi-FI" dirty="0"/>
              <a:t>.</a:t>
            </a:r>
          </a:p>
          <a:p>
            <a:endParaRPr lang="fi-FI" dirty="0"/>
          </a:p>
          <a:p>
            <a:endParaRPr lang="sv-SE" dirty="0"/>
          </a:p>
        </p:txBody>
      </p:sp>
    </p:spTree>
    <p:extLst>
      <p:ext uri="{BB962C8B-B14F-4D97-AF65-F5344CB8AC3E}">
        <p14:creationId xmlns:p14="http://schemas.microsoft.com/office/powerpoint/2010/main" val="3312802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618C12B-0D0C-405F-BEED-41D5ABAF9145}"/>
              </a:ext>
            </a:extLst>
          </p:cNvPr>
          <p:cNvSpPr>
            <a:spLocks noGrp="1"/>
          </p:cNvSpPr>
          <p:nvPr>
            <p:ph type="title"/>
          </p:nvPr>
        </p:nvSpPr>
        <p:spPr/>
        <p:txBody>
          <a:bodyPr/>
          <a:lstStyle/>
          <a:p>
            <a:r>
              <a:rPr lang="fi-FI" dirty="0" err="1"/>
              <a:t>But</a:t>
            </a:r>
            <a:r>
              <a:rPr lang="fi-FI" dirty="0"/>
              <a:t> Vuosaari </a:t>
            </a:r>
            <a:r>
              <a:rPr lang="fi-FI" dirty="0" err="1"/>
              <a:t>was</a:t>
            </a:r>
            <a:r>
              <a:rPr lang="fi-FI" dirty="0"/>
              <a:t> </a:t>
            </a:r>
            <a:r>
              <a:rPr lang="fi-FI" dirty="0" err="1"/>
              <a:t>also</a:t>
            </a:r>
            <a:r>
              <a:rPr lang="fi-FI" dirty="0"/>
              <a:t> </a:t>
            </a:r>
            <a:r>
              <a:rPr lang="fi-FI" dirty="0" err="1"/>
              <a:t>the</a:t>
            </a:r>
            <a:r>
              <a:rPr lang="fi-FI" dirty="0"/>
              <a:t> </a:t>
            </a:r>
            <a:r>
              <a:rPr lang="fi-FI" dirty="0" err="1"/>
              <a:t>last</a:t>
            </a:r>
            <a:r>
              <a:rPr lang="fi-FI" dirty="0"/>
              <a:t> </a:t>
            </a:r>
            <a:r>
              <a:rPr lang="fi-FI" dirty="0" err="1"/>
              <a:t>major</a:t>
            </a:r>
            <a:r>
              <a:rPr lang="fi-FI" dirty="0"/>
              <a:t> </a:t>
            </a:r>
            <a:r>
              <a:rPr lang="fi-FI" dirty="0" err="1"/>
              <a:t>project</a:t>
            </a:r>
            <a:r>
              <a:rPr lang="fi-FI" dirty="0"/>
              <a:t> for Ilveskorpi</a:t>
            </a:r>
            <a:endParaRPr lang="sv-SE" dirty="0"/>
          </a:p>
        </p:txBody>
      </p:sp>
      <p:sp>
        <p:nvSpPr>
          <p:cNvPr id="5" name="Sisällön paikkamerkki 4">
            <a:extLst>
              <a:ext uri="{FF2B5EF4-FFF2-40B4-BE49-F238E27FC236}">
                <a16:creationId xmlns:a16="http://schemas.microsoft.com/office/drawing/2014/main" id="{7C06953D-DA92-4DC9-B2C7-1124DA9E282C}"/>
              </a:ext>
            </a:extLst>
          </p:cNvPr>
          <p:cNvSpPr>
            <a:spLocks noGrp="1"/>
          </p:cNvSpPr>
          <p:nvPr>
            <p:ph idx="1"/>
          </p:nvPr>
        </p:nvSpPr>
        <p:spPr>
          <a:xfrm>
            <a:off x="2589212" y="2156177"/>
            <a:ext cx="8915400" cy="3777622"/>
          </a:xfrm>
        </p:spPr>
        <p:txBody>
          <a:bodyPr>
            <a:normAutofit fontScale="85000" lnSpcReduction="10000"/>
          </a:bodyPr>
          <a:lstStyle/>
          <a:p>
            <a:r>
              <a:rPr lang="fi-FI" dirty="0"/>
              <a:t>The </a:t>
            </a:r>
            <a:r>
              <a:rPr lang="fi-FI" dirty="0" err="1"/>
              <a:t>bank</a:t>
            </a:r>
            <a:r>
              <a:rPr lang="fi-FI" dirty="0"/>
              <a:t> </a:t>
            </a:r>
            <a:r>
              <a:rPr lang="fi-FI" dirty="0" err="1"/>
              <a:t>wanted</a:t>
            </a:r>
            <a:r>
              <a:rPr lang="fi-FI" dirty="0"/>
              <a:t> to </a:t>
            </a:r>
            <a:r>
              <a:rPr lang="fi-FI" dirty="0" err="1"/>
              <a:t>get</a:t>
            </a:r>
            <a:r>
              <a:rPr lang="fi-FI" dirty="0"/>
              <a:t> </a:t>
            </a:r>
            <a:r>
              <a:rPr lang="fi-FI" dirty="0" err="1"/>
              <a:t>rid</a:t>
            </a:r>
            <a:r>
              <a:rPr lang="fi-FI" dirty="0"/>
              <a:t> of </a:t>
            </a:r>
            <a:r>
              <a:rPr lang="fi-FI" dirty="0" err="1"/>
              <a:t>headstrong</a:t>
            </a:r>
            <a:r>
              <a:rPr lang="fi-FI" dirty="0"/>
              <a:t> Ilveskorpi</a:t>
            </a:r>
          </a:p>
          <a:p>
            <a:r>
              <a:rPr lang="fi-FI" dirty="0"/>
              <a:t>The </a:t>
            </a:r>
            <a:r>
              <a:rPr lang="fi-FI" dirty="0" err="1"/>
              <a:t>same</a:t>
            </a:r>
            <a:r>
              <a:rPr lang="fi-FI" dirty="0"/>
              <a:t> </a:t>
            </a:r>
            <a:r>
              <a:rPr lang="fi-FI" dirty="0" err="1"/>
              <a:t>time</a:t>
            </a:r>
            <a:r>
              <a:rPr lang="fi-FI" dirty="0"/>
              <a:t> </a:t>
            </a:r>
            <a:r>
              <a:rPr lang="fi-FI" dirty="0" err="1"/>
              <a:t>political</a:t>
            </a:r>
            <a:r>
              <a:rPr lang="fi-FI" dirty="0"/>
              <a:t> </a:t>
            </a:r>
            <a:r>
              <a:rPr lang="fi-FI" dirty="0" err="1"/>
              <a:t>parties</a:t>
            </a:r>
            <a:r>
              <a:rPr lang="fi-FI" dirty="0"/>
              <a:t> and </a:t>
            </a:r>
            <a:r>
              <a:rPr lang="fi-FI" dirty="0" err="1"/>
              <a:t>other</a:t>
            </a:r>
            <a:r>
              <a:rPr lang="fi-FI" dirty="0"/>
              <a:t> </a:t>
            </a:r>
            <a:r>
              <a:rPr lang="fi-FI" dirty="0" err="1"/>
              <a:t>banks</a:t>
            </a:r>
            <a:r>
              <a:rPr lang="fi-FI" dirty="0"/>
              <a:t> </a:t>
            </a:r>
            <a:r>
              <a:rPr lang="fi-FI" dirty="0" err="1"/>
              <a:t>wanted</a:t>
            </a:r>
            <a:r>
              <a:rPr lang="fi-FI" dirty="0"/>
              <a:t> </a:t>
            </a:r>
            <a:r>
              <a:rPr lang="fi-FI" dirty="0" err="1"/>
              <a:t>their</a:t>
            </a:r>
            <a:r>
              <a:rPr lang="fi-FI" dirty="0"/>
              <a:t> </a:t>
            </a:r>
            <a:r>
              <a:rPr lang="fi-FI" dirty="0" err="1"/>
              <a:t>share</a:t>
            </a:r>
            <a:r>
              <a:rPr lang="fi-FI" dirty="0"/>
              <a:t> of </a:t>
            </a:r>
            <a:r>
              <a:rPr lang="fi-FI" dirty="0" err="1"/>
              <a:t>the</a:t>
            </a:r>
            <a:r>
              <a:rPr lang="fi-FI" dirty="0"/>
              <a:t> </a:t>
            </a:r>
            <a:r>
              <a:rPr lang="fi-FI" dirty="0" err="1"/>
              <a:t>profits</a:t>
            </a:r>
            <a:r>
              <a:rPr lang="fi-FI" dirty="0"/>
              <a:t> </a:t>
            </a:r>
            <a:r>
              <a:rPr lang="fi-FI" dirty="0" err="1"/>
              <a:t>available</a:t>
            </a:r>
            <a:endParaRPr lang="fi-FI" dirty="0"/>
          </a:p>
          <a:p>
            <a:r>
              <a:rPr lang="fi-FI" dirty="0"/>
              <a:t>Mauno Koivisto, </a:t>
            </a:r>
            <a:r>
              <a:rPr lang="fi-FI" dirty="0" err="1"/>
              <a:t>then</a:t>
            </a:r>
            <a:r>
              <a:rPr lang="fi-FI" dirty="0"/>
              <a:t> </a:t>
            </a:r>
            <a:r>
              <a:rPr lang="fi-FI" dirty="0" err="1"/>
              <a:t>head</a:t>
            </a:r>
            <a:r>
              <a:rPr lang="fi-FI" dirty="0"/>
              <a:t> of </a:t>
            </a:r>
            <a:r>
              <a:rPr lang="fi-FI" dirty="0" err="1"/>
              <a:t>Workers´Savings</a:t>
            </a:r>
            <a:r>
              <a:rPr lang="fi-FI" dirty="0"/>
              <a:t> Bank, </a:t>
            </a:r>
            <a:r>
              <a:rPr lang="fi-FI" dirty="0" err="1"/>
              <a:t>regarded</a:t>
            </a:r>
            <a:r>
              <a:rPr lang="fi-FI" dirty="0"/>
              <a:t> Asuntosäästäjät as a </a:t>
            </a:r>
            <a:r>
              <a:rPr lang="fi-FI" dirty="0" err="1"/>
              <a:t>type</a:t>
            </a:r>
            <a:r>
              <a:rPr lang="fi-FI" dirty="0"/>
              <a:t> of </a:t>
            </a:r>
            <a:r>
              <a:rPr lang="fi-FI" dirty="0" err="1"/>
              <a:t>chain</a:t>
            </a:r>
            <a:r>
              <a:rPr lang="fi-FI" dirty="0"/>
              <a:t> </a:t>
            </a:r>
            <a:r>
              <a:rPr lang="fi-FI" dirty="0" err="1"/>
              <a:t>letter</a:t>
            </a:r>
            <a:r>
              <a:rPr lang="fi-FI" dirty="0"/>
              <a:t>: as long as </a:t>
            </a:r>
            <a:r>
              <a:rPr lang="fi-FI" dirty="0" err="1"/>
              <a:t>new</a:t>
            </a:r>
            <a:r>
              <a:rPr lang="fi-FI" dirty="0"/>
              <a:t> </a:t>
            </a:r>
            <a:r>
              <a:rPr lang="fi-FI" dirty="0" err="1"/>
              <a:t>people</a:t>
            </a:r>
            <a:r>
              <a:rPr lang="fi-FI" dirty="0"/>
              <a:t> </a:t>
            </a:r>
            <a:r>
              <a:rPr lang="fi-FI" dirty="0" err="1"/>
              <a:t>came</a:t>
            </a:r>
            <a:r>
              <a:rPr lang="fi-FI" dirty="0"/>
              <a:t> in, </a:t>
            </a:r>
            <a:r>
              <a:rPr lang="fi-FI" dirty="0" err="1"/>
              <a:t>the</a:t>
            </a:r>
            <a:r>
              <a:rPr lang="fi-FI" dirty="0"/>
              <a:t> </a:t>
            </a:r>
            <a:r>
              <a:rPr lang="fi-FI" dirty="0" err="1"/>
              <a:t>earlier</a:t>
            </a:r>
            <a:r>
              <a:rPr lang="fi-FI" dirty="0"/>
              <a:t> </a:t>
            </a:r>
            <a:r>
              <a:rPr lang="fi-FI" dirty="0" err="1"/>
              <a:t>members</a:t>
            </a:r>
            <a:r>
              <a:rPr lang="fi-FI" dirty="0"/>
              <a:t> </a:t>
            </a:r>
            <a:r>
              <a:rPr lang="fi-FI" dirty="0" err="1"/>
              <a:t>would</a:t>
            </a:r>
            <a:r>
              <a:rPr lang="fi-FI" dirty="0"/>
              <a:t> </a:t>
            </a:r>
            <a:r>
              <a:rPr lang="fi-FI" dirty="0" err="1"/>
              <a:t>get</a:t>
            </a:r>
            <a:r>
              <a:rPr lang="fi-FI" dirty="0"/>
              <a:t> </a:t>
            </a:r>
            <a:r>
              <a:rPr lang="fi-FI" dirty="0" err="1"/>
              <a:t>their</a:t>
            </a:r>
            <a:r>
              <a:rPr lang="fi-FI" dirty="0"/>
              <a:t> </a:t>
            </a:r>
            <a:r>
              <a:rPr lang="fi-FI" dirty="0" err="1"/>
              <a:t>due</a:t>
            </a:r>
            <a:r>
              <a:rPr lang="fi-FI" dirty="0"/>
              <a:t>.</a:t>
            </a:r>
          </a:p>
          <a:p>
            <a:r>
              <a:rPr lang="fi-FI" dirty="0"/>
              <a:t>Asuntosäästäjät </a:t>
            </a:r>
            <a:r>
              <a:rPr lang="fi-FI" dirty="0" err="1"/>
              <a:t>wasn´t</a:t>
            </a:r>
            <a:r>
              <a:rPr lang="fi-FI" dirty="0"/>
              <a:t> </a:t>
            </a:r>
            <a:r>
              <a:rPr lang="fi-FI" dirty="0" err="1"/>
              <a:t>any</a:t>
            </a:r>
            <a:r>
              <a:rPr lang="fi-FI" dirty="0"/>
              <a:t> </a:t>
            </a:r>
            <a:r>
              <a:rPr lang="fi-FI" dirty="0" err="1"/>
              <a:t>more</a:t>
            </a:r>
            <a:r>
              <a:rPr lang="fi-FI" dirty="0"/>
              <a:t> </a:t>
            </a:r>
            <a:r>
              <a:rPr lang="fi-FI" dirty="0" err="1"/>
              <a:t>able</a:t>
            </a:r>
            <a:r>
              <a:rPr lang="fi-FI" dirty="0"/>
              <a:t> to </a:t>
            </a:r>
            <a:r>
              <a:rPr lang="fi-FI" dirty="0" err="1"/>
              <a:t>get</a:t>
            </a:r>
            <a:r>
              <a:rPr lang="fi-FI" dirty="0"/>
              <a:t> </a:t>
            </a:r>
            <a:r>
              <a:rPr lang="fi-FI" dirty="0" err="1"/>
              <a:t>financing</a:t>
            </a:r>
            <a:r>
              <a:rPr lang="fi-FI" dirty="0"/>
              <a:t> for </a:t>
            </a:r>
            <a:r>
              <a:rPr lang="fi-FI" dirty="0" err="1"/>
              <a:t>their</a:t>
            </a:r>
            <a:r>
              <a:rPr lang="fi-FI" dirty="0"/>
              <a:t> </a:t>
            </a:r>
            <a:r>
              <a:rPr lang="fi-FI" dirty="0" err="1"/>
              <a:t>new</a:t>
            </a:r>
            <a:r>
              <a:rPr lang="fi-FI" dirty="0"/>
              <a:t> </a:t>
            </a:r>
            <a:r>
              <a:rPr lang="fi-FI" dirty="0" err="1"/>
              <a:t>projects</a:t>
            </a:r>
            <a:endParaRPr lang="fi-FI" dirty="0"/>
          </a:p>
          <a:p>
            <a:r>
              <a:rPr lang="fi-FI" dirty="0" err="1"/>
              <a:t>Corruptive</a:t>
            </a:r>
            <a:r>
              <a:rPr lang="fi-FI" dirty="0"/>
              <a:t> </a:t>
            </a:r>
            <a:r>
              <a:rPr lang="fi-FI" dirty="0" err="1"/>
              <a:t>interface</a:t>
            </a:r>
            <a:r>
              <a:rPr lang="fi-FI" dirty="0"/>
              <a:t> </a:t>
            </a:r>
            <a:r>
              <a:rPr lang="fi-FI" dirty="0" err="1"/>
              <a:t>between</a:t>
            </a:r>
            <a:r>
              <a:rPr lang="fi-FI" dirty="0"/>
              <a:t> </a:t>
            </a:r>
            <a:r>
              <a:rPr lang="fi-FI" dirty="0" err="1"/>
              <a:t>companies</a:t>
            </a:r>
            <a:r>
              <a:rPr lang="fi-FI" dirty="0"/>
              <a:t>, </a:t>
            </a:r>
            <a:r>
              <a:rPr lang="fi-FI" dirty="0" err="1"/>
              <a:t>banks</a:t>
            </a:r>
            <a:r>
              <a:rPr lang="fi-FI" dirty="0"/>
              <a:t> and </a:t>
            </a:r>
            <a:r>
              <a:rPr lang="fi-FI" dirty="0" err="1"/>
              <a:t>political</a:t>
            </a:r>
            <a:r>
              <a:rPr lang="fi-FI" dirty="0"/>
              <a:t> </a:t>
            </a:r>
            <a:r>
              <a:rPr lang="fi-FI" dirty="0" err="1"/>
              <a:t>parties</a:t>
            </a:r>
            <a:r>
              <a:rPr lang="fi-FI" dirty="0"/>
              <a:t> </a:t>
            </a:r>
            <a:r>
              <a:rPr lang="fi-FI" dirty="0" err="1"/>
              <a:t>strenghtened</a:t>
            </a:r>
            <a:r>
              <a:rPr lang="fi-FI" dirty="0"/>
              <a:t>, </a:t>
            </a:r>
            <a:r>
              <a:rPr lang="fi-FI" dirty="0" err="1"/>
              <a:t>which</a:t>
            </a:r>
            <a:r>
              <a:rPr lang="fi-FI" dirty="0"/>
              <a:t> led to </a:t>
            </a:r>
            <a:r>
              <a:rPr lang="fi-FI" dirty="0" err="1"/>
              <a:t>scandals</a:t>
            </a:r>
            <a:r>
              <a:rPr lang="fi-FI" dirty="0"/>
              <a:t> and </a:t>
            </a:r>
            <a:r>
              <a:rPr lang="fi-FI" dirty="0" err="1"/>
              <a:t>bankcruptcies</a:t>
            </a:r>
            <a:r>
              <a:rPr lang="fi-FI" dirty="0"/>
              <a:t> </a:t>
            </a:r>
            <a:r>
              <a:rPr lang="fi-FI" dirty="0" err="1"/>
              <a:t>later</a:t>
            </a:r>
            <a:r>
              <a:rPr lang="fi-FI" dirty="0"/>
              <a:t> in </a:t>
            </a:r>
            <a:r>
              <a:rPr lang="fi-FI" dirty="0" err="1"/>
              <a:t>the</a:t>
            </a:r>
            <a:r>
              <a:rPr lang="fi-FI" dirty="0"/>
              <a:t> 1990´s </a:t>
            </a:r>
            <a:r>
              <a:rPr lang="fi-FI" dirty="0" err="1"/>
              <a:t>during</a:t>
            </a:r>
            <a:r>
              <a:rPr lang="fi-FI" dirty="0"/>
              <a:t> </a:t>
            </a:r>
            <a:r>
              <a:rPr lang="fi-FI" dirty="0" err="1"/>
              <a:t>the</a:t>
            </a:r>
            <a:r>
              <a:rPr lang="fi-FI" dirty="0"/>
              <a:t> </a:t>
            </a:r>
            <a:r>
              <a:rPr lang="fi-FI" dirty="0" err="1"/>
              <a:t>economic</a:t>
            </a:r>
            <a:r>
              <a:rPr lang="fi-FI" dirty="0"/>
              <a:t> depression</a:t>
            </a:r>
          </a:p>
          <a:p>
            <a:r>
              <a:rPr lang="fi-FI" dirty="0"/>
              <a:t>Depression in </a:t>
            </a:r>
            <a:r>
              <a:rPr lang="fi-FI" dirty="0" err="1"/>
              <a:t>turn</a:t>
            </a:r>
            <a:r>
              <a:rPr lang="fi-FI" dirty="0"/>
              <a:t> </a:t>
            </a:r>
            <a:r>
              <a:rPr lang="fi-FI" dirty="0" err="1"/>
              <a:t>meant</a:t>
            </a:r>
            <a:r>
              <a:rPr lang="fi-FI" dirty="0"/>
              <a:t> </a:t>
            </a:r>
            <a:r>
              <a:rPr lang="fi-FI" dirty="0" err="1"/>
              <a:t>that</a:t>
            </a:r>
            <a:r>
              <a:rPr lang="fi-FI" dirty="0"/>
              <a:t> </a:t>
            </a:r>
            <a:r>
              <a:rPr lang="fi-FI" dirty="0" err="1"/>
              <a:t>social</a:t>
            </a:r>
            <a:r>
              <a:rPr lang="fi-FI" dirty="0"/>
              <a:t> </a:t>
            </a:r>
            <a:r>
              <a:rPr lang="fi-FI" dirty="0" err="1"/>
              <a:t>housing</a:t>
            </a:r>
            <a:r>
              <a:rPr lang="fi-FI" dirty="0"/>
              <a:t> </a:t>
            </a:r>
            <a:r>
              <a:rPr lang="fi-FI" dirty="0" err="1"/>
              <a:t>became</a:t>
            </a:r>
            <a:r>
              <a:rPr lang="fi-FI" dirty="0"/>
              <a:t> </a:t>
            </a:r>
            <a:r>
              <a:rPr lang="fi-FI" dirty="0" err="1"/>
              <a:t>the</a:t>
            </a:r>
            <a:r>
              <a:rPr lang="fi-FI" dirty="0"/>
              <a:t> </a:t>
            </a:r>
            <a:r>
              <a:rPr lang="fi-FI" dirty="0" err="1"/>
              <a:t>mainstream</a:t>
            </a:r>
            <a:r>
              <a:rPr lang="fi-FI" dirty="0"/>
              <a:t> in Vuosaari </a:t>
            </a:r>
            <a:r>
              <a:rPr lang="fi-FI" dirty="0" err="1"/>
              <a:t>developments</a:t>
            </a:r>
            <a:r>
              <a:rPr lang="fi-FI" dirty="0"/>
              <a:t>. To </a:t>
            </a:r>
            <a:r>
              <a:rPr lang="fi-FI" dirty="0" err="1"/>
              <a:t>make</a:t>
            </a:r>
            <a:r>
              <a:rPr lang="fi-FI" dirty="0"/>
              <a:t> </a:t>
            </a:r>
            <a:r>
              <a:rPr lang="fi-FI" dirty="0" err="1"/>
              <a:t>the</a:t>
            </a:r>
            <a:r>
              <a:rPr lang="fi-FI" dirty="0"/>
              <a:t> </a:t>
            </a:r>
            <a:r>
              <a:rPr lang="fi-FI" dirty="0" err="1"/>
              <a:t>social</a:t>
            </a:r>
            <a:r>
              <a:rPr lang="fi-FI" dirty="0"/>
              <a:t> </a:t>
            </a:r>
            <a:r>
              <a:rPr lang="fi-FI" dirty="0" err="1"/>
              <a:t>mixture</a:t>
            </a:r>
            <a:r>
              <a:rPr lang="fi-FI" dirty="0"/>
              <a:t> </a:t>
            </a:r>
            <a:r>
              <a:rPr lang="fi-FI" dirty="0" err="1"/>
              <a:t>work</a:t>
            </a:r>
            <a:r>
              <a:rPr lang="fi-FI" dirty="0"/>
              <a:t> </a:t>
            </a:r>
            <a:r>
              <a:rPr lang="fi-FI" dirty="0" err="1"/>
              <a:t>again</a:t>
            </a:r>
            <a:r>
              <a:rPr lang="fi-FI" dirty="0"/>
              <a:t>, </a:t>
            </a:r>
            <a:r>
              <a:rPr lang="fi-FI" dirty="0" err="1"/>
              <a:t>expensive</a:t>
            </a:r>
            <a:r>
              <a:rPr lang="fi-FI" dirty="0"/>
              <a:t> </a:t>
            </a:r>
            <a:r>
              <a:rPr lang="fi-FI" dirty="0" err="1"/>
              <a:t>apartments</a:t>
            </a:r>
            <a:r>
              <a:rPr lang="fi-FI" dirty="0"/>
              <a:t> </a:t>
            </a:r>
            <a:r>
              <a:rPr lang="fi-FI" dirty="0" err="1"/>
              <a:t>were</a:t>
            </a:r>
            <a:r>
              <a:rPr lang="fi-FI" dirty="0"/>
              <a:t> </a:t>
            </a:r>
            <a:r>
              <a:rPr lang="fi-FI" dirty="0" err="1"/>
              <a:t>later</a:t>
            </a:r>
            <a:r>
              <a:rPr lang="fi-FI" dirty="0"/>
              <a:t> </a:t>
            </a:r>
            <a:r>
              <a:rPr lang="fi-FI" dirty="0" err="1"/>
              <a:t>built</a:t>
            </a:r>
            <a:r>
              <a:rPr lang="fi-FI" dirty="0"/>
              <a:t> </a:t>
            </a:r>
            <a:r>
              <a:rPr lang="fi-FI" dirty="0" err="1"/>
              <a:t>elsewhere</a:t>
            </a:r>
            <a:r>
              <a:rPr lang="fi-FI" dirty="0"/>
              <a:t> in Vuosaari and </a:t>
            </a:r>
            <a:r>
              <a:rPr lang="fi-FI" dirty="0" err="1"/>
              <a:t>plans</a:t>
            </a:r>
            <a:r>
              <a:rPr lang="fi-FI" dirty="0"/>
              <a:t> of </a:t>
            </a:r>
            <a:r>
              <a:rPr lang="sv-SE" b="0" i="0" dirty="0" err="1">
                <a:solidFill>
                  <a:srgbClr val="000000"/>
                </a:solidFill>
                <a:effectLst/>
                <a:latin typeface="Century Gothic" panose="020B0502020202020204" pitchFamily="34" charset="0"/>
              </a:rPr>
              <a:t>supplementary</a:t>
            </a:r>
            <a:r>
              <a:rPr lang="sv-SE" b="0" i="0" dirty="0">
                <a:solidFill>
                  <a:srgbClr val="000000"/>
                </a:solidFill>
                <a:effectLst/>
                <a:latin typeface="Century Gothic" panose="020B0502020202020204" pitchFamily="34" charset="0"/>
              </a:rPr>
              <a:t> </a:t>
            </a:r>
            <a:r>
              <a:rPr lang="sv-SE" b="0" i="0" dirty="0" err="1">
                <a:solidFill>
                  <a:srgbClr val="000000"/>
                </a:solidFill>
                <a:effectLst/>
                <a:latin typeface="Century Gothic" panose="020B0502020202020204" pitchFamily="34" charset="0"/>
              </a:rPr>
              <a:t>construction</a:t>
            </a:r>
            <a:r>
              <a:rPr lang="sv-SE" b="0" i="0" dirty="0">
                <a:solidFill>
                  <a:srgbClr val="000000"/>
                </a:solidFill>
                <a:effectLst/>
                <a:latin typeface="Century Gothic" panose="020B0502020202020204" pitchFamily="34" charset="0"/>
              </a:rPr>
              <a:t> </a:t>
            </a:r>
            <a:r>
              <a:rPr lang="sv-SE" b="0" i="0" dirty="0" err="1">
                <a:solidFill>
                  <a:srgbClr val="000000"/>
                </a:solidFill>
                <a:effectLst/>
                <a:latin typeface="Century Gothic" panose="020B0502020202020204" pitchFamily="34" charset="0"/>
              </a:rPr>
              <a:t>are</a:t>
            </a:r>
            <a:r>
              <a:rPr lang="sv-SE" b="0" i="0" dirty="0">
                <a:solidFill>
                  <a:srgbClr val="000000"/>
                </a:solidFill>
                <a:effectLst/>
                <a:latin typeface="Century Gothic" panose="020B0502020202020204" pitchFamily="34" charset="0"/>
              </a:rPr>
              <a:t> </a:t>
            </a:r>
            <a:r>
              <a:rPr lang="sv-SE" b="0" i="0" dirty="0" err="1">
                <a:solidFill>
                  <a:srgbClr val="000000"/>
                </a:solidFill>
                <a:effectLst/>
                <a:latin typeface="Century Gothic" panose="020B0502020202020204" pitchFamily="34" charset="0"/>
              </a:rPr>
              <a:t>being</a:t>
            </a:r>
            <a:r>
              <a:rPr lang="sv-SE" b="0" i="0" dirty="0">
                <a:solidFill>
                  <a:srgbClr val="000000"/>
                </a:solidFill>
                <a:effectLst/>
                <a:latin typeface="Century Gothic" panose="020B0502020202020204" pitchFamily="34" charset="0"/>
              </a:rPr>
              <a:t> </a:t>
            </a:r>
            <a:r>
              <a:rPr lang="sv-SE" b="0" i="0" dirty="0" err="1">
                <a:solidFill>
                  <a:srgbClr val="000000"/>
                </a:solidFill>
                <a:effectLst/>
                <a:latin typeface="Century Gothic" panose="020B0502020202020204" pitchFamily="34" charset="0"/>
              </a:rPr>
              <a:t>made</a:t>
            </a:r>
            <a:r>
              <a:rPr lang="sv-SE" b="0" i="0" dirty="0">
                <a:solidFill>
                  <a:srgbClr val="000000"/>
                </a:solidFill>
                <a:effectLst/>
                <a:latin typeface="Century Gothic" panose="020B0502020202020204" pitchFamily="34" charset="0"/>
              </a:rPr>
              <a:t> </a:t>
            </a:r>
            <a:r>
              <a:rPr lang="sv-SE" b="0" i="0" dirty="0" err="1">
                <a:solidFill>
                  <a:srgbClr val="000000"/>
                </a:solidFill>
                <a:effectLst/>
                <a:latin typeface="Century Gothic" panose="020B0502020202020204" pitchFamily="34" charset="0"/>
              </a:rPr>
              <a:t>nowadays</a:t>
            </a:r>
            <a:r>
              <a:rPr lang="sv-SE" b="0" i="0" dirty="0">
                <a:solidFill>
                  <a:srgbClr val="000000"/>
                </a:solidFill>
                <a:effectLst/>
                <a:latin typeface="Century Gothic" panose="020B0502020202020204" pitchFamily="34" charset="0"/>
              </a:rPr>
              <a:t>. </a:t>
            </a:r>
            <a:r>
              <a:rPr lang="sv-SE" b="0" i="0" dirty="0" err="1">
                <a:solidFill>
                  <a:srgbClr val="000000"/>
                </a:solidFill>
                <a:effectLst/>
                <a:latin typeface="Century Gothic" panose="020B0502020202020204" pitchFamily="34" charset="0"/>
              </a:rPr>
              <a:t>Some</a:t>
            </a:r>
            <a:r>
              <a:rPr lang="sv-SE" b="0" i="0" dirty="0">
                <a:solidFill>
                  <a:srgbClr val="000000"/>
                </a:solidFill>
                <a:effectLst/>
                <a:latin typeface="Century Gothic" panose="020B0502020202020204" pitchFamily="34" charset="0"/>
              </a:rPr>
              <a:t> </a:t>
            </a:r>
            <a:r>
              <a:rPr lang="sv-SE" b="0" i="0" dirty="0" err="1">
                <a:solidFill>
                  <a:srgbClr val="000000"/>
                </a:solidFill>
                <a:effectLst/>
                <a:latin typeface="Century Gothic" panose="020B0502020202020204" pitchFamily="34" charset="0"/>
              </a:rPr>
              <a:t>of</a:t>
            </a:r>
            <a:r>
              <a:rPr lang="sv-SE" b="0" i="0" dirty="0">
                <a:solidFill>
                  <a:srgbClr val="000000"/>
                </a:solidFill>
                <a:effectLst/>
                <a:latin typeface="Century Gothic" panose="020B0502020202020204" pitchFamily="34" charset="0"/>
              </a:rPr>
              <a:t> the plans </a:t>
            </a:r>
            <a:r>
              <a:rPr lang="sv-SE" b="0" i="0" dirty="0" err="1">
                <a:solidFill>
                  <a:srgbClr val="000000"/>
                </a:solidFill>
                <a:effectLst/>
                <a:latin typeface="Century Gothic" panose="020B0502020202020204" pitchFamily="34" charset="0"/>
              </a:rPr>
              <a:t>are</a:t>
            </a:r>
            <a:r>
              <a:rPr lang="sv-SE" b="0" i="0" dirty="0">
                <a:solidFill>
                  <a:srgbClr val="000000"/>
                </a:solidFill>
                <a:effectLst/>
                <a:latin typeface="Century Gothic" panose="020B0502020202020204" pitchFamily="34" charset="0"/>
              </a:rPr>
              <a:t> </a:t>
            </a:r>
            <a:r>
              <a:rPr lang="sv-SE" b="0" i="0" dirty="0" err="1">
                <a:solidFill>
                  <a:srgbClr val="000000"/>
                </a:solidFill>
                <a:effectLst/>
                <a:latin typeface="Century Gothic" panose="020B0502020202020204" pitchFamily="34" charset="0"/>
              </a:rPr>
              <a:t>strongly</a:t>
            </a:r>
            <a:r>
              <a:rPr lang="sv-SE" b="0" i="0" dirty="0">
                <a:solidFill>
                  <a:srgbClr val="000000"/>
                </a:solidFill>
                <a:effectLst/>
                <a:latin typeface="Century Gothic" panose="020B0502020202020204" pitchFamily="34" charset="0"/>
              </a:rPr>
              <a:t> </a:t>
            </a:r>
            <a:r>
              <a:rPr lang="sv-SE" b="0" i="0" dirty="0" err="1">
                <a:solidFill>
                  <a:srgbClr val="000000"/>
                </a:solidFill>
                <a:effectLst/>
                <a:latin typeface="Century Gothic" panose="020B0502020202020204" pitchFamily="34" charset="0"/>
              </a:rPr>
              <a:t>opposed</a:t>
            </a:r>
            <a:r>
              <a:rPr lang="sv-SE" b="0" i="0" dirty="0">
                <a:solidFill>
                  <a:srgbClr val="000000"/>
                </a:solidFill>
                <a:effectLst/>
                <a:latin typeface="Century Gothic" panose="020B0502020202020204" pitchFamily="34" charset="0"/>
              </a:rPr>
              <a:t> by </a:t>
            </a:r>
            <a:r>
              <a:rPr lang="sv-SE" b="0" i="0" dirty="0" err="1">
                <a:solidFill>
                  <a:srgbClr val="000000"/>
                </a:solidFill>
                <a:effectLst/>
                <a:latin typeface="Century Gothic" panose="020B0502020202020204" pitchFamily="34" charset="0"/>
              </a:rPr>
              <a:t>locals</a:t>
            </a:r>
            <a:endParaRPr lang="fi-FI" dirty="0">
              <a:latin typeface="Century Gothic" panose="020B0502020202020204" pitchFamily="34" charset="0"/>
            </a:endParaRPr>
          </a:p>
        </p:txBody>
      </p:sp>
    </p:spTree>
    <p:extLst>
      <p:ext uri="{BB962C8B-B14F-4D97-AF65-F5344CB8AC3E}">
        <p14:creationId xmlns:p14="http://schemas.microsoft.com/office/powerpoint/2010/main" val="48681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D9D07A-79EB-4BD5-9689-9D15F4AD7DC8}"/>
              </a:ext>
            </a:extLst>
          </p:cNvPr>
          <p:cNvSpPr>
            <a:spLocks noGrp="1"/>
          </p:cNvSpPr>
          <p:nvPr>
            <p:ph type="ctrTitle"/>
          </p:nvPr>
        </p:nvSpPr>
        <p:spPr/>
        <p:txBody>
          <a:bodyPr/>
          <a:lstStyle/>
          <a:p>
            <a:r>
              <a:rPr lang="fi-FI" dirty="0"/>
              <a:t>Vuosaari is </a:t>
            </a:r>
            <a:r>
              <a:rPr lang="fi-FI" dirty="0" err="1"/>
              <a:t>the</a:t>
            </a:r>
            <a:r>
              <a:rPr lang="fi-FI" dirty="0"/>
              <a:t> </a:t>
            </a:r>
            <a:r>
              <a:rPr lang="fi-FI" dirty="0" err="1"/>
              <a:t>future</a:t>
            </a:r>
            <a:r>
              <a:rPr lang="fi-FI" dirty="0"/>
              <a:t> of Helsinki</a:t>
            </a:r>
            <a:endParaRPr lang="sv-SE" dirty="0"/>
          </a:p>
        </p:txBody>
      </p:sp>
      <p:sp>
        <p:nvSpPr>
          <p:cNvPr id="4" name="Alaotsikko 3">
            <a:extLst>
              <a:ext uri="{FF2B5EF4-FFF2-40B4-BE49-F238E27FC236}">
                <a16:creationId xmlns:a16="http://schemas.microsoft.com/office/drawing/2014/main" id="{1E937AB5-46CC-4292-9BE1-FDF4B36F082A}"/>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884027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2279650" y="111295"/>
            <a:ext cx="698470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b="1" dirty="0">
                <a:latin typeface="Arial Black" panose="020B0A04020102090204" pitchFamily="34" charset="0"/>
              </a:rPr>
              <a:t>Figure 13. Proportion of residents with foreign background in the population of Helsinki sub-districts on 1 Jan 2019</a:t>
            </a:r>
            <a:endParaRPr lang="fi-FI" altLang="fi-FI" sz="2000" b="1" dirty="0">
              <a:solidFill>
                <a:srgbClr val="FF0000"/>
              </a:solidFill>
              <a:latin typeface="Arial Black" panose="020B0A04020102090204" pitchFamily="34" charset="0"/>
              <a:ea typeface="Times New Roman" panose="02020603050405020304" pitchFamily="18" charset="0"/>
              <a:cs typeface="Arial-BoldMT"/>
            </a:endParaRPr>
          </a:p>
        </p:txBody>
      </p:sp>
      <p:sp>
        <p:nvSpPr>
          <p:cNvPr id="6" name="Tekstikehys 6"/>
          <p:cNvSpPr txBox="1">
            <a:spLocks noChangeArrowheads="1"/>
          </p:cNvSpPr>
          <p:nvPr/>
        </p:nvSpPr>
        <p:spPr bwMode="auto">
          <a:xfrm>
            <a:off x="7104113" y="6021289"/>
            <a:ext cx="30019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fi-FI" sz="1400" dirty="0">
                <a:latin typeface="+mn-lt"/>
              </a:rPr>
              <a:t>Source: Statistics Finland</a:t>
            </a:r>
            <a:endParaRPr lang="fi-FI" altLang="fi-FI" sz="1400" dirty="0">
              <a:latin typeface="+mn-lt"/>
            </a:endParaRPr>
          </a:p>
        </p:txBody>
      </p:sp>
      <p:pic>
        <p:nvPicPr>
          <p:cNvPr id="4" name="Kuva 3"/>
          <p:cNvPicPr>
            <a:picLocks noChangeAspect="1"/>
          </p:cNvPicPr>
          <p:nvPr/>
        </p:nvPicPr>
        <p:blipFill>
          <a:blip r:embed="rId2"/>
          <a:stretch>
            <a:fillRect/>
          </a:stretch>
        </p:blipFill>
        <p:spPr>
          <a:xfrm>
            <a:off x="2553984" y="1198966"/>
            <a:ext cx="6600419" cy="467830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9F76C9-79F1-4608-AECA-32BFD5BBF97F}"/>
              </a:ext>
            </a:extLst>
          </p:cNvPr>
          <p:cNvSpPr>
            <a:spLocks noGrp="1"/>
          </p:cNvSpPr>
          <p:nvPr>
            <p:ph type="ctrTitle"/>
          </p:nvPr>
        </p:nvSpPr>
        <p:spPr/>
        <p:txBody>
          <a:bodyPr>
            <a:normAutofit fontScale="90000"/>
          </a:bodyPr>
          <a:lstStyle/>
          <a:p>
            <a:r>
              <a:rPr lang="en-US" b="0" i="0" dirty="0">
                <a:solidFill>
                  <a:srgbClr val="212529"/>
                </a:solidFill>
                <a:effectLst/>
                <a:latin typeface="HelsinkiGroteskRegular"/>
              </a:rPr>
              <a:t>In 2035, the largest foreign-language groups will be made up of speakers of Middle Eastern and North African languages, on the one hand, and Far Eastern languages, on the other hand.</a:t>
            </a:r>
            <a:endParaRPr lang="sv-SE" dirty="0"/>
          </a:p>
        </p:txBody>
      </p:sp>
      <p:sp>
        <p:nvSpPr>
          <p:cNvPr id="3" name="Alaotsikko 2">
            <a:extLst>
              <a:ext uri="{FF2B5EF4-FFF2-40B4-BE49-F238E27FC236}">
                <a16:creationId xmlns:a16="http://schemas.microsoft.com/office/drawing/2014/main" id="{F611C7DE-6396-4770-9CE1-2982D2A6A15F}"/>
              </a:ext>
            </a:extLst>
          </p:cNvPr>
          <p:cNvSpPr>
            <a:spLocks noGrp="1"/>
          </p:cNvSpPr>
          <p:nvPr>
            <p:ph type="subTitle" idx="1"/>
          </p:nvPr>
        </p:nvSpPr>
        <p:spPr/>
        <p:txBody>
          <a:bodyPr/>
          <a:lstStyle/>
          <a:p>
            <a:r>
              <a:rPr lang="fi-FI" dirty="0" err="1"/>
              <a:t>Source</a:t>
            </a:r>
            <a:r>
              <a:rPr lang="fi-FI" dirty="0"/>
              <a:t>: City of Helsinki, </a:t>
            </a:r>
            <a:r>
              <a:rPr lang="fi-FI" dirty="0" err="1"/>
              <a:t>Newsletter</a:t>
            </a:r>
            <a:r>
              <a:rPr lang="fi-FI" dirty="0"/>
              <a:t> on </a:t>
            </a:r>
            <a:r>
              <a:rPr lang="fi-FI" dirty="0" err="1"/>
              <a:t>the</a:t>
            </a:r>
            <a:r>
              <a:rPr lang="fi-FI" dirty="0"/>
              <a:t> report </a:t>
            </a:r>
            <a:r>
              <a:rPr lang="fi-FI" b="0" i="1" dirty="0">
                <a:solidFill>
                  <a:srgbClr val="212529"/>
                </a:solidFill>
                <a:effectLst/>
                <a:latin typeface="HelsinkiGroteskRegular"/>
              </a:rPr>
              <a:t>Helsingin seudun vieraskielisen väestön ennuste 2018–2035.</a:t>
            </a:r>
            <a:endParaRPr lang="sv-SE" dirty="0"/>
          </a:p>
        </p:txBody>
      </p:sp>
    </p:spTree>
    <p:extLst>
      <p:ext uri="{BB962C8B-B14F-4D97-AF65-F5344CB8AC3E}">
        <p14:creationId xmlns:p14="http://schemas.microsoft.com/office/powerpoint/2010/main" val="147394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DED5CB-D800-4DB2-9B56-DC128A6874BD}"/>
              </a:ext>
            </a:extLst>
          </p:cNvPr>
          <p:cNvSpPr>
            <a:spLocks noGrp="1"/>
          </p:cNvSpPr>
          <p:nvPr>
            <p:ph type="title"/>
          </p:nvPr>
        </p:nvSpPr>
        <p:spPr>
          <a:xfrm>
            <a:off x="2592925" y="624110"/>
            <a:ext cx="8911687" cy="1417754"/>
          </a:xfrm>
        </p:spPr>
        <p:txBody>
          <a:bodyPr>
            <a:normAutofit fontScale="90000"/>
          </a:bodyPr>
          <a:lstStyle/>
          <a:p>
            <a:r>
              <a:rPr lang="fi-FI" dirty="0"/>
              <a:t>We </a:t>
            </a:r>
            <a:r>
              <a:rPr lang="fi-FI" dirty="0" err="1"/>
              <a:t>don´t</a:t>
            </a:r>
            <a:r>
              <a:rPr lang="fi-FI" dirty="0"/>
              <a:t> </a:t>
            </a:r>
            <a:r>
              <a:rPr lang="fi-FI" dirty="0" err="1"/>
              <a:t>know</a:t>
            </a:r>
            <a:r>
              <a:rPr lang="fi-FI" dirty="0"/>
              <a:t> </a:t>
            </a:r>
            <a:r>
              <a:rPr lang="fi-FI" dirty="0" err="1"/>
              <a:t>much</a:t>
            </a:r>
            <a:r>
              <a:rPr lang="fi-FI" dirty="0"/>
              <a:t> </a:t>
            </a:r>
            <a:r>
              <a:rPr lang="fi-FI" dirty="0" err="1"/>
              <a:t>about</a:t>
            </a:r>
            <a:r>
              <a:rPr lang="fi-FI" dirty="0"/>
              <a:t> </a:t>
            </a:r>
            <a:r>
              <a:rPr lang="fi-FI" dirty="0" err="1"/>
              <a:t>the</a:t>
            </a:r>
            <a:r>
              <a:rPr lang="fi-FI" dirty="0"/>
              <a:t> </a:t>
            </a:r>
            <a:r>
              <a:rPr lang="fi-FI" dirty="0" err="1"/>
              <a:t>first</a:t>
            </a:r>
            <a:r>
              <a:rPr lang="fi-FI" dirty="0"/>
              <a:t> </a:t>
            </a:r>
            <a:r>
              <a:rPr lang="fi-FI" dirty="0" err="1"/>
              <a:t>migrants</a:t>
            </a:r>
            <a:r>
              <a:rPr lang="fi-FI" dirty="0"/>
              <a:t> to </a:t>
            </a:r>
            <a:r>
              <a:rPr lang="fi-FI" dirty="0" err="1"/>
              <a:t>the</a:t>
            </a:r>
            <a:r>
              <a:rPr lang="fi-FI" dirty="0"/>
              <a:t> </a:t>
            </a:r>
            <a:r>
              <a:rPr lang="fi-FI" dirty="0" err="1"/>
              <a:t>area</a:t>
            </a:r>
            <a:r>
              <a:rPr lang="fi-FI" dirty="0"/>
              <a:t> </a:t>
            </a:r>
            <a:r>
              <a:rPr lang="fi-FI" dirty="0" err="1"/>
              <a:t>now</a:t>
            </a:r>
            <a:r>
              <a:rPr lang="fi-FI" dirty="0"/>
              <a:t> </a:t>
            </a:r>
            <a:r>
              <a:rPr lang="fi-FI" dirty="0" err="1"/>
              <a:t>known</a:t>
            </a:r>
            <a:r>
              <a:rPr lang="fi-FI" dirty="0"/>
              <a:t> as Finland</a:t>
            </a:r>
            <a:endParaRPr lang="sv-SE" dirty="0"/>
          </a:p>
        </p:txBody>
      </p:sp>
      <p:sp>
        <p:nvSpPr>
          <p:cNvPr id="3" name="Sisällön paikkamerkki 2">
            <a:extLst>
              <a:ext uri="{FF2B5EF4-FFF2-40B4-BE49-F238E27FC236}">
                <a16:creationId xmlns:a16="http://schemas.microsoft.com/office/drawing/2014/main" id="{A3F9B092-82FE-4037-9092-5B07A0C26340}"/>
              </a:ext>
            </a:extLst>
          </p:cNvPr>
          <p:cNvSpPr>
            <a:spLocks noGrp="1"/>
          </p:cNvSpPr>
          <p:nvPr>
            <p:ph idx="1"/>
          </p:nvPr>
        </p:nvSpPr>
        <p:spPr>
          <a:xfrm>
            <a:off x="2500435" y="2133600"/>
            <a:ext cx="8915400" cy="3777622"/>
          </a:xfrm>
        </p:spPr>
        <p:txBody>
          <a:bodyPr>
            <a:normAutofit/>
          </a:bodyPr>
          <a:lstStyle/>
          <a:p>
            <a:r>
              <a:rPr lang="fi-FI" dirty="0"/>
              <a:t>The </a:t>
            </a:r>
            <a:r>
              <a:rPr lang="fi-FI" dirty="0" err="1"/>
              <a:t>oldest</a:t>
            </a:r>
            <a:r>
              <a:rPr lang="fi-FI" dirty="0"/>
              <a:t> </a:t>
            </a:r>
            <a:r>
              <a:rPr lang="fi-FI" dirty="0" err="1"/>
              <a:t>mammoth</a:t>
            </a:r>
            <a:r>
              <a:rPr lang="fi-FI" dirty="0"/>
              <a:t> </a:t>
            </a:r>
            <a:r>
              <a:rPr lang="fi-FI" dirty="0" err="1"/>
              <a:t>bone</a:t>
            </a:r>
            <a:r>
              <a:rPr lang="fi-FI" dirty="0"/>
              <a:t> </a:t>
            </a:r>
            <a:r>
              <a:rPr lang="fi-FI" dirty="0" err="1"/>
              <a:t>so</a:t>
            </a:r>
            <a:r>
              <a:rPr lang="fi-FI" dirty="0"/>
              <a:t> </a:t>
            </a:r>
            <a:r>
              <a:rPr lang="fi-FI" dirty="0" err="1"/>
              <a:t>far</a:t>
            </a:r>
            <a:r>
              <a:rPr lang="fi-FI" dirty="0"/>
              <a:t> </a:t>
            </a:r>
            <a:r>
              <a:rPr lang="fi-FI" dirty="0" err="1"/>
              <a:t>found</a:t>
            </a:r>
            <a:r>
              <a:rPr lang="fi-FI" dirty="0"/>
              <a:t> in Finland </a:t>
            </a:r>
            <a:r>
              <a:rPr lang="fi-FI" dirty="0" err="1"/>
              <a:t>was</a:t>
            </a:r>
            <a:r>
              <a:rPr lang="fi-FI" dirty="0"/>
              <a:t> </a:t>
            </a:r>
            <a:r>
              <a:rPr lang="fi-FI" dirty="0" err="1"/>
              <a:t>detected</a:t>
            </a:r>
            <a:r>
              <a:rPr lang="fi-FI" dirty="0"/>
              <a:t> in 2005 </a:t>
            </a:r>
            <a:r>
              <a:rPr lang="fi-FI" dirty="0" err="1"/>
              <a:t>during</a:t>
            </a:r>
            <a:r>
              <a:rPr lang="fi-FI" dirty="0"/>
              <a:t> </a:t>
            </a:r>
            <a:r>
              <a:rPr lang="fi-FI" dirty="0" err="1"/>
              <a:t>the</a:t>
            </a:r>
            <a:r>
              <a:rPr lang="fi-FI" dirty="0"/>
              <a:t> construction of </a:t>
            </a:r>
            <a:r>
              <a:rPr lang="fi-FI" dirty="0">
                <a:hlinkClick r:id="rId2"/>
              </a:rPr>
              <a:t>port of Vuosaari</a:t>
            </a:r>
            <a:endParaRPr lang="fi-FI" dirty="0"/>
          </a:p>
          <a:p>
            <a:endParaRPr lang="fi-FI" dirty="0"/>
          </a:p>
          <a:p>
            <a:r>
              <a:rPr lang="fi-FI" dirty="0"/>
              <a:t>The </a:t>
            </a:r>
            <a:r>
              <a:rPr lang="fi-FI" dirty="0" err="1"/>
              <a:t>area</a:t>
            </a:r>
            <a:r>
              <a:rPr lang="fi-FI" dirty="0"/>
              <a:t> of </a:t>
            </a:r>
            <a:r>
              <a:rPr lang="fi-FI" dirty="0" err="1"/>
              <a:t>nowaday</a:t>
            </a:r>
            <a:r>
              <a:rPr lang="fi-FI" dirty="0"/>
              <a:t> Finland </a:t>
            </a:r>
            <a:r>
              <a:rPr lang="fi-FI" dirty="0" err="1"/>
              <a:t>was</a:t>
            </a:r>
            <a:r>
              <a:rPr lang="fi-FI" dirty="0"/>
              <a:t> </a:t>
            </a:r>
            <a:r>
              <a:rPr lang="fi-FI" dirty="0" err="1"/>
              <a:t>gradually</a:t>
            </a:r>
            <a:r>
              <a:rPr lang="fi-FI" dirty="0"/>
              <a:t> </a:t>
            </a:r>
            <a:r>
              <a:rPr lang="fi-FI" dirty="0" err="1"/>
              <a:t>populated</a:t>
            </a:r>
            <a:r>
              <a:rPr lang="fi-FI" dirty="0"/>
              <a:t> </a:t>
            </a:r>
            <a:r>
              <a:rPr lang="fi-FI" dirty="0" err="1"/>
              <a:t>after</a:t>
            </a:r>
            <a:r>
              <a:rPr lang="fi-FI" dirty="0"/>
              <a:t> </a:t>
            </a:r>
            <a:r>
              <a:rPr lang="fi-FI" dirty="0" err="1"/>
              <a:t>the</a:t>
            </a:r>
            <a:r>
              <a:rPr lang="fi-FI" dirty="0"/>
              <a:t> </a:t>
            </a:r>
            <a:r>
              <a:rPr lang="fi-FI" dirty="0" err="1"/>
              <a:t>thick</a:t>
            </a:r>
            <a:r>
              <a:rPr lang="fi-FI" dirty="0"/>
              <a:t> ice cover of </a:t>
            </a:r>
            <a:r>
              <a:rPr lang="fi-FI" dirty="0" err="1"/>
              <a:t>the</a:t>
            </a:r>
            <a:r>
              <a:rPr lang="fi-FI" dirty="0"/>
              <a:t> </a:t>
            </a:r>
            <a:r>
              <a:rPr lang="fi-FI" dirty="0" err="1"/>
              <a:t>last</a:t>
            </a:r>
            <a:r>
              <a:rPr lang="fi-FI" dirty="0"/>
              <a:t> Ice </a:t>
            </a:r>
            <a:r>
              <a:rPr lang="fi-FI" dirty="0" err="1"/>
              <a:t>Age</a:t>
            </a:r>
            <a:r>
              <a:rPr lang="fi-FI" dirty="0"/>
              <a:t> </a:t>
            </a:r>
            <a:r>
              <a:rPr lang="fi-FI" dirty="0" err="1"/>
              <a:t>had</a:t>
            </a:r>
            <a:r>
              <a:rPr lang="fi-FI" dirty="0"/>
              <a:t> </a:t>
            </a:r>
            <a:r>
              <a:rPr lang="fi-FI" dirty="0" err="1"/>
              <a:t>slowly</a:t>
            </a:r>
            <a:r>
              <a:rPr lang="fi-FI" dirty="0"/>
              <a:t> </a:t>
            </a:r>
            <a:r>
              <a:rPr lang="fi-FI" dirty="0" err="1"/>
              <a:t>melted</a:t>
            </a:r>
            <a:r>
              <a:rPr lang="fi-FI" dirty="0"/>
              <a:t> </a:t>
            </a:r>
            <a:r>
              <a:rPr lang="fi-FI" dirty="0" err="1"/>
              <a:t>about</a:t>
            </a:r>
            <a:r>
              <a:rPr lang="fi-FI" dirty="0"/>
              <a:t> 10 000 </a:t>
            </a:r>
            <a:r>
              <a:rPr lang="fi-FI" dirty="0" err="1"/>
              <a:t>years</a:t>
            </a:r>
            <a:r>
              <a:rPr lang="fi-FI" dirty="0"/>
              <a:t> </a:t>
            </a:r>
            <a:r>
              <a:rPr lang="fi-FI" dirty="0" err="1"/>
              <a:t>ago</a:t>
            </a:r>
            <a:r>
              <a:rPr lang="fi-FI" dirty="0"/>
              <a:t>.</a:t>
            </a:r>
          </a:p>
          <a:p>
            <a:r>
              <a:rPr lang="fi-FI" dirty="0"/>
              <a:t>The </a:t>
            </a:r>
            <a:r>
              <a:rPr lang="fi-FI" dirty="0" err="1"/>
              <a:t>first</a:t>
            </a:r>
            <a:r>
              <a:rPr lang="fi-FI" dirty="0"/>
              <a:t> </a:t>
            </a:r>
            <a:r>
              <a:rPr lang="fi-FI" dirty="0" err="1"/>
              <a:t>migrants</a:t>
            </a:r>
            <a:r>
              <a:rPr lang="fi-FI" dirty="0"/>
              <a:t> </a:t>
            </a:r>
            <a:r>
              <a:rPr lang="fi-FI" dirty="0" err="1"/>
              <a:t>probably</a:t>
            </a:r>
            <a:r>
              <a:rPr lang="fi-FI" dirty="0"/>
              <a:t> </a:t>
            </a:r>
            <a:r>
              <a:rPr lang="fi-FI" dirty="0" err="1"/>
              <a:t>didn´t</a:t>
            </a:r>
            <a:r>
              <a:rPr lang="fi-FI" dirty="0"/>
              <a:t> </a:t>
            </a:r>
            <a:r>
              <a:rPr lang="fi-FI" dirty="0" err="1"/>
              <a:t>speak</a:t>
            </a:r>
            <a:r>
              <a:rPr lang="fi-FI" dirty="0"/>
              <a:t> proto-Sami </a:t>
            </a:r>
            <a:r>
              <a:rPr lang="fi-FI" dirty="0" err="1"/>
              <a:t>nor</a:t>
            </a:r>
            <a:r>
              <a:rPr lang="fi-FI" dirty="0"/>
              <a:t> proto-</a:t>
            </a:r>
            <a:r>
              <a:rPr lang="fi-FI" dirty="0" err="1"/>
              <a:t>Finnish</a:t>
            </a:r>
            <a:r>
              <a:rPr lang="fi-FI" dirty="0"/>
              <a:t> </a:t>
            </a:r>
            <a:r>
              <a:rPr lang="fi-FI" dirty="0" err="1"/>
              <a:t>languages</a:t>
            </a:r>
            <a:r>
              <a:rPr lang="fi-FI" dirty="0"/>
              <a:t>, </a:t>
            </a:r>
            <a:r>
              <a:rPr lang="fi-FI" dirty="0" err="1"/>
              <a:t>but</a:t>
            </a:r>
            <a:r>
              <a:rPr lang="fi-FI" dirty="0"/>
              <a:t> </a:t>
            </a:r>
            <a:r>
              <a:rPr lang="fi-FI" dirty="0" err="1"/>
              <a:t>unknown</a:t>
            </a:r>
            <a:r>
              <a:rPr lang="fi-FI" dirty="0"/>
              <a:t> </a:t>
            </a:r>
            <a:r>
              <a:rPr lang="fi-FI" dirty="0" err="1"/>
              <a:t>ones</a:t>
            </a:r>
            <a:endParaRPr lang="fi-FI" dirty="0"/>
          </a:p>
          <a:p>
            <a:r>
              <a:rPr lang="fi-FI" dirty="0"/>
              <a:t>We </a:t>
            </a:r>
            <a:r>
              <a:rPr lang="fi-FI" dirty="0" err="1"/>
              <a:t>also</a:t>
            </a:r>
            <a:r>
              <a:rPr lang="fi-FI" dirty="0"/>
              <a:t> </a:t>
            </a:r>
            <a:r>
              <a:rPr lang="fi-FI" dirty="0" err="1"/>
              <a:t>know</a:t>
            </a:r>
            <a:r>
              <a:rPr lang="fi-FI" dirty="0"/>
              <a:t> for sure </a:t>
            </a:r>
            <a:r>
              <a:rPr lang="fi-FI" dirty="0" err="1"/>
              <a:t>that</a:t>
            </a:r>
            <a:r>
              <a:rPr lang="fi-FI" dirty="0"/>
              <a:t> </a:t>
            </a:r>
            <a:r>
              <a:rPr lang="fi-FI" dirty="0" err="1"/>
              <a:t>they</a:t>
            </a:r>
            <a:r>
              <a:rPr lang="fi-FI" dirty="0"/>
              <a:t> </a:t>
            </a:r>
            <a:r>
              <a:rPr lang="fi-FI" dirty="0" err="1"/>
              <a:t>didn´t</a:t>
            </a:r>
            <a:r>
              <a:rPr lang="fi-FI" dirty="0"/>
              <a:t> set </a:t>
            </a:r>
            <a:r>
              <a:rPr lang="fi-FI" dirty="0" err="1"/>
              <a:t>foot</a:t>
            </a:r>
            <a:r>
              <a:rPr lang="fi-FI" dirty="0"/>
              <a:t> on Vuosaari </a:t>
            </a:r>
            <a:r>
              <a:rPr lang="fi-FI" dirty="0" err="1"/>
              <a:t>island</a:t>
            </a:r>
            <a:r>
              <a:rPr lang="fi-FI" dirty="0"/>
              <a:t>, </a:t>
            </a:r>
            <a:r>
              <a:rPr lang="fi-FI" dirty="0" err="1"/>
              <a:t>because</a:t>
            </a:r>
            <a:r>
              <a:rPr lang="fi-FI" dirty="0"/>
              <a:t> it </a:t>
            </a:r>
            <a:r>
              <a:rPr lang="fi-FI" dirty="0" err="1"/>
              <a:t>was</a:t>
            </a:r>
            <a:r>
              <a:rPr lang="fi-FI" dirty="0"/>
              <a:t> </a:t>
            </a:r>
            <a:r>
              <a:rPr lang="fi-FI" dirty="0" err="1"/>
              <a:t>under</a:t>
            </a:r>
            <a:r>
              <a:rPr lang="fi-FI" dirty="0"/>
              <a:t> </a:t>
            </a:r>
            <a:r>
              <a:rPr lang="fi-FI" dirty="0" err="1"/>
              <a:t>the</a:t>
            </a:r>
            <a:r>
              <a:rPr lang="fi-FI" dirty="0"/>
              <a:t> </a:t>
            </a:r>
            <a:r>
              <a:rPr lang="fi-FI" dirty="0" err="1"/>
              <a:t>water</a:t>
            </a:r>
            <a:r>
              <a:rPr lang="fi-FI" dirty="0"/>
              <a:t>.</a:t>
            </a:r>
          </a:p>
          <a:p>
            <a:endParaRPr lang="sv-SE" dirty="0"/>
          </a:p>
        </p:txBody>
      </p:sp>
    </p:spTree>
    <p:extLst>
      <p:ext uri="{BB962C8B-B14F-4D97-AF65-F5344CB8AC3E}">
        <p14:creationId xmlns:p14="http://schemas.microsoft.com/office/powerpoint/2010/main" val="437497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4F15BE-A0B3-4B28-ADB4-51316249B34D}"/>
              </a:ext>
            </a:extLst>
          </p:cNvPr>
          <p:cNvSpPr>
            <a:spLocks noGrp="1"/>
          </p:cNvSpPr>
          <p:nvPr>
            <p:ph type="title"/>
          </p:nvPr>
        </p:nvSpPr>
        <p:spPr>
          <a:xfrm>
            <a:off x="2592925" y="624110"/>
            <a:ext cx="8911687" cy="1509490"/>
          </a:xfrm>
        </p:spPr>
        <p:txBody>
          <a:bodyPr>
            <a:normAutofit fontScale="90000"/>
          </a:bodyPr>
          <a:lstStyle/>
          <a:p>
            <a:r>
              <a:rPr lang="fi-FI" dirty="0" err="1"/>
              <a:t>Approximately</a:t>
            </a:r>
            <a:r>
              <a:rPr lang="fi-FI" dirty="0"/>
              <a:t> 7 000 </a:t>
            </a:r>
            <a:r>
              <a:rPr lang="fi-FI" dirty="0" err="1"/>
              <a:t>years</a:t>
            </a:r>
            <a:r>
              <a:rPr lang="fi-FI" dirty="0"/>
              <a:t> </a:t>
            </a:r>
            <a:r>
              <a:rPr lang="fi-FI" dirty="0" err="1"/>
              <a:t>ago</a:t>
            </a:r>
            <a:r>
              <a:rPr lang="fi-FI" dirty="0"/>
              <a:t> some </a:t>
            </a:r>
            <a:r>
              <a:rPr lang="fi-FI" dirty="0" err="1"/>
              <a:t>scattered</a:t>
            </a:r>
            <a:r>
              <a:rPr lang="fi-FI" dirty="0"/>
              <a:t> </a:t>
            </a:r>
            <a:r>
              <a:rPr lang="fi-FI" dirty="0" err="1"/>
              <a:t>islands</a:t>
            </a:r>
            <a:r>
              <a:rPr lang="fi-FI" dirty="0"/>
              <a:t> </a:t>
            </a:r>
            <a:r>
              <a:rPr lang="fi-FI" dirty="0" err="1"/>
              <a:t>rose</a:t>
            </a:r>
            <a:r>
              <a:rPr lang="fi-FI" dirty="0"/>
              <a:t> </a:t>
            </a:r>
            <a:r>
              <a:rPr lang="fi-FI" dirty="0" err="1"/>
              <a:t>from</a:t>
            </a:r>
            <a:r>
              <a:rPr lang="fi-FI" dirty="0"/>
              <a:t> </a:t>
            </a:r>
            <a:r>
              <a:rPr lang="fi-FI" dirty="0" err="1"/>
              <a:t>the</a:t>
            </a:r>
            <a:r>
              <a:rPr lang="fi-FI" dirty="0"/>
              <a:t> </a:t>
            </a:r>
            <a:r>
              <a:rPr lang="fi-FI" dirty="0" err="1"/>
              <a:t>sea</a:t>
            </a:r>
            <a:r>
              <a:rPr lang="fi-FI" dirty="0"/>
              <a:t> in </a:t>
            </a:r>
            <a:r>
              <a:rPr lang="fi-FI" dirty="0" err="1"/>
              <a:t>the</a:t>
            </a:r>
            <a:r>
              <a:rPr lang="fi-FI" dirty="0"/>
              <a:t> </a:t>
            </a:r>
            <a:r>
              <a:rPr lang="fi-FI" dirty="0" err="1"/>
              <a:t>area</a:t>
            </a:r>
            <a:r>
              <a:rPr lang="fi-FI" dirty="0"/>
              <a:t> of  Vuosaari of </a:t>
            </a:r>
            <a:r>
              <a:rPr lang="fi-FI" dirty="0" err="1"/>
              <a:t>nowadays</a:t>
            </a:r>
            <a:endParaRPr lang="sv-SE" dirty="0"/>
          </a:p>
        </p:txBody>
      </p:sp>
      <p:sp>
        <p:nvSpPr>
          <p:cNvPr id="3" name="Sisällön paikkamerkki 2">
            <a:extLst>
              <a:ext uri="{FF2B5EF4-FFF2-40B4-BE49-F238E27FC236}">
                <a16:creationId xmlns:a16="http://schemas.microsoft.com/office/drawing/2014/main" id="{8E4B4488-1FC1-4DE4-A2B0-B11438A5F984}"/>
              </a:ext>
            </a:extLst>
          </p:cNvPr>
          <p:cNvSpPr>
            <a:spLocks noGrp="1"/>
          </p:cNvSpPr>
          <p:nvPr>
            <p:ph idx="1"/>
          </p:nvPr>
        </p:nvSpPr>
        <p:spPr/>
        <p:txBody>
          <a:bodyPr/>
          <a:lstStyle/>
          <a:p>
            <a:r>
              <a:rPr lang="fi-FI" dirty="0"/>
              <a:t>As </a:t>
            </a:r>
            <a:r>
              <a:rPr lang="fi-FI" dirty="0" err="1"/>
              <a:t>the</a:t>
            </a:r>
            <a:r>
              <a:rPr lang="fi-FI" dirty="0"/>
              <a:t> </a:t>
            </a:r>
            <a:r>
              <a:rPr lang="fi-FI" dirty="0" err="1"/>
              <a:t>upthrust</a:t>
            </a:r>
            <a:r>
              <a:rPr lang="fi-FI" dirty="0"/>
              <a:t> got </a:t>
            </a:r>
            <a:r>
              <a:rPr lang="fi-FI" dirty="0" err="1"/>
              <a:t>momentum</a:t>
            </a:r>
            <a:r>
              <a:rPr lang="fi-FI" dirty="0"/>
              <a:t> </a:t>
            </a:r>
            <a:r>
              <a:rPr lang="fi-FI" dirty="0" err="1"/>
              <a:t>the</a:t>
            </a:r>
            <a:r>
              <a:rPr lang="fi-FI" dirty="0"/>
              <a:t> </a:t>
            </a:r>
            <a:r>
              <a:rPr lang="fi-FI" dirty="0" err="1"/>
              <a:t>nearby</a:t>
            </a:r>
            <a:r>
              <a:rPr lang="fi-FI" dirty="0"/>
              <a:t> </a:t>
            </a:r>
            <a:r>
              <a:rPr lang="fi-FI" dirty="0" err="1"/>
              <a:t>islands</a:t>
            </a:r>
            <a:r>
              <a:rPr lang="fi-FI" dirty="0"/>
              <a:t> </a:t>
            </a:r>
            <a:r>
              <a:rPr lang="fi-FI" dirty="0" err="1"/>
              <a:t>merged</a:t>
            </a:r>
            <a:r>
              <a:rPr lang="fi-FI" dirty="0"/>
              <a:t> </a:t>
            </a:r>
            <a:r>
              <a:rPr lang="fi-FI" dirty="0" err="1"/>
              <a:t>together</a:t>
            </a:r>
            <a:r>
              <a:rPr lang="fi-FI" dirty="0"/>
              <a:t> and </a:t>
            </a:r>
            <a:r>
              <a:rPr lang="fi-FI" dirty="0" err="1"/>
              <a:t>formed</a:t>
            </a:r>
            <a:r>
              <a:rPr lang="fi-FI" dirty="0"/>
              <a:t> </a:t>
            </a:r>
            <a:r>
              <a:rPr lang="fi-FI" dirty="0" err="1"/>
              <a:t>one</a:t>
            </a:r>
            <a:r>
              <a:rPr lang="fi-FI" dirty="0"/>
              <a:t> </a:t>
            </a:r>
            <a:r>
              <a:rPr lang="fi-FI" dirty="0" err="1"/>
              <a:t>large</a:t>
            </a:r>
            <a:r>
              <a:rPr lang="fi-FI" dirty="0"/>
              <a:t> </a:t>
            </a:r>
            <a:r>
              <a:rPr lang="fi-FI" dirty="0" err="1"/>
              <a:t>island</a:t>
            </a:r>
            <a:r>
              <a:rPr lang="fi-FI" dirty="0"/>
              <a:t>. </a:t>
            </a:r>
            <a:r>
              <a:rPr lang="fi-FI" dirty="0" err="1"/>
              <a:t>There</a:t>
            </a:r>
            <a:r>
              <a:rPr lang="fi-FI" dirty="0"/>
              <a:t> </a:t>
            </a:r>
            <a:r>
              <a:rPr lang="fi-FI" dirty="0" err="1"/>
              <a:t>isn´t</a:t>
            </a:r>
            <a:r>
              <a:rPr lang="fi-FI" dirty="0"/>
              <a:t> </a:t>
            </a:r>
            <a:r>
              <a:rPr lang="fi-FI" dirty="0" err="1"/>
              <a:t>proof</a:t>
            </a:r>
            <a:r>
              <a:rPr lang="fi-FI" dirty="0"/>
              <a:t> of </a:t>
            </a:r>
            <a:r>
              <a:rPr lang="fi-FI" dirty="0" err="1"/>
              <a:t>that</a:t>
            </a:r>
            <a:r>
              <a:rPr lang="fi-FI" dirty="0"/>
              <a:t> </a:t>
            </a:r>
            <a:r>
              <a:rPr lang="fi-FI" dirty="0" err="1"/>
              <a:t>island</a:t>
            </a:r>
            <a:r>
              <a:rPr lang="fi-FI" dirty="0"/>
              <a:t> </a:t>
            </a:r>
            <a:r>
              <a:rPr lang="fi-FI" dirty="0" err="1"/>
              <a:t>being</a:t>
            </a:r>
            <a:r>
              <a:rPr lang="fi-FI" dirty="0"/>
              <a:t> </a:t>
            </a:r>
            <a:r>
              <a:rPr lang="fi-FI" dirty="0" err="1"/>
              <a:t>settled</a:t>
            </a:r>
            <a:r>
              <a:rPr lang="fi-FI" dirty="0"/>
              <a:t>, </a:t>
            </a:r>
            <a:r>
              <a:rPr lang="fi-FI" dirty="0" err="1"/>
              <a:t>but</a:t>
            </a:r>
            <a:r>
              <a:rPr lang="fi-FI" dirty="0"/>
              <a:t> </a:t>
            </a:r>
            <a:r>
              <a:rPr lang="fi-FI" dirty="0" err="1"/>
              <a:t>theory</a:t>
            </a:r>
            <a:r>
              <a:rPr lang="fi-FI" dirty="0"/>
              <a:t> </a:t>
            </a:r>
            <a:r>
              <a:rPr lang="fi-FI" dirty="0" err="1"/>
              <a:t>has</a:t>
            </a:r>
            <a:r>
              <a:rPr lang="fi-FI" dirty="0"/>
              <a:t> it </a:t>
            </a:r>
            <a:r>
              <a:rPr lang="fi-FI" dirty="0" err="1"/>
              <a:t>that</a:t>
            </a:r>
            <a:r>
              <a:rPr lang="fi-FI" dirty="0"/>
              <a:t> it </a:t>
            </a:r>
            <a:r>
              <a:rPr lang="fi-FI" dirty="0" err="1"/>
              <a:t>may</a:t>
            </a:r>
            <a:r>
              <a:rPr lang="fi-FI" dirty="0"/>
              <a:t> </a:t>
            </a:r>
            <a:r>
              <a:rPr lang="fi-FI" dirty="0" err="1"/>
              <a:t>have</a:t>
            </a:r>
            <a:r>
              <a:rPr lang="fi-FI" dirty="0"/>
              <a:t> </a:t>
            </a:r>
            <a:r>
              <a:rPr lang="fi-FI" dirty="0" err="1"/>
              <a:t>been</a:t>
            </a:r>
            <a:r>
              <a:rPr lang="fi-FI" dirty="0"/>
              <a:t> </a:t>
            </a:r>
            <a:r>
              <a:rPr lang="fi-FI" dirty="0" err="1"/>
              <a:t>visited</a:t>
            </a:r>
            <a:r>
              <a:rPr lang="fi-FI" dirty="0"/>
              <a:t> </a:t>
            </a:r>
            <a:r>
              <a:rPr lang="fi-FI" dirty="0" err="1"/>
              <a:t>by</a:t>
            </a:r>
            <a:r>
              <a:rPr lang="fi-FI" dirty="0"/>
              <a:t> fishers and </a:t>
            </a:r>
            <a:r>
              <a:rPr lang="fi-FI" dirty="0" err="1"/>
              <a:t>hunters</a:t>
            </a:r>
            <a:endParaRPr lang="fi-FI" dirty="0"/>
          </a:p>
          <a:p>
            <a:r>
              <a:rPr lang="fi-FI" dirty="0"/>
              <a:t>One </a:t>
            </a:r>
            <a:r>
              <a:rPr lang="fi-FI" dirty="0" err="1"/>
              <a:t>thing</a:t>
            </a:r>
            <a:r>
              <a:rPr lang="fi-FI" dirty="0"/>
              <a:t> </a:t>
            </a:r>
            <a:r>
              <a:rPr lang="fi-FI" dirty="0" err="1"/>
              <a:t>we</a:t>
            </a:r>
            <a:r>
              <a:rPr lang="fi-FI" dirty="0"/>
              <a:t> </a:t>
            </a:r>
            <a:r>
              <a:rPr lang="fi-FI" dirty="0" err="1"/>
              <a:t>know</a:t>
            </a:r>
            <a:r>
              <a:rPr lang="fi-FI" dirty="0"/>
              <a:t> for sure….</a:t>
            </a:r>
            <a:endParaRPr lang="sv-SE" dirty="0"/>
          </a:p>
        </p:txBody>
      </p:sp>
    </p:spTree>
    <p:extLst>
      <p:ext uri="{BB962C8B-B14F-4D97-AF65-F5344CB8AC3E}">
        <p14:creationId xmlns:p14="http://schemas.microsoft.com/office/powerpoint/2010/main" val="169245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24B951-4410-41F4-8D16-65705286399A}"/>
              </a:ext>
            </a:extLst>
          </p:cNvPr>
          <p:cNvSpPr>
            <a:spLocks noGrp="1"/>
          </p:cNvSpPr>
          <p:nvPr>
            <p:ph type="title"/>
          </p:nvPr>
        </p:nvSpPr>
        <p:spPr/>
        <p:txBody>
          <a:bodyPr/>
          <a:lstStyle/>
          <a:p>
            <a:r>
              <a:rPr lang="fi-FI" dirty="0"/>
              <a:t>If </a:t>
            </a:r>
            <a:r>
              <a:rPr lang="fi-FI" dirty="0" err="1"/>
              <a:t>they</a:t>
            </a:r>
            <a:r>
              <a:rPr lang="fi-FI" dirty="0"/>
              <a:t> </a:t>
            </a:r>
            <a:r>
              <a:rPr lang="fi-FI" dirty="0" err="1"/>
              <a:t>came</a:t>
            </a:r>
            <a:r>
              <a:rPr lang="fi-FI" dirty="0"/>
              <a:t>, </a:t>
            </a:r>
            <a:r>
              <a:rPr lang="fi-FI" dirty="0" err="1"/>
              <a:t>they</a:t>
            </a:r>
            <a:r>
              <a:rPr lang="fi-FI" dirty="0"/>
              <a:t> </a:t>
            </a:r>
            <a:r>
              <a:rPr lang="fi-FI" dirty="0" err="1"/>
              <a:t>came</a:t>
            </a:r>
            <a:r>
              <a:rPr lang="fi-FI" dirty="0"/>
              <a:t> </a:t>
            </a:r>
            <a:r>
              <a:rPr lang="fi-FI" dirty="0" err="1"/>
              <a:t>with</a:t>
            </a:r>
            <a:r>
              <a:rPr lang="fi-FI" dirty="0"/>
              <a:t> </a:t>
            </a:r>
            <a:r>
              <a:rPr lang="fi-FI" dirty="0" err="1"/>
              <a:t>dogs</a:t>
            </a:r>
            <a:r>
              <a:rPr lang="fi-FI" dirty="0"/>
              <a:t> </a:t>
            </a:r>
            <a:endParaRPr lang="sv-SE" dirty="0"/>
          </a:p>
        </p:txBody>
      </p:sp>
      <p:sp>
        <p:nvSpPr>
          <p:cNvPr id="5" name="Sisällön paikkamerkki 4">
            <a:extLst>
              <a:ext uri="{FF2B5EF4-FFF2-40B4-BE49-F238E27FC236}">
                <a16:creationId xmlns:a16="http://schemas.microsoft.com/office/drawing/2014/main" id="{9464AC3C-5E13-42E6-BFCA-0245D90E588F}"/>
              </a:ext>
            </a:extLst>
          </p:cNvPr>
          <p:cNvSpPr>
            <a:spLocks noGrp="1"/>
          </p:cNvSpPr>
          <p:nvPr>
            <p:ph sz="half" idx="2"/>
          </p:nvPr>
        </p:nvSpPr>
        <p:spPr/>
        <p:txBody>
          <a:bodyPr/>
          <a:lstStyle/>
          <a:p>
            <a:r>
              <a:rPr lang="fi-FI" dirty="0" err="1"/>
              <a:t>Seal</a:t>
            </a:r>
            <a:r>
              <a:rPr lang="fi-FI" dirty="0"/>
              <a:t> </a:t>
            </a:r>
            <a:r>
              <a:rPr lang="fi-FI" dirty="0" err="1"/>
              <a:t>hunting</a:t>
            </a:r>
            <a:r>
              <a:rPr lang="fi-FI" dirty="0"/>
              <a:t> on Gulf of Finland. Photo: Sakari Pälsi, 1924, Museovirasto. </a:t>
            </a:r>
            <a:endParaRPr lang="sv-SE" dirty="0"/>
          </a:p>
        </p:txBody>
      </p:sp>
      <p:pic>
        <p:nvPicPr>
          <p:cNvPr id="4098" name="Picture 2" descr="Viimeiset hyljekoirat katosivat 70 vuotta sitten, nyt ne ovat palanneet –  seiskarinkoiria haluttaisiin enemmän kuin niitä on saatavilla | Yle Uutiset  | yle.fi">
            <a:extLst>
              <a:ext uri="{FF2B5EF4-FFF2-40B4-BE49-F238E27FC236}">
                <a16:creationId xmlns:a16="http://schemas.microsoft.com/office/drawing/2014/main" id="{D6367D11-8D02-4D28-8F09-E2842B30733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735530" y="2232754"/>
            <a:ext cx="4313237" cy="254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328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76FD5C51-84C7-40CD-A71F-06E64FB745EF}"/>
              </a:ext>
            </a:extLst>
          </p:cNvPr>
          <p:cNvSpPr>
            <a:spLocks noGrp="1"/>
          </p:cNvSpPr>
          <p:nvPr>
            <p:ph type="title"/>
          </p:nvPr>
        </p:nvSpPr>
        <p:spPr/>
        <p:txBody>
          <a:bodyPr>
            <a:normAutofit/>
          </a:bodyPr>
          <a:lstStyle/>
          <a:p>
            <a:r>
              <a:rPr lang="fi-FI" dirty="0">
                <a:hlinkClick r:id="rId2"/>
              </a:rPr>
              <a:t>This is </a:t>
            </a:r>
            <a:r>
              <a:rPr lang="fi-FI" dirty="0" err="1">
                <a:hlinkClick r:id="rId2"/>
              </a:rPr>
              <a:t>where</a:t>
            </a:r>
            <a:r>
              <a:rPr lang="fi-FI" dirty="0">
                <a:hlinkClick r:id="rId2"/>
              </a:rPr>
              <a:t> </a:t>
            </a:r>
            <a:r>
              <a:rPr lang="fi-FI" dirty="0" err="1">
                <a:hlinkClick r:id="rId2"/>
              </a:rPr>
              <a:t>the</a:t>
            </a:r>
            <a:r>
              <a:rPr lang="fi-FI" dirty="0">
                <a:hlinkClick r:id="rId2"/>
              </a:rPr>
              <a:t> </a:t>
            </a:r>
            <a:r>
              <a:rPr lang="fi-FI" dirty="0" err="1">
                <a:hlinkClick r:id="rId2"/>
              </a:rPr>
              <a:t>oldest</a:t>
            </a:r>
            <a:r>
              <a:rPr lang="fi-FI" dirty="0">
                <a:hlinkClick r:id="rId2"/>
              </a:rPr>
              <a:t> </a:t>
            </a:r>
            <a:r>
              <a:rPr lang="fi-FI" dirty="0" err="1">
                <a:hlinkClick r:id="rId2"/>
              </a:rPr>
              <a:t>coastline</a:t>
            </a:r>
            <a:r>
              <a:rPr lang="fi-FI" dirty="0">
                <a:hlinkClick r:id="rId2"/>
              </a:rPr>
              <a:t> </a:t>
            </a:r>
            <a:r>
              <a:rPr lang="fi-FI" dirty="0" err="1">
                <a:hlinkClick r:id="rId2"/>
              </a:rPr>
              <a:t>was</a:t>
            </a:r>
            <a:r>
              <a:rPr lang="fi-FI" dirty="0">
                <a:hlinkClick r:id="rId2"/>
              </a:rPr>
              <a:t> </a:t>
            </a:r>
            <a:r>
              <a:rPr lang="fi-FI" dirty="0" err="1">
                <a:hlinkClick r:id="rId2"/>
              </a:rPr>
              <a:t>located</a:t>
            </a:r>
            <a:r>
              <a:rPr lang="fi-FI" dirty="0">
                <a:hlinkClick r:id="rId2"/>
              </a:rPr>
              <a:t> </a:t>
            </a:r>
            <a:endParaRPr lang="sv-SE" dirty="0"/>
          </a:p>
        </p:txBody>
      </p:sp>
      <p:sp>
        <p:nvSpPr>
          <p:cNvPr id="11" name="Tekstin paikkamerkki 10">
            <a:extLst>
              <a:ext uri="{FF2B5EF4-FFF2-40B4-BE49-F238E27FC236}">
                <a16:creationId xmlns:a16="http://schemas.microsoft.com/office/drawing/2014/main" id="{FF162287-481C-463C-A48E-8EBF7CCC88FF}"/>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255780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969435-271B-45A5-962D-180022D30907}"/>
              </a:ext>
            </a:extLst>
          </p:cNvPr>
          <p:cNvSpPr>
            <a:spLocks noGrp="1"/>
          </p:cNvSpPr>
          <p:nvPr>
            <p:ph type="title"/>
          </p:nvPr>
        </p:nvSpPr>
        <p:spPr/>
        <p:txBody>
          <a:bodyPr/>
          <a:lstStyle/>
          <a:p>
            <a:r>
              <a:rPr lang="fi-FI" dirty="0" err="1"/>
              <a:t>Land</a:t>
            </a:r>
            <a:r>
              <a:rPr lang="fi-FI" dirty="0"/>
              <a:t> and </a:t>
            </a:r>
            <a:r>
              <a:rPr lang="fi-FI" dirty="0" err="1"/>
              <a:t>nature</a:t>
            </a:r>
            <a:r>
              <a:rPr lang="fi-FI" dirty="0"/>
              <a:t> </a:t>
            </a:r>
            <a:r>
              <a:rPr lang="fi-FI" dirty="0" err="1"/>
              <a:t>were</a:t>
            </a:r>
            <a:r>
              <a:rPr lang="fi-FI" dirty="0"/>
              <a:t> </a:t>
            </a:r>
            <a:r>
              <a:rPr lang="fi-FI" dirty="0" err="1"/>
              <a:t>cultivated</a:t>
            </a:r>
            <a:r>
              <a:rPr lang="fi-FI" dirty="0"/>
              <a:t> in </a:t>
            </a:r>
            <a:r>
              <a:rPr lang="fi-FI" dirty="0" err="1"/>
              <a:t>many</a:t>
            </a:r>
            <a:r>
              <a:rPr lang="fi-FI" dirty="0"/>
              <a:t> </a:t>
            </a:r>
            <a:r>
              <a:rPr lang="fi-FI" dirty="0" err="1"/>
              <a:t>ways</a:t>
            </a:r>
            <a:r>
              <a:rPr lang="fi-FI" dirty="0"/>
              <a:t> in Vuosaari</a:t>
            </a:r>
            <a:endParaRPr lang="sv-SE" dirty="0"/>
          </a:p>
        </p:txBody>
      </p:sp>
      <p:sp>
        <p:nvSpPr>
          <p:cNvPr id="4" name="Sisällön paikkamerkki 3">
            <a:extLst>
              <a:ext uri="{FF2B5EF4-FFF2-40B4-BE49-F238E27FC236}">
                <a16:creationId xmlns:a16="http://schemas.microsoft.com/office/drawing/2014/main" id="{7FB4FDCF-DE18-44EB-BBA5-C890A6AB760C}"/>
              </a:ext>
            </a:extLst>
          </p:cNvPr>
          <p:cNvSpPr>
            <a:spLocks noGrp="1"/>
          </p:cNvSpPr>
          <p:nvPr>
            <p:ph idx="1"/>
          </p:nvPr>
        </p:nvSpPr>
        <p:spPr/>
        <p:txBody>
          <a:bodyPr>
            <a:normAutofit/>
          </a:bodyPr>
          <a:lstStyle/>
          <a:p>
            <a:r>
              <a:rPr lang="fi-FI" dirty="0" err="1"/>
              <a:t>Farming</a:t>
            </a:r>
            <a:r>
              <a:rPr lang="fi-FI" dirty="0"/>
              <a:t> </a:t>
            </a:r>
            <a:r>
              <a:rPr lang="fi-FI" dirty="0" err="1"/>
              <a:t>brought</a:t>
            </a:r>
            <a:r>
              <a:rPr lang="fi-FI" dirty="0"/>
              <a:t> </a:t>
            </a:r>
            <a:r>
              <a:rPr lang="fi-FI" dirty="0" err="1"/>
              <a:t>steady</a:t>
            </a:r>
            <a:r>
              <a:rPr lang="fi-FI" dirty="0"/>
              <a:t> </a:t>
            </a:r>
            <a:r>
              <a:rPr lang="fi-FI" dirty="0" err="1"/>
              <a:t>settlement</a:t>
            </a:r>
            <a:r>
              <a:rPr lang="fi-FI" dirty="0"/>
              <a:t> to </a:t>
            </a:r>
            <a:r>
              <a:rPr lang="fi-FI" dirty="0" err="1"/>
              <a:t>Norsö</a:t>
            </a:r>
            <a:r>
              <a:rPr lang="fi-FI" dirty="0"/>
              <a:t> (Vuosaari) </a:t>
            </a:r>
            <a:r>
              <a:rPr lang="fi-FI" dirty="0" err="1"/>
              <a:t>from</a:t>
            </a:r>
            <a:r>
              <a:rPr lang="fi-FI" dirty="0"/>
              <a:t> </a:t>
            </a:r>
            <a:r>
              <a:rPr lang="fi-FI" dirty="0" err="1"/>
              <a:t>Sweden</a:t>
            </a:r>
            <a:r>
              <a:rPr lang="fi-FI" dirty="0"/>
              <a:t> in </a:t>
            </a:r>
            <a:r>
              <a:rPr lang="fi-FI" dirty="0" err="1"/>
              <a:t>the</a:t>
            </a:r>
            <a:r>
              <a:rPr lang="fi-FI" dirty="0"/>
              <a:t> </a:t>
            </a:r>
            <a:r>
              <a:rPr lang="fi-FI" dirty="0" err="1"/>
              <a:t>late</a:t>
            </a:r>
            <a:r>
              <a:rPr lang="fi-FI" dirty="0"/>
              <a:t> </a:t>
            </a:r>
            <a:r>
              <a:rPr lang="fi-FI" dirty="0" err="1"/>
              <a:t>middle</a:t>
            </a:r>
            <a:r>
              <a:rPr lang="fi-FI" dirty="0"/>
              <a:t> </a:t>
            </a:r>
            <a:r>
              <a:rPr lang="fi-FI" dirty="0" err="1"/>
              <a:t>ages</a:t>
            </a:r>
            <a:endParaRPr lang="fi-FI" dirty="0"/>
          </a:p>
          <a:p>
            <a:r>
              <a:rPr lang="fi-FI" dirty="0"/>
              <a:t>Rastila and Vuosaari </a:t>
            </a:r>
            <a:r>
              <a:rPr lang="fi-FI" dirty="0" err="1"/>
              <a:t>mansions</a:t>
            </a:r>
            <a:endParaRPr lang="fi-FI" dirty="0"/>
          </a:p>
          <a:p>
            <a:r>
              <a:rPr lang="fi-FI" dirty="0"/>
              <a:t>A royal </a:t>
            </a:r>
            <a:r>
              <a:rPr lang="fi-FI" dirty="0" err="1"/>
              <a:t>shipyard</a:t>
            </a:r>
            <a:r>
              <a:rPr lang="fi-FI" dirty="0"/>
              <a:t> </a:t>
            </a:r>
            <a:r>
              <a:rPr lang="fi-FI" dirty="0" err="1"/>
              <a:t>functioned</a:t>
            </a:r>
            <a:r>
              <a:rPr lang="fi-FI" dirty="0"/>
              <a:t> in Vuosaari in 1590`s</a:t>
            </a:r>
          </a:p>
          <a:p>
            <a:r>
              <a:rPr lang="fi-FI" dirty="0" err="1"/>
              <a:t>Bricks</a:t>
            </a:r>
            <a:r>
              <a:rPr lang="fi-FI" dirty="0"/>
              <a:t> for Suomenlinna </a:t>
            </a:r>
            <a:r>
              <a:rPr lang="fi-FI" dirty="0" err="1"/>
              <a:t>fortress</a:t>
            </a:r>
            <a:r>
              <a:rPr lang="fi-FI" dirty="0"/>
              <a:t> </a:t>
            </a:r>
            <a:r>
              <a:rPr lang="fi-FI" dirty="0" err="1"/>
              <a:t>were</a:t>
            </a:r>
            <a:r>
              <a:rPr lang="fi-FI" dirty="0"/>
              <a:t> </a:t>
            </a:r>
            <a:r>
              <a:rPr lang="fi-FI" dirty="0" err="1"/>
              <a:t>produced</a:t>
            </a:r>
            <a:r>
              <a:rPr lang="fi-FI" dirty="0"/>
              <a:t> </a:t>
            </a:r>
            <a:r>
              <a:rPr lang="fi-FI" dirty="0" err="1"/>
              <a:t>also</a:t>
            </a:r>
            <a:r>
              <a:rPr lang="fi-FI" dirty="0"/>
              <a:t> in Vuosaari in </a:t>
            </a:r>
            <a:r>
              <a:rPr lang="fi-FI" dirty="0" err="1"/>
              <a:t>the</a:t>
            </a:r>
            <a:r>
              <a:rPr lang="fi-FI" dirty="0"/>
              <a:t> 18th </a:t>
            </a:r>
            <a:r>
              <a:rPr lang="fi-FI" dirty="0" err="1"/>
              <a:t>century</a:t>
            </a:r>
            <a:endParaRPr lang="fi-FI" dirty="0"/>
          </a:p>
          <a:p>
            <a:r>
              <a:rPr lang="fi-FI" dirty="0" err="1"/>
              <a:t>Villas</a:t>
            </a:r>
            <a:r>
              <a:rPr lang="fi-FI" dirty="0"/>
              <a:t> and </a:t>
            </a:r>
            <a:r>
              <a:rPr lang="fi-FI" dirty="0" err="1"/>
              <a:t>commuter</a:t>
            </a:r>
            <a:r>
              <a:rPr lang="fi-FI" dirty="0"/>
              <a:t> </a:t>
            </a:r>
            <a:r>
              <a:rPr lang="fi-FI" dirty="0" err="1"/>
              <a:t>boats</a:t>
            </a:r>
            <a:r>
              <a:rPr lang="fi-FI" dirty="0"/>
              <a:t> </a:t>
            </a:r>
            <a:r>
              <a:rPr lang="fi-FI" dirty="0" err="1"/>
              <a:t>were</a:t>
            </a:r>
            <a:r>
              <a:rPr lang="fi-FI" dirty="0"/>
              <a:t> </a:t>
            </a:r>
            <a:r>
              <a:rPr lang="fi-FI" dirty="0" err="1"/>
              <a:t>typical</a:t>
            </a:r>
            <a:r>
              <a:rPr lang="fi-FI" dirty="0"/>
              <a:t> of 19th </a:t>
            </a:r>
            <a:r>
              <a:rPr lang="fi-FI" dirty="0" err="1"/>
              <a:t>century</a:t>
            </a:r>
            <a:r>
              <a:rPr lang="fi-FI" dirty="0"/>
              <a:t> Vuosaari</a:t>
            </a:r>
          </a:p>
          <a:p>
            <a:endParaRPr lang="fi-FI" dirty="0"/>
          </a:p>
          <a:p>
            <a:endParaRPr lang="fi-FI" dirty="0"/>
          </a:p>
          <a:p>
            <a:endParaRPr lang="fi-FI" dirty="0"/>
          </a:p>
          <a:p>
            <a:endParaRPr lang="sv-SE" dirty="0"/>
          </a:p>
        </p:txBody>
      </p:sp>
      <p:sp>
        <p:nvSpPr>
          <p:cNvPr id="6" name="Sisällön paikkamerkki 5">
            <a:extLst>
              <a:ext uri="{FF2B5EF4-FFF2-40B4-BE49-F238E27FC236}">
                <a16:creationId xmlns:a16="http://schemas.microsoft.com/office/drawing/2014/main" id="{6364E66D-D127-4EA0-A854-CD68460BA109}"/>
              </a:ext>
            </a:extLst>
          </p:cNvPr>
          <p:cNvSpPr>
            <a:spLocks noGrp="1"/>
          </p:cNvSpPr>
          <p:nvPr>
            <p:ph sz="half" idx="4294967295"/>
          </p:nvPr>
        </p:nvSpPr>
        <p:spPr>
          <a:xfrm>
            <a:off x="7878763" y="2125663"/>
            <a:ext cx="4313237" cy="3778250"/>
          </a:xfrm>
        </p:spPr>
        <p:txBody>
          <a:bodyPr>
            <a:normAutofit/>
          </a:bodyPr>
          <a:lstStyle/>
          <a:p>
            <a:endParaRPr lang="fi-FI" dirty="0"/>
          </a:p>
          <a:p>
            <a:endParaRPr lang="sv-SE" dirty="0"/>
          </a:p>
        </p:txBody>
      </p:sp>
    </p:spTree>
    <p:extLst>
      <p:ext uri="{BB962C8B-B14F-4D97-AF65-F5344CB8AC3E}">
        <p14:creationId xmlns:p14="http://schemas.microsoft.com/office/powerpoint/2010/main" val="1315070244"/>
      </p:ext>
    </p:extLst>
  </p:cSld>
  <p:clrMapOvr>
    <a:masterClrMapping/>
  </p:clrMapOvr>
</p:sld>
</file>

<file path=ppt/theme/theme1.xml><?xml version="1.0" encoding="utf-8"?>
<a:theme xmlns:a="http://schemas.openxmlformats.org/drawingml/2006/main" name="Kuiskaus">
  <a:themeElements>
    <a:clrScheme name="Kuiskaus">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Kuiskaus">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uiskaus">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1926</TotalTime>
  <Words>865</Words>
  <Application>Microsoft Office PowerPoint</Application>
  <PresentationFormat>Laajakuva</PresentationFormat>
  <Paragraphs>50</Paragraphs>
  <Slides>15</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15</vt:i4>
      </vt:variant>
    </vt:vector>
  </HeadingPairs>
  <TitlesOfParts>
    <vt:vector size="22" baseType="lpstr">
      <vt:lpstr>Arial</vt:lpstr>
      <vt:lpstr>Arial Black</vt:lpstr>
      <vt:lpstr>brownlight</vt:lpstr>
      <vt:lpstr>Century Gothic</vt:lpstr>
      <vt:lpstr>HelsinkiGroteskRegular</vt:lpstr>
      <vt:lpstr>Wingdings 3</vt:lpstr>
      <vt:lpstr>Kuiskaus</vt:lpstr>
      <vt:lpstr>Layers in Vuosaari</vt:lpstr>
      <vt:lpstr>Vuosaari is the future of Helsinki</vt:lpstr>
      <vt:lpstr>PowerPoint-esitys</vt:lpstr>
      <vt:lpstr>In 2035, the largest foreign-language groups will be made up of speakers of Middle Eastern and North African languages, on the one hand, and Far Eastern languages, on the other hand.</vt:lpstr>
      <vt:lpstr>We don´t know much about the first migrants to the area now known as Finland</vt:lpstr>
      <vt:lpstr>Approximately 7 000 years ago some scattered islands rose from the sea in the area of  Vuosaari of nowadays</vt:lpstr>
      <vt:lpstr>If they came, they came with dogs </vt:lpstr>
      <vt:lpstr>This is where the oldest coastline was located </vt:lpstr>
      <vt:lpstr>Land and nature were cultivated in many ways in Vuosaari</vt:lpstr>
      <vt:lpstr>Sand, cement and lime = Saseka (Santa, sementti ja kalkki)</vt:lpstr>
      <vt:lpstr>Petter Forsström was suspicous of democracy and of the red dictator Joseph Stalin. The brown shirted one, Adolf Hitler, he could live with. PF was convicted of treason after the continuation war  </vt:lpstr>
      <vt:lpstr>PF had opened the gates: Finnish speakers from the countryside started pouring in  </vt:lpstr>
      <vt:lpstr>Nowadays</vt:lpstr>
      <vt:lpstr>With so many pouring in, the housing conditions were difficult</vt:lpstr>
      <vt:lpstr>But Vuosaari was also the last major project for Ilveskorpi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Layers in Vuosaari</dc:title>
  <dc:creator>Eero Hyvönen</dc:creator>
  <cp:lastModifiedBy>Eero Hyvönen</cp:lastModifiedBy>
  <cp:revision>77</cp:revision>
  <dcterms:created xsi:type="dcterms:W3CDTF">2021-01-18T18:26:32Z</dcterms:created>
  <dcterms:modified xsi:type="dcterms:W3CDTF">2021-01-20T10:19:29Z</dcterms:modified>
</cp:coreProperties>
</file>