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60" r:id="rId2"/>
  </p:sldMasterIdLst>
  <p:notesMasterIdLst>
    <p:notesMasterId r:id="rId25"/>
  </p:notesMasterIdLst>
  <p:sldIdLst>
    <p:sldId id="256" r:id="rId3"/>
    <p:sldId id="278" r:id="rId4"/>
    <p:sldId id="277" r:id="rId5"/>
    <p:sldId id="257" r:id="rId6"/>
    <p:sldId id="276" r:id="rId7"/>
    <p:sldId id="281" r:id="rId8"/>
    <p:sldId id="261" r:id="rId9"/>
    <p:sldId id="288" r:id="rId10"/>
    <p:sldId id="282" r:id="rId11"/>
    <p:sldId id="260" r:id="rId12"/>
    <p:sldId id="286" r:id="rId13"/>
    <p:sldId id="287" r:id="rId14"/>
    <p:sldId id="262" r:id="rId15"/>
    <p:sldId id="268" r:id="rId16"/>
    <p:sldId id="264" r:id="rId17"/>
    <p:sldId id="266" r:id="rId18"/>
    <p:sldId id="283" r:id="rId19"/>
    <p:sldId id="284" r:id="rId20"/>
    <p:sldId id="285" r:id="rId21"/>
    <p:sldId id="263" r:id="rId22"/>
    <p:sldId id="274" r:id="rId23"/>
    <p:sldId id="279" r:id="rId24"/>
  </p:sldIdLst>
  <p:sldSz cx="12192000" cy="6858000"/>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9" name="Author" initials="A"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6EF"/>
    <a:srgbClr val="4E55A1"/>
    <a:srgbClr val="313747"/>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7" autoAdjust="0"/>
    <p:restoredTop sz="78784" autoAdjust="0"/>
  </p:normalViewPr>
  <p:slideViewPr>
    <p:cSldViewPr snapToGrid="0" snapToObjects="1">
      <p:cViewPr varScale="1">
        <p:scale>
          <a:sx n="71" d="100"/>
          <a:sy n="71" d="100"/>
        </p:scale>
        <p:origin x="1197" y="7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dirty="0"/>
              <a:t>Asset share </a:t>
            </a:r>
            <a:r>
              <a:rPr lang="en-US" sz="1600" b="0" i="0" u="none" strike="noStrike" baseline="0" dirty="0">
                <a:effectLst/>
              </a:rPr>
              <a:t>in total banking sector assets</a:t>
            </a:r>
            <a:r>
              <a:rPr lang="en-US" sz="1600" baseline="0" dirty="0"/>
              <a:t>, </a:t>
            </a:r>
          </a:p>
          <a:p>
            <a:pPr>
              <a:defRPr sz="1600"/>
            </a:pPr>
            <a:r>
              <a:rPr lang="en-US" sz="1600" baseline="0" dirty="0"/>
              <a:t>end-Aug 2017, %</a:t>
            </a:r>
          </a:p>
        </c:rich>
      </c:tx>
      <c:layout>
        <c:manualLayout>
          <c:xMode val="edge"/>
          <c:yMode val="edge"/>
          <c:x val="6.2114154668685646E-2"/>
          <c:y val="1.924028643282059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dLbls>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2737867946085557"/>
          <c:y val="0.23747235155689772"/>
          <c:w val="0.35955692851685883"/>
          <c:h val="0.5927169708416236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83B0097D-20E5-0941-AEA9-2615D8D80759}" type="datetimeFigureOut">
              <a:rPr lang="fi-FI" smtClean="0"/>
              <a:t>1.12.2021</a:t>
            </a:fld>
            <a:endParaRPr lang="fi-FI"/>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BC67AFBA-6F82-3643-B895-40989DC573A9}" type="slidenum">
              <a:rPr lang="fi-FI" smtClean="0"/>
              <a:t>‹#›</a:t>
            </a:fld>
            <a:endParaRPr lang="fi-FI"/>
          </a:p>
        </p:txBody>
      </p:sp>
    </p:spTree>
    <p:extLst>
      <p:ext uri="{BB962C8B-B14F-4D97-AF65-F5344CB8AC3E}">
        <p14:creationId xmlns:p14="http://schemas.microsoft.com/office/powerpoint/2010/main" val="2272473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67AFBA-6F82-3643-B895-40989DC573A9}" type="slidenum">
              <a:rPr lang="fi-FI" smtClean="0"/>
              <a:t>1</a:t>
            </a:fld>
            <a:endParaRPr lang="fi-FI"/>
          </a:p>
        </p:txBody>
      </p:sp>
    </p:spTree>
    <p:extLst>
      <p:ext uri="{BB962C8B-B14F-4D97-AF65-F5344CB8AC3E}">
        <p14:creationId xmlns:p14="http://schemas.microsoft.com/office/powerpoint/2010/main" val="2992201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Supervision </a:t>
            </a:r>
            <a:r>
              <a:rPr lang="fi-FI" dirty="0" err="1"/>
              <a:t>has</a:t>
            </a:r>
            <a:r>
              <a:rPr lang="fi-FI" dirty="0"/>
              <a:t> </a:t>
            </a:r>
            <a:r>
              <a:rPr lang="fi-FI" dirty="0" err="1"/>
              <a:t>improved</a:t>
            </a:r>
            <a:r>
              <a:rPr lang="fi-FI" dirty="0"/>
              <a:t> </a:t>
            </a:r>
            <a:r>
              <a:rPr lang="fi-FI" dirty="0" err="1"/>
              <a:t>tremendously</a:t>
            </a:r>
            <a:r>
              <a:rPr lang="fi-FI" dirty="0"/>
              <a:t> </a:t>
            </a:r>
            <a:r>
              <a:rPr lang="fi-FI" dirty="0" err="1"/>
              <a:t>during</a:t>
            </a:r>
            <a:r>
              <a:rPr lang="fi-FI" dirty="0"/>
              <a:t> </a:t>
            </a:r>
            <a:r>
              <a:rPr lang="fi-FI" dirty="0" err="1"/>
              <a:t>the</a:t>
            </a:r>
            <a:r>
              <a:rPr lang="fi-FI" dirty="0"/>
              <a:t> </a:t>
            </a:r>
            <a:r>
              <a:rPr lang="fi-FI" dirty="0" err="1"/>
              <a:t>last</a:t>
            </a:r>
            <a:r>
              <a:rPr lang="fi-FI" dirty="0"/>
              <a:t> 10 </a:t>
            </a:r>
            <a:r>
              <a:rPr lang="fi-FI" dirty="0" err="1"/>
              <a:t>years</a:t>
            </a:r>
            <a:r>
              <a:rPr lang="fi-FI" dirty="0"/>
              <a:t>, </a:t>
            </a:r>
            <a:r>
              <a:rPr lang="fi-FI" dirty="0" err="1"/>
              <a:t>but</a:t>
            </a:r>
            <a:r>
              <a:rPr lang="fi-FI" dirty="0"/>
              <a:t> </a:t>
            </a:r>
            <a:r>
              <a:rPr lang="fi-FI" dirty="0" err="1"/>
              <a:t>the</a:t>
            </a:r>
            <a:r>
              <a:rPr lang="fi-FI" dirty="0"/>
              <a:t> Russian </a:t>
            </a:r>
            <a:r>
              <a:rPr lang="fi-FI" dirty="0" err="1"/>
              <a:t>regulatory</a:t>
            </a:r>
            <a:r>
              <a:rPr lang="fi-FI" dirty="0"/>
              <a:t> </a:t>
            </a:r>
            <a:r>
              <a:rPr lang="fi-FI" dirty="0" err="1"/>
              <a:t>system</a:t>
            </a:r>
            <a:r>
              <a:rPr lang="fi-FI" dirty="0"/>
              <a:t> </a:t>
            </a:r>
            <a:r>
              <a:rPr lang="fi-FI" dirty="0" err="1"/>
              <a:t>still</a:t>
            </a:r>
            <a:r>
              <a:rPr lang="fi-FI" dirty="0"/>
              <a:t> </a:t>
            </a:r>
            <a:r>
              <a:rPr lang="fi-FI" dirty="0" err="1"/>
              <a:t>has</a:t>
            </a:r>
            <a:r>
              <a:rPr lang="fi-FI" dirty="0"/>
              <a:t> heavy </a:t>
            </a:r>
            <a:r>
              <a:rPr lang="fi-FI" dirty="0" err="1"/>
              <a:t>focus</a:t>
            </a:r>
            <a:r>
              <a:rPr lang="fi-FI" dirty="0"/>
              <a:t> on </a:t>
            </a:r>
            <a:r>
              <a:rPr lang="en-US" sz="1200" kern="1200" dirty="0">
                <a:solidFill>
                  <a:schemeClr val="tx1"/>
                </a:solidFill>
                <a:effectLst/>
                <a:latin typeface="+mn-lt"/>
                <a:ea typeface="+mn-ea"/>
                <a:cs typeface="+mn-cs"/>
              </a:rPr>
              <a:t>ex post surveillance of banks fulfilling multitude of laws and regulations. </a:t>
            </a:r>
            <a:endParaRPr lang="fi-FI" dirty="0"/>
          </a:p>
        </p:txBody>
      </p:sp>
      <p:sp>
        <p:nvSpPr>
          <p:cNvPr id="4" name="Slide Number Placeholder 3"/>
          <p:cNvSpPr>
            <a:spLocks noGrp="1"/>
          </p:cNvSpPr>
          <p:nvPr>
            <p:ph type="sldNum" sz="quarter" idx="5"/>
          </p:nvPr>
        </p:nvSpPr>
        <p:spPr/>
        <p:txBody>
          <a:bodyPr/>
          <a:lstStyle/>
          <a:p>
            <a:fld id="{BC67AFBA-6F82-3643-B895-40989DC573A9}" type="slidenum">
              <a:rPr lang="fi-FI" smtClean="0"/>
              <a:t>10</a:t>
            </a:fld>
            <a:endParaRPr lang="fi-FI"/>
          </a:p>
        </p:txBody>
      </p:sp>
    </p:spTree>
    <p:extLst>
      <p:ext uri="{BB962C8B-B14F-4D97-AF65-F5344CB8AC3E}">
        <p14:creationId xmlns:p14="http://schemas.microsoft.com/office/powerpoint/2010/main" val="1146851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target</a:t>
            </a:r>
            <a:r>
              <a:rPr lang="fi-FI" dirty="0"/>
              <a:t> at CPI 4 %</a:t>
            </a:r>
          </a:p>
          <a:p>
            <a:endParaRPr lang="fi-FI" dirty="0"/>
          </a:p>
          <a:p>
            <a:r>
              <a:rPr lang="fi-FI" dirty="0" err="1"/>
              <a:t>The</a:t>
            </a:r>
            <a:r>
              <a:rPr lang="fi-FI" dirty="0"/>
              <a:t> </a:t>
            </a:r>
            <a:r>
              <a:rPr lang="fi-FI" dirty="0" err="1"/>
              <a:t>fact</a:t>
            </a:r>
            <a:r>
              <a:rPr lang="fi-FI" dirty="0"/>
              <a:t> </a:t>
            </a:r>
            <a:r>
              <a:rPr lang="fi-FI" dirty="0" err="1"/>
              <a:t>that</a:t>
            </a:r>
            <a:r>
              <a:rPr lang="fi-FI" dirty="0"/>
              <a:t> </a:t>
            </a:r>
            <a:r>
              <a:rPr lang="fi-FI" dirty="0" err="1"/>
              <a:t>ruble</a:t>
            </a:r>
            <a:r>
              <a:rPr lang="fi-FI" dirty="0"/>
              <a:t> </a:t>
            </a:r>
            <a:r>
              <a:rPr lang="fi-FI" dirty="0" err="1"/>
              <a:t>floats</a:t>
            </a:r>
            <a:r>
              <a:rPr lang="fi-FI" dirty="0"/>
              <a:t> </a:t>
            </a:r>
            <a:r>
              <a:rPr lang="fi-FI" dirty="0" err="1"/>
              <a:t>means</a:t>
            </a:r>
            <a:r>
              <a:rPr lang="fi-FI" dirty="0"/>
              <a:t> </a:t>
            </a:r>
            <a:r>
              <a:rPr lang="fi-FI" dirty="0" err="1"/>
              <a:t>that</a:t>
            </a:r>
            <a:r>
              <a:rPr lang="fi-FI" dirty="0"/>
              <a:t> </a:t>
            </a:r>
            <a:r>
              <a:rPr lang="fi-FI" dirty="0" err="1"/>
              <a:t>ruble</a:t>
            </a:r>
            <a:r>
              <a:rPr lang="fi-FI" dirty="0"/>
              <a:t> </a:t>
            </a:r>
            <a:r>
              <a:rPr lang="fi-FI" dirty="0" err="1"/>
              <a:t>value</a:t>
            </a:r>
            <a:r>
              <a:rPr lang="fi-FI" dirty="0"/>
              <a:t> of </a:t>
            </a:r>
            <a:r>
              <a:rPr lang="fi-FI" dirty="0" err="1"/>
              <a:t>foreign</a:t>
            </a:r>
            <a:r>
              <a:rPr lang="fi-FI" dirty="0"/>
              <a:t> </a:t>
            </a:r>
            <a:r>
              <a:rPr lang="fi-FI" dirty="0" err="1"/>
              <a:t>currency</a:t>
            </a:r>
            <a:r>
              <a:rPr lang="fi-FI" dirty="0"/>
              <a:t> </a:t>
            </a:r>
            <a:r>
              <a:rPr lang="fi-FI" dirty="0" err="1"/>
              <a:t>assets</a:t>
            </a:r>
            <a:r>
              <a:rPr lang="fi-FI" dirty="0"/>
              <a:t> </a:t>
            </a:r>
            <a:r>
              <a:rPr lang="fi-FI" dirty="0" err="1"/>
              <a:t>changes</a:t>
            </a:r>
            <a:r>
              <a:rPr lang="fi-FI" dirty="0"/>
              <a:t> as </a:t>
            </a:r>
            <a:r>
              <a:rPr lang="fi-FI" dirty="0" err="1"/>
              <a:t>the</a:t>
            </a:r>
            <a:r>
              <a:rPr lang="fi-FI" dirty="0"/>
              <a:t> </a:t>
            </a:r>
            <a:r>
              <a:rPr lang="fi-FI" dirty="0" err="1"/>
              <a:t>ruble</a:t>
            </a:r>
            <a:r>
              <a:rPr lang="fi-FI" dirty="0"/>
              <a:t> </a:t>
            </a:r>
            <a:r>
              <a:rPr lang="fi-FI" dirty="0" err="1"/>
              <a:t>forex</a:t>
            </a:r>
            <a:r>
              <a:rPr lang="fi-FI" dirty="0"/>
              <a:t> </a:t>
            </a:r>
            <a:r>
              <a:rPr lang="fi-FI" dirty="0" err="1"/>
              <a:t>rate</a:t>
            </a:r>
            <a:r>
              <a:rPr lang="fi-FI" dirty="0"/>
              <a:t> </a:t>
            </a:r>
            <a:r>
              <a:rPr lang="fi-FI" dirty="0" err="1"/>
              <a:t>changes</a:t>
            </a:r>
            <a:r>
              <a:rPr lang="fi-FI" dirty="0"/>
              <a:t>. </a:t>
            </a:r>
            <a:r>
              <a:rPr lang="fi-FI" dirty="0" err="1"/>
              <a:t>This</a:t>
            </a:r>
            <a:r>
              <a:rPr lang="fi-FI" dirty="0"/>
              <a:t> </a:t>
            </a:r>
            <a:r>
              <a:rPr lang="fi-FI" dirty="0" err="1"/>
              <a:t>means</a:t>
            </a:r>
            <a:r>
              <a:rPr lang="fi-FI" dirty="0"/>
              <a:t> </a:t>
            </a:r>
            <a:r>
              <a:rPr lang="fi-FI" dirty="0" err="1"/>
              <a:t>e.g</a:t>
            </a:r>
            <a:r>
              <a:rPr lang="fi-FI" dirty="0"/>
              <a:t>. </a:t>
            </a:r>
            <a:r>
              <a:rPr lang="fi-FI" dirty="0" err="1"/>
              <a:t>that</a:t>
            </a:r>
            <a:r>
              <a:rPr lang="fi-FI" dirty="0"/>
              <a:t> </a:t>
            </a:r>
            <a:r>
              <a:rPr lang="fi-FI" dirty="0" err="1"/>
              <a:t>the</a:t>
            </a:r>
            <a:r>
              <a:rPr lang="fi-FI" dirty="0"/>
              <a:t> </a:t>
            </a:r>
            <a:r>
              <a:rPr lang="fi-FI" dirty="0" err="1"/>
              <a:t>ruble</a:t>
            </a:r>
            <a:r>
              <a:rPr lang="fi-FI" dirty="0"/>
              <a:t> </a:t>
            </a:r>
            <a:r>
              <a:rPr lang="fi-FI" dirty="0" err="1"/>
              <a:t>value</a:t>
            </a:r>
            <a:r>
              <a:rPr lang="fi-FI" dirty="0"/>
              <a:t> of </a:t>
            </a:r>
            <a:r>
              <a:rPr lang="fi-FI" dirty="0" err="1"/>
              <a:t>oil</a:t>
            </a:r>
            <a:r>
              <a:rPr lang="fi-FI" dirty="0"/>
              <a:t> </a:t>
            </a:r>
            <a:r>
              <a:rPr lang="fi-FI" dirty="0" err="1"/>
              <a:t>taxes</a:t>
            </a:r>
            <a:r>
              <a:rPr lang="fi-FI" dirty="0"/>
              <a:t> </a:t>
            </a:r>
            <a:r>
              <a:rPr lang="fi-FI" dirty="0" err="1"/>
              <a:t>increases</a:t>
            </a:r>
            <a:r>
              <a:rPr lang="fi-FI" dirty="0"/>
              <a:t> as </a:t>
            </a:r>
            <a:r>
              <a:rPr lang="fi-FI" dirty="0" err="1"/>
              <a:t>ruble</a:t>
            </a:r>
            <a:r>
              <a:rPr lang="fi-FI" dirty="0"/>
              <a:t> </a:t>
            </a:r>
            <a:r>
              <a:rPr lang="fi-FI" dirty="0" err="1"/>
              <a:t>depreciates</a:t>
            </a:r>
            <a:r>
              <a:rPr lang="fi-FI" dirty="0"/>
              <a:t>. </a:t>
            </a:r>
            <a:r>
              <a:rPr lang="fi-FI" dirty="0" err="1"/>
              <a:t>Also</a:t>
            </a:r>
            <a:r>
              <a:rPr lang="fi-FI" dirty="0"/>
              <a:t> </a:t>
            </a:r>
            <a:r>
              <a:rPr lang="fi-FI" dirty="0" err="1"/>
              <a:t>the</a:t>
            </a:r>
            <a:r>
              <a:rPr lang="fi-FI" dirty="0"/>
              <a:t> </a:t>
            </a:r>
            <a:r>
              <a:rPr lang="fi-FI" dirty="0" err="1"/>
              <a:t>rubel</a:t>
            </a:r>
            <a:r>
              <a:rPr lang="fi-FI" dirty="0"/>
              <a:t> </a:t>
            </a:r>
            <a:r>
              <a:rPr lang="fi-FI" dirty="0" err="1"/>
              <a:t>valeu</a:t>
            </a:r>
            <a:r>
              <a:rPr lang="fi-FI" dirty="0"/>
              <a:t> of </a:t>
            </a:r>
            <a:r>
              <a:rPr lang="fi-FI" dirty="0" err="1"/>
              <a:t>foreign</a:t>
            </a:r>
            <a:r>
              <a:rPr lang="fi-FI" dirty="0"/>
              <a:t> </a:t>
            </a:r>
            <a:r>
              <a:rPr lang="fi-FI" dirty="0" err="1"/>
              <a:t>currency</a:t>
            </a:r>
            <a:r>
              <a:rPr lang="fi-FI" dirty="0"/>
              <a:t> </a:t>
            </a:r>
            <a:r>
              <a:rPr lang="fi-FI" dirty="0" err="1"/>
              <a:t>deposits</a:t>
            </a:r>
            <a:r>
              <a:rPr lang="fi-FI" dirty="0"/>
              <a:t> in </a:t>
            </a:r>
            <a:r>
              <a:rPr lang="fi-FI" dirty="0" err="1"/>
              <a:t>the</a:t>
            </a:r>
            <a:r>
              <a:rPr lang="fi-FI" dirty="0"/>
              <a:t> </a:t>
            </a:r>
            <a:r>
              <a:rPr lang="fi-FI" dirty="0" err="1"/>
              <a:t>banking</a:t>
            </a:r>
            <a:r>
              <a:rPr lang="fi-FI" dirty="0"/>
              <a:t> </a:t>
            </a:r>
            <a:r>
              <a:rPr lang="fi-FI" dirty="0" err="1"/>
              <a:t>system</a:t>
            </a:r>
            <a:r>
              <a:rPr lang="fi-FI" dirty="0"/>
              <a:t> </a:t>
            </a:r>
            <a:r>
              <a:rPr lang="fi-FI" dirty="0" err="1"/>
              <a:t>increases</a:t>
            </a:r>
            <a:r>
              <a:rPr lang="fi-FI"/>
              <a:t>. </a:t>
            </a:r>
            <a:endParaRPr lang="fi-FI" dirty="0"/>
          </a:p>
        </p:txBody>
      </p:sp>
      <p:sp>
        <p:nvSpPr>
          <p:cNvPr id="4" name="Slide Number Placeholder 3"/>
          <p:cNvSpPr>
            <a:spLocks noGrp="1"/>
          </p:cNvSpPr>
          <p:nvPr>
            <p:ph type="sldNum" sz="quarter" idx="5"/>
          </p:nvPr>
        </p:nvSpPr>
        <p:spPr/>
        <p:txBody>
          <a:bodyPr/>
          <a:lstStyle/>
          <a:p>
            <a:fld id="{BC67AFBA-6F82-3643-B895-40989DC573A9}" type="slidenum">
              <a:rPr lang="fi-FI" smtClean="0"/>
              <a:t>11</a:t>
            </a:fld>
            <a:endParaRPr lang="fi-FI"/>
          </a:p>
        </p:txBody>
      </p:sp>
    </p:spTree>
    <p:extLst>
      <p:ext uri="{BB962C8B-B14F-4D97-AF65-F5344CB8AC3E}">
        <p14:creationId xmlns:p14="http://schemas.microsoft.com/office/powerpoint/2010/main" val="1289251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BC67AFBA-6F82-3643-B895-40989DC573A9}" type="slidenum">
              <a:rPr lang="fi-FI" smtClean="0"/>
              <a:t>12</a:t>
            </a:fld>
            <a:endParaRPr lang="fi-FI"/>
          </a:p>
        </p:txBody>
      </p:sp>
    </p:spTree>
    <p:extLst>
      <p:ext uri="{BB962C8B-B14F-4D97-AF65-F5344CB8AC3E}">
        <p14:creationId xmlns:p14="http://schemas.microsoft.com/office/powerpoint/2010/main" val="3231917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BC67AFBA-6F82-3643-B895-40989DC573A9}" type="slidenum">
              <a:rPr lang="fi-FI" smtClean="0"/>
              <a:t>13</a:t>
            </a:fld>
            <a:endParaRPr lang="fi-FI"/>
          </a:p>
        </p:txBody>
      </p:sp>
    </p:spTree>
    <p:extLst>
      <p:ext uri="{BB962C8B-B14F-4D97-AF65-F5344CB8AC3E}">
        <p14:creationId xmlns:p14="http://schemas.microsoft.com/office/powerpoint/2010/main" val="553146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Basic</a:t>
            </a:r>
            <a:r>
              <a:rPr lang="fi-FI" baseline="0" dirty="0"/>
              <a:t> </a:t>
            </a:r>
            <a:r>
              <a:rPr lang="fi-FI" baseline="0" dirty="0" err="1"/>
              <a:t>licence</a:t>
            </a:r>
            <a:r>
              <a:rPr lang="fi-FI" baseline="0" dirty="0"/>
              <a:t> for </a:t>
            </a:r>
            <a:r>
              <a:rPr lang="fi-FI" baseline="0" dirty="0" err="1"/>
              <a:t>banks</a:t>
            </a:r>
            <a:r>
              <a:rPr lang="fi-FI" baseline="0" dirty="0"/>
              <a:t> </a:t>
            </a:r>
            <a:r>
              <a:rPr lang="fi-FI" baseline="0" dirty="0" err="1"/>
              <a:t>with</a:t>
            </a:r>
            <a:r>
              <a:rPr lang="fi-FI" baseline="0" dirty="0"/>
              <a:t> capital </a:t>
            </a:r>
            <a:r>
              <a:rPr lang="fi-FI" baseline="0" dirty="0" err="1"/>
              <a:t>less</a:t>
            </a:r>
            <a:r>
              <a:rPr lang="fi-FI" baseline="0" dirty="0"/>
              <a:t> </a:t>
            </a:r>
            <a:r>
              <a:rPr lang="fi-FI" baseline="0" dirty="0" err="1"/>
              <a:t>than</a:t>
            </a:r>
            <a:r>
              <a:rPr lang="fi-FI" baseline="0" dirty="0"/>
              <a:t> 1 </a:t>
            </a:r>
            <a:r>
              <a:rPr lang="fi-FI" baseline="0" dirty="0" err="1"/>
              <a:t>bl</a:t>
            </a:r>
            <a:r>
              <a:rPr lang="fi-FI" baseline="0" dirty="0"/>
              <a:t> RUB (14 </a:t>
            </a:r>
            <a:r>
              <a:rPr lang="fi-FI" baseline="0" dirty="0" err="1"/>
              <a:t>meuros</a:t>
            </a:r>
            <a:r>
              <a:rPr lang="fi-FI" baseline="0" dirty="0"/>
              <a:t>), at </a:t>
            </a:r>
            <a:r>
              <a:rPr lang="fi-FI" baseline="0" dirty="0" err="1"/>
              <a:t>most</a:t>
            </a:r>
            <a:r>
              <a:rPr lang="fi-FI" baseline="0" dirty="0"/>
              <a:t> 2/3 of operating </a:t>
            </a:r>
            <a:r>
              <a:rPr lang="fi-FI" baseline="0" dirty="0" err="1"/>
              <a:t>banks</a:t>
            </a:r>
            <a:r>
              <a:rPr lang="fi-FI" baseline="0" dirty="0"/>
              <a:t> </a:t>
            </a:r>
            <a:r>
              <a:rPr lang="fi-FI" baseline="0" dirty="0" err="1"/>
              <a:t>likely</a:t>
            </a:r>
            <a:r>
              <a:rPr lang="fi-FI" baseline="0" dirty="0"/>
              <a:t> to </a:t>
            </a:r>
            <a:r>
              <a:rPr lang="fi-FI" baseline="0" dirty="0" err="1"/>
              <a:t>meet</a:t>
            </a:r>
            <a:r>
              <a:rPr lang="fi-FI" baseline="0" dirty="0"/>
              <a:t> </a:t>
            </a:r>
            <a:r>
              <a:rPr lang="fi-FI" baseline="0" dirty="0" err="1"/>
              <a:t>the</a:t>
            </a:r>
            <a:r>
              <a:rPr lang="fi-FI" baseline="0" dirty="0"/>
              <a:t> </a:t>
            </a:r>
            <a:r>
              <a:rPr lang="fi-FI" baseline="0" dirty="0" err="1"/>
              <a:t>criteria</a:t>
            </a:r>
            <a:r>
              <a:rPr lang="fi-FI" baseline="0" dirty="0"/>
              <a:t>. </a:t>
            </a:r>
          </a:p>
          <a:p>
            <a:r>
              <a:rPr lang="fi-FI" baseline="0" dirty="0"/>
              <a:t>Banks </a:t>
            </a:r>
            <a:r>
              <a:rPr lang="fi-FI" baseline="0" dirty="0" err="1"/>
              <a:t>with</a:t>
            </a:r>
            <a:r>
              <a:rPr lang="fi-FI" baseline="0" dirty="0"/>
              <a:t> </a:t>
            </a:r>
            <a:r>
              <a:rPr lang="fi-FI" baseline="0" dirty="0" err="1"/>
              <a:t>basic</a:t>
            </a:r>
            <a:r>
              <a:rPr lang="fi-FI" baseline="0" dirty="0"/>
              <a:t> </a:t>
            </a:r>
            <a:r>
              <a:rPr lang="fi-FI" baseline="0" dirty="0" err="1"/>
              <a:t>licence</a:t>
            </a:r>
            <a:r>
              <a:rPr lang="fi-FI" baseline="0" dirty="0"/>
              <a:t> </a:t>
            </a:r>
            <a:r>
              <a:rPr lang="fi-FI" baseline="0" dirty="0" err="1"/>
              <a:t>will</a:t>
            </a:r>
            <a:r>
              <a:rPr lang="fi-FI" baseline="0" dirty="0"/>
              <a:t> </a:t>
            </a:r>
            <a:r>
              <a:rPr lang="fi-FI" baseline="0" dirty="0" err="1"/>
              <a:t>have</a:t>
            </a:r>
            <a:r>
              <a:rPr lang="fi-FI" baseline="0" dirty="0"/>
              <a:t> </a:t>
            </a:r>
            <a:r>
              <a:rPr lang="fi-FI" baseline="0" dirty="0" err="1"/>
              <a:t>lighter</a:t>
            </a:r>
            <a:r>
              <a:rPr lang="fi-FI" baseline="0" dirty="0"/>
              <a:t> </a:t>
            </a:r>
            <a:r>
              <a:rPr lang="fi-FI" baseline="0" dirty="0" err="1"/>
              <a:t>regulation</a:t>
            </a:r>
            <a:r>
              <a:rPr lang="fi-FI" baseline="0" dirty="0"/>
              <a:t> </a:t>
            </a:r>
            <a:r>
              <a:rPr lang="fi-FI" baseline="0" dirty="0" err="1"/>
              <a:t>but</a:t>
            </a:r>
            <a:r>
              <a:rPr lang="fi-FI" baseline="0" dirty="0"/>
              <a:t> </a:t>
            </a:r>
            <a:r>
              <a:rPr lang="fi-FI" baseline="0" dirty="0" err="1"/>
              <a:t>more</a:t>
            </a:r>
            <a:r>
              <a:rPr lang="fi-FI" baseline="0" dirty="0"/>
              <a:t> </a:t>
            </a:r>
            <a:r>
              <a:rPr lang="fi-FI" baseline="0" dirty="0" err="1"/>
              <a:t>restrictions</a:t>
            </a:r>
            <a:r>
              <a:rPr lang="fi-FI" baseline="0" dirty="0"/>
              <a:t> on </a:t>
            </a:r>
            <a:r>
              <a:rPr lang="fi-FI" baseline="0" dirty="0" err="1"/>
              <a:t>types</a:t>
            </a:r>
            <a:r>
              <a:rPr lang="fi-FI" baseline="0" dirty="0"/>
              <a:t> of </a:t>
            </a:r>
            <a:r>
              <a:rPr lang="fi-FI" baseline="0" dirty="0" err="1"/>
              <a:t>operations</a:t>
            </a:r>
            <a:r>
              <a:rPr lang="fi-FI" baseline="0" dirty="0"/>
              <a:t> </a:t>
            </a:r>
            <a:r>
              <a:rPr lang="fi-FI" baseline="0" dirty="0" err="1"/>
              <a:t>allowed</a:t>
            </a:r>
            <a:r>
              <a:rPr lang="fi-FI" baseline="0" dirty="0"/>
              <a:t>. </a:t>
            </a:r>
          </a:p>
          <a:p>
            <a:endParaRPr lang="fi-FI" baseline="0" dirty="0"/>
          </a:p>
          <a:p>
            <a:r>
              <a:rPr lang="fi-FI" baseline="0" dirty="0"/>
              <a:t>In </a:t>
            </a:r>
            <a:r>
              <a:rPr lang="fi-FI" baseline="0" dirty="0" err="1"/>
              <a:t>end-September</a:t>
            </a:r>
            <a:r>
              <a:rPr lang="fi-FI" baseline="0" dirty="0"/>
              <a:t> 2021 </a:t>
            </a:r>
            <a:r>
              <a:rPr lang="fi-FI" baseline="0" dirty="0" err="1"/>
              <a:t>there</a:t>
            </a:r>
            <a:r>
              <a:rPr lang="fi-FI" baseline="0" dirty="0"/>
              <a:t> </a:t>
            </a:r>
            <a:r>
              <a:rPr lang="fi-FI" baseline="0" dirty="0" err="1"/>
              <a:t>were</a:t>
            </a:r>
            <a:r>
              <a:rPr lang="fi-FI" baseline="0" dirty="0"/>
              <a:t> 338 operating </a:t>
            </a:r>
            <a:r>
              <a:rPr lang="fi-FI" baseline="0" dirty="0" err="1"/>
              <a:t>banks</a:t>
            </a:r>
            <a:r>
              <a:rPr lang="fi-FI" baseline="0" dirty="0"/>
              <a:t> (249 </a:t>
            </a:r>
            <a:r>
              <a:rPr lang="fi-FI" baseline="0" dirty="0" err="1"/>
              <a:t>with</a:t>
            </a:r>
            <a:r>
              <a:rPr lang="fi-FI" baseline="0" dirty="0"/>
              <a:t> </a:t>
            </a:r>
            <a:r>
              <a:rPr lang="fi-FI" baseline="0" dirty="0" err="1"/>
              <a:t>universal</a:t>
            </a:r>
            <a:r>
              <a:rPr lang="fi-FI" baseline="0" dirty="0"/>
              <a:t> and 123 </a:t>
            </a:r>
            <a:r>
              <a:rPr lang="fi-FI" baseline="0" dirty="0" err="1"/>
              <a:t>with</a:t>
            </a:r>
            <a:r>
              <a:rPr lang="fi-FI" baseline="0" dirty="0"/>
              <a:t> </a:t>
            </a:r>
            <a:r>
              <a:rPr lang="fi-FI" baseline="0" dirty="0" err="1"/>
              <a:t>basic</a:t>
            </a:r>
            <a:r>
              <a:rPr lang="fi-FI" baseline="0" dirty="0"/>
              <a:t> </a:t>
            </a:r>
            <a:r>
              <a:rPr lang="fi-FI" baseline="0" dirty="0" err="1"/>
              <a:t>licence</a:t>
            </a:r>
            <a:r>
              <a:rPr lang="fi-FI" baseline="0" dirty="0"/>
              <a:t>). </a:t>
            </a:r>
            <a:r>
              <a:rPr lang="fi-FI" baseline="0" dirty="0" err="1"/>
              <a:t>About</a:t>
            </a:r>
            <a:r>
              <a:rPr lang="fi-FI" baseline="0" dirty="0"/>
              <a:t> 400 </a:t>
            </a:r>
            <a:r>
              <a:rPr lang="fi-FI" baseline="0" dirty="0" err="1"/>
              <a:t>banks</a:t>
            </a:r>
            <a:r>
              <a:rPr lang="fi-FI" baseline="0" dirty="0"/>
              <a:t> </a:t>
            </a:r>
            <a:r>
              <a:rPr lang="fi-FI" baseline="0" dirty="0" err="1"/>
              <a:t>still</a:t>
            </a:r>
            <a:r>
              <a:rPr lang="fi-FI" baseline="0" dirty="0"/>
              <a:t> </a:t>
            </a:r>
            <a:r>
              <a:rPr lang="fi-FI" baseline="0" dirty="0" err="1"/>
              <a:t>retain</a:t>
            </a:r>
            <a:r>
              <a:rPr lang="fi-FI" baseline="0" dirty="0"/>
              <a:t> a </a:t>
            </a:r>
            <a:r>
              <a:rPr lang="fi-FI" baseline="0" dirty="0" err="1"/>
              <a:t>banking</a:t>
            </a:r>
            <a:r>
              <a:rPr lang="fi-FI" baseline="0" dirty="0"/>
              <a:t> </a:t>
            </a:r>
            <a:r>
              <a:rPr lang="fi-FI" baseline="0" dirty="0" err="1"/>
              <a:t>licence</a:t>
            </a:r>
            <a:r>
              <a:rPr lang="fi-FI" baseline="0" dirty="0"/>
              <a:t>, </a:t>
            </a:r>
            <a:r>
              <a:rPr lang="fi-FI" baseline="0" dirty="0" err="1"/>
              <a:t>but</a:t>
            </a:r>
            <a:r>
              <a:rPr lang="fi-FI" baseline="0" dirty="0"/>
              <a:t> </a:t>
            </a:r>
            <a:r>
              <a:rPr lang="fi-FI" baseline="0" dirty="0" err="1"/>
              <a:t>the</a:t>
            </a:r>
            <a:r>
              <a:rPr lang="fi-FI" baseline="0" dirty="0"/>
              <a:t> CBR </a:t>
            </a:r>
            <a:r>
              <a:rPr lang="fi-FI" baseline="0" dirty="0" err="1"/>
              <a:t>does</a:t>
            </a:r>
            <a:r>
              <a:rPr lang="fi-FI" baseline="0" dirty="0"/>
              <a:t> </a:t>
            </a:r>
            <a:r>
              <a:rPr lang="fi-FI" baseline="0" dirty="0" err="1"/>
              <a:t>not</a:t>
            </a:r>
            <a:r>
              <a:rPr lang="fi-FI" baseline="0" dirty="0"/>
              <a:t> </a:t>
            </a:r>
            <a:r>
              <a:rPr lang="fi-FI" baseline="0" dirty="0" err="1"/>
              <a:t>list</a:t>
            </a:r>
            <a:r>
              <a:rPr lang="fi-FI" baseline="0" dirty="0"/>
              <a:t> </a:t>
            </a:r>
            <a:r>
              <a:rPr lang="fi-FI" baseline="0" dirty="0" err="1"/>
              <a:t>them</a:t>
            </a:r>
            <a:r>
              <a:rPr lang="fi-FI" baseline="0" dirty="0"/>
              <a:t> </a:t>
            </a:r>
            <a:r>
              <a:rPr lang="fi-FI" baseline="0" dirty="0" err="1"/>
              <a:t>all</a:t>
            </a:r>
            <a:r>
              <a:rPr lang="fi-FI" baseline="0" dirty="0"/>
              <a:t> as operating. </a:t>
            </a:r>
            <a:endParaRPr lang="fi-FI" dirty="0"/>
          </a:p>
        </p:txBody>
      </p:sp>
      <p:sp>
        <p:nvSpPr>
          <p:cNvPr id="4" name="Slide Number Placeholder 3"/>
          <p:cNvSpPr>
            <a:spLocks noGrp="1"/>
          </p:cNvSpPr>
          <p:nvPr>
            <p:ph type="sldNum" sz="quarter" idx="10"/>
          </p:nvPr>
        </p:nvSpPr>
        <p:spPr/>
        <p:txBody>
          <a:bodyPr/>
          <a:lstStyle/>
          <a:p>
            <a:fld id="{5A189561-A48B-4550-9CA1-E2E33612C40C}" type="slidenum">
              <a:rPr lang="fi-FI" smtClean="0"/>
              <a:pPr/>
              <a:t>14</a:t>
            </a:fld>
            <a:endParaRPr lang="fi-FI"/>
          </a:p>
        </p:txBody>
      </p:sp>
    </p:spTree>
    <p:extLst>
      <p:ext uri="{BB962C8B-B14F-4D97-AF65-F5344CB8AC3E}">
        <p14:creationId xmlns:p14="http://schemas.microsoft.com/office/powerpoint/2010/main" val="3064694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Top-25 </a:t>
            </a:r>
            <a:r>
              <a:rPr lang="fi-FI" dirty="0" err="1"/>
              <a:t>banks</a:t>
            </a:r>
            <a:r>
              <a:rPr lang="fi-FI" dirty="0"/>
              <a:t> </a:t>
            </a:r>
            <a:r>
              <a:rPr lang="fi-FI" dirty="0" err="1"/>
              <a:t>make</a:t>
            </a:r>
            <a:r>
              <a:rPr lang="fi-FI" dirty="0"/>
              <a:t> xx% of </a:t>
            </a:r>
            <a:r>
              <a:rPr lang="fi-FI" dirty="0" err="1"/>
              <a:t>total</a:t>
            </a:r>
            <a:r>
              <a:rPr lang="fi-FI" dirty="0"/>
              <a:t> </a:t>
            </a:r>
            <a:r>
              <a:rPr lang="fi-FI" dirty="0" err="1"/>
              <a:t>banking</a:t>
            </a:r>
            <a:r>
              <a:rPr lang="fi-FI" dirty="0"/>
              <a:t> </a:t>
            </a:r>
            <a:r>
              <a:rPr lang="fi-FI" dirty="0" err="1"/>
              <a:t>sector</a:t>
            </a:r>
            <a:r>
              <a:rPr lang="fi-FI" dirty="0"/>
              <a:t> </a:t>
            </a:r>
            <a:r>
              <a:rPr lang="fi-FI" dirty="0" err="1"/>
              <a:t>assets</a:t>
            </a:r>
            <a:r>
              <a:rPr lang="fi-FI" dirty="0"/>
              <a:t>. </a:t>
            </a:r>
          </a:p>
          <a:p>
            <a:endParaRPr lang="fi-FI" dirty="0"/>
          </a:p>
          <a:p>
            <a:r>
              <a:rPr lang="fi-FI" dirty="0" err="1"/>
              <a:t>Sberbank</a:t>
            </a:r>
            <a:r>
              <a:rPr lang="fi-FI" dirty="0"/>
              <a:t> </a:t>
            </a:r>
            <a:r>
              <a:rPr lang="fi-FI" dirty="0" err="1"/>
              <a:t>alone</a:t>
            </a:r>
            <a:r>
              <a:rPr lang="fi-FI" dirty="0"/>
              <a:t> </a:t>
            </a:r>
            <a:r>
              <a:rPr lang="fi-FI" dirty="0" err="1"/>
              <a:t>reports</a:t>
            </a:r>
            <a:r>
              <a:rPr lang="fi-FI" dirty="0"/>
              <a:t> market </a:t>
            </a:r>
            <a:r>
              <a:rPr lang="fi-FI" dirty="0" err="1"/>
              <a:t>share</a:t>
            </a:r>
            <a:r>
              <a:rPr lang="fi-FI" dirty="0"/>
              <a:t> of 31% in </a:t>
            </a:r>
            <a:r>
              <a:rPr lang="fi-FI" dirty="0" err="1"/>
              <a:t>total</a:t>
            </a:r>
            <a:r>
              <a:rPr lang="fi-FI" dirty="0"/>
              <a:t> </a:t>
            </a:r>
            <a:r>
              <a:rPr lang="fi-FI" dirty="0" err="1"/>
              <a:t>assets</a:t>
            </a:r>
            <a:r>
              <a:rPr lang="fi-FI" dirty="0"/>
              <a:t>, 41% in </a:t>
            </a:r>
            <a:r>
              <a:rPr lang="fi-FI" dirty="0" err="1"/>
              <a:t>retail</a:t>
            </a:r>
            <a:r>
              <a:rPr lang="fi-FI" dirty="0"/>
              <a:t> </a:t>
            </a:r>
            <a:r>
              <a:rPr lang="fi-FI" dirty="0" err="1"/>
              <a:t>loans</a:t>
            </a:r>
            <a:r>
              <a:rPr lang="fi-FI" dirty="0"/>
              <a:t> and 53% in </a:t>
            </a:r>
            <a:r>
              <a:rPr lang="fi-FI" dirty="0" err="1"/>
              <a:t>mortgages</a:t>
            </a:r>
            <a:r>
              <a:rPr lang="fi-FI" dirty="0"/>
              <a:t>. And 45 % in </a:t>
            </a:r>
            <a:r>
              <a:rPr lang="fi-FI" dirty="0" err="1"/>
              <a:t>retail</a:t>
            </a:r>
            <a:r>
              <a:rPr lang="fi-FI" dirty="0"/>
              <a:t> </a:t>
            </a:r>
            <a:r>
              <a:rPr lang="fi-FI" dirty="0" err="1"/>
              <a:t>deposits</a:t>
            </a:r>
            <a:r>
              <a:rPr lang="fi-FI" dirty="0"/>
              <a:t>. </a:t>
            </a:r>
          </a:p>
          <a:p>
            <a:endParaRPr lang="fi-FI" dirty="0"/>
          </a:p>
          <a:p>
            <a:r>
              <a:rPr lang="fi-FI" dirty="0"/>
              <a:t>Out of </a:t>
            </a:r>
            <a:r>
              <a:rPr lang="fi-FI" dirty="0" err="1"/>
              <a:t>the</a:t>
            </a:r>
            <a:r>
              <a:rPr lang="fi-FI" dirty="0"/>
              <a:t> </a:t>
            </a:r>
            <a:r>
              <a:rPr lang="fi-FI" dirty="0" err="1"/>
              <a:t>state-controlled</a:t>
            </a:r>
            <a:r>
              <a:rPr lang="fi-FI" dirty="0"/>
              <a:t> </a:t>
            </a:r>
            <a:r>
              <a:rPr lang="fi-FI" dirty="0" err="1"/>
              <a:t>banks</a:t>
            </a:r>
            <a:r>
              <a:rPr lang="fi-FI" dirty="0"/>
              <a:t>, </a:t>
            </a:r>
            <a:r>
              <a:rPr lang="fi-FI" dirty="0" err="1"/>
              <a:t>only</a:t>
            </a:r>
            <a:r>
              <a:rPr lang="fi-FI" dirty="0"/>
              <a:t> </a:t>
            </a:r>
            <a:r>
              <a:rPr lang="fi-FI" dirty="0" err="1"/>
              <a:t>Sberbank</a:t>
            </a:r>
            <a:r>
              <a:rPr lang="fi-FI" dirty="0"/>
              <a:t> </a:t>
            </a:r>
            <a:r>
              <a:rPr lang="fi-FI" dirty="0" err="1"/>
              <a:t>clearly</a:t>
            </a:r>
            <a:r>
              <a:rPr lang="fi-FI" dirty="0"/>
              <a:t> </a:t>
            </a:r>
            <a:r>
              <a:rPr lang="fi-FI" dirty="0" err="1"/>
              <a:t>profitable</a:t>
            </a:r>
            <a:endParaRPr lang="fi-FI" dirty="0"/>
          </a:p>
          <a:p>
            <a:pPr lvl="1"/>
            <a:r>
              <a:rPr lang="fi-FI" dirty="0" err="1"/>
              <a:t>Sber</a:t>
            </a:r>
            <a:r>
              <a:rPr lang="fi-FI" dirty="0"/>
              <a:t> </a:t>
            </a:r>
            <a:r>
              <a:rPr lang="fi-FI" dirty="0" err="1"/>
              <a:t>invests</a:t>
            </a:r>
            <a:r>
              <a:rPr lang="fi-FI" dirty="0"/>
              <a:t> </a:t>
            </a:r>
            <a:r>
              <a:rPr lang="fi-FI" dirty="0" err="1"/>
              <a:t>heavily</a:t>
            </a:r>
            <a:r>
              <a:rPr lang="fi-FI" dirty="0"/>
              <a:t> in </a:t>
            </a:r>
            <a:r>
              <a:rPr lang="fi-FI" dirty="0" err="1"/>
              <a:t>digital</a:t>
            </a:r>
            <a:r>
              <a:rPr lang="fi-FI" dirty="0"/>
              <a:t> </a:t>
            </a:r>
            <a:r>
              <a:rPr lang="fi-FI" dirty="0" err="1"/>
              <a:t>banking</a:t>
            </a:r>
            <a:r>
              <a:rPr lang="fi-FI" dirty="0"/>
              <a:t> </a:t>
            </a:r>
            <a:r>
              <a:rPr lang="fi-FI" dirty="0" err="1"/>
              <a:t>services</a:t>
            </a:r>
            <a:r>
              <a:rPr lang="fi-FI" dirty="0"/>
              <a:t> and in non-</a:t>
            </a:r>
            <a:r>
              <a:rPr lang="fi-FI" dirty="0" err="1"/>
              <a:t>core</a:t>
            </a:r>
            <a:r>
              <a:rPr lang="fi-FI" dirty="0"/>
              <a:t> </a:t>
            </a:r>
            <a:r>
              <a:rPr lang="fi-FI" dirty="0" err="1"/>
              <a:t>banking</a:t>
            </a:r>
            <a:r>
              <a:rPr lang="fi-FI" dirty="0"/>
              <a:t> </a:t>
            </a:r>
            <a:r>
              <a:rPr lang="fi-FI" dirty="0" err="1"/>
              <a:t>services</a:t>
            </a:r>
            <a:r>
              <a:rPr lang="fi-FI" dirty="0"/>
              <a:t> (</a:t>
            </a:r>
            <a:r>
              <a:rPr lang="fi-FI" dirty="0" err="1"/>
              <a:t>trade</a:t>
            </a:r>
            <a:r>
              <a:rPr lang="fi-FI" dirty="0"/>
              <a:t>, </a:t>
            </a:r>
            <a:r>
              <a:rPr lang="fi-FI" dirty="0" err="1"/>
              <a:t>insurance</a:t>
            </a:r>
            <a:r>
              <a:rPr lang="fi-FI" dirty="0"/>
              <a:t>, </a:t>
            </a:r>
            <a:r>
              <a:rPr lang="fi-FI" dirty="0" err="1"/>
              <a:t>travel</a:t>
            </a:r>
            <a:r>
              <a:rPr lang="fi-FI" dirty="0"/>
              <a:t>, …)</a:t>
            </a:r>
          </a:p>
          <a:p>
            <a:pPr lvl="1"/>
            <a:r>
              <a:rPr lang="fi-FI" dirty="0"/>
              <a:t>VTB, </a:t>
            </a:r>
            <a:r>
              <a:rPr lang="fi-FI" dirty="0" err="1"/>
              <a:t>Gazprombank</a:t>
            </a:r>
            <a:r>
              <a:rPr lang="fi-FI" dirty="0"/>
              <a:t> and </a:t>
            </a:r>
            <a:r>
              <a:rPr lang="fi-FI" dirty="0" err="1"/>
              <a:t>RusAgro</a:t>
            </a:r>
            <a:r>
              <a:rPr lang="fi-FI" dirty="0"/>
              <a:t> </a:t>
            </a:r>
            <a:r>
              <a:rPr lang="fi-FI" dirty="0" err="1"/>
              <a:t>have</a:t>
            </a:r>
            <a:r>
              <a:rPr lang="fi-FI" dirty="0"/>
              <a:t> </a:t>
            </a:r>
            <a:r>
              <a:rPr lang="fi-FI" dirty="0" err="1"/>
              <a:t>received</a:t>
            </a:r>
            <a:r>
              <a:rPr lang="fi-FI" dirty="0"/>
              <a:t> </a:t>
            </a:r>
            <a:r>
              <a:rPr lang="fi-FI" dirty="0" err="1"/>
              <a:t>almost</a:t>
            </a:r>
            <a:r>
              <a:rPr lang="fi-FI" dirty="0"/>
              <a:t> 1 </a:t>
            </a:r>
            <a:r>
              <a:rPr lang="fi-FI" dirty="0" err="1"/>
              <a:t>trl</a:t>
            </a:r>
            <a:r>
              <a:rPr lang="fi-FI" dirty="0"/>
              <a:t> RUB in capital </a:t>
            </a:r>
            <a:r>
              <a:rPr lang="fi-FI" dirty="0" err="1"/>
              <a:t>support</a:t>
            </a:r>
            <a:r>
              <a:rPr lang="fi-FI" dirty="0"/>
              <a:t> </a:t>
            </a:r>
            <a:r>
              <a:rPr lang="fi-FI" dirty="0" err="1"/>
              <a:t>since</a:t>
            </a:r>
            <a:r>
              <a:rPr lang="fi-FI" dirty="0"/>
              <a:t> 2013</a:t>
            </a:r>
          </a:p>
          <a:p>
            <a:endParaRPr lang="fi-FI" dirty="0"/>
          </a:p>
        </p:txBody>
      </p:sp>
      <p:sp>
        <p:nvSpPr>
          <p:cNvPr id="4" name="Slide Number Placeholder 3"/>
          <p:cNvSpPr>
            <a:spLocks noGrp="1"/>
          </p:cNvSpPr>
          <p:nvPr>
            <p:ph type="sldNum" sz="quarter" idx="10"/>
          </p:nvPr>
        </p:nvSpPr>
        <p:spPr/>
        <p:txBody>
          <a:bodyPr/>
          <a:lstStyle/>
          <a:p>
            <a:fld id="{5A189561-A48B-4550-9CA1-E2E33612C40C}" type="slidenum">
              <a:rPr lang="fi-FI" smtClean="0"/>
              <a:pPr/>
              <a:t>15</a:t>
            </a:fld>
            <a:endParaRPr lang="fi-FI"/>
          </a:p>
        </p:txBody>
      </p:sp>
    </p:spTree>
    <p:extLst>
      <p:ext uri="{BB962C8B-B14F-4D97-AF65-F5344CB8AC3E}">
        <p14:creationId xmlns:p14="http://schemas.microsoft.com/office/powerpoint/2010/main" val="3877843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Not</a:t>
            </a:r>
            <a:r>
              <a:rPr lang="fi-FI" dirty="0"/>
              <a:t> </a:t>
            </a:r>
            <a:r>
              <a:rPr lang="fi-FI" dirty="0" err="1"/>
              <a:t>only</a:t>
            </a:r>
            <a:r>
              <a:rPr lang="fi-FI" dirty="0"/>
              <a:t> is </a:t>
            </a:r>
            <a:r>
              <a:rPr lang="fi-FI" dirty="0" err="1"/>
              <a:t>the</a:t>
            </a:r>
            <a:r>
              <a:rPr lang="fi-FI" dirty="0"/>
              <a:t> </a:t>
            </a:r>
            <a:r>
              <a:rPr lang="fi-FI" dirty="0" err="1"/>
              <a:t>share</a:t>
            </a:r>
            <a:r>
              <a:rPr lang="fi-FI" dirty="0"/>
              <a:t> of </a:t>
            </a:r>
            <a:r>
              <a:rPr lang="fi-FI" dirty="0" err="1"/>
              <a:t>state</a:t>
            </a:r>
            <a:r>
              <a:rPr lang="fi-FI" dirty="0"/>
              <a:t> </a:t>
            </a:r>
            <a:r>
              <a:rPr lang="fi-FI" dirty="0" err="1"/>
              <a:t>large</a:t>
            </a:r>
            <a:r>
              <a:rPr lang="fi-FI" dirty="0"/>
              <a:t> in </a:t>
            </a:r>
            <a:r>
              <a:rPr lang="fi-FI" dirty="0" err="1"/>
              <a:t>Russia</a:t>
            </a:r>
            <a:r>
              <a:rPr lang="fi-FI" dirty="0"/>
              <a:t>, </a:t>
            </a:r>
            <a:r>
              <a:rPr lang="fi-FI" dirty="0" err="1"/>
              <a:t>but</a:t>
            </a:r>
            <a:r>
              <a:rPr lang="fi-FI" dirty="0"/>
              <a:t> </a:t>
            </a:r>
            <a:r>
              <a:rPr lang="fi-FI" dirty="0" err="1"/>
              <a:t>the</a:t>
            </a:r>
            <a:r>
              <a:rPr lang="fi-FI" dirty="0"/>
              <a:t> </a:t>
            </a:r>
            <a:r>
              <a:rPr lang="fi-FI" dirty="0" err="1"/>
              <a:t>share</a:t>
            </a:r>
            <a:r>
              <a:rPr lang="fi-FI" dirty="0"/>
              <a:t> </a:t>
            </a:r>
            <a:r>
              <a:rPr lang="fi-FI" dirty="0" err="1"/>
              <a:t>has</a:t>
            </a:r>
            <a:r>
              <a:rPr lang="fi-FI" dirty="0"/>
              <a:t> </a:t>
            </a:r>
            <a:r>
              <a:rPr lang="fi-FI" dirty="0" err="1"/>
              <a:t>increased</a:t>
            </a:r>
            <a:r>
              <a:rPr lang="fi-FI" dirty="0"/>
              <a:t> </a:t>
            </a:r>
            <a:r>
              <a:rPr lang="fi-FI" dirty="0" err="1"/>
              <a:t>during</a:t>
            </a:r>
            <a:r>
              <a:rPr lang="fi-FI" dirty="0"/>
              <a:t> </a:t>
            </a:r>
            <a:r>
              <a:rPr lang="fi-FI" dirty="0" err="1"/>
              <a:t>the</a:t>
            </a:r>
            <a:r>
              <a:rPr lang="fi-FI" dirty="0"/>
              <a:t> </a:t>
            </a:r>
            <a:r>
              <a:rPr lang="fi-FI" dirty="0" err="1"/>
              <a:t>last</a:t>
            </a:r>
            <a:r>
              <a:rPr lang="fi-FI" dirty="0"/>
              <a:t> </a:t>
            </a:r>
            <a:r>
              <a:rPr lang="fi-FI" dirty="0" err="1"/>
              <a:t>decade</a:t>
            </a:r>
            <a:r>
              <a:rPr lang="fi-FI" dirty="0"/>
              <a:t>. </a:t>
            </a:r>
          </a:p>
          <a:p>
            <a:endParaRPr lang="fi-FI" dirty="0"/>
          </a:p>
          <a:p>
            <a:r>
              <a:rPr lang="fi-FI" dirty="0" err="1"/>
              <a:t>Similar</a:t>
            </a:r>
            <a:r>
              <a:rPr lang="fi-FI" dirty="0"/>
              <a:t> </a:t>
            </a:r>
            <a:r>
              <a:rPr lang="fi-FI" dirty="0" err="1"/>
              <a:t>development</a:t>
            </a:r>
            <a:r>
              <a:rPr lang="fi-FI" dirty="0"/>
              <a:t> </a:t>
            </a:r>
            <a:r>
              <a:rPr lang="fi-FI" dirty="0" err="1"/>
              <a:t>has</a:t>
            </a:r>
            <a:r>
              <a:rPr lang="fi-FI" dirty="0"/>
              <a:t> </a:t>
            </a:r>
            <a:r>
              <a:rPr lang="fi-FI" dirty="0" err="1"/>
              <a:t>been</a:t>
            </a:r>
            <a:r>
              <a:rPr lang="fi-FI" dirty="0"/>
              <a:t> </a:t>
            </a:r>
            <a:r>
              <a:rPr lang="fi-FI" dirty="0" err="1"/>
              <a:t>observed</a:t>
            </a:r>
            <a:r>
              <a:rPr lang="fi-FI" dirty="0"/>
              <a:t> in </a:t>
            </a:r>
            <a:r>
              <a:rPr lang="fi-FI" dirty="0" err="1"/>
              <a:t>many</a:t>
            </a:r>
            <a:r>
              <a:rPr lang="fi-FI" dirty="0"/>
              <a:t> </a:t>
            </a:r>
            <a:r>
              <a:rPr lang="fi-FI" dirty="0" err="1"/>
              <a:t>other</a:t>
            </a:r>
            <a:r>
              <a:rPr lang="fi-FI" dirty="0"/>
              <a:t> </a:t>
            </a:r>
            <a:r>
              <a:rPr lang="fi-FI" dirty="0" err="1"/>
              <a:t>economies</a:t>
            </a:r>
            <a:r>
              <a:rPr lang="fi-FI" dirty="0"/>
              <a:t> in Europe. </a:t>
            </a:r>
            <a:r>
              <a:rPr lang="fi-FI" dirty="0" err="1"/>
              <a:t>The</a:t>
            </a:r>
            <a:r>
              <a:rPr lang="fi-FI" dirty="0"/>
              <a:t> EBRD </a:t>
            </a:r>
            <a:r>
              <a:rPr lang="fi-FI" dirty="0" err="1"/>
              <a:t>released</a:t>
            </a:r>
            <a:r>
              <a:rPr lang="fi-FI" dirty="0"/>
              <a:t> </a:t>
            </a:r>
            <a:r>
              <a:rPr lang="fi-FI" dirty="0" err="1"/>
              <a:t>annual</a:t>
            </a:r>
            <a:r>
              <a:rPr lang="fi-FI" dirty="0"/>
              <a:t> TR </a:t>
            </a:r>
            <a:r>
              <a:rPr lang="fi-FI" dirty="0" err="1"/>
              <a:t>publication</a:t>
            </a:r>
            <a:r>
              <a:rPr lang="fi-FI" dirty="0"/>
              <a:t> </a:t>
            </a:r>
            <a:r>
              <a:rPr lang="fi-FI" dirty="0" err="1"/>
              <a:t>last</a:t>
            </a:r>
            <a:r>
              <a:rPr lang="fi-FI" dirty="0"/>
              <a:t> </a:t>
            </a:r>
            <a:r>
              <a:rPr lang="fi-FI" dirty="0" err="1"/>
              <a:t>year</a:t>
            </a:r>
            <a:r>
              <a:rPr lang="fi-FI" dirty="0"/>
              <a:t>, </a:t>
            </a:r>
            <a:r>
              <a:rPr lang="fi-FI" dirty="0" err="1"/>
              <a:t>with</a:t>
            </a:r>
            <a:r>
              <a:rPr lang="fi-FI" dirty="0"/>
              <a:t> </a:t>
            </a:r>
            <a:r>
              <a:rPr lang="fi-FI" dirty="0" err="1"/>
              <a:t>the</a:t>
            </a:r>
            <a:r>
              <a:rPr lang="fi-FI" dirty="0"/>
              <a:t> </a:t>
            </a:r>
            <a:r>
              <a:rPr lang="fi-FI" dirty="0" err="1"/>
              <a:t>title</a:t>
            </a:r>
            <a:r>
              <a:rPr lang="fi-FI" dirty="0"/>
              <a:t> State </a:t>
            </a:r>
            <a:r>
              <a:rPr lang="fi-FI" dirty="0" err="1"/>
              <a:t>strikes</a:t>
            </a:r>
            <a:r>
              <a:rPr lang="fi-FI" dirty="0"/>
              <a:t> </a:t>
            </a:r>
            <a:r>
              <a:rPr lang="fi-FI" dirty="0" err="1"/>
              <a:t>back</a:t>
            </a:r>
            <a:r>
              <a:rPr lang="fi-FI" dirty="0"/>
              <a:t>. </a:t>
            </a:r>
            <a:r>
              <a:rPr lang="fi-FI" dirty="0" err="1"/>
              <a:t>The</a:t>
            </a:r>
            <a:r>
              <a:rPr lang="fi-FI" dirty="0"/>
              <a:t> </a:t>
            </a:r>
            <a:r>
              <a:rPr lang="fi-FI" dirty="0" err="1"/>
              <a:t>figure</a:t>
            </a:r>
            <a:r>
              <a:rPr lang="fi-FI" dirty="0"/>
              <a:t> on </a:t>
            </a:r>
            <a:r>
              <a:rPr lang="fi-FI" dirty="0" err="1"/>
              <a:t>the</a:t>
            </a:r>
            <a:r>
              <a:rPr lang="fi-FI" dirty="0"/>
              <a:t> </a:t>
            </a:r>
            <a:r>
              <a:rPr lang="fi-FI" dirty="0" err="1"/>
              <a:t>right</a:t>
            </a:r>
            <a:r>
              <a:rPr lang="fi-FI" dirty="0"/>
              <a:t> </a:t>
            </a:r>
            <a:r>
              <a:rPr lang="fi-FI" dirty="0" err="1"/>
              <a:t>has</a:t>
            </a:r>
            <a:r>
              <a:rPr lang="fi-FI" dirty="0"/>
              <a:t> </a:t>
            </a:r>
            <a:r>
              <a:rPr lang="fi-FI" dirty="0" err="1"/>
              <a:t>two</a:t>
            </a:r>
            <a:r>
              <a:rPr lang="fi-FI" dirty="0"/>
              <a:t> </a:t>
            </a:r>
            <a:r>
              <a:rPr lang="fi-FI" dirty="0" err="1"/>
              <a:t>bars</a:t>
            </a:r>
            <a:r>
              <a:rPr lang="fi-FI" dirty="0"/>
              <a:t> </a:t>
            </a:r>
            <a:r>
              <a:rPr lang="fi-FI" dirty="0" err="1"/>
              <a:t>blue</a:t>
            </a:r>
            <a:r>
              <a:rPr lang="fi-FI" dirty="0"/>
              <a:t> </a:t>
            </a:r>
            <a:r>
              <a:rPr lang="fi-FI" dirty="0" err="1"/>
              <a:t>describing</a:t>
            </a:r>
            <a:r>
              <a:rPr lang="fi-FI" dirty="0"/>
              <a:t> </a:t>
            </a:r>
            <a:r>
              <a:rPr lang="fi-FI" dirty="0" err="1"/>
              <a:t>average</a:t>
            </a:r>
            <a:r>
              <a:rPr lang="fi-FI" dirty="0"/>
              <a:t> in </a:t>
            </a:r>
            <a:r>
              <a:rPr lang="fi-FI" dirty="0" err="1"/>
              <a:t>years</a:t>
            </a:r>
            <a:r>
              <a:rPr lang="fi-FI" dirty="0"/>
              <a:t> 2011-2014 and </a:t>
            </a:r>
            <a:r>
              <a:rPr lang="fi-FI" dirty="0" err="1"/>
              <a:t>red</a:t>
            </a:r>
            <a:r>
              <a:rPr lang="fi-FI" dirty="0"/>
              <a:t> for </a:t>
            </a:r>
            <a:r>
              <a:rPr lang="fi-FI" dirty="0" err="1"/>
              <a:t>years</a:t>
            </a:r>
            <a:r>
              <a:rPr lang="fi-FI" dirty="0"/>
              <a:t> 2018-2020. </a:t>
            </a:r>
            <a:r>
              <a:rPr lang="fi-FI" dirty="0" err="1"/>
              <a:t>We</a:t>
            </a:r>
            <a:r>
              <a:rPr lang="fi-FI" dirty="0"/>
              <a:t> </a:t>
            </a:r>
            <a:r>
              <a:rPr lang="fi-FI" dirty="0" err="1"/>
              <a:t>see</a:t>
            </a:r>
            <a:r>
              <a:rPr lang="fi-FI" dirty="0"/>
              <a:t> </a:t>
            </a:r>
            <a:r>
              <a:rPr lang="fi-FI" dirty="0" err="1"/>
              <a:t>that</a:t>
            </a:r>
            <a:r>
              <a:rPr lang="fi-FI" dirty="0"/>
              <a:t> </a:t>
            </a:r>
            <a:r>
              <a:rPr lang="fi-FI" dirty="0" err="1"/>
              <a:t>the</a:t>
            </a:r>
            <a:r>
              <a:rPr lang="fi-FI" dirty="0"/>
              <a:t> </a:t>
            </a:r>
            <a:r>
              <a:rPr lang="fi-FI" dirty="0" err="1"/>
              <a:t>share</a:t>
            </a:r>
            <a:r>
              <a:rPr lang="fi-FI" dirty="0"/>
              <a:t> of </a:t>
            </a:r>
            <a:r>
              <a:rPr lang="fi-FI" dirty="0" err="1"/>
              <a:t>state</a:t>
            </a:r>
            <a:r>
              <a:rPr lang="fi-FI" dirty="0"/>
              <a:t> </a:t>
            </a:r>
            <a:r>
              <a:rPr lang="fi-FI" dirty="0" err="1"/>
              <a:t>banks</a:t>
            </a:r>
            <a:r>
              <a:rPr lang="fi-FI" dirty="0"/>
              <a:t> in </a:t>
            </a:r>
            <a:r>
              <a:rPr lang="fi-FI" dirty="0" err="1"/>
              <a:t>corporate</a:t>
            </a:r>
            <a:r>
              <a:rPr lang="fi-FI" dirty="0"/>
              <a:t> </a:t>
            </a:r>
            <a:r>
              <a:rPr lang="fi-FI" dirty="0" err="1"/>
              <a:t>lending</a:t>
            </a:r>
            <a:r>
              <a:rPr lang="fi-FI" dirty="0"/>
              <a:t> is </a:t>
            </a:r>
            <a:r>
              <a:rPr lang="fi-FI" dirty="0" err="1"/>
              <a:t>above</a:t>
            </a:r>
            <a:r>
              <a:rPr lang="fi-FI" dirty="0"/>
              <a:t> 50% in </a:t>
            </a:r>
            <a:r>
              <a:rPr lang="fi-FI" dirty="0" err="1"/>
              <a:t>Russia</a:t>
            </a:r>
            <a:r>
              <a:rPr lang="fi-FI" dirty="0"/>
              <a:t>, </a:t>
            </a:r>
            <a:r>
              <a:rPr lang="fi-FI" dirty="0" err="1"/>
              <a:t>but</a:t>
            </a:r>
            <a:r>
              <a:rPr lang="fi-FI" dirty="0"/>
              <a:t> </a:t>
            </a:r>
            <a:r>
              <a:rPr lang="fi-FI" dirty="0" err="1"/>
              <a:t>the</a:t>
            </a:r>
            <a:r>
              <a:rPr lang="fi-FI" dirty="0"/>
              <a:t> </a:t>
            </a:r>
            <a:r>
              <a:rPr lang="fi-FI" dirty="0" err="1"/>
              <a:t>share</a:t>
            </a:r>
            <a:r>
              <a:rPr lang="fi-FI" dirty="0"/>
              <a:t> </a:t>
            </a:r>
            <a:r>
              <a:rPr lang="fi-FI" dirty="0" err="1"/>
              <a:t>has</a:t>
            </a:r>
            <a:r>
              <a:rPr lang="fi-FI" dirty="0"/>
              <a:t> </a:t>
            </a:r>
            <a:r>
              <a:rPr lang="fi-FI" dirty="0" err="1"/>
              <a:t>increased</a:t>
            </a:r>
            <a:r>
              <a:rPr lang="fi-FI" dirty="0"/>
              <a:t> </a:t>
            </a:r>
            <a:r>
              <a:rPr lang="fi-FI" dirty="0" err="1"/>
              <a:t>also</a:t>
            </a:r>
            <a:r>
              <a:rPr lang="fi-FI" dirty="0"/>
              <a:t> in </a:t>
            </a:r>
            <a:r>
              <a:rPr lang="fi-FI" dirty="0" err="1"/>
              <a:t>many</a:t>
            </a:r>
            <a:r>
              <a:rPr lang="fi-FI" dirty="0"/>
              <a:t> </a:t>
            </a:r>
            <a:r>
              <a:rPr lang="fi-FI" dirty="0" err="1"/>
              <a:t>other</a:t>
            </a:r>
            <a:r>
              <a:rPr lang="fi-FI" dirty="0"/>
              <a:t> </a:t>
            </a:r>
            <a:r>
              <a:rPr lang="fi-FI" dirty="0" err="1"/>
              <a:t>regions</a:t>
            </a:r>
            <a:r>
              <a:rPr lang="fi-FI" dirty="0"/>
              <a:t>. </a:t>
            </a:r>
          </a:p>
        </p:txBody>
      </p:sp>
      <p:sp>
        <p:nvSpPr>
          <p:cNvPr id="4" name="Slide Number Placeholder 3"/>
          <p:cNvSpPr>
            <a:spLocks noGrp="1"/>
          </p:cNvSpPr>
          <p:nvPr>
            <p:ph type="sldNum" sz="quarter" idx="5"/>
          </p:nvPr>
        </p:nvSpPr>
        <p:spPr/>
        <p:txBody>
          <a:bodyPr/>
          <a:lstStyle/>
          <a:p>
            <a:fld id="{BC67AFBA-6F82-3643-B895-40989DC573A9}" type="slidenum">
              <a:rPr lang="fi-FI" smtClean="0"/>
              <a:t>16</a:t>
            </a:fld>
            <a:endParaRPr lang="fi-FI"/>
          </a:p>
        </p:txBody>
      </p:sp>
    </p:spTree>
    <p:extLst>
      <p:ext uri="{BB962C8B-B14F-4D97-AF65-F5344CB8AC3E}">
        <p14:creationId xmlns:p14="http://schemas.microsoft.com/office/powerpoint/2010/main" val="3500728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The</a:t>
            </a:r>
            <a:r>
              <a:rPr lang="fi-FI" dirty="0"/>
              <a:t> </a:t>
            </a:r>
            <a:r>
              <a:rPr lang="fi-FI" dirty="0" err="1"/>
              <a:t>panel</a:t>
            </a:r>
            <a:r>
              <a:rPr lang="fi-FI" dirty="0"/>
              <a:t> on </a:t>
            </a:r>
            <a:r>
              <a:rPr lang="fi-FI" dirty="0" err="1"/>
              <a:t>the</a:t>
            </a:r>
            <a:r>
              <a:rPr lang="fi-FI" dirty="0"/>
              <a:t> </a:t>
            </a:r>
            <a:r>
              <a:rPr lang="fi-FI" dirty="0" err="1"/>
              <a:t>left</a:t>
            </a:r>
            <a:r>
              <a:rPr lang="fi-FI" dirty="0"/>
              <a:t> </a:t>
            </a:r>
            <a:r>
              <a:rPr lang="fi-FI" dirty="0" err="1"/>
              <a:t>shows</a:t>
            </a:r>
            <a:r>
              <a:rPr lang="fi-FI" dirty="0"/>
              <a:t> </a:t>
            </a:r>
            <a:r>
              <a:rPr lang="fi-FI" dirty="0" err="1"/>
              <a:t>share</a:t>
            </a:r>
            <a:r>
              <a:rPr lang="fi-FI" dirty="0"/>
              <a:t> of </a:t>
            </a:r>
            <a:r>
              <a:rPr lang="fi-FI" dirty="0" err="1"/>
              <a:t>foreign</a:t>
            </a:r>
            <a:r>
              <a:rPr lang="fi-FI" dirty="0"/>
              <a:t> </a:t>
            </a:r>
            <a:r>
              <a:rPr lang="fi-FI" dirty="0" err="1"/>
              <a:t>currency</a:t>
            </a:r>
            <a:r>
              <a:rPr lang="fi-FI" dirty="0"/>
              <a:t> in </a:t>
            </a:r>
            <a:r>
              <a:rPr lang="fi-FI" dirty="0" err="1"/>
              <a:t>customer</a:t>
            </a:r>
            <a:r>
              <a:rPr lang="fi-FI" dirty="0"/>
              <a:t> </a:t>
            </a:r>
            <a:r>
              <a:rPr lang="fi-FI" dirty="0" err="1"/>
              <a:t>deposits</a:t>
            </a:r>
            <a:r>
              <a:rPr lang="fi-FI" dirty="0"/>
              <a:t>, </a:t>
            </a:r>
            <a:r>
              <a:rPr lang="fi-FI" dirty="0" err="1"/>
              <a:t>about</a:t>
            </a:r>
            <a:r>
              <a:rPr lang="fi-FI" dirty="0"/>
              <a:t> </a:t>
            </a:r>
            <a:r>
              <a:rPr lang="fi-FI" dirty="0" err="1"/>
              <a:t>one</a:t>
            </a:r>
            <a:r>
              <a:rPr lang="fi-FI" dirty="0"/>
              <a:t> </a:t>
            </a:r>
            <a:r>
              <a:rPr lang="fi-FI" dirty="0" err="1"/>
              <a:t>third</a:t>
            </a:r>
            <a:r>
              <a:rPr lang="fi-FI" dirty="0"/>
              <a:t> for </a:t>
            </a:r>
            <a:r>
              <a:rPr lang="fi-FI" dirty="0" err="1"/>
              <a:t>corporate</a:t>
            </a:r>
            <a:r>
              <a:rPr lang="fi-FI" dirty="0"/>
              <a:t> and </a:t>
            </a:r>
            <a:r>
              <a:rPr lang="fi-FI" dirty="0" err="1"/>
              <a:t>about</a:t>
            </a:r>
            <a:r>
              <a:rPr lang="fi-FI" dirty="0"/>
              <a:t> 20 % for </a:t>
            </a:r>
            <a:r>
              <a:rPr lang="fi-FI" dirty="0" err="1"/>
              <a:t>household</a:t>
            </a:r>
            <a:r>
              <a:rPr lang="fi-FI" dirty="0"/>
              <a:t> </a:t>
            </a:r>
            <a:r>
              <a:rPr lang="fi-FI" dirty="0" err="1"/>
              <a:t>deposits</a:t>
            </a:r>
            <a:r>
              <a:rPr lang="fi-FI" dirty="0"/>
              <a:t>.</a:t>
            </a:r>
          </a:p>
          <a:p>
            <a:endParaRPr lang="fi-FI" dirty="0"/>
          </a:p>
          <a:p>
            <a:r>
              <a:rPr lang="fi-FI" dirty="0" err="1"/>
              <a:t>The</a:t>
            </a:r>
            <a:r>
              <a:rPr lang="fi-FI" dirty="0"/>
              <a:t> </a:t>
            </a:r>
            <a:r>
              <a:rPr lang="fi-FI" dirty="0" err="1"/>
              <a:t>panel</a:t>
            </a:r>
            <a:r>
              <a:rPr lang="fi-FI" dirty="0"/>
              <a:t> on </a:t>
            </a:r>
            <a:r>
              <a:rPr lang="fi-FI" dirty="0" err="1"/>
              <a:t>the</a:t>
            </a:r>
            <a:r>
              <a:rPr lang="fi-FI" dirty="0"/>
              <a:t> </a:t>
            </a:r>
            <a:r>
              <a:rPr lang="fi-FI" dirty="0" err="1"/>
              <a:t>right</a:t>
            </a:r>
            <a:r>
              <a:rPr lang="fi-FI" dirty="0"/>
              <a:t> </a:t>
            </a:r>
            <a:r>
              <a:rPr lang="fi-FI" dirty="0" err="1"/>
              <a:t>shows</a:t>
            </a:r>
            <a:r>
              <a:rPr lang="fi-FI" dirty="0"/>
              <a:t> </a:t>
            </a:r>
            <a:r>
              <a:rPr lang="fi-FI" dirty="0" err="1"/>
              <a:t>foreign</a:t>
            </a:r>
            <a:r>
              <a:rPr lang="fi-FI" dirty="0"/>
              <a:t> </a:t>
            </a:r>
            <a:r>
              <a:rPr lang="fi-FI" dirty="0" err="1"/>
              <a:t>currency</a:t>
            </a:r>
            <a:r>
              <a:rPr lang="fi-FI" dirty="0"/>
              <a:t> </a:t>
            </a:r>
            <a:r>
              <a:rPr lang="fi-FI" dirty="0" err="1"/>
              <a:t>share</a:t>
            </a:r>
            <a:r>
              <a:rPr lang="fi-FI" dirty="0"/>
              <a:t> in </a:t>
            </a:r>
            <a:r>
              <a:rPr lang="fi-FI" dirty="0" err="1"/>
              <a:t>bank</a:t>
            </a:r>
            <a:r>
              <a:rPr lang="fi-FI" dirty="0"/>
              <a:t> </a:t>
            </a:r>
            <a:r>
              <a:rPr lang="fi-FI" dirty="0" err="1"/>
              <a:t>credits</a:t>
            </a:r>
            <a:r>
              <a:rPr lang="fi-FI" dirty="0"/>
              <a:t>, </a:t>
            </a:r>
            <a:r>
              <a:rPr lang="fi-FI" dirty="0" err="1"/>
              <a:t>about</a:t>
            </a:r>
            <a:r>
              <a:rPr lang="fi-FI" dirty="0"/>
              <a:t> a </a:t>
            </a:r>
            <a:r>
              <a:rPr lang="fi-FI" dirty="0" err="1"/>
              <a:t>quarter</a:t>
            </a:r>
            <a:r>
              <a:rPr lang="fi-FI" dirty="0"/>
              <a:t> of </a:t>
            </a:r>
            <a:r>
              <a:rPr lang="fi-FI" dirty="0" err="1"/>
              <a:t>corporate</a:t>
            </a:r>
            <a:r>
              <a:rPr lang="fi-FI" dirty="0"/>
              <a:t> </a:t>
            </a:r>
            <a:r>
              <a:rPr lang="fi-FI" dirty="0" err="1"/>
              <a:t>credits</a:t>
            </a:r>
            <a:r>
              <a:rPr lang="fi-FI" dirty="0"/>
              <a:t> </a:t>
            </a:r>
            <a:r>
              <a:rPr lang="fi-FI" dirty="0" err="1"/>
              <a:t>are</a:t>
            </a:r>
            <a:r>
              <a:rPr lang="fi-FI" dirty="0"/>
              <a:t> in </a:t>
            </a:r>
            <a:r>
              <a:rPr lang="fi-FI" dirty="0" err="1"/>
              <a:t>forex</a:t>
            </a:r>
            <a:r>
              <a:rPr lang="fi-FI" dirty="0"/>
              <a:t>, </a:t>
            </a:r>
            <a:r>
              <a:rPr lang="fi-FI" dirty="0" err="1"/>
              <a:t>whereas</a:t>
            </a:r>
            <a:r>
              <a:rPr lang="fi-FI" dirty="0"/>
              <a:t> </a:t>
            </a:r>
            <a:r>
              <a:rPr lang="fi-FI" dirty="0" err="1"/>
              <a:t>dollarization</a:t>
            </a:r>
            <a:r>
              <a:rPr lang="fi-FI" dirty="0"/>
              <a:t> is </a:t>
            </a:r>
            <a:r>
              <a:rPr lang="fi-FI" dirty="0" err="1"/>
              <a:t>practically</a:t>
            </a:r>
            <a:r>
              <a:rPr lang="fi-FI" dirty="0"/>
              <a:t> non-</a:t>
            </a:r>
            <a:r>
              <a:rPr lang="fi-FI" dirty="0" err="1"/>
              <a:t>existing</a:t>
            </a:r>
            <a:r>
              <a:rPr lang="fi-FI" dirty="0"/>
              <a:t> in </a:t>
            </a:r>
            <a:r>
              <a:rPr lang="fi-FI" dirty="0" err="1"/>
              <a:t>household</a:t>
            </a:r>
            <a:r>
              <a:rPr lang="fi-FI" dirty="0"/>
              <a:t> </a:t>
            </a:r>
            <a:r>
              <a:rPr lang="fi-FI" dirty="0" err="1"/>
              <a:t>credits</a:t>
            </a:r>
            <a:r>
              <a:rPr lang="fi-FI" dirty="0"/>
              <a:t>. </a:t>
            </a:r>
          </a:p>
        </p:txBody>
      </p:sp>
      <p:sp>
        <p:nvSpPr>
          <p:cNvPr id="4" name="Slide Number Placeholder 3"/>
          <p:cNvSpPr>
            <a:spLocks noGrp="1"/>
          </p:cNvSpPr>
          <p:nvPr>
            <p:ph type="sldNum" sz="quarter" idx="5"/>
          </p:nvPr>
        </p:nvSpPr>
        <p:spPr/>
        <p:txBody>
          <a:bodyPr/>
          <a:lstStyle/>
          <a:p>
            <a:fld id="{BC67AFBA-6F82-3643-B895-40989DC573A9}" type="slidenum">
              <a:rPr lang="fi-FI" smtClean="0"/>
              <a:t>17</a:t>
            </a:fld>
            <a:endParaRPr lang="fi-FI"/>
          </a:p>
        </p:txBody>
      </p:sp>
    </p:spTree>
    <p:extLst>
      <p:ext uri="{BB962C8B-B14F-4D97-AF65-F5344CB8AC3E}">
        <p14:creationId xmlns:p14="http://schemas.microsoft.com/office/powerpoint/2010/main" val="925309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The</a:t>
            </a:r>
            <a:r>
              <a:rPr lang="fi-FI" dirty="0"/>
              <a:t> </a:t>
            </a:r>
            <a:r>
              <a:rPr lang="fi-FI" dirty="0" err="1"/>
              <a:t>role</a:t>
            </a:r>
            <a:r>
              <a:rPr lang="fi-FI" dirty="0"/>
              <a:t> of </a:t>
            </a:r>
            <a:r>
              <a:rPr lang="fi-FI" dirty="0" err="1"/>
              <a:t>wholesale</a:t>
            </a:r>
            <a:r>
              <a:rPr lang="fi-FI" dirty="0"/>
              <a:t> </a:t>
            </a:r>
            <a:r>
              <a:rPr lang="fi-FI" dirty="0" err="1"/>
              <a:t>funding</a:t>
            </a:r>
            <a:r>
              <a:rPr lang="fi-FI" dirty="0"/>
              <a:t> is </a:t>
            </a:r>
            <a:r>
              <a:rPr lang="fi-FI" dirty="0" err="1"/>
              <a:t>fairly</a:t>
            </a:r>
            <a:r>
              <a:rPr lang="fi-FI" dirty="0"/>
              <a:t> </a:t>
            </a:r>
            <a:r>
              <a:rPr lang="fi-FI" dirty="0" err="1"/>
              <a:t>small</a:t>
            </a:r>
            <a:r>
              <a:rPr lang="fi-FI" dirty="0"/>
              <a:t>, </a:t>
            </a:r>
            <a:r>
              <a:rPr lang="fi-FI" dirty="0" err="1"/>
              <a:t>customer</a:t>
            </a:r>
            <a:r>
              <a:rPr lang="fi-FI" dirty="0"/>
              <a:t> </a:t>
            </a:r>
            <a:r>
              <a:rPr lang="fi-FI" dirty="0" err="1"/>
              <a:t>deposits</a:t>
            </a:r>
            <a:r>
              <a:rPr lang="fi-FI" dirty="0"/>
              <a:t> </a:t>
            </a:r>
            <a:r>
              <a:rPr lang="fi-FI" dirty="0" err="1"/>
              <a:t>are</a:t>
            </a:r>
            <a:r>
              <a:rPr lang="fi-FI" dirty="0"/>
              <a:t> 2/3 of </a:t>
            </a:r>
            <a:r>
              <a:rPr lang="fi-FI" dirty="0" err="1"/>
              <a:t>banking</a:t>
            </a:r>
            <a:r>
              <a:rPr lang="fi-FI" dirty="0"/>
              <a:t> </a:t>
            </a:r>
            <a:r>
              <a:rPr lang="fi-FI" dirty="0" err="1"/>
              <a:t>sector</a:t>
            </a:r>
            <a:r>
              <a:rPr lang="fi-FI" dirty="0"/>
              <a:t> </a:t>
            </a:r>
            <a:r>
              <a:rPr lang="fi-FI" dirty="0" err="1"/>
              <a:t>funding</a:t>
            </a:r>
            <a:r>
              <a:rPr lang="fi-FI" dirty="0"/>
              <a:t>. </a:t>
            </a:r>
          </a:p>
        </p:txBody>
      </p:sp>
      <p:sp>
        <p:nvSpPr>
          <p:cNvPr id="4" name="Slide Number Placeholder 3"/>
          <p:cNvSpPr>
            <a:spLocks noGrp="1"/>
          </p:cNvSpPr>
          <p:nvPr>
            <p:ph type="sldNum" sz="quarter" idx="5"/>
          </p:nvPr>
        </p:nvSpPr>
        <p:spPr/>
        <p:txBody>
          <a:bodyPr/>
          <a:lstStyle/>
          <a:p>
            <a:fld id="{BC67AFBA-6F82-3643-B895-40989DC573A9}" type="slidenum">
              <a:rPr lang="fi-FI" smtClean="0"/>
              <a:t>18</a:t>
            </a:fld>
            <a:endParaRPr lang="fi-FI"/>
          </a:p>
        </p:txBody>
      </p:sp>
    </p:spTree>
    <p:extLst>
      <p:ext uri="{BB962C8B-B14F-4D97-AF65-F5344CB8AC3E}">
        <p14:creationId xmlns:p14="http://schemas.microsoft.com/office/powerpoint/2010/main" val="3805599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Import </a:t>
            </a:r>
            <a:r>
              <a:rPr lang="fi-FI" dirty="0" err="1"/>
              <a:t>substition</a:t>
            </a:r>
            <a:r>
              <a:rPr lang="fi-FI" dirty="0"/>
              <a:t> is an </a:t>
            </a:r>
            <a:r>
              <a:rPr lang="fi-FI" dirty="0" err="1"/>
              <a:t>additional</a:t>
            </a:r>
            <a:r>
              <a:rPr lang="fi-FI" dirty="0"/>
              <a:t> </a:t>
            </a:r>
            <a:r>
              <a:rPr lang="fi-FI" dirty="0" err="1"/>
              <a:t>cost</a:t>
            </a:r>
            <a:r>
              <a:rPr lang="fi-FI" dirty="0"/>
              <a:t> on </a:t>
            </a:r>
            <a:r>
              <a:rPr lang="fi-FI" dirty="0" err="1"/>
              <a:t>the</a:t>
            </a:r>
            <a:r>
              <a:rPr lang="fi-FI" dirty="0"/>
              <a:t> </a:t>
            </a:r>
            <a:r>
              <a:rPr lang="fi-FI" dirty="0" err="1"/>
              <a:t>financIial</a:t>
            </a:r>
            <a:r>
              <a:rPr lang="fi-FI" dirty="0"/>
              <a:t> </a:t>
            </a:r>
            <a:r>
              <a:rPr lang="fi-FI" dirty="0" err="1"/>
              <a:t>sector</a:t>
            </a:r>
            <a:r>
              <a:rPr lang="fi-FI" dirty="0"/>
              <a:t>, </a:t>
            </a:r>
            <a:r>
              <a:rPr lang="fi-FI" dirty="0" err="1"/>
              <a:t>but</a:t>
            </a:r>
            <a:r>
              <a:rPr lang="fi-FI" dirty="0"/>
              <a:t> </a:t>
            </a:r>
            <a:r>
              <a:rPr lang="fi-FI" dirty="0" err="1"/>
              <a:t>considered</a:t>
            </a:r>
            <a:r>
              <a:rPr lang="fi-FI" dirty="0"/>
              <a:t> </a:t>
            </a:r>
            <a:r>
              <a:rPr lang="fi-FI" dirty="0" err="1"/>
              <a:t>important</a:t>
            </a:r>
            <a:r>
              <a:rPr lang="fi-FI" dirty="0"/>
              <a:t> </a:t>
            </a:r>
            <a:r>
              <a:rPr lang="fi-FI" dirty="0" err="1"/>
              <a:t>from</a:t>
            </a:r>
            <a:r>
              <a:rPr lang="fi-FI" dirty="0"/>
              <a:t> </a:t>
            </a:r>
            <a:r>
              <a:rPr lang="fi-FI" dirty="0" err="1"/>
              <a:t>national</a:t>
            </a:r>
            <a:r>
              <a:rPr lang="fi-FI" dirty="0"/>
              <a:t> </a:t>
            </a:r>
            <a:r>
              <a:rPr lang="fi-FI" dirty="0" err="1"/>
              <a:t>security</a:t>
            </a:r>
            <a:r>
              <a:rPr lang="fi-FI" dirty="0"/>
              <a:t> / </a:t>
            </a:r>
            <a:r>
              <a:rPr lang="fi-FI" dirty="0" err="1"/>
              <a:t>sovereignty</a:t>
            </a:r>
            <a:r>
              <a:rPr lang="fi-FI" dirty="0"/>
              <a:t>. It </a:t>
            </a:r>
            <a:r>
              <a:rPr lang="fi-FI" dirty="0" err="1"/>
              <a:t>also</a:t>
            </a:r>
            <a:r>
              <a:rPr lang="fi-FI" dirty="0"/>
              <a:t> </a:t>
            </a:r>
            <a:r>
              <a:rPr lang="fi-FI" dirty="0" err="1"/>
              <a:t>restricts</a:t>
            </a:r>
            <a:r>
              <a:rPr lang="fi-FI" dirty="0"/>
              <a:t> </a:t>
            </a:r>
            <a:r>
              <a:rPr lang="fi-FI" dirty="0" err="1"/>
              <a:t>competition</a:t>
            </a:r>
            <a:r>
              <a:rPr lang="fi-FI" dirty="0"/>
              <a:t> </a:t>
            </a:r>
            <a:r>
              <a:rPr lang="fi-FI" dirty="0" err="1"/>
              <a:t>what</a:t>
            </a:r>
            <a:r>
              <a:rPr lang="fi-FI" dirty="0"/>
              <a:t> </a:t>
            </a:r>
            <a:r>
              <a:rPr lang="fi-FI" dirty="0" err="1"/>
              <a:t>gives</a:t>
            </a:r>
            <a:r>
              <a:rPr lang="fi-FI" dirty="0"/>
              <a:t> an </a:t>
            </a:r>
            <a:r>
              <a:rPr lang="fi-FI" dirty="0" err="1"/>
              <a:t>advantage</a:t>
            </a:r>
            <a:r>
              <a:rPr lang="fi-FI" dirty="0"/>
              <a:t> for </a:t>
            </a:r>
            <a:r>
              <a:rPr lang="fi-FI" dirty="0" err="1"/>
              <a:t>doemstic</a:t>
            </a:r>
            <a:r>
              <a:rPr lang="fi-FI" dirty="0"/>
              <a:t> </a:t>
            </a:r>
            <a:r>
              <a:rPr lang="fi-FI" dirty="0" err="1"/>
              <a:t>banks</a:t>
            </a:r>
            <a:r>
              <a:rPr lang="fi-FI" dirty="0"/>
              <a:t> at </a:t>
            </a:r>
            <a:r>
              <a:rPr lang="fi-FI" dirty="0" err="1"/>
              <a:t>the</a:t>
            </a:r>
            <a:r>
              <a:rPr lang="fi-FI" dirty="0"/>
              <a:t> </a:t>
            </a:r>
            <a:r>
              <a:rPr lang="fi-FI" dirty="0" err="1"/>
              <a:t>expence</a:t>
            </a:r>
            <a:r>
              <a:rPr lang="fi-FI" dirty="0"/>
              <a:t> of </a:t>
            </a:r>
            <a:r>
              <a:rPr lang="fi-FI" dirty="0" err="1"/>
              <a:t>domestic</a:t>
            </a:r>
            <a:r>
              <a:rPr lang="fi-FI" dirty="0"/>
              <a:t> </a:t>
            </a:r>
            <a:r>
              <a:rPr lang="fi-FI" dirty="0" err="1"/>
              <a:t>consumers</a:t>
            </a:r>
            <a:r>
              <a:rPr lang="fi-FI" dirty="0"/>
              <a:t>. </a:t>
            </a:r>
          </a:p>
        </p:txBody>
      </p:sp>
      <p:sp>
        <p:nvSpPr>
          <p:cNvPr id="4" name="Slide Number Placeholder 3"/>
          <p:cNvSpPr>
            <a:spLocks noGrp="1"/>
          </p:cNvSpPr>
          <p:nvPr>
            <p:ph type="sldNum" sz="quarter" idx="5"/>
          </p:nvPr>
        </p:nvSpPr>
        <p:spPr/>
        <p:txBody>
          <a:bodyPr/>
          <a:lstStyle/>
          <a:p>
            <a:fld id="{BC67AFBA-6F82-3643-B895-40989DC573A9}" type="slidenum">
              <a:rPr lang="fi-FI" smtClean="0"/>
              <a:t>19</a:t>
            </a:fld>
            <a:endParaRPr lang="fi-FI"/>
          </a:p>
        </p:txBody>
      </p:sp>
    </p:spTree>
    <p:extLst>
      <p:ext uri="{BB962C8B-B14F-4D97-AF65-F5344CB8AC3E}">
        <p14:creationId xmlns:p14="http://schemas.microsoft.com/office/powerpoint/2010/main" val="1689572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About</a:t>
            </a:r>
            <a:r>
              <a:rPr lang="fi-FI" dirty="0"/>
              <a:t> </a:t>
            </a:r>
            <a:r>
              <a:rPr lang="fi-FI" dirty="0" err="1"/>
              <a:t>myself</a:t>
            </a:r>
            <a:r>
              <a:rPr lang="fi-FI" dirty="0"/>
              <a:t> and my </a:t>
            </a:r>
            <a:r>
              <a:rPr lang="fi-FI" dirty="0" err="1"/>
              <a:t>the</a:t>
            </a:r>
            <a:r>
              <a:rPr lang="fi-FI" dirty="0"/>
              <a:t> </a:t>
            </a:r>
            <a:r>
              <a:rPr lang="fi-FI" dirty="0" err="1"/>
              <a:t>research</a:t>
            </a:r>
            <a:r>
              <a:rPr lang="fi-FI" dirty="0"/>
              <a:t> </a:t>
            </a:r>
            <a:r>
              <a:rPr lang="fi-FI" dirty="0" err="1"/>
              <a:t>institute</a:t>
            </a:r>
            <a:r>
              <a:rPr lang="fi-FI" dirty="0"/>
              <a:t> I </a:t>
            </a:r>
            <a:r>
              <a:rPr lang="fi-FI" dirty="0" err="1"/>
              <a:t>work</a:t>
            </a:r>
            <a:r>
              <a:rPr lang="fi-FI" dirty="0"/>
              <a:t> at.</a:t>
            </a:r>
          </a:p>
          <a:p>
            <a:r>
              <a:rPr lang="fi-FI" dirty="0" err="1"/>
              <a:t>I’ve</a:t>
            </a:r>
            <a:r>
              <a:rPr lang="fi-FI" dirty="0"/>
              <a:t> </a:t>
            </a:r>
            <a:r>
              <a:rPr lang="fi-FI" dirty="0" err="1"/>
              <a:t>been</a:t>
            </a:r>
            <a:r>
              <a:rPr lang="fi-FI" dirty="0"/>
              <a:t> </a:t>
            </a:r>
            <a:r>
              <a:rPr lang="fi-FI" dirty="0" err="1"/>
              <a:t>working</a:t>
            </a:r>
            <a:r>
              <a:rPr lang="fi-FI" dirty="0"/>
              <a:t> at </a:t>
            </a:r>
            <a:r>
              <a:rPr lang="fi-FI" dirty="0" err="1"/>
              <a:t>the</a:t>
            </a:r>
            <a:r>
              <a:rPr lang="fi-FI" dirty="0"/>
              <a:t> Bank </a:t>
            </a:r>
            <a:r>
              <a:rPr lang="fi-FI" dirty="0" err="1"/>
              <a:t>since</a:t>
            </a:r>
            <a:r>
              <a:rPr lang="fi-FI" dirty="0"/>
              <a:t> 1998, in </a:t>
            </a:r>
            <a:r>
              <a:rPr lang="fi-FI" dirty="0" err="1"/>
              <a:t>various</a:t>
            </a:r>
            <a:r>
              <a:rPr lang="fi-FI" dirty="0"/>
              <a:t> </a:t>
            </a:r>
            <a:r>
              <a:rPr lang="fi-FI" dirty="0" err="1"/>
              <a:t>functions</a:t>
            </a:r>
            <a:r>
              <a:rPr lang="fi-FI" dirty="0"/>
              <a:t> </a:t>
            </a:r>
            <a:r>
              <a:rPr lang="fi-FI" dirty="0" err="1"/>
              <a:t>but</a:t>
            </a:r>
            <a:r>
              <a:rPr lang="fi-FI" dirty="0"/>
              <a:t> </a:t>
            </a:r>
            <a:r>
              <a:rPr lang="fi-FI" dirty="0" err="1"/>
              <a:t>always</a:t>
            </a:r>
            <a:r>
              <a:rPr lang="fi-FI" dirty="0"/>
              <a:t> </a:t>
            </a:r>
            <a:r>
              <a:rPr lang="fi-FI" dirty="0" err="1"/>
              <a:t>linked</a:t>
            </a:r>
            <a:r>
              <a:rPr lang="fi-FI" dirty="0"/>
              <a:t> to </a:t>
            </a:r>
            <a:r>
              <a:rPr lang="fi-FI" dirty="0" err="1"/>
              <a:t>the</a:t>
            </a:r>
            <a:r>
              <a:rPr lang="fi-FI" dirty="0"/>
              <a:t> Russian </a:t>
            </a:r>
            <a:r>
              <a:rPr lang="fi-FI" dirty="0" err="1"/>
              <a:t>economy</a:t>
            </a:r>
            <a:r>
              <a:rPr lang="fi-FI" dirty="0"/>
              <a:t> in a </a:t>
            </a:r>
            <a:r>
              <a:rPr lang="fi-FI" dirty="0" err="1"/>
              <a:t>way</a:t>
            </a:r>
            <a:r>
              <a:rPr lang="fi-FI" dirty="0"/>
              <a:t> </a:t>
            </a:r>
            <a:r>
              <a:rPr lang="fi-FI" dirty="0" err="1"/>
              <a:t>or</a:t>
            </a:r>
            <a:r>
              <a:rPr lang="fi-FI" dirty="0"/>
              <a:t> </a:t>
            </a:r>
            <a:r>
              <a:rPr lang="fi-FI" dirty="0" err="1"/>
              <a:t>another</a:t>
            </a:r>
            <a:r>
              <a:rPr lang="fi-FI" dirty="0"/>
              <a:t>. Got my </a:t>
            </a:r>
            <a:r>
              <a:rPr lang="fi-FI" dirty="0" err="1"/>
              <a:t>PhD</a:t>
            </a:r>
            <a:r>
              <a:rPr lang="fi-FI" dirty="0"/>
              <a:t> </a:t>
            </a:r>
            <a:r>
              <a:rPr lang="fi-FI" dirty="0" err="1"/>
              <a:t>from</a:t>
            </a:r>
            <a:r>
              <a:rPr lang="fi-FI" dirty="0"/>
              <a:t> Helsinki </a:t>
            </a:r>
            <a:r>
              <a:rPr lang="fi-FI" dirty="0" err="1"/>
              <a:t>University</a:t>
            </a:r>
            <a:r>
              <a:rPr lang="fi-FI" dirty="0"/>
              <a:t> in 2007.</a:t>
            </a:r>
          </a:p>
          <a:p>
            <a:endParaRPr lang="fi-FI" dirty="0"/>
          </a:p>
          <a:p>
            <a:r>
              <a:rPr lang="fi-FI" dirty="0" err="1"/>
              <a:t>We</a:t>
            </a:r>
            <a:r>
              <a:rPr lang="fi-FI" dirty="0"/>
              <a:t> </a:t>
            </a:r>
            <a:r>
              <a:rPr lang="fi-FI" dirty="0" err="1"/>
              <a:t>are</a:t>
            </a:r>
            <a:r>
              <a:rPr lang="fi-FI" dirty="0"/>
              <a:t> a </a:t>
            </a:r>
            <a:r>
              <a:rPr lang="fi-FI" dirty="0" err="1"/>
              <a:t>unit</a:t>
            </a:r>
            <a:r>
              <a:rPr lang="fi-FI" dirty="0"/>
              <a:t> </a:t>
            </a:r>
            <a:r>
              <a:rPr lang="fi-FI" dirty="0" err="1"/>
              <a:t>within</a:t>
            </a:r>
            <a:r>
              <a:rPr lang="fi-FI" dirty="0"/>
              <a:t> </a:t>
            </a:r>
            <a:r>
              <a:rPr lang="fi-FI" dirty="0" err="1"/>
              <a:t>the</a:t>
            </a:r>
            <a:r>
              <a:rPr lang="fi-FI" dirty="0"/>
              <a:t> </a:t>
            </a:r>
            <a:r>
              <a:rPr lang="fi-FI" dirty="0" err="1"/>
              <a:t>monpol</a:t>
            </a:r>
            <a:r>
              <a:rPr lang="fi-FI" dirty="0"/>
              <a:t> &amp; </a:t>
            </a:r>
            <a:r>
              <a:rPr lang="fi-FI" dirty="0" err="1"/>
              <a:t>reserach</a:t>
            </a:r>
            <a:r>
              <a:rPr lang="fi-FI" dirty="0"/>
              <a:t> </a:t>
            </a:r>
            <a:r>
              <a:rPr lang="fi-FI" dirty="0" err="1"/>
              <a:t>department</a:t>
            </a:r>
            <a:r>
              <a:rPr lang="fi-FI" dirty="0"/>
              <a:t> of </a:t>
            </a:r>
            <a:r>
              <a:rPr lang="fi-FI" dirty="0" err="1"/>
              <a:t>the</a:t>
            </a:r>
            <a:r>
              <a:rPr lang="fi-FI" dirty="0"/>
              <a:t> Bank of Finland. </a:t>
            </a:r>
            <a:r>
              <a:rPr lang="fi-FI" dirty="0" err="1"/>
              <a:t>We</a:t>
            </a:r>
            <a:r>
              <a:rPr lang="fi-FI" dirty="0"/>
              <a:t> </a:t>
            </a:r>
            <a:r>
              <a:rPr lang="fi-FI" dirty="0" err="1"/>
              <a:t>have</a:t>
            </a:r>
            <a:r>
              <a:rPr lang="fi-FI" dirty="0"/>
              <a:t> 10 </a:t>
            </a:r>
            <a:r>
              <a:rPr lang="fi-FI" dirty="0" err="1"/>
              <a:t>economists</a:t>
            </a:r>
            <a:r>
              <a:rPr lang="fi-FI" dirty="0"/>
              <a:t> </a:t>
            </a:r>
            <a:r>
              <a:rPr lang="fi-FI" dirty="0" err="1"/>
              <a:t>with</a:t>
            </a:r>
            <a:r>
              <a:rPr lang="fi-FI" dirty="0"/>
              <a:t> </a:t>
            </a:r>
            <a:r>
              <a:rPr lang="fi-FI" dirty="0" err="1"/>
              <a:t>the</a:t>
            </a:r>
            <a:r>
              <a:rPr lang="fi-FI" dirty="0"/>
              <a:t> </a:t>
            </a:r>
            <a:r>
              <a:rPr lang="fi-FI" dirty="0" err="1"/>
              <a:t>specific</a:t>
            </a:r>
            <a:r>
              <a:rPr lang="fi-FI" dirty="0"/>
              <a:t> </a:t>
            </a:r>
            <a:r>
              <a:rPr lang="fi-FI" dirty="0" err="1"/>
              <a:t>task</a:t>
            </a:r>
            <a:r>
              <a:rPr lang="fi-FI" dirty="0"/>
              <a:t> of </a:t>
            </a:r>
            <a:r>
              <a:rPr lang="fi-FI" dirty="0" err="1"/>
              <a:t>monitoring</a:t>
            </a:r>
            <a:r>
              <a:rPr lang="fi-FI" dirty="0"/>
              <a:t>, </a:t>
            </a:r>
            <a:r>
              <a:rPr lang="fi-FI" dirty="0" err="1"/>
              <a:t>analysing</a:t>
            </a:r>
            <a:r>
              <a:rPr lang="fi-FI" dirty="0"/>
              <a:t> and </a:t>
            </a:r>
            <a:r>
              <a:rPr lang="fi-FI" dirty="0" err="1"/>
              <a:t>researching</a:t>
            </a:r>
            <a:r>
              <a:rPr lang="fi-FI" dirty="0"/>
              <a:t> Russian and </a:t>
            </a:r>
            <a:r>
              <a:rPr lang="fi-FI" dirty="0" err="1"/>
              <a:t>Chinese</a:t>
            </a:r>
            <a:r>
              <a:rPr lang="fi-FI" dirty="0"/>
              <a:t> </a:t>
            </a:r>
            <a:r>
              <a:rPr lang="fi-FI" dirty="0" err="1"/>
              <a:t>economic</a:t>
            </a:r>
            <a:r>
              <a:rPr lang="fi-FI" dirty="0"/>
              <a:t> </a:t>
            </a:r>
            <a:r>
              <a:rPr lang="fi-FI" dirty="0" err="1"/>
              <a:t>developments</a:t>
            </a:r>
            <a:r>
              <a:rPr lang="fi-FI" dirty="0"/>
              <a:t>.  </a:t>
            </a:r>
            <a:r>
              <a:rPr lang="fi-FI" dirty="0" err="1"/>
              <a:t>Work</a:t>
            </a:r>
            <a:r>
              <a:rPr lang="fi-FI" dirty="0"/>
              <a:t> in </a:t>
            </a:r>
            <a:r>
              <a:rPr lang="fi-FI" dirty="0" err="1"/>
              <a:t>close</a:t>
            </a:r>
            <a:r>
              <a:rPr lang="fi-FI" dirty="0"/>
              <a:t> </a:t>
            </a:r>
            <a:r>
              <a:rPr lang="fi-FI" dirty="0" err="1"/>
              <a:t>cooperation</a:t>
            </a:r>
            <a:r>
              <a:rPr lang="fi-FI" dirty="0"/>
              <a:t> </a:t>
            </a:r>
            <a:r>
              <a:rPr lang="fi-FI" dirty="0" err="1"/>
              <a:t>with</a:t>
            </a:r>
            <a:r>
              <a:rPr lang="fi-FI" dirty="0"/>
              <a:t> </a:t>
            </a:r>
            <a:r>
              <a:rPr lang="fi-FI" dirty="0" err="1"/>
              <a:t>other</a:t>
            </a:r>
            <a:r>
              <a:rPr lang="fi-FI" dirty="0"/>
              <a:t> </a:t>
            </a:r>
            <a:r>
              <a:rPr lang="fi-FI" dirty="0" err="1"/>
              <a:t>units</a:t>
            </a:r>
            <a:r>
              <a:rPr lang="fi-FI" dirty="0"/>
              <a:t> of </a:t>
            </a:r>
            <a:r>
              <a:rPr lang="fi-FI" dirty="0" err="1"/>
              <a:t>the</a:t>
            </a:r>
            <a:r>
              <a:rPr lang="fi-FI" dirty="0"/>
              <a:t> Bank and </a:t>
            </a:r>
            <a:r>
              <a:rPr lang="fi-FI" dirty="0" err="1"/>
              <a:t>within</a:t>
            </a:r>
            <a:r>
              <a:rPr lang="fi-FI" dirty="0"/>
              <a:t> </a:t>
            </a:r>
            <a:r>
              <a:rPr lang="fi-FI" dirty="0" err="1"/>
              <a:t>the</a:t>
            </a:r>
            <a:r>
              <a:rPr lang="fi-FI" dirty="0"/>
              <a:t> </a:t>
            </a:r>
            <a:r>
              <a:rPr lang="fi-FI" dirty="0" err="1"/>
              <a:t>international</a:t>
            </a:r>
            <a:r>
              <a:rPr lang="fi-FI" dirty="0"/>
              <a:t> </a:t>
            </a:r>
            <a:r>
              <a:rPr lang="fi-FI" dirty="0" err="1"/>
              <a:t>networks</a:t>
            </a:r>
            <a:r>
              <a:rPr lang="fi-FI" dirty="0"/>
              <a:t> of </a:t>
            </a:r>
            <a:r>
              <a:rPr lang="fi-FI" dirty="0" err="1"/>
              <a:t>CBs</a:t>
            </a:r>
            <a:r>
              <a:rPr lang="fi-FI" dirty="0"/>
              <a:t> and </a:t>
            </a:r>
            <a:r>
              <a:rPr lang="fi-FI" dirty="0" err="1"/>
              <a:t>international</a:t>
            </a:r>
            <a:r>
              <a:rPr lang="fi-FI" dirty="0"/>
              <a:t> </a:t>
            </a:r>
            <a:r>
              <a:rPr lang="fi-FI" dirty="0" err="1"/>
              <a:t>organzations</a:t>
            </a:r>
            <a:r>
              <a:rPr lang="fi-FI" dirty="0"/>
              <a:t>. </a:t>
            </a:r>
            <a:r>
              <a:rPr lang="fi-FI" dirty="0" err="1"/>
              <a:t>Currently</a:t>
            </a:r>
            <a:r>
              <a:rPr lang="fi-FI" dirty="0"/>
              <a:t> </a:t>
            </a:r>
            <a:r>
              <a:rPr lang="fi-FI" dirty="0" err="1"/>
              <a:t>BoF</a:t>
            </a:r>
            <a:r>
              <a:rPr lang="fi-FI" dirty="0"/>
              <a:t> </a:t>
            </a:r>
            <a:r>
              <a:rPr lang="fi-FI" dirty="0" err="1"/>
              <a:t>holds</a:t>
            </a:r>
            <a:r>
              <a:rPr lang="fi-FI" dirty="0"/>
              <a:t> </a:t>
            </a:r>
            <a:r>
              <a:rPr lang="fi-FI" dirty="0" err="1"/>
              <a:t>the</a:t>
            </a:r>
            <a:r>
              <a:rPr lang="fi-FI" dirty="0"/>
              <a:t> Nordic-Baltic </a:t>
            </a:r>
            <a:r>
              <a:rPr lang="fi-FI" dirty="0" err="1"/>
              <a:t>seat</a:t>
            </a:r>
            <a:r>
              <a:rPr lang="fi-FI" dirty="0"/>
              <a:t> in </a:t>
            </a:r>
            <a:r>
              <a:rPr lang="fi-FI" dirty="0" err="1"/>
              <a:t>the</a:t>
            </a:r>
            <a:r>
              <a:rPr lang="fi-FI" dirty="0"/>
              <a:t> IMF Board </a:t>
            </a:r>
            <a:r>
              <a:rPr lang="fi-FI" dirty="0" err="1"/>
              <a:t>which</a:t>
            </a:r>
            <a:r>
              <a:rPr lang="fi-FI" dirty="0"/>
              <a:t> </a:t>
            </a:r>
            <a:r>
              <a:rPr lang="fi-FI" dirty="0" err="1"/>
              <a:t>also</a:t>
            </a:r>
            <a:r>
              <a:rPr lang="fi-FI" dirty="0"/>
              <a:t> </a:t>
            </a:r>
            <a:r>
              <a:rPr lang="fi-FI" dirty="0" err="1"/>
              <a:t>means</a:t>
            </a:r>
            <a:r>
              <a:rPr lang="fi-FI" dirty="0"/>
              <a:t> </a:t>
            </a:r>
            <a:r>
              <a:rPr lang="fi-FI" dirty="0" err="1"/>
              <a:t>increased</a:t>
            </a:r>
            <a:r>
              <a:rPr lang="fi-FI" dirty="0"/>
              <a:t> </a:t>
            </a:r>
            <a:r>
              <a:rPr lang="fi-FI" dirty="0" err="1"/>
              <a:t>need</a:t>
            </a:r>
            <a:r>
              <a:rPr lang="fi-FI" dirty="0"/>
              <a:t> to </a:t>
            </a:r>
            <a:r>
              <a:rPr lang="fi-FI" dirty="0" err="1"/>
              <a:t>analysis</a:t>
            </a:r>
            <a:r>
              <a:rPr lang="fi-FI" dirty="0"/>
              <a:t> on </a:t>
            </a:r>
            <a:r>
              <a:rPr lang="fi-FI" dirty="0" err="1"/>
              <a:t>these</a:t>
            </a:r>
            <a:r>
              <a:rPr lang="fi-FI" dirty="0"/>
              <a:t> </a:t>
            </a:r>
            <a:r>
              <a:rPr lang="fi-FI" dirty="0" err="1"/>
              <a:t>economies</a:t>
            </a:r>
            <a:r>
              <a:rPr lang="fi-FI" dirty="0"/>
              <a:t>. </a:t>
            </a:r>
          </a:p>
          <a:p>
            <a:endParaRPr lang="fi-FI" dirty="0"/>
          </a:p>
          <a:p>
            <a:r>
              <a:rPr lang="fi-FI" dirty="0" err="1"/>
              <a:t>We</a:t>
            </a:r>
            <a:r>
              <a:rPr lang="fi-FI" dirty="0"/>
              <a:t> </a:t>
            </a:r>
            <a:r>
              <a:rPr lang="fi-FI" dirty="0" err="1"/>
              <a:t>publish</a:t>
            </a:r>
            <a:r>
              <a:rPr lang="fi-FI" dirty="0"/>
              <a:t> </a:t>
            </a:r>
            <a:r>
              <a:rPr lang="fi-FI" dirty="0" err="1"/>
              <a:t>regular</a:t>
            </a:r>
            <a:r>
              <a:rPr lang="fi-FI" dirty="0"/>
              <a:t> </a:t>
            </a:r>
            <a:r>
              <a:rPr lang="fi-FI" dirty="0" err="1"/>
              <a:t>forecasts</a:t>
            </a:r>
            <a:r>
              <a:rPr lang="fi-FI" dirty="0"/>
              <a:t> as </a:t>
            </a:r>
            <a:r>
              <a:rPr lang="fi-FI" dirty="0" err="1"/>
              <a:t>well</a:t>
            </a:r>
            <a:r>
              <a:rPr lang="fi-FI" dirty="0"/>
              <a:t> as a </a:t>
            </a:r>
            <a:r>
              <a:rPr lang="fi-FI" dirty="0" err="1"/>
              <a:t>short</a:t>
            </a:r>
            <a:r>
              <a:rPr lang="fi-FI" dirty="0"/>
              <a:t> </a:t>
            </a:r>
            <a:r>
              <a:rPr lang="fi-FI" dirty="0" err="1"/>
              <a:t>one-pager</a:t>
            </a:r>
            <a:r>
              <a:rPr lang="fi-FI" dirty="0"/>
              <a:t> </a:t>
            </a:r>
            <a:r>
              <a:rPr lang="fi-FI" dirty="0" err="1"/>
              <a:t>weekly</a:t>
            </a:r>
            <a:r>
              <a:rPr lang="fi-FI" dirty="0"/>
              <a:t> </a:t>
            </a:r>
            <a:r>
              <a:rPr lang="fi-FI" dirty="0" err="1"/>
              <a:t>report</a:t>
            </a:r>
            <a:r>
              <a:rPr lang="fi-FI" dirty="0"/>
              <a:t> on </a:t>
            </a:r>
            <a:r>
              <a:rPr lang="fi-FI" dirty="0" err="1"/>
              <a:t>Russia</a:t>
            </a:r>
            <a:r>
              <a:rPr lang="fi-FI" dirty="0"/>
              <a:t> / China. To </a:t>
            </a:r>
            <a:r>
              <a:rPr lang="fi-FI" dirty="0" err="1"/>
              <a:t>support</a:t>
            </a:r>
            <a:r>
              <a:rPr lang="fi-FI" dirty="0"/>
              <a:t> </a:t>
            </a:r>
            <a:r>
              <a:rPr lang="fi-FI" dirty="0" err="1"/>
              <a:t>all</a:t>
            </a:r>
            <a:r>
              <a:rPr lang="fi-FI" dirty="0"/>
              <a:t> </a:t>
            </a:r>
            <a:r>
              <a:rPr lang="fi-FI" dirty="0" err="1"/>
              <a:t>this</a:t>
            </a:r>
            <a:r>
              <a:rPr lang="fi-FI" dirty="0"/>
              <a:t> </a:t>
            </a:r>
            <a:r>
              <a:rPr lang="fi-FI" dirty="0" err="1"/>
              <a:t>analysis</a:t>
            </a:r>
            <a:r>
              <a:rPr lang="fi-FI" dirty="0"/>
              <a:t> </a:t>
            </a:r>
            <a:r>
              <a:rPr lang="fi-FI" dirty="0" err="1"/>
              <a:t>people</a:t>
            </a:r>
            <a:r>
              <a:rPr lang="fi-FI" dirty="0"/>
              <a:t> at BOFIT </a:t>
            </a:r>
            <a:r>
              <a:rPr lang="fi-FI" dirty="0" err="1"/>
              <a:t>also</a:t>
            </a:r>
            <a:r>
              <a:rPr lang="fi-FI" dirty="0"/>
              <a:t> </a:t>
            </a:r>
            <a:r>
              <a:rPr lang="fi-FI" dirty="0" err="1"/>
              <a:t>conduct</a:t>
            </a:r>
            <a:r>
              <a:rPr lang="fi-FI" dirty="0"/>
              <a:t> </a:t>
            </a:r>
            <a:r>
              <a:rPr lang="fi-FI" dirty="0" err="1"/>
              <a:t>academic</a:t>
            </a:r>
            <a:r>
              <a:rPr lang="fi-FI" dirty="0"/>
              <a:t> </a:t>
            </a:r>
            <a:r>
              <a:rPr lang="fi-FI" dirty="0" err="1"/>
              <a:t>research</a:t>
            </a:r>
            <a:r>
              <a:rPr lang="fi-FI" dirty="0"/>
              <a:t> in </a:t>
            </a:r>
            <a:r>
              <a:rPr lang="fi-FI" dirty="0" err="1"/>
              <a:t>topics</a:t>
            </a:r>
            <a:r>
              <a:rPr lang="fi-FI" dirty="0"/>
              <a:t> </a:t>
            </a:r>
            <a:r>
              <a:rPr lang="fi-FI" dirty="0" err="1"/>
              <a:t>relevant</a:t>
            </a:r>
            <a:r>
              <a:rPr lang="fi-FI" dirty="0"/>
              <a:t> for </a:t>
            </a:r>
            <a:r>
              <a:rPr lang="fi-FI" dirty="0" err="1"/>
              <a:t>these</a:t>
            </a:r>
            <a:r>
              <a:rPr lang="fi-FI" dirty="0"/>
              <a:t> </a:t>
            </a:r>
            <a:r>
              <a:rPr lang="fi-FI" dirty="0" err="1"/>
              <a:t>economies</a:t>
            </a:r>
            <a:r>
              <a:rPr lang="fi-FI" dirty="0"/>
              <a:t>. </a:t>
            </a:r>
            <a:r>
              <a:rPr lang="fi-FI" dirty="0" err="1"/>
              <a:t>We</a:t>
            </a:r>
            <a:r>
              <a:rPr lang="fi-FI" dirty="0"/>
              <a:t> </a:t>
            </a:r>
            <a:r>
              <a:rPr lang="fi-FI" dirty="0" err="1"/>
              <a:t>run</a:t>
            </a:r>
            <a:r>
              <a:rPr lang="fi-FI" dirty="0"/>
              <a:t> </a:t>
            </a:r>
            <a:r>
              <a:rPr lang="fi-FI" dirty="0" err="1"/>
              <a:t>both</a:t>
            </a:r>
            <a:r>
              <a:rPr lang="fi-FI" dirty="0"/>
              <a:t> </a:t>
            </a:r>
            <a:r>
              <a:rPr lang="fi-FI" dirty="0" err="1"/>
              <a:t>regular</a:t>
            </a:r>
            <a:r>
              <a:rPr lang="fi-FI" dirty="0"/>
              <a:t> </a:t>
            </a:r>
            <a:r>
              <a:rPr lang="fi-FI" dirty="0" err="1"/>
              <a:t>seminars</a:t>
            </a:r>
            <a:r>
              <a:rPr lang="fi-FI" dirty="0"/>
              <a:t> and </a:t>
            </a:r>
            <a:r>
              <a:rPr lang="fi-FI" dirty="0" err="1"/>
              <a:t>larger</a:t>
            </a:r>
            <a:r>
              <a:rPr lang="fi-FI" dirty="0"/>
              <a:t> </a:t>
            </a:r>
            <a:r>
              <a:rPr lang="fi-FI" dirty="0" err="1"/>
              <a:t>international</a:t>
            </a:r>
            <a:r>
              <a:rPr lang="fi-FI" dirty="0"/>
              <a:t> </a:t>
            </a:r>
            <a:r>
              <a:rPr lang="fi-FI" dirty="0" err="1"/>
              <a:t>conferencies</a:t>
            </a:r>
            <a:r>
              <a:rPr lang="fi-FI" dirty="0"/>
              <a:t>.</a:t>
            </a:r>
          </a:p>
          <a:p>
            <a:r>
              <a:rPr lang="fi-FI" dirty="0"/>
              <a:t> </a:t>
            </a:r>
          </a:p>
          <a:p>
            <a:r>
              <a:rPr lang="fi-FI" dirty="0"/>
              <a:t>My </a:t>
            </a:r>
            <a:r>
              <a:rPr lang="fi-FI" dirty="0" err="1"/>
              <a:t>own</a:t>
            </a:r>
            <a:r>
              <a:rPr lang="fi-FI" dirty="0"/>
              <a:t> </a:t>
            </a:r>
            <a:r>
              <a:rPr lang="fi-FI" dirty="0" err="1"/>
              <a:t>research</a:t>
            </a:r>
            <a:r>
              <a:rPr lang="fi-FI" dirty="0"/>
              <a:t> </a:t>
            </a:r>
            <a:r>
              <a:rPr lang="fi-FI" dirty="0" err="1"/>
              <a:t>has</a:t>
            </a:r>
            <a:r>
              <a:rPr lang="fi-FI" dirty="0"/>
              <a:t> </a:t>
            </a:r>
            <a:r>
              <a:rPr lang="fi-FI" dirty="0" err="1"/>
              <a:t>quite</a:t>
            </a:r>
            <a:r>
              <a:rPr lang="fi-FI" dirty="0"/>
              <a:t> </a:t>
            </a:r>
            <a:r>
              <a:rPr lang="fi-FI" dirty="0" err="1"/>
              <a:t>often</a:t>
            </a:r>
            <a:r>
              <a:rPr lang="fi-FI" dirty="0"/>
              <a:t> </a:t>
            </a:r>
            <a:r>
              <a:rPr lang="fi-FI" dirty="0" err="1"/>
              <a:t>touched</a:t>
            </a:r>
            <a:r>
              <a:rPr lang="fi-FI" dirty="0"/>
              <a:t> </a:t>
            </a:r>
            <a:r>
              <a:rPr lang="fi-FI" dirty="0" err="1"/>
              <a:t>upon</a:t>
            </a:r>
            <a:r>
              <a:rPr lang="fi-FI" dirty="0"/>
              <a:t> </a:t>
            </a:r>
            <a:r>
              <a:rPr lang="fi-FI" dirty="0" err="1"/>
              <a:t>the</a:t>
            </a:r>
            <a:r>
              <a:rPr lang="fi-FI" dirty="0"/>
              <a:t> </a:t>
            </a:r>
            <a:r>
              <a:rPr lang="fi-FI" dirty="0" err="1"/>
              <a:t>banking</a:t>
            </a:r>
            <a:r>
              <a:rPr lang="fi-FI" dirty="0"/>
              <a:t> </a:t>
            </a:r>
            <a:r>
              <a:rPr lang="fi-FI" dirty="0" err="1"/>
              <a:t>sector</a:t>
            </a:r>
            <a:r>
              <a:rPr lang="fi-FI" dirty="0"/>
              <a:t> in </a:t>
            </a:r>
            <a:r>
              <a:rPr lang="fi-FI" dirty="0" err="1"/>
              <a:t>Russia</a:t>
            </a:r>
            <a:r>
              <a:rPr lang="fi-FI" dirty="0"/>
              <a:t>. </a:t>
            </a:r>
            <a:r>
              <a:rPr lang="fi-FI" dirty="0" err="1"/>
              <a:t>Currenly</a:t>
            </a:r>
            <a:r>
              <a:rPr lang="fi-FI" dirty="0"/>
              <a:t> </a:t>
            </a:r>
            <a:r>
              <a:rPr lang="fi-FI" dirty="0" err="1"/>
              <a:t>together</a:t>
            </a:r>
            <a:r>
              <a:rPr lang="fi-FI" dirty="0"/>
              <a:t> </a:t>
            </a:r>
            <a:r>
              <a:rPr lang="fi-FI" dirty="0" err="1"/>
              <a:t>with</a:t>
            </a:r>
            <a:r>
              <a:rPr lang="fi-FI" dirty="0"/>
              <a:t> </a:t>
            </a:r>
            <a:r>
              <a:rPr lang="fi-FI" dirty="0" err="1"/>
              <a:t>co-authors</a:t>
            </a:r>
            <a:r>
              <a:rPr lang="fi-FI" dirty="0"/>
              <a:t> </a:t>
            </a:r>
            <a:r>
              <a:rPr lang="fi-FI" dirty="0" err="1"/>
              <a:t>we</a:t>
            </a:r>
            <a:r>
              <a:rPr lang="fi-FI" dirty="0"/>
              <a:t> </a:t>
            </a:r>
            <a:r>
              <a:rPr lang="fi-FI" dirty="0" err="1"/>
              <a:t>have</a:t>
            </a:r>
            <a:r>
              <a:rPr lang="fi-FI" dirty="0"/>
              <a:t> </a:t>
            </a:r>
            <a:r>
              <a:rPr lang="fi-FI" dirty="0" err="1"/>
              <a:t>two</a:t>
            </a:r>
            <a:r>
              <a:rPr lang="fi-FI" dirty="0"/>
              <a:t> </a:t>
            </a:r>
            <a:r>
              <a:rPr lang="fi-FI" dirty="0" err="1"/>
              <a:t>projects</a:t>
            </a:r>
            <a:r>
              <a:rPr lang="fi-FI" dirty="0"/>
              <a:t> </a:t>
            </a:r>
            <a:r>
              <a:rPr lang="fi-FI" dirty="0" err="1"/>
              <a:t>ongoing</a:t>
            </a:r>
            <a:r>
              <a:rPr lang="fi-FI" dirty="0"/>
              <a:t>, </a:t>
            </a:r>
            <a:r>
              <a:rPr lang="fi-FI" dirty="0" err="1"/>
              <a:t>one</a:t>
            </a:r>
            <a:r>
              <a:rPr lang="fi-FI" dirty="0"/>
              <a:t> on </a:t>
            </a:r>
            <a:r>
              <a:rPr lang="fi-FI" dirty="0" err="1"/>
              <a:t>bank</a:t>
            </a:r>
            <a:r>
              <a:rPr lang="fi-FI" dirty="0"/>
              <a:t> </a:t>
            </a:r>
            <a:r>
              <a:rPr lang="fi-FI" dirty="0" err="1"/>
              <a:t>lending</a:t>
            </a:r>
            <a:r>
              <a:rPr lang="fi-FI" dirty="0"/>
              <a:t> and </a:t>
            </a:r>
            <a:r>
              <a:rPr lang="fi-FI" dirty="0" err="1"/>
              <a:t>presidential</a:t>
            </a:r>
            <a:r>
              <a:rPr lang="fi-FI" dirty="0"/>
              <a:t> </a:t>
            </a:r>
            <a:r>
              <a:rPr lang="fi-FI" dirty="0" err="1"/>
              <a:t>elections</a:t>
            </a:r>
            <a:r>
              <a:rPr lang="fi-FI" dirty="0"/>
              <a:t> and </a:t>
            </a:r>
            <a:r>
              <a:rPr lang="fi-FI" dirty="0" err="1"/>
              <a:t>another</a:t>
            </a:r>
            <a:r>
              <a:rPr lang="fi-FI" dirty="0"/>
              <a:t> on </a:t>
            </a:r>
            <a:r>
              <a:rPr lang="fi-FI" dirty="0" err="1"/>
              <a:t>political</a:t>
            </a:r>
            <a:r>
              <a:rPr lang="fi-FI" dirty="0"/>
              <a:t> </a:t>
            </a:r>
            <a:r>
              <a:rPr lang="fi-FI" dirty="0" err="1"/>
              <a:t>cycles</a:t>
            </a:r>
            <a:r>
              <a:rPr lang="fi-FI" dirty="0"/>
              <a:t> in </a:t>
            </a:r>
            <a:r>
              <a:rPr lang="fi-FI" dirty="0" err="1"/>
              <a:t>bank</a:t>
            </a:r>
            <a:r>
              <a:rPr lang="fi-FI" dirty="0"/>
              <a:t> </a:t>
            </a:r>
            <a:r>
              <a:rPr lang="fi-FI" dirty="0" err="1"/>
              <a:t>failures</a:t>
            </a:r>
            <a:r>
              <a:rPr lang="fi-FI" dirty="0"/>
              <a:t> in </a:t>
            </a:r>
            <a:r>
              <a:rPr lang="fi-FI" dirty="0" err="1"/>
              <a:t>Russia</a:t>
            </a:r>
            <a:r>
              <a:rPr lang="fi-FI" dirty="0"/>
              <a:t>.  I </a:t>
            </a:r>
            <a:r>
              <a:rPr lang="fi-FI" dirty="0" err="1"/>
              <a:t>guess</a:t>
            </a:r>
            <a:r>
              <a:rPr lang="fi-FI" dirty="0"/>
              <a:t> </a:t>
            </a:r>
            <a:r>
              <a:rPr lang="fi-FI" dirty="0" err="1"/>
              <a:t>this</a:t>
            </a:r>
            <a:r>
              <a:rPr lang="fi-FI" dirty="0"/>
              <a:t> is </a:t>
            </a:r>
            <a:r>
              <a:rPr lang="fi-FI" dirty="0" err="1"/>
              <a:t>enought</a:t>
            </a:r>
            <a:r>
              <a:rPr lang="fi-FI" dirty="0"/>
              <a:t> </a:t>
            </a:r>
            <a:r>
              <a:rPr lang="fi-FI" dirty="0" err="1"/>
              <a:t>about</a:t>
            </a:r>
            <a:r>
              <a:rPr lang="fi-FI" dirty="0"/>
              <a:t> my </a:t>
            </a:r>
            <a:r>
              <a:rPr lang="fi-FI" dirty="0" err="1"/>
              <a:t>background</a:t>
            </a:r>
            <a:r>
              <a:rPr lang="fi-FI" dirty="0"/>
              <a:t>, and </a:t>
            </a:r>
            <a:r>
              <a:rPr lang="fi-FI" dirty="0" err="1"/>
              <a:t>it’s</a:t>
            </a:r>
            <a:r>
              <a:rPr lang="fi-FI" dirty="0"/>
              <a:t> </a:t>
            </a:r>
            <a:r>
              <a:rPr lang="fi-FI" dirty="0" err="1"/>
              <a:t>time</a:t>
            </a:r>
            <a:r>
              <a:rPr lang="fi-FI" dirty="0"/>
              <a:t> to </a:t>
            </a:r>
            <a:r>
              <a:rPr lang="fi-FI" dirty="0" err="1"/>
              <a:t>move</a:t>
            </a:r>
            <a:r>
              <a:rPr lang="fi-FI" dirty="0"/>
              <a:t> to </a:t>
            </a:r>
            <a:r>
              <a:rPr lang="fi-FI" dirty="0" err="1"/>
              <a:t>today’s</a:t>
            </a:r>
            <a:r>
              <a:rPr lang="fi-FI" dirty="0"/>
              <a:t> </a:t>
            </a:r>
            <a:r>
              <a:rPr lang="fi-FI" dirty="0" err="1"/>
              <a:t>topic</a:t>
            </a:r>
            <a:r>
              <a:rPr lang="fi-FI" dirty="0"/>
              <a:t>. </a:t>
            </a:r>
          </a:p>
          <a:p>
            <a:endParaRPr lang="fi-FI" dirty="0"/>
          </a:p>
          <a:p>
            <a:r>
              <a:rPr lang="fi-FI" dirty="0" err="1"/>
              <a:t>However</a:t>
            </a:r>
            <a:r>
              <a:rPr lang="fi-FI" dirty="0"/>
              <a:t>, </a:t>
            </a:r>
            <a:r>
              <a:rPr lang="fi-FI" dirty="0" err="1"/>
              <a:t>I’m</a:t>
            </a:r>
            <a:r>
              <a:rPr lang="fi-FI" dirty="0"/>
              <a:t> </a:t>
            </a:r>
            <a:r>
              <a:rPr lang="fi-FI" dirty="0" err="1"/>
              <a:t>happy</a:t>
            </a:r>
            <a:r>
              <a:rPr lang="fi-FI" dirty="0"/>
              <a:t> to </a:t>
            </a:r>
            <a:r>
              <a:rPr lang="fi-FI" dirty="0" err="1"/>
              <a:t>answer</a:t>
            </a:r>
            <a:r>
              <a:rPr lang="fi-FI" dirty="0"/>
              <a:t> </a:t>
            </a:r>
            <a:r>
              <a:rPr lang="fi-FI" dirty="0" err="1"/>
              <a:t>any</a:t>
            </a:r>
            <a:r>
              <a:rPr lang="fi-FI" dirty="0"/>
              <a:t> </a:t>
            </a:r>
            <a:r>
              <a:rPr lang="fi-FI" dirty="0" err="1"/>
              <a:t>questions</a:t>
            </a:r>
            <a:r>
              <a:rPr lang="fi-FI" dirty="0"/>
              <a:t> </a:t>
            </a:r>
            <a:r>
              <a:rPr lang="fi-FI" dirty="0" err="1"/>
              <a:t>you</a:t>
            </a:r>
            <a:r>
              <a:rPr lang="fi-FI" dirty="0"/>
              <a:t> </a:t>
            </a:r>
            <a:r>
              <a:rPr lang="fi-FI" dirty="0" err="1"/>
              <a:t>may</a:t>
            </a:r>
            <a:r>
              <a:rPr lang="fi-FI" dirty="0"/>
              <a:t> </a:t>
            </a:r>
            <a:r>
              <a:rPr lang="fi-FI" dirty="0" err="1"/>
              <a:t>have</a:t>
            </a:r>
            <a:r>
              <a:rPr lang="fi-FI" dirty="0"/>
              <a:t> in </a:t>
            </a:r>
            <a:r>
              <a:rPr lang="fi-FI" dirty="0" err="1"/>
              <a:t>the</a:t>
            </a:r>
            <a:r>
              <a:rPr lang="fi-FI" dirty="0"/>
              <a:t> Q&amp;A session.  </a:t>
            </a:r>
          </a:p>
        </p:txBody>
      </p:sp>
      <p:sp>
        <p:nvSpPr>
          <p:cNvPr id="4" name="Slide Number Placeholder 3"/>
          <p:cNvSpPr>
            <a:spLocks noGrp="1"/>
          </p:cNvSpPr>
          <p:nvPr>
            <p:ph type="sldNum" sz="quarter" idx="5"/>
          </p:nvPr>
        </p:nvSpPr>
        <p:spPr/>
        <p:txBody>
          <a:bodyPr/>
          <a:lstStyle/>
          <a:p>
            <a:fld id="{BC67AFBA-6F82-3643-B895-40989DC573A9}" type="slidenum">
              <a:rPr lang="fi-FI" smtClean="0"/>
              <a:t>2</a:t>
            </a:fld>
            <a:endParaRPr lang="fi-FI"/>
          </a:p>
        </p:txBody>
      </p:sp>
    </p:spTree>
    <p:extLst>
      <p:ext uri="{BB962C8B-B14F-4D97-AF65-F5344CB8AC3E}">
        <p14:creationId xmlns:p14="http://schemas.microsoft.com/office/powerpoint/2010/main" val="1118574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Time to </a:t>
            </a:r>
            <a:r>
              <a:rPr lang="fi-FI" dirty="0" err="1"/>
              <a:t>wrap-up</a:t>
            </a:r>
            <a:r>
              <a:rPr lang="fi-FI" dirty="0"/>
              <a:t> </a:t>
            </a:r>
            <a:r>
              <a:rPr lang="fi-FI" dirty="0" err="1"/>
              <a:t>what</a:t>
            </a:r>
            <a:r>
              <a:rPr lang="fi-FI" dirty="0"/>
              <a:t> </a:t>
            </a:r>
            <a:r>
              <a:rPr lang="fi-FI" dirty="0" err="1"/>
              <a:t>we</a:t>
            </a:r>
            <a:r>
              <a:rPr lang="fi-FI" dirty="0"/>
              <a:t> </a:t>
            </a:r>
            <a:r>
              <a:rPr lang="fi-FI" dirty="0" err="1"/>
              <a:t>learned</a:t>
            </a:r>
            <a:r>
              <a:rPr lang="fi-FI"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Mostly</a:t>
            </a:r>
            <a:r>
              <a:rPr lang="fi-FI" dirty="0"/>
              <a:t> </a:t>
            </a:r>
            <a:r>
              <a:rPr lang="fi-FI" dirty="0" err="1"/>
              <a:t>traditional</a:t>
            </a:r>
            <a:r>
              <a:rPr lang="fi-FI" dirty="0"/>
              <a:t> </a:t>
            </a:r>
            <a:r>
              <a:rPr lang="fi-FI" dirty="0" err="1"/>
              <a:t>banking</a:t>
            </a:r>
            <a:r>
              <a:rPr lang="fi-FI" dirty="0"/>
              <a:t> business (</a:t>
            </a:r>
            <a:r>
              <a:rPr lang="fi-FI" dirty="0" err="1"/>
              <a:t>other</a:t>
            </a:r>
            <a:r>
              <a:rPr lang="fi-FI" dirty="0"/>
              <a:t> </a:t>
            </a:r>
            <a:r>
              <a:rPr lang="fi-FI" dirty="0" err="1"/>
              <a:t>financial</a:t>
            </a:r>
            <a:r>
              <a:rPr lang="fi-FI" dirty="0"/>
              <a:t> </a:t>
            </a:r>
            <a:r>
              <a:rPr lang="fi-FI" dirty="0" err="1"/>
              <a:t>markets</a:t>
            </a:r>
            <a:r>
              <a:rPr lang="fi-FI" dirty="0"/>
              <a:t> </a:t>
            </a:r>
            <a:r>
              <a:rPr lang="fi-FI" dirty="0" err="1"/>
              <a:t>are</a:t>
            </a:r>
            <a:r>
              <a:rPr lang="fi-FI" dirty="0"/>
              <a:t> </a:t>
            </a:r>
            <a:r>
              <a:rPr lang="fi-FI" dirty="0" err="1"/>
              <a:t>still</a:t>
            </a:r>
            <a:r>
              <a:rPr lang="fi-FI" dirty="0"/>
              <a:t> </a:t>
            </a:r>
            <a:r>
              <a:rPr lang="fi-FI" dirty="0" err="1"/>
              <a:t>evolving</a:t>
            </a:r>
            <a:r>
              <a:rPr lang="fi-FI"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These</a:t>
            </a:r>
            <a:r>
              <a:rPr lang="fi-FI" dirty="0"/>
              <a:t> </a:t>
            </a:r>
            <a:r>
              <a:rPr lang="fi-FI" dirty="0" err="1"/>
              <a:t>features</a:t>
            </a:r>
            <a:r>
              <a:rPr lang="fi-FI" dirty="0"/>
              <a:t> </a:t>
            </a:r>
            <a:r>
              <a:rPr lang="fi-FI" dirty="0" err="1"/>
              <a:t>do</a:t>
            </a:r>
            <a:r>
              <a:rPr lang="fi-FI" dirty="0"/>
              <a:t> </a:t>
            </a:r>
            <a:r>
              <a:rPr lang="fi-FI" dirty="0" err="1"/>
              <a:t>offer</a:t>
            </a:r>
            <a:r>
              <a:rPr lang="fi-FI" dirty="0"/>
              <a:t> for </a:t>
            </a:r>
            <a:r>
              <a:rPr lang="fi-FI" dirty="0" err="1"/>
              <a:t>many</a:t>
            </a:r>
            <a:r>
              <a:rPr lang="fi-FI" dirty="0"/>
              <a:t> </a:t>
            </a:r>
            <a:r>
              <a:rPr lang="fi-FI" dirty="0" err="1"/>
              <a:t>interesting</a:t>
            </a:r>
            <a:r>
              <a:rPr lang="fi-FI" dirty="0"/>
              <a:t> </a:t>
            </a:r>
            <a:r>
              <a:rPr lang="fi-FI" dirty="0" err="1"/>
              <a:t>research</a:t>
            </a:r>
            <a:r>
              <a:rPr lang="fi-FI" dirty="0"/>
              <a:t> </a:t>
            </a:r>
            <a:r>
              <a:rPr lang="fi-FI" dirty="0" err="1"/>
              <a:t>questions</a:t>
            </a:r>
            <a:r>
              <a:rPr lang="fi-FI" dirty="0"/>
              <a:t>. </a:t>
            </a:r>
            <a:r>
              <a:rPr lang="fi-FI" dirty="0" err="1"/>
              <a:t>First</a:t>
            </a:r>
            <a:r>
              <a:rPr lang="fi-FI" dirty="0"/>
              <a:t> </a:t>
            </a:r>
            <a:r>
              <a:rPr lang="fi-FI" dirty="0" err="1"/>
              <a:t>the</a:t>
            </a:r>
            <a:r>
              <a:rPr lang="fi-FI" dirty="0"/>
              <a:t> </a:t>
            </a:r>
            <a:r>
              <a:rPr lang="fi-FI" dirty="0" err="1"/>
              <a:t>most</a:t>
            </a:r>
            <a:r>
              <a:rPr lang="fi-FI" dirty="0"/>
              <a:t> </a:t>
            </a:r>
            <a:r>
              <a:rPr lang="fi-FI" dirty="0" err="1"/>
              <a:t>obvious</a:t>
            </a:r>
            <a:r>
              <a:rPr lang="fi-FI" dirty="0"/>
              <a:t> </a:t>
            </a:r>
            <a:r>
              <a:rPr lang="fi-FI" dirty="0" err="1"/>
              <a:t>question</a:t>
            </a:r>
            <a:r>
              <a:rPr lang="fi-FI" dirty="0"/>
              <a:t> is, </a:t>
            </a:r>
            <a:r>
              <a:rPr lang="fi-FI" dirty="0" err="1"/>
              <a:t>what</a:t>
            </a:r>
            <a:r>
              <a:rPr lang="fi-FI" dirty="0"/>
              <a:t> </a:t>
            </a:r>
            <a:r>
              <a:rPr lang="fi-FI" dirty="0" err="1"/>
              <a:t>might</a:t>
            </a:r>
            <a:r>
              <a:rPr lang="fi-FI" dirty="0"/>
              <a:t> </a:t>
            </a:r>
            <a:r>
              <a:rPr lang="fi-FI" dirty="0" err="1"/>
              <a:t>explain</a:t>
            </a:r>
            <a:r>
              <a:rPr lang="fi-FI" dirty="0"/>
              <a:t> </a:t>
            </a:r>
            <a:r>
              <a:rPr lang="fi-FI" dirty="0" err="1"/>
              <a:t>which</a:t>
            </a:r>
            <a:r>
              <a:rPr lang="fi-FI" dirty="0"/>
              <a:t> </a:t>
            </a:r>
            <a:r>
              <a:rPr lang="fi-FI" dirty="0" err="1"/>
              <a:t>banks</a:t>
            </a:r>
            <a:r>
              <a:rPr lang="fi-FI" dirty="0"/>
              <a:t> </a:t>
            </a:r>
            <a:r>
              <a:rPr lang="fi-FI" dirty="0" err="1"/>
              <a:t>fail</a:t>
            </a:r>
            <a:r>
              <a:rPr lang="fi-FI" dirty="0"/>
              <a:t>? Banks </a:t>
            </a:r>
            <a:r>
              <a:rPr lang="fi-FI" dirty="0" err="1"/>
              <a:t>with</a:t>
            </a:r>
            <a:r>
              <a:rPr lang="fi-FI" dirty="0"/>
              <a:t> </a:t>
            </a:r>
            <a:r>
              <a:rPr lang="fi-FI" dirty="0" err="1"/>
              <a:t>poor</a:t>
            </a:r>
            <a:r>
              <a:rPr lang="fi-FI" dirty="0"/>
              <a:t> </a:t>
            </a:r>
            <a:r>
              <a:rPr lang="fi-FI" dirty="0" err="1"/>
              <a:t>fundanmentals</a:t>
            </a:r>
            <a:r>
              <a:rPr lang="fi-FI" dirty="0"/>
              <a:t> </a:t>
            </a:r>
            <a:r>
              <a:rPr lang="fi-FI" dirty="0" err="1"/>
              <a:t>or</a:t>
            </a:r>
            <a:r>
              <a:rPr lang="fi-FI" dirty="0"/>
              <a:t> </a:t>
            </a:r>
            <a:r>
              <a:rPr lang="fi-FI" dirty="0" err="1"/>
              <a:t>banks</a:t>
            </a:r>
            <a:r>
              <a:rPr lang="fi-FI" dirty="0"/>
              <a:t> </a:t>
            </a:r>
            <a:r>
              <a:rPr lang="fi-FI" dirty="0" err="1"/>
              <a:t>with</a:t>
            </a:r>
            <a:r>
              <a:rPr lang="fi-FI" dirty="0"/>
              <a:t> </a:t>
            </a:r>
            <a:r>
              <a:rPr lang="fi-FI" dirty="0" err="1"/>
              <a:t>political</a:t>
            </a:r>
            <a:r>
              <a:rPr lang="fi-FI" dirty="0"/>
              <a:t> </a:t>
            </a:r>
            <a:r>
              <a:rPr lang="fi-FI" dirty="0" err="1"/>
              <a:t>connections</a:t>
            </a:r>
            <a:r>
              <a:rPr lang="fi-FI" dirty="0"/>
              <a:t>? </a:t>
            </a:r>
            <a:r>
              <a:rPr lang="fi-FI" dirty="0" err="1"/>
              <a:t>Given</a:t>
            </a:r>
            <a:r>
              <a:rPr lang="fi-FI" dirty="0"/>
              <a:t> </a:t>
            </a:r>
            <a:r>
              <a:rPr lang="fi-FI" dirty="0" err="1"/>
              <a:t>the</a:t>
            </a:r>
            <a:r>
              <a:rPr lang="fi-FI" dirty="0"/>
              <a:t> </a:t>
            </a:r>
            <a:r>
              <a:rPr lang="fi-FI" dirty="0" err="1"/>
              <a:t>large</a:t>
            </a:r>
            <a:r>
              <a:rPr lang="fi-FI" dirty="0"/>
              <a:t> </a:t>
            </a:r>
            <a:r>
              <a:rPr lang="fi-FI" dirty="0" err="1"/>
              <a:t>share</a:t>
            </a:r>
            <a:r>
              <a:rPr lang="fi-FI" dirty="0"/>
              <a:t> of </a:t>
            </a:r>
            <a:r>
              <a:rPr lang="fi-FI" dirty="0" err="1"/>
              <a:t>the</a:t>
            </a:r>
            <a:r>
              <a:rPr lang="fi-FI" dirty="0"/>
              <a:t> </a:t>
            </a:r>
            <a:r>
              <a:rPr lang="fi-FI" dirty="0" err="1"/>
              <a:t>state</a:t>
            </a:r>
            <a:r>
              <a:rPr lang="fi-FI" dirty="0"/>
              <a:t>, a </a:t>
            </a:r>
            <a:r>
              <a:rPr lang="fi-FI" dirty="0" err="1"/>
              <a:t>natural</a:t>
            </a:r>
            <a:r>
              <a:rPr lang="fi-FI" dirty="0"/>
              <a:t> </a:t>
            </a:r>
            <a:r>
              <a:rPr lang="fi-FI" dirty="0" err="1"/>
              <a:t>question</a:t>
            </a:r>
            <a:r>
              <a:rPr lang="fi-FI" dirty="0"/>
              <a:t> is </a:t>
            </a:r>
            <a:r>
              <a:rPr lang="fi-FI" dirty="0" err="1"/>
              <a:t>if</a:t>
            </a:r>
            <a:r>
              <a:rPr lang="fi-FI" dirty="0"/>
              <a:t> </a:t>
            </a:r>
            <a:r>
              <a:rPr lang="fi-FI" dirty="0" err="1"/>
              <a:t>state-owned</a:t>
            </a:r>
            <a:r>
              <a:rPr lang="fi-FI" dirty="0"/>
              <a:t> </a:t>
            </a:r>
            <a:r>
              <a:rPr lang="fi-FI" dirty="0" err="1"/>
              <a:t>banks</a:t>
            </a:r>
            <a:r>
              <a:rPr lang="fi-FI" dirty="0"/>
              <a:t> </a:t>
            </a:r>
            <a:r>
              <a:rPr lang="fi-FI" dirty="0" err="1"/>
              <a:t>are</a:t>
            </a:r>
            <a:r>
              <a:rPr lang="fi-FI" dirty="0"/>
              <a:t> </a:t>
            </a:r>
            <a:r>
              <a:rPr lang="fi-FI" dirty="0" err="1"/>
              <a:t>more</a:t>
            </a:r>
            <a:r>
              <a:rPr lang="fi-FI" dirty="0"/>
              <a:t> </a:t>
            </a:r>
            <a:r>
              <a:rPr lang="fi-FI" dirty="0" err="1"/>
              <a:t>or</a:t>
            </a:r>
            <a:r>
              <a:rPr lang="fi-FI" dirty="0"/>
              <a:t> </a:t>
            </a:r>
            <a:r>
              <a:rPr lang="fi-FI" dirty="0" err="1"/>
              <a:t>less</a:t>
            </a:r>
            <a:r>
              <a:rPr lang="fi-FI" dirty="0"/>
              <a:t> </a:t>
            </a:r>
            <a:r>
              <a:rPr lang="fi-FI" dirty="0" err="1"/>
              <a:t>effective</a:t>
            </a:r>
            <a:r>
              <a:rPr lang="fi-FI" dirty="0"/>
              <a:t> </a:t>
            </a:r>
            <a:r>
              <a:rPr lang="fi-FI" dirty="0" err="1"/>
              <a:t>than</a:t>
            </a:r>
            <a:r>
              <a:rPr lang="fi-FI" dirty="0"/>
              <a:t> </a:t>
            </a:r>
            <a:r>
              <a:rPr lang="fi-FI" dirty="0" err="1"/>
              <a:t>their</a:t>
            </a:r>
            <a:r>
              <a:rPr lang="fi-FI" dirty="0"/>
              <a:t> </a:t>
            </a:r>
            <a:r>
              <a:rPr lang="fi-FI" dirty="0" err="1"/>
              <a:t>peers</a:t>
            </a:r>
            <a:r>
              <a:rPr lang="fi-FI" dirty="0"/>
              <a:t>, </a:t>
            </a:r>
            <a:r>
              <a:rPr lang="fi-FI" dirty="0" err="1"/>
              <a:t>do</a:t>
            </a:r>
            <a:r>
              <a:rPr lang="fi-FI" dirty="0"/>
              <a:t> </a:t>
            </a:r>
            <a:r>
              <a:rPr lang="fi-FI" dirty="0" err="1"/>
              <a:t>state</a:t>
            </a:r>
            <a:r>
              <a:rPr lang="fi-FI" dirty="0"/>
              <a:t> </a:t>
            </a:r>
            <a:r>
              <a:rPr lang="fi-FI" dirty="0" err="1"/>
              <a:t>banks</a:t>
            </a:r>
            <a:r>
              <a:rPr lang="fi-FI" dirty="0"/>
              <a:t> </a:t>
            </a:r>
            <a:r>
              <a:rPr lang="fi-FI" dirty="0" err="1"/>
              <a:t>lend</a:t>
            </a:r>
            <a:r>
              <a:rPr lang="fi-FI" dirty="0"/>
              <a:t> </a:t>
            </a:r>
            <a:r>
              <a:rPr lang="fi-FI" dirty="0" err="1"/>
              <a:t>more</a:t>
            </a:r>
            <a:r>
              <a:rPr lang="fi-FI" dirty="0"/>
              <a:t> in </a:t>
            </a:r>
            <a:r>
              <a:rPr lang="fi-FI" dirty="0" err="1"/>
              <a:t>bad</a:t>
            </a:r>
            <a:r>
              <a:rPr lang="fi-FI" dirty="0"/>
              <a:t> </a:t>
            </a:r>
            <a:r>
              <a:rPr lang="fi-FI" dirty="0" err="1"/>
              <a:t>times</a:t>
            </a:r>
            <a:r>
              <a:rPr lang="fi-FI" dirty="0"/>
              <a:t> </a:t>
            </a:r>
            <a:r>
              <a:rPr lang="fi-FI" dirty="0" err="1"/>
              <a:t>than</a:t>
            </a:r>
            <a:r>
              <a:rPr lang="fi-FI" dirty="0"/>
              <a:t> </a:t>
            </a:r>
            <a:r>
              <a:rPr lang="fi-FI" dirty="0" err="1"/>
              <a:t>their</a:t>
            </a:r>
            <a:r>
              <a:rPr lang="fi-FI" dirty="0"/>
              <a:t> </a:t>
            </a:r>
            <a:r>
              <a:rPr lang="fi-FI" dirty="0" err="1"/>
              <a:t>peers</a:t>
            </a:r>
            <a:r>
              <a:rPr lang="fi-FI" dirty="0"/>
              <a:t>? Is </a:t>
            </a:r>
            <a:r>
              <a:rPr lang="fi-FI" dirty="0" err="1"/>
              <a:t>bank</a:t>
            </a:r>
            <a:r>
              <a:rPr lang="fi-FI" dirty="0"/>
              <a:t> </a:t>
            </a:r>
            <a:r>
              <a:rPr lang="fi-FI" dirty="0" err="1"/>
              <a:t>lending</a:t>
            </a:r>
            <a:r>
              <a:rPr lang="fi-FI" dirty="0"/>
              <a:t> to </a:t>
            </a:r>
            <a:r>
              <a:rPr lang="fi-FI" dirty="0" err="1"/>
              <a:t>corporate</a:t>
            </a:r>
            <a:r>
              <a:rPr lang="fi-FI" dirty="0"/>
              <a:t> </a:t>
            </a:r>
            <a:r>
              <a:rPr lang="fi-FI" dirty="0" err="1"/>
              <a:t>clients</a:t>
            </a:r>
            <a:r>
              <a:rPr lang="fi-FI" dirty="0"/>
              <a:t> </a:t>
            </a:r>
            <a:r>
              <a:rPr lang="fi-FI" dirty="0" err="1"/>
              <a:t>better</a:t>
            </a:r>
            <a:r>
              <a:rPr lang="fi-FI" dirty="0"/>
              <a:t> </a:t>
            </a:r>
            <a:r>
              <a:rPr lang="fi-FI" dirty="0" err="1"/>
              <a:t>explained</a:t>
            </a:r>
            <a:r>
              <a:rPr lang="fi-FI" dirty="0"/>
              <a:t> </a:t>
            </a:r>
            <a:r>
              <a:rPr lang="fi-FI" dirty="0" err="1"/>
              <a:t>by</a:t>
            </a:r>
            <a:r>
              <a:rPr lang="fi-FI" dirty="0"/>
              <a:t> </a:t>
            </a:r>
            <a:r>
              <a:rPr lang="fi-FI" dirty="0" err="1"/>
              <a:t>political</a:t>
            </a:r>
            <a:r>
              <a:rPr lang="fi-FI" dirty="0"/>
              <a:t> </a:t>
            </a:r>
            <a:r>
              <a:rPr lang="fi-FI" dirty="0" err="1"/>
              <a:t>cycles</a:t>
            </a:r>
            <a:r>
              <a:rPr lang="fi-FI" dirty="0"/>
              <a:t> </a:t>
            </a:r>
            <a:r>
              <a:rPr lang="fi-FI" dirty="0" err="1"/>
              <a:t>or</a:t>
            </a:r>
            <a:r>
              <a:rPr lang="fi-FI" dirty="0"/>
              <a:t> </a:t>
            </a:r>
            <a:r>
              <a:rPr lang="fi-FI" dirty="0" err="1"/>
              <a:t>by</a:t>
            </a:r>
            <a:r>
              <a:rPr lang="fi-FI" dirty="0"/>
              <a:t> </a:t>
            </a:r>
            <a:r>
              <a:rPr lang="fi-FI" dirty="0" err="1"/>
              <a:t>economic</a:t>
            </a:r>
            <a:r>
              <a:rPr lang="fi-FI" dirty="0"/>
              <a:t> </a:t>
            </a:r>
            <a:r>
              <a:rPr lang="fi-FI" dirty="0" err="1"/>
              <a:t>cycles</a:t>
            </a:r>
            <a:r>
              <a:rPr lang="fi-FI"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endParaRPr lang="fi-FI" dirty="0"/>
          </a:p>
        </p:txBody>
      </p:sp>
      <p:sp>
        <p:nvSpPr>
          <p:cNvPr id="4" name="Slide Number Placeholder 3"/>
          <p:cNvSpPr>
            <a:spLocks noGrp="1"/>
          </p:cNvSpPr>
          <p:nvPr>
            <p:ph type="sldNum" sz="quarter" idx="10"/>
          </p:nvPr>
        </p:nvSpPr>
        <p:spPr/>
        <p:txBody>
          <a:bodyPr/>
          <a:lstStyle/>
          <a:p>
            <a:fld id="{5A189561-A48B-4550-9CA1-E2E33612C40C}" type="slidenum">
              <a:rPr lang="fi-FI" smtClean="0"/>
              <a:pPr/>
              <a:t>20</a:t>
            </a:fld>
            <a:endParaRPr lang="fi-FI"/>
          </a:p>
        </p:txBody>
      </p:sp>
    </p:spTree>
    <p:extLst>
      <p:ext uri="{BB962C8B-B14F-4D97-AF65-F5344CB8AC3E}">
        <p14:creationId xmlns:p14="http://schemas.microsoft.com/office/powerpoint/2010/main" val="3908895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These</a:t>
            </a:r>
            <a:r>
              <a:rPr lang="fi-FI" dirty="0"/>
              <a:t> </a:t>
            </a:r>
            <a:r>
              <a:rPr lang="fi-FI" dirty="0" err="1"/>
              <a:t>are</a:t>
            </a:r>
            <a:r>
              <a:rPr lang="fi-FI" dirty="0"/>
              <a:t> </a:t>
            </a:r>
            <a:r>
              <a:rPr lang="fi-FI" dirty="0" err="1"/>
              <a:t>many</a:t>
            </a:r>
            <a:r>
              <a:rPr lang="fi-FI" dirty="0"/>
              <a:t> </a:t>
            </a:r>
            <a:r>
              <a:rPr lang="fi-FI" dirty="0" err="1"/>
              <a:t>more</a:t>
            </a:r>
            <a:r>
              <a:rPr lang="fi-FI" dirty="0"/>
              <a:t> </a:t>
            </a:r>
            <a:r>
              <a:rPr lang="fi-FI" dirty="0" err="1"/>
              <a:t>questions</a:t>
            </a:r>
            <a:r>
              <a:rPr lang="fi-FI" dirty="0"/>
              <a:t> </a:t>
            </a:r>
            <a:r>
              <a:rPr lang="fi-FI" dirty="0" err="1"/>
              <a:t>have</a:t>
            </a:r>
            <a:r>
              <a:rPr lang="fi-FI" dirty="0"/>
              <a:t> </a:t>
            </a:r>
            <a:r>
              <a:rPr lang="fi-FI" dirty="0" err="1"/>
              <a:t>been</a:t>
            </a:r>
            <a:r>
              <a:rPr lang="fi-FI" dirty="0"/>
              <a:t> </a:t>
            </a:r>
            <a:r>
              <a:rPr lang="fi-FI" dirty="0" err="1"/>
              <a:t>researched</a:t>
            </a:r>
            <a:r>
              <a:rPr lang="fi-FI" dirty="0"/>
              <a:t> </a:t>
            </a:r>
            <a:r>
              <a:rPr lang="fi-FI" dirty="0" err="1"/>
              <a:t>also</a:t>
            </a:r>
            <a:r>
              <a:rPr lang="fi-FI" dirty="0"/>
              <a:t> at BOFIT. I </a:t>
            </a:r>
            <a:r>
              <a:rPr lang="fi-FI" dirty="0" err="1"/>
              <a:t>encourage</a:t>
            </a:r>
            <a:r>
              <a:rPr lang="fi-FI" dirty="0"/>
              <a:t> </a:t>
            </a:r>
            <a:r>
              <a:rPr lang="fi-FI" dirty="0" err="1"/>
              <a:t>you</a:t>
            </a:r>
            <a:r>
              <a:rPr lang="fi-FI" dirty="0"/>
              <a:t> to </a:t>
            </a:r>
            <a:r>
              <a:rPr lang="fi-FI" dirty="0" err="1"/>
              <a:t>have</a:t>
            </a:r>
            <a:r>
              <a:rPr lang="fi-FI" dirty="0"/>
              <a:t> a look at some </a:t>
            </a:r>
            <a:r>
              <a:rPr lang="fi-FI" dirty="0" err="1"/>
              <a:t>paper</a:t>
            </a:r>
            <a:r>
              <a:rPr lang="fi-FI" dirty="0"/>
              <a:t> </a:t>
            </a:r>
            <a:r>
              <a:rPr lang="fi-FI" dirty="0" err="1"/>
              <a:t>abstracts</a:t>
            </a:r>
            <a:r>
              <a:rPr lang="fi-FI" dirty="0"/>
              <a:t> to </a:t>
            </a:r>
            <a:r>
              <a:rPr lang="fi-FI" dirty="0" err="1"/>
              <a:t>get</a:t>
            </a:r>
            <a:r>
              <a:rPr lang="fi-FI" dirty="0"/>
              <a:t> a </a:t>
            </a:r>
            <a:r>
              <a:rPr lang="fi-FI" dirty="0" err="1"/>
              <a:t>flavor</a:t>
            </a:r>
            <a:r>
              <a:rPr lang="fi-FI" dirty="0"/>
              <a:t> of </a:t>
            </a:r>
            <a:r>
              <a:rPr lang="fi-FI" dirty="0" err="1"/>
              <a:t>what</a:t>
            </a:r>
            <a:r>
              <a:rPr lang="fi-FI" dirty="0"/>
              <a:t> </a:t>
            </a:r>
            <a:r>
              <a:rPr lang="fi-FI" dirty="0" err="1"/>
              <a:t>economic</a:t>
            </a:r>
            <a:r>
              <a:rPr lang="fi-FI" dirty="0"/>
              <a:t> </a:t>
            </a:r>
            <a:r>
              <a:rPr lang="fi-FI" dirty="0" err="1"/>
              <a:t>research</a:t>
            </a:r>
            <a:r>
              <a:rPr lang="fi-FI" dirty="0"/>
              <a:t> </a:t>
            </a:r>
            <a:r>
              <a:rPr lang="fi-FI" dirty="0" err="1"/>
              <a:t>can</a:t>
            </a:r>
            <a:r>
              <a:rPr lang="fi-FI" dirty="0"/>
              <a:t> </a:t>
            </a:r>
            <a:r>
              <a:rPr lang="fi-FI" dirty="0" err="1"/>
              <a:t>attain</a:t>
            </a:r>
            <a:r>
              <a:rPr lang="fi-FI" dirty="0"/>
              <a:t> </a:t>
            </a:r>
            <a:r>
              <a:rPr lang="fi-FI" dirty="0" err="1"/>
              <a:t>using</a:t>
            </a:r>
            <a:r>
              <a:rPr lang="fi-FI" dirty="0"/>
              <a:t> Russian </a:t>
            </a:r>
            <a:r>
              <a:rPr lang="fi-FI" dirty="0" err="1"/>
              <a:t>banking</a:t>
            </a:r>
            <a:r>
              <a:rPr lang="fi-FI" dirty="0"/>
              <a:t> data. </a:t>
            </a:r>
          </a:p>
        </p:txBody>
      </p:sp>
      <p:sp>
        <p:nvSpPr>
          <p:cNvPr id="4" name="Slide Number Placeholder 3"/>
          <p:cNvSpPr>
            <a:spLocks noGrp="1"/>
          </p:cNvSpPr>
          <p:nvPr>
            <p:ph type="sldNum" sz="quarter" idx="10"/>
          </p:nvPr>
        </p:nvSpPr>
        <p:spPr/>
        <p:txBody>
          <a:bodyPr/>
          <a:lstStyle/>
          <a:p>
            <a:fld id="{5A189561-A48B-4550-9CA1-E2E33612C40C}" type="slidenum">
              <a:rPr lang="fi-FI" smtClean="0"/>
              <a:pPr/>
              <a:t>21</a:t>
            </a:fld>
            <a:endParaRPr lang="fi-FI"/>
          </a:p>
        </p:txBody>
      </p:sp>
    </p:spTree>
    <p:extLst>
      <p:ext uri="{BB962C8B-B14F-4D97-AF65-F5344CB8AC3E}">
        <p14:creationId xmlns:p14="http://schemas.microsoft.com/office/powerpoint/2010/main" val="1365807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67AFBA-6F82-3643-B895-40989DC573A9}" type="slidenum">
              <a:rPr lang="fi-FI" smtClean="0"/>
              <a:t>22</a:t>
            </a:fld>
            <a:endParaRPr lang="fi-FI"/>
          </a:p>
        </p:txBody>
      </p:sp>
    </p:spTree>
    <p:extLst>
      <p:ext uri="{BB962C8B-B14F-4D97-AF65-F5344CB8AC3E}">
        <p14:creationId xmlns:p14="http://schemas.microsoft.com/office/powerpoint/2010/main" val="3433109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To </a:t>
            </a:r>
            <a:r>
              <a:rPr lang="fi-FI" dirty="0" err="1"/>
              <a:t>beging</a:t>
            </a:r>
            <a:r>
              <a:rPr lang="fi-FI" dirty="0"/>
              <a:t> </a:t>
            </a:r>
            <a:r>
              <a:rPr lang="fi-FI" dirty="0" err="1"/>
              <a:t>with</a:t>
            </a:r>
            <a:r>
              <a:rPr lang="fi-FI" dirty="0"/>
              <a:t>, </a:t>
            </a:r>
            <a:r>
              <a:rPr lang="fi-FI" dirty="0" err="1"/>
              <a:t>we</a:t>
            </a:r>
            <a:r>
              <a:rPr lang="fi-FI" dirty="0"/>
              <a:t> </a:t>
            </a:r>
            <a:r>
              <a:rPr lang="fi-FI" dirty="0" err="1"/>
              <a:t>agreed</a:t>
            </a:r>
            <a:r>
              <a:rPr lang="fi-FI" dirty="0"/>
              <a:t> </a:t>
            </a:r>
            <a:r>
              <a:rPr lang="fi-FI" dirty="0" err="1"/>
              <a:t>that</a:t>
            </a:r>
            <a:r>
              <a:rPr lang="fi-FI" dirty="0"/>
              <a:t> </a:t>
            </a:r>
            <a:r>
              <a:rPr lang="fi-FI" dirty="0" err="1"/>
              <a:t>I’ll</a:t>
            </a:r>
            <a:r>
              <a:rPr lang="fi-FI" dirty="0"/>
              <a:t> </a:t>
            </a:r>
            <a:r>
              <a:rPr lang="fi-FI" dirty="0" err="1"/>
              <a:t>speak</a:t>
            </a:r>
            <a:r>
              <a:rPr lang="fi-FI" dirty="0"/>
              <a:t> for </a:t>
            </a:r>
            <a:r>
              <a:rPr lang="fi-FI" dirty="0" err="1"/>
              <a:t>about</a:t>
            </a:r>
            <a:r>
              <a:rPr lang="fi-FI" dirty="0"/>
              <a:t> 40-45 min and </a:t>
            </a:r>
            <a:r>
              <a:rPr lang="fi-FI" dirty="0" err="1"/>
              <a:t>we’ll</a:t>
            </a:r>
            <a:r>
              <a:rPr lang="fi-FI" dirty="0"/>
              <a:t> </a:t>
            </a:r>
            <a:r>
              <a:rPr lang="fi-FI" dirty="0" err="1"/>
              <a:t>have</a:t>
            </a:r>
            <a:r>
              <a:rPr lang="fi-FI" dirty="0"/>
              <a:t> a Q&amp;A session </a:t>
            </a:r>
            <a:r>
              <a:rPr lang="fi-FI" dirty="0" err="1"/>
              <a:t>immediately</a:t>
            </a:r>
            <a:r>
              <a:rPr lang="fi-FI" dirty="0"/>
              <a:t> </a:t>
            </a:r>
            <a:r>
              <a:rPr lang="fi-FI" dirty="0" err="1"/>
              <a:t>after</a:t>
            </a:r>
            <a:r>
              <a:rPr lang="fi-FI" dirty="0"/>
              <a:t> </a:t>
            </a:r>
            <a:r>
              <a:rPr lang="fi-FI" dirty="0" err="1"/>
              <a:t>that</a:t>
            </a:r>
            <a:r>
              <a:rPr lang="fi-FI" dirty="0"/>
              <a:t>. </a:t>
            </a:r>
            <a:r>
              <a:rPr lang="fi-FI" dirty="0" err="1"/>
              <a:t>Meanwhile</a:t>
            </a:r>
            <a:r>
              <a:rPr lang="fi-FI" dirty="0"/>
              <a:t> I </a:t>
            </a:r>
            <a:r>
              <a:rPr lang="fi-FI" dirty="0" err="1"/>
              <a:t>encourage</a:t>
            </a:r>
            <a:r>
              <a:rPr lang="fi-FI" dirty="0"/>
              <a:t> </a:t>
            </a:r>
            <a:r>
              <a:rPr lang="fi-FI" dirty="0" err="1"/>
              <a:t>you</a:t>
            </a:r>
            <a:r>
              <a:rPr lang="fi-FI" dirty="0"/>
              <a:t> to </a:t>
            </a:r>
            <a:r>
              <a:rPr lang="fi-FI" dirty="0" err="1"/>
              <a:t>use</a:t>
            </a:r>
            <a:r>
              <a:rPr lang="fi-FI" dirty="0"/>
              <a:t> </a:t>
            </a:r>
            <a:r>
              <a:rPr lang="fi-FI" dirty="0" err="1"/>
              <a:t>the</a:t>
            </a:r>
            <a:r>
              <a:rPr lang="fi-FI" dirty="0"/>
              <a:t> </a:t>
            </a:r>
            <a:r>
              <a:rPr lang="fi-FI" dirty="0" err="1"/>
              <a:t>chat</a:t>
            </a:r>
            <a:r>
              <a:rPr lang="fi-FI" dirty="0"/>
              <a:t> for </a:t>
            </a:r>
            <a:r>
              <a:rPr lang="fi-FI" dirty="0" err="1"/>
              <a:t>comments</a:t>
            </a:r>
            <a:r>
              <a:rPr lang="fi-FI" dirty="0"/>
              <a:t> and </a:t>
            </a:r>
            <a:r>
              <a:rPr lang="fi-FI" dirty="0" err="1"/>
              <a:t>questions</a:t>
            </a:r>
            <a:r>
              <a:rPr lang="fi-FI" dirty="0"/>
              <a:t> </a:t>
            </a:r>
            <a:r>
              <a:rPr lang="fi-FI" dirty="0" err="1"/>
              <a:t>during</a:t>
            </a:r>
            <a:r>
              <a:rPr lang="fi-FI" dirty="0"/>
              <a:t> my </a:t>
            </a:r>
            <a:r>
              <a:rPr lang="fi-FI" dirty="0" err="1"/>
              <a:t>presentation</a:t>
            </a:r>
            <a:r>
              <a:rPr lang="fi-FI" dirty="0"/>
              <a:t>. </a:t>
            </a:r>
            <a:r>
              <a:rPr lang="fi-FI" dirty="0" err="1"/>
              <a:t>I’ll</a:t>
            </a:r>
            <a:r>
              <a:rPr lang="fi-FI" dirty="0"/>
              <a:t> </a:t>
            </a:r>
            <a:r>
              <a:rPr lang="fi-FI" dirty="0" err="1"/>
              <a:t>see</a:t>
            </a:r>
            <a:r>
              <a:rPr lang="fi-FI" dirty="0"/>
              <a:t> </a:t>
            </a:r>
            <a:r>
              <a:rPr lang="fi-FI" dirty="0" err="1"/>
              <a:t>if</a:t>
            </a:r>
            <a:r>
              <a:rPr lang="fi-FI" dirty="0"/>
              <a:t> I </a:t>
            </a:r>
            <a:r>
              <a:rPr lang="fi-FI" dirty="0" err="1"/>
              <a:t>can</a:t>
            </a:r>
            <a:r>
              <a:rPr lang="fi-FI" dirty="0"/>
              <a:t> </a:t>
            </a:r>
            <a:r>
              <a:rPr lang="fi-FI" dirty="0" err="1"/>
              <a:t>react</a:t>
            </a:r>
            <a:r>
              <a:rPr lang="fi-FI" dirty="0"/>
              <a:t> to </a:t>
            </a:r>
            <a:r>
              <a:rPr lang="fi-FI" dirty="0" err="1"/>
              <a:t>those</a:t>
            </a:r>
            <a:r>
              <a:rPr lang="fi-FI" dirty="0"/>
              <a:t> </a:t>
            </a:r>
            <a:r>
              <a:rPr lang="fi-FI" dirty="0" err="1"/>
              <a:t>during</a:t>
            </a:r>
            <a:r>
              <a:rPr lang="fi-FI" dirty="0"/>
              <a:t> </a:t>
            </a:r>
            <a:r>
              <a:rPr lang="fi-FI" dirty="0" err="1"/>
              <a:t>the</a:t>
            </a:r>
            <a:r>
              <a:rPr lang="fi-FI" dirty="0"/>
              <a:t> </a:t>
            </a:r>
            <a:r>
              <a:rPr lang="fi-FI" dirty="0" err="1"/>
              <a:t>presentation</a:t>
            </a:r>
            <a:r>
              <a:rPr lang="fi-FI" dirty="0"/>
              <a:t> and </a:t>
            </a:r>
            <a:r>
              <a:rPr lang="fi-FI" dirty="0" err="1"/>
              <a:t>if</a:t>
            </a:r>
            <a:r>
              <a:rPr lang="fi-FI" dirty="0"/>
              <a:t> </a:t>
            </a:r>
            <a:r>
              <a:rPr lang="fi-FI" dirty="0" err="1"/>
              <a:t>not</a:t>
            </a:r>
            <a:r>
              <a:rPr lang="fi-FI" dirty="0"/>
              <a:t>, </a:t>
            </a:r>
            <a:r>
              <a:rPr lang="fi-FI" dirty="0" err="1"/>
              <a:t>we’ll</a:t>
            </a:r>
            <a:r>
              <a:rPr lang="fi-FI" dirty="0"/>
              <a:t> </a:t>
            </a:r>
            <a:r>
              <a:rPr lang="fi-FI" dirty="0" err="1"/>
              <a:t>have</a:t>
            </a:r>
            <a:r>
              <a:rPr lang="fi-FI" dirty="0"/>
              <a:t> </a:t>
            </a:r>
            <a:r>
              <a:rPr lang="fi-FI" dirty="0" err="1"/>
              <a:t>the</a:t>
            </a:r>
            <a:r>
              <a:rPr lang="fi-FI" dirty="0"/>
              <a:t> Q&amp;A. </a:t>
            </a:r>
          </a:p>
          <a:p>
            <a:endParaRPr lang="fi-FI" dirty="0"/>
          </a:p>
          <a:p>
            <a:r>
              <a:rPr lang="fi-FI" dirty="0" err="1"/>
              <a:t>The</a:t>
            </a:r>
            <a:r>
              <a:rPr lang="fi-FI" dirty="0"/>
              <a:t> </a:t>
            </a:r>
            <a:r>
              <a:rPr lang="fi-FI" dirty="0" err="1"/>
              <a:t>topic</a:t>
            </a:r>
            <a:r>
              <a:rPr lang="fi-FI" dirty="0"/>
              <a:t> of </a:t>
            </a:r>
            <a:r>
              <a:rPr lang="fi-FI" dirty="0" err="1"/>
              <a:t>today</a:t>
            </a:r>
            <a:r>
              <a:rPr lang="fi-FI" dirty="0"/>
              <a:t> is a </a:t>
            </a:r>
            <a:r>
              <a:rPr lang="fi-FI" dirty="0" err="1"/>
              <a:t>very</a:t>
            </a:r>
            <a:r>
              <a:rPr lang="fi-FI" dirty="0"/>
              <a:t> </a:t>
            </a:r>
            <a:r>
              <a:rPr lang="fi-FI" dirty="0" err="1"/>
              <a:t>broad</a:t>
            </a:r>
            <a:r>
              <a:rPr lang="fi-FI" dirty="0"/>
              <a:t> </a:t>
            </a:r>
            <a:r>
              <a:rPr lang="fi-FI" dirty="0" err="1"/>
              <a:t>one</a:t>
            </a:r>
            <a:r>
              <a:rPr lang="fi-FI" dirty="0"/>
              <a:t> and </a:t>
            </a:r>
            <a:r>
              <a:rPr lang="fi-FI" dirty="0" err="1"/>
              <a:t>therefore</a:t>
            </a:r>
            <a:r>
              <a:rPr lang="fi-FI" dirty="0"/>
              <a:t> </a:t>
            </a:r>
            <a:r>
              <a:rPr lang="fi-FI" dirty="0" err="1"/>
              <a:t>I’ll</a:t>
            </a:r>
            <a:r>
              <a:rPr lang="fi-FI" dirty="0"/>
              <a:t> </a:t>
            </a:r>
            <a:r>
              <a:rPr lang="fi-FI" dirty="0" err="1"/>
              <a:t>only</a:t>
            </a:r>
            <a:r>
              <a:rPr lang="fi-FI" dirty="0"/>
              <a:t> </a:t>
            </a:r>
            <a:r>
              <a:rPr lang="fi-FI" dirty="0" err="1"/>
              <a:t>superficially</a:t>
            </a:r>
            <a:r>
              <a:rPr lang="fi-FI" dirty="0"/>
              <a:t> </a:t>
            </a:r>
            <a:r>
              <a:rPr lang="fi-FI" dirty="0" err="1"/>
              <a:t>touch</a:t>
            </a:r>
            <a:r>
              <a:rPr lang="fi-FI" dirty="0"/>
              <a:t> </a:t>
            </a:r>
            <a:r>
              <a:rPr lang="fi-FI" dirty="0" err="1"/>
              <a:t>upon</a:t>
            </a:r>
            <a:r>
              <a:rPr lang="fi-FI" dirty="0"/>
              <a:t> </a:t>
            </a:r>
            <a:r>
              <a:rPr lang="fi-FI" dirty="0" err="1"/>
              <a:t>these</a:t>
            </a:r>
            <a:r>
              <a:rPr lang="fi-FI" dirty="0"/>
              <a:t> </a:t>
            </a:r>
            <a:r>
              <a:rPr lang="fi-FI" dirty="0" err="1"/>
              <a:t>themes</a:t>
            </a:r>
            <a:r>
              <a:rPr lang="fi-FI" dirty="0"/>
              <a:t>. </a:t>
            </a:r>
            <a:r>
              <a:rPr lang="fi-FI" dirty="0" err="1"/>
              <a:t>But</a:t>
            </a:r>
            <a:r>
              <a:rPr lang="fi-FI" dirty="0"/>
              <a:t> it </a:t>
            </a:r>
            <a:r>
              <a:rPr lang="fi-FI" dirty="0" err="1"/>
              <a:t>might</a:t>
            </a:r>
            <a:r>
              <a:rPr lang="fi-FI" dirty="0"/>
              <a:t> </a:t>
            </a:r>
            <a:r>
              <a:rPr lang="fi-FI" dirty="0" err="1"/>
              <a:t>be</a:t>
            </a:r>
            <a:r>
              <a:rPr lang="fi-FI" dirty="0"/>
              <a:t> </a:t>
            </a:r>
            <a:r>
              <a:rPr lang="fi-FI" dirty="0" err="1"/>
              <a:t>useful</a:t>
            </a:r>
            <a:r>
              <a:rPr lang="fi-FI" dirty="0"/>
              <a:t> to </a:t>
            </a:r>
            <a:r>
              <a:rPr lang="fi-FI" dirty="0" err="1"/>
              <a:t>start</a:t>
            </a:r>
            <a:r>
              <a:rPr lang="fi-FI" dirty="0"/>
              <a:t> </a:t>
            </a:r>
            <a:r>
              <a:rPr lang="fi-FI" dirty="0" err="1"/>
              <a:t>with</a:t>
            </a:r>
            <a:r>
              <a:rPr lang="fi-FI" dirty="0"/>
              <a:t> </a:t>
            </a:r>
            <a:r>
              <a:rPr lang="fi-FI" dirty="0" err="1"/>
              <a:t>the</a:t>
            </a:r>
            <a:r>
              <a:rPr lang="fi-FI" dirty="0"/>
              <a:t> </a:t>
            </a:r>
            <a:r>
              <a:rPr lang="fi-FI" dirty="0" err="1"/>
              <a:t>overview</a:t>
            </a:r>
            <a:r>
              <a:rPr lang="fi-FI" dirty="0"/>
              <a:t>. </a:t>
            </a:r>
          </a:p>
          <a:p>
            <a:r>
              <a:rPr lang="fi-FI" dirty="0" err="1"/>
              <a:t>So</a:t>
            </a:r>
            <a:r>
              <a:rPr lang="fi-FI" dirty="0"/>
              <a:t> </a:t>
            </a:r>
            <a:r>
              <a:rPr lang="fi-FI" dirty="0" err="1"/>
              <a:t>I’ll</a:t>
            </a:r>
            <a:r>
              <a:rPr lang="fi-FI" dirty="0"/>
              <a:t> </a:t>
            </a:r>
            <a:r>
              <a:rPr lang="fi-FI" dirty="0" err="1"/>
              <a:t>first</a:t>
            </a:r>
            <a:r>
              <a:rPr lang="fi-FI" dirty="0"/>
              <a:t> </a:t>
            </a:r>
            <a:r>
              <a:rPr lang="fi-FI" dirty="0" err="1"/>
              <a:t>discuss</a:t>
            </a:r>
            <a:r>
              <a:rPr lang="fi-FI" dirty="0"/>
              <a:t> </a:t>
            </a:r>
            <a:r>
              <a:rPr lang="fi-FI" dirty="0" err="1"/>
              <a:t>what</a:t>
            </a:r>
            <a:r>
              <a:rPr lang="fi-FI" dirty="0"/>
              <a:t> </a:t>
            </a:r>
            <a:r>
              <a:rPr lang="fi-FI" dirty="0" err="1"/>
              <a:t>do</a:t>
            </a:r>
            <a:r>
              <a:rPr lang="fi-FI" dirty="0"/>
              <a:t> </a:t>
            </a:r>
            <a:r>
              <a:rPr lang="fi-FI" dirty="0" err="1"/>
              <a:t>we</a:t>
            </a:r>
            <a:r>
              <a:rPr lang="fi-FI" dirty="0"/>
              <a:t> </a:t>
            </a:r>
            <a:r>
              <a:rPr lang="fi-FI" dirty="0" err="1"/>
              <a:t>mean</a:t>
            </a:r>
            <a:r>
              <a:rPr lang="fi-FI" dirty="0"/>
              <a:t> </a:t>
            </a:r>
            <a:r>
              <a:rPr lang="fi-FI" dirty="0" err="1"/>
              <a:t>with</a:t>
            </a:r>
            <a:r>
              <a:rPr lang="fi-FI" dirty="0"/>
              <a:t> </a:t>
            </a:r>
            <a:r>
              <a:rPr lang="fi-FI" dirty="0" err="1"/>
              <a:t>financial</a:t>
            </a:r>
            <a:r>
              <a:rPr lang="fi-FI" dirty="0"/>
              <a:t> </a:t>
            </a:r>
            <a:r>
              <a:rPr lang="fi-FI" dirty="0" err="1"/>
              <a:t>markets</a:t>
            </a:r>
            <a:r>
              <a:rPr lang="fi-FI" dirty="0"/>
              <a:t> and </a:t>
            </a:r>
            <a:r>
              <a:rPr lang="fi-FI" dirty="0" err="1"/>
              <a:t>why</a:t>
            </a:r>
            <a:r>
              <a:rPr lang="fi-FI" dirty="0"/>
              <a:t> </a:t>
            </a:r>
            <a:r>
              <a:rPr lang="fi-FI" dirty="0" err="1"/>
              <a:t>the</a:t>
            </a:r>
            <a:r>
              <a:rPr lang="fi-FI" dirty="0"/>
              <a:t> </a:t>
            </a:r>
            <a:r>
              <a:rPr lang="fi-FI" dirty="0" err="1"/>
              <a:t>development</a:t>
            </a:r>
            <a:r>
              <a:rPr lang="fi-FI" dirty="0"/>
              <a:t> of </a:t>
            </a:r>
            <a:r>
              <a:rPr lang="fi-FI" dirty="0" err="1"/>
              <a:t>financial</a:t>
            </a:r>
            <a:r>
              <a:rPr lang="fi-FI" dirty="0"/>
              <a:t> </a:t>
            </a:r>
            <a:r>
              <a:rPr lang="fi-FI" dirty="0" err="1"/>
              <a:t>markets</a:t>
            </a:r>
            <a:r>
              <a:rPr lang="fi-FI" dirty="0"/>
              <a:t> is </a:t>
            </a:r>
            <a:r>
              <a:rPr lang="fi-FI" dirty="0" err="1"/>
              <a:t>deemed</a:t>
            </a:r>
            <a:r>
              <a:rPr lang="fi-FI" dirty="0"/>
              <a:t> </a:t>
            </a:r>
            <a:r>
              <a:rPr lang="fi-FI" dirty="0" err="1"/>
              <a:t>important</a:t>
            </a:r>
            <a:r>
              <a:rPr lang="fi-FI" dirty="0"/>
              <a:t>, </a:t>
            </a:r>
            <a:r>
              <a:rPr lang="fi-FI" dirty="0" err="1"/>
              <a:t>especially</a:t>
            </a:r>
            <a:r>
              <a:rPr lang="fi-FI" dirty="0"/>
              <a:t> in </a:t>
            </a:r>
            <a:r>
              <a:rPr lang="fi-FI" dirty="0" err="1"/>
              <a:t>emerging</a:t>
            </a:r>
            <a:r>
              <a:rPr lang="fi-FI" dirty="0"/>
              <a:t> </a:t>
            </a:r>
            <a:r>
              <a:rPr lang="fi-FI" dirty="0" err="1"/>
              <a:t>countries</a:t>
            </a:r>
            <a:r>
              <a:rPr lang="fi-FI" dirty="0"/>
              <a:t> </a:t>
            </a:r>
            <a:r>
              <a:rPr lang="fi-FI" dirty="0" err="1"/>
              <a:t>like</a:t>
            </a:r>
            <a:r>
              <a:rPr lang="fi-FI" dirty="0"/>
              <a:t> </a:t>
            </a:r>
            <a:r>
              <a:rPr lang="fi-FI" dirty="0" err="1"/>
              <a:t>Russia</a:t>
            </a:r>
            <a:r>
              <a:rPr lang="fi-FI" dirty="0"/>
              <a:t>.</a:t>
            </a:r>
          </a:p>
          <a:p>
            <a:endParaRPr lang="fi-FI" dirty="0"/>
          </a:p>
          <a:p>
            <a:r>
              <a:rPr lang="fi-FI" dirty="0" err="1"/>
              <a:t>We</a:t>
            </a:r>
            <a:r>
              <a:rPr lang="fi-FI" dirty="0"/>
              <a:t> </a:t>
            </a:r>
            <a:r>
              <a:rPr lang="fi-FI" dirty="0" err="1"/>
              <a:t>will</a:t>
            </a:r>
            <a:r>
              <a:rPr lang="fi-FI" dirty="0"/>
              <a:t> </a:t>
            </a:r>
            <a:r>
              <a:rPr lang="fi-FI" dirty="0" err="1"/>
              <a:t>then</a:t>
            </a:r>
            <a:r>
              <a:rPr lang="fi-FI" dirty="0"/>
              <a:t> </a:t>
            </a:r>
            <a:r>
              <a:rPr lang="fi-FI" dirty="0" err="1"/>
              <a:t>have</a:t>
            </a:r>
            <a:r>
              <a:rPr lang="fi-FI" dirty="0"/>
              <a:t> a look at </a:t>
            </a:r>
            <a:r>
              <a:rPr lang="fi-FI" dirty="0" err="1"/>
              <a:t>the</a:t>
            </a:r>
            <a:r>
              <a:rPr lang="fi-FI" dirty="0"/>
              <a:t> </a:t>
            </a:r>
            <a:r>
              <a:rPr lang="fi-FI" dirty="0" err="1"/>
              <a:t>financial</a:t>
            </a:r>
            <a:r>
              <a:rPr lang="fi-FI" dirty="0"/>
              <a:t> </a:t>
            </a:r>
            <a:r>
              <a:rPr lang="fi-FI" dirty="0" err="1"/>
              <a:t>sector</a:t>
            </a:r>
            <a:r>
              <a:rPr lang="fi-FI" dirty="0"/>
              <a:t> in </a:t>
            </a:r>
            <a:r>
              <a:rPr lang="fi-FI" dirty="0" err="1"/>
              <a:t>Russia</a:t>
            </a:r>
            <a:r>
              <a:rPr lang="fi-FI" dirty="0"/>
              <a:t> </a:t>
            </a:r>
            <a:r>
              <a:rPr lang="fi-FI" dirty="0" err="1"/>
              <a:t>overall</a:t>
            </a:r>
            <a:r>
              <a:rPr lang="fi-FI" dirty="0"/>
              <a:t>. As </a:t>
            </a:r>
            <a:r>
              <a:rPr lang="fi-FI" dirty="0" err="1"/>
              <a:t>understanding</a:t>
            </a:r>
            <a:r>
              <a:rPr lang="fi-FI" dirty="0"/>
              <a:t> </a:t>
            </a:r>
            <a:r>
              <a:rPr lang="fi-FI" dirty="0" err="1"/>
              <a:t>past</a:t>
            </a:r>
            <a:r>
              <a:rPr lang="fi-FI" dirty="0"/>
              <a:t> is </a:t>
            </a:r>
            <a:r>
              <a:rPr lang="fi-FI" dirty="0" err="1"/>
              <a:t>essential</a:t>
            </a:r>
            <a:r>
              <a:rPr lang="fi-FI" dirty="0"/>
              <a:t> in </a:t>
            </a:r>
            <a:r>
              <a:rPr lang="fi-FI" dirty="0" err="1"/>
              <a:t>understanding</a:t>
            </a:r>
            <a:r>
              <a:rPr lang="fi-FI" dirty="0"/>
              <a:t> </a:t>
            </a:r>
            <a:r>
              <a:rPr lang="fi-FI" dirty="0" err="1"/>
              <a:t>the</a:t>
            </a:r>
            <a:r>
              <a:rPr lang="fi-FI" dirty="0"/>
              <a:t> </a:t>
            </a:r>
            <a:r>
              <a:rPr lang="fi-FI" dirty="0" err="1"/>
              <a:t>present</a:t>
            </a:r>
            <a:r>
              <a:rPr lang="fi-FI" dirty="0"/>
              <a:t> </a:t>
            </a:r>
            <a:r>
              <a:rPr lang="fi-FI" dirty="0" err="1"/>
              <a:t>day</a:t>
            </a:r>
            <a:r>
              <a:rPr lang="fi-FI" dirty="0"/>
              <a:t>, </a:t>
            </a:r>
            <a:r>
              <a:rPr lang="fi-FI" dirty="0" err="1"/>
              <a:t>I’ll</a:t>
            </a:r>
            <a:r>
              <a:rPr lang="fi-FI" dirty="0"/>
              <a:t> </a:t>
            </a:r>
            <a:r>
              <a:rPr lang="fi-FI" dirty="0" err="1"/>
              <a:t>very</a:t>
            </a:r>
            <a:r>
              <a:rPr lang="fi-FI" dirty="0"/>
              <a:t> </a:t>
            </a:r>
            <a:r>
              <a:rPr lang="fi-FI" dirty="0" err="1"/>
              <a:t>briefly</a:t>
            </a:r>
            <a:r>
              <a:rPr lang="fi-FI" dirty="0"/>
              <a:t> </a:t>
            </a:r>
            <a:r>
              <a:rPr lang="fi-FI" dirty="0" err="1"/>
              <a:t>walk</a:t>
            </a:r>
            <a:r>
              <a:rPr lang="fi-FI" dirty="0"/>
              <a:t> </a:t>
            </a:r>
            <a:r>
              <a:rPr lang="fi-FI" dirty="0" err="1"/>
              <a:t>you</a:t>
            </a:r>
            <a:r>
              <a:rPr lang="fi-FI" dirty="0"/>
              <a:t> </a:t>
            </a:r>
            <a:r>
              <a:rPr lang="fi-FI" dirty="0" err="1"/>
              <a:t>throught</a:t>
            </a:r>
            <a:r>
              <a:rPr lang="fi-FI" dirty="0"/>
              <a:t> </a:t>
            </a:r>
            <a:r>
              <a:rPr lang="fi-FI" dirty="0" err="1"/>
              <a:t>the</a:t>
            </a:r>
            <a:r>
              <a:rPr lang="fi-FI" dirty="0"/>
              <a:t> </a:t>
            </a:r>
            <a:r>
              <a:rPr lang="fi-FI" dirty="0" err="1"/>
              <a:t>key</a:t>
            </a:r>
            <a:r>
              <a:rPr lang="fi-FI" dirty="0"/>
              <a:t> </a:t>
            </a:r>
            <a:r>
              <a:rPr lang="fi-FI" dirty="0" err="1"/>
              <a:t>developments</a:t>
            </a:r>
            <a:r>
              <a:rPr lang="fi-FI" dirty="0"/>
              <a:t> </a:t>
            </a:r>
            <a:r>
              <a:rPr lang="fi-FI" dirty="0" err="1"/>
              <a:t>during</a:t>
            </a:r>
            <a:r>
              <a:rPr lang="fi-FI" dirty="0"/>
              <a:t> </a:t>
            </a:r>
            <a:r>
              <a:rPr lang="fi-FI" dirty="0" err="1"/>
              <a:t>the</a:t>
            </a:r>
            <a:r>
              <a:rPr lang="fi-FI" dirty="0"/>
              <a:t> </a:t>
            </a:r>
            <a:r>
              <a:rPr lang="fi-FI" dirty="0" err="1"/>
              <a:t>last</a:t>
            </a:r>
            <a:r>
              <a:rPr lang="fi-FI" dirty="0"/>
              <a:t> 30 </a:t>
            </a:r>
            <a:r>
              <a:rPr lang="fi-FI" dirty="0" err="1"/>
              <a:t>years</a:t>
            </a:r>
            <a:r>
              <a:rPr lang="fi-FI" dirty="0"/>
              <a:t>.  </a:t>
            </a:r>
            <a:r>
              <a:rPr lang="fi-FI" dirty="0" err="1"/>
              <a:t>Then</a:t>
            </a:r>
            <a:r>
              <a:rPr lang="fi-FI" dirty="0"/>
              <a:t> </a:t>
            </a:r>
            <a:r>
              <a:rPr lang="fi-FI" dirty="0" err="1"/>
              <a:t>I’ll</a:t>
            </a:r>
            <a:r>
              <a:rPr lang="fi-FI" dirty="0"/>
              <a:t> </a:t>
            </a:r>
            <a:r>
              <a:rPr lang="fi-FI" dirty="0" err="1"/>
              <a:t>have</a:t>
            </a:r>
            <a:r>
              <a:rPr lang="fi-FI" dirty="0"/>
              <a:t> </a:t>
            </a:r>
            <a:r>
              <a:rPr lang="fi-FI" dirty="0" err="1"/>
              <a:t>something</a:t>
            </a:r>
            <a:r>
              <a:rPr lang="fi-FI" dirty="0"/>
              <a:t> to </a:t>
            </a:r>
            <a:r>
              <a:rPr lang="fi-FI" dirty="0" err="1"/>
              <a:t>say</a:t>
            </a:r>
            <a:r>
              <a:rPr lang="fi-FI" dirty="0"/>
              <a:t> </a:t>
            </a:r>
            <a:r>
              <a:rPr lang="fi-FI" dirty="0" err="1"/>
              <a:t>about</a:t>
            </a:r>
            <a:r>
              <a:rPr lang="fi-FI" dirty="0"/>
              <a:t> </a:t>
            </a:r>
            <a:r>
              <a:rPr lang="fi-FI" dirty="0" err="1"/>
              <a:t>the</a:t>
            </a:r>
            <a:r>
              <a:rPr lang="fi-FI" dirty="0"/>
              <a:t> </a:t>
            </a:r>
            <a:r>
              <a:rPr lang="fi-FI" dirty="0" err="1"/>
              <a:t>role</a:t>
            </a:r>
            <a:r>
              <a:rPr lang="fi-FI" dirty="0"/>
              <a:t> of </a:t>
            </a:r>
            <a:r>
              <a:rPr lang="fi-FI" dirty="0" err="1"/>
              <a:t>banks</a:t>
            </a:r>
            <a:r>
              <a:rPr lang="fi-FI" dirty="0"/>
              <a:t> and </a:t>
            </a:r>
            <a:r>
              <a:rPr lang="fi-FI" dirty="0" err="1"/>
              <a:t>other</a:t>
            </a:r>
            <a:r>
              <a:rPr lang="fi-FI" dirty="0"/>
              <a:t> </a:t>
            </a:r>
            <a:r>
              <a:rPr lang="fi-FI" dirty="0" err="1"/>
              <a:t>financial</a:t>
            </a:r>
            <a:r>
              <a:rPr lang="fi-FI" dirty="0"/>
              <a:t> </a:t>
            </a:r>
            <a:r>
              <a:rPr lang="fi-FI" dirty="0" err="1"/>
              <a:t>institutions</a:t>
            </a:r>
            <a:r>
              <a:rPr lang="fi-FI" dirty="0"/>
              <a:t> </a:t>
            </a:r>
            <a:r>
              <a:rPr lang="fi-FI" dirty="0" err="1"/>
              <a:t>like</a:t>
            </a:r>
            <a:r>
              <a:rPr lang="fi-FI" dirty="0"/>
              <a:t> </a:t>
            </a:r>
            <a:r>
              <a:rPr lang="fi-FI" dirty="0" err="1"/>
              <a:t>investment</a:t>
            </a:r>
            <a:r>
              <a:rPr lang="fi-FI" dirty="0"/>
              <a:t> </a:t>
            </a:r>
            <a:r>
              <a:rPr lang="fi-FI" dirty="0" err="1"/>
              <a:t>funds</a:t>
            </a:r>
            <a:r>
              <a:rPr lang="fi-FI" dirty="0"/>
              <a:t> and </a:t>
            </a:r>
            <a:r>
              <a:rPr lang="fi-FI" dirty="0" err="1"/>
              <a:t>insurance</a:t>
            </a:r>
            <a:r>
              <a:rPr lang="fi-FI" dirty="0"/>
              <a:t> </a:t>
            </a:r>
            <a:r>
              <a:rPr lang="fi-FI" dirty="0" err="1"/>
              <a:t>companies</a:t>
            </a:r>
            <a:r>
              <a:rPr lang="fi-FI" dirty="0"/>
              <a:t> in </a:t>
            </a:r>
            <a:r>
              <a:rPr lang="fi-FI" dirty="0" err="1"/>
              <a:t>the</a:t>
            </a:r>
            <a:r>
              <a:rPr lang="fi-FI" dirty="0"/>
              <a:t> Russian </a:t>
            </a:r>
            <a:r>
              <a:rPr lang="fi-FI" dirty="0" err="1"/>
              <a:t>markets</a:t>
            </a:r>
            <a:r>
              <a:rPr lang="fi-FI" dirty="0"/>
              <a:t>.  </a:t>
            </a:r>
            <a:r>
              <a:rPr lang="fi-FI" dirty="0" err="1"/>
              <a:t>We</a:t>
            </a:r>
            <a:r>
              <a:rPr lang="fi-FI" dirty="0"/>
              <a:t> </a:t>
            </a:r>
            <a:r>
              <a:rPr lang="fi-FI" dirty="0" err="1"/>
              <a:t>will</a:t>
            </a:r>
            <a:r>
              <a:rPr lang="fi-FI" dirty="0"/>
              <a:t> </a:t>
            </a:r>
            <a:r>
              <a:rPr lang="fi-FI" dirty="0" err="1"/>
              <a:t>find</a:t>
            </a:r>
            <a:r>
              <a:rPr lang="fi-FI" dirty="0"/>
              <a:t> </a:t>
            </a:r>
            <a:r>
              <a:rPr lang="fi-FI" dirty="0" err="1"/>
              <a:t>that</a:t>
            </a:r>
            <a:r>
              <a:rPr lang="fi-FI" dirty="0"/>
              <a:t> Russian </a:t>
            </a:r>
            <a:r>
              <a:rPr lang="fi-FI" dirty="0" err="1"/>
              <a:t>financial</a:t>
            </a:r>
            <a:r>
              <a:rPr lang="fi-FI" dirty="0"/>
              <a:t> </a:t>
            </a:r>
            <a:r>
              <a:rPr lang="fi-FI" dirty="0" err="1"/>
              <a:t>system</a:t>
            </a:r>
            <a:r>
              <a:rPr lang="fi-FI" dirty="0"/>
              <a:t> is </a:t>
            </a:r>
            <a:r>
              <a:rPr lang="fi-FI" dirty="0" err="1"/>
              <a:t>very</a:t>
            </a:r>
            <a:r>
              <a:rPr lang="fi-FI" dirty="0"/>
              <a:t> </a:t>
            </a:r>
            <a:r>
              <a:rPr lang="fi-FI" dirty="0" err="1"/>
              <a:t>clearly</a:t>
            </a:r>
            <a:r>
              <a:rPr lang="fi-FI" dirty="0"/>
              <a:t> a </a:t>
            </a:r>
            <a:r>
              <a:rPr lang="fi-FI" dirty="0" err="1"/>
              <a:t>bank-based</a:t>
            </a:r>
            <a:r>
              <a:rPr lang="fi-FI" dirty="0"/>
              <a:t> </a:t>
            </a:r>
            <a:r>
              <a:rPr lang="fi-FI" dirty="0" err="1"/>
              <a:t>one</a:t>
            </a:r>
            <a:r>
              <a:rPr lang="fi-FI" dirty="0"/>
              <a:t>. And </a:t>
            </a:r>
            <a:r>
              <a:rPr lang="fi-FI" dirty="0" err="1"/>
              <a:t>third</a:t>
            </a:r>
            <a:r>
              <a:rPr lang="fi-FI" dirty="0"/>
              <a:t>, a </a:t>
            </a:r>
            <a:r>
              <a:rPr lang="fi-FI" dirty="0" err="1"/>
              <a:t>word</a:t>
            </a:r>
            <a:r>
              <a:rPr lang="fi-FI" dirty="0"/>
              <a:t> of </a:t>
            </a:r>
            <a:r>
              <a:rPr lang="fi-FI" dirty="0" err="1"/>
              <a:t>the</a:t>
            </a:r>
            <a:r>
              <a:rPr lang="fi-FI" dirty="0"/>
              <a:t> </a:t>
            </a:r>
            <a:r>
              <a:rPr lang="fi-FI" dirty="0" err="1"/>
              <a:t>key</a:t>
            </a:r>
            <a:r>
              <a:rPr lang="fi-FI" dirty="0"/>
              <a:t> </a:t>
            </a:r>
            <a:r>
              <a:rPr lang="fi-FI" dirty="0" err="1"/>
              <a:t>policy</a:t>
            </a:r>
            <a:r>
              <a:rPr lang="fi-FI" dirty="0"/>
              <a:t> </a:t>
            </a:r>
            <a:r>
              <a:rPr lang="fi-FI" dirty="0" err="1"/>
              <a:t>actors</a:t>
            </a:r>
            <a:r>
              <a:rPr lang="fi-FI" dirty="0"/>
              <a:t> (CBR, </a:t>
            </a:r>
            <a:r>
              <a:rPr lang="fi-FI" dirty="0" err="1"/>
              <a:t>MinFin</a:t>
            </a:r>
            <a:r>
              <a:rPr lang="fi-FI" dirty="0"/>
              <a:t> and </a:t>
            </a:r>
            <a:r>
              <a:rPr lang="fi-FI" dirty="0" err="1"/>
              <a:t>fincial</a:t>
            </a:r>
            <a:r>
              <a:rPr lang="fi-FI" dirty="0"/>
              <a:t> </a:t>
            </a:r>
            <a:r>
              <a:rPr lang="fi-FI" dirty="0" err="1"/>
              <a:t>regulator</a:t>
            </a:r>
            <a:r>
              <a:rPr lang="fi-FI" dirty="0"/>
              <a:t>) is in </a:t>
            </a:r>
            <a:r>
              <a:rPr lang="fi-FI" dirty="0" err="1"/>
              <a:t>order</a:t>
            </a:r>
            <a:r>
              <a:rPr lang="fi-FI" dirty="0"/>
              <a:t>, as </a:t>
            </a:r>
            <a:r>
              <a:rPr lang="fi-FI" dirty="0" err="1"/>
              <a:t>those</a:t>
            </a:r>
            <a:r>
              <a:rPr lang="fi-FI" dirty="0"/>
              <a:t> </a:t>
            </a:r>
            <a:r>
              <a:rPr lang="fi-FI" dirty="0" err="1"/>
              <a:t>do</a:t>
            </a:r>
            <a:r>
              <a:rPr lang="fi-FI" dirty="0"/>
              <a:t> </a:t>
            </a:r>
            <a:r>
              <a:rPr lang="fi-FI" dirty="0" err="1"/>
              <a:t>greatly</a:t>
            </a:r>
            <a:r>
              <a:rPr lang="fi-FI" dirty="0"/>
              <a:t> </a:t>
            </a:r>
            <a:r>
              <a:rPr lang="fi-FI" dirty="0" err="1"/>
              <a:t>shape</a:t>
            </a:r>
            <a:r>
              <a:rPr lang="fi-FI" dirty="0"/>
              <a:t> </a:t>
            </a:r>
            <a:r>
              <a:rPr lang="fi-FI" dirty="0" err="1"/>
              <a:t>the</a:t>
            </a:r>
            <a:r>
              <a:rPr lang="fi-FI" dirty="0"/>
              <a:t> business </a:t>
            </a:r>
            <a:r>
              <a:rPr lang="fi-FI" dirty="0" err="1"/>
              <a:t>environment</a:t>
            </a:r>
            <a:r>
              <a:rPr lang="fi-FI" dirty="0"/>
              <a:t> of </a:t>
            </a:r>
            <a:r>
              <a:rPr lang="fi-FI" dirty="0" err="1"/>
              <a:t>financial</a:t>
            </a:r>
            <a:r>
              <a:rPr lang="fi-FI" dirty="0"/>
              <a:t> </a:t>
            </a:r>
            <a:r>
              <a:rPr lang="fi-FI" dirty="0" err="1"/>
              <a:t>institutions</a:t>
            </a:r>
            <a:r>
              <a:rPr lang="fi-FI" dirty="0"/>
              <a:t> </a:t>
            </a:r>
            <a:r>
              <a:rPr lang="fi-FI" dirty="0" err="1"/>
              <a:t>everywhere</a:t>
            </a:r>
            <a:r>
              <a:rPr lang="fi-FI" dirty="0"/>
              <a:t>. </a:t>
            </a:r>
          </a:p>
          <a:p>
            <a:endParaRPr lang="fi-FI" dirty="0"/>
          </a:p>
          <a:p>
            <a:r>
              <a:rPr lang="fi-FI" dirty="0" err="1"/>
              <a:t>Last</a:t>
            </a:r>
            <a:r>
              <a:rPr lang="fi-FI" dirty="0"/>
              <a:t> </a:t>
            </a:r>
            <a:r>
              <a:rPr lang="fi-FI" dirty="0" err="1"/>
              <a:t>but</a:t>
            </a:r>
            <a:r>
              <a:rPr lang="fi-FI" dirty="0"/>
              <a:t> </a:t>
            </a:r>
            <a:r>
              <a:rPr lang="fi-FI" dirty="0" err="1"/>
              <a:t>not</a:t>
            </a:r>
            <a:r>
              <a:rPr lang="fi-FI" dirty="0"/>
              <a:t> </a:t>
            </a:r>
            <a:r>
              <a:rPr lang="fi-FI" dirty="0" err="1"/>
              <a:t>least</a:t>
            </a:r>
            <a:r>
              <a:rPr lang="fi-FI" dirty="0"/>
              <a:t>, </a:t>
            </a:r>
            <a:r>
              <a:rPr lang="fi-FI" dirty="0" err="1"/>
              <a:t>I’ll</a:t>
            </a:r>
            <a:r>
              <a:rPr lang="fi-FI" dirty="0"/>
              <a:t> </a:t>
            </a:r>
            <a:r>
              <a:rPr lang="fi-FI" dirty="0" err="1"/>
              <a:t>describe</a:t>
            </a:r>
            <a:r>
              <a:rPr lang="fi-FI" dirty="0"/>
              <a:t> </a:t>
            </a:r>
            <a:r>
              <a:rPr lang="fi-FI" dirty="0" err="1"/>
              <a:t>the</a:t>
            </a:r>
            <a:r>
              <a:rPr lang="fi-FI" dirty="0"/>
              <a:t> </a:t>
            </a:r>
            <a:r>
              <a:rPr lang="fi-FI" dirty="0" err="1"/>
              <a:t>banking</a:t>
            </a:r>
            <a:r>
              <a:rPr lang="fi-FI" dirty="0"/>
              <a:t> </a:t>
            </a:r>
            <a:r>
              <a:rPr lang="fi-FI" dirty="0" err="1"/>
              <a:t>system</a:t>
            </a:r>
            <a:r>
              <a:rPr lang="fi-FI" dirty="0"/>
              <a:t> in a </a:t>
            </a:r>
            <a:r>
              <a:rPr lang="fi-FI" dirty="0" err="1"/>
              <a:t>bit</a:t>
            </a:r>
            <a:r>
              <a:rPr lang="fi-FI" dirty="0"/>
              <a:t> </a:t>
            </a:r>
            <a:r>
              <a:rPr lang="fi-FI" dirty="0" err="1"/>
              <a:t>more</a:t>
            </a:r>
            <a:r>
              <a:rPr lang="fi-FI" dirty="0"/>
              <a:t> </a:t>
            </a:r>
            <a:r>
              <a:rPr lang="fi-FI" dirty="0" err="1"/>
              <a:t>detail</a:t>
            </a:r>
            <a:r>
              <a:rPr lang="fi-FI" dirty="0"/>
              <a:t>. </a:t>
            </a:r>
            <a:r>
              <a:rPr lang="fi-FI" dirty="0" err="1"/>
              <a:t>We’ll</a:t>
            </a:r>
            <a:r>
              <a:rPr lang="fi-FI" dirty="0"/>
              <a:t> </a:t>
            </a:r>
            <a:r>
              <a:rPr lang="fi-FI" dirty="0" err="1"/>
              <a:t>find</a:t>
            </a:r>
            <a:r>
              <a:rPr lang="fi-FI" dirty="0"/>
              <a:t> out </a:t>
            </a:r>
            <a:r>
              <a:rPr lang="fi-FI" dirty="0" err="1"/>
              <a:t>that</a:t>
            </a:r>
            <a:r>
              <a:rPr lang="fi-FI" dirty="0"/>
              <a:t> </a:t>
            </a:r>
            <a:r>
              <a:rPr lang="fi-FI" dirty="0" err="1"/>
              <a:t>sector</a:t>
            </a:r>
            <a:r>
              <a:rPr lang="fi-FI" dirty="0"/>
              <a:t> </a:t>
            </a:r>
            <a:r>
              <a:rPr lang="fi-FI" dirty="0" err="1"/>
              <a:t>dominated</a:t>
            </a:r>
            <a:r>
              <a:rPr lang="fi-FI" dirty="0"/>
              <a:t> </a:t>
            </a:r>
            <a:r>
              <a:rPr lang="fi-FI" dirty="0" err="1"/>
              <a:t>by</a:t>
            </a:r>
            <a:r>
              <a:rPr lang="fi-FI" dirty="0"/>
              <a:t> </a:t>
            </a:r>
            <a:r>
              <a:rPr lang="fi-FI" dirty="0" err="1"/>
              <a:t>state-owned</a:t>
            </a:r>
            <a:r>
              <a:rPr lang="fi-FI" dirty="0"/>
              <a:t> </a:t>
            </a:r>
            <a:r>
              <a:rPr lang="fi-FI" dirty="0" err="1"/>
              <a:t>banks</a:t>
            </a:r>
            <a:r>
              <a:rPr lang="fi-FI" dirty="0"/>
              <a:t>. </a:t>
            </a:r>
          </a:p>
          <a:p>
            <a:endParaRPr lang="fi-FI" dirty="0"/>
          </a:p>
          <a:p>
            <a:r>
              <a:rPr lang="fi-FI" dirty="0" err="1"/>
              <a:t>Excellent</a:t>
            </a:r>
            <a:r>
              <a:rPr lang="fi-FI" dirty="0"/>
              <a:t>, </a:t>
            </a:r>
            <a:r>
              <a:rPr lang="fi-FI" dirty="0" err="1"/>
              <a:t>unless</a:t>
            </a:r>
            <a:r>
              <a:rPr lang="fi-FI" dirty="0"/>
              <a:t> </a:t>
            </a:r>
            <a:r>
              <a:rPr lang="fi-FI" dirty="0" err="1"/>
              <a:t>something</a:t>
            </a:r>
            <a:r>
              <a:rPr lang="fi-FI" dirty="0"/>
              <a:t> is </a:t>
            </a:r>
            <a:r>
              <a:rPr lang="fi-FI" dirty="0" err="1"/>
              <a:t>unclear</a:t>
            </a:r>
            <a:r>
              <a:rPr lang="fi-FI" dirty="0"/>
              <a:t> </a:t>
            </a:r>
            <a:r>
              <a:rPr lang="fi-FI" dirty="0" err="1"/>
              <a:t>here</a:t>
            </a:r>
            <a:r>
              <a:rPr lang="fi-FI" dirty="0"/>
              <a:t>, </a:t>
            </a:r>
            <a:r>
              <a:rPr lang="fi-FI" dirty="0" err="1"/>
              <a:t>we’ll</a:t>
            </a:r>
            <a:r>
              <a:rPr lang="fi-FI" dirty="0"/>
              <a:t> </a:t>
            </a:r>
            <a:r>
              <a:rPr lang="fi-FI" dirty="0" err="1"/>
              <a:t>continue</a:t>
            </a:r>
            <a:r>
              <a:rPr lang="fi-FI" dirty="0"/>
              <a:t>. </a:t>
            </a:r>
          </a:p>
        </p:txBody>
      </p:sp>
      <p:sp>
        <p:nvSpPr>
          <p:cNvPr id="4" name="Slide Number Placeholder 3"/>
          <p:cNvSpPr>
            <a:spLocks noGrp="1"/>
          </p:cNvSpPr>
          <p:nvPr>
            <p:ph type="sldNum" sz="quarter" idx="5"/>
          </p:nvPr>
        </p:nvSpPr>
        <p:spPr/>
        <p:txBody>
          <a:bodyPr/>
          <a:lstStyle/>
          <a:p>
            <a:fld id="{BC67AFBA-6F82-3643-B895-40989DC573A9}" type="slidenum">
              <a:rPr lang="fi-FI" smtClean="0"/>
              <a:t>3</a:t>
            </a:fld>
            <a:endParaRPr lang="fi-FI"/>
          </a:p>
        </p:txBody>
      </p:sp>
    </p:spTree>
    <p:extLst>
      <p:ext uri="{BB962C8B-B14F-4D97-AF65-F5344CB8AC3E}">
        <p14:creationId xmlns:p14="http://schemas.microsoft.com/office/powerpoint/2010/main" val="682682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A </a:t>
            </a:r>
            <a:r>
              <a:rPr lang="fi-FI" dirty="0" err="1"/>
              <a:t>large</a:t>
            </a:r>
            <a:r>
              <a:rPr lang="fi-FI" dirty="0"/>
              <a:t> </a:t>
            </a:r>
            <a:r>
              <a:rPr lang="fi-FI" dirty="0" err="1"/>
              <a:t>economy</a:t>
            </a:r>
            <a:r>
              <a:rPr lang="fi-FI" dirty="0"/>
              <a:t> </a:t>
            </a:r>
            <a:r>
              <a:rPr lang="fi-FI" dirty="0" err="1"/>
              <a:t>with</a:t>
            </a:r>
            <a:r>
              <a:rPr lang="fi-FI" dirty="0"/>
              <a:t> 142 </a:t>
            </a:r>
            <a:r>
              <a:rPr lang="fi-FI" dirty="0" err="1"/>
              <a:t>million</a:t>
            </a:r>
            <a:r>
              <a:rPr lang="fi-FI" dirty="0"/>
              <a:t> </a:t>
            </a:r>
            <a:r>
              <a:rPr lang="fi-FI" dirty="0" err="1"/>
              <a:t>people</a:t>
            </a:r>
            <a:endParaRPr lang="fi-FI" dirty="0"/>
          </a:p>
          <a:p>
            <a:pPr lvl="1"/>
            <a:r>
              <a:rPr lang="fi-FI" dirty="0" err="1"/>
              <a:t>Measured</a:t>
            </a:r>
            <a:r>
              <a:rPr lang="fi-FI" dirty="0"/>
              <a:t> in 2019 market </a:t>
            </a:r>
            <a:r>
              <a:rPr lang="fi-FI" dirty="0" err="1"/>
              <a:t>exhange</a:t>
            </a:r>
            <a:r>
              <a:rPr lang="fi-FI" dirty="0"/>
              <a:t> </a:t>
            </a:r>
            <a:r>
              <a:rPr lang="fi-FI" dirty="0" err="1"/>
              <a:t>rates</a:t>
            </a:r>
            <a:r>
              <a:rPr lang="fi-FI" dirty="0"/>
              <a:t>, GDP </a:t>
            </a:r>
            <a:r>
              <a:rPr lang="fi-FI" dirty="0" err="1"/>
              <a:t>approx</a:t>
            </a:r>
            <a:r>
              <a:rPr lang="fi-FI" dirty="0"/>
              <a:t> 10% of EU-28</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i-FI" baseline="0" dirty="0"/>
              <a:t>BKT markkinahintaan, noin maailman 12. suurin talous. Pienempi kuin Brasilia tai Intia, samaa luokkaa kuin esim. Etelä-Korea tai Australia.</a:t>
            </a:r>
            <a:endParaRPr lang="fi-FI" dirty="0"/>
          </a:p>
          <a:p>
            <a:r>
              <a:rPr lang="fi-FI" dirty="0"/>
              <a:t>Upper </a:t>
            </a:r>
            <a:r>
              <a:rPr lang="fi-FI" dirty="0" err="1"/>
              <a:t>middle-income</a:t>
            </a:r>
            <a:r>
              <a:rPr lang="fi-FI" dirty="0"/>
              <a:t> country</a:t>
            </a:r>
          </a:p>
          <a:p>
            <a:pPr lvl="1"/>
            <a:r>
              <a:rPr lang="fi-FI" dirty="0"/>
              <a:t>GDP per </a:t>
            </a:r>
            <a:r>
              <a:rPr lang="fi-FI" dirty="0" err="1"/>
              <a:t>capita</a:t>
            </a:r>
            <a:r>
              <a:rPr lang="fi-FI" dirty="0"/>
              <a:t> </a:t>
            </a:r>
            <a:r>
              <a:rPr lang="fi-FI" dirty="0" err="1"/>
              <a:t>higher</a:t>
            </a:r>
            <a:r>
              <a:rPr lang="fi-FI" dirty="0"/>
              <a:t> </a:t>
            </a:r>
            <a:r>
              <a:rPr lang="fi-FI" dirty="0" err="1"/>
              <a:t>than</a:t>
            </a:r>
            <a:r>
              <a:rPr lang="fi-FI" dirty="0"/>
              <a:t> Romania </a:t>
            </a:r>
            <a:r>
              <a:rPr lang="fi-FI" dirty="0" err="1"/>
              <a:t>but</a:t>
            </a:r>
            <a:r>
              <a:rPr lang="fi-FI" dirty="0"/>
              <a:t> </a:t>
            </a:r>
            <a:r>
              <a:rPr lang="fi-FI" dirty="0" err="1"/>
              <a:t>only</a:t>
            </a:r>
            <a:r>
              <a:rPr lang="fi-FI" dirty="0"/>
              <a:t> </a:t>
            </a:r>
            <a:r>
              <a:rPr lang="fi-FI" dirty="0" err="1"/>
              <a:t>about</a:t>
            </a:r>
            <a:r>
              <a:rPr lang="fi-FI" dirty="0"/>
              <a:t> 60% of </a:t>
            </a:r>
            <a:r>
              <a:rPr lang="fi-FI" dirty="0" err="1"/>
              <a:t>the</a:t>
            </a:r>
            <a:r>
              <a:rPr lang="fi-FI" dirty="0"/>
              <a:t> </a:t>
            </a:r>
            <a:r>
              <a:rPr lang="fi-FI" dirty="0" err="1"/>
              <a:t>level</a:t>
            </a:r>
            <a:r>
              <a:rPr lang="fi-FI" dirty="0"/>
              <a:t> in Finland</a:t>
            </a:r>
          </a:p>
          <a:p>
            <a:pPr lvl="1"/>
            <a:r>
              <a:rPr lang="fi-FI" dirty="0" err="1"/>
              <a:t>Large</a:t>
            </a:r>
            <a:r>
              <a:rPr lang="fi-FI" dirty="0"/>
              <a:t> </a:t>
            </a:r>
            <a:r>
              <a:rPr lang="fi-FI" dirty="0" err="1"/>
              <a:t>wealth</a:t>
            </a:r>
            <a:r>
              <a:rPr lang="fi-FI" dirty="0"/>
              <a:t> and </a:t>
            </a:r>
            <a:r>
              <a:rPr lang="fi-FI" dirty="0" err="1"/>
              <a:t>income</a:t>
            </a:r>
            <a:r>
              <a:rPr lang="fi-FI" dirty="0"/>
              <a:t> </a:t>
            </a:r>
            <a:r>
              <a:rPr lang="fi-FI" dirty="0" err="1"/>
              <a:t>inequalities</a:t>
            </a:r>
            <a:endParaRPr lang="fi-FI" dirty="0"/>
          </a:p>
          <a:p>
            <a:r>
              <a:rPr lang="fi-FI" dirty="0" err="1"/>
              <a:t>Nothing</a:t>
            </a:r>
            <a:r>
              <a:rPr lang="fi-FI" dirty="0"/>
              <a:t> in </a:t>
            </a:r>
            <a:r>
              <a:rPr lang="fi-FI" dirty="0" err="1"/>
              <a:t>the</a:t>
            </a:r>
            <a:r>
              <a:rPr lang="fi-FI" dirty="0"/>
              <a:t> </a:t>
            </a:r>
            <a:r>
              <a:rPr lang="fi-FI" dirty="0" err="1"/>
              <a:t>financial</a:t>
            </a:r>
            <a:r>
              <a:rPr lang="fi-FI" dirty="0"/>
              <a:t> </a:t>
            </a:r>
            <a:r>
              <a:rPr lang="fi-FI" dirty="0" err="1"/>
              <a:t>sector</a:t>
            </a:r>
            <a:r>
              <a:rPr lang="fi-FI" dirty="0"/>
              <a:t> is </a:t>
            </a:r>
            <a:r>
              <a:rPr lang="fi-FI" dirty="0" err="1"/>
              <a:t>more</a:t>
            </a:r>
            <a:r>
              <a:rPr lang="fi-FI" dirty="0"/>
              <a:t> </a:t>
            </a:r>
            <a:r>
              <a:rPr lang="fi-FI" dirty="0" err="1"/>
              <a:t>than</a:t>
            </a:r>
            <a:r>
              <a:rPr lang="fi-FI" dirty="0"/>
              <a:t> 30 </a:t>
            </a:r>
            <a:r>
              <a:rPr lang="fi-FI" dirty="0" err="1"/>
              <a:t>years</a:t>
            </a:r>
            <a:r>
              <a:rPr lang="fi-FI" dirty="0"/>
              <a:t> </a:t>
            </a:r>
            <a:r>
              <a:rPr lang="fi-FI" dirty="0" err="1"/>
              <a:t>old</a:t>
            </a:r>
            <a:endParaRPr lang="fi-FI" dirty="0"/>
          </a:p>
          <a:p>
            <a:endParaRPr lang="fi-FI" dirty="0"/>
          </a:p>
        </p:txBody>
      </p:sp>
      <p:sp>
        <p:nvSpPr>
          <p:cNvPr id="4" name="Slide Number Placeholder 3"/>
          <p:cNvSpPr>
            <a:spLocks noGrp="1"/>
          </p:cNvSpPr>
          <p:nvPr>
            <p:ph type="sldNum" sz="quarter" idx="10"/>
          </p:nvPr>
        </p:nvSpPr>
        <p:spPr/>
        <p:txBody>
          <a:bodyPr/>
          <a:lstStyle/>
          <a:p>
            <a:fld id="{5A189561-A48B-4550-9CA1-E2E33612C40C}" type="slidenum">
              <a:rPr lang="fi-FI" smtClean="0"/>
              <a:pPr/>
              <a:t>4</a:t>
            </a:fld>
            <a:endParaRPr lang="fi-FI"/>
          </a:p>
        </p:txBody>
      </p:sp>
    </p:spTree>
    <p:extLst>
      <p:ext uri="{BB962C8B-B14F-4D97-AF65-F5344CB8AC3E}">
        <p14:creationId xmlns:p14="http://schemas.microsoft.com/office/powerpoint/2010/main" val="3399653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In a </a:t>
            </a:r>
            <a:r>
              <a:rPr lang="fi-FI" dirty="0" err="1"/>
              <a:t>Soviet-style</a:t>
            </a:r>
            <a:r>
              <a:rPr lang="fi-FI" dirty="0"/>
              <a:t> </a:t>
            </a:r>
            <a:r>
              <a:rPr lang="fi-FI" dirty="0" err="1"/>
              <a:t>command</a:t>
            </a:r>
            <a:r>
              <a:rPr lang="fi-FI" dirty="0"/>
              <a:t> </a:t>
            </a:r>
            <a:r>
              <a:rPr lang="fi-FI" dirty="0" err="1"/>
              <a:t>economy</a:t>
            </a:r>
            <a:r>
              <a:rPr lang="fi-FI" dirty="0"/>
              <a:t> no </a:t>
            </a:r>
            <a:r>
              <a:rPr lang="fi-FI" dirty="0" err="1"/>
              <a:t>commercial</a:t>
            </a:r>
            <a:r>
              <a:rPr lang="fi-FI" dirty="0"/>
              <a:t> </a:t>
            </a:r>
            <a:r>
              <a:rPr lang="fi-FI" dirty="0" err="1"/>
              <a:t>banks</a:t>
            </a:r>
            <a:r>
              <a:rPr lang="fi-FI" dirty="0"/>
              <a:t> </a:t>
            </a:r>
            <a:r>
              <a:rPr lang="fi-FI" dirty="0" err="1"/>
              <a:t>were</a:t>
            </a:r>
            <a:r>
              <a:rPr lang="fi-FI" dirty="0"/>
              <a:t> </a:t>
            </a:r>
            <a:r>
              <a:rPr lang="fi-FI" dirty="0" err="1"/>
              <a:t>needed</a:t>
            </a:r>
            <a:r>
              <a:rPr lang="fi-FI" dirty="0"/>
              <a:t> and no </a:t>
            </a:r>
            <a:r>
              <a:rPr lang="fi-FI" dirty="0" err="1"/>
              <a:t>investment</a:t>
            </a:r>
            <a:r>
              <a:rPr lang="fi-FI" dirty="0"/>
              <a:t> </a:t>
            </a:r>
            <a:r>
              <a:rPr lang="fi-FI" dirty="0" err="1"/>
              <a:t>banks</a:t>
            </a:r>
            <a:r>
              <a:rPr lang="fi-FI" dirty="0"/>
              <a:t> </a:t>
            </a:r>
            <a:r>
              <a:rPr lang="fi-FI" dirty="0" err="1"/>
              <a:t>or</a:t>
            </a:r>
            <a:r>
              <a:rPr lang="fi-FI" dirty="0"/>
              <a:t> </a:t>
            </a:r>
            <a:r>
              <a:rPr lang="fi-FI" dirty="0" err="1"/>
              <a:t>insurance</a:t>
            </a:r>
            <a:r>
              <a:rPr lang="fi-FI" dirty="0"/>
              <a:t> </a:t>
            </a:r>
            <a:r>
              <a:rPr lang="fi-FI" dirty="0" err="1"/>
              <a:t>companies</a:t>
            </a:r>
            <a:r>
              <a:rPr lang="fi-FI" dirty="0"/>
              <a:t> </a:t>
            </a:r>
            <a:r>
              <a:rPr lang="fi-FI" dirty="0" err="1"/>
              <a:t>existed</a:t>
            </a:r>
            <a:r>
              <a:rPr lang="fi-FI" dirty="0"/>
              <a:t>. </a:t>
            </a:r>
            <a:r>
              <a:rPr lang="fi-FI" dirty="0" err="1"/>
              <a:t>Why</a:t>
            </a:r>
            <a:r>
              <a:rPr lang="fi-FI" dirty="0"/>
              <a:t>? </a:t>
            </a:r>
            <a:r>
              <a:rPr lang="fi-FI" dirty="0" err="1"/>
              <a:t>Because</a:t>
            </a:r>
            <a:r>
              <a:rPr lang="fi-FI" dirty="0"/>
              <a:t> </a:t>
            </a:r>
            <a:r>
              <a:rPr lang="fi-FI" dirty="0" err="1"/>
              <a:t>private</a:t>
            </a:r>
            <a:r>
              <a:rPr lang="fi-FI" dirty="0"/>
              <a:t> </a:t>
            </a:r>
            <a:r>
              <a:rPr lang="fi-FI" dirty="0" err="1"/>
              <a:t>property</a:t>
            </a:r>
            <a:r>
              <a:rPr lang="fi-FI" dirty="0"/>
              <a:t> </a:t>
            </a:r>
            <a:r>
              <a:rPr lang="fi-FI" dirty="0" err="1"/>
              <a:t>was</a:t>
            </a:r>
            <a:r>
              <a:rPr lang="fi-FI" dirty="0"/>
              <a:t> </a:t>
            </a:r>
            <a:r>
              <a:rPr lang="fi-FI" dirty="0" err="1"/>
              <a:t>not</a:t>
            </a:r>
            <a:r>
              <a:rPr lang="fi-FI" dirty="0"/>
              <a:t> </a:t>
            </a:r>
            <a:r>
              <a:rPr lang="fi-FI" dirty="0" err="1"/>
              <a:t>allowed</a:t>
            </a:r>
            <a:r>
              <a:rPr lang="fi-FI" dirty="0"/>
              <a:t> and </a:t>
            </a:r>
            <a:r>
              <a:rPr lang="fi-FI" dirty="0" err="1"/>
              <a:t>the</a:t>
            </a:r>
            <a:r>
              <a:rPr lang="fi-FI" dirty="0"/>
              <a:t> </a:t>
            </a:r>
            <a:r>
              <a:rPr lang="fi-FI" dirty="0" err="1"/>
              <a:t>price</a:t>
            </a:r>
            <a:r>
              <a:rPr lang="fi-FI" dirty="0"/>
              <a:t> </a:t>
            </a:r>
            <a:r>
              <a:rPr lang="fi-FI" dirty="0" err="1"/>
              <a:t>mechanism</a:t>
            </a:r>
            <a:r>
              <a:rPr lang="fi-FI" dirty="0"/>
              <a:t> </a:t>
            </a:r>
            <a:r>
              <a:rPr lang="fi-FI" dirty="0" err="1"/>
              <a:t>did</a:t>
            </a:r>
            <a:r>
              <a:rPr lang="fi-FI" dirty="0"/>
              <a:t> </a:t>
            </a:r>
            <a:r>
              <a:rPr lang="fi-FI" dirty="0" err="1"/>
              <a:t>not</a:t>
            </a:r>
            <a:r>
              <a:rPr lang="fi-FI" dirty="0"/>
              <a:t> </a:t>
            </a:r>
            <a:r>
              <a:rPr lang="fi-FI" dirty="0" err="1"/>
              <a:t>convey</a:t>
            </a:r>
            <a:r>
              <a:rPr lang="fi-FI" dirty="0"/>
              <a:t> </a:t>
            </a:r>
            <a:r>
              <a:rPr lang="fi-FI" dirty="0" err="1"/>
              <a:t>any</a:t>
            </a:r>
            <a:r>
              <a:rPr lang="fi-FI" dirty="0"/>
              <a:t> </a:t>
            </a:r>
            <a:r>
              <a:rPr lang="fi-FI" dirty="0" err="1"/>
              <a:t>sensible</a:t>
            </a:r>
            <a:r>
              <a:rPr lang="fi-FI" dirty="0"/>
              <a:t> </a:t>
            </a:r>
            <a:r>
              <a:rPr lang="fi-FI" dirty="0" err="1"/>
              <a:t>information</a:t>
            </a:r>
            <a:r>
              <a:rPr lang="fi-FI" dirty="0"/>
              <a:t> </a:t>
            </a:r>
            <a:r>
              <a:rPr lang="fi-FI" dirty="0" err="1"/>
              <a:t>about</a:t>
            </a:r>
            <a:r>
              <a:rPr lang="fi-FI" dirty="0"/>
              <a:t> </a:t>
            </a:r>
            <a:r>
              <a:rPr lang="fi-FI" dirty="0" err="1"/>
              <a:t>demand</a:t>
            </a:r>
            <a:r>
              <a:rPr lang="fi-FI" dirty="0"/>
              <a:t> and </a:t>
            </a:r>
            <a:r>
              <a:rPr lang="fi-FI" dirty="0" err="1"/>
              <a:t>supply</a:t>
            </a:r>
            <a:r>
              <a:rPr lang="fi-FI" dirty="0"/>
              <a:t>. One </a:t>
            </a:r>
            <a:r>
              <a:rPr lang="fi-FI" dirty="0" err="1"/>
              <a:t>state-owned</a:t>
            </a:r>
            <a:r>
              <a:rPr lang="fi-FI" dirty="0"/>
              <a:t> </a:t>
            </a:r>
            <a:r>
              <a:rPr lang="fi-FI" dirty="0" err="1"/>
              <a:t>monobank</a:t>
            </a:r>
            <a:r>
              <a:rPr lang="fi-FI" dirty="0"/>
              <a:t> </a:t>
            </a:r>
            <a:r>
              <a:rPr lang="fi-FI" dirty="0" err="1"/>
              <a:t>functioned</a:t>
            </a:r>
            <a:r>
              <a:rPr lang="fi-FI" dirty="0"/>
              <a:t> as a </a:t>
            </a:r>
            <a:r>
              <a:rPr lang="fi-FI" dirty="0" err="1"/>
              <a:t>central</a:t>
            </a:r>
            <a:r>
              <a:rPr lang="fi-FI" dirty="0"/>
              <a:t> </a:t>
            </a:r>
            <a:r>
              <a:rPr lang="fi-FI" dirty="0" err="1"/>
              <a:t>bank</a:t>
            </a:r>
            <a:r>
              <a:rPr lang="fi-FI" dirty="0"/>
              <a:t>, </a:t>
            </a:r>
            <a:r>
              <a:rPr lang="fi-FI" dirty="0" err="1"/>
              <a:t>collected</a:t>
            </a:r>
            <a:r>
              <a:rPr lang="fi-FI" dirty="0"/>
              <a:t> </a:t>
            </a:r>
            <a:r>
              <a:rPr lang="fi-FI" dirty="0" err="1"/>
              <a:t>excess</a:t>
            </a:r>
            <a:r>
              <a:rPr lang="fi-FI" dirty="0"/>
              <a:t> </a:t>
            </a:r>
            <a:r>
              <a:rPr lang="fi-FI" dirty="0" err="1"/>
              <a:t>savings</a:t>
            </a:r>
            <a:r>
              <a:rPr lang="fi-FI" dirty="0"/>
              <a:t> and </a:t>
            </a:r>
            <a:r>
              <a:rPr lang="fi-FI" dirty="0" err="1"/>
              <a:t>transfered</a:t>
            </a:r>
            <a:r>
              <a:rPr lang="fi-FI" dirty="0"/>
              <a:t> </a:t>
            </a:r>
            <a:r>
              <a:rPr lang="fi-FI" dirty="0" err="1"/>
              <a:t>funds</a:t>
            </a:r>
            <a:r>
              <a:rPr lang="fi-FI" dirty="0"/>
              <a:t> </a:t>
            </a:r>
            <a:r>
              <a:rPr lang="fi-FI" dirty="0" err="1"/>
              <a:t>according</a:t>
            </a:r>
            <a:r>
              <a:rPr lang="fi-FI" dirty="0"/>
              <a:t> to </a:t>
            </a:r>
            <a:r>
              <a:rPr lang="fi-FI" dirty="0" err="1"/>
              <a:t>the</a:t>
            </a:r>
            <a:r>
              <a:rPr lang="fi-FI" dirty="0"/>
              <a:t> </a:t>
            </a:r>
            <a:r>
              <a:rPr lang="fi-FI" dirty="0" err="1"/>
              <a:t>plan</a:t>
            </a:r>
            <a:r>
              <a:rPr lang="fi-FI" dirty="0"/>
              <a:t>. </a:t>
            </a:r>
            <a:r>
              <a:rPr lang="fi-FI" dirty="0" err="1"/>
              <a:t>Development</a:t>
            </a:r>
            <a:r>
              <a:rPr lang="fi-FI" dirty="0"/>
              <a:t> of </a:t>
            </a:r>
            <a:r>
              <a:rPr lang="fi-FI" dirty="0" err="1"/>
              <a:t>the</a:t>
            </a:r>
            <a:r>
              <a:rPr lang="fi-FI" dirty="0"/>
              <a:t> </a:t>
            </a:r>
            <a:r>
              <a:rPr lang="fi-FI" dirty="0" err="1"/>
              <a:t>financial</a:t>
            </a:r>
            <a:r>
              <a:rPr lang="fi-FI" dirty="0"/>
              <a:t> </a:t>
            </a:r>
            <a:r>
              <a:rPr lang="fi-FI" dirty="0" err="1"/>
              <a:t>sector</a:t>
            </a:r>
            <a:r>
              <a:rPr lang="fi-FI" dirty="0"/>
              <a:t> </a:t>
            </a:r>
            <a:r>
              <a:rPr lang="fi-FI" dirty="0" err="1"/>
              <a:t>begun</a:t>
            </a:r>
            <a:r>
              <a:rPr lang="fi-FI" dirty="0"/>
              <a:t> in tandem </a:t>
            </a:r>
            <a:r>
              <a:rPr lang="fi-FI" dirty="0" err="1"/>
              <a:t>with</a:t>
            </a:r>
            <a:r>
              <a:rPr lang="fi-FI" dirty="0"/>
              <a:t> </a:t>
            </a:r>
            <a:r>
              <a:rPr lang="fi-FI" dirty="0" err="1"/>
              <a:t>the</a:t>
            </a:r>
            <a:r>
              <a:rPr lang="fi-FI" dirty="0"/>
              <a:t> </a:t>
            </a:r>
            <a:r>
              <a:rPr lang="fi-FI" dirty="0" err="1"/>
              <a:t>collapse</a:t>
            </a:r>
            <a:r>
              <a:rPr lang="fi-FI" dirty="0"/>
              <a:t> of </a:t>
            </a:r>
            <a:r>
              <a:rPr lang="fi-FI" dirty="0" err="1"/>
              <a:t>the</a:t>
            </a:r>
            <a:r>
              <a:rPr lang="fi-FI" dirty="0"/>
              <a:t> </a:t>
            </a:r>
            <a:r>
              <a:rPr lang="fi-FI" dirty="0" err="1"/>
              <a:t>command</a:t>
            </a:r>
            <a:r>
              <a:rPr lang="fi-FI" dirty="0"/>
              <a:t> </a:t>
            </a:r>
            <a:r>
              <a:rPr lang="fi-FI" dirty="0" err="1"/>
              <a:t>system</a:t>
            </a:r>
            <a:r>
              <a:rPr lang="fi-FI" dirty="0"/>
              <a:t> in </a:t>
            </a:r>
            <a:r>
              <a:rPr lang="fi-FI" dirty="0" err="1"/>
              <a:t>the</a:t>
            </a:r>
            <a:r>
              <a:rPr lang="fi-FI" dirty="0"/>
              <a:t> </a:t>
            </a:r>
            <a:r>
              <a:rPr lang="fi-FI" dirty="0" err="1"/>
              <a:t>late</a:t>
            </a:r>
            <a:r>
              <a:rPr lang="fi-FI" dirty="0"/>
              <a:t> 1980’s. </a:t>
            </a:r>
          </a:p>
          <a:p>
            <a:r>
              <a:rPr lang="en-US" sz="1200" b="0" i="0" kern="1200" dirty="0">
                <a:solidFill>
                  <a:schemeClr val="tx1"/>
                </a:solidFill>
                <a:effectLst/>
                <a:latin typeface="+mn-lt"/>
                <a:ea typeface="+mn-ea"/>
                <a:cs typeface="+mn-cs"/>
              </a:rPr>
              <a:t>Transition started with the creation of a two-tier system with commercial activities carved out of the portfolio of the national </a:t>
            </a:r>
            <a:r>
              <a:rPr lang="en-US" sz="1200" b="0" i="0" kern="1200" dirty="0" err="1">
                <a:solidFill>
                  <a:schemeClr val="tx1"/>
                </a:solidFill>
                <a:effectLst/>
                <a:latin typeface="+mn-lt"/>
                <a:ea typeface="+mn-ea"/>
                <a:cs typeface="+mn-cs"/>
              </a:rPr>
              <a:t>monobank</a:t>
            </a:r>
            <a:r>
              <a:rPr lang="en-US" sz="1200" b="0" i="0" kern="1200" dirty="0">
                <a:solidFill>
                  <a:schemeClr val="tx1"/>
                </a:solidFill>
                <a:effectLst/>
                <a:latin typeface="+mn-lt"/>
                <a:ea typeface="+mn-ea"/>
                <a:cs typeface="+mn-cs"/>
              </a:rPr>
              <a:t>. The top tier consists of a traditional central bank that is charged with pursuing monetary policy, including exchange rate policy, and was usually given responsibility for supervising the nascent banking sector.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second tier consists of the newly created state-owned commercial banks, all state-owned specialty banks, and any operating private banks. As a rule, lax entry requirements led to the creation of thousands new private banks, some of which were of dubious quality, or even fraudulent, and virtually all of which were severely undercapitalized. Many of the de novo private banks were merely internal or pocket banks owned by industrial enterprises and by wealthy individuals. </a:t>
            </a:r>
            <a:r>
              <a:rPr lang="en-US" sz="1200" kern="1200" dirty="0">
                <a:solidFill>
                  <a:schemeClr val="tx1"/>
                </a:solidFill>
                <a:effectLst/>
                <a:latin typeface="+mn-lt"/>
                <a:ea typeface="+mn-ea"/>
                <a:cs typeface="+mn-cs"/>
              </a:rPr>
              <a:t>In the turbulent 1990s the role of banks in financing private sector was minimal. Many of the obscure “pocket banks” behaved more like casinos than banks, often preferring speculation to lending (</a:t>
            </a:r>
            <a:r>
              <a:rPr lang="en-US" sz="1200" kern="1200" dirty="0" err="1">
                <a:solidFill>
                  <a:schemeClr val="tx1"/>
                </a:solidFill>
                <a:effectLst/>
                <a:latin typeface="+mn-lt"/>
                <a:ea typeface="+mn-ea"/>
                <a:cs typeface="+mn-cs"/>
              </a:rPr>
              <a:t>Clayes</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Schoors</a:t>
            </a:r>
            <a:r>
              <a:rPr lang="en-US" sz="1200" kern="1200" dirty="0">
                <a:solidFill>
                  <a:schemeClr val="tx1"/>
                </a:solidFill>
                <a:effectLst/>
                <a:latin typeface="+mn-lt"/>
                <a:ea typeface="+mn-ea"/>
                <a:cs typeface="+mn-cs"/>
              </a:rPr>
              <a:t>, 2007). Even the new private banks mainly provided the services their predecessors had in the Soviet times; a typical bank mobilized domestic savings to finance government debt (Tomson 1997). </a:t>
            </a:r>
            <a:r>
              <a:rPr lang="en-US" sz="1200" b="0" i="0" kern="1200" dirty="0">
                <a:solidFill>
                  <a:schemeClr val="tx1"/>
                </a:solidFill>
                <a:effectLst/>
                <a:latin typeface="+mn-lt"/>
                <a:ea typeface="+mn-ea"/>
                <a:cs typeface="+mn-cs"/>
              </a:rPr>
              <a:t>Moreover, the regulatory authorities were overwhelmed by their task and restricted by lack of human capital and of legal base for their supervisory mandates. The Russian central bank (CBR) established its banking supervision unit only in late 1993, </a:t>
            </a:r>
            <a:r>
              <a:rPr lang="en-US" sz="1200" kern="1200" dirty="0">
                <a:solidFill>
                  <a:schemeClr val="tx1"/>
                </a:solidFill>
                <a:effectLst/>
                <a:latin typeface="+mn-lt"/>
                <a:ea typeface="+mn-ea"/>
                <a:cs typeface="+mn-cs"/>
              </a:rPr>
              <a:t>and the unit initially had 400 specialists responsible for supervision of about 2,500 credit institutions all around Russia.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Moscow Stock Exchange started to operate in 1992, but most of trading was done in government securities. The Russian state was unable to reign in the ballooning budget deficit and consequently sovereign debt increased rapidly.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Hence, the seeds for a banking crisis were planted at the beginning of the transition. And the 1990’s turned out to be very turbulent times in financial markets in almost all former command economies. Booms and busts occurred everywhere. However, in Russia the sector remained dominated by large SOBs, the former state foreign trade bank and the former state savings bank. In most CEE countries, since mid-1990’s banking sectors were dominated by foreign banks. Both these features helped somewhat in building resilience of the sector.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C67AFBA-6F82-3643-B895-40989DC573A9}" type="slidenum">
              <a:rPr lang="fi-FI" smtClean="0"/>
              <a:t>5</a:t>
            </a:fld>
            <a:endParaRPr lang="fi-FI"/>
          </a:p>
        </p:txBody>
      </p:sp>
    </p:spTree>
    <p:extLst>
      <p:ext uri="{BB962C8B-B14F-4D97-AF65-F5344CB8AC3E}">
        <p14:creationId xmlns:p14="http://schemas.microsoft.com/office/powerpoint/2010/main" val="2197320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as expected,  the 1990’s turned out to be very turbulent times in financial markets in almost all former command economies. Booms and busts occurred everywhere. However, coming to the 2000s the systems started to look more resilient. One reason was the new ownership structure. In Russia the sector remained dominated by large state banks while in most CEE countries, since mid-1990’s banking sectors were taken over by foreign banks. Both these features helped somewhat in building resilience of the sector.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Further, by the early 2000s in academic literature the so-called growth-finance nexus was widely accepted. Based on large cross-country datasets, this line of research is argues, that financial development fosters economic growth. The academic consensus also fed into policy discussions that stressed the role of financial intermediaries in increasing efficiency and economic well-being. As increasing financial deepening and access to finance gained more attention, also the understanding that a well-functioning banking system needs more than just the basic legal framework gained more attention.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Especially</a:t>
            </a:r>
            <a:r>
              <a:rPr lang="fi-FI" dirty="0"/>
              <a:t> </a:t>
            </a:r>
            <a:r>
              <a:rPr lang="fi-FI" dirty="0" err="1"/>
              <a:t>after</a:t>
            </a:r>
            <a:r>
              <a:rPr lang="fi-FI" dirty="0"/>
              <a:t> </a:t>
            </a:r>
            <a:r>
              <a:rPr lang="fi-FI" dirty="0" err="1"/>
              <a:t>the</a:t>
            </a:r>
            <a:r>
              <a:rPr lang="fi-FI" dirty="0"/>
              <a:t> 2008-2009 </a:t>
            </a:r>
            <a:r>
              <a:rPr lang="fi-FI" dirty="0" err="1"/>
              <a:t>financial</a:t>
            </a:r>
            <a:r>
              <a:rPr lang="fi-FI" dirty="0"/>
              <a:t> </a:t>
            </a:r>
            <a:r>
              <a:rPr lang="fi-FI" dirty="0" err="1"/>
              <a:t>crisis</a:t>
            </a:r>
            <a:r>
              <a:rPr lang="fi-FI" dirty="0"/>
              <a:t> </a:t>
            </a:r>
            <a:r>
              <a:rPr lang="fi-FI" dirty="0" err="1"/>
              <a:t>the</a:t>
            </a:r>
            <a:r>
              <a:rPr lang="fi-FI" dirty="0"/>
              <a:t> </a:t>
            </a:r>
            <a:r>
              <a:rPr lang="fi-FI" dirty="0" err="1"/>
              <a:t>academic</a:t>
            </a:r>
            <a:r>
              <a:rPr lang="fi-FI" dirty="0"/>
              <a:t> </a:t>
            </a:r>
            <a:r>
              <a:rPr lang="fi-FI" dirty="0" err="1"/>
              <a:t>literature</a:t>
            </a:r>
            <a:r>
              <a:rPr lang="fi-FI" dirty="0"/>
              <a:t> </a:t>
            </a:r>
            <a:r>
              <a:rPr lang="fi-FI" dirty="0" err="1"/>
              <a:t>has</a:t>
            </a:r>
            <a:r>
              <a:rPr lang="fi-FI" dirty="0"/>
              <a:t> </a:t>
            </a:r>
            <a:r>
              <a:rPr lang="fi-FI" dirty="0" err="1"/>
              <a:t>shifted</a:t>
            </a:r>
            <a:r>
              <a:rPr lang="fi-FI" dirty="0"/>
              <a:t> to </a:t>
            </a:r>
            <a:r>
              <a:rPr lang="fi-FI" dirty="0" err="1"/>
              <a:t>emphazise</a:t>
            </a:r>
            <a:r>
              <a:rPr lang="fi-FI" dirty="0"/>
              <a:t> </a:t>
            </a:r>
            <a:r>
              <a:rPr lang="fi-FI" dirty="0" err="1"/>
              <a:t>quality</a:t>
            </a:r>
            <a:r>
              <a:rPr lang="fi-FI" dirty="0"/>
              <a:t> </a:t>
            </a:r>
            <a:r>
              <a:rPr lang="fi-FI" dirty="0" err="1"/>
              <a:t>instead</a:t>
            </a:r>
            <a:r>
              <a:rPr lang="fi-FI" dirty="0"/>
              <a:t> of </a:t>
            </a:r>
            <a:r>
              <a:rPr lang="fi-FI" dirty="0" err="1"/>
              <a:t>quantity</a:t>
            </a:r>
            <a:r>
              <a:rPr lang="fi-FI" dirty="0"/>
              <a:t> of </a:t>
            </a:r>
            <a:r>
              <a:rPr lang="fi-FI" dirty="0" err="1"/>
              <a:t>financial</a:t>
            </a:r>
            <a:r>
              <a:rPr lang="fi-FI" dirty="0"/>
              <a:t> </a:t>
            </a:r>
            <a:r>
              <a:rPr lang="fi-FI" dirty="0" err="1"/>
              <a:t>sector</a:t>
            </a:r>
            <a:r>
              <a:rPr lang="fi-FI" dirty="0"/>
              <a:t> </a:t>
            </a:r>
            <a:r>
              <a:rPr lang="fi-FI" dirty="0" err="1"/>
              <a:t>activities</a:t>
            </a:r>
            <a:r>
              <a:rPr lang="fi-FI" dirty="0"/>
              <a:t>. More </a:t>
            </a:r>
            <a:r>
              <a:rPr lang="fi-FI" dirty="0" err="1"/>
              <a:t>recent</a:t>
            </a:r>
            <a:r>
              <a:rPr lang="fi-FI" dirty="0"/>
              <a:t> </a:t>
            </a:r>
            <a:r>
              <a:rPr lang="fi-FI" dirty="0" err="1"/>
              <a:t>research</a:t>
            </a:r>
            <a:r>
              <a:rPr lang="fi-FI" dirty="0"/>
              <a:t> </a:t>
            </a:r>
            <a:r>
              <a:rPr lang="fi-FI" dirty="0" err="1"/>
              <a:t>has</a:t>
            </a:r>
            <a:r>
              <a:rPr lang="fi-FI" dirty="0"/>
              <a:t> </a:t>
            </a:r>
            <a:r>
              <a:rPr lang="fi-FI" dirty="0" err="1"/>
              <a:t>clearly</a:t>
            </a:r>
            <a:r>
              <a:rPr lang="fi-FI" dirty="0"/>
              <a:t> </a:t>
            </a:r>
            <a:r>
              <a:rPr lang="fi-FI" dirty="0" err="1"/>
              <a:t>demonstrated</a:t>
            </a:r>
            <a:r>
              <a:rPr lang="fi-FI" dirty="0"/>
              <a:t> </a:t>
            </a:r>
            <a:r>
              <a:rPr lang="fi-FI" dirty="0" err="1"/>
              <a:t>that</a:t>
            </a:r>
            <a:r>
              <a:rPr lang="fi-FI" dirty="0"/>
              <a:t> </a:t>
            </a:r>
            <a:r>
              <a:rPr lang="fi-FI" dirty="0" err="1"/>
              <a:t>more</a:t>
            </a:r>
            <a:r>
              <a:rPr lang="fi-FI" dirty="0"/>
              <a:t> </a:t>
            </a:r>
            <a:r>
              <a:rPr lang="fi-FI" dirty="0" err="1"/>
              <a:t>banking</a:t>
            </a:r>
            <a:r>
              <a:rPr lang="fi-FI" dirty="0"/>
              <a:t> is </a:t>
            </a:r>
            <a:r>
              <a:rPr lang="fi-FI" dirty="0" err="1"/>
              <a:t>not</a:t>
            </a:r>
            <a:r>
              <a:rPr lang="fi-FI" dirty="0"/>
              <a:t> </a:t>
            </a:r>
            <a:r>
              <a:rPr lang="fi-FI" dirty="0" err="1"/>
              <a:t>always</a:t>
            </a:r>
            <a:r>
              <a:rPr lang="fi-FI" dirty="0"/>
              <a:t> </a:t>
            </a:r>
            <a:r>
              <a:rPr lang="fi-FI" dirty="0" err="1"/>
              <a:t>better</a:t>
            </a:r>
            <a:r>
              <a:rPr lang="fi-FI" dirty="0"/>
              <a:t> for long-</a:t>
            </a:r>
            <a:r>
              <a:rPr lang="fi-FI" dirty="0" err="1"/>
              <a:t>term</a:t>
            </a:r>
            <a:r>
              <a:rPr lang="fi-FI" dirty="0"/>
              <a:t> </a:t>
            </a:r>
            <a:r>
              <a:rPr lang="fi-FI" dirty="0" err="1"/>
              <a:t>growth</a:t>
            </a:r>
            <a:r>
              <a:rPr lang="fi-FI" dirty="0"/>
              <a:t>. (</a:t>
            </a:r>
            <a:r>
              <a:rPr lang="fi-FI" dirty="0" err="1"/>
              <a:t>Wachtel</a:t>
            </a:r>
            <a:r>
              <a:rPr lang="fi-FI" dirty="0"/>
              <a:t> </a:t>
            </a:r>
            <a:r>
              <a:rPr lang="fi-FI" dirty="0" err="1"/>
              <a:t>excellent</a:t>
            </a:r>
            <a:r>
              <a:rPr lang="fi-FI" dirty="0"/>
              <a:t> </a:t>
            </a:r>
            <a:r>
              <a:rPr lang="fi-FI" dirty="0" err="1"/>
              <a:t>survey</a:t>
            </a:r>
            <a:r>
              <a:rPr lang="fi-FI" dirty="0"/>
              <a:t> 2018, https://link.springer.com/article/10.1057/s41294-018-0052-x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 top of modern banking legislation, the adoption of international accounting standards, revised bankruptcy and collateral laws, and effective supervision are needed. A modern banking sector does need a functioning credit information system, which includes a credit registry and ratings agencies, and a reliably functioning court system to mediate contract disputes, and a degree of free press to expose wrongdoings. Many of these started to develop in the 2000s, and financial deepening (measured as credit to GDP) grew fast before the global financial crisis. As you certainly know, development in Russia was quite different from the CEEs at least when it comes to rule of law and press freedom.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C67AFBA-6F82-3643-B895-40989DC573A9}" type="slidenum">
              <a:rPr lang="fi-FI" smtClean="0"/>
              <a:t>6</a:t>
            </a:fld>
            <a:endParaRPr lang="fi-FI"/>
          </a:p>
        </p:txBody>
      </p:sp>
    </p:spTree>
    <p:extLst>
      <p:ext uri="{BB962C8B-B14F-4D97-AF65-F5344CB8AC3E}">
        <p14:creationId xmlns:p14="http://schemas.microsoft.com/office/powerpoint/2010/main" val="1056073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Banking developed rapidly during the last 20years. Non bank-financial institutions did not emerge as fast. Why? Academic research stresses the role or banks, what may have influenced policy discussions and policy advices. The real reasons include lack of trust. Banking relationship is a special one where the bank and the customer know each other and the lender may directly challenge the borrower if needed. Most other means require a bit more trust on each other, and various pyramid schemes of the 1990s disrupted the little trust in money funds there was. The biggest reason, however is that savings are concentrated in the banking system. There are no big pension funds or insurance funds that would invest in money market instruments of any sort. The money is simply not there. Some foreign investors invest in Russian bonds, and e.g. about 30% of Russian govt bonds (OFZ) are held by foreign investors, often very large </a:t>
            </a:r>
            <a:r>
              <a:rPr lang="en-US" sz="1200" b="0" i="0" kern="1200" dirty="0" err="1">
                <a:solidFill>
                  <a:schemeClr val="tx1"/>
                </a:solidFill>
                <a:effectLst/>
                <a:latin typeface="+mn-lt"/>
                <a:ea typeface="+mn-ea"/>
                <a:cs typeface="+mn-cs"/>
              </a:rPr>
              <a:t>intl</a:t>
            </a:r>
            <a:r>
              <a:rPr lang="en-US" sz="1200" b="0" i="0" kern="1200" dirty="0">
                <a:solidFill>
                  <a:schemeClr val="tx1"/>
                </a:solidFill>
                <a:effectLst/>
                <a:latin typeface="+mn-lt"/>
                <a:ea typeface="+mn-ea"/>
                <a:cs typeface="+mn-cs"/>
              </a:rPr>
              <a:t> investment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Russia public sector is the only sector that holds sizable savings outside the banking system. But by definition, sovereign wealth funds invest in foreign, not domestic, assets. </a:t>
            </a:r>
          </a:p>
          <a:p>
            <a:r>
              <a:rPr lang="en-US" sz="1200" b="0" i="0" kern="1200" dirty="0">
                <a:solidFill>
                  <a:schemeClr val="tx1"/>
                </a:solidFill>
                <a:effectLst/>
                <a:latin typeface="+mn-lt"/>
                <a:ea typeface="+mn-ea"/>
                <a:cs typeface="+mn-cs"/>
              </a:rPr>
              <a:t>  </a:t>
            </a: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Now</a:t>
            </a:r>
            <a:r>
              <a:rPr lang="fi-FI" dirty="0"/>
              <a:t> </a:t>
            </a:r>
            <a:r>
              <a:rPr lang="fi-FI" dirty="0" err="1"/>
              <a:t>then</a:t>
            </a:r>
            <a:r>
              <a:rPr lang="fi-FI" dirty="0"/>
              <a:t>, </a:t>
            </a:r>
            <a:r>
              <a:rPr lang="fi-FI" dirty="0" err="1"/>
              <a:t>taken</a:t>
            </a:r>
            <a:r>
              <a:rPr lang="fi-FI" dirty="0"/>
              <a:t> </a:t>
            </a:r>
            <a:r>
              <a:rPr lang="fi-FI" dirty="0" err="1"/>
              <a:t>together</a:t>
            </a:r>
            <a:r>
              <a:rPr lang="fi-FI" dirty="0"/>
              <a:t> </a:t>
            </a:r>
            <a:r>
              <a:rPr lang="fi-FI" dirty="0" err="1"/>
              <a:t>what</a:t>
            </a:r>
            <a:r>
              <a:rPr lang="fi-FI" dirty="0"/>
              <a:t> </a:t>
            </a:r>
            <a:r>
              <a:rPr lang="fi-FI" dirty="0" err="1"/>
              <a:t>we</a:t>
            </a:r>
            <a:r>
              <a:rPr lang="fi-FI" dirty="0"/>
              <a:t> just </a:t>
            </a:r>
            <a:r>
              <a:rPr lang="fi-FI" dirty="0" err="1"/>
              <a:t>learned</a:t>
            </a:r>
            <a:r>
              <a:rPr lang="fi-FI" dirty="0"/>
              <a:t>, </a:t>
            </a:r>
            <a:r>
              <a:rPr lang="fi-FI" dirty="0" err="1"/>
              <a:t>we</a:t>
            </a:r>
            <a:r>
              <a:rPr lang="fi-FI" dirty="0"/>
              <a:t> </a:t>
            </a:r>
            <a:r>
              <a:rPr lang="fi-FI" dirty="0" err="1"/>
              <a:t>are</a:t>
            </a:r>
            <a:r>
              <a:rPr lang="fi-FI" dirty="0"/>
              <a:t> </a:t>
            </a:r>
            <a:r>
              <a:rPr lang="fi-FI" dirty="0" err="1"/>
              <a:t>ready</a:t>
            </a:r>
            <a:r>
              <a:rPr lang="fi-FI" dirty="0"/>
              <a:t> to </a:t>
            </a:r>
            <a:r>
              <a:rPr lang="fi-FI" dirty="0" err="1"/>
              <a:t>sum</a:t>
            </a:r>
            <a:r>
              <a:rPr lang="fi-FI" dirty="0"/>
              <a:t> </a:t>
            </a:r>
            <a:r>
              <a:rPr lang="fi-FI" dirty="0" err="1"/>
              <a:t>up</a:t>
            </a:r>
            <a:r>
              <a:rPr lang="fi-FI" dirty="0"/>
              <a:t> some </a:t>
            </a:r>
            <a:r>
              <a:rPr lang="fi-FI" dirty="0" err="1"/>
              <a:t>key</a:t>
            </a:r>
            <a:r>
              <a:rPr lang="fi-FI" dirty="0"/>
              <a:t> </a:t>
            </a:r>
            <a:r>
              <a:rPr lang="fi-FI" dirty="0" err="1"/>
              <a:t>features</a:t>
            </a:r>
            <a:r>
              <a:rPr lang="fi-FI" dirty="0"/>
              <a:t> of </a:t>
            </a:r>
            <a:r>
              <a:rPr lang="fi-FI" dirty="0" err="1"/>
              <a:t>the</a:t>
            </a:r>
            <a:r>
              <a:rPr lang="fi-FI" dirty="0"/>
              <a:t> Russian </a:t>
            </a:r>
            <a:r>
              <a:rPr lang="fi-FI" dirty="0" err="1"/>
              <a:t>financial</a:t>
            </a:r>
            <a:r>
              <a:rPr lang="fi-FI" dirty="0"/>
              <a:t> </a:t>
            </a:r>
            <a:r>
              <a:rPr lang="fi-FI" dirty="0" err="1"/>
              <a:t>sector</a:t>
            </a:r>
            <a:r>
              <a:rPr lang="fi-FI" dirty="0"/>
              <a:t> (</a:t>
            </a:r>
            <a:r>
              <a:rPr lang="fi-FI" dirty="0" err="1"/>
              <a:t>or</a:t>
            </a:r>
            <a:r>
              <a:rPr lang="fi-FI" dirty="0"/>
              <a:t> </a:t>
            </a:r>
            <a:r>
              <a:rPr lang="fi-FI" dirty="0" err="1"/>
              <a:t>financial</a:t>
            </a:r>
            <a:r>
              <a:rPr lang="fi-FI" dirty="0"/>
              <a:t> </a:t>
            </a:r>
            <a:r>
              <a:rPr lang="fi-FI" dirty="0" err="1"/>
              <a:t>markets</a:t>
            </a:r>
            <a:r>
              <a:rPr lang="fi-FI"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dirty="0" err="1"/>
              <a:t>It’s</a:t>
            </a:r>
            <a:r>
              <a:rPr lang="fi-FI" dirty="0"/>
              <a:t> a </a:t>
            </a:r>
            <a:r>
              <a:rPr lang="fi-FI" dirty="0" err="1"/>
              <a:t>bank-based</a:t>
            </a:r>
            <a:r>
              <a:rPr lang="fi-FI" dirty="0"/>
              <a:t> </a:t>
            </a:r>
            <a:r>
              <a:rPr lang="fi-FI" dirty="0" err="1"/>
              <a:t>system</a:t>
            </a:r>
            <a:r>
              <a:rPr lang="fi-FI" dirty="0"/>
              <a:t> </a:t>
            </a:r>
            <a:r>
              <a:rPr lang="fi-FI" dirty="0" err="1"/>
              <a:t>where</a:t>
            </a:r>
            <a:r>
              <a:rPr lang="fi-FI" dirty="0"/>
              <a:t> </a:t>
            </a:r>
            <a:r>
              <a:rPr lang="fi-FI" dirty="0" err="1"/>
              <a:t>the</a:t>
            </a:r>
            <a:r>
              <a:rPr lang="fi-FI" dirty="0"/>
              <a:t> </a:t>
            </a:r>
            <a:r>
              <a:rPr lang="fi-FI" dirty="0" err="1"/>
              <a:t>role</a:t>
            </a:r>
            <a:r>
              <a:rPr lang="fi-FI" dirty="0"/>
              <a:t> of </a:t>
            </a:r>
            <a:r>
              <a:rPr lang="fi-FI" dirty="0" err="1"/>
              <a:t>e.g</a:t>
            </a:r>
            <a:r>
              <a:rPr lang="fi-FI" dirty="0"/>
              <a:t>. </a:t>
            </a:r>
            <a:r>
              <a:rPr lang="fi-FI" dirty="0" err="1"/>
              <a:t>stock</a:t>
            </a:r>
            <a:r>
              <a:rPr lang="fi-FI" dirty="0"/>
              <a:t> </a:t>
            </a:r>
            <a:r>
              <a:rPr lang="fi-FI" dirty="0" err="1"/>
              <a:t>or</a:t>
            </a:r>
            <a:r>
              <a:rPr lang="fi-FI" dirty="0"/>
              <a:t> </a:t>
            </a:r>
            <a:r>
              <a:rPr lang="fi-FI" dirty="0" err="1"/>
              <a:t>bond</a:t>
            </a:r>
            <a:r>
              <a:rPr lang="fi-FI" dirty="0"/>
              <a:t> </a:t>
            </a:r>
            <a:r>
              <a:rPr lang="fi-FI" dirty="0" err="1"/>
              <a:t>markets</a:t>
            </a:r>
            <a:r>
              <a:rPr lang="fi-FI" dirty="0"/>
              <a:t> is </a:t>
            </a:r>
            <a:r>
              <a:rPr lang="fi-FI" dirty="0" err="1"/>
              <a:t>minor</a:t>
            </a:r>
            <a:endParaRPr lang="fi-FI"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dirty="0" err="1"/>
              <a:t>It’s</a:t>
            </a:r>
            <a:r>
              <a:rPr lang="fi-FI" dirty="0"/>
              <a:t> </a:t>
            </a:r>
            <a:r>
              <a:rPr lang="fi-FI" dirty="0" err="1"/>
              <a:t>controlled</a:t>
            </a:r>
            <a:r>
              <a:rPr lang="fi-FI" dirty="0"/>
              <a:t> </a:t>
            </a:r>
            <a:r>
              <a:rPr lang="fi-FI" dirty="0" err="1"/>
              <a:t>by</a:t>
            </a:r>
            <a:r>
              <a:rPr lang="fi-FI" dirty="0"/>
              <a:t> </a:t>
            </a:r>
            <a:r>
              <a:rPr lang="fi-FI" dirty="0" err="1"/>
              <a:t>state</a:t>
            </a:r>
            <a:r>
              <a:rPr lang="fi-FI" dirty="0"/>
              <a:t> </a:t>
            </a:r>
            <a:r>
              <a:rPr lang="fi-FI" dirty="0" err="1"/>
              <a:t>companies</a:t>
            </a:r>
            <a:r>
              <a:rPr lang="fi-FI" dirty="0"/>
              <a:t> </a:t>
            </a:r>
            <a:r>
              <a:rPr lang="fi-FI" dirty="0" err="1"/>
              <a:t>or</a:t>
            </a:r>
            <a:r>
              <a:rPr lang="fi-FI" dirty="0"/>
              <a:t> </a:t>
            </a:r>
            <a:r>
              <a:rPr lang="fi-FI" dirty="0" err="1"/>
              <a:t>by</a:t>
            </a:r>
            <a:r>
              <a:rPr lang="fi-FI" dirty="0"/>
              <a:t> </a:t>
            </a:r>
            <a:r>
              <a:rPr lang="fi-FI" dirty="0" err="1"/>
              <a:t>wealthy</a:t>
            </a:r>
            <a:r>
              <a:rPr lang="fi-FI" dirty="0"/>
              <a:t> </a:t>
            </a:r>
            <a:r>
              <a:rPr lang="fi-FI" dirty="0" err="1"/>
              <a:t>individuals</a:t>
            </a:r>
            <a:r>
              <a:rPr lang="fi-FI" dirty="0"/>
              <a:t> (no </a:t>
            </a:r>
            <a:r>
              <a:rPr lang="fi-FI" dirty="0" err="1"/>
              <a:t>widely-held</a:t>
            </a:r>
            <a:r>
              <a:rPr lang="fi-FI" dirty="0"/>
              <a:t> </a:t>
            </a:r>
            <a:r>
              <a:rPr lang="fi-FI" dirty="0" err="1"/>
              <a:t>listed</a:t>
            </a:r>
            <a:r>
              <a:rPr lang="fi-FI" dirty="0"/>
              <a:t> </a:t>
            </a:r>
            <a:r>
              <a:rPr lang="fi-FI" dirty="0" err="1"/>
              <a:t>credit</a:t>
            </a:r>
            <a:r>
              <a:rPr lang="fi-FI" dirty="0"/>
              <a:t> </a:t>
            </a:r>
            <a:r>
              <a:rPr lang="fi-FI" dirty="0" err="1"/>
              <a:t>institutions</a:t>
            </a:r>
            <a:r>
              <a:rPr lang="fi-FI"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dirty="0"/>
              <a:t>Global </a:t>
            </a:r>
            <a:r>
              <a:rPr lang="fi-FI" dirty="0" err="1"/>
              <a:t>financial</a:t>
            </a:r>
            <a:r>
              <a:rPr lang="fi-FI" dirty="0"/>
              <a:t> </a:t>
            </a:r>
            <a:r>
              <a:rPr lang="fi-FI" dirty="0" err="1"/>
              <a:t>markets</a:t>
            </a:r>
            <a:r>
              <a:rPr lang="fi-FI" dirty="0"/>
              <a:t> </a:t>
            </a:r>
            <a:r>
              <a:rPr lang="fi-FI" dirty="0" err="1"/>
              <a:t>are</a:t>
            </a:r>
            <a:r>
              <a:rPr lang="fi-FI" dirty="0"/>
              <a:t> </a:t>
            </a:r>
            <a:r>
              <a:rPr lang="fi-FI" dirty="0" err="1"/>
              <a:t>important</a:t>
            </a:r>
            <a:endParaRPr lang="fi-FI"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i-FI" dirty="0"/>
          </a:p>
          <a:p>
            <a:endParaRPr lang="fi-FI" dirty="0"/>
          </a:p>
        </p:txBody>
      </p:sp>
      <p:sp>
        <p:nvSpPr>
          <p:cNvPr id="4" name="Slide Number Placeholder 3"/>
          <p:cNvSpPr>
            <a:spLocks noGrp="1"/>
          </p:cNvSpPr>
          <p:nvPr>
            <p:ph type="sldNum" sz="quarter" idx="10"/>
          </p:nvPr>
        </p:nvSpPr>
        <p:spPr/>
        <p:txBody>
          <a:bodyPr/>
          <a:lstStyle/>
          <a:p>
            <a:fld id="{5A189561-A48B-4550-9CA1-E2E33612C40C}" type="slidenum">
              <a:rPr lang="fi-FI" smtClean="0"/>
              <a:pPr/>
              <a:t>7</a:t>
            </a:fld>
            <a:endParaRPr lang="fi-FI"/>
          </a:p>
        </p:txBody>
      </p:sp>
    </p:spTree>
    <p:extLst>
      <p:ext uri="{BB962C8B-B14F-4D97-AF65-F5344CB8AC3E}">
        <p14:creationId xmlns:p14="http://schemas.microsoft.com/office/powerpoint/2010/main" val="2117880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67AFBA-6F82-3643-B895-40989DC573A9}" type="slidenum">
              <a:rPr lang="fi-FI" smtClean="0"/>
              <a:t>8</a:t>
            </a:fld>
            <a:endParaRPr lang="fi-FI"/>
          </a:p>
        </p:txBody>
      </p:sp>
    </p:spTree>
    <p:extLst>
      <p:ext uri="{BB962C8B-B14F-4D97-AF65-F5344CB8AC3E}">
        <p14:creationId xmlns:p14="http://schemas.microsoft.com/office/powerpoint/2010/main" val="65608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One </a:t>
            </a:r>
            <a:r>
              <a:rPr lang="fi-FI" dirty="0" err="1"/>
              <a:t>way</a:t>
            </a:r>
            <a:r>
              <a:rPr lang="fi-FI" dirty="0"/>
              <a:t> </a:t>
            </a:r>
            <a:r>
              <a:rPr lang="fi-FI" dirty="0" err="1"/>
              <a:t>how</a:t>
            </a:r>
            <a:r>
              <a:rPr lang="fi-FI" dirty="0"/>
              <a:t> </a:t>
            </a:r>
            <a:r>
              <a:rPr lang="fi-FI" dirty="0" err="1"/>
              <a:t>global</a:t>
            </a:r>
            <a:r>
              <a:rPr lang="fi-FI" dirty="0"/>
              <a:t> </a:t>
            </a:r>
            <a:r>
              <a:rPr lang="fi-FI" dirty="0" err="1"/>
              <a:t>financial</a:t>
            </a:r>
            <a:r>
              <a:rPr lang="fi-FI" dirty="0"/>
              <a:t> market </a:t>
            </a:r>
            <a:r>
              <a:rPr lang="fi-FI" dirty="0" err="1"/>
              <a:t>gurations</a:t>
            </a:r>
            <a:r>
              <a:rPr lang="fi-FI" dirty="0"/>
              <a:t> </a:t>
            </a:r>
            <a:r>
              <a:rPr lang="fi-FI" dirty="0" err="1"/>
              <a:t>are</a:t>
            </a:r>
            <a:r>
              <a:rPr lang="fi-FI" dirty="0"/>
              <a:t> </a:t>
            </a:r>
            <a:r>
              <a:rPr lang="fi-FI" dirty="0" err="1"/>
              <a:t>important</a:t>
            </a:r>
            <a:r>
              <a:rPr lang="fi-FI" dirty="0"/>
              <a:t> is </a:t>
            </a:r>
            <a:r>
              <a:rPr lang="fi-FI" dirty="0" err="1"/>
              <a:t>that</a:t>
            </a:r>
            <a:r>
              <a:rPr lang="fi-FI" dirty="0"/>
              <a:t> </a:t>
            </a:r>
            <a:r>
              <a:rPr lang="fi-FI" dirty="0" err="1"/>
              <a:t>stock</a:t>
            </a:r>
            <a:r>
              <a:rPr lang="fi-FI" dirty="0"/>
              <a:t> </a:t>
            </a:r>
            <a:r>
              <a:rPr lang="fi-FI" dirty="0" err="1"/>
              <a:t>markets</a:t>
            </a:r>
            <a:r>
              <a:rPr lang="fi-FI" dirty="0"/>
              <a:t> </a:t>
            </a:r>
            <a:r>
              <a:rPr lang="fi-FI" dirty="0" err="1"/>
              <a:t>are</a:t>
            </a:r>
            <a:r>
              <a:rPr lang="fi-FI" dirty="0"/>
              <a:t> </a:t>
            </a:r>
            <a:r>
              <a:rPr lang="fi-FI" dirty="0" err="1"/>
              <a:t>driven</a:t>
            </a:r>
            <a:r>
              <a:rPr lang="fi-FI" dirty="0"/>
              <a:t> </a:t>
            </a:r>
            <a:r>
              <a:rPr lang="fi-FI" dirty="0" err="1"/>
              <a:t>by</a:t>
            </a:r>
            <a:r>
              <a:rPr lang="fi-FI" dirty="0"/>
              <a:t> </a:t>
            </a:r>
            <a:r>
              <a:rPr lang="fi-FI" dirty="0" err="1"/>
              <a:t>oil</a:t>
            </a:r>
            <a:r>
              <a:rPr lang="fi-FI" dirty="0"/>
              <a:t> </a:t>
            </a:r>
            <a:r>
              <a:rPr lang="fi-FI" dirty="0" err="1"/>
              <a:t>price</a:t>
            </a:r>
            <a:r>
              <a:rPr lang="fi-FI" dirty="0"/>
              <a:t>.</a:t>
            </a:r>
          </a:p>
          <a:p>
            <a:endParaRPr lang="fi-FI" dirty="0"/>
          </a:p>
          <a:p>
            <a:r>
              <a:rPr lang="fi-FI" dirty="0" err="1"/>
              <a:t>Why</a:t>
            </a:r>
            <a:r>
              <a:rPr lang="fi-FI" dirty="0"/>
              <a:t> is </a:t>
            </a:r>
            <a:r>
              <a:rPr lang="fi-FI" dirty="0" err="1"/>
              <a:t>that</a:t>
            </a:r>
            <a:r>
              <a:rPr lang="fi-FI" dirty="0"/>
              <a:t>? One, </a:t>
            </a:r>
            <a:r>
              <a:rPr lang="fi-FI" dirty="0" err="1"/>
              <a:t>most</a:t>
            </a:r>
            <a:r>
              <a:rPr lang="fi-FI" dirty="0"/>
              <a:t> of market </a:t>
            </a:r>
            <a:r>
              <a:rPr lang="fi-FI" dirty="0" err="1"/>
              <a:t>cap</a:t>
            </a:r>
            <a:r>
              <a:rPr lang="fi-FI" dirty="0"/>
              <a:t> is </a:t>
            </a:r>
            <a:r>
              <a:rPr lang="fi-FI" dirty="0" err="1"/>
              <a:t>energy</a:t>
            </a:r>
            <a:r>
              <a:rPr lang="fi-FI" dirty="0"/>
              <a:t> </a:t>
            </a:r>
            <a:r>
              <a:rPr lang="fi-FI" dirty="0" err="1"/>
              <a:t>firms</a:t>
            </a:r>
            <a:r>
              <a:rPr lang="fi-FI" dirty="0"/>
              <a:t> </a:t>
            </a:r>
            <a:r>
              <a:rPr lang="fi-FI" dirty="0" err="1"/>
              <a:t>whose</a:t>
            </a:r>
            <a:r>
              <a:rPr lang="fi-FI" dirty="0"/>
              <a:t> </a:t>
            </a:r>
            <a:r>
              <a:rPr lang="fi-FI" dirty="0" err="1"/>
              <a:t>profits</a:t>
            </a:r>
            <a:r>
              <a:rPr lang="fi-FI" dirty="0"/>
              <a:t> </a:t>
            </a:r>
            <a:r>
              <a:rPr lang="fi-FI" dirty="0" err="1"/>
              <a:t>are</a:t>
            </a:r>
            <a:r>
              <a:rPr lang="fi-FI" dirty="0"/>
              <a:t> </a:t>
            </a:r>
            <a:r>
              <a:rPr lang="fi-FI" dirty="0" err="1"/>
              <a:t>directty</a:t>
            </a:r>
            <a:r>
              <a:rPr lang="fi-FI" dirty="0"/>
              <a:t> </a:t>
            </a:r>
            <a:r>
              <a:rPr lang="fi-FI" dirty="0" err="1"/>
              <a:t>affected</a:t>
            </a:r>
            <a:r>
              <a:rPr lang="fi-FI" dirty="0"/>
              <a:t> </a:t>
            </a:r>
            <a:r>
              <a:rPr lang="fi-FI" dirty="0" err="1"/>
              <a:t>by</a:t>
            </a:r>
            <a:r>
              <a:rPr lang="fi-FI" dirty="0"/>
              <a:t> </a:t>
            </a:r>
            <a:r>
              <a:rPr lang="fi-FI" dirty="0" err="1"/>
              <a:t>crude</a:t>
            </a:r>
            <a:r>
              <a:rPr lang="fi-FI" dirty="0"/>
              <a:t> </a:t>
            </a:r>
            <a:r>
              <a:rPr lang="fi-FI" dirty="0" err="1"/>
              <a:t>oil</a:t>
            </a:r>
            <a:r>
              <a:rPr lang="fi-FI" dirty="0"/>
              <a:t> </a:t>
            </a:r>
            <a:r>
              <a:rPr lang="fi-FI" dirty="0" err="1"/>
              <a:t>prices</a:t>
            </a:r>
            <a:r>
              <a:rPr lang="fi-FI" dirty="0"/>
              <a:t>. </a:t>
            </a:r>
            <a:r>
              <a:rPr lang="fi-FI" dirty="0" err="1"/>
              <a:t>The</a:t>
            </a:r>
            <a:r>
              <a:rPr lang="fi-FI" dirty="0"/>
              <a:t> </a:t>
            </a:r>
            <a:r>
              <a:rPr lang="fi-FI" dirty="0" err="1"/>
              <a:t>same</a:t>
            </a:r>
            <a:r>
              <a:rPr lang="fi-FI" dirty="0"/>
              <a:t> </a:t>
            </a:r>
            <a:r>
              <a:rPr lang="fi-FI" dirty="0" err="1"/>
              <a:t>applies</a:t>
            </a:r>
            <a:r>
              <a:rPr lang="fi-FI" dirty="0"/>
              <a:t> </a:t>
            </a:r>
            <a:r>
              <a:rPr lang="fi-FI" dirty="0" err="1"/>
              <a:t>also</a:t>
            </a:r>
            <a:r>
              <a:rPr lang="fi-FI" dirty="0"/>
              <a:t> to </a:t>
            </a:r>
            <a:r>
              <a:rPr lang="fi-FI" dirty="0" err="1"/>
              <a:t>corporate</a:t>
            </a:r>
            <a:r>
              <a:rPr lang="fi-FI" dirty="0"/>
              <a:t> </a:t>
            </a:r>
            <a:r>
              <a:rPr lang="fi-FI" dirty="0" err="1"/>
              <a:t>bond</a:t>
            </a:r>
            <a:r>
              <a:rPr lang="fi-FI" dirty="0"/>
              <a:t> </a:t>
            </a:r>
            <a:r>
              <a:rPr lang="fi-FI" dirty="0" err="1"/>
              <a:t>markets</a:t>
            </a:r>
            <a:r>
              <a:rPr lang="fi-FI" dirty="0"/>
              <a:t>.  </a:t>
            </a:r>
          </a:p>
          <a:p>
            <a:r>
              <a:rPr lang="fi-FI" dirty="0"/>
              <a:t>Second, </a:t>
            </a:r>
            <a:r>
              <a:rPr lang="fi-FI" dirty="0" err="1"/>
              <a:t>drop</a:t>
            </a:r>
            <a:r>
              <a:rPr lang="fi-FI" dirty="0"/>
              <a:t> in </a:t>
            </a:r>
            <a:r>
              <a:rPr lang="fi-FI" dirty="0" err="1"/>
              <a:t>oil</a:t>
            </a:r>
            <a:r>
              <a:rPr lang="fi-FI" dirty="0"/>
              <a:t> </a:t>
            </a:r>
            <a:r>
              <a:rPr lang="fi-FI" dirty="0" err="1"/>
              <a:t>price</a:t>
            </a:r>
            <a:r>
              <a:rPr lang="fi-FI" dirty="0"/>
              <a:t> </a:t>
            </a:r>
            <a:r>
              <a:rPr lang="fi-FI" dirty="0" err="1"/>
              <a:t>usually</a:t>
            </a:r>
            <a:r>
              <a:rPr lang="fi-FI" dirty="0"/>
              <a:t> </a:t>
            </a:r>
            <a:r>
              <a:rPr lang="fi-FI" dirty="0" err="1"/>
              <a:t>reflects</a:t>
            </a:r>
            <a:r>
              <a:rPr lang="fi-FI" dirty="0"/>
              <a:t> </a:t>
            </a:r>
            <a:r>
              <a:rPr lang="fi-FI" dirty="0" err="1"/>
              <a:t>drop</a:t>
            </a:r>
            <a:r>
              <a:rPr lang="fi-FI" dirty="0"/>
              <a:t> in </a:t>
            </a:r>
            <a:r>
              <a:rPr lang="fi-FI" dirty="0" err="1"/>
              <a:t>global</a:t>
            </a:r>
            <a:r>
              <a:rPr lang="fi-FI" dirty="0"/>
              <a:t> </a:t>
            </a:r>
            <a:r>
              <a:rPr lang="fi-FI" dirty="0" err="1"/>
              <a:t>economic</a:t>
            </a:r>
            <a:r>
              <a:rPr lang="fi-FI" dirty="0"/>
              <a:t> </a:t>
            </a:r>
            <a:r>
              <a:rPr lang="fi-FI" dirty="0" err="1"/>
              <a:t>growth</a:t>
            </a:r>
            <a:r>
              <a:rPr lang="fi-FI" dirty="0"/>
              <a:t> </a:t>
            </a:r>
            <a:r>
              <a:rPr lang="fi-FI" dirty="0" err="1"/>
              <a:t>prospects</a:t>
            </a:r>
            <a:r>
              <a:rPr lang="fi-FI" dirty="0"/>
              <a:t> -&gt; </a:t>
            </a:r>
            <a:r>
              <a:rPr lang="fi-FI" dirty="0" err="1"/>
              <a:t>international</a:t>
            </a:r>
            <a:r>
              <a:rPr lang="fi-FI" dirty="0"/>
              <a:t> </a:t>
            </a:r>
            <a:r>
              <a:rPr lang="fi-FI" dirty="0" err="1"/>
              <a:t>investors</a:t>
            </a:r>
            <a:r>
              <a:rPr lang="fi-FI" dirty="0"/>
              <a:t> </a:t>
            </a:r>
            <a:r>
              <a:rPr lang="fi-FI" dirty="0" err="1"/>
              <a:t>tend</a:t>
            </a:r>
            <a:r>
              <a:rPr lang="fi-FI" dirty="0"/>
              <a:t> to </a:t>
            </a:r>
            <a:r>
              <a:rPr lang="fi-FI" dirty="0" err="1"/>
              <a:t>reduce</a:t>
            </a:r>
            <a:r>
              <a:rPr lang="fi-FI" dirty="0"/>
              <a:t> </a:t>
            </a:r>
            <a:r>
              <a:rPr lang="fi-FI" dirty="0" err="1"/>
              <a:t>risk</a:t>
            </a:r>
            <a:r>
              <a:rPr lang="fi-FI" dirty="0"/>
              <a:t> and </a:t>
            </a:r>
            <a:r>
              <a:rPr lang="fi-FI" dirty="0" err="1"/>
              <a:t>move</a:t>
            </a:r>
            <a:r>
              <a:rPr lang="fi-FI" dirty="0"/>
              <a:t> to </a:t>
            </a:r>
            <a:r>
              <a:rPr lang="fi-FI" dirty="0" err="1"/>
              <a:t>safe</a:t>
            </a:r>
            <a:r>
              <a:rPr lang="fi-FI" dirty="0"/>
              <a:t> </a:t>
            </a:r>
            <a:r>
              <a:rPr lang="fi-FI" dirty="0" err="1"/>
              <a:t>assets</a:t>
            </a:r>
            <a:r>
              <a:rPr lang="fi-FI" dirty="0"/>
              <a:t>.  (and </a:t>
            </a:r>
            <a:r>
              <a:rPr lang="fi-FI" dirty="0" err="1"/>
              <a:t>vica</a:t>
            </a:r>
            <a:r>
              <a:rPr lang="fi-FI" dirty="0"/>
              <a:t> </a:t>
            </a:r>
            <a:r>
              <a:rPr lang="fi-FI" dirty="0" err="1"/>
              <a:t>versa</a:t>
            </a:r>
            <a:r>
              <a:rPr lang="fi-FI" dirty="0"/>
              <a:t>). International </a:t>
            </a:r>
            <a:r>
              <a:rPr lang="fi-FI" dirty="0" err="1"/>
              <a:t>investors</a:t>
            </a:r>
            <a:r>
              <a:rPr lang="fi-FI" dirty="0"/>
              <a:t> </a:t>
            </a:r>
            <a:r>
              <a:rPr lang="fi-FI" dirty="0" err="1"/>
              <a:t>hold</a:t>
            </a:r>
            <a:r>
              <a:rPr lang="fi-FI" dirty="0"/>
              <a:t> a </a:t>
            </a:r>
            <a:r>
              <a:rPr lang="fi-FI" dirty="0" err="1"/>
              <a:t>large</a:t>
            </a:r>
            <a:r>
              <a:rPr lang="fi-FI" dirty="0"/>
              <a:t> </a:t>
            </a:r>
            <a:r>
              <a:rPr lang="fi-FI" dirty="0" err="1"/>
              <a:t>share</a:t>
            </a:r>
            <a:r>
              <a:rPr lang="fi-FI" dirty="0"/>
              <a:t> of </a:t>
            </a:r>
            <a:r>
              <a:rPr lang="fi-FI" dirty="0" err="1"/>
              <a:t>the</a:t>
            </a:r>
            <a:r>
              <a:rPr lang="fi-FI" dirty="0"/>
              <a:t> </a:t>
            </a:r>
            <a:r>
              <a:rPr lang="fi-FI" dirty="0" err="1"/>
              <a:t>free</a:t>
            </a:r>
            <a:r>
              <a:rPr lang="fi-FI" dirty="0"/>
              <a:t> </a:t>
            </a:r>
            <a:r>
              <a:rPr lang="fi-FI" dirty="0" err="1"/>
              <a:t>float</a:t>
            </a:r>
            <a:r>
              <a:rPr lang="fi-FI" dirty="0"/>
              <a:t>. </a:t>
            </a:r>
          </a:p>
          <a:p>
            <a:r>
              <a:rPr lang="fi-FI" dirty="0"/>
              <a:t>Third, </a:t>
            </a:r>
            <a:r>
              <a:rPr lang="fi-FI" dirty="0" err="1"/>
              <a:t>drop</a:t>
            </a:r>
            <a:r>
              <a:rPr lang="fi-FI" dirty="0"/>
              <a:t> in </a:t>
            </a:r>
            <a:r>
              <a:rPr lang="fi-FI" dirty="0" err="1"/>
              <a:t>oil</a:t>
            </a:r>
            <a:r>
              <a:rPr lang="fi-FI" dirty="0"/>
              <a:t> </a:t>
            </a:r>
            <a:r>
              <a:rPr lang="fi-FI" dirty="0" err="1"/>
              <a:t>price</a:t>
            </a:r>
            <a:r>
              <a:rPr lang="fi-FI" dirty="0"/>
              <a:t> </a:t>
            </a:r>
            <a:r>
              <a:rPr lang="fi-FI" dirty="0" err="1"/>
              <a:t>tends</a:t>
            </a:r>
            <a:r>
              <a:rPr lang="fi-FI" dirty="0"/>
              <a:t> to </a:t>
            </a:r>
            <a:r>
              <a:rPr lang="fi-FI" dirty="0" err="1"/>
              <a:t>lead</a:t>
            </a:r>
            <a:r>
              <a:rPr lang="fi-FI" dirty="0"/>
              <a:t> to </a:t>
            </a:r>
            <a:r>
              <a:rPr lang="fi-FI" dirty="0" err="1"/>
              <a:t>ruble</a:t>
            </a:r>
            <a:r>
              <a:rPr lang="fi-FI" dirty="0"/>
              <a:t> </a:t>
            </a:r>
            <a:r>
              <a:rPr lang="fi-FI" dirty="0" err="1"/>
              <a:t>depreciation</a:t>
            </a:r>
            <a:r>
              <a:rPr lang="fi-FI" dirty="0"/>
              <a:t>?. </a:t>
            </a:r>
            <a:r>
              <a:rPr lang="fi-FI" dirty="0" err="1"/>
              <a:t>That</a:t>
            </a:r>
            <a:r>
              <a:rPr lang="fi-FI" dirty="0"/>
              <a:t> </a:t>
            </a:r>
            <a:r>
              <a:rPr lang="fi-FI" dirty="0" err="1"/>
              <a:t>will</a:t>
            </a:r>
            <a:r>
              <a:rPr lang="fi-FI" dirty="0"/>
              <a:t> </a:t>
            </a:r>
            <a:r>
              <a:rPr lang="fi-FI" dirty="0" err="1"/>
              <a:t>increase</a:t>
            </a:r>
            <a:r>
              <a:rPr lang="fi-FI" dirty="0"/>
              <a:t> </a:t>
            </a:r>
            <a:r>
              <a:rPr lang="fi-FI" dirty="0" err="1"/>
              <a:t>domestic</a:t>
            </a:r>
            <a:r>
              <a:rPr lang="fi-FI" dirty="0"/>
              <a:t> </a:t>
            </a:r>
            <a:r>
              <a:rPr lang="fi-FI" dirty="0" err="1"/>
              <a:t>inflation</a:t>
            </a:r>
            <a:r>
              <a:rPr lang="fi-FI" dirty="0"/>
              <a:t> and </a:t>
            </a:r>
            <a:r>
              <a:rPr lang="fi-FI" dirty="0" err="1"/>
              <a:t>cut</a:t>
            </a:r>
            <a:r>
              <a:rPr lang="fi-FI" dirty="0"/>
              <a:t> into </a:t>
            </a:r>
            <a:r>
              <a:rPr lang="fi-FI" dirty="0" err="1"/>
              <a:t>profit</a:t>
            </a:r>
            <a:r>
              <a:rPr lang="fi-FI" dirty="0"/>
              <a:t> </a:t>
            </a:r>
            <a:r>
              <a:rPr lang="fi-FI" dirty="0" err="1"/>
              <a:t>prospects</a:t>
            </a:r>
            <a:r>
              <a:rPr lang="fi-FI" dirty="0"/>
              <a:t> of </a:t>
            </a:r>
            <a:r>
              <a:rPr lang="fi-FI" dirty="0" err="1"/>
              <a:t>any</a:t>
            </a:r>
            <a:r>
              <a:rPr lang="fi-FI" dirty="0"/>
              <a:t> business </a:t>
            </a:r>
            <a:r>
              <a:rPr lang="fi-FI" dirty="0" err="1"/>
              <a:t>dependent</a:t>
            </a:r>
            <a:r>
              <a:rPr lang="fi-FI" dirty="0"/>
              <a:t> on </a:t>
            </a:r>
            <a:r>
              <a:rPr lang="fi-FI" dirty="0" err="1"/>
              <a:t>imports</a:t>
            </a:r>
            <a:r>
              <a:rPr lang="fi-FI" dirty="0"/>
              <a:t>. </a:t>
            </a:r>
          </a:p>
        </p:txBody>
      </p:sp>
      <p:sp>
        <p:nvSpPr>
          <p:cNvPr id="4" name="Slide Number Placeholder 3"/>
          <p:cNvSpPr>
            <a:spLocks noGrp="1"/>
          </p:cNvSpPr>
          <p:nvPr>
            <p:ph type="sldNum" sz="quarter" idx="5"/>
          </p:nvPr>
        </p:nvSpPr>
        <p:spPr/>
        <p:txBody>
          <a:bodyPr/>
          <a:lstStyle/>
          <a:p>
            <a:fld id="{BC67AFBA-6F82-3643-B895-40989DC573A9}" type="slidenum">
              <a:rPr lang="fi-FI" smtClean="0"/>
              <a:t>9</a:t>
            </a:fld>
            <a:endParaRPr lang="fi-FI"/>
          </a:p>
        </p:txBody>
      </p:sp>
    </p:spTree>
    <p:extLst>
      <p:ext uri="{BB962C8B-B14F-4D97-AF65-F5344CB8AC3E}">
        <p14:creationId xmlns:p14="http://schemas.microsoft.com/office/powerpoint/2010/main" val="29587876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icture" type="title" preserve="1">
  <p:cSld name="titl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38616"/>
            <a:ext cx="12192000" cy="1243838"/>
          </a:xfrm>
        </p:spPr>
        <p:txBody>
          <a:bodyPr anchor="b">
            <a:normAutofit/>
          </a:bodyPr>
          <a:lstStyle>
            <a:lvl1pPr algn="ctr">
              <a:defRPr sz="5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0" y="4118871"/>
            <a:ext cx="12192000" cy="1319821"/>
          </a:xfrm>
        </p:spPr>
        <p:txBody>
          <a:bodyPr>
            <a:normAutofit/>
          </a:bodyPr>
          <a:lstStyle>
            <a:lvl1pPr marL="0" indent="0" algn="ctr">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24">
            <a:extLst>
              <a:ext uri="{FF2B5EF4-FFF2-40B4-BE49-F238E27FC236}">
                <a16:creationId xmlns:a16="http://schemas.microsoft.com/office/drawing/2014/main" id="{EDCB669D-9B7E-4496-A605-F4FC083A1E64}"/>
              </a:ext>
            </a:extLst>
          </p:cNvPr>
          <p:cNvSpPr>
            <a:spLocks noGrp="1" noChangeArrowheads="1"/>
          </p:cNvSpPr>
          <p:nvPr>
            <p:ph type="ftr" sz="quarter" idx="3"/>
          </p:nvPr>
        </p:nvSpPr>
        <p:spPr>
          <a:xfrm>
            <a:off x="500400" y="5980269"/>
            <a:ext cx="5736000" cy="333375"/>
          </a:xfrm>
        </p:spPr>
        <p:txBody>
          <a:bodyPr lIns="90000" rIns="90000"/>
          <a:lstStyle>
            <a:lvl1pPr>
              <a:defRPr sz="1200">
                <a:solidFill>
                  <a:schemeClr val="bg1"/>
                </a:solidFill>
                <a:latin typeface="+mn-lt"/>
              </a:defRPr>
            </a:lvl1pPr>
          </a:lstStyle>
          <a:p>
            <a:r>
              <a:rPr lang="fi-FI"/>
              <a:t>Laura Solanko</a:t>
            </a:r>
            <a:endParaRPr lang="fi-FI" dirty="0"/>
          </a:p>
        </p:txBody>
      </p:sp>
      <p:sp>
        <p:nvSpPr>
          <p:cNvPr id="5" name="title_and_company2"/>
          <p:cNvSpPr txBox="1"/>
          <p:nvPr userDrawn="1"/>
        </p:nvSpPr>
        <p:spPr>
          <a:xfrm>
            <a:off x="500400" y="6174000"/>
            <a:ext cx="5734801" cy="334800"/>
          </a:xfrm>
          <a:prstGeom prst="rect">
            <a:avLst/>
          </a:prstGeom>
          <a:noFill/>
        </p:spPr>
        <p:txBody>
          <a:bodyPr vert="horz" rtlCol="0" anchor="ctr">
            <a:noAutofit/>
          </a:bodyPr>
          <a:lstStyle/>
          <a:p>
            <a:pPr algn="l"/>
            <a:r>
              <a:rPr lang="en-US" sz="1200">
                <a:solidFill>
                  <a:srgbClr val="FFFFFF"/>
                </a:solidFill>
                <a:latin typeface="Arial" panose="020B0604020202020204" pitchFamily="34" charset="0"/>
              </a:rPr>
              <a:t>Bank of Finland</a:t>
            </a:r>
            <a:endParaRPr lang="en-GB" sz="1200">
              <a:solidFill>
                <a:srgbClr val="FFFFFF"/>
              </a:solidFill>
              <a:latin typeface="Arial" panose="020B0604020202020204" pitchFamily="34" charset="0"/>
            </a:endParaRPr>
          </a:p>
        </p:txBody>
      </p:sp>
    </p:spTree>
    <p:extLst>
      <p:ext uri="{BB962C8B-B14F-4D97-AF65-F5344CB8AC3E}">
        <p14:creationId xmlns:p14="http://schemas.microsoft.com/office/powerpoint/2010/main" val="22275970"/>
      </p:ext>
    </p:extLst>
  </p:cSld>
  <p:clrMapOvr>
    <a:masterClrMapping/>
  </p:clrMapOvr>
  <p:hf hdr="0"/>
  <p:extLst>
    <p:ext uri="{DCECCB84-F9BA-43D5-87BE-67443E8EF086}">
      <p15:sldGuideLst xmlns:p15="http://schemas.microsoft.com/office/powerpoint/2012/main">
        <p15:guide id="1" orient="horz" pos="2636"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_slide">
    <p:bg>
      <p:bgPr>
        <a:solidFill>
          <a:srgbClr val="51569E"/>
        </a:solidFill>
        <a:effectLst/>
      </p:bgPr>
    </p:bg>
    <p:spTree>
      <p:nvGrpSpPr>
        <p:cNvPr id="1" name=""/>
        <p:cNvGrpSpPr/>
        <p:nvPr/>
      </p:nvGrpSpPr>
      <p:grpSpPr>
        <a:xfrm>
          <a:off x="0" y="0"/>
          <a:ext cx="0" cy="0"/>
          <a:chOff x="0" y="0"/>
          <a:chExt cx="0" cy="0"/>
        </a:xfrm>
      </p:grpSpPr>
      <p:graphicFrame>
        <p:nvGraphicFramePr>
          <p:cNvPr id="3094" name="Base" hidden="1"/>
          <p:cNvGraphicFramePr>
            <a:graphicFrameLocks/>
          </p:cNvGraphicFramePr>
          <p:nvPr/>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1138" r:id="rId3" imgW="0" imgH="0" progId="PowerPoint.Show.8">
                  <p:embed/>
                </p:oleObj>
              </mc:Choice>
              <mc:Fallback>
                <p:oleObj r:id="rId3" imgW="0" imgH="0" progId="PowerPoint.Show.8">
                  <p:embed/>
                  <p:pic>
                    <p:nvPicPr>
                      <p:cNvPr id="3094"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3"/>
          <p:cNvSpPr>
            <a:spLocks noGrp="1" noChangeArrowheads="1"/>
          </p:cNvSpPr>
          <p:nvPr>
            <p:ph type="ctrTitle"/>
          </p:nvPr>
        </p:nvSpPr>
        <p:spPr>
          <a:xfrm>
            <a:off x="608400" y="1746000"/>
            <a:ext cx="5736000" cy="1857600"/>
          </a:xfrm>
        </p:spPr>
        <p:txBody>
          <a:bodyPr anchor="b" anchorCtr="0"/>
          <a:lstStyle>
            <a:lvl1pPr algn="l">
              <a:defRPr sz="2200" b="1">
                <a:solidFill>
                  <a:schemeClr val="bg1"/>
                </a:solidFill>
              </a:defRPr>
            </a:lvl1pPr>
          </a:lstStyle>
          <a:p>
            <a:r>
              <a:rPr lang="en-US"/>
              <a:t>Click to edit Master title style</a:t>
            </a:r>
            <a:endParaRPr lang="fi-FI" dirty="0"/>
          </a:p>
        </p:txBody>
      </p:sp>
      <p:sp>
        <p:nvSpPr>
          <p:cNvPr id="12" name="Rectangle 4"/>
          <p:cNvSpPr>
            <a:spLocks noGrp="1" noChangeArrowheads="1"/>
          </p:cNvSpPr>
          <p:nvPr>
            <p:ph type="subTitle" idx="1"/>
          </p:nvPr>
        </p:nvSpPr>
        <p:spPr>
          <a:xfrm>
            <a:off x="609600" y="3758400"/>
            <a:ext cx="5736000" cy="939600"/>
          </a:xfrm>
        </p:spPr>
        <p:txBody>
          <a:bodyPr>
            <a:normAutofit/>
          </a:bodyPr>
          <a:lstStyle>
            <a:lvl1pPr marL="0" indent="0" algn="l">
              <a:buFont typeface="Symbol" pitchFamily="18" charset="2"/>
              <a:buNone/>
              <a:defRPr sz="1600">
                <a:solidFill>
                  <a:schemeClr val="bg1"/>
                </a:solidFill>
              </a:defRPr>
            </a:lvl1pPr>
          </a:lstStyle>
          <a:p>
            <a:r>
              <a:rPr lang="en-US"/>
              <a:t>Click to edit Master subtitle style</a:t>
            </a:r>
            <a:endParaRPr lang="fi-FI" dirty="0"/>
          </a:p>
        </p:txBody>
      </p:sp>
      <p:sp>
        <p:nvSpPr>
          <p:cNvPr id="13" name="Rectangle 24"/>
          <p:cNvSpPr>
            <a:spLocks noGrp="1" noChangeArrowheads="1"/>
          </p:cNvSpPr>
          <p:nvPr>
            <p:ph type="ftr" sz="quarter" idx="3"/>
          </p:nvPr>
        </p:nvSpPr>
        <p:spPr>
          <a:xfrm>
            <a:off x="608400" y="442801"/>
            <a:ext cx="5736000" cy="333375"/>
          </a:xfrm>
        </p:spPr>
        <p:txBody>
          <a:bodyPr lIns="90000" rIns="90000"/>
          <a:lstStyle>
            <a:lvl1pPr>
              <a:defRPr sz="1400">
                <a:solidFill>
                  <a:schemeClr val="bg1"/>
                </a:solidFill>
                <a:latin typeface="+mn-lt"/>
              </a:defRPr>
            </a:lvl1pPr>
          </a:lstStyle>
          <a:p>
            <a:r>
              <a:rPr lang="fi-FI"/>
              <a:t>Laura Solanko</a:t>
            </a:r>
            <a:endParaRPr lang="fi-FI" dirty="0"/>
          </a:p>
        </p:txBody>
      </p:sp>
      <p:pic>
        <p:nvPicPr>
          <p:cNvPr id="7" name="Picture 6">
            <a:extLst>
              <a:ext uri="{FF2B5EF4-FFF2-40B4-BE49-F238E27FC236}">
                <a16:creationId xmlns:a16="http://schemas.microsoft.com/office/drawing/2014/main" id="{3F291E0E-921F-4788-8AA4-98667F9E03C0}"/>
              </a:ext>
            </a:extLst>
          </p:cNvPr>
          <p:cNvPicPr>
            <a:picLocks noChangeAspect="1"/>
          </p:cNvPicPr>
          <p:nvPr userDrawn="1"/>
        </p:nvPicPr>
        <p:blipFill>
          <a:blip r:embed="rId4"/>
          <a:stretch>
            <a:fillRect/>
          </a:stretch>
        </p:blipFill>
        <p:spPr>
          <a:xfrm>
            <a:off x="7992027" y="1938933"/>
            <a:ext cx="2693011" cy="2980134"/>
          </a:xfrm>
          <a:prstGeom prst="rect">
            <a:avLst/>
          </a:prstGeom>
        </p:spPr>
      </p:pic>
      <p:sp>
        <p:nvSpPr>
          <p:cNvPr id="2" name="title_and_company"/>
          <p:cNvSpPr txBox="1"/>
          <p:nvPr userDrawn="1"/>
        </p:nvSpPr>
        <p:spPr>
          <a:xfrm>
            <a:off x="608400" y="684000"/>
            <a:ext cx="5734801" cy="334800"/>
          </a:xfrm>
          <a:prstGeom prst="rect">
            <a:avLst/>
          </a:prstGeom>
          <a:noFill/>
        </p:spPr>
        <p:txBody>
          <a:bodyPr vert="horz" rtlCol="0" anchor="ctr">
            <a:noAutofit/>
          </a:bodyPr>
          <a:lstStyle/>
          <a:p>
            <a:pPr algn="l"/>
            <a:r>
              <a:rPr lang="en-US" sz="1400">
                <a:solidFill>
                  <a:srgbClr val="FFFFFF"/>
                </a:solidFill>
                <a:latin typeface="Arial" panose="020B0604020202020204" pitchFamily="34" charset="0"/>
              </a:rPr>
              <a:t>Bank of Finland</a:t>
            </a:r>
            <a:endParaRPr lang="en-GB" sz="1400">
              <a:solidFill>
                <a:srgbClr val="FFFFFF"/>
              </a:solidFill>
              <a:latin typeface="Arial" panose="020B0604020202020204" pitchFamily="34" charset="0"/>
            </a:endParaRPr>
          </a:p>
        </p:txBody>
      </p:sp>
    </p:spTree>
    <p:extLst>
      <p:ext uri="{BB962C8B-B14F-4D97-AF65-F5344CB8AC3E}">
        <p14:creationId xmlns:p14="http://schemas.microsoft.com/office/powerpoint/2010/main" val="320243115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reserve="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99129" y="1822450"/>
            <a:ext cx="10993741" cy="435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E83F537-C302-4819-99BE-8F2B10EF36C1}"/>
              </a:ext>
            </a:extLst>
          </p:cNvPr>
          <p:cNvSpPr>
            <a:spLocks noGrp="1"/>
          </p:cNvSpPr>
          <p:nvPr>
            <p:ph type="dt" sz="half" idx="10"/>
          </p:nvPr>
        </p:nvSpPr>
        <p:spPr/>
        <p:txBody>
          <a:bodyPr/>
          <a:lstStyle/>
          <a:p>
            <a:r>
              <a:rPr lang="fi-FI"/>
              <a:t>29.11.2021</a:t>
            </a:r>
            <a:endParaRPr lang="fi-FI" dirty="0"/>
          </a:p>
        </p:txBody>
      </p:sp>
      <p:sp>
        <p:nvSpPr>
          <p:cNvPr id="8" name="Slide Number Placeholder 7">
            <a:extLst>
              <a:ext uri="{FF2B5EF4-FFF2-40B4-BE49-F238E27FC236}">
                <a16:creationId xmlns:a16="http://schemas.microsoft.com/office/drawing/2014/main" id="{C54BAD72-3F19-43EA-B18C-8597DD4D8A64}"/>
              </a:ext>
            </a:extLst>
          </p:cNvPr>
          <p:cNvSpPr>
            <a:spLocks noGrp="1"/>
          </p:cNvSpPr>
          <p:nvPr>
            <p:ph type="sldNum" sz="quarter" idx="12"/>
          </p:nvPr>
        </p:nvSpPr>
        <p:spPr/>
        <p:txBody>
          <a:bodyPr/>
          <a:lstStyle/>
          <a:p>
            <a:fld id="{471A5582-A9DA-4417-AD47-C383050DF7ED}" type="slidenum">
              <a:rPr lang="fi-FI" smtClean="0"/>
              <a:pPr/>
              <a:t>‹#›</a:t>
            </a:fld>
            <a:endParaRPr lang="fi-FI"/>
          </a:p>
        </p:txBody>
      </p:sp>
      <p:sp>
        <p:nvSpPr>
          <p:cNvPr id="4" name="d_distribution_slide"/>
          <p:cNvSpPr txBox="1"/>
          <p:nvPr userDrawn="1"/>
        </p:nvSpPr>
        <p:spPr>
          <a:xfrm>
            <a:off x="799200" y="6433200"/>
            <a:ext cx="4744800" cy="241200"/>
          </a:xfrm>
          <a:prstGeom prst="rect">
            <a:avLst/>
          </a:prstGeom>
          <a:noFill/>
        </p:spPr>
        <p:txBody>
          <a:bodyPr vert="horz" rtlCol="0" anchor="ctr">
            <a:noAutofit/>
          </a:bodyPr>
          <a:lstStyle/>
          <a:p>
            <a:pPr algn="l"/>
            <a:r>
              <a:rPr lang="en-GB" sz="900">
                <a:solidFill>
                  <a:srgbClr val="4E55A1"/>
                </a:solidFill>
                <a:latin typeface="Arial" panose="020B0604020202020204" pitchFamily="34" charset="0"/>
              </a:rPr>
              <a:t>| Public | BOF/FIN-FSA-UNRESTRICTED</a:t>
            </a:r>
          </a:p>
        </p:txBody>
      </p:sp>
    </p:spTree>
    <p:extLst>
      <p:ext uri="{BB962C8B-B14F-4D97-AF65-F5344CB8AC3E}">
        <p14:creationId xmlns:p14="http://schemas.microsoft.com/office/powerpoint/2010/main" val="79287305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ntent" type="twoObj" preserve="1">
  <p:cSld name="two_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a:extLst>
              <a:ext uri="{FF2B5EF4-FFF2-40B4-BE49-F238E27FC236}">
                <a16:creationId xmlns:a16="http://schemas.microsoft.com/office/drawing/2014/main" id="{017B4C31-6296-4268-8321-9B548CD95154}"/>
              </a:ext>
            </a:extLst>
          </p:cNvPr>
          <p:cNvSpPr>
            <a:spLocks noGrp="1"/>
          </p:cNvSpPr>
          <p:nvPr>
            <p:ph type="dt" sz="half" idx="10"/>
          </p:nvPr>
        </p:nvSpPr>
        <p:spPr/>
        <p:txBody>
          <a:bodyPr/>
          <a:lstStyle/>
          <a:p>
            <a:r>
              <a:rPr lang="fi-FI"/>
              <a:t>29.11.2021</a:t>
            </a:r>
            <a:endParaRPr lang="fi-FI" dirty="0"/>
          </a:p>
        </p:txBody>
      </p:sp>
      <p:sp>
        <p:nvSpPr>
          <p:cNvPr id="9" name="Slide Number Placeholder 8">
            <a:extLst>
              <a:ext uri="{FF2B5EF4-FFF2-40B4-BE49-F238E27FC236}">
                <a16:creationId xmlns:a16="http://schemas.microsoft.com/office/drawing/2014/main" id="{5D9B695D-1C4E-47BE-AF14-60388108DAB7}"/>
              </a:ext>
            </a:extLst>
          </p:cNvPr>
          <p:cNvSpPr>
            <a:spLocks noGrp="1"/>
          </p:cNvSpPr>
          <p:nvPr>
            <p:ph type="sldNum" sz="quarter" idx="12"/>
          </p:nvPr>
        </p:nvSpPr>
        <p:spPr/>
        <p:txBody>
          <a:bodyPr/>
          <a:lstStyle/>
          <a:p>
            <a:fld id="{471A5582-A9DA-4417-AD47-C383050DF7ED}" type="slidenum">
              <a:rPr lang="fi-FI" smtClean="0"/>
              <a:pPr/>
              <a:t>‹#›</a:t>
            </a:fld>
            <a:endParaRPr lang="fi-FI"/>
          </a:p>
        </p:txBody>
      </p:sp>
      <p:sp>
        <p:nvSpPr>
          <p:cNvPr id="5" name="d_distribution_slide"/>
          <p:cNvSpPr txBox="1"/>
          <p:nvPr userDrawn="1"/>
        </p:nvSpPr>
        <p:spPr>
          <a:xfrm>
            <a:off x="799200" y="6433200"/>
            <a:ext cx="4744800" cy="241200"/>
          </a:xfrm>
          <a:prstGeom prst="rect">
            <a:avLst/>
          </a:prstGeom>
          <a:noFill/>
        </p:spPr>
        <p:txBody>
          <a:bodyPr vert="horz" rtlCol="0" anchor="ctr">
            <a:noAutofit/>
          </a:bodyPr>
          <a:lstStyle/>
          <a:p>
            <a:pPr algn="l"/>
            <a:r>
              <a:rPr lang="en-GB" sz="900">
                <a:solidFill>
                  <a:srgbClr val="4E55A1"/>
                </a:solidFill>
                <a:latin typeface="Arial" panose="020B0604020202020204" pitchFamily="34" charset="0"/>
              </a:rPr>
              <a:t>| Public | BOF/FIN-FSA-UNRESTRICTED</a:t>
            </a:r>
          </a:p>
        </p:txBody>
      </p:sp>
    </p:spTree>
    <p:extLst>
      <p:ext uri="{BB962C8B-B14F-4D97-AF65-F5344CB8AC3E}">
        <p14:creationId xmlns:p14="http://schemas.microsoft.com/office/powerpoint/2010/main" val="19235107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ntent Blue text" preserve="1" userDrawn="1">
  <p:cSld name="two_contents_blu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E683-160E-474A-8124-AA09062185F0}"/>
              </a:ext>
            </a:extLst>
          </p:cNvPr>
          <p:cNvSpPr>
            <a:spLocks noGrp="1"/>
          </p:cNvSpPr>
          <p:nvPr>
            <p:ph type="title"/>
          </p:nvPr>
        </p:nvSpPr>
        <p:spPr/>
        <p:txBody>
          <a:bodyPr>
            <a:normAutofit/>
          </a:bodyPr>
          <a:lstStyle>
            <a:lvl1pPr>
              <a:defRPr sz="3500">
                <a:solidFill>
                  <a:srgbClr val="4E55A1"/>
                </a:solidFill>
              </a:defRPr>
            </a:lvl1p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C2AAA2C3-4455-D14F-9238-67B2FFA806E8}"/>
              </a:ext>
            </a:extLst>
          </p:cNvPr>
          <p:cNvSpPr>
            <a:spLocks noGrp="1"/>
          </p:cNvSpPr>
          <p:nvPr>
            <p:ph sz="half" idx="1"/>
          </p:nvPr>
        </p:nvSpPr>
        <p:spPr>
          <a:xfrm>
            <a:off x="597965" y="1825625"/>
            <a:ext cx="5421835" cy="4160308"/>
          </a:xfrm>
          <a:prstGeom prst="rect">
            <a:avLst/>
          </a:prstGeom>
        </p:spPr>
        <p:txBody>
          <a:bodyPr/>
          <a:lstStyle>
            <a:lvl1pPr>
              <a:defRPr sz="2400">
                <a:solidFill>
                  <a:srgbClr val="4E55A1"/>
                </a:solidFill>
              </a:defRPr>
            </a:lvl1pPr>
            <a:lvl2pPr>
              <a:defRPr sz="2000">
                <a:solidFill>
                  <a:srgbClr val="4E55A1"/>
                </a:solidFill>
              </a:defRPr>
            </a:lvl2pPr>
            <a:lvl3pPr>
              <a:defRPr sz="1800">
                <a:solidFill>
                  <a:srgbClr val="4E55A1"/>
                </a:solidFill>
              </a:defRPr>
            </a:lvl3pPr>
            <a:lvl4pPr>
              <a:defRPr sz="1600">
                <a:solidFill>
                  <a:srgbClr val="4E55A1"/>
                </a:solidFill>
              </a:defRPr>
            </a:lvl4pPr>
            <a:lvl5pPr>
              <a:defRPr sz="1400">
                <a:solidFill>
                  <a:srgbClr val="4E55A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8" name="Content Placeholder 2">
            <a:extLst>
              <a:ext uri="{FF2B5EF4-FFF2-40B4-BE49-F238E27FC236}">
                <a16:creationId xmlns:a16="http://schemas.microsoft.com/office/drawing/2014/main" id="{E0F72B86-6786-C042-B3F5-99F28336FFD9}"/>
              </a:ext>
            </a:extLst>
          </p:cNvPr>
          <p:cNvSpPr>
            <a:spLocks noGrp="1"/>
          </p:cNvSpPr>
          <p:nvPr>
            <p:ph sz="half" idx="13"/>
          </p:nvPr>
        </p:nvSpPr>
        <p:spPr>
          <a:xfrm>
            <a:off x="6185965" y="1825625"/>
            <a:ext cx="5421835" cy="4160308"/>
          </a:xfrm>
          <a:prstGeom prst="rect">
            <a:avLst/>
          </a:prstGeom>
        </p:spPr>
        <p:txBody>
          <a:bodyPr/>
          <a:lstStyle>
            <a:lvl1pPr>
              <a:defRPr sz="2400">
                <a:solidFill>
                  <a:srgbClr val="4E55A1"/>
                </a:solidFill>
              </a:defRPr>
            </a:lvl1pPr>
            <a:lvl2pPr>
              <a:defRPr sz="2000">
                <a:solidFill>
                  <a:srgbClr val="4E55A1"/>
                </a:solidFill>
              </a:defRPr>
            </a:lvl2pPr>
            <a:lvl3pPr>
              <a:defRPr sz="1800">
                <a:solidFill>
                  <a:srgbClr val="4E55A1"/>
                </a:solidFill>
              </a:defRPr>
            </a:lvl3pPr>
            <a:lvl4pPr>
              <a:defRPr sz="1600">
                <a:solidFill>
                  <a:srgbClr val="4E55A1"/>
                </a:solidFill>
              </a:defRPr>
            </a:lvl4pPr>
            <a:lvl5pPr>
              <a:defRPr sz="1400">
                <a:solidFill>
                  <a:srgbClr val="4E55A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AC835DF6-7E27-4CA5-99BF-B6C43DF35D8A}"/>
              </a:ext>
            </a:extLst>
          </p:cNvPr>
          <p:cNvSpPr>
            <a:spLocks noGrp="1"/>
          </p:cNvSpPr>
          <p:nvPr>
            <p:ph type="dt" sz="half" idx="14"/>
          </p:nvPr>
        </p:nvSpPr>
        <p:spPr/>
        <p:txBody>
          <a:bodyPr/>
          <a:lstStyle/>
          <a:p>
            <a:r>
              <a:rPr lang="fi-FI"/>
              <a:t>29.11.2021</a:t>
            </a:r>
            <a:endParaRPr lang="fi-FI" dirty="0"/>
          </a:p>
        </p:txBody>
      </p:sp>
      <p:sp>
        <p:nvSpPr>
          <p:cNvPr id="9" name="Slide Number Placeholder 8">
            <a:extLst>
              <a:ext uri="{FF2B5EF4-FFF2-40B4-BE49-F238E27FC236}">
                <a16:creationId xmlns:a16="http://schemas.microsoft.com/office/drawing/2014/main" id="{C84BA4FF-AA68-48D8-9D13-71A9FD3C9226}"/>
              </a:ext>
            </a:extLst>
          </p:cNvPr>
          <p:cNvSpPr>
            <a:spLocks noGrp="1"/>
          </p:cNvSpPr>
          <p:nvPr>
            <p:ph type="sldNum" sz="quarter" idx="16"/>
          </p:nvPr>
        </p:nvSpPr>
        <p:spPr/>
        <p:txBody>
          <a:bodyPr/>
          <a:lstStyle/>
          <a:p>
            <a:fld id="{471A5582-A9DA-4417-AD47-C383050DF7ED}" type="slidenum">
              <a:rPr lang="fi-FI" smtClean="0"/>
              <a:pPr/>
              <a:t>‹#›</a:t>
            </a:fld>
            <a:endParaRPr lang="fi-FI"/>
          </a:p>
        </p:txBody>
      </p:sp>
      <p:sp>
        <p:nvSpPr>
          <p:cNvPr id="4" name="d_distribution_slide"/>
          <p:cNvSpPr txBox="1"/>
          <p:nvPr userDrawn="1"/>
        </p:nvSpPr>
        <p:spPr>
          <a:xfrm>
            <a:off x="799200" y="6433200"/>
            <a:ext cx="4744800" cy="241200"/>
          </a:xfrm>
          <a:prstGeom prst="rect">
            <a:avLst/>
          </a:prstGeom>
          <a:noFill/>
        </p:spPr>
        <p:txBody>
          <a:bodyPr vert="horz" rtlCol="0" anchor="ctr">
            <a:noAutofit/>
          </a:bodyPr>
          <a:lstStyle/>
          <a:p>
            <a:pPr algn="l"/>
            <a:r>
              <a:rPr lang="en-GB" sz="900">
                <a:solidFill>
                  <a:srgbClr val="4E55A1"/>
                </a:solidFill>
                <a:latin typeface="Arial" panose="020B0604020202020204" pitchFamily="34" charset="0"/>
              </a:rPr>
              <a:t>| Public | BOF/FIN-FSA-UNRESTRICTED</a:t>
            </a:r>
          </a:p>
        </p:txBody>
      </p:sp>
    </p:spTree>
    <p:extLst>
      <p:ext uri="{BB962C8B-B14F-4D97-AF65-F5344CB8AC3E}">
        <p14:creationId xmlns:p14="http://schemas.microsoft.com/office/powerpoint/2010/main" val="2698672734"/>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reserve="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878A56A-82F1-4A36-B619-1608894B315B}"/>
              </a:ext>
            </a:extLst>
          </p:cNvPr>
          <p:cNvSpPr>
            <a:spLocks noGrp="1"/>
          </p:cNvSpPr>
          <p:nvPr>
            <p:ph type="dt" sz="half" idx="10"/>
          </p:nvPr>
        </p:nvSpPr>
        <p:spPr/>
        <p:txBody>
          <a:bodyPr/>
          <a:lstStyle/>
          <a:p>
            <a:r>
              <a:rPr lang="fi-FI"/>
              <a:t>29.11.2021</a:t>
            </a:r>
            <a:endParaRPr lang="fi-FI" dirty="0"/>
          </a:p>
        </p:txBody>
      </p:sp>
      <p:sp>
        <p:nvSpPr>
          <p:cNvPr id="7" name="Slide Number Placeholder 6">
            <a:extLst>
              <a:ext uri="{FF2B5EF4-FFF2-40B4-BE49-F238E27FC236}">
                <a16:creationId xmlns:a16="http://schemas.microsoft.com/office/drawing/2014/main" id="{A4E31D49-EF05-4CEA-8170-1180E3E91B70}"/>
              </a:ext>
            </a:extLst>
          </p:cNvPr>
          <p:cNvSpPr>
            <a:spLocks noGrp="1"/>
          </p:cNvSpPr>
          <p:nvPr>
            <p:ph type="sldNum" sz="quarter" idx="12"/>
          </p:nvPr>
        </p:nvSpPr>
        <p:spPr/>
        <p:txBody>
          <a:bodyPr/>
          <a:lstStyle/>
          <a:p>
            <a:fld id="{471A5582-A9DA-4417-AD47-C383050DF7ED}" type="slidenum">
              <a:rPr lang="fi-FI" smtClean="0"/>
              <a:pPr/>
              <a:t>‹#›</a:t>
            </a:fld>
            <a:endParaRPr lang="fi-FI"/>
          </a:p>
        </p:txBody>
      </p:sp>
      <p:sp>
        <p:nvSpPr>
          <p:cNvPr id="3" name="d_distribution_slide"/>
          <p:cNvSpPr txBox="1"/>
          <p:nvPr userDrawn="1"/>
        </p:nvSpPr>
        <p:spPr>
          <a:xfrm>
            <a:off x="799200" y="6433200"/>
            <a:ext cx="4744800" cy="241200"/>
          </a:xfrm>
          <a:prstGeom prst="rect">
            <a:avLst/>
          </a:prstGeom>
          <a:noFill/>
        </p:spPr>
        <p:txBody>
          <a:bodyPr vert="horz" rtlCol="0" anchor="ctr">
            <a:noAutofit/>
          </a:bodyPr>
          <a:lstStyle/>
          <a:p>
            <a:pPr algn="l"/>
            <a:r>
              <a:rPr lang="en-GB" sz="900">
                <a:solidFill>
                  <a:srgbClr val="4E55A1"/>
                </a:solidFill>
                <a:latin typeface="Arial" panose="020B0604020202020204" pitchFamily="34" charset="0"/>
              </a:rPr>
              <a:t>| Public | BOF/FIN-FSA-UNRESTRICTED</a:t>
            </a:r>
          </a:p>
        </p:txBody>
      </p:sp>
    </p:spTree>
    <p:extLst>
      <p:ext uri="{BB962C8B-B14F-4D97-AF65-F5344CB8AC3E}">
        <p14:creationId xmlns:p14="http://schemas.microsoft.com/office/powerpoint/2010/main" val="3705015589"/>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A533D-4E6F-44EF-804E-5C42F4305037}"/>
              </a:ext>
            </a:extLst>
          </p:cNvPr>
          <p:cNvSpPr>
            <a:spLocks noGrp="1"/>
          </p:cNvSpPr>
          <p:nvPr>
            <p:ph type="dt" sz="half" idx="10"/>
          </p:nvPr>
        </p:nvSpPr>
        <p:spPr/>
        <p:txBody>
          <a:bodyPr/>
          <a:lstStyle/>
          <a:p>
            <a:r>
              <a:rPr lang="fi-FI"/>
              <a:t>29.11.2021</a:t>
            </a:r>
            <a:endParaRPr lang="fi-FI" dirty="0"/>
          </a:p>
        </p:txBody>
      </p:sp>
      <p:sp>
        <p:nvSpPr>
          <p:cNvPr id="4" name="Slide Number Placeholder 3">
            <a:extLst>
              <a:ext uri="{FF2B5EF4-FFF2-40B4-BE49-F238E27FC236}">
                <a16:creationId xmlns:a16="http://schemas.microsoft.com/office/drawing/2014/main" id="{A2550EC6-BC5D-414D-9492-A2FC2330EFBF}"/>
              </a:ext>
            </a:extLst>
          </p:cNvPr>
          <p:cNvSpPr>
            <a:spLocks noGrp="1"/>
          </p:cNvSpPr>
          <p:nvPr>
            <p:ph type="sldNum" sz="quarter" idx="12"/>
          </p:nvPr>
        </p:nvSpPr>
        <p:spPr/>
        <p:txBody>
          <a:bodyPr/>
          <a:lstStyle/>
          <a:p>
            <a:fld id="{471A5582-A9DA-4417-AD47-C383050DF7ED}" type="slidenum">
              <a:rPr lang="fi-FI" smtClean="0"/>
              <a:pPr/>
              <a:t>‹#›</a:t>
            </a:fld>
            <a:endParaRPr lang="fi-FI"/>
          </a:p>
        </p:txBody>
      </p:sp>
      <p:sp>
        <p:nvSpPr>
          <p:cNvPr id="3" name="d_distribution_slide"/>
          <p:cNvSpPr txBox="1"/>
          <p:nvPr userDrawn="1"/>
        </p:nvSpPr>
        <p:spPr>
          <a:xfrm>
            <a:off x="799200" y="6433200"/>
            <a:ext cx="4744800" cy="241200"/>
          </a:xfrm>
          <a:prstGeom prst="rect">
            <a:avLst/>
          </a:prstGeom>
          <a:noFill/>
        </p:spPr>
        <p:txBody>
          <a:bodyPr vert="horz" rtlCol="0" anchor="ctr">
            <a:noAutofit/>
          </a:bodyPr>
          <a:lstStyle/>
          <a:p>
            <a:pPr algn="l"/>
            <a:r>
              <a:rPr lang="en-GB" sz="900">
                <a:solidFill>
                  <a:srgbClr val="4E55A1"/>
                </a:solidFill>
                <a:latin typeface="Arial" panose="020B0604020202020204" pitchFamily="34" charset="0"/>
              </a:rPr>
              <a:t>| Public | BOF/FIN-FSA-UNRESTRICTED</a:t>
            </a:r>
          </a:p>
        </p:txBody>
      </p:sp>
    </p:spTree>
    <p:extLst>
      <p:ext uri="{BB962C8B-B14F-4D97-AF65-F5344CB8AC3E}">
        <p14:creationId xmlns:p14="http://schemas.microsoft.com/office/powerpoint/2010/main" val="246093425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End Slide" type="title" preserve="1">
  <p:cSld name="end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40705"/>
            <a:ext cx="12192000" cy="2387600"/>
          </a:xfrm>
        </p:spPr>
        <p:txBody>
          <a:bodyPr anchor="b">
            <a:normAutofit/>
          </a:bodyPr>
          <a:lstStyle>
            <a:lvl1pPr algn="ctr">
              <a:defRPr sz="3000" b="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0" y="3308162"/>
            <a:ext cx="12192000" cy="820778"/>
          </a:xfrm>
        </p:spPr>
        <p:txBody>
          <a:bodyPr>
            <a:normAutofit/>
          </a:bodyPr>
          <a:lstStyle>
            <a:lvl1pPr marL="0" indent="0" algn="ctr">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a:extLst>
              <a:ext uri="{FF2B5EF4-FFF2-40B4-BE49-F238E27FC236}">
                <a16:creationId xmlns:a16="http://schemas.microsoft.com/office/drawing/2014/main" id="{47B33346-B06F-48B8-A743-C53CFE02A050}"/>
              </a:ext>
            </a:extLst>
          </p:cNvPr>
          <p:cNvSpPr txBox="1"/>
          <p:nvPr userDrawn="1"/>
        </p:nvSpPr>
        <p:spPr>
          <a:xfrm>
            <a:off x="3846131" y="3996958"/>
            <a:ext cx="4572000" cy="430887"/>
          </a:xfrm>
          <a:prstGeom prst="rect">
            <a:avLst/>
          </a:prstGeom>
          <a:noFill/>
        </p:spPr>
        <p:txBody>
          <a:bodyPr wrap="square" rtlCol="0">
            <a:spAutoFit/>
          </a:bodyPr>
          <a:lstStyle/>
          <a:p>
            <a:pPr algn="ctr"/>
            <a:r>
              <a:rPr lang="fi-FI" sz="2200" dirty="0">
                <a:solidFill>
                  <a:schemeClr val="bg1"/>
                </a:solidFill>
              </a:rPr>
              <a:t>bof.fi</a:t>
            </a:r>
            <a:endParaRPr lang="fi-FI" dirty="0">
              <a:solidFill>
                <a:schemeClr val="bg1"/>
              </a:solidFill>
            </a:endParaRPr>
          </a:p>
        </p:txBody>
      </p:sp>
    </p:spTree>
    <p:extLst>
      <p:ext uri="{BB962C8B-B14F-4D97-AF65-F5344CB8AC3E}">
        <p14:creationId xmlns:p14="http://schemas.microsoft.com/office/powerpoint/2010/main" val="2967469811"/>
      </p:ext>
    </p:extLst>
  </p:cSld>
  <p:clrMapOvr>
    <a:masterClrMapping/>
  </p:clrMapOvr>
  <p:extLst>
    <p:ext uri="{DCECCB84-F9BA-43D5-87BE-67443E8EF086}">
      <p15:sldGuideLst xmlns:p15="http://schemas.microsoft.com/office/powerpoint/2012/main">
        <p15:guide id="1" orient="horz" pos="2500" userDrawn="1">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6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7965" y="365125"/>
            <a:ext cx="1099374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9129" y="1822450"/>
            <a:ext cx="10993741" cy="4352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4" name="Picture 23" descr="Logo">
            <a:extLst>
              <a:ext uri="{FF2B5EF4-FFF2-40B4-BE49-F238E27FC236}">
                <a16:creationId xmlns:a16="http://schemas.microsoft.com/office/drawing/2014/main" id="{9923AFFC-DE09-E147-87A9-52F5FA158401}"/>
              </a:ext>
            </a:extLst>
          </p:cNvPr>
          <p:cNvPicPr>
            <a:picLocks noChangeAspect="1"/>
          </p:cNvPicPr>
          <p:nvPr userDrawn="1"/>
        </p:nvPicPr>
        <p:blipFill>
          <a:blip r:embed="rId10"/>
          <a:stretch>
            <a:fillRect/>
          </a:stretch>
        </p:blipFill>
        <p:spPr>
          <a:xfrm>
            <a:off x="9790177" y="6290687"/>
            <a:ext cx="2121725" cy="389523"/>
          </a:xfrm>
          <a:prstGeom prst="rect">
            <a:avLst/>
          </a:prstGeom>
        </p:spPr>
      </p:pic>
      <p:sp>
        <p:nvSpPr>
          <p:cNvPr id="10" name="Rectangle 23">
            <a:extLst>
              <a:ext uri="{FF2B5EF4-FFF2-40B4-BE49-F238E27FC236}">
                <a16:creationId xmlns:a16="http://schemas.microsoft.com/office/drawing/2014/main" id="{D7C1A907-9FF1-49CA-BF1E-E05AF9CC926B}"/>
              </a:ext>
            </a:extLst>
          </p:cNvPr>
          <p:cNvSpPr>
            <a:spLocks noGrp="1" noChangeArrowheads="1"/>
          </p:cNvSpPr>
          <p:nvPr>
            <p:ph type="dt" sz="half" idx="2"/>
          </p:nvPr>
        </p:nvSpPr>
        <p:spPr bwMode="auto">
          <a:xfrm>
            <a:off x="180000" y="6433200"/>
            <a:ext cx="666544" cy="241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900" b="1">
                <a:solidFill>
                  <a:schemeClr val="accent1"/>
                </a:solidFill>
              </a:defRPr>
            </a:lvl1pPr>
          </a:lstStyle>
          <a:p>
            <a:r>
              <a:rPr lang="fi-FI"/>
              <a:t>29.11.2021</a:t>
            </a:r>
            <a:endParaRPr lang="fi-FI" dirty="0"/>
          </a:p>
        </p:txBody>
      </p:sp>
      <p:sp>
        <p:nvSpPr>
          <p:cNvPr id="11" name="Rectangle 24">
            <a:extLst>
              <a:ext uri="{FF2B5EF4-FFF2-40B4-BE49-F238E27FC236}">
                <a16:creationId xmlns:a16="http://schemas.microsoft.com/office/drawing/2014/main" id="{0B40D602-8C91-4626-8C99-1B649589FB93}"/>
              </a:ext>
            </a:extLst>
          </p:cNvPr>
          <p:cNvSpPr>
            <a:spLocks noGrp="1" noChangeArrowheads="1"/>
          </p:cNvSpPr>
          <p:nvPr>
            <p:ph type="ftr" sz="quarter" idx="3"/>
          </p:nvPr>
        </p:nvSpPr>
        <p:spPr bwMode="auto">
          <a:xfrm>
            <a:off x="1002772" y="6433200"/>
            <a:ext cx="4742828" cy="241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900">
                <a:solidFill>
                  <a:schemeClr val="accent1"/>
                </a:solidFill>
              </a:defRPr>
            </a:lvl1pPr>
          </a:lstStyle>
          <a:p>
            <a:r>
              <a:rPr lang="fi-FI"/>
              <a:t>Laura Solanko</a:t>
            </a:r>
            <a:endParaRPr lang="fi-FI" dirty="0"/>
          </a:p>
        </p:txBody>
      </p:sp>
      <p:sp>
        <p:nvSpPr>
          <p:cNvPr id="12" name="Dian numeron paikkamerkki 8">
            <a:extLst>
              <a:ext uri="{FF2B5EF4-FFF2-40B4-BE49-F238E27FC236}">
                <a16:creationId xmlns:a16="http://schemas.microsoft.com/office/drawing/2014/main" id="{B46C9B54-9618-4665-8463-0C5EB10013A9}"/>
              </a:ext>
            </a:extLst>
          </p:cNvPr>
          <p:cNvSpPr>
            <a:spLocks noGrp="1"/>
          </p:cNvSpPr>
          <p:nvPr>
            <p:ph type="sldNum" sz="quarter" idx="4"/>
          </p:nvPr>
        </p:nvSpPr>
        <p:spPr>
          <a:xfrm>
            <a:off x="5745600" y="6433200"/>
            <a:ext cx="698400" cy="241200"/>
          </a:xfrm>
          <a:prstGeom prst="rect">
            <a:avLst/>
          </a:prstGeom>
        </p:spPr>
        <p:txBody>
          <a:bodyPr vert="horz" lIns="0" tIns="0" rIns="0" bIns="0" rtlCol="0" anchor="ctr" anchorCtr="0"/>
          <a:lstStyle>
            <a:lvl1pPr algn="ctr">
              <a:defRPr sz="800">
                <a:solidFill>
                  <a:schemeClr val="accent1"/>
                </a:solidFill>
              </a:defRPr>
            </a:lvl1pPr>
          </a:lstStyle>
          <a:p>
            <a:fld id="{471A5582-A9DA-4417-AD47-C383050DF7ED}" type="slidenum">
              <a:rPr lang="fi-FI" smtClean="0"/>
              <a:pPr/>
              <a:t>‹#›</a:t>
            </a:fld>
            <a:endParaRPr lang="fi-FI"/>
          </a:p>
        </p:txBody>
      </p:sp>
    </p:spTree>
    <p:extLst>
      <p:ext uri="{BB962C8B-B14F-4D97-AF65-F5344CB8AC3E}">
        <p14:creationId xmlns:p14="http://schemas.microsoft.com/office/powerpoint/2010/main" val="3851807022"/>
      </p:ext>
    </p:extLst>
  </p:cSld>
  <p:clrMap bg1="lt1" tx1="dk1" bg2="lt2" tx2="dk2" accent1="accent1" accent2="accent2" accent3="accent3" accent4="accent4" accent5="accent5" accent6="accent6" hlink="hlink" folHlink="folHlink"/>
  <p:sldLayoutIdLst>
    <p:sldLayoutId id="2147483763" r:id="rId1"/>
    <p:sldLayoutId id="2147483769" r:id="rId2"/>
    <p:sldLayoutId id="2147483764" r:id="rId3"/>
    <p:sldLayoutId id="2147483765" r:id="rId4"/>
    <p:sldLayoutId id="2147483762" r:id="rId5"/>
    <p:sldLayoutId id="2147483766" r:id="rId6"/>
    <p:sldLayoutId id="2147483767" r:id="rId7"/>
    <p:sldLayoutId id="2147483768" r:id="rId8"/>
  </p:sldLayoutIdLst>
  <p:hf hdr="0"/>
  <p:txStyles>
    <p:titleStyle>
      <a:lvl1pPr algn="l" defTabSz="914400" rtl="0" eaLnBrk="1" latinLnBrk="0" hangingPunct="1">
        <a:lnSpc>
          <a:spcPct val="90000"/>
        </a:lnSpc>
        <a:spcBef>
          <a:spcPct val="0"/>
        </a:spcBef>
        <a:buNone/>
        <a:defRPr sz="3200" b="1" i="0" kern="1200">
          <a:solidFill>
            <a:srgbClr val="4E55A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urn.fi/URN:NBN:fi:bof-201710301659" TargetMode="External"/><Relationship Id="rId3" Type="http://schemas.openxmlformats.org/officeDocument/2006/relationships/hyperlink" Target="http://urn.fi/URN:NBN:fi:bof-201907291308" TargetMode="External"/><Relationship Id="rId7" Type="http://schemas.openxmlformats.org/officeDocument/2006/relationships/hyperlink" Target="http://urn.fi/URN:NBN:fi:bof-201711021663"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helda.helsinki.fi/bof/handle/123456789/15214" TargetMode="External"/><Relationship Id="rId11" Type="http://schemas.openxmlformats.org/officeDocument/2006/relationships/hyperlink" Target="https://www.bofbulletin.fi/en/blogs/2017/the-russian-banking-sector-where-to-next/" TargetMode="External"/><Relationship Id="rId5" Type="http://schemas.openxmlformats.org/officeDocument/2006/relationships/hyperlink" Target="http://urn.fi/URN:NBN:fi:bof-201902211070" TargetMode="External"/><Relationship Id="rId10" Type="http://schemas.openxmlformats.org/officeDocument/2006/relationships/hyperlink" Target="http://urn.fi/URN:NBN:fi:bof-201701251055" TargetMode="External"/><Relationship Id="rId4" Type="http://schemas.openxmlformats.org/officeDocument/2006/relationships/hyperlink" Target="http://urn.fi/URN:NBN:fi:bof-201907021280" TargetMode="External"/><Relationship Id="rId9" Type="http://schemas.openxmlformats.org/officeDocument/2006/relationships/hyperlink" Target="http://urn.fi/URN:NBN:fi:bof-201703101183"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Financial sector in Russia</a:t>
            </a:r>
            <a:endParaRPr lang="en-GB" dirty="0"/>
          </a:p>
        </p:txBody>
      </p:sp>
      <p:sp>
        <p:nvSpPr>
          <p:cNvPr id="3" name="Subtitle 2"/>
          <p:cNvSpPr>
            <a:spLocks noGrp="1"/>
          </p:cNvSpPr>
          <p:nvPr>
            <p:ph type="subTitle" idx="1"/>
          </p:nvPr>
        </p:nvSpPr>
        <p:spPr/>
        <p:txBody>
          <a:bodyPr/>
          <a:lstStyle/>
          <a:p>
            <a:r>
              <a:rPr lang="en-US" dirty="0"/>
              <a:t>Aalto University </a:t>
            </a:r>
          </a:p>
          <a:p>
            <a:r>
              <a:rPr lang="en-US" dirty="0"/>
              <a:t>1 December 2021</a:t>
            </a:r>
            <a:endParaRPr lang="en-GB" dirty="0"/>
          </a:p>
        </p:txBody>
      </p:sp>
      <p:sp>
        <p:nvSpPr>
          <p:cNvPr id="4" name="Footer Placeholder 3"/>
          <p:cNvSpPr>
            <a:spLocks noGrp="1"/>
          </p:cNvSpPr>
          <p:nvPr>
            <p:ph type="ftr" sz="quarter" idx="3"/>
          </p:nvPr>
        </p:nvSpPr>
        <p:spPr/>
        <p:txBody>
          <a:bodyPr/>
          <a:lstStyle/>
          <a:p>
            <a:r>
              <a:rPr lang="en-GB"/>
              <a:t>Laura Solanko</a:t>
            </a:r>
            <a:endParaRPr lang="en-GB" dirty="0"/>
          </a:p>
        </p:txBody>
      </p:sp>
    </p:spTree>
    <p:extLst>
      <p:ext uri="{BB962C8B-B14F-4D97-AF65-F5344CB8AC3E}">
        <p14:creationId xmlns:p14="http://schemas.microsoft.com/office/powerpoint/2010/main" val="3770695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policy frameworks</a:t>
            </a:r>
          </a:p>
        </p:txBody>
      </p:sp>
      <p:sp>
        <p:nvSpPr>
          <p:cNvPr id="3" name="Content Placeholder 2"/>
          <p:cNvSpPr>
            <a:spLocks noGrp="1"/>
          </p:cNvSpPr>
          <p:nvPr>
            <p:ph idx="1"/>
          </p:nvPr>
        </p:nvSpPr>
        <p:spPr/>
        <p:txBody>
          <a:bodyPr>
            <a:normAutofit/>
          </a:bodyPr>
          <a:lstStyle/>
          <a:p>
            <a:r>
              <a:rPr lang="fi-FI" dirty="0" err="1"/>
              <a:t>Monetary</a:t>
            </a:r>
            <a:r>
              <a:rPr lang="fi-FI" dirty="0"/>
              <a:t> </a:t>
            </a:r>
            <a:r>
              <a:rPr lang="fi-FI" dirty="0" err="1"/>
              <a:t>policy</a:t>
            </a:r>
            <a:r>
              <a:rPr lang="fi-FI" dirty="0"/>
              <a:t> – </a:t>
            </a:r>
            <a:r>
              <a:rPr lang="fi-FI" dirty="0" err="1"/>
              <a:t>full</a:t>
            </a:r>
            <a:r>
              <a:rPr lang="fi-FI" dirty="0"/>
              <a:t> </a:t>
            </a:r>
            <a:r>
              <a:rPr lang="fi-FI" dirty="0" err="1"/>
              <a:t>inflation</a:t>
            </a:r>
            <a:r>
              <a:rPr lang="fi-FI" dirty="0"/>
              <a:t> </a:t>
            </a:r>
            <a:r>
              <a:rPr lang="fi-FI" dirty="0" err="1"/>
              <a:t>targeting</a:t>
            </a:r>
            <a:endParaRPr lang="fi-FI" dirty="0"/>
          </a:p>
          <a:p>
            <a:endParaRPr lang="fi-FI" dirty="0"/>
          </a:p>
          <a:p>
            <a:r>
              <a:rPr lang="fi-FI" dirty="0" err="1"/>
              <a:t>Conservative</a:t>
            </a:r>
            <a:r>
              <a:rPr lang="fi-FI" dirty="0"/>
              <a:t> </a:t>
            </a:r>
            <a:r>
              <a:rPr lang="fi-FI" dirty="0" err="1"/>
              <a:t>fiscal</a:t>
            </a:r>
            <a:r>
              <a:rPr lang="fi-FI" dirty="0"/>
              <a:t> </a:t>
            </a:r>
            <a:r>
              <a:rPr lang="fi-FI" dirty="0" err="1"/>
              <a:t>policies</a:t>
            </a:r>
            <a:endParaRPr lang="fi-FI" dirty="0"/>
          </a:p>
          <a:p>
            <a:pPr lvl="1"/>
            <a:endParaRPr lang="fi-FI" dirty="0"/>
          </a:p>
          <a:p>
            <a:r>
              <a:rPr lang="en-GB" dirty="0"/>
              <a:t>Tightening financial markets supervision (CBR)</a:t>
            </a:r>
          </a:p>
          <a:p>
            <a:pPr lvl="1"/>
            <a:endParaRPr lang="fi-FI" dirty="0"/>
          </a:p>
          <a:p>
            <a:endParaRPr lang="en-GB" dirty="0"/>
          </a:p>
        </p:txBody>
      </p:sp>
      <p:sp>
        <p:nvSpPr>
          <p:cNvPr id="4" name="Date Placeholder 3"/>
          <p:cNvSpPr>
            <a:spLocks noGrp="1"/>
          </p:cNvSpPr>
          <p:nvPr>
            <p:ph type="dt" sz="half" idx="10"/>
          </p:nvPr>
        </p:nvSpPr>
        <p:spPr/>
        <p:txBody>
          <a:bodyPr/>
          <a:lstStyle/>
          <a:p>
            <a:r>
              <a:rPr lang="fi-FI"/>
              <a:t>29.11.2021</a:t>
            </a:r>
            <a:endParaRPr lang="fi-FI" dirty="0"/>
          </a:p>
        </p:txBody>
      </p:sp>
      <p:sp>
        <p:nvSpPr>
          <p:cNvPr id="5" name="Slide Number Placeholder 4"/>
          <p:cNvSpPr>
            <a:spLocks noGrp="1"/>
          </p:cNvSpPr>
          <p:nvPr>
            <p:ph type="sldNum" sz="quarter" idx="12"/>
          </p:nvPr>
        </p:nvSpPr>
        <p:spPr/>
        <p:txBody>
          <a:bodyPr/>
          <a:lstStyle/>
          <a:p>
            <a:fld id="{471A5582-A9DA-4417-AD47-C383050DF7ED}" type="slidenum">
              <a:rPr lang="fi-FI" smtClean="0"/>
              <a:pPr/>
              <a:t>10</a:t>
            </a:fld>
            <a:endParaRPr lang="fi-FI"/>
          </a:p>
        </p:txBody>
      </p:sp>
      <p:pic>
        <p:nvPicPr>
          <p:cNvPr id="6" name="Picture 5">
            <a:extLst>
              <a:ext uri="{FF2B5EF4-FFF2-40B4-BE49-F238E27FC236}">
                <a16:creationId xmlns:a16="http://schemas.microsoft.com/office/drawing/2014/main" id="{C3534B91-C70C-49FC-AF5B-7353820B6EF5}"/>
              </a:ext>
            </a:extLst>
          </p:cNvPr>
          <p:cNvPicPr>
            <a:picLocks noChangeAspect="1"/>
          </p:cNvPicPr>
          <p:nvPr/>
        </p:nvPicPr>
        <p:blipFill>
          <a:blip r:embed="rId3"/>
          <a:stretch>
            <a:fillRect/>
          </a:stretch>
        </p:blipFill>
        <p:spPr>
          <a:xfrm>
            <a:off x="8760177" y="683151"/>
            <a:ext cx="2693811" cy="1795874"/>
          </a:xfrm>
          <a:prstGeom prst="rect">
            <a:avLst/>
          </a:prstGeom>
        </p:spPr>
      </p:pic>
    </p:spTree>
    <p:extLst>
      <p:ext uri="{BB962C8B-B14F-4D97-AF65-F5344CB8AC3E}">
        <p14:creationId xmlns:p14="http://schemas.microsoft.com/office/powerpoint/2010/main" val="2721285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721-0E5F-4C12-AF20-EFCDD80FAFE2}"/>
              </a:ext>
            </a:extLst>
          </p:cNvPr>
          <p:cNvSpPr>
            <a:spLocks noGrp="1"/>
          </p:cNvSpPr>
          <p:nvPr>
            <p:ph type="title"/>
          </p:nvPr>
        </p:nvSpPr>
        <p:spPr/>
        <p:txBody>
          <a:bodyPr>
            <a:normAutofit fontScale="90000"/>
          </a:bodyPr>
          <a:lstStyle/>
          <a:p>
            <a:r>
              <a:rPr lang="fi-FI" dirty="0" err="1"/>
              <a:t>Monetary</a:t>
            </a:r>
            <a:r>
              <a:rPr lang="fi-FI" dirty="0"/>
              <a:t> </a:t>
            </a:r>
            <a:r>
              <a:rPr lang="fi-FI" dirty="0" err="1"/>
              <a:t>policy</a:t>
            </a:r>
            <a:r>
              <a:rPr lang="fi-FI" dirty="0"/>
              <a:t> - </a:t>
            </a:r>
            <a:r>
              <a:rPr lang="fi-FI" dirty="0" err="1"/>
              <a:t>switch</a:t>
            </a:r>
            <a:r>
              <a:rPr lang="fi-FI" dirty="0"/>
              <a:t> to </a:t>
            </a:r>
            <a:r>
              <a:rPr lang="fi-FI" dirty="0" err="1"/>
              <a:t>inflation</a:t>
            </a:r>
            <a:r>
              <a:rPr lang="fi-FI" dirty="0"/>
              <a:t> </a:t>
            </a:r>
            <a:r>
              <a:rPr lang="fi-FI" dirty="0" err="1"/>
              <a:t>targeting</a:t>
            </a:r>
            <a:r>
              <a:rPr lang="fi-FI" dirty="0"/>
              <a:t> in end-2014</a:t>
            </a:r>
            <a:br>
              <a:rPr lang="fi-FI" dirty="0"/>
            </a:br>
            <a:endParaRPr lang="fi-FI" dirty="0"/>
          </a:p>
        </p:txBody>
      </p:sp>
      <p:sp>
        <p:nvSpPr>
          <p:cNvPr id="7" name="Content Placeholder 6">
            <a:extLst>
              <a:ext uri="{FF2B5EF4-FFF2-40B4-BE49-F238E27FC236}">
                <a16:creationId xmlns:a16="http://schemas.microsoft.com/office/drawing/2014/main" id="{0EB75EAB-5FCB-4311-BADE-53C4745CD318}"/>
              </a:ext>
            </a:extLst>
          </p:cNvPr>
          <p:cNvSpPr>
            <a:spLocks noGrp="1"/>
          </p:cNvSpPr>
          <p:nvPr>
            <p:ph sz="half" idx="2"/>
          </p:nvPr>
        </p:nvSpPr>
        <p:spPr>
          <a:xfrm>
            <a:off x="6807200" y="1825625"/>
            <a:ext cx="4546600" cy="4351338"/>
          </a:xfrm>
        </p:spPr>
        <p:txBody>
          <a:bodyPr/>
          <a:lstStyle/>
          <a:p>
            <a:pPr lvl="1"/>
            <a:r>
              <a:rPr lang="fi-FI" dirty="0"/>
              <a:t>Central Bank </a:t>
            </a:r>
            <a:r>
              <a:rPr lang="fi-FI" dirty="0" err="1"/>
              <a:t>focuses</a:t>
            </a:r>
            <a:r>
              <a:rPr lang="fi-FI" dirty="0"/>
              <a:t> on </a:t>
            </a:r>
            <a:r>
              <a:rPr lang="fi-FI" dirty="0" err="1"/>
              <a:t>inflation</a:t>
            </a:r>
            <a:r>
              <a:rPr lang="fi-FI" dirty="0"/>
              <a:t> </a:t>
            </a:r>
          </a:p>
          <a:p>
            <a:pPr lvl="1"/>
            <a:endParaRPr lang="fi-FI" dirty="0"/>
          </a:p>
          <a:p>
            <a:pPr lvl="1"/>
            <a:r>
              <a:rPr lang="fi-FI" dirty="0" err="1"/>
              <a:t>Nominal</a:t>
            </a:r>
            <a:r>
              <a:rPr lang="fi-FI" dirty="0"/>
              <a:t> </a:t>
            </a:r>
            <a:r>
              <a:rPr lang="fi-FI" dirty="0" err="1"/>
              <a:t>forex</a:t>
            </a:r>
            <a:r>
              <a:rPr lang="fi-FI" dirty="0"/>
              <a:t> </a:t>
            </a:r>
            <a:r>
              <a:rPr lang="fi-FI" dirty="0" err="1"/>
              <a:t>rate</a:t>
            </a:r>
            <a:r>
              <a:rPr lang="fi-FI" dirty="0"/>
              <a:t> no </a:t>
            </a:r>
            <a:r>
              <a:rPr lang="fi-FI" dirty="0" err="1"/>
              <a:t>longer</a:t>
            </a:r>
            <a:r>
              <a:rPr lang="fi-FI" dirty="0"/>
              <a:t> a </a:t>
            </a:r>
            <a:r>
              <a:rPr lang="fi-FI" dirty="0" err="1"/>
              <a:t>target</a:t>
            </a:r>
            <a:r>
              <a:rPr lang="fi-FI" dirty="0"/>
              <a:t>, </a:t>
            </a:r>
            <a:r>
              <a:rPr lang="fi-FI" dirty="0" err="1"/>
              <a:t>ruble</a:t>
            </a:r>
            <a:r>
              <a:rPr lang="fi-FI" dirty="0"/>
              <a:t> </a:t>
            </a:r>
            <a:r>
              <a:rPr lang="fi-FI" dirty="0" err="1"/>
              <a:t>floats</a:t>
            </a:r>
            <a:endParaRPr lang="fi-FI" dirty="0"/>
          </a:p>
          <a:p>
            <a:pPr lvl="1">
              <a:buFont typeface="Wingdings" panose="05000000000000000000" pitchFamily="2" charset="2"/>
              <a:buChar char="Ø"/>
            </a:pPr>
            <a:endParaRPr lang="fi-FI" dirty="0"/>
          </a:p>
          <a:p>
            <a:pPr lvl="1"/>
            <a:r>
              <a:rPr lang="fi-FI" dirty="0" err="1"/>
              <a:t>Relatively</a:t>
            </a:r>
            <a:r>
              <a:rPr lang="fi-FI" dirty="0"/>
              <a:t> </a:t>
            </a:r>
            <a:r>
              <a:rPr lang="fi-FI" dirty="0" err="1"/>
              <a:t>tight</a:t>
            </a:r>
            <a:r>
              <a:rPr lang="fi-FI" dirty="0"/>
              <a:t> </a:t>
            </a:r>
            <a:r>
              <a:rPr lang="fi-FI" dirty="0" err="1"/>
              <a:t>monetary</a:t>
            </a:r>
            <a:r>
              <a:rPr lang="fi-FI" dirty="0"/>
              <a:t> </a:t>
            </a:r>
            <a:r>
              <a:rPr lang="fi-FI" dirty="0" err="1"/>
              <a:t>policy</a:t>
            </a:r>
            <a:endParaRPr lang="fi-FI" dirty="0"/>
          </a:p>
          <a:p>
            <a:pPr lvl="1"/>
            <a:r>
              <a:rPr lang="fi-FI" dirty="0" err="1"/>
              <a:t>Floting</a:t>
            </a:r>
            <a:r>
              <a:rPr lang="fi-FI" dirty="0"/>
              <a:t> </a:t>
            </a:r>
            <a:r>
              <a:rPr lang="fi-FI" dirty="0" err="1"/>
              <a:t>forex</a:t>
            </a:r>
            <a:r>
              <a:rPr lang="fi-FI" dirty="0"/>
              <a:t> </a:t>
            </a:r>
            <a:r>
              <a:rPr lang="fi-FI" dirty="0" err="1"/>
              <a:t>rate</a:t>
            </a:r>
            <a:r>
              <a:rPr lang="fi-FI" dirty="0"/>
              <a:t> </a:t>
            </a:r>
            <a:r>
              <a:rPr lang="fi-FI" dirty="0" err="1"/>
              <a:t>dampens</a:t>
            </a:r>
            <a:r>
              <a:rPr lang="fi-FI" dirty="0"/>
              <a:t> </a:t>
            </a:r>
            <a:r>
              <a:rPr lang="fi-FI" dirty="0" err="1"/>
              <a:t>the</a:t>
            </a:r>
            <a:r>
              <a:rPr lang="fi-FI" dirty="0"/>
              <a:t> </a:t>
            </a:r>
            <a:r>
              <a:rPr lang="fi-FI" dirty="0" err="1"/>
              <a:t>effects</a:t>
            </a:r>
            <a:r>
              <a:rPr lang="fi-FI" dirty="0"/>
              <a:t> of </a:t>
            </a:r>
            <a:r>
              <a:rPr lang="fi-FI" dirty="0" err="1"/>
              <a:t>external</a:t>
            </a:r>
            <a:r>
              <a:rPr lang="fi-FI" dirty="0"/>
              <a:t> </a:t>
            </a:r>
            <a:r>
              <a:rPr lang="fi-FI" dirty="0" err="1"/>
              <a:t>shocks</a:t>
            </a:r>
            <a:endParaRPr lang="fi-FI" dirty="0"/>
          </a:p>
          <a:p>
            <a:endParaRPr lang="fi-FI" dirty="0"/>
          </a:p>
        </p:txBody>
      </p:sp>
      <p:sp>
        <p:nvSpPr>
          <p:cNvPr id="4" name="Date Placeholder 3">
            <a:extLst>
              <a:ext uri="{FF2B5EF4-FFF2-40B4-BE49-F238E27FC236}">
                <a16:creationId xmlns:a16="http://schemas.microsoft.com/office/drawing/2014/main" id="{0DF7FF8E-7616-42B2-94BC-CF33938322E9}"/>
              </a:ext>
            </a:extLst>
          </p:cNvPr>
          <p:cNvSpPr>
            <a:spLocks noGrp="1"/>
          </p:cNvSpPr>
          <p:nvPr>
            <p:ph type="dt" sz="half" idx="10"/>
          </p:nvPr>
        </p:nvSpPr>
        <p:spPr/>
        <p:txBody>
          <a:bodyPr/>
          <a:lstStyle/>
          <a:p>
            <a:r>
              <a:rPr lang="fi-FI"/>
              <a:t>29.11.2021</a:t>
            </a:r>
            <a:endParaRPr lang="fi-FI" dirty="0"/>
          </a:p>
        </p:txBody>
      </p:sp>
      <p:sp>
        <p:nvSpPr>
          <p:cNvPr id="5" name="Slide Number Placeholder 4">
            <a:extLst>
              <a:ext uri="{FF2B5EF4-FFF2-40B4-BE49-F238E27FC236}">
                <a16:creationId xmlns:a16="http://schemas.microsoft.com/office/drawing/2014/main" id="{84788418-BE9C-4D43-A1F4-2524A7E2E5D1}"/>
              </a:ext>
            </a:extLst>
          </p:cNvPr>
          <p:cNvSpPr>
            <a:spLocks noGrp="1"/>
          </p:cNvSpPr>
          <p:nvPr>
            <p:ph type="sldNum" sz="quarter" idx="12"/>
          </p:nvPr>
        </p:nvSpPr>
        <p:spPr/>
        <p:txBody>
          <a:bodyPr/>
          <a:lstStyle/>
          <a:p>
            <a:fld id="{471A5582-A9DA-4417-AD47-C383050DF7ED}" type="slidenum">
              <a:rPr lang="fi-FI" smtClean="0"/>
              <a:pPr/>
              <a:t>11</a:t>
            </a:fld>
            <a:endParaRPr lang="fi-FI"/>
          </a:p>
        </p:txBody>
      </p:sp>
      <p:pic>
        <p:nvPicPr>
          <p:cNvPr id="9" name="Content Placeholder 8">
            <a:extLst>
              <a:ext uri="{FF2B5EF4-FFF2-40B4-BE49-F238E27FC236}">
                <a16:creationId xmlns:a16="http://schemas.microsoft.com/office/drawing/2014/main" id="{2D9D9F27-77F0-42B0-A06A-4241436004ED}"/>
              </a:ext>
            </a:extLst>
          </p:cNvPr>
          <p:cNvPicPr>
            <a:picLocks noGrp="1" noChangeAspect="1"/>
          </p:cNvPicPr>
          <p:nvPr>
            <p:ph sz="half" idx="1"/>
          </p:nvPr>
        </p:nvPicPr>
        <p:blipFill>
          <a:blip r:embed="rId3"/>
          <a:stretch>
            <a:fillRect/>
          </a:stretch>
        </p:blipFill>
        <p:spPr>
          <a:xfrm>
            <a:off x="180000" y="1690687"/>
            <a:ext cx="7152192" cy="4671201"/>
          </a:xfrm>
          <a:prstGeom prst="rect">
            <a:avLst/>
          </a:prstGeom>
        </p:spPr>
      </p:pic>
    </p:spTree>
    <p:extLst>
      <p:ext uri="{BB962C8B-B14F-4D97-AF65-F5344CB8AC3E}">
        <p14:creationId xmlns:p14="http://schemas.microsoft.com/office/powerpoint/2010/main" val="3028647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ADA0-A466-4F7D-B490-95E93D7C8B1D}"/>
              </a:ext>
            </a:extLst>
          </p:cNvPr>
          <p:cNvSpPr>
            <a:spLocks noGrp="1"/>
          </p:cNvSpPr>
          <p:nvPr>
            <p:ph type="title"/>
          </p:nvPr>
        </p:nvSpPr>
        <p:spPr/>
        <p:txBody>
          <a:bodyPr/>
          <a:lstStyle/>
          <a:p>
            <a:r>
              <a:rPr lang="fi-FI" dirty="0" err="1"/>
              <a:t>Prudent</a:t>
            </a:r>
            <a:r>
              <a:rPr lang="fi-FI" dirty="0"/>
              <a:t> </a:t>
            </a:r>
            <a:r>
              <a:rPr lang="fi-FI" dirty="0" err="1"/>
              <a:t>fiscal</a:t>
            </a:r>
            <a:r>
              <a:rPr lang="fi-FI" dirty="0"/>
              <a:t> </a:t>
            </a:r>
            <a:r>
              <a:rPr lang="fi-FI" dirty="0" err="1"/>
              <a:t>policies</a:t>
            </a:r>
            <a:br>
              <a:rPr lang="fi-FI" dirty="0"/>
            </a:br>
            <a:endParaRPr lang="fi-FI" dirty="0"/>
          </a:p>
        </p:txBody>
      </p:sp>
      <p:sp>
        <p:nvSpPr>
          <p:cNvPr id="7" name="Content Placeholder 6">
            <a:extLst>
              <a:ext uri="{FF2B5EF4-FFF2-40B4-BE49-F238E27FC236}">
                <a16:creationId xmlns:a16="http://schemas.microsoft.com/office/drawing/2014/main" id="{E34B467C-F4D5-421F-9E06-D9C08BEF19AA}"/>
              </a:ext>
            </a:extLst>
          </p:cNvPr>
          <p:cNvSpPr>
            <a:spLocks noGrp="1"/>
          </p:cNvSpPr>
          <p:nvPr>
            <p:ph sz="half" idx="2"/>
          </p:nvPr>
        </p:nvSpPr>
        <p:spPr>
          <a:xfrm>
            <a:off x="7179732" y="1524000"/>
            <a:ext cx="4174067" cy="4652963"/>
          </a:xfrm>
        </p:spPr>
        <p:txBody>
          <a:bodyPr/>
          <a:lstStyle/>
          <a:p>
            <a:pPr lvl="1"/>
            <a:r>
              <a:rPr lang="fi-FI" dirty="0"/>
              <a:t>A </a:t>
            </a:r>
            <a:r>
              <a:rPr lang="fi-FI" dirty="0" err="1"/>
              <a:t>new</a:t>
            </a:r>
            <a:r>
              <a:rPr lang="fi-FI" dirty="0"/>
              <a:t> </a:t>
            </a:r>
            <a:r>
              <a:rPr lang="fi-FI" dirty="0" err="1"/>
              <a:t>fiscal</a:t>
            </a:r>
            <a:r>
              <a:rPr lang="fi-FI" dirty="0"/>
              <a:t> </a:t>
            </a:r>
            <a:r>
              <a:rPr lang="fi-FI" dirty="0" err="1"/>
              <a:t>rule</a:t>
            </a:r>
            <a:r>
              <a:rPr lang="fi-FI" dirty="0"/>
              <a:t> </a:t>
            </a:r>
            <a:r>
              <a:rPr lang="fi-FI" dirty="0" err="1"/>
              <a:t>since</a:t>
            </a:r>
            <a:r>
              <a:rPr lang="fi-FI" dirty="0"/>
              <a:t> 2017  -&gt; ”</a:t>
            </a:r>
            <a:r>
              <a:rPr lang="fi-FI" dirty="0" err="1"/>
              <a:t>excessive</a:t>
            </a:r>
            <a:r>
              <a:rPr lang="fi-FI" dirty="0"/>
              <a:t>” </a:t>
            </a:r>
            <a:r>
              <a:rPr lang="fi-FI" dirty="0" err="1"/>
              <a:t>oil&amp;gas</a:t>
            </a:r>
            <a:r>
              <a:rPr lang="fi-FI" dirty="0"/>
              <a:t> </a:t>
            </a:r>
            <a:r>
              <a:rPr lang="fi-FI" dirty="0" err="1"/>
              <a:t>revenues</a:t>
            </a:r>
            <a:r>
              <a:rPr lang="fi-FI" dirty="0"/>
              <a:t> </a:t>
            </a:r>
            <a:r>
              <a:rPr lang="fi-FI" dirty="0" err="1"/>
              <a:t>saved</a:t>
            </a:r>
            <a:r>
              <a:rPr lang="fi-FI" dirty="0"/>
              <a:t> in </a:t>
            </a:r>
            <a:r>
              <a:rPr lang="fi-FI" dirty="0" err="1"/>
              <a:t>national</a:t>
            </a:r>
            <a:r>
              <a:rPr lang="fi-FI" dirty="0"/>
              <a:t> </a:t>
            </a:r>
            <a:r>
              <a:rPr lang="fi-FI" dirty="0" err="1"/>
              <a:t>welfare</a:t>
            </a:r>
            <a:r>
              <a:rPr lang="fi-FI" dirty="0"/>
              <a:t> </a:t>
            </a:r>
            <a:r>
              <a:rPr lang="fi-FI" dirty="0" err="1"/>
              <a:t>fund</a:t>
            </a:r>
            <a:endParaRPr lang="fi-FI" dirty="0"/>
          </a:p>
          <a:p>
            <a:pPr lvl="1"/>
            <a:r>
              <a:rPr lang="fi-FI" dirty="0" err="1"/>
              <a:t>Break-even</a:t>
            </a:r>
            <a:r>
              <a:rPr lang="fi-FI" dirty="0"/>
              <a:t> </a:t>
            </a:r>
            <a:r>
              <a:rPr lang="fi-FI" dirty="0" err="1"/>
              <a:t>oil</a:t>
            </a:r>
            <a:r>
              <a:rPr lang="fi-FI" dirty="0"/>
              <a:t> </a:t>
            </a:r>
            <a:r>
              <a:rPr lang="fi-FI" dirty="0" err="1"/>
              <a:t>price</a:t>
            </a:r>
            <a:r>
              <a:rPr lang="fi-FI" dirty="0"/>
              <a:t> ~42.5 USD</a:t>
            </a:r>
          </a:p>
          <a:p>
            <a:pPr lvl="1"/>
            <a:r>
              <a:rPr lang="fi-FI" dirty="0" err="1"/>
              <a:t>Very</a:t>
            </a:r>
            <a:r>
              <a:rPr lang="fi-FI" dirty="0"/>
              <a:t> </a:t>
            </a:r>
            <a:r>
              <a:rPr lang="fi-FI" dirty="0" err="1"/>
              <a:t>small</a:t>
            </a:r>
            <a:r>
              <a:rPr lang="fi-FI" dirty="0"/>
              <a:t> </a:t>
            </a:r>
            <a:r>
              <a:rPr lang="fi-FI" dirty="0" err="1"/>
              <a:t>public</a:t>
            </a:r>
            <a:r>
              <a:rPr lang="fi-FI" dirty="0"/>
              <a:t> </a:t>
            </a:r>
            <a:r>
              <a:rPr lang="fi-FI" dirty="0" err="1"/>
              <a:t>debt</a:t>
            </a:r>
            <a:r>
              <a:rPr lang="fi-FI" dirty="0"/>
              <a:t> (</a:t>
            </a:r>
            <a:r>
              <a:rPr lang="fi-FI" dirty="0" err="1"/>
              <a:t>limited</a:t>
            </a:r>
            <a:r>
              <a:rPr lang="fi-FI" dirty="0"/>
              <a:t> </a:t>
            </a:r>
            <a:r>
              <a:rPr lang="fi-FI" dirty="0" err="1"/>
              <a:t>supply</a:t>
            </a:r>
            <a:r>
              <a:rPr lang="fi-FI" dirty="0"/>
              <a:t> of </a:t>
            </a:r>
            <a:r>
              <a:rPr lang="fi-FI" dirty="0" err="1"/>
              <a:t>government</a:t>
            </a:r>
            <a:r>
              <a:rPr lang="fi-FI" dirty="0"/>
              <a:t> </a:t>
            </a:r>
            <a:r>
              <a:rPr lang="fi-FI" dirty="0" err="1"/>
              <a:t>bonds</a:t>
            </a:r>
            <a:r>
              <a:rPr lang="fi-FI" dirty="0"/>
              <a:t>)</a:t>
            </a:r>
          </a:p>
          <a:p>
            <a:endParaRPr lang="fi-FI" dirty="0"/>
          </a:p>
        </p:txBody>
      </p:sp>
      <p:sp>
        <p:nvSpPr>
          <p:cNvPr id="4" name="Date Placeholder 3">
            <a:extLst>
              <a:ext uri="{FF2B5EF4-FFF2-40B4-BE49-F238E27FC236}">
                <a16:creationId xmlns:a16="http://schemas.microsoft.com/office/drawing/2014/main" id="{D2A7CB76-F369-4082-B633-B1D95C03D0A2}"/>
              </a:ext>
            </a:extLst>
          </p:cNvPr>
          <p:cNvSpPr>
            <a:spLocks noGrp="1"/>
          </p:cNvSpPr>
          <p:nvPr>
            <p:ph type="dt" sz="half" idx="10"/>
          </p:nvPr>
        </p:nvSpPr>
        <p:spPr/>
        <p:txBody>
          <a:bodyPr/>
          <a:lstStyle/>
          <a:p>
            <a:r>
              <a:rPr lang="fi-FI"/>
              <a:t>29.11.2021</a:t>
            </a:r>
            <a:endParaRPr lang="fi-FI" dirty="0"/>
          </a:p>
        </p:txBody>
      </p:sp>
      <p:sp>
        <p:nvSpPr>
          <p:cNvPr id="5" name="Slide Number Placeholder 4">
            <a:extLst>
              <a:ext uri="{FF2B5EF4-FFF2-40B4-BE49-F238E27FC236}">
                <a16:creationId xmlns:a16="http://schemas.microsoft.com/office/drawing/2014/main" id="{E92CAD8B-BBD8-4947-AA8E-A1114E89CA83}"/>
              </a:ext>
            </a:extLst>
          </p:cNvPr>
          <p:cNvSpPr>
            <a:spLocks noGrp="1"/>
          </p:cNvSpPr>
          <p:nvPr>
            <p:ph type="sldNum" sz="quarter" idx="12"/>
          </p:nvPr>
        </p:nvSpPr>
        <p:spPr/>
        <p:txBody>
          <a:bodyPr/>
          <a:lstStyle/>
          <a:p>
            <a:fld id="{471A5582-A9DA-4417-AD47-C383050DF7ED}" type="slidenum">
              <a:rPr lang="fi-FI" smtClean="0"/>
              <a:pPr/>
              <a:t>12</a:t>
            </a:fld>
            <a:endParaRPr lang="fi-FI"/>
          </a:p>
        </p:txBody>
      </p:sp>
      <p:pic>
        <p:nvPicPr>
          <p:cNvPr id="8" name="Content Placeholder 7">
            <a:extLst>
              <a:ext uri="{FF2B5EF4-FFF2-40B4-BE49-F238E27FC236}">
                <a16:creationId xmlns:a16="http://schemas.microsoft.com/office/drawing/2014/main" id="{69FF2EDA-E609-4B41-B200-0236823A8AEC}"/>
              </a:ext>
            </a:extLst>
          </p:cNvPr>
          <p:cNvPicPr>
            <a:picLocks noGrp="1" noChangeAspect="1"/>
          </p:cNvPicPr>
          <p:nvPr>
            <p:ph sz="half" idx="1"/>
          </p:nvPr>
        </p:nvPicPr>
        <p:blipFill>
          <a:blip r:embed="rId3"/>
          <a:stretch>
            <a:fillRect/>
          </a:stretch>
        </p:blipFill>
        <p:spPr>
          <a:xfrm>
            <a:off x="488723" y="1690688"/>
            <a:ext cx="6691009" cy="4367132"/>
          </a:xfrm>
          <a:prstGeom prst="rect">
            <a:avLst/>
          </a:prstGeom>
        </p:spPr>
      </p:pic>
    </p:spTree>
    <p:extLst>
      <p:ext uri="{BB962C8B-B14F-4D97-AF65-F5344CB8AC3E}">
        <p14:creationId xmlns:p14="http://schemas.microsoft.com/office/powerpoint/2010/main" val="661411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544" y="4212735"/>
            <a:ext cx="6840760" cy="1143000"/>
          </a:xfrm>
        </p:spPr>
        <p:txBody>
          <a:bodyPr/>
          <a:lstStyle/>
          <a:p>
            <a:r>
              <a:rPr lang="fi-FI" dirty="0"/>
              <a:t>THE BANKING SECTOR</a:t>
            </a:r>
          </a:p>
        </p:txBody>
      </p:sp>
      <p:sp>
        <p:nvSpPr>
          <p:cNvPr id="5" name="Date Placeholder 4"/>
          <p:cNvSpPr>
            <a:spLocks noGrp="1"/>
          </p:cNvSpPr>
          <p:nvPr>
            <p:ph type="dt" sz="half" idx="10"/>
          </p:nvPr>
        </p:nvSpPr>
        <p:spPr/>
        <p:txBody>
          <a:bodyPr/>
          <a:lstStyle/>
          <a:p>
            <a:r>
              <a:rPr lang="fi-FI"/>
              <a:t>29.11.2021</a:t>
            </a:r>
            <a:endParaRPr lang="fi-FI" dirty="0"/>
          </a:p>
        </p:txBody>
      </p:sp>
      <p:sp>
        <p:nvSpPr>
          <p:cNvPr id="7" name="Slide Number Placeholder 6"/>
          <p:cNvSpPr>
            <a:spLocks noGrp="1"/>
          </p:cNvSpPr>
          <p:nvPr>
            <p:ph type="sldNum" sz="quarter" idx="12"/>
          </p:nvPr>
        </p:nvSpPr>
        <p:spPr/>
        <p:txBody>
          <a:bodyPr/>
          <a:lstStyle/>
          <a:p>
            <a:fld id="{471A5582-A9DA-4417-AD47-C383050DF7ED}" type="slidenum">
              <a:rPr lang="fi-FI" smtClean="0"/>
              <a:pPr/>
              <a:t>13</a:t>
            </a:fld>
            <a:endParaRPr lang="fi-FI"/>
          </a:p>
        </p:txBody>
      </p:sp>
      <p:pic>
        <p:nvPicPr>
          <p:cNvPr id="8" name="Picture 7">
            <a:extLst>
              <a:ext uri="{FF2B5EF4-FFF2-40B4-BE49-F238E27FC236}">
                <a16:creationId xmlns:a16="http://schemas.microsoft.com/office/drawing/2014/main" id="{267E8814-9A42-47AC-8FD1-424EF476CCD6}"/>
              </a:ext>
            </a:extLst>
          </p:cNvPr>
          <p:cNvPicPr>
            <a:picLocks noChangeAspect="1"/>
          </p:cNvPicPr>
          <p:nvPr/>
        </p:nvPicPr>
        <p:blipFill>
          <a:blip r:embed="rId3"/>
          <a:stretch>
            <a:fillRect/>
          </a:stretch>
        </p:blipFill>
        <p:spPr>
          <a:xfrm>
            <a:off x="6444000" y="750968"/>
            <a:ext cx="5138057" cy="3429000"/>
          </a:xfrm>
          <a:prstGeom prst="rect">
            <a:avLst/>
          </a:prstGeom>
        </p:spPr>
      </p:pic>
    </p:spTree>
    <p:extLst>
      <p:ext uri="{BB962C8B-B14F-4D97-AF65-F5344CB8AC3E}">
        <p14:creationId xmlns:p14="http://schemas.microsoft.com/office/powerpoint/2010/main" val="342963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i-FI" dirty="0" err="1"/>
              <a:t>The</a:t>
            </a:r>
            <a:r>
              <a:rPr lang="fi-FI" dirty="0"/>
              <a:t> </a:t>
            </a:r>
            <a:r>
              <a:rPr lang="fi-FI" dirty="0" err="1"/>
              <a:t>number</a:t>
            </a:r>
            <a:r>
              <a:rPr lang="fi-FI" dirty="0"/>
              <a:t> of </a:t>
            </a:r>
            <a:r>
              <a:rPr lang="fi-FI" dirty="0" err="1"/>
              <a:t>banks</a:t>
            </a:r>
            <a:r>
              <a:rPr lang="fi-FI" dirty="0"/>
              <a:t> </a:t>
            </a:r>
            <a:r>
              <a:rPr lang="fi-FI" dirty="0" err="1"/>
              <a:t>has</a:t>
            </a:r>
            <a:r>
              <a:rPr lang="fi-FI" dirty="0"/>
              <a:t> </a:t>
            </a:r>
            <a:r>
              <a:rPr lang="fi-FI" dirty="0" err="1"/>
              <a:t>decreased</a:t>
            </a:r>
            <a:r>
              <a:rPr lang="fi-FI" dirty="0"/>
              <a:t> </a:t>
            </a:r>
            <a:r>
              <a:rPr lang="fi-FI" dirty="0" err="1"/>
              <a:t>remarkably</a:t>
            </a:r>
            <a:endParaRPr lang="fi-FI" dirty="0"/>
          </a:p>
        </p:txBody>
      </p:sp>
      <p:sp>
        <p:nvSpPr>
          <p:cNvPr id="8" name="Content Placeholder 7"/>
          <p:cNvSpPr>
            <a:spLocks noGrp="1"/>
          </p:cNvSpPr>
          <p:nvPr>
            <p:ph sz="half" idx="2"/>
          </p:nvPr>
        </p:nvSpPr>
        <p:spPr>
          <a:xfrm>
            <a:off x="7552266" y="2276872"/>
            <a:ext cx="4211365" cy="3850878"/>
          </a:xfrm>
        </p:spPr>
        <p:txBody>
          <a:bodyPr>
            <a:normAutofit/>
          </a:bodyPr>
          <a:lstStyle/>
          <a:p>
            <a:r>
              <a:rPr lang="fi-FI" dirty="0"/>
              <a:t>In 10 </a:t>
            </a:r>
            <a:r>
              <a:rPr lang="fi-FI" dirty="0" err="1"/>
              <a:t>years</a:t>
            </a:r>
            <a:r>
              <a:rPr lang="fi-FI" dirty="0"/>
              <a:t> </a:t>
            </a:r>
            <a:r>
              <a:rPr lang="fi-FI" dirty="0" err="1"/>
              <a:t>over</a:t>
            </a:r>
            <a:r>
              <a:rPr lang="fi-FI" dirty="0"/>
              <a:t> </a:t>
            </a:r>
            <a:r>
              <a:rPr lang="fi-FI" dirty="0" err="1"/>
              <a:t>half</a:t>
            </a:r>
            <a:r>
              <a:rPr lang="fi-FI" dirty="0"/>
              <a:t> of </a:t>
            </a:r>
            <a:r>
              <a:rPr lang="fi-FI" dirty="0" err="1"/>
              <a:t>banks</a:t>
            </a:r>
            <a:r>
              <a:rPr lang="fi-FI" dirty="0"/>
              <a:t> </a:t>
            </a:r>
            <a:r>
              <a:rPr lang="fi-FI" dirty="0" err="1"/>
              <a:t>ceased</a:t>
            </a:r>
            <a:r>
              <a:rPr lang="fi-FI" dirty="0"/>
              <a:t> to </a:t>
            </a:r>
            <a:r>
              <a:rPr lang="fi-FI" dirty="0" err="1"/>
              <a:t>exist</a:t>
            </a:r>
            <a:r>
              <a:rPr lang="fi-FI" dirty="0"/>
              <a:t> </a:t>
            </a:r>
          </a:p>
          <a:p>
            <a:r>
              <a:rPr lang="fi-FI" dirty="0"/>
              <a:t>In </a:t>
            </a:r>
            <a:r>
              <a:rPr lang="fi-FI" dirty="0" err="1"/>
              <a:t>end-September</a:t>
            </a:r>
            <a:r>
              <a:rPr lang="fi-FI" dirty="0"/>
              <a:t> 2021 </a:t>
            </a:r>
            <a:r>
              <a:rPr lang="fi-FI" dirty="0" err="1"/>
              <a:t>there</a:t>
            </a:r>
            <a:r>
              <a:rPr lang="fi-FI" dirty="0"/>
              <a:t> </a:t>
            </a:r>
            <a:r>
              <a:rPr lang="fi-FI" dirty="0" err="1"/>
              <a:t>were</a:t>
            </a:r>
            <a:r>
              <a:rPr lang="fi-FI" dirty="0"/>
              <a:t> 338 operating </a:t>
            </a:r>
            <a:r>
              <a:rPr lang="fi-FI" dirty="0" err="1"/>
              <a:t>banks</a:t>
            </a:r>
            <a:r>
              <a:rPr lang="fi-FI" dirty="0"/>
              <a:t> </a:t>
            </a:r>
          </a:p>
          <a:p>
            <a:r>
              <a:rPr lang="fi-FI" dirty="0" err="1"/>
              <a:t>Two-tier</a:t>
            </a:r>
            <a:r>
              <a:rPr lang="fi-FI" dirty="0"/>
              <a:t> </a:t>
            </a:r>
            <a:r>
              <a:rPr lang="fi-FI" dirty="0" err="1"/>
              <a:t>banking</a:t>
            </a:r>
            <a:r>
              <a:rPr lang="fi-FI" dirty="0"/>
              <a:t> </a:t>
            </a:r>
            <a:r>
              <a:rPr lang="fi-FI" dirty="0" err="1"/>
              <a:t>licences</a:t>
            </a:r>
            <a:r>
              <a:rPr lang="fi-FI" dirty="0"/>
              <a:t>; </a:t>
            </a:r>
            <a:r>
              <a:rPr lang="fi-FI" dirty="0" err="1"/>
              <a:t>universal</a:t>
            </a:r>
            <a:r>
              <a:rPr lang="fi-FI" dirty="0"/>
              <a:t> and </a:t>
            </a:r>
            <a:r>
              <a:rPr lang="fi-FI" dirty="0" err="1"/>
              <a:t>basic</a:t>
            </a:r>
            <a:r>
              <a:rPr lang="fi-FI" dirty="0"/>
              <a:t>. </a:t>
            </a:r>
          </a:p>
        </p:txBody>
      </p:sp>
      <p:sp>
        <p:nvSpPr>
          <p:cNvPr id="4" name="Date Placeholder 3"/>
          <p:cNvSpPr>
            <a:spLocks noGrp="1"/>
          </p:cNvSpPr>
          <p:nvPr>
            <p:ph type="dt" sz="half" idx="10"/>
          </p:nvPr>
        </p:nvSpPr>
        <p:spPr/>
        <p:txBody>
          <a:bodyPr/>
          <a:lstStyle/>
          <a:p>
            <a:r>
              <a:rPr lang="fi-FI"/>
              <a:t>29.11.2021</a:t>
            </a:r>
            <a:endParaRPr lang="fi-FI" dirty="0"/>
          </a:p>
        </p:txBody>
      </p:sp>
      <p:sp>
        <p:nvSpPr>
          <p:cNvPr id="6" name="Slide Number Placeholder 5"/>
          <p:cNvSpPr>
            <a:spLocks noGrp="1"/>
          </p:cNvSpPr>
          <p:nvPr>
            <p:ph type="sldNum" sz="quarter" idx="12"/>
          </p:nvPr>
        </p:nvSpPr>
        <p:spPr/>
        <p:txBody>
          <a:bodyPr/>
          <a:lstStyle/>
          <a:p>
            <a:fld id="{471A5582-A9DA-4417-AD47-C383050DF7ED}" type="slidenum">
              <a:rPr lang="fi-FI" smtClean="0"/>
              <a:pPr/>
              <a:t>14</a:t>
            </a:fld>
            <a:endParaRPr lang="fi-FI"/>
          </a:p>
        </p:txBody>
      </p:sp>
      <p:sp>
        <p:nvSpPr>
          <p:cNvPr id="10" name="TextBox 9"/>
          <p:cNvSpPr txBox="1"/>
          <p:nvPr/>
        </p:nvSpPr>
        <p:spPr>
          <a:xfrm>
            <a:off x="2358000" y="5552433"/>
            <a:ext cx="3387600" cy="276999"/>
          </a:xfrm>
          <a:prstGeom prst="rect">
            <a:avLst/>
          </a:prstGeom>
          <a:noFill/>
        </p:spPr>
        <p:txBody>
          <a:bodyPr wrap="square" rtlCol="0">
            <a:spAutoFit/>
          </a:bodyPr>
          <a:lstStyle/>
          <a:p>
            <a:pPr algn="l"/>
            <a:r>
              <a:rPr lang="fi-FI" sz="1200" dirty="0" err="1">
                <a:solidFill>
                  <a:srgbClr val="414042"/>
                </a:solidFill>
              </a:rPr>
              <a:t>Source</a:t>
            </a:r>
            <a:r>
              <a:rPr lang="fi-FI" sz="1200" dirty="0">
                <a:solidFill>
                  <a:srgbClr val="414042"/>
                </a:solidFill>
              </a:rPr>
              <a:t>: CBR</a:t>
            </a:r>
          </a:p>
        </p:txBody>
      </p:sp>
      <p:pic>
        <p:nvPicPr>
          <p:cNvPr id="16" name="Content Placeholder 15">
            <a:extLst>
              <a:ext uri="{FF2B5EF4-FFF2-40B4-BE49-F238E27FC236}">
                <a16:creationId xmlns:a16="http://schemas.microsoft.com/office/drawing/2014/main" id="{B610E00A-D153-428E-9BB1-0D543C9E9779}"/>
              </a:ext>
            </a:extLst>
          </p:cNvPr>
          <p:cNvPicPr>
            <a:picLocks noGrp="1" noChangeAspect="1"/>
          </p:cNvPicPr>
          <p:nvPr>
            <p:ph sz="half" idx="1"/>
          </p:nvPr>
        </p:nvPicPr>
        <p:blipFill>
          <a:blip r:embed="rId3"/>
          <a:stretch>
            <a:fillRect/>
          </a:stretch>
        </p:blipFill>
        <p:spPr>
          <a:xfrm>
            <a:off x="277324" y="1953199"/>
            <a:ext cx="6741848" cy="3599234"/>
          </a:xfrm>
          <a:prstGeom prst="rect">
            <a:avLst/>
          </a:prstGeom>
        </p:spPr>
      </p:pic>
    </p:spTree>
    <p:extLst>
      <p:ext uri="{BB962C8B-B14F-4D97-AF65-F5344CB8AC3E}">
        <p14:creationId xmlns:p14="http://schemas.microsoft.com/office/powerpoint/2010/main" val="459874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pPr algn="ctr"/>
            <a:r>
              <a:rPr lang="fi-FI" sz="3600" dirty="0" err="1"/>
              <a:t>Only</a:t>
            </a:r>
            <a:r>
              <a:rPr lang="fi-FI" sz="3600" dirty="0"/>
              <a:t> a </a:t>
            </a:r>
            <a:r>
              <a:rPr lang="fi-FI" sz="3600" dirty="0" err="1"/>
              <a:t>few</a:t>
            </a:r>
            <a:r>
              <a:rPr lang="fi-FI" sz="3600" dirty="0"/>
              <a:t> </a:t>
            </a:r>
            <a:r>
              <a:rPr lang="fi-FI" sz="3600" dirty="0" err="1"/>
              <a:t>banks</a:t>
            </a:r>
            <a:r>
              <a:rPr lang="fi-FI" sz="3600" dirty="0"/>
              <a:t> </a:t>
            </a:r>
            <a:r>
              <a:rPr lang="fi-FI" sz="3600" dirty="0" err="1"/>
              <a:t>really</a:t>
            </a:r>
            <a:r>
              <a:rPr lang="fi-FI" sz="3600" dirty="0"/>
              <a:t> </a:t>
            </a:r>
            <a:r>
              <a:rPr lang="fi-FI" sz="3600" dirty="0" err="1"/>
              <a:t>matter</a:t>
            </a:r>
            <a:r>
              <a:rPr lang="fi-FI" sz="3600" dirty="0"/>
              <a:t>…</a:t>
            </a:r>
          </a:p>
        </p:txBody>
      </p:sp>
      <p:graphicFrame>
        <p:nvGraphicFramePr>
          <p:cNvPr id="7" name="Content Placeholder 6"/>
          <p:cNvGraphicFramePr>
            <a:graphicFrameLocks noGrp="1"/>
          </p:cNvGraphicFramePr>
          <p:nvPr>
            <p:ph sz="half" idx="1"/>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p:cNvSpPr>
            <a:spLocks noGrp="1"/>
          </p:cNvSpPr>
          <p:nvPr>
            <p:ph type="dt" sz="half" idx="10"/>
          </p:nvPr>
        </p:nvSpPr>
        <p:spPr/>
        <p:txBody>
          <a:bodyPr/>
          <a:lstStyle/>
          <a:p>
            <a:r>
              <a:rPr lang="fi-FI"/>
              <a:t>29.11.2021</a:t>
            </a:r>
            <a:endParaRPr lang="fi-FI" dirty="0"/>
          </a:p>
        </p:txBody>
      </p:sp>
      <p:sp>
        <p:nvSpPr>
          <p:cNvPr id="6" name="Slide Number Placeholder 5"/>
          <p:cNvSpPr>
            <a:spLocks noGrp="1"/>
          </p:cNvSpPr>
          <p:nvPr>
            <p:ph type="sldNum" sz="quarter" idx="12"/>
          </p:nvPr>
        </p:nvSpPr>
        <p:spPr/>
        <p:txBody>
          <a:bodyPr/>
          <a:lstStyle/>
          <a:p>
            <a:fld id="{471A5582-A9DA-4417-AD47-C383050DF7ED}" type="slidenum">
              <a:rPr lang="fi-FI" smtClean="0"/>
              <a:pPr/>
              <a:t>15</a:t>
            </a:fld>
            <a:endParaRPr lang="fi-FI"/>
          </a:p>
        </p:txBody>
      </p:sp>
      <p:sp>
        <p:nvSpPr>
          <p:cNvPr id="8" name="TextBox 7"/>
          <p:cNvSpPr txBox="1"/>
          <p:nvPr/>
        </p:nvSpPr>
        <p:spPr>
          <a:xfrm>
            <a:off x="846544" y="5548326"/>
            <a:ext cx="4536504" cy="338554"/>
          </a:xfrm>
          <a:prstGeom prst="rect">
            <a:avLst/>
          </a:prstGeom>
          <a:noFill/>
        </p:spPr>
        <p:txBody>
          <a:bodyPr wrap="square" rtlCol="0">
            <a:spAutoFit/>
          </a:bodyPr>
          <a:lstStyle/>
          <a:p>
            <a:pPr algn="l"/>
            <a:r>
              <a:rPr lang="fi-FI" sz="1600" dirty="0" err="1">
                <a:solidFill>
                  <a:srgbClr val="414042"/>
                </a:solidFill>
              </a:rPr>
              <a:t>Source</a:t>
            </a:r>
            <a:r>
              <a:rPr lang="fi-FI" sz="1600" dirty="0">
                <a:solidFill>
                  <a:srgbClr val="414042"/>
                </a:solidFill>
              </a:rPr>
              <a:t>: CBR, banki.ru, BOFIT</a:t>
            </a:r>
          </a:p>
        </p:txBody>
      </p:sp>
      <p:sp>
        <p:nvSpPr>
          <p:cNvPr id="9" name="TextBox 8"/>
          <p:cNvSpPr txBox="1"/>
          <p:nvPr/>
        </p:nvSpPr>
        <p:spPr>
          <a:xfrm>
            <a:off x="725311" y="1525723"/>
            <a:ext cx="5688632" cy="400110"/>
          </a:xfrm>
          <a:prstGeom prst="rect">
            <a:avLst/>
          </a:prstGeom>
          <a:noFill/>
        </p:spPr>
        <p:txBody>
          <a:bodyPr wrap="square" rtlCol="0">
            <a:spAutoFit/>
          </a:bodyPr>
          <a:lstStyle/>
          <a:p>
            <a:pPr algn="l"/>
            <a:r>
              <a:rPr lang="fi-FI" sz="2000" dirty="0" err="1">
                <a:solidFill>
                  <a:srgbClr val="414042"/>
                </a:solidFill>
              </a:rPr>
              <a:t>Asset</a:t>
            </a:r>
            <a:r>
              <a:rPr lang="fi-FI" sz="2000" dirty="0">
                <a:solidFill>
                  <a:srgbClr val="414042"/>
                </a:solidFill>
              </a:rPr>
              <a:t> </a:t>
            </a:r>
            <a:r>
              <a:rPr lang="fi-FI" sz="2000" dirty="0" err="1">
                <a:solidFill>
                  <a:srgbClr val="414042"/>
                </a:solidFill>
              </a:rPr>
              <a:t>share</a:t>
            </a:r>
            <a:r>
              <a:rPr lang="fi-FI" sz="2000" dirty="0">
                <a:solidFill>
                  <a:srgbClr val="414042"/>
                </a:solidFill>
              </a:rPr>
              <a:t> in top-25 </a:t>
            </a:r>
            <a:r>
              <a:rPr lang="fi-FI" sz="2000" dirty="0" err="1">
                <a:solidFill>
                  <a:srgbClr val="414042"/>
                </a:solidFill>
              </a:rPr>
              <a:t>banks</a:t>
            </a:r>
            <a:r>
              <a:rPr lang="fi-FI" sz="2000" dirty="0">
                <a:solidFill>
                  <a:srgbClr val="414042"/>
                </a:solidFill>
              </a:rPr>
              <a:t>, %, </a:t>
            </a:r>
            <a:r>
              <a:rPr lang="fi-FI" sz="2000" dirty="0" err="1">
                <a:solidFill>
                  <a:srgbClr val="414042"/>
                </a:solidFill>
              </a:rPr>
              <a:t>end-Aug</a:t>
            </a:r>
            <a:r>
              <a:rPr lang="fi-FI" sz="2000" dirty="0">
                <a:solidFill>
                  <a:srgbClr val="414042"/>
                </a:solidFill>
              </a:rPr>
              <a:t> 2019</a:t>
            </a:r>
          </a:p>
        </p:txBody>
      </p:sp>
      <p:pic>
        <p:nvPicPr>
          <p:cNvPr id="11" name="Picture 10"/>
          <p:cNvPicPr>
            <a:picLocks noChangeAspect="1"/>
          </p:cNvPicPr>
          <p:nvPr/>
        </p:nvPicPr>
        <p:blipFill>
          <a:blip r:embed="rId4"/>
          <a:stretch>
            <a:fillRect/>
          </a:stretch>
        </p:blipFill>
        <p:spPr>
          <a:xfrm>
            <a:off x="725311" y="1986595"/>
            <a:ext cx="5925710" cy="3561731"/>
          </a:xfrm>
          <a:prstGeom prst="rect">
            <a:avLst/>
          </a:prstGeom>
        </p:spPr>
      </p:pic>
      <p:pic>
        <p:nvPicPr>
          <p:cNvPr id="13" name="Content Placeholder 12">
            <a:extLst>
              <a:ext uri="{FF2B5EF4-FFF2-40B4-BE49-F238E27FC236}">
                <a16:creationId xmlns:a16="http://schemas.microsoft.com/office/drawing/2014/main" id="{BCCD5EDC-0A85-4DC9-A4A3-57BC1A625FE6}"/>
              </a:ext>
            </a:extLst>
          </p:cNvPr>
          <p:cNvPicPr>
            <a:picLocks noGrp="1" noChangeAspect="1"/>
          </p:cNvPicPr>
          <p:nvPr>
            <p:ph sz="half" idx="2"/>
          </p:nvPr>
        </p:nvPicPr>
        <p:blipFill>
          <a:blip r:embed="rId5"/>
          <a:stretch>
            <a:fillRect/>
          </a:stretch>
        </p:blipFill>
        <p:spPr>
          <a:xfrm>
            <a:off x="7030053" y="1986595"/>
            <a:ext cx="4871643" cy="2878916"/>
          </a:xfrm>
          <a:prstGeom prst="rect">
            <a:avLst/>
          </a:prstGeom>
        </p:spPr>
      </p:pic>
      <p:sp>
        <p:nvSpPr>
          <p:cNvPr id="14" name="TextBox 13">
            <a:extLst>
              <a:ext uri="{FF2B5EF4-FFF2-40B4-BE49-F238E27FC236}">
                <a16:creationId xmlns:a16="http://schemas.microsoft.com/office/drawing/2014/main" id="{F10972E5-A286-4D44-9B3A-B0ACB6D250F4}"/>
              </a:ext>
            </a:extLst>
          </p:cNvPr>
          <p:cNvSpPr txBox="1"/>
          <p:nvPr/>
        </p:nvSpPr>
        <p:spPr>
          <a:xfrm>
            <a:off x="7315200" y="5034844"/>
            <a:ext cx="3499556" cy="369332"/>
          </a:xfrm>
          <a:prstGeom prst="rect">
            <a:avLst/>
          </a:prstGeom>
          <a:noFill/>
        </p:spPr>
        <p:txBody>
          <a:bodyPr wrap="square" rtlCol="0">
            <a:spAutoFit/>
          </a:bodyPr>
          <a:lstStyle/>
          <a:p>
            <a:r>
              <a:rPr lang="en-GB" dirty="0" err="1"/>
              <a:t>Sber</a:t>
            </a:r>
            <a:r>
              <a:rPr lang="en-GB" dirty="0"/>
              <a:t>, Investor report 3Q2021</a:t>
            </a:r>
          </a:p>
        </p:txBody>
      </p:sp>
    </p:spTree>
    <p:extLst>
      <p:ext uri="{BB962C8B-B14F-4D97-AF65-F5344CB8AC3E}">
        <p14:creationId xmlns:p14="http://schemas.microsoft.com/office/powerpoint/2010/main" val="3182925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fi-FI" dirty="0" err="1"/>
              <a:t>Role</a:t>
            </a:r>
            <a:r>
              <a:rPr lang="fi-FI" dirty="0"/>
              <a:t> of </a:t>
            </a:r>
            <a:r>
              <a:rPr lang="fi-FI" dirty="0" err="1"/>
              <a:t>the</a:t>
            </a:r>
            <a:r>
              <a:rPr lang="fi-FI" dirty="0"/>
              <a:t> </a:t>
            </a:r>
            <a:r>
              <a:rPr lang="fi-FI" dirty="0" err="1"/>
              <a:t>state</a:t>
            </a:r>
            <a:r>
              <a:rPr lang="fi-FI" dirty="0"/>
              <a:t> </a:t>
            </a:r>
            <a:r>
              <a:rPr lang="fi-FI" dirty="0" err="1"/>
              <a:t>increases</a:t>
            </a:r>
            <a:endParaRPr lang="fi-FI" dirty="0"/>
          </a:p>
        </p:txBody>
      </p:sp>
      <p:pic>
        <p:nvPicPr>
          <p:cNvPr id="14" name="Content Placeholder 13"/>
          <p:cNvPicPr>
            <a:picLocks noGrp="1" noChangeAspect="1"/>
          </p:cNvPicPr>
          <p:nvPr>
            <p:ph sz="half" idx="1"/>
          </p:nvPr>
        </p:nvPicPr>
        <p:blipFill>
          <a:blip r:embed="rId3"/>
          <a:stretch>
            <a:fillRect/>
          </a:stretch>
        </p:blipFill>
        <p:spPr>
          <a:xfrm>
            <a:off x="914535" y="2172081"/>
            <a:ext cx="5028929" cy="3658425"/>
          </a:xfrm>
          <a:prstGeom prst="rect">
            <a:avLst/>
          </a:prstGeom>
        </p:spPr>
      </p:pic>
      <p:pic>
        <p:nvPicPr>
          <p:cNvPr id="3" name="Content Placeholder 2">
            <a:extLst>
              <a:ext uri="{FF2B5EF4-FFF2-40B4-BE49-F238E27FC236}">
                <a16:creationId xmlns:a16="http://schemas.microsoft.com/office/drawing/2014/main" id="{453DF954-90D0-49FD-AF5F-46AD2C289C58}"/>
              </a:ext>
            </a:extLst>
          </p:cNvPr>
          <p:cNvPicPr>
            <a:picLocks noGrp="1" noChangeAspect="1"/>
          </p:cNvPicPr>
          <p:nvPr>
            <p:ph sz="half" idx="2"/>
          </p:nvPr>
        </p:nvPicPr>
        <p:blipFill>
          <a:blip r:embed="rId4"/>
          <a:stretch>
            <a:fillRect/>
          </a:stretch>
        </p:blipFill>
        <p:spPr>
          <a:xfrm>
            <a:off x="6743699" y="1731329"/>
            <a:ext cx="5079295" cy="3965415"/>
          </a:xfrm>
          <a:prstGeom prst="rect">
            <a:avLst/>
          </a:prstGeom>
        </p:spPr>
      </p:pic>
      <p:sp>
        <p:nvSpPr>
          <p:cNvPr id="5" name="Date Placeholder 4"/>
          <p:cNvSpPr>
            <a:spLocks noGrp="1"/>
          </p:cNvSpPr>
          <p:nvPr>
            <p:ph type="dt" sz="half" idx="10"/>
          </p:nvPr>
        </p:nvSpPr>
        <p:spPr/>
        <p:txBody>
          <a:bodyPr/>
          <a:lstStyle/>
          <a:p>
            <a:r>
              <a:rPr lang="fi-FI"/>
              <a:t>29.11.2021</a:t>
            </a:r>
            <a:endParaRPr lang="fi-FI" dirty="0"/>
          </a:p>
        </p:txBody>
      </p:sp>
      <p:sp>
        <p:nvSpPr>
          <p:cNvPr id="7" name="Slide Number Placeholder 6"/>
          <p:cNvSpPr>
            <a:spLocks noGrp="1"/>
          </p:cNvSpPr>
          <p:nvPr>
            <p:ph type="sldNum" sz="quarter" idx="12"/>
          </p:nvPr>
        </p:nvSpPr>
        <p:spPr/>
        <p:txBody>
          <a:bodyPr/>
          <a:lstStyle/>
          <a:p>
            <a:fld id="{471A5582-A9DA-4417-AD47-C383050DF7ED}" type="slidenum">
              <a:rPr lang="fi-FI" smtClean="0"/>
              <a:pPr/>
              <a:t>16</a:t>
            </a:fld>
            <a:endParaRPr lang="fi-FI"/>
          </a:p>
        </p:txBody>
      </p:sp>
      <p:sp>
        <p:nvSpPr>
          <p:cNvPr id="9" name="TextBox 8"/>
          <p:cNvSpPr txBox="1"/>
          <p:nvPr/>
        </p:nvSpPr>
        <p:spPr>
          <a:xfrm>
            <a:off x="381395" y="1731329"/>
            <a:ext cx="6095208" cy="400110"/>
          </a:xfrm>
          <a:prstGeom prst="rect">
            <a:avLst/>
          </a:prstGeom>
          <a:noFill/>
        </p:spPr>
        <p:txBody>
          <a:bodyPr wrap="square" rtlCol="0">
            <a:spAutoFit/>
          </a:bodyPr>
          <a:lstStyle/>
          <a:p>
            <a:pPr algn="l"/>
            <a:r>
              <a:rPr lang="fi-FI" sz="2000" dirty="0">
                <a:solidFill>
                  <a:srgbClr val="414042"/>
                </a:solidFill>
              </a:rPr>
              <a:t>Total </a:t>
            </a:r>
            <a:r>
              <a:rPr lang="fi-FI" sz="2000" dirty="0" err="1">
                <a:solidFill>
                  <a:srgbClr val="414042"/>
                </a:solidFill>
              </a:rPr>
              <a:t>assets</a:t>
            </a:r>
            <a:r>
              <a:rPr lang="fi-FI" sz="2000" dirty="0">
                <a:solidFill>
                  <a:srgbClr val="414042"/>
                </a:solidFill>
              </a:rPr>
              <a:t> of </a:t>
            </a:r>
            <a:r>
              <a:rPr lang="fi-FI" sz="2000" dirty="0" err="1">
                <a:solidFill>
                  <a:srgbClr val="414042"/>
                </a:solidFill>
              </a:rPr>
              <a:t>state-controlled</a:t>
            </a:r>
            <a:r>
              <a:rPr lang="fi-FI" sz="2000" dirty="0">
                <a:solidFill>
                  <a:srgbClr val="414042"/>
                </a:solidFill>
              </a:rPr>
              <a:t> </a:t>
            </a:r>
            <a:r>
              <a:rPr lang="fi-FI" sz="2000" dirty="0" err="1">
                <a:solidFill>
                  <a:srgbClr val="414042"/>
                </a:solidFill>
              </a:rPr>
              <a:t>banks</a:t>
            </a:r>
            <a:r>
              <a:rPr lang="fi-FI" sz="2000" dirty="0">
                <a:solidFill>
                  <a:srgbClr val="414042"/>
                </a:solidFill>
              </a:rPr>
              <a:t> / </a:t>
            </a:r>
            <a:r>
              <a:rPr lang="fi-FI" sz="2000" dirty="0" err="1">
                <a:solidFill>
                  <a:srgbClr val="414042"/>
                </a:solidFill>
              </a:rPr>
              <a:t>all</a:t>
            </a:r>
            <a:r>
              <a:rPr lang="fi-FI" sz="2000" dirty="0">
                <a:solidFill>
                  <a:srgbClr val="414042"/>
                </a:solidFill>
              </a:rPr>
              <a:t> </a:t>
            </a:r>
            <a:r>
              <a:rPr lang="fi-FI" sz="2000" dirty="0" err="1">
                <a:solidFill>
                  <a:srgbClr val="414042"/>
                </a:solidFill>
              </a:rPr>
              <a:t>banks</a:t>
            </a:r>
            <a:r>
              <a:rPr lang="fi-FI" sz="2000" dirty="0">
                <a:solidFill>
                  <a:srgbClr val="414042"/>
                </a:solidFill>
              </a:rPr>
              <a:t>, %</a:t>
            </a:r>
          </a:p>
        </p:txBody>
      </p:sp>
      <p:sp>
        <p:nvSpPr>
          <p:cNvPr id="15" name="TextBox 14"/>
          <p:cNvSpPr txBox="1"/>
          <p:nvPr/>
        </p:nvSpPr>
        <p:spPr>
          <a:xfrm>
            <a:off x="1086473" y="5761546"/>
            <a:ext cx="3996016" cy="276999"/>
          </a:xfrm>
          <a:prstGeom prst="rect">
            <a:avLst/>
          </a:prstGeom>
          <a:noFill/>
        </p:spPr>
        <p:txBody>
          <a:bodyPr wrap="square" rtlCol="0">
            <a:spAutoFit/>
          </a:bodyPr>
          <a:lstStyle/>
          <a:p>
            <a:pPr algn="l"/>
            <a:r>
              <a:rPr lang="fi-FI" sz="1200" dirty="0" err="1">
                <a:solidFill>
                  <a:srgbClr val="414042"/>
                </a:solidFill>
              </a:rPr>
              <a:t>Source</a:t>
            </a:r>
            <a:r>
              <a:rPr lang="fi-FI" sz="1200" dirty="0">
                <a:solidFill>
                  <a:srgbClr val="414042"/>
                </a:solidFill>
              </a:rPr>
              <a:t>: CBR, BOFIT </a:t>
            </a:r>
            <a:r>
              <a:rPr lang="fi-FI" sz="1200" dirty="0" err="1">
                <a:solidFill>
                  <a:srgbClr val="414042"/>
                </a:solidFill>
              </a:rPr>
              <a:t>Database</a:t>
            </a:r>
            <a:endParaRPr lang="fi-FI" sz="1200" dirty="0">
              <a:solidFill>
                <a:srgbClr val="414042"/>
              </a:solidFill>
            </a:endParaRPr>
          </a:p>
        </p:txBody>
      </p:sp>
      <p:sp>
        <p:nvSpPr>
          <p:cNvPr id="4" name="TextBox 3">
            <a:extLst>
              <a:ext uri="{FF2B5EF4-FFF2-40B4-BE49-F238E27FC236}">
                <a16:creationId xmlns:a16="http://schemas.microsoft.com/office/drawing/2014/main" id="{C88864B0-545E-4F7A-84ED-C7FA176B5161}"/>
              </a:ext>
            </a:extLst>
          </p:cNvPr>
          <p:cNvSpPr txBox="1"/>
          <p:nvPr/>
        </p:nvSpPr>
        <p:spPr>
          <a:xfrm>
            <a:off x="6660444" y="5761545"/>
            <a:ext cx="5405395" cy="276999"/>
          </a:xfrm>
          <a:prstGeom prst="rect">
            <a:avLst/>
          </a:prstGeom>
          <a:noFill/>
        </p:spPr>
        <p:txBody>
          <a:bodyPr wrap="square" rtlCol="0">
            <a:spAutoFit/>
          </a:bodyPr>
          <a:lstStyle/>
          <a:p>
            <a:r>
              <a:rPr lang="fi-FI" sz="1200" dirty="0" err="1"/>
              <a:t>Source</a:t>
            </a:r>
            <a:r>
              <a:rPr lang="fi-FI" sz="1200" dirty="0"/>
              <a:t>: EBRD Transition Report 2020: </a:t>
            </a:r>
            <a:r>
              <a:rPr lang="fi-FI" sz="1200" dirty="0" err="1"/>
              <a:t>The</a:t>
            </a:r>
            <a:r>
              <a:rPr lang="fi-FI" sz="1200" dirty="0"/>
              <a:t> </a:t>
            </a:r>
            <a:r>
              <a:rPr lang="fi-FI" sz="1200" dirty="0" err="1"/>
              <a:t>state</a:t>
            </a:r>
            <a:r>
              <a:rPr lang="fi-FI" sz="1200" dirty="0"/>
              <a:t> </a:t>
            </a:r>
            <a:r>
              <a:rPr lang="fi-FI" sz="1200" dirty="0" err="1"/>
              <a:t>strikes</a:t>
            </a:r>
            <a:r>
              <a:rPr lang="fi-FI" sz="1200" dirty="0"/>
              <a:t> </a:t>
            </a:r>
            <a:r>
              <a:rPr lang="fi-FI" sz="1200" dirty="0" err="1"/>
              <a:t>back</a:t>
            </a:r>
            <a:endParaRPr lang="fi-FI" sz="1200" dirty="0"/>
          </a:p>
        </p:txBody>
      </p:sp>
    </p:spTree>
    <p:extLst>
      <p:ext uri="{BB962C8B-B14F-4D97-AF65-F5344CB8AC3E}">
        <p14:creationId xmlns:p14="http://schemas.microsoft.com/office/powerpoint/2010/main" val="2887347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1B4FB9-AE90-4E04-9AE9-3B0329746242}"/>
              </a:ext>
            </a:extLst>
          </p:cNvPr>
          <p:cNvSpPr>
            <a:spLocks noGrp="1"/>
          </p:cNvSpPr>
          <p:nvPr>
            <p:ph type="title"/>
          </p:nvPr>
        </p:nvSpPr>
        <p:spPr/>
        <p:txBody>
          <a:bodyPr/>
          <a:lstStyle/>
          <a:p>
            <a:r>
              <a:rPr lang="fi-FI" dirty="0" err="1"/>
              <a:t>Legacy</a:t>
            </a:r>
            <a:r>
              <a:rPr lang="fi-FI" dirty="0"/>
              <a:t> of </a:t>
            </a:r>
            <a:r>
              <a:rPr lang="fi-FI" dirty="0" err="1"/>
              <a:t>the</a:t>
            </a:r>
            <a:r>
              <a:rPr lang="fi-FI" dirty="0"/>
              <a:t> 1990s: </a:t>
            </a:r>
            <a:r>
              <a:rPr lang="fi-FI" dirty="0" err="1"/>
              <a:t>moderate</a:t>
            </a:r>
            <a:r>
              <a:rPr lang="fi-FI" dirty="0"/>
              <a:t> </a:t>
            </a:r>
            <a:r>
              <a:rPr lang="fi-FI" dirty="0" err="1"/>
              <a:t>dollarization</a:t>
            </a:r>
            <a:endParaRPr lang="fi-FI" dirty="0"/>
          </a:p>
        </p:txBody>
      </p:sp>
      <p:pic>
        <p:nvPicPr>
          <p:cNvPr id="9" name="Content Placeholder 8">
            <a:extLst>
              <a:ext uri="{FF2B5EF4-FFF2-40B4-BE49-F238E27FC236}">
                <a16:creationId xmlns:a16="http://schemas.microsoft.com/office/drawing/2014/main" id="{7CF82E01-108F-4ED3-BBF2-60F6F06185D4}"/>
              </a:ext>
            </a:extLst>
          </p:cNvPr>
          <p:cNvPicPr>
            <a:picLocks noGrp="1" noChangeAspect="1"/>
          </p:cNvPicPr>
          <p:nvPr>
            <p:ph idx="1"/>
          </p:nvPr>
        </p:nvPicPr>
        <p:blipFill>
          <a:blip r:embed="rId3"/>
          <a:stretch>
            <a:fillRect/>
          </a:stretch>
        </p:blipFill>
        <p:spPr>
          <a:xfrm>
            <a:off x="1005695" y="2032000"/>
            <a:ext cx="10046127" cy="3443679"/>
          </a:xfrm>
          <a:prstGeom prst="rect">
            <a:avLst/>
          </a:prstGeom>
        </p:spPr>
      </p:pic>
      <p:sp>
        <p:nvSpPr>
          <p:cNvPr id="5" name="Date Placeholder 4">
            <a:extLst>
              <a:ext uri="{FF2B5EF4-FFF2-40B4-BE49-F238E27FC236}">
                <a16:creationId xmlns:a16="http://schemas.microsoft.com/office/drawing/2014/main" id="{9CF95013-D247-4DFE-996D-5C9D34131929}"/>
              </a:ext>
            </a:extLst>
          </p:cNvPr>
          <p:cNvSpPr>
            <a:spLocks noGrp="1"/>
          </p:cNvSpPr>
          <p:nvPr>
            <p:ph type="dt" sz="half" idx="10"/>
          </p:nvPr>
        </p:nvSpPr>
        <p:spPr/>
        <p:txBody>
          <a:bodyPr/>
          <a:lstStyle/>
          <a:p>
            <a:r>
              <a:rPr lang="fi-FI"/>
              <a:t>29.11.2021</a:t>
            </a:r>
            <a:endParaRPr lang="fi-FI" dirty="0"/>
          </a:p>
        </p:txBody>
      </p:sp>
      <p:sp>
        <p:nvSpPr>
          <p:cNvPr id="6" name="Slide Number Placeholder 5">
            <a:extLst>
              <a:ext uri="{FF2B5EF4-FFF2-40B4-BE49-F238E27FC236}">
                <a16:creationId xmlns:a16="http://schemas.microsoft.com/office/drawing/2014/main" id="{AA6AFE96-62CD-493A-96A3-9A99A7AE75B6}"/>
              </a:ext>
            </a:extLst>
          </p:cNvPr>
          <p:cNvSpPr>
            <a:spLocks noGrp="1"/>
          </p:cNvSpPr>
          <p:nvPr>
            <p:ph type="sldNum" sz="quarter" idx="12"/>
          </p:nvPr>
        </p:nvSpPr>
        <p:spPr/>
        <p:txBody>
          <a:bodyPr/>
          <a:lstStyle/>
          <a:p>
            <a:fld id="{471A5582-A9DA-4417-AD47-C383050DF7ED}" type="slidenum">
              <a:rPr lang="fi-FI" smtClean="0"/>
              <a:pPr/>
              <a:t>17</a:t>
            </a:fld>
            <a:endParaRPr lang="fi-FI"/>
          </a:p>
        </p:txBody>
      </p:sp>
      <p:sp>
        <p:nvSpPr>
          <p:cNvPr id="10" name="TextBox 9">
            <a:extLst>
              <a:ext uri="{FF2B5EF4-FFF2-40B4-BE49-F238E27FC236}">
                <a16:creationId xmlns:a16="http://schemas.microsoft.com/office/drawing/2014/main" id="{C3F35C23-D4BE-405A-9C55-8D9798822A2D}"/>
              </a:ext>
            </a:extLst>
          </p:cNvPr>
          <p:cNvSpPr txBox="1"/>
          <p:nvPr/>
        </p:nvSpPr>
        <p:spPr>
          <a:xfrm>
            <a:off x="1535289" y="5429956"/>
            <a:ext cx="2686755" cy="369332"/>
          </a:xfrm>
          <a:prstGeom prst="rect">
            <a:avLst/>
          </a:prstGeom>
          <a:noFill/>
        </p:spPr>
        <p:txBody>
          <a:bodyPr wrap="square" rtlCol="0">
            <a:spAutoFit/>
          </a:bodyPr>
          <a:lstStyle/>
          <a:p>
            <a:r>
              <a:rPr lang="fi-FI" dirty="0" err="1"/>
              <a:t>Source</a:t>
            </a:r>
            <a:r>
              <a:rPr lang="fi-FI" dirty="0"/>
              <a:t>: CBR</a:t>
            </a:r>
          </a:p>
        </p:txBody>
      </p:sp>
    </p:spTree>
    <p:extLst>
      <p:ext uri="{BB962C8B-B14F-4D97-AF65-F5344CB8AC3E}">
        <p14:creationId xmlns:p14="http://schemas.microsoft.com/office/powerpoint/2010/main" val="2375709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EE31-A869-4095-AD97-5DC2D5892656}"/>
              </a:ext>
            </a:extLst>
          </p:cNvPr>
          <p:cNvSpPr>
            <a:spLocks noGrp="1"/>
          </p:cNvSpPr>
          <p:nvPr>
            <p:ph type="title"/>
          </p:nvPr>
        </p:nvSpPr>
        <p:spPr/>
        <p:txBody>
          <a:bodyPr/>
          <a:lstStyle/>
          <a:p>
            <a:r>
              <a:rPr lang="fi-FI" dirty="0" err="1"/>
              <a:t>Traditional</a:t>
            </a:r>
            <a:r>
              <a:rPr lang="fi-FI" dirty="0"/>
              <a:t> </a:t>
            </a:r>
            <a:r>
              <a:rPr lang="fi-FI" dirty="0" err="1"/>
              <a:t>banking</a:t>
            </a:r>
            <a:r>
              <a:rPr lang="fi-FI" dirty="0"/>
              <a:t> business</a:t>
            </a:r>
          </a:p>
        </p:txBody>
      </p:sp>
      <p:pic>
        <p:nvPicPr>
          <p:cNvPr id="6" name="Content Placeholder 5">
            <a:extLst>
              <a:ext uri="{FF2B5EF4-FFF2-40B4-BE49-F238E27FC236}">
                <a16:creationId xmlns:a16="http://schemas.microsoft.com/office/drawing/2014/main" id="{53AE6C1B-CE28-4D65-9FEC-2F5C7AEAAEC3}"/>
              </a:ext>
            </a:extLst>
          </p:cNvPr>
          <p:cNvPicPr>
            <a:picLocks noGrp="1" noChangeAspect="1"/>
          </p:cNvPicPr>
          <p:nvPr>
            <p:ph idx="1"/>
          </p:nvPr>
        </p:nvPicPr>
        <p:blipFill>
          <a:blip r:embed="rId3"/>
          <a:stretch>
            <a:fillRect/>
          </a:stretch>
        </p:blipFill>
        <p:spPr>
          <a:xfrm>
            <a:off x="2844801" y="1822738"/>
            <a:ext cx="6232117" cy="3745901"/>
          </a:xfrm>
          <a:prstGeom prst="rect">
            <a:avLst/>
          </a:prstGeom>
        </p:spPr>
      </p:pic>
      <p:sp>
        <p:nvSpPr>
          <p:cNvPr id="4" name="Date Placeholder 3">
            <a:extLst>
              <a:ext uri="{FF2B5EF4-FFF2-40B4-BE49-F238E27FC236}">
                <a16:creationId xmlns:a16="http://schemas.microsoft.com/office/drawing/2014/main" id="{2361B337-AECA-4F3E-9789-4E88EF53CE38}"/>
              </a:ext>
            </a:extLst>
          </p:cNvPr>
          <p:cNvSpPr>
            <a:spLocks noGrp="1"/>
          </p:cNvSpPr>
          <p:nvPr>
            <p:ph type="dt" sz="half" idx="10"/>
          </p:nvPr>
        </p:nvSpPr>
        <p:spPr/>
        <p:txBody>
          <a:bodyPr/>
          <a:lstStyle/>
          <a:p>
            <a:r>
              <a:rPr lang="fi-FI"/>
              <a:t>29.11.2021</a:t>
            </a:r>
            <a:endParaRPr lang="fi-FI" dirty="0"/>
          </a:p>
        </p:txBody>
      </p:sp>
      <p:sp>
        <p:nvSpPr>
          <p:cNvPr id="5" name="Slide Number Placeholder 4">
            <a:extLst>
              <a:ext uri="{FF2B5EF4-FFF2-40B4-BE49-F238E27FC236}">
                <a16:creationId xmlns:a16="http://schemas.microsoft.com/office/drawing/2014/main" id="{FD32574C-D3BE-4844-A2BF-88E6372EC853}"/>
              </a:ext>
            </a:extLst>
          </p:cNvPr>
          <p:cNvSpPr>
            <a:spLocks noGrp="1"/>
          </p:cNvSpPr>
          <p:nvPr>
            <p:ph type="sldNum" sz="quarter" idx="12"/>
          </p:nvPr>
        </p:nvSpPr>
        <p:spPr/>
        <p:txBody>
          <a:bodyPr/>
          <a:lstStyle/>
          <a:p>
            <a:fld id="{471A5582-A9DA-4417-AD47-C383050DF7ED}" type="slidenum">
              <a:rPr lang="fi-FI" smtClean="0"/>
              <a:pPr/>
              <a:t>18</a:t>
            </a:fld>
            <a:endParaRPr lang="fi-FI"/>
          </a:p>
        </p:txBody>
      </p:sp>
      <p:sp>
        <p:nvSpPr>
          <p:cNvPr id="7" name="TextBox 6">
            <a:extLst>
              <a:ext uri="{FF2B5EF4-FFF2-40B4-BE49-F238E27FC236}">
                <a16:creationId xmlns:a16="http://schemas.microsoft.com/office/drawing/2014/main" id="{F0B5EAE5-ABFD-48DD-863A-B18791BCB78C}"/>
              </a:ext>
            </a:extLst>
          </p:cNvPr>
          <p:cNvSpPr txBox="1"/>
          <p:nvPr/>
        </p:nvSpPr>
        <p:spPr>
          <a:xfrm>
            <a:off x="4888089" y="5565463"/>
            <a:ext cx="4696178" cy="369332"/>
          </a:xfrm>
          <a:prstGeom prst="rect">
            <a:avLst/>
          </a:prstGeom>
          <a:noFill/>
        </p:spPr>
        <p:txBody>
          <a:bodyPr wrap="square" rtlCol="0">
            <a:spAutoFit/>
          </a:bodyPr>
          <a:lstStyle/>
          <a:p>
            <a:r>
              <a:rPr lang="fi-FI" dirty="0" err="1"/>
              <a:t>Source</a:t>
            </a:r>
            <a:r>
              <a:rPr lang="fi-FI" dirty="0"/>
              <a:t>: CBR, BOFIT</a:t>
            </a:r>
          </a:p>
        </p:txBody>
      </p:sp>
    </p:spTree>
    <p:extLst>
      <p:ext uri="{BB962C8B-B14F-4D97-AF65-F5344CB8AC3E}">
        <p14:creationId xmlns:p14="http://schemas.microsoft.com/office/powerpoint/2010/main" val="3963199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8D39-BE13-4F01-B5E5-CBA2E419BC73}"/>
              </a:ext>
            </a:extLst>
          </p:cNvPr>
          <p:cNvSpPr>
            <a:spLocks noGrp="1"/>
          </p:cNvSpPr>
          <p:nvPr>
            <p:ph type="title"/>
          </p:nvPr>
        </p:nvSpPr>
        <p:spPr/>
        <p:txBody>
          <a:bodyPr>
            <a:normAutofit fontScale="90000"/>
          </a:bodyPr>
          <a:lstStyle/>
          <a:p>
            <a:r>
              <a:rPr lang="fi-FI" dirty="0" err="1"/>
              <a:t>Sanctions</a:t>
            </a:r>
            <a:r>
              <a:rPr lang="fi-FI" dirty="0"/>
              <a:t> and </a:t>
            </a:r>
            <a:r>
              <a:rPr lang="fi-FI" dirty="0" err="1"/>
              <a:t>domestic</a:t>
            </a:r>
            <a:r>
              <a:rPr lang="fi-FI" dirty="0"/>
              <a:t> </a:t>
            </a:r>
            <a:r>
              <a:rPr lang="fi-FI" dirty="0" err="1"/>
              <a:t>regulations</a:t>
            </a:r>
            <a:r>
              <a:rPr lang="fi-FI" dirty="0"/>
              <a:t> </a:t>
            </a:r>
            <a:r>
              <a:rPr lang="fi-FI" dirty="0" err="1"/>
              <a:t>shape</a:t>
            </a:r>
            <a:r>
              <a:rPr lang="fi-FI" dirty="0"/>
              <a:t> business </a:t>
            </a:r>
            <a:r>
              <a:rPr lang="fi-FI" dirty="0" err="1"/>
              <a:t>opportunities</a:t>
            </a:r>
            <a:br>
              <a:rPr lang="fi-FI" dirty="0"/>
            </a:br>
            <a:endParaRPr lang="fi-FI" dirty="0"/>
          </a:p>
        </p:txBody>
      </p:sp>
      <p:sp>
        <p:nvSpPr>
          <p:cNvPr id="3" name="Content Placeholder 2">
            <a:extLst>
              <a:ext uri="{FF2B5EF4-FFF2-40B4-BE49-F238E27FC236}">
                <a16:creationId xmlns:a16="http://schemas.microsoft.com/office/drawing/2014/main" id="{BF2B7F55-32A1-4D83-A241-E203EF6C83AC}"/>
              </a:ext>
            </a:extLst>
          </p:cNvPr>
          <p:cNvSpPr>
            <a:spLocks noGrp="1"/>
          </p:cNvSpPr>
          <p:nvPr>
            <p:ph idx="1"/>
          </p:nvPr>
        </p:nvSpPr>
        <p:spPr/>
        <p:txBody>
          <a:bodyPr/>
          <a:lstStyle/>
          <a:p>
            <a:r>
              <a:rPr lang="fi-FI" dirty="0"/>
              <a:t>Access to </a:t>
            </a:r>
            <a:r>
              <a:rPr lang="fi-FI" dirty="0" err="1"/>
              <a:t>foreign</a:t>
            </a:r>
            <a:r>
              <a:rPr lang="fi-FI" dirty="0"/>
              <a:t> </a:t>
            </a:r>
            <a:r>
              <a:rPr lang="fi-FI" dirty="0" err="1"/>
              <a:t>funding</a:t>
            </a:r>
            <a:r>
              <a:rPr lang="fi-FI" dirty="0"/>
              <a:t> </a:t>
            </a:r>
            <a:r>
              <a:rPr lang="fi-FI" dirty="0" err="1"/>
              <a:t>limited</a:t>
            </a:r>
            <a:r>
              <a:rPr lang="fi-FI" dirty="0"/>
              <a:t> for </a:t>
            </a:r>
            <a:r>
              <a:rPr lang="fi-FI" dirty="0" err="1"/>
              <a:t>large</a:t>
            </a:r>
            <a:r>
              <a:rPr lang="fi-FI" dirty="0"/>
              <a:t> </a:t>
            </a:r>
            <a:r>
              <a:rPr lang="fi-FI" dirty="0" err="1"/>
              <a:t>state</a:t>
            </a:r>
            <a:r>
              <a:rPr lang="fi-FI" dirty="0"/>
              <a:t> </a:t>
            </a:r>
            <a:r>
              <a:rPr lang="fi-FI" dirty="0" err="1"/>
              <a:t>banks</a:t>
            </a:r>
            <a:endParaRPr lang="fi-FI" dirty="0"/>
          </a:p>
          <a:p>
            <a:pPr lvl="1"/>
            <a:r>
              <a:rPr lang="fi-FI" dirty="0" err="1"/>
              <a:t>Exeptional</a:t>
            </a:r>
            <a:r>
              <a:rPr lang="fi-FI" dirty="0"/>
              <a:t> </a:t>
            </a:r>
            <a:r>
              <a:rPr lang="fi-FI" dirty="0" err="1"/>
              <a:t>deleveraging</a:t>
            </a:r>
            <a:r>
              <a:rPr lang="fi-FI" dirty="0"/>
              <a:t> of </a:t>
            </a:r>
            <a:r>
              <a:rPr lang="fi-FI" dirty="0" err="1"/>
              <a:t>private</a:t>
            </a:r>
            <a:r>
              <a:rPr lang="fi-FI" dirty="0"/>
              <a:t> </a:t>
            </a:r>
            <a:r>
              <a:rPr lang="fi-FI" dirty="0" err="1"/>
              <a:t>sector</a:t>
            </a:r>
            <a:r>
              <a:rPr lang="fi-FI" dirty="0"/>
              <a:t> </a:t>
            </a:r>
            <a:r>
              <a:rPr lang="fi-FI" dirty="0" err="1"/>
              <a:t>foreign</a:t>
            </a:r>
            <a:r>
              <a:rPr lang="fi-FI" dirty="0"/>
              <a:t> </a:t>
            </a:r>
            <a:r>
              <a:rPr lang="fi-FI" dirty="0" err="1"/>
              <a:t>debt</a:t>
            </a:r>
            <a:endParaRPr lang="fi-FI" dirty="0"/>
          </a:p>
          <a:p>
            <a:r>
              <a:rPr lang="fi-FI" dirty="0"/>
              <a:t>Import </a:t>
            </a:r>
            <a:r>
              <a:rPr lang="fi-FI" dirty="0" err="1"/>
              <a:t>substitution</a:t>
            </a:r>
            <a:r>
              <a:rPr lang="fi-FI" dirty="0"/>
              <a:t> in finance</a:t>
            </a:r>
          </a:p>
          <a:p>
            <a:pPr lvl="1"/>
            <a:r>
              <a:rPr lang="fi-FI" dirty="0" err="1"/>
              <a:t>Domestic</a:t>
            </a:r>
            <a:r>
              <a:rPr lang="fi-FI" dirty="0"/>
              <a:t> </a:t>
            </a:r>
            <a:r>
              <a:rPr lang="fi-FI" dirty="0" err="1"/>
              <a:t>payment</a:t>
            </a:r>
            <a:r>
              <a:rPr lang="fi-FI" dirty="0"/>
              <a:t> </a:t>
            </a:r>
            <a:r>
              <a:rPr lang="fi-FI" dirty="0" err="1"/>
              <a:t>systems</a:t>
            </a:r>
            <a:r>
              <a:rPr lang="fi-FI" dirty="0"/>
              <a:t>, </a:t>
            </a:r>
            <a:r>
              <a:rPr lang="fi-FI" dirty="0" err="1"/>
              <a:t>payment</a:t>
            </a:r>
            <a:r>
              <a:rPr lang="fi-FI" dirty="0"/>
              <a:t> </a:t>
            </a:r>
            <a:r>
              <a:rPr lang="fi-FI" dirty="0" err="1"/>
              <a:t>cards</a:t>
            </a:r>
            <a:r>
              <a:rPr lang="fi-FI" dirty="0"/>
              <a:t>, </a:t>
            </a:r>
            <a:r>
              <a:rPr lang="fi-FI" dirty="0" err="1"/>
              <a:t>instant</a:t>
            </a:r>
            <a:r>
              <a:rPr lang="fi-FI" dirty="0"/>
              <a:t> </a:t>
            </a:r>
            <a:r>
              <a:rPr lang="fi-FI" dirty="0" err="1"/>
              <a:t>payments</a:t>
            </a:r>
            <a:endParaRPr lang="fi-FI" dirty="0"/>
          </a:p>
          <a:p>
            <a:pPr lvl="1"/>
            <a:r>
              <a:rPr lang="fi-FI" dirty="0" err="1"/>
              <a:t>Domestic</a:t>
            </a:r>
            <a:r>
              <a:rPr lang="fi-FI" dirty="0"/>
              <a:t> software, hardware and data </a:t>
            </a:r>
            <a:r>
              <a:rPr lang="fi-FI" dirty="0" err="1"/>
              <a:t>storage</a:t>
            </a:r>
            <a:endParaRPr lang="fi-FI" dirty="0"/>
          </a:p>
          <a:p>
            <a:r>
              <a:rPr lang="fi-FI" dirty="0"/>
              <a:t>Using </a:t>
            </a:r>
            <a:r>
              <a:rPr lang="fi-FI" dirty="0" err="1"/>
              <a:t>Sber</a:t>
            </a:r>
            <a:r>
              <a:rPr lang="fi-FI" dirty="0"/>
              <a:t> to </a:t>
            </a:r>
            <a:r>
              <a:rPr lang="fi-FI" dirty="0" err="1"/>
              <a:t>advance</a:t>
            </a:r>
            <a:r>
              <a:rPr lang="fi-FI" dirty="0"/>
              <a:t> </a:t>
            </a:r>
            <a:r>
              <a:rPr lang="fi-FI" dirty="0" err="1"/>
              <a:t>digitalization</a:t>
            </a:r>
            <a:r>
              <a:rPr lang="fi-FI" dirty="0"/>
              <a:t>, </a:t>
            </a:r>
            <a:r>
              <a:rPr lang="fi-FI" dirty="0" err="1"/>
              <a:t>use</a:t>
            </a:r>
            <a:r>
              <a:rPr lang="fi-FI" dirty="0"/>
              <a:t> of AI, mobile </a:t>
            </a:r>
            <a:r>
              <a:rPr lang="fi-FI" dirty="0" err="1"/>
              <a:t>payments</a:t>
            </a:r>
            <a:endParaRPr lang="fi-FI" dirty="0"/>
          </a:p>
          <a:p>
            <a:pPr lvl="1"/>
            <a:r>
              <a:rPr lang="fi-FI" dirty="0" err="1"/>
              <a:t>Fast</a:t>
            </a:r>
            <a:r>
              <a:rPr lang="fi-FI" dirty="0"/>
              <a:t> </a:t>
            </a:r>
            <a:r>
              <a:rPr lang="fi-FI" dirty="0" err="1"/>
              <a:t>advances</a:t>
            </a:r>
            <a:r>
              <a:rPr lang="fi-FI" dirty="0"/>
              <a:t> </a:t>
            </a:r>
            <a:r>
              <a:rPr lang="fi-FI" dirty="0" err="1"/>
              <a:t>possible</a:t>
            </a:r>
            <a:endParaRPr lang="fi-FI" dirty="0"/>
          </a:p>
          <a:p>
            <a:r>
              <a:rPr lang="fi-FI" dirty="0" err="1"/>
              <a:t>Move</a:t>
            </a:r>
            <a:r>
              <a:rPr lang="fi-FI" dirty="0"/>
              <a:t> </a:t>
            </a:r>
            <a:r>
              <a:rPr lang="fi-FI" dirty="0" err="1"/>
              <a:t>from</a:t>
            </a:r>
            <a:r>
              <a:rPr lang="fi-FI" dirty="0"/>
              <a:t> USD to Euro and Yuan in </a:t>
            </a:r>
            <a:r>
              <a:rPr lang="fi-FI" dirty="0" err="1"/>
              <a:t>trade</a:t>
            </a:r>
            <a:r>
              <a:rPr lang="fi-FI" dirty="0"/>
              <a:t> </a:t>
            </a:r>
            <a:r>
              <a:rPr lang="fi-FI" dirty="0" err="1"/>
              <a:t>credits</a:t>
            </a:r>
            <a:endParaRPr lang="fi-FI" dirty="0"/>
          </a:p>
          <a:p>
            <a:pPr lvl="1"/>
            <a:r>
              <a:rPr lang="fi-FI" dirty="0" err="1"/>
              <a:t>not</a:t>
            </a:r>
            <a:r>
              <a:rPr lang="fi-FI" dirty="0"/>
              <a:t> </a:t>
            </a:r>
            <a:r>
              <a:rPr lang="fi-FI" dirty="0" err="1"/>
              <a:t>easy</a:t>
            </a:r>
            <a:r>
              <a:rPr lang="fi-FI" dirty="0"/>
              <a:t> </a:t>
            </a:r>
          </a:p>
          <a:p>
            <a:pPr marL="0" indent="0">
              <a:buNone/>
            </a:pPr>
            <a:endParaRPr lang="fi-FI" dirty="0"/>
          </a:p>
        </p:txBody>
      </p:sp>
      <p:sp>
        <p:nvSpPr>
          <p:cNvPr id="4" name="Date Placeholder 3">
            <a:extLst>
              <a:ext uri="{FF2B5EF4-FFF2-40B4-BE49-F238E27FC236}">
                <a16:creationId xmlns:a16="http://schemas.microsoft.com/office/drawing/2014/main" id="{1B935871-B7B8-486F-9F64-15D5933095FD}"/>
              </a:ext>
            </a:extLst>
          </p:cNvPr>
          <p:cNvSpPr>
            <a:spLocks noGrp="1"/>
          </p:cNvSpPr>
          <p:nvPr>
            <p:ph type="dt" sz="half" idx="10"/>
          </p:nvPr>
        </p:nvSpPr>
        <p:spPr/>
        <p:txBody>
          <a:bodyPr/>
          <a:lstStyle/>
          <a:p>
            <a:r>
              <a:rPr lang="fi-FI"/>
              <a:t>29.11.2021</a:t>
            </a:r>
            <a:endParaRPr lang="fi-FI" dirty="0"/>
          </a:p>
        </p:txBody>
      </p:sp>
      <p:sp>
        <p:nvSpPr>
          <p:cNvPr id="5" name="Slide Number Placeholder 4">
            <a:extLst>
              <a:ext uri="{FF2B5EF4-FFF2-40B4-BE49-F238E27FC236}">
                <a16:creationId xmlns:a16="http://schemas.microsoft.com/office/drawing/2014/main" id="{F206203C-6434-4F52-9785-91D919E9241A}"/>
              </a:ext>
            </a:extLst>
          </p:cNvPr>
          <p:cNvSpPr>
            <a:spLocks noGrp="1"/>
          </p:cNvSpPr>
          <p:nvPr>
            <p:ph type="sldNum" sz="quarter" idx="12"/>
          </p:nvPr>
        </p:nvSpPr>
        <p:spPr/>
        <p:txBody>
          <a:bodyPr/>
          <a:lstStyle/>
          <a:p>
            <a:fld id="{471A5582-A9DA-4417-AD47-C383050DF7ED}" type="slidenum">
              <a:rPr lang="fi-FI" smtClean="0"/>
              <a:pPr/>
              <a:t>19</a:t>
            </a:fld>
            <a:endParaRPr lang="fi-FI"/>
          </a:p>
        </p:txBody>
      </p:sp>
    </p:spTree>
    <p:extLst>
      <p:ext uri="{BB962C8B-B14F-4D97-AF65-F5344CB8AC3E}">
        <p14:creationId xmlns:p14="http://schemas.microsoft.com/office/powerpoint/2010/main" val="2966781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C1BBA4-6B6A-4C74-822A-C959FDCA1E45}"/>
              </a:ext>
            </a:extLst>
          </p:cNvPr>
          <p:cNvPicPr>
            <a:picLocks noChangeAspect="1"/>
          </p:cNvPicPr>
          <p:nvPr/>
        </p:nvPicPr>
        <p:blipFill>
          <a:blip r:embed="rId3"/>
          <a:stretch>
            <a:fillRect/>
          </a:stretch>
        </p:blipFill>
        <p:spPr>
          <a:xfrm>
            <a:off x="585926" y="203818"/>
            <a:ext cx="10049524" cy="1482939"/>
          </a:xfrm>
          <a:prstGeom prst="rect">
            <a:avLst/>
          </a:prstGeom>
          <a:ln>
            <a:solidFill>
              <a:schemeClr val="accent1"/>
            </a:solidFill>
          </a:ln>
        </p:spPr>
      </p:pic>
      <p:pic>
        <p:nvPicPr>
          <p:cNvPr id="2" name="Picture 1">
            <a:extLst>
              <a:ext uri="{FF2B5EF4-FFF2-40B4-BE49-F238E27FC236}">
                <a16:creationId xmlns:a16="http://schemas.microsoft.com/office/drawing/2014/main" id="{EAA91202-23A1-4AFF-AA54-8F51DA6C66B3}"/>
              </a:ext>
            </a:extLst>
          </p:cNvPr>
          <p:cNvPicPr>
            <a:picLocks noChangeAspect="1"/>
          </p:cNvPicPr>
          <p:nvPr/>
        </p:nvPicPr>
        <p:blipFill>
          <a:blip r:embed="rId4"/>
          <a:stretch>
            <a:fillRect/>
          </a:stretch>
        </p:blipFill>
        <p:spPr>
          <a:xfrm>
            <a:off x="1731523" y="1774306"/>
            <a:ext cx="7957226" cy="4584715"/>
          </a:xfrm>
          <a:prstGeom prst="rect">
            <a:avLst/>
          </a:prstGeom>
          <a:ln>
            <a:solidFill>
              <a:schemeClr val="accent1"/>
            </a:solidFill>
          </a:ln>
        </p:spPr>
      </p:pic>
    </p:spTree>
    <p:extLst>
      <p:ext uri="{BB962C8B-B14F-4D97-AF65-F5344CB8AC3E}">
        <p14:creationId xmlns:p14="http://schemas.microsoft.com/office/powerpoint/2010/main" val="1003943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i-FI" dirty="0" err="1"/>
              <a:t>Banking</a:t>
            </a:r>
            <a:r>
              <a:rPr lang="fi-FI" dirty="0"/>
              <a:t> </a:t>
            </a:r>
            <a:r>
              <a:rPr lang="fi-FI" dirty="0" err="1"/>
              <a:t>sector</a:t>
            </a:r>
            <a:endParaRPr lang="fi-FI" dirty="0"/>
          </a:p>
        </p:txBody>
      </p:sp>
      <p:sp>
        <p:nvSpPr>
          <p:cNvPr id="9" name="Content Placeholder 8"/>
          <p:cNvSpPr>
            <a:spLocks noGrp="1"/>
          </p:cNvSpPr>
          <p:nvPr>
            <p:ph idx="1"/>
          </p:nvPr>
        </p:nvSpPr>
        <p:spPr/>
        <p:txBody>
          <a:bodyPr>
            <a:normAutofit/>
          </a:bodyPr>
          <a:lstStyle/>
          <a:p>
            <a:pPr marL="514350" indent="-514350">
              <a:buFont typeface="+mj-lt"/>
              <a:buAutoNum type="arabicPeriod"/>
            </a:pPr>
            <a:r>
              <a:rPr lang="fi-FI" dirty="0" err="1"/>
              <a:t>Decreasing</a:t>
            </a:r>
            <a:r>
              <a:rPr lang="fi-FI" dirty="0"/>
              <a:t> </a:t>
            </a:r>
            <a:r>
              <a:rPr lang="fi-FI" dirty="0" err="1"/>
              <a:t>number</a:t>
            </a:r>
            <a:r>
              <a:rPr lang="fi-FI" dirty="0"/>
              <a:t> of </a:t>
            </a:r>
            <a:r>
              <a:rPr lang="fi-FI" dirty="0" err="1"/>
              <a:t>banks</a:t>
            </a:r>
            <a:r>
              <a:rPr lang="fi-FI" dirty="0"/>
              <a:t>, </a:t>
            </a:r>
            <a:r>
              <a:rPr lang="fi-FI" dirty="0" err="1"/>
              <a:t>most</a:t>
            </a:r>
            <a:r>
              <a:rPr lang="fi-FI" dirty="0"/>
              <a:t> </a:t>
            </a:r>
            <a:r>
              <a:rPr lang="fi-FI" dirty="0" err="1"/>
              <a:t>very</a:t>
            </a:r>
            <a:r>
              <a:rPr lang="fi-FI" dirty="0"/>
              <a:t> </a:t>
            </a:r>
            <a:r>
              <a:rPr lang="fi-FI" dirty="0" err="1"/>
              <a:t>small</a:t>
            </a:r>
            <a:endParaRPr lang="fi-FI" dirty="0"/>
          </a:p>
          <a:p>
            <a:pPr marL="514350" indent="-514350">
              <a:buFont typeface="+mj-lt"/>
              <a:buAutoNum type="arabicPeriod"/>
            </a:pPr>
            <a:r>
              <a:rPr lang="fi-FI" dirty="0" err="1"/>
              <a:t>Mostly</a:t>
            </a:r>
            <a:r>
              <a:rPr lang="fi-FI" dirty="0"/>
              <a:t> </a:t>
            </a:r>
            <a:r>
              <a:rPr lang="fi-FI" dirty="0" err="1"/>
              <a:t>traditional</a:t>
            </a:r>
            <a:r>
              <a:rPr lang="fi-FI" dirty="0"/>
              <a:t>, </a:t>
            </a:r>
            <a:r>
              <a:rPr lang="fi-FI" dirty="0" err="1"/>
              <a:t>moderately</a:t>
            </a:r>
            <a:r>
              <a:rPr lang="fi-FI" dirty="0"/>
              <a:t> </a:t>
            </a:r>
            <a:r>
              <a:rPr lang="fi-FI" dirty="0" err="1"/>
              <a:t>dollarized</a:t>
            </a:r>
            <a:r>
              <a:rPr lang="fi-FI" dirty="0"/>
              <a:t> </a:t>
            </a:r>
            <a:r>
              <a:rPr lang="fi-FI" dirty="0" err="1"/>
              <a:t>banking</a:t>
            </a:r>
            <a:r>
              <a:rPr lang="fi-FI" dirty="0"/>
              <a:t> business </a:t>
            </a:r>
          </a:p>
          <a:p>
            <a:pPr marL="514350" indent="-514350">
              <a:buFont typeface="+mj-lt"/>
              <a:buAutoNum type="arabicPeriod"/>
            </a:pPr>
            <a:r>
              <a:rPr lang="fi-FI" dirty="0"/>
              <a:t>Banks </a:t>
            </a:r>
            <a:r>
              <a:rPr lang="fi-FI" dirty="0" err="1"/>
              <a:t>still</a:t>
            </a:r>
            <a:r>
              <a:rPr lang="fi-FI" dirty="0"/>
              <a:t> </a:t>
            </a:r>
            <a:r>
              <a:rPr lang="fi-FI" dirty="0" err="1"/>
              <a:t>have</a:t>
            </a:r>
            <a:r>
              <a:rPr lang="fi-FI" dirty="0"/>
              <a:t> </a:t>
            </a:r>
            <a:r>
              <a:rPr lang="fi-FI" dirty="0" err="1"/>
              <a:t>close</a:t>
            </a:r>
            <a:r>
              <a:rPr lang="fi-FI" dirty="0"/>
              <a:t> </a:t>
            </a:r>
            <a:r>
              <a:rPr lang="fi-FI" dirty="0" err="1"/>
              <a:t>links</a:t>
            </a:r>
            <a:r>
              <a:rPr lang="fi-FI" dirty="0"/>
              <a:t> to </a:t>
            </a:r>
            <a:r>
              <a:rPr lang="fi-FI" dirty="0" err="1"/>
              <a:t>their</a:t>
            </a:r>
            <a:r>
              <a:rPr lang="fi-FI" dirty="0"/>
              <a:t> </a:t>
            </a:r>
            <a:r>
              <a:rPr lang="fi-FI" dirty="0" err="1"/>
              <a:t>owners</a:t>
            </a:r>
            <a:endParaRPr lang="fi-FI" dirty="0"/>
          </a:p>
          <a:p>
            <a:pPr lvl="1"/>
            <a:r>
              <a:rPr lang="fi-FI" dirty="0"/>
              <a:t>”</a:t>
            </a:r>
            <a:r>
              <a:rPr lang="fi-FI" dirty="0" err="1"/>
              <a:t>pocket-banks</a:t>
            </a:r>
            <a:r>
              <a:rPr lang="fi-FI" dirty="0"/>
              <a:t>”, </a:t>
            </a:r>
            <a:r>
              <a:rPr lang="fi-FI" dirty="0" err="1"/>
              <a:t>related</a:t>
            </a:r>
            <a:r>
              <a:rPr lang="fi-FI" dirty="0"/>
              <a:t>-party </a:t>
            </a:r>
            <a:r>
              <a:rPr lang="fi-FI" dirty="0" err="1"/>
              <a:t>lending</a:t>
            </a:r>
            <a:endParaRPr lang="fi-FI" dirty="0"/>
          </a:p>
          <a:p>
            <a:pPr lvl="1"/>
            <a:r>
              <a:rPr lang="fi-FI" dirty="0" err="1"/>
              <a:t>Strong</a:t>
            </a:r>
            <a:r>
              <a:rPr lang="fi-FI" dirty="0"/>
              <a:t> </a:t>
            </a:r>
            <a:r>
              <a:rPr lang="fi-FI" dirty="0" err="1"/>
              <a:t>political</a:t>
            </a:r>
            <a:r>
              <a:rPr lang="fi-FI" dirty="0"/>
              <a:t> </a:t>
            </a:r>
            <a:r>
              <a:rPr lang="fi-FI" dirty="0" err="1"/>
              <a:t>connections</a:t>
            </a:r>
            <a:endParaRPr lang="fi-FI" dirty="0"/>
          </a:p>
        </p:txBody>
      </p:sp>
      <p:sp>
        <p:nvSpPr>
          <p:cNvPr id="5" name="Date Placeholder 4"/>
          <p:cNvSpPr>
            <a:spLocks noGrp="1"/>
          </p:cNvSpPr>
          <p:nvPr>
            <p:ph type="dt" sz="half" idx="10"/>
          </p:nvPr>
        </p:nvSpPr>
        <p:spPr/>
        <p:txBody>
          <a:bodyPr/>
          <a:lstStyle/>
          <a:p>
            <a:r>
              <a:rPr lang="fi-FI"/>
              <a:t>29.11.2021</a:t>
            </a:r>
            <a:endParaRPr lang="fi-FI" dirty="0"/>
          </a:p>
        </p:txBody>
      </p:sp>
      <p:sp>
        <p:nvSpPr>
          <p:cNvPr id="7" name="Slide Number Placeholder 6"/>
          <p:cNvSpPr>
            <a:spLocks noGrp="1"/>
          </p:cNvSpPr>
          <p:nvPr>
            <p:ph type="sldNum" sz="quarter" idx="12"/>
          </p:nvPr>
        </p:nvSpPr>
        <p:spPr/>
        <p:txBody>
          <a:bodyPr/>
          <a:lstStyle/>
          <a:p>
            <a:fld id="{471A5582-A9DA-4417-AD47-C383050DF7ED}" type="slidenum">
              <a:rPr lang="fi-FI" smtClean="0"/>
              <a:pPr/>
              <a:t>20</a:t>
            </a:fld>
            <a:endParaRPr lang="fi-FI"/>
          </a:p>
        </p:txBody>
      </p:sp>
    </p:spTree>
    <p:extLst>
      <p:ext uri="{BB962C8B-B14F-4D97-AF65-F5344CB8AC3E}">
        <p14:creationId xmlns:p14="http://schemas.microsoft.com/office/powerpoint/2010/main" val="3137098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Want</a:t>
            </a:r>
            <a:r>
              <a:rPr lang="fi-FI" dirty="0"/>
              <a:t> to </a:t>
            </a:r>
            <a:r>
              <a:rPr lang="fi-FI" dirty="0" err="1"/>
              <a:t>know</a:t>
            </a:r>
            <a:r>
              <a:rPr lang="fi-FI" dirty="0"/>
              <a:t> </a:t>
            </a:r>
            <a:r>
              <a:rPr lang="fi-FI" dirty="0" err="1"/>
              <a:t>more</a:t>
            </a:r>
            <a:r>
              <a:rPr lang="fi-FI" dirty="0"/>
              <a:t>?-  </a:t>
            </a:r>
            <a:r>
              <a:rPr lang="fi-FI" dirty="0" err="1"/>
              <a:t>research</a:t>
            </a:r>
            <a:r>
              <a:rPr lang="fi-FI" dirty="0"/>
              <a:t> at www.bofit.fi</a:t>
            </a:r>
          </a:p>
        </p:txBody>
      </p:sp>
      <p:sp>
        <p:nvSpPr>
          <p:cNvPr id="8" name="Content Placeholder 7"/>
          <p:cNvSpPr>
            <a:spLocks noGrp="1"/>
          </p:cNvSpPr>
          <p:nvPr>
            <p:ph idx="1"/>
          </p:nvPr>
        </p:nvSpPr>
        <p:spPr/>
        <p:txBody>
          <a:bodyPr>
            <a:normAutofit fontScale="70000" lnSpcReduction="20000"/>
          </a:bodyPr>
          <a:lstStyle/>
          <a:p>
            <a:r>
              <a:rPr lang="fi-FI" dirty="0"/>
              <a:t>BOFIT DP 8/2020 </a:t>
            </a:r>
            <a:r>
              <a:rPr lang="en-US" u="sng" dirty="0">
                <a:solidFill>
                  <a:srgbClr val="002060"/>
                </a:solidFill>
              </a:rPr>
              <a:t>Political cycles and bank lending in Russia</a:t>
            </a:r>
            <a:endParaRPr lang="fi-FI" u="sng" dirty="0">
              <a:solidFill>
                <a:srgbClr val="002060"/>
              </a:solidFill>
            </a:endParaRPr>
          </a:p>
          <a:p>
            <a:r>
              <a:rPr lang="fi-FI" dirty="0"/>
              <a:t>BOFIT DP 13/2019 </a:t>
            </a:r>
            <a:r>
              <a:rPr lang="en-US" u="sng" dirty="0">
                <a:solidFill>
                  <a:srgbClr val="002060"/>
                </a:solidFill>
                <a:hlinkClick r:id="rId3">
                  <a:extLst>
                    <a:ext uri="{A12FA001-AC4F-418D-AE19-62706E023703}">
                      <ahyp:hlinkClr xmlns:ahyp="http://schemas.microsoft.com/office/drawing/2018/hyperlinkcolor" val="tx"/>
                    </a:ext>
                  </a:extLst>
                </a:hlinkClick>
              </a:rPr>
              <a:t>Should we care? : The economic effects of financial sanctions on the Russian economy</a:t>
            </a:r>
            <a:r>
              <a:rPr lang="en-US" dirty="0">
                <a:solidFill>
                  <a:srgbClr val="002060"/>
                </a:solidFill>
              </a:rPr>
              <a:t> </a:t>
            </a:r>
          </a:p>
          <a:p>
            <a:r>
              <a:rPr lang="en-US" dirty="0">
                <a:solidFill>
                  <a:srgbClr val="002060"/>
                </a:solidFill>
              </a:rPr>
              <a:t>BOFIT DP 10/2019 </a:t>
            </a:r>
            <a:r>
              <a:rPr lang="en-US" dirty="0">
                <a:solidFill>
                  <a:srgbClr val="002060"/>
                </a:solidFill>
                <a:hlinkClick r:id="rId4">
                  <a:extLst>
                    <a:ext uri="{A12FA001-AC4F-418D-AE19-62706E023703}">
                      <ahyp:hlinkClr xmlns:ahyp="http://schemas.microsoft.com/office/drawing/2018/hyperlinkcolor" val="tx"/>
                    </a:ext>
                  </a:extLst>
                </a:hlinkClick>
              </a:rPr>
              <a:t>Deposit insurance, market discipline and bank risk</a:t>
            </a:r>
            <a:r>
              <a:rPr lang="en-US" dirty="0">
                <a:solidFill>
                  <a:srgbClr val="002060"/>
                </a:solidFill>
              </a:rPr>
              <a:t> </a:t>
            </a:r>
          </a:p>
          <a:p>
            <a:r>
              <a:rPr lang="en-US" dirty="0">
                <a:solidFill>
                  <a:srgbClr val="002060"/>
                </a:solidFill>
              </a:rPr>
              <a:t>BOFIT DP 2/2019 </a:t>
            </a:r>
            <a:r>
              <a:rPr lang="en-US" dirty="0">
                <a:solidFill>
                  <a:srgbClr val="002060"/>
                </a:solidFill>
                <a:hlinkClick r:id="rId5">
                  <a:extLst>
                    <a:ext uri="{A12FA001-AC4F-418D-AE19-62706E023703}">
                      <ahyp:hlinkClr xmlns:ahyp="http://schemas.microsoft.com/office/drawing/2018/hyperlinkcolor" val="tx"/>
                    </a:ext>
                  </a:extLst>
                </a:hlinkClick>
              </a:rPr>
              <a:t>Financial stability and public confidence in banks</a:t>
            </a:r>
            <a:r>
              <a:rPr lang="en-US" dirty="0">
                <a:solidFill>
                  <a:srgbClr val="002060"/>
                </a:solidFill>
              </a:rPr>
              <a:t> </a:t>
            </a:r>
            <a:endParaRPr lang="fi-FI" dirty="0">
              <a:solidFill>
                <a:srgbClr val="002060"/>
              </a:solidFill>
            </a:endParaRPr>
          </a:p>
          <a:p>
            <a:r>
              <a:rPr lang="en-US" dirty="0">
                <a:solidFill>
                  <a:srgbClr val="002060"/>
                </a:solidFill>
              </a:rPr>
              <a:t>BOFIT DP 5/2018 </a:t>
            </a:r>
            <a:r>
              <a:rPr lang="en-US" dirty="0">
                <a:solidFill>
                  <a:srgbClr val="002060"/>
                </a:solidFill>
                <a:hlinkClick r:id="rId6">
                  <a:extLst>
                    <a:ext uri="{A12FA001-AC4F-418D-AE19-62706E023703}">
                      <ahyp:hlinkClr xmlns:ahyp="http://schemas.microsoft.com/office/drawing/2018/hyperlinkcolor" val="tx"/>
                    </a:ext>
                  </a:extLst>
                </a:hlinkClick>
              </a:rPr>
              <a:t>Bank ownership and profit efficiency of Russian banks</a:t>
            </a:r>
            <a:endParaRPr lang="fi-FI" dirty="0">
              <a:solidFill>
                <a:srgbClr val="002060"/>
              </a:solidFill>
            </a:endParaRPr>
          </a:p>
          <a:p>
            <a:r>
              <a:rPr lang="fi-FI" dirty="0">
                <a:solidFill>
                  <a:srgbClr val="002060"/>
                </a:solidFill>
              </a:rPr>
              <a:t>BOFIT DP 17/2017 </a:t>
            </a:r>
            <a:r>
              <a:rPr lang="en-US" dirty="0">
                <a:solidFill>
                  <a:srgbClr val="002060"/>
                </a:solidFill>
                <a:hlinkClick r:id="rId7">
                  <a:extLst>
                    <a:ext uri="{A12FA001-AC4F-418D-AE19-62706E023703}">
                      <ahyp:hlinkClr xmlns:ahyp="http://schemas.microsoft.com/office/drawing/2018/hyperlinkcolor" val="tx"/>
                    </a:ext>
                  </a:extLst>
                </a:hlinkClick>
              </a:rPr>
              <a:t>Russia's 1999–2000 election cycle and the politics-banking interface</a:t>
            </a:r>
            <a:r>
              <a:rPr lang="en-US" dirty="0">
                <a:solidFill>
                  <a:srgbClr val="002060"/>
                </a:solidFill>
              </a:rPr>
              <a:t> </a:t>
            </a:r>
          </a:p>
          <a:p>
            <a:r>
              <a:rPr lang="en-US" dirty="0">
                <a:solidFill>
                  <a:srgbClr val="002060"/>
                </a:solidFill>
              </a:rPr>
              <a:t>BOFIT DP 16/2017 </a:t>
            </a:r>
            <a:r>
              <a:rPr lang="en-US" dirty="0">
                <a:solidFill>
                  <a:srgbClr val="002060"/>
                </a:solidFill>
                <a:hlinkClick r:id="rId8">
                  <a:extLst>
                    <a:ext uri="{A12FA001-AC4F-418D-AE19-62706E023703}">
                      <ahyp:hlinkClr xmlns:ahyp="http://schemas.microsoft.com/office/drawing/2018/hyperlinkcolor" val="tx"/>
                    </a:ext>
                  </a:extLst>
                </a:hlinkClick>
              </a:rPr>
              <a:t>Determinants of bank closures : Do changes of CAMEL variables matter?</a:t>
            </a:r>
            <a:r>
              <a:rPr lang="en-US" dirty="0">
                <a:solidFill>
                  <a:srgbClr val="002060"/>
                </a:solidFill>
              </a:rPr>
              <a:t> </a:t>
            </a:r>
          </a:p>
          <a:p>
            <a:r>
              <a:rPr lang="fi-FI" dirty="0">
                <a:solidFill>
                  <a:srgbClr val="002060"/>
                </a:solidFill>
              </a:rPr>
              <a:t>BOFIT DP 5/2017 </a:t>
            </a:r>
            <a:r>
              <a:rPr lang="en-US" dirty="0">
                <a:solidFill>
                  <a:srgbClr val="002060"/>
                </a:solidFill>
                <a:hlinkClick r:id="rId9">
                  <a:extLst>
                    <a:ext uri="{A12FA001-AC4F-418D-AE19-62706E023703}">
                      <ahyp:hlinkClr xmlns:ahyp="http://schemas.microsoft.com/office/drawing/2018/hyperlinkcolor" val="tx"/>
                    </a:ext>
                  </a:extLst>
                </a:hlinkClick>
              </a:rPr>
              <a:t>Cyclicality of bank liquidity creation</a:t>
            </a:r>
            <a:r>
              <a:rPr lang="en-US" dirty="0">
                <a:solidFill>
                  <a:srgbClr val="002060"/>
                </a:solidFill>
              </a:rPr>
              <a:t> </a:t>
            </a:r>
          </a:p>
          <a:p>
            <a:r>
              <a:rPr lang="en-US" dirty="0">
                <a:solidFill>
                  <a:srgbClr val="002060"/>
                </a:solidFill>
              </a:rPr>
              <a:t>BOFIT DP 1/2017 </a:t>
            </a:r>
            <a:r>
              <a:rPr lang="en-US" dirty="0">
                <a:solidFill>
                  <a:srgbClr val="002060"/>
                </a:solidFill>
                <a:hlinkClick r:id="rId10">
                  <a:extLst>
                    <a:ext uri="{A12FA001-AC4F-418D-AE19-62706E023703}">
                      <ahyp:hlinkClr xmlns:ahyp="http://schemas.microsoft.com/office/drawing/2018/hyperlinkcolor" val="tx"/>
                    </a:ext>
                  </a:extLst>
                </a:hlinkClick>
              </a:rPr>
              <a:t>Depositor discipline in Russian regions: Flight to familiarity or trust in local authorities?</a:t>
            </a:r>
            <a:r>
              <a:rPr lang="en-US" dirty="0">
                <a:solidFill>
                  <a:srgbClr val="002060"/>
                </a:solidFill>
              </a:rPr>
              <a:t> </a:t>
            </a:r>
          </a:p>
          <a:p>
            <a:r>
              <a:rPr lang="en-US" dirty="0">
                <a:solidFill>
                  <a:srgbClr val="002060"/>
                </a:solidFill>
              </a:rPr>
              <a:t>BOF Blog September 2017 </a:t>
            </a:r>
            <a:r>
              <a:rPr lang="en-US" dirty="0">
                <a:solidFill>
                  <a:srgbClr val="002060"/>
                </a:solidFill>
                <a:hlinkClick r:id="rId11">
                  <a:extLst>
                    <a:ext uri="{A12FA001-AC4F-418D-AE19-62706E023703}">
                      <ahyp:hlinkClr xmlns:ahyp="http://schemas.microsoft.com/office/drawing/2018/hyperlinkcolor" val="tx"/>
                    </a:ext>
                  </a:extLst>
                </a:hlinkClick>
              </a:rPr>
              <a:t>The Russian banking sector – where to next?</a:t>
            </a:r>
            <a:r>
              <a:rPr lang="en-US" dirty="0">
                <a:solidFill>
                  <a:srgbClr val="002060"/>
                </a:solidFill>
              </a:rPr>
              <a:t> </a:t>
            </a:r>
            <a:endParaRPr lang="fi-FI" dirty="0">
              <a:solidFill>
                <a:srgbClr val="002060"/>
              </a:solidFill>
            </a:endParaRPr>
          </a:p>
        </p:txBody>
      </p:sp>
      <p:sp>
        <p:nvSpPr>
          <p:cNvPr id="5" name="Date Placeholder 4"/>
          <p:cNvSpPr>
            <a:spLocks noGrp="1"/>
          </p:cNvSpPr>
          <p:nvPr>
            <p:ph type="dt" sz="half" idx="10"/>
          </p:nvPr>
        </p:nvSpPr>
        <p:spPr/>
        <p:txBody>
          <a:bodyPr/>
          <a:lstStyle/>
          <a:p>
            <a:r>
              <a:rPr lang="fi-FI"/>
              <a:t>29.11.2021</a:t>
            </a:r>
            <a:endParaRPr lang="fi-FI" dirty="0"/>
          </a:p>
        </p:txBody>
      </p:sp>
      <p:sp>
        <p:nvSpPr>
          <p:cNvPr id="7" name="Slide Number Placeholder 6"/>
          <p:cNvSpPr>
            <a:spLocks noGrp="1"/>
          </p:cNvSpPr>
          <p:nvPr>
            <p:ph type="sldNum" sz="quarter" idx="12"/>
          </p:nvPr>
        </p:nvSpPr>
        <p:spPr/>
        <p:txBody>
          <a:bodyPr/>
          <a:lstStyle/>
          <a:p>
            <a:fld id="{471A5582-A9DA-4417-AD47-C383050DF7ED}" type="slidenum">
              <a:rPr lang="fi-FI" smtClean="0"/>
              <a:pPr/>
              <a:t>21</a:t>
            </a:fld>
            <a:endParaRPr lang="fi-FI"/>
          </a:p>
        </p:txBody>
      </p:sp>
    </p:spTree>
    <p:extLst>
      <p:ext uri="{BB962C8B-B14F-4D97-AF65-F5344CB8AC3E}">
        <p14:creationId xmlns:p14="http://schemas.microsoft.com/office/powerpoint/2010/main" val="2295505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D86F2-4FDF-452D-B30D-25A427C76050}"/>
              </a:ext>
            </a:extLst>
          </p:cNvPr>
          <p:cNvSpPr>
            <a:spLocks noGrp="1"/>
          </p:cNvSpPr>
          <p:nvPr>
            <p:ph type="ctrTitle"/>
          </p:nvPr>
        </p:nvSpPr>
        <p:spPr>
          <a:xfrm>
            <a:off x="0" y="940705"/>
            <a:ext cx="12192000" cy="980562"/>
          </a:xfrm>
        </p:spPr>
        <p:txBody>
          <a:bodyPr/>
          <a:lstStyle/>
          <a:p>
            <a:r>
              <a:rPr lang="fi-FI" dirty="0"/>
              <a:t>THANK YOU!</a:t>
            </a:r>
          </a:p>
        </p:txBody>
      </p:sp>
      <p:sp>
        <p:nvSpPr>
          <p:cNvPr id="7" name="Subtitle 6">
            <a:extLst>
              <a:ext uri="{FF2B5EF4-FFF2-40B4-BE49-F238E27FC236}">
                <a16:creationId xmlns:a16="http://schemas.microsoft.com/office/drawing/2014/main" id="{D8348118-4801-427F-B73D-3EA0CCD1CE3F}"/>
              </a:ext>
            </a:extLst>
          </p:cNvPr>
          <p:cNvSpPr>
            <a:spLocks noGrp="1"/>
          </p:cNvSpPr>
          <p:nvPr>
            <p:ph type="subTitle" idx="1"/>
          </p:nvPr>
        </p:nvSpPr>
        <p:spPr>
          <a:xfrm>
            <a:off x="0" y="2270589"/>
            <a:ext cx="12192000" cy="1858351"/>
          </a:xfrm>
        </p:spPr>
        <p:txBody>
          <a:bodyPr>
            <a:normAutofit/>
          </a:bodyPr>
          <a:lstStyle/>
          <a:p>
            <a:r>
              <a:rPr lang="fi-FI" dirty="0"/>
              <a:t>@</a:t>
            </a:r>
            <a:r>
              <a:rPr lang="fi-FI" dirty="0" err="1"/>
              <a:t>LSolanko</a:t>
            </a:r>
            <a:endParaRPr lang="fi-FI" dirty="0"/>
          </a:p>
          <a:p>
            <a:r>
              <a:rPr lang="fi-FI" dirty="0"/>
              <a:t>@</a:t>
            </a:r>
            <a:r>
              <a:rPr lang="fi-FI" dirty="0" err="1"/>
              <a:t>BOFITResearch</a:t>
            </a:r>
            <a:endParaRPr lang="fi-FI" dirty="0"/>
          </a:p>
          <a:p>
            <a:endParaRPr lang="fi-FI" dirty="0"/>
          </a:p>
          <a:p>
            <a:r>
              <a:rPr lang="fi-FI" sz="3200" dirty="0"/>
              <a:t>www.bofit.fi</a:t>
            </a:r>
          </a:p>
        </p:txBody>
      </p:sp>
      <p:sp>
        <p:nvSpPr>
          <p:cNvPr id="4" name="Date Placeholder 3">
            <a:extLst>
              <a:ext uri="{FF2B5EF4-FFF2-40B4-BE49-F238E27FC236}">
                <a16:creationId xmlns:a16="http://schemas.microsoft.com/office/drawing/2014/main" id="{0882F8F5-29ED-4401-8BC1-66B5E3A7D236}"/>
              </a:ext>
            </a:extLst>
          </p:cNvPr>
          <p:cNvSpPr>
            <a:spLocks noGrp="1"/>
          </p:cNvSpPr>
          <p:nvPr>
            <p:ph type="dt" sz="half" idx="4294967295"/>
          </p:nvPr>
        </p:nvSpPr>
        <p:spPr>
          <a:xfrm>
            <a:off x="0" y="6432550"/>
            <a:ext cx="666750" cy="241300"/>
          </a:xfrm>
        </p:spPr>
        <p:txBody>
          <a:bodyPr/>
          <a:lstStyle/>
          <a:p>
            <a:r>
              <a:rPr lang="fi-FI"/>
              <a:t>29.11.2021</a:t>
            </a:r>
            <a:endParaRPr lang="fi-FI" dirty="0"/>
          </a:p>
        </p:txBody>
      </p:sp>
    </p:spTree>
    <p:extLst>
      <p:ext uri="{BB962C8B-B14F-4D97-AF65-F5344CB8AC3E}">
        <p14:creationId xmlns:p14="http://schemas.microsoft.com/office/powerpoint/2010/main" val="600435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ADDFF0-95CE-4EDD-A3AC-E78A03D79015}"/>
              </a:ext>
            </a:extLst>
          </p:cNvPr>
          <p:cNvSpPr>
            <a:spLocks noGrp="1"/>
          </p:cNvSpPr>
          <p:nvPr>
            <p:ph type="title"/>
          </p:nvPr>
        </p:nvSpPr>
        <p:spPr/>
        <p:txBody>
          <a:bodyPr/>
          <a:lstStyle/>
          <a:p>
            <a:r>
              <a:rPr lang="fi-FI" cap="all" dirty="0"/>
              <a:t>Financial </a:t>
            </a:r>
            <a:r>
              <a:rPr lang="fi-FI" cap="all" dirty="0" err="1"/>
              <a:t>sector</a:t>
            </a:r>
            <a:r>
              <a:rPr lang="fi-FI" cap="all" dirty="0"/>
              <a:t> in </a:t>
            </a:r>
            <a:r>
              <a:rPr lang="fi-FI" cap="all" dirty="0" err="1"/>
              <a:t>Russia</a:t>
            </a:r>
            <a:endParaRPr lang="fi-FI" cap="all" dirty="0"/>
          </a:p>
        </p:txBody>
      </p:sp>
      <p:sp>
        <p:nvSpPr>
          <p:cNvPr id="8" name="Subtitle 7">
            <a:extLst>
              <a:ext uri="{FF2B5EF4-FFF2-40B4-BE49-F238E27FC236}">
                <a16:creationId xmlns:a16="http://schemas.microsoft.com/office/drawing/2014/main" id="{9B9212F6-254C-45E9-A1F3-34C982F390B0}"/>
              </a:ext>
            </a:extLst>
          </p:cNvPr>
          <p:cNvSpPr>
            <a:spLocks noGrp="1"/>
          </p:cNvSpPr>
          <p:nvPr>
            <p:ph idx="1"/>
          </p:nvPr>
        </p:nvSpPr>
        <p:spPr>
          <a:xfrm>
            <a:off x="1126273" y="1580225"/>
            <a:ext cx="10466597" cy="4594625"/>
          </a:xfrm>
        </p:spPr>
        <p:txBody>
          <a:bodyPr>
            <a:normAutofit/>
          </a:bodyPr>
          <a:lstStyle/>
          <a:p>
            <a:r>
              <a:rPr lang="fi-FI" cap="small" dirty="0" err="1"/>
              <a:t>Introduction</a:t>
            </a:r>
            <a:r>
              <a:rPr lang="fi-FI" cap="small" dirty="0"/>
              <a:t> </a:t>
            </a:r>
          </a:p>
          <a:p>
            <a:pPr lvl="1"/>
            <a:r>
              <a:rPr lang="fi-FI" cap="small" dirty="0"/>
              <a:t>Russian </a:t>
            </a:r>
            <a:r>
              <a:rPr lang="fi-FI" cap="small" dirty="0" err="1"/>
              <a:t>economy</a:t>
            </a:r>
            <a:r>
              <a:rPr lang="fi-FI" cap="small" dirty="0"/>
              <a:t> in a </a:t>
            </a:r>
            <a:r>
              <a:rPr lang="fi-FI" cap="small" dirty="0" err="1"/>
              <a:t>nutshell</a:t>
            </a:r>
            <a:endParaRPr lang="fi-FI" cap="small" dirty="0"/>
          </a:p>
          <a:p>
            <a:pPr lvl="1"/>
            <a:r>
              <a:rPr lang="fi-FI" cap="small" dirty="0"/>
              <a:t>Financial </a:t>
            </a:r>
            <a:r>
              <a:rPr lang="fi-FI" cap="small" dirty="0" err="1"/>
              <a:t>sector</a:t>
            </a:r>
            <a:r>
              <a:rPr lang="fi-FI" cap="small" dirty="0"/>
              <a:t> </a:t>
            </a:r>
            <a:r>
              <a:rPr lang="fi-FI" cap="small" dirty="0" err="1"/>
              <a:t>emerging</a:t>
            </a:r>
            <a:r>
              <a:rPr lang="fi-FI" cap="small" dirty="0"/>
              <a:t> - A </a:t>
            </a:r>
            <a:r>
              <a:rPr lang="fi-FI" cap="small" dirty="0" err="1"/>
              <a:t>bit</a:t>
            </a:r>
            <a:r>
              <a:rPr lang="fi-FI" cap="small" dirty="0"/>
              <a:t> of </a:t>
            </a:r>
            <a:r>
              <a:rPr lang="fi-FI" cap="small" dirty="0" err="1"/>
              <a:t>history</a:t>
            </a:r>
            <a:r>
              <a:rPr lang="fi-FI" cap="small" dirty="0"/>
              <a:t> 1990-2020</a:t>
            </a:r>
          </a:p>
          <a:p>
            <a:r>
              <a:rPr lang="fi-FI" cap="small" dirty="0"/>
              <a:t>Russian </a:t>
            </a:r>
            <a:r>
              <a:rPr lang="fi-FI" cap="small" dirty="0" err="1"/>
              <a:t>financial</a:t>
            </a:r>
            <a:r>
              <a:rPr lang="fi-FI" cap="small" dirty="0"/>
              <a:t> </a:t>
            </a:r>
            <a:r>
              <a:rPr lang="fi-FI" cap="small" dirty="0" err="1"/>
              <a:t>sector</a:t>
            </a:r>
            <a:r>
              <a:rPr lang="fi-FI" cap="small" dirty="0"/>
              <a:t> in </a:t>
            </a:r>
            <a:r>
              <a:rPr lang="fi-FI" cap="small" dirty="0" err="1"/>
              <a:t>brief</a:t>
            </a:r>
            <a:endParaRPr lang="fi-FI" cap="small" dirty="0"/>
          </a:p>
          <a:p>
            <a:pPr lvl="1"/>
            <a:r>
              <a:rPr lang="fi-FI" cap="small" dirty="0"/>
              <a:t>Bank vs. non-</a:t>
            </a:r>
            <a:r>
              <a:rPr lang="fi-FI" cap="small" dirty="0" err="1"/>
              <a:t>bank</a:t>
            </a:r>
            <a:r>
              <a:rPr lang="fi-FI" cap="small" dirty="0"/>
              <a:t> </a:t>
            </a:r>
            <a:r>
              <a:rPr lang="fi-FI" cap="small" dirty="0" err="1"/>
              <a:t>financial</a:t>
            </a:r>
            <a:r>
              <a:rPr lang="fi-FI" cap="small" dirty="0"/>
              <a:t> </a:t>
            </a:r>
            <a:r>
              <a:rPr lang="fi-FI" cap="small" dirty="0" err="1"/>
              <a:t>institutions</a:t>
            </a:r>
            <a:endParaRPr lang="fi-FI" cap="small" dirty="0"/>
          </a:p>
          <a:p>
            <a:pPr lvl="1"/>
            <a:r>
              <a:rPr lang="fi-FI" cap="small" dirty="0" err="1"/>
              <a:t>key</a:t>
            </a:r>
            <a:r>
              <a:rPr lang="fi-FI" cap="small" dirty="0"/>
              <a:t> </a:t>
            </a:r>
            <a:r>
              <a:rPr lang="fi-FI" cap="small" dirty="0" err="1"/>
              <a:t>policy</a:t>
            </a:r>
            <a:r>
              <a:rPr lang="fi-FI" cap="small" dirty="0"/>
              <a:t> </a:t>
            </a:r>
            <a:r>
              <a:rPr lang="fi-FI" cap="small" dirty="0" err="1"/>
              <a:t>actors</a:t>
            </a:r>
            <a:endParaRPr lang="fi-FI" cap="small" dirty="0"/>
          </a:p>
          <a:p>
            <a:r>
              <a:rPr lang="fi-FI" cap="small" dirty="0"/>
              <a:t>Russian </a:t>
            </a:r>
            <a:r>
              <a:rPr lang="fi-FI" cap="small" dirty="0" err="1"/>
              <a:t>banking</a:t>
            </a:r>
            <a:r>
              <a:rPr lang="fi-FI" cap="small" dirty="0"/>
              <a:t> </a:t>
            </a:r>
            <a:r>
              <a:rPr lang="fi-FI" cap="small" dirty="0" err="1"/>
              <a:t>sector</a:t>
            </a:r>
            <a:endParaRPr lang="fi-FI" cap="small" dirty="0"/>
          </a:p>
          <a:p>
            <a:pPr lvl="1"/>
            <a:r>
              <a:rPr lang="fi-FI" cap="small" dirty="0" err="1"/>
              <a:t>Structure</a:t>
            </a:r>
            <a:r>
              <a:rPr lang="fi-FI" cap="small" dirty="0"/>
              <a:t> (</a:t>
            </a:r>
            <a:r>
              <a:rPr lang="fi-FI" cap="small" dirty="0" err="1"/>
              <a:t>ownership</a:t>
            </a:r>
            <a:r>
              <a:rPr lang="fi-FI" cap="small" dirty="0"/>
              <a:t> and </a:t>
            </a:r>
            <a:r>
              <a:rPr lang="fi-FI" cap="small" dirty="0" err="1"/>
              <a:t>size</a:t>
            </a:r>
            <a:r>
              <a:rPr lang="fi-FI" cap="small" dirty="0"/>
              <a:t>)</a:t>
            </a:r>
          </a:p>
          <a:p>
            <a:pPr lvl="1"/>
            <a:r>
              <a:rPr lang="fi-FI" cap="small" dirty="0" err="1"/>
              <a:t>Outcomes</a:t>
            </a:r>
            <a:r>
              <a:rPr lang="fi-FI" cap="small" dirty="0"/>
              <a:t> (</a:t>
            </a:r>
            <a:r>
              <a:rPr lang="fi-FI" cap="small" dirty="0" err="1"/>
              <a:t>lending</a:t>
            </a:r>
            <a:r>
              <a:rPr lang="fi-FI" cap="small" dirty="0"/>
              <a:t>, </a:t>
            </a:r>
            <a:r>
              <a:rPr lang="fi-FI" cap="small" dirty="0" err="1"/>
              <a:t>bank</a:t>
            </a:r>
            <a:r>
              <a:rPr lang="fi-FI" cap="small" dirty="0"/>
              <a:t> </a:t>
            </a:r>
            <a:r>
              <a:rPr lang="fi-FI" cap="small" dirty="0" err="1"/>
              <a:t>failures</a:t>
            </a:r>
            <a:r>
              <a:rPr lang="fi-FI" cap="small" dirty="0"/>
              <a:t>, …)</a:t>
            </a:r>
          </a:p>
          <a:p>
            <a:endParaRPr lang="fi-FI" dirty="0"/>
          </a:p>
        </p:txBody>
      </p:sp>
      <p:sp>
        <p:nvSpPr>
          <p:cNvPr id="11" name="Date Placeholder 10">
            <a:extLst>
              <a:ext uri="{FF2B5EF4-FFF2-40B4-BE49-F238E27FC236}">
                <a16:creationId xmlns:a16="http://schemas.microsoft.com/office/drawing/2014/main" id="{E6D08F4F-EE4B-4899-85E0-87C77C427549}"/>
              </a:ext>
            </a:extLst>
          </p:cNvPr>
          <p:cNvSpPr>
            <a:spLocks noGrp="1"/>
          </p:cNvSpPr>
          <p:nvPr>
            <p:ph type="dt" sz="half" idx="10"/>
          </p:nvPr>
        </p:nvSpPr>
        <p:spPr/>
        <p:txBody>
          <a:bodyPr/>
          <a:lstStyle/>
          <a:p>
            <a:r>
              <a:rPr lang="fi-FI"/>
              <a:t>29.11.2021</a:t>
            </a:r>
            <a:endParaRPr lang="fi-FI" dirty="0"/>
          </a:p>
        </p:txBody>
      </p:sp>
      <p:sp>
        <p:nvSpPr>
          <p:cNvPr id="12" name="Slide Number Placeholder 11">
            <a:extLst>
              <a:ext uri="{FF2B5EF4-FFF2-40B4-BE49-F238E27FC236}">
                <a16:creationId xmlns:a16="http://schemas.microsoft.com/office/drawing/2014/main" id="{B2E76258-71E0-48B2-887C-19E47199791B}"/>
              </a:ext>
            </a:extLst>
          </p:cNvPr>
          <p:cNvSpPr>
            <a:spLocks noGrp="1"/>
          </p:cNvSpPr>
          <p:nvPr>
            <p:ph type="sldNum" sz="quarter" idx="12"/>
          </p:nvPr>
        </p:nvSpPr>
        <p:spPr/>
        <p:txBody>
          <a:bodyPr/>
          <a:lstStyle/>
          <a:p>
            <a:fld id="{471A5582-A9DA-4417-AD47-C383050DF7ED}" type="slidenum">
              <a:rPr lang="fi-FI" smtClean="0"/>
              <a:pPr/>
              <a:t>3</a:t>
            </a:fld>
            <a:endParaRPr lang="fi-FI"/>
          </a:p>
        </p:txBody>
      </p:sp>
    </p:spTree>
    <p:extLst>
      <p:ext uri="{BB962C8B-B14F-4D97-AF65-F5344CB8AC3E}">
        <p14:creationId xmlns:p14="http://schemas.microsoft.com/office/powerpoint/2010/main" val="3993844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0400" y="363600"/>
            <a:ext cx="6548400" cy="761144"/>
          </a:xfrm>
        </p:spPr>
        <p:txBody>
          <a:bodyPr/>
          <a:lstStyle/>
          <a:p>
            <a:r>
              <a:rPr lang="fi-FI" dirty="0"/>
              <a:t>Russian </a:t>
            </a:r>
            <a:r>
              <a:rPr lang="fi-FI" dirty="0" err="1"/>
              <a:t>economy</a:t>
            </a:r>
            <a:r>
              <a:rPr lang="fi-FI" dirty="0"/>
              <a:t> in a </a:t>
            </a:r>
            <a:r>
              <a:rPr lang="fi-FI" dirty="0" err="1"/>
              <a:t>nutshell</a:t>
            </a:r>
            <a:endParaRPr lang="fi-FI" dirty="0"/>
          </a:p>
        </p:txBody>
      </p:sp>
      <p:sp>
        <p:nvSpPr>
          <p:cNvPr id="4" name="Date Placeholder 3"/>
          <p:cNvSpPr>
            <a:spLocks noGrp="1"/>
          </p:cNvSpPr>
          <p:nvPr>
            <p:ph type="dt" sz="half" idx="10"/>
          </p:nvPr>
        </p:nvSpPr>
        <p:spPr/>
        <p:txBody>
          <a:bodyPr/>
          <a:lstStyle/>
          <a:p>
            <a:r>
              <a:rPr lang="fi-FI"/>
              <a:t>29.11.2021</a:t>
            </a:r>
            <a:endParaRPr lang="fi-FI" dirty="0"/>
          </a:p>
        </p:txBody>
      </p:sp>
      <p:sp>
        <p:nvSpPr>
          <p:cNvPr id="6" name="Slide Number Placeholder 5"/>
          <p:cNvSpPr>
            <a:spLocks noGrp="1"/>
          </p:cNvSpPr>
          <p:nvPr>
            <p:ph type="sldNum" sz="quarter" idx="12"/>
          </p:nvPr>
        </p:nvSpPr>
        <p:spPr/>
        <p:txBody>
          <a:bodyPr/>
          <a:lstStyle/>
          <a:p>
            <a:fld id="{471A5582-A9DA-4417-AD47-C383050DF7ED}" type="slidenum">
              <a:rPr lang="fi-FI" smtClean="0"/>
              <a:pPr/>
              <a:t>4</a:t>
            </a:fld>
            <a:endParaRPr lang="fi-FI"/>
          </a:p>
        </p:txBody>
      </p:sp>
      <p:sp>
        <p:nvSpPr>
          <p:cNvPr id="8" name="TextBox 7"/>
          <p:cNvSpPr txBox="1"/>
          <p:nvPr/>
        </p:nvSpPr>
        <p:spPr>
          <a:xfrm>
            <a:off x="4947488" y="5719717"/>
            <a:ext cx="3474224" cy="276999"/>
          </a:xfrm>
          <a:prstGeom prst="rect">
            <a:avLst/>
          </a:prstGeom>
          <a:noFill/>
        </p:spPr>
        <p:txBody>
          <a:bodyPr wrap="square" rtlCol="0">
            <a:spAutoFit/>
          </a:bodyPr>
          <a:lstStyle/>
          <a:p>
            <a:pPr algn="l"/>
            <a:r>
              <a:rPr lang="fi-FI" sz="1200">
                <a:solidFill>
                  <a:srgbClr val="414042"/>
                </a:solidFill>
              </a:rPr>
              <a:t>https://www.flickr.com/photos/gillesgonthier/</a:t>
            </a:r>
            <a:endParaRPr lang="fi-FI" sz="1200" dirty="0" err="1">
              <a:solidFill>
                <a:srgbClr val="414042"/>
              </a:solidFill>
            </a:endParaRPr>
          </a:p>
        </p:txBody>
      </p:sp>
      <p:sp>
        <p:nvSpPr>
          <p:cNvPr id="9" name="Content Placeholder 2"/>
          <p:cNvSpPr txBox="1">
            <a:spLocks/>
          </p:cNvSpPr>
          <p:nvPr/>
        </p:nvSpPr>
        <p:spPr bwMode="auto">
          <a:xfrm>
            <a:off x="3813717" y="1561228"/>
            <a:ext cx="5653667" cy="41584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51569E"/>
              </a:buClr>
              <a:buSzPct val="110000"/>
              <a:buFont typeface="Wingdings" panose="05000000000000000000" pitchFamily="2" charset="2"/>
              <a:buChar char="§"/>
              <a:defRPr sz="2000">
                <a:solidFill>
                  <a:srgbClr val="3F3E3E"/>
                </a:solidFill>
                <a:latin typeface="+mn-lt"/>
                <a:ea typeface="+mn-ea"/>
                <a:cs typeface="+mn-cs"/>
              </a:defRPr>
            </a:lvl1pPr>
            <a:lvl2pPr marL="742950" indent="-285750" algn="l" rtl="0" eaLnBrk="1" fontAlgn="base" hangingPunct="1">
              <a:spcBef>
                <a:spcPct val="20000"/>
              </a:spcBef>
              <a:spcAft>
                <a:spcPct val="0"/>
              </a:spcAft>
              <a:buClr>
                <a:srgbClr val="51569E"/>
              </a:buClr>
              <a:buSzPct val="110000"/>
              <a:buFont typeface="Arial" panose="020B0604020202020204" pitchFamily="34" charset="0"/>
              <a:buChar char="–"/>
              <a:defRPr sz="1500">
                <a:solidFill>
                  <a:srgbClr val="3F3E3E"/>
                </a:solidFill>
                <a:latin typeface="+mn-lt"/>
              </a:defRPr>
            </a:lvl2pPr>
            <a:lvl3pPr marL="1143000" indent="-228600" algn="l" rtl="0" eaLnBrk="1" fontAlgn="base" hangingPunct="1">
              <a:spcBef>
                <a:spcPct val="20000"/>
              </a:spcBef>
              <a:spcAft>
                <a:spcPct val="0"/>
              </a:spcAft>
              <a:buClr>
                <a:srgbClr val="51569E"/>
              </a:buClr>
              <a:buSzPct val="110000"/>
              <a:buFont typeface="Wingdings" panose="05000000000000000000" pitchFamily="2" charset="2"/>
              <a:buChar char="§"/>
              <a:defRPr sz="1500">
                <a:solidFill>
                  <a:srgbClr val="3F3E3E"/>
                </a:solidFill>
                <a:latin typeface="+mn-lt"/>
              </a:defRPr>
            </a:lvl3pPr>
            <a:lvl4pPr marL="1600200" indent="-228600" algn="l" rtl="0" eaLnBrk="1" fontAlgn="base" hangingPunct="1">
              <a:spcBef>
                <a:spcPct val="20000"/>
              </a:spcBef>
              <a:spcAft>
                <a:spcPct val="0"/>
              </a:spcAft>
              <a:buClr>
                <a:srgbClr val="51569E"/>
              </a:buClr>
              <a:buSzPct val="110000"/>
              <a:buFont typeface="Arial" panose="020B0604020202020204" pitchFamily="34" charset="0"/>
              <a:buChar char="–"/>
              <a:defRPr sz="1500">
                <a:solidFill>
                  <a:srgbClr val="3F3E3E"/>
                </a:solidFill>
                <a:latin typeface="+mn-lt"/>
              </a:defRPr>
            </a:lvl4pPr>
            <a:lvl5pPr marL="2057400" indent="-228600" algn="l" rtl="0" eaLnBrk="1" fontAlgn="base" hangingPunct="1">
              <a:spcBef>
                <a:spcPct val="20000"/>
              </a:spcBef>
              <a:spcAft>
                <a:spcPct val="0"/>
              </a:spcAft>
              <a:buClr>
                <a:srgbClr val="51569E"/>
              </a:buClr>
              <a:buSzPct val="110000"/>
              <a:buFont typeface="Wingdings" panose="05000000000000000000" pitchFamily="2" charset="2"/>
              <a:buChar char="§"/>
              <a:defRPr sz="1500">
                <a:solidFill>
                  <a:srgbClr val="3F3E3E"/>
                </a:solidFill>
                <a:latin typeface="+mn-lt"/>
              </a:defRPr>
            </a:lvl5pPr>
            <a:lvl6pPr marL="2514600" indent="-228600" algn="l" rtl="0" eaLnBrk="1" fontAlgn="base" hangingPunct="1">
              <a:spcBef>
                <a:spcPct val="20000"/>
              </a:spcBef>
              <a:spcAft>
                <a:spcPct val="0"/>
              </a:spcAft>
              <a:buClr>
                <a:srgbClr val="51569E"/>
              </a:buClr>
              <a:buSzPct val="110000"/>
              <a:buFont typeface="Arial" panose="020B0604020202020204" pitchFamily="34" charset="0"/>
              <a:buChar char="–"/>
              <a:defRPr sz="1500">
                <a:solidFill>
                  <a:srgbClr val="3F3E3E"/>
                </a:solidFill>
                <a:latin typeface="+mn-lt"/>
              </a:defRPr>
            </a:lvl6pPr>
            <a:lvl7pPr marL="2971800" indent="-228600" algn="l" rtl="0" eaLnBrk="1" fontAlgn="base" hangingPunct="1">
              <a:spcBef>
                <a:spcPct val="20000"/>
              </a:spcBef>
              <a:spcAft>
                <a:spcPct val="0"/>
              </a:spcAft>
              <a:buClr>
                <a:srgbClr val="51569E"/>
              </a:buClr>
              <a:buSzPct val="110000"/>
              <a:buFont typeface="Wingdings" panose="05000000000000000000" pitchFamily="2" charset="2"/>
              <a:buChar char="§"/>
              <a:defRPr sz="1500">
                <a:solidFill>
                  <a:srgbClr val="3F3E3E"/>
                </a:solidFill>
                <a:latin typeface="+mn-lt"/>
              </a:defRPr>
            </a:lvl7pPr>
            <a:lvl8pPr marL="3429000" indent="-228600" algn="l" rtl="0" eaLnBrk="1" fontAlgn="base" hangingPunct="1">
              <a:spcBef>
                <a:spcPct val="20000"/>
              </a:spcBef>
              <a:spcAft>
                <a:spcPct val="0"/>
              </a:spcAft>
              <a:buClr>
                <a:srgbClr val="51569E"/>
              </a:buClr>
              <a:buSzPct val="110000"/>
              <a:buFont typeface="Arial" panose="020B0604020202020204" pitchFamily="34" charset="0"/>
              <a:buChar char="–"/>
              <a:defRPr sz="1500">
                <a:solidFill>
                  <a:srgbClr val="3F3E3E"/>
                </a:solidFill>
                <a:latin typeface="+mn-lt"/>
              </a:defRPr>
            </a:lvl8pPr>
            <a:lvl9pPr marL="3886200" indent="-228600" algn="l" rtl="0" eaLnBrk="1" fontAlgn="base" hangingPunct="1">
              <a:spcBef>
                <a:spcPct val="20000"/>
              </a:spcBef>
              <a:spcAft>
                <a:spcPct val="0"/>
              </a:spcAft>
              <a:buClr>
                <a:srgbClr val="51569E"/>
              </a:buClr>
              <a:buSzPct val="110000"/>
              <a:buFont typeface="Wingdings" panose="05000000000000000000" pitchFamily="2" charset="2"/>
              <a:buChar char="§"/>
              <a:defRPr sz="1500">
                <a:solidFill>
                  <a:srgbClr val="3F3E3E"/>
                </a:solidFill>
                <a:latin typeface="+mn-lt"/>
              </a:defRPr>
            </a:lvl9pPr>
          </a:lstStyle>
          <a:p>
            <a:r>
              <a:rPr lang="fi-FI"/>
              <a:t>A large economy with 142 million people</a:t>
            </a:r>
          </a:p>
          <a:p>
            <a:pPr lvl="1"/>
            <a:r>
              <a:rPr lang="fi-FI"/>
              <a:t>Measured in 2019 market exhange rates, GDP approx 10% of EU-28</a:t>
            </a:r>
          </a:p>
          <a:p>
            <a:r>
              <a:rPr lang="fi-FI"/>
              <a:t>Upper middle-income country</a:t>
            </a:r>
          </a:p>
          <a:p>
            <a:pPr lvl="1"/>
            <a:r>
              <a:rPr lang="fi-FI"/>
              <a:t>GDP per capita higher than Romania but only about 60% of the level in Finland</a:t>
            </a:r>
          </a:p>
          <a:p>
            <a:pPr lvl="1"/>
            <a:r>
              <a:rPr lang="fi-FI"/>
              <a:t>Large wealth and income inequalities</a:t>
            </a:r>
          </a:p>
          <a:p>
            <a:r>
              <a:rPr lang="fi-FI"/>
              <a:t>Nothing in the financial sector is more than 30 years old</a:t>
            </a:r>
            <a:endParaRPr lang="fi-FI" dirty="0"/>
          </a:p>
        </p:txBody>
      </p:sp>
      <p:pic>
        <p:nvPicPr>
          <p:cNvPr id="7" name="Content Placeholder 6"/>
          <p:cNvPicPr>
            <a:picLocks noGrp="1" noChangeAspect="1"/>
          </p:cNvPicPr>
          <p:nvPr>
            <p:ph idx="1"/>
          </p:nvPr>
        </p:nvPicPr>
        <p:blipFill>
          <a:blip r:embed="rId3"/>
          <a:stretch>
            <a:fillRect/>
          </a:stretch>
        </p:blipFill>
        <p:spPr>
          <a:xfrm>
            <a:off x="3769051" y="1138283"/>
            <a:ext cx="5531065" cy="4472514"/>
          </a:xfrm>
          <a:prstGeom prst="rect">
            <a:avLst/>
          </a:prstGeom>
        </p:spPr>
      </p:pic>
    </p:spTree>
    <p:extLst>
      <p:ext uri="{BB962C8B-B14F-4D97-AF65-F5344CB8AC3E}">
        <p14:creationId xmlns:p14="http://schemas.microsoft.com/office/powerpoint/2010/main" val="274564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2082E-763B-49DF-AF84-F0BBA3C65033}"/>
              </a:ext>
            </a:extLst>
          </p:cNvPr>
          <p:cNvSpPr>
            <a:spLocks noGrp="1"/>
          </p:cNvSpPr>
          <p:nvPr>
            <p:ph type="title"/>
          </p:nvPr>
        </p:nvSpPr>
        <p:spPr>
          <a:xfrm>
            <a:off x="597965" y="365126"/>
            <a:ext cx="10993741" cy="771132"/>
          </a:xfrm>
        </p:spPr>
        <p:txBody>
          <a:bodyPr/>
          <a:lstStyle/>
          <a:p>
            <a:r>
              <a:rPr lang="fi-FI" dirty="0" err="1"/>
              <a:t>Re-emergence</a:t>
            </a:r>
            <a:r>
              <a:rPr lang="fi-FI" dirty="0"/>
              <a:t> of </a:t>
            </a:r>
            <a:r>
              <a:rPr lang="fi-FI" dirty="0" err="1"/>
              <a:t>banking</a:t>
            </a:r>
            <a:r>
              <a:rPr lang="fi-FI" dirty="0"/>
              <a:t> </a:t>
            </a:r>
          </a:p>
        </p:txBody>
      </p:sp>
      <p:sp>
        <p:nvSpPr>
          <p:cNvPr id="4" name="Date Placeholder 3">
            <a:extLst>
              <a:ext uri="{FF2B5EF4-FFF2-40B4-BE49-F238E27FC236}">
                <a16:creationId xmlns:a16="http://schemas.microsoft.com/office/drawing/2014/main" id="{B991F38C-D32E-476F-8F53-4E5CE7C9CF5B}"/>
              </a:ext>
            </a:extLst>
          </p:cNvPr>
          <p:cNvSpPr>
            <a:spLocks noGrp="1"/>
          </p:cNvSpPr>
          <p:nvPr>
            <p:ph type="dt" sz="half" idx="10"/>
          </p:nvPr>
        </p:nvSpPr>
        <p:spPr/>
        <p:txBody>
          <a:bodyPr/>
          <a:lstStyle/>
          <a:p>
            <a:r>
              <a:rPr lang="fi-FI"/>
              <a:t>29.11.2021</a:t>
            </a:r>
            <a:endParaRPr lang="fi-FI" dirty="0"/>
          </a:p>
        </p:txBody>
      </p:sp>
      <p:sp>
        <p:nvSpPr>
          <p:cNvPr id="5" name="Slide Number Placeholder 4">
            <a:extLst>
              <a:ext uri="{FF2B5EF4-FFF2-40B4-BE49-F238E27FC236}">
                <a16:creationId xmlns:a16="http://schemas.microsoft.com/office/drawing/2014/main" id="{93B20FD6-3BB9-40EE-9304-D79FCA5AF6F0}"/>
              </a:ext>
            </a:extLst>
          </p:cNvPr>
          <p:cNvSpPr>
            <a:spLocks noGrp="1"/>
          </p:cNvSpPr>
          <p:nvPr>
            <p:ph type="sldNum" sz="quarter" idx="12"/>
          </p:nvPr>
        </p:nvSpPr>
        <p:spPr/>
        <p:txBody>
          <a:bodyPr/>
          <a:lstStyle/>
          <a:p>
            <a:fld id="{471A5582-A9DA-4417-AD47-C383050DF7ED}" type="slidenum">
              <a:rPr lang="fi-FI" smtClean="0"/>
              <a:pPr/>
              <a:t>5</a:t>
            </a:fld>
            <a:endParaRPr lang="fi-FI"/>
          </a:p>
        </p:txBody>
      </p:sp>
      <p:pic>
        <p:nvPicPr>
          <p:cNvPr id="8" name="Content Placeholder 8">
            <a:extLst>
              <a:ext uri="{FF2B5EF4-FFF2-40B4-BE49-F238E27FC236}">
                <a16:creationId xmlns:a16="http://schemas.microsoft.com/office/drawing/2014/main" id="{A14F2F01-9DEB-444D-816A-B597645FE3C6}"/>
              </a:ext>
            </a:extLst>
          </p:cNvPr>
          <p:cNvPicPr>
            <a:picLocks noGrp="1" noChangeAspect="1"/>
          </p:cNvPicPr>
          <p:nvPr>
            <p:ph sz="half" idx="1"/>
          </p:nvPr>
        </p:nvPicPr>
        <p:blipFill>
          <a:blip r:embed="rId3"/>
          <a:stretch>
            <a:fillRect/>
          </a:stretch>
        </p:blipFill>
        <p:spPr>
          <a:xfrm>
            <a:off x="513271" y="1257557"/>
            <a:ext cx="6530995" cy="4649765"/>
          </a:xfrm>
          <a:prstGeom prst="rect">
            <a:avLst/>
          </a:prstGeom>
        </p:spPr>
      </p:pic>
      <p:sp>
        <p:nvSpPr>
          <p:cNvPr id="9" name="TextBox 8">
            <a:extLst>
              <a:ext uri="{FF2B5EF4-FFF2-40B4-BE49-F238E27FC236}">
                <a16:creationId xmlns:a16="http://schemas.microsoft.com/office/drawing/2014/main" id="{5E780489-B1B0-4064-AF56-08A5BDAD0152}"/>
              </a:ext>
            </a:extLst>
          </p:cNvPr>
          <p:cNvSpPr txBox="1"/>
          <p:nvPr/>
        </p:nvSpPr>
        <p:spPr>
          <a:xfrm>
            <a:off x="597965" y="5942568"/>
            <a:ext cx="7742942" cy="307777"/>
          </a:xfrm>
          <a:prstGeom prst="rect">
            <a:avLst/>
          </a:prstGeom>
          <a:noFill/>
        </p:spPr>
        <p:txBody>
          <a:bodyPr wrap="square" rtlCol="0">
            <a:spAutoFit/>
          </a:bodyPr>
          <a:lstStyle/>
          <a:p>
            <a:r>
              <a:rPr lang="fi-FI" sz="1400" dirty="0" err="1"/>
              <a:t>Source</a:t>
            </a:r>
            <a:r>
              <a:rPr lang="fi-FI" sz="1400" dirty="0"/>
              <a:t>: </a:t>
            </a:r>
            <a:r>
              <a:rPr lang="fi-FI" sz="1400" dirty="0" err="1"/>
              <a:t>Bonin</a:t>
            </a:r>
            <a:r>
              <a:rPr lang="fi-FI" sz="1400" dirty="0"/>
              <a:t>, Hasan, </a:t>
            </a:r>
            <a:r>
              <a:rPr lang="fi-FI" sz="1400" dirty="0" err="1"/>
              <a:t>Wachtel</a:t>
            </a:r>
            <a:r>
              <a:rPr lang="fi-FI" sz="1400" dirty="0"/>
              <a:t> (2014), EBRD Transition </a:t>
            </a:r>
            <a:r>
              <a:rPr lang="fi-FI" sz="1400" dirty="0" err="1"/>
              <a:t>Reports</a:t>
            </a:r>
            <a:endParaRPr lang="fi-FI" sz="1400" dirty="0"/>
          </a:p>
        </p:txBody>
      </p:sp>
      <p:pic>
        <p:nvPicPr>
          <p:cNvPr id="11" name="Picture 10">
            <a:extLst>
              <a:ext uri="{FF2B5EF4-FFF2-40B4-BE49-F238E27FC236}">
                <a16:creationId xmlns:a16="http://schemas.microsoft.com/office/drawing/2014/main" id="{14DB71B4-BE57-4C40-B075-BC7B706F02BD}"/>
              </a:ext>
            </a:extLst>
          </p:cNvPr>
          <p:cNvPicPr>
            <a:picLocks noChangeAspect="1"/>
          </p:cNvPicPr>
          <p:nvPr/>
        </p:nvPicPr>
        <p:blipFill>
          <a:blip r:embed="rId4"/>
          <a:stretch>
            <a:fillRect/>
          </a:stretch>
        </p:blipFill>
        <p:spPr>
          <a:xfrm rot="5400000">
            <a:off x="7889770" y="2380143"/>
            <a:ext cx="4490345" cy="2245173"/>
          </a:xfrm>
          <a:prstGeom prst="rect">
            <a:avLst/>
          </a:prstGeom>
        </p:spPr>
      </p:pic>
    </p:spTree>
    <p:extLst>
      <p:ext uri="{BB962C8B-B14F-4D97-AF65-F5344CB8AC3E}">
        <p14:creationId xmlns:p14="http://schemas.microsoft.com/office/powerpoint/2010/main" val="3086257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BB39FB-2E5F-4938-B85F-4846896D412F}"/>
              </a:ext>
            </a:extLst>
          </p:cNvPr>
          <p:cNvSpPr>
            <a:spLocks noGrp="1"/>
          </p:cNvSpPr>
          <p:nvPr>
            <p:ph type="title"/>
          </p:nvPr>
        </p:nvSpPr>
        <p:spPr>
          <a:xfrm>
            <a:off x="597965" y="365126"/>
            <a:ext cx="10993741" cy="1023408"/>
          </a:xfrm>
        </p:spPr>
        <p:txBody>
          <a:bodyPr/>
          <a:lstStyle/>
          <a:p>
            <a:r>
              <a:rPr lang="fi-FI" dirty="0"/>
              <a:t>Financial </a:t>
            </a:r>
            <a:r>
              <a:rPr lang="fi-FI" dirty="0" err="1"/>
              <a:t>deepening</a:t>
            </a:r>
            <a:r>
              <a:rPr lang="fi-FI" dirty="0"/>
              <a:t> in </a:t>
            </a:r>
            <a:r>
              <a:rPr lang="fi-FI" dirty="0" err="1"/>
              <a:t>Russia</a:t>
            </a:r>
            <a:endParaRPr lang="fi-FI" dirty="0"/>
          </a:p>
        </p:txBody>
      </p:sp>
      <p:sp>
        <p:nvSpPr>
          <p:cNvPr id="4" name="Date Placeholder 3">
            <a:extLst>
              <a:ext uri="{FF2B5EF4-FFF2-40B4-BE49-F238E27FC236}">
                <a16:creationId xmlns:a16="http://schemas.microsoft.com/office/drawing/2014/main" id="{C220ACC4-FC41-4D2E-B497-73280FD427FC}"/>
              </a:ext>
            </a:extLst>
          </p:cNvPr>
          <p:cNvSpPr>
            <a:spLocks noGrp="1"/>
          </p:cNvSpPr>
          <p:nvPr>
            <p:ph type="dt" sz="half" idx="10"/>
          </p:nvPr>
        </p:nvSpPr>
        <p:spPr/>
        <p:txBody>
          <a:bodyPr/>
          <a:lstStyle/>
          <a:p>
            <a:r>
              <a:rPr lang="fi-FI"/>
              <a:t>29.11.2021</a:t>
            </a:r>
            <a:endParaRPr lang="fi-FI" dirty="0"/>
          </a:p>
        </p:txBody>
      </p:sp>
      <p:sp>
        <p:nvSpPr>
          <p:cNvPr id="5" name="Slide Number Placeholder 4">
            <a:extLst>
              <a:ext uri="{FF2B5EF4-FFF2-40B4-BE49-F238E27FC236}">
                <a16:creationId xmlns:a16="http://schemas.microsoft.com/office/drawing/2014/main" id="{EAB6CEF1-6565-4B5B-9FEB-50FE3FBBE4C7}"/>
              </a:ext>
            </a:extLst>
          </p:cNvPr>
          <p:cNvSpPr>
            <a:spLocks noGrp="1"/>
          </p:cNvSpPr>
          <p:nvPr>
            <p:ph type="sldNum" sz="quarter" idx="12"/>
          </p:nvPr>
        </p:nvSpPr>
        <p:spPr/>
        <p:txBody>
          <a:bodyPr/>
          <a:lstStyle/>
          <a:p>
            <a:fld id="{471A5582-A9DA-4417-AD47-C383050DF7ED}" type="slidenum">
              <a:rPr lang="fi-FI" smtClean="0"/>
              <a:pPr/>
              <a:t>6</a:t>
            </a:fld>
            <a:endParaRPr lang="fi-FI"/>
          </a:p>
        </p:txBody>
      </p:sp>
      <p:sp>
        <p:nvSpPr>
          <p:cNvPr id="11" name="TextBox 10">
            <a:extLst>
              <a:ext uri="{FF2B5EF4-FFF2-40B4-BE49-F238E27FC236}">
                <a16:creationId xmlns:a16="http://schemas.microsoft.com/office/drawing/2014/main" id="{C89B2538-D160-401E-8AF0-E91B5391A9B0}"/>
              </a:ext>
            </a:extLst>
          </p:cNvPr>
          <p:cNvSpPr txBox="1"/>
          <p:nvPr/>
        </p:nvSpPr>
        <p:spPr>
          <a:xfrm>
            <a:off x="8895644" y="5682248"/>
            <a:ext cx="2923823" cy="369332"/>
          </a:xfrm>
          <a:prstGeom prst="rect">
            <a:avLst/>
          </a:prstGeom>
          <a:noFill/>
        </p:spPr>
        <p:txBody>
          <a:bodyPr wrap="square" rtlCol="0">
            <a:spAutoFit/>
          </a:bodyPr>
          <a:lstStyle/>
          <a:p>
            <a:r>
              <a:rPr lang="fi-FI" dirty="0" err="1"/>
              <a:t>Source:World</a:t>
            </a:r>
            <a:r>
              <a:rPr lang="fi-FI" dirty="0"/>
              <a:t> Bank</a:t>
            </a:r>
          </a:p>
        </p:txBody>
      </p:sp>
      <p:pic>
        <p:nvPicPr>
          <p:cNvPr id="15" name="Content Placeholder 14">
            <a:extLst>
              <a:ext uri="{FF2B5EF4-FFF2-40B4-BE49-F238E27FC236}">
                <a16:creationId xmlns:a16="http://schemas.microsoft.com/office/drawing/2014/main" id="{5B49D2A3-6868-461B-8CFA-8947453139C2}"/>
              </a:ext>
            </a:extLst>
          </p:cNvPr>
          <p:cNvPicPr>
            <a:picLocks noGrp="1" noChangeAspect="1"/>
          </p:cNvPicPr>
          <p:nvPr>
            <p:ph idx="1"/>
          </p:nvPr>
        </p:nvPicPr>
        <p:blipFill>
          <a:blip r:embed="rId3"/>
          <a:stretch>
            <a:fillRect/>
          </a:stretch>
        </p:blipFill>
        <p:spPr>
          <a:xfrm>
            <a:off x="1878784" y="1501381"/>
            <a:ext cx="7522283" cy="4301933"/>
          </a:xfrm>
          <a:prstGeom prst="rect">
            <a:avLst/>
          </a:prstGeom>
        </p:spPr>
      </p:pic>
    </p:spTree>
    <p:extLst>
      <p:ext uri="{BB962C8B-B14F-4D97-AF65-F5344CB8AC3E}">
        <p14:creationId xmlns:p14="http://schemas.microsoft.com/office/powerpoint/2010/main" val="1459883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i-FI" dirty="0"/>
              <a:t>Russian </a:t>
            </a:r>
            <a:r>
              <a:rPr lang="fi-FI" dirty="0" err="1"/>
              <a:t>financial</a:t>
            </a:r>
            <a:r>
              <a:rPr lang="fi-FI" dirty="0"/>
              <a:t> </a:t>
            </a:r>
            <a:r>
              <a:rPr lang="fi-FI" dirty="0" err="1"/>
              <a:t>markets</a:t>
            </a:r>
            <a:r>
              <a:rPr lang="fi-FI" dirty="0"/>
              <a:t> – Banks and non-</a:t>
            </a:r>
            <a:r>
              <a:rPr lang="fi-FI" dirty="0" err="1"/>
              <a:t>banks</a:t>
            </a:r>
            <a:endParaRPr lang="fi-FI" dirty="0"/>
          </a:p>
        </p:txBody>
      </p:sp>
      <p:sp>
        <p:nvSpPr>
          <p:cNvPr id="3" name="Content Placeholder 2"/>
          <p:cNvSpPr>
            <a:spLocks noGrp="1"/>
          </p:cNvSpPr>
          <p:nvPr>
            <p:ph sz="half" idx="1"/>
          </p:nvPr>
        </p:nvSpPr>
        <p:spPr>
          <a:xfrm>
            <a:off x="838200" y="2224215"/>
            <a:ext cx="3832654" cy="3952747"/>
          </a:xfrm>
        </p:spPr>
        <p:txBody>
          <a:bodyPr>
            <a:noAutofit/>
          </a:bodyPr>
          <a:lstStyle/>
          <a:p>
            <a:pPr marL="457200" indent="-457200">
              <a:buFont typeface="+mj-lt"/>
              <a:buAutoNum type="arabicPeriod"/>
            </a:pPr>
            <a:r>
              <a:rPr lang="fi-FI" sz="2400" dirty="0"/>
              <a:t>Bank-</a:t>
            </a:r>
            <a:r>
              <a:rPr lang="fi-FI" sz="2400" dirty="0" err="1"/>
              <a:t>based</a:t>
            </a:r>
            <a:r>
              <a:rPr lang="fi-FI" sz="2400" dirty="0"/>
              <a:t> </a:t>
            </a:r>
            <a:r>
              <a:rPr lang="fi-FI" sz="2400" dirty="0" err="1"/>
              <a:t>system</a:t>
            </a:r>
            <a:endParaRPr lang="fi-FI" sz="2400" dirty="0"/>
          </a:p>
          <a:p>
            <a:pPr marL="457200" indent="-457200">
              <a:buFont typeface="+mj-lt"/>
              <a:buAutoNum type="arabicPeriod"/>
            </a:pPr>
            <a:r>
              <a:rPr lang="fi-FI" sz="2400" dirty="0" err="1"/>
              <a:t>Controlled</a:t>
            </a:r>
            <a:r>
              <a:rPr lang="fi-FI" sz="2400" dirty="0"/>
              <a:t> </a:t>
            </a:r>
            <a:r>
              <a:rPr lang="fi-FI" sz="2400" dirty="0" err="1"/>
              <a:t>by</a:t>
            </a:r>
            <a:r>
              <a:rPr lang="fi-FI" sz="2400" dirty="0"/>
              <a:t> </a:t>
            </a:r>
            <a:r>
              <a:rPr lang="fi-FI" sz="2400" dirty="0" err="1"/>
              <a:t>state</a:t>
            </a:r>
            <a:r>
              <a:rPr lang="fi-FI" sz="2400" dirty="0"/>
              <a:t> </a:t>
            </a:r>
            <a:r>
              <a:rPr lang="fi-FI" sz="2400" dirty="0" err="1"/>
              <a:t>or</a:t>
            </a:r>
            <a:r>
              <a:rPr lang="fi-FI" sz="2400" dirty="0"/>
              <a:t> </a:t>
            </a:r>
            <a:r>
              <a:rPr lang="fi-FI" sz="2400" dirty="0" err="1"/>
              <a:t>weathly</a:t>
            </a:r>
            <a:r>
              <a:rPr lang="fi-FI" sz="2400" dirty="0"/>
              <a:t> </a:t>
            </a:r>
            <a:r>
              <a:rPr lang="fi-FI" sz="2400" dirty="0" err="1"/>
              <a:t>individuals</a:t>
            </a:r>
            <a:endParaRPr lang="fi-FI" sz="2400" dirty="0"/>
          </a:p>
          <a:p>
            <a:pPr marL="457200" indent="-457200">
              <a:buFont typeface="+mj-lt"/>
              <a:buAutoNum type="arabicPeriod"/>
            </a:pPr>
            <a:r>
              <a:rPr lang="fi-FI" sz="2400" dirty="0"/>
              <a:t>Global </a:t>
            </a:r>
            <a:r>
              <a:rPr lang="fi-FI" sz="2400" dirty="0" err="1"/>
              <a:t>financial</a:t>
            </a:r>
            <a:r>
              <a:rPr lang="fi-FI" sz="2400" dirty="0"/>
              <a:t> </a:t>
            </a:r>
            <a:r>
              <a:rPr lang="fi-FI" sz="2400" dirty="0" err="1"/>
              <a:t>markets</a:t>
            </a:r>
            <a:r>
              <a:rPr lang="fi-FI" sz="2400" dirty="0"/>
              <a:t> </a:t>
            </a:r>
            <a:r>
              <a:rPr lang="fi-FI" sz="2400" dirty="0" err="1"/>
              <a:t>essential</a:t>
            </a:r>
            <a:endParaRPr lang="fi-FI" sz="2400" dirty="0"/>
          </a:p>
        </p:txBody>
      </p:sp>
      <p:sp>
        <p:nvSpPr>
          <p:cNvPr id="4" name="Date Placeholder 3"/>
          <p:cNvSpPr>
            <a:spLocks noGrp="1"/>
          </p:cNvSpPr>
          <p:nvPr>
            <p:ph type="dt" sz="half" idx="10"/>
          </p:nvPr>
        </p:nvSpPr>
        <p:spPr/>
        <p:txBody>
          <a:bodyPr/>
          <a:lstStyle/>
          <a:p>
            <a:r>
              <a:rPr lang="fi-FI"/>
              <a:t>29.11.2021</a:t>
            </a:r>
            <a:endParaRPr lang="fi-FI" dirty="0"/>
          </a:p>
        </p:txBody>
      </p:sp>
      <p:sp>
        <p:nvSpPr>
          <p:cNvPr id="6" name="Slide Number Placeholder 5"/>
          <p:cNvSpPr>
            <a:spLocks noGrp="1"/>
          </p:cNvSpPr>
          <p:nvPr>
            <p:ph type="sldNum" sz="quarter" idx="12"/>
          </p:nvPr>
        </p:nvSpPr>
        <p:spPr/>
        <p:txBody>
          <a:bodyPr/>
          <a:lstStyle/>
          <a:p>
            <a:fld id="{471A5582-A9DA-4417-AD47-C383050DF7ED}" type="slidenum">
              <a:rPr lang="fi-FI" smtClean="0"/>
              <a:pPr/>
              <a:t>7</a:t>
            </a:fld>
            <a:endParaRPr lang="fi-FI"/>
          </a:p>
        </p:txBody>
      </p:sp>
      <p:sp>
        <p:nvSpPr>
          <p:cNvPr id="7" name="Title 1">
            <a:extLst>
              <a:ext uri="{FF2B5EF4-FFF2-40B4-BE49-F238E27FC236}">
                <a16:creationId xmlns:a16="http://schemas.microsoft.com/office/drawing/2014/main" id="{3279B9CF-2383-4391-9C7D-67924C224799}"/>
              </a:ext>
            </a:extLst>
          </p:cNvPr>
          <p:cNvSpPr txBox="1">
            <a:spLocks/>
          </p:cNvSpPr>
          <p:nvPr/>
        </p:nvSpPr>
        <p:spPr>
          <a:xfrm>
            <a:off x="597965" y="358775"/>
            <a:ext cx="109937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4E55A1"/>
                </a:solidFill>
                <a:latin typeface="Arial" panose="020B0604020202020204" pitchFamily="34" charset="0"/>
                <a:ea typeface="+mj-ea"/>
                <a:cs typeface="Arial" panose="020B0604020202020204" pitchFamily="34" charset="0"/>
              </a:defRPr>
            </a:lvl1pPr>
          </a:lstStyle>
          <a:p>
            <a:pPr algn="ctr"/>
            <a:endParaRPr lang="fi-FI" dirty="0"/>
          </a:p>
        </p:txBody>
      </p:sp>
      <p:pic>
        <p:nvPicPr>
          <p:cNvPr id="9" name="Content Placeholder 8">
            <a:extLst>
              <a:ext uri="{FF2B5EF4-FFF2-40B4-BE49-F238E27FC236}">
                <a16:creationId xmlns:a16="http://schemas.microsoft.com/office/drawing/2014/main" id="{988712D4-786C-4AF0-B9F0-569BEEA21A9A}"/>
              </a:ext>
            </a:extLst>
          </p:cNvPr>
          <p:cNvPicPr>
            <a:picLocks noGrp="1" noChangeAspect="1"/>
          </p:cNvPicPr>
          <p:nvPr>
            <p:ph sz="half" idx="2"/>
          </p:nvPr>
        </p:nvPicPr>
        <p:blipFill>
          <a:blip r:embed="rId3"/>
          <a:stretch>
            <a:fillRect/>
          </a:stretch>
        </p:blipFill>
        <p:spPr>
          <a:xfrm>
            <a:off x="3778293" y="1060918"/>
            <a:ext cx="7806026" cy="5116043"/>
          </a:xfrm>
          <a:prstGeom prst="rect">
            <a:avLst/>
          </a:prstGeom>
        </p:spPr>
      </p:pic>
    </p:spTree>
    <p:extLst>
      <p:ext uri="{BB962C8B-B14F-4D97-AF65-F5344CB8AC3E}">
        <p14:creationId xmlns:p14="http://schemas.microsoft.com/office/powerpoint/2010/main" val="1094785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300E8A8-7130-4F7F-9299-26523D889D7F}"/>
              </a:ext>
            </a:extLst>
          </p:cNvPr>
          <p:cNvSpPr>
            <a:spLocks noGrp="1"/>
          </p:cNvSpPr>
          <p:nvPr>
            <p:ph type="title"/>
          </p:nvPr>
        </p:nvSpPr>
        <p:spPr>
          <a:xfrm>
            <a:off x="1873956" y="365125"/>
            <a:ext cx="9717750" cy="1325563"/>
          </a:xfrm>
        </p:spPr>
        <p:txBody>
          <a:bodyPr/>
          <a:lstStyle/>
          <a:p>
            <a:r>
              <a:rPr lang="fi-FI" dirty="0"/>
              <a:t>Global </a:t>
            </a:r>
            <a:r>
              <a:rPr lang="fi-FI" dirty="0" err="1"/>
              <a:t>financial</a:t>
            </a:r>
            <a:r>
              <a:rPr lang="fi-FI" dirty="0"/>
              <a:t> </a:t>
            </a:r>
            <a:r>
              <a:rPr lang="fi-FI" dirty="0" err="1"/>
              <a:t>markets</a:t>
            </a:r>
            <a:r>
              <a:rPr lang="fi-FI" dirty="0"/>
              <a:t> </a:t>
            </a:r>
            <a:r>
              <a:rPr lang="fi-FI" dirty="0" err="1"/>
              <a:t>are</a:t>
            </a:r>
            <a:r>
              <a:rPr lang="fi-FI" dirty="0"/>
              <a:t> </a:t>
            </a:r>
            <a:r>
              <a:rPr lang="fi-FI" dirty="0" err="1"/>
              <a:t>essential</a:t>
            </a:r>
            <a:br>
              <a:rPr lang="fi-FI" dirty="0"/>
            </a:br>
            <a:endParaRPr lang="en-GB" dirty="0"/>
          </a:p>
        </p:txBody>
      </p:sp>
      <p:pic>
        <p:nvPicPr>
          <p:cNvPr id="11" name="Content Placeholder 10">
            <a:extLst>
              <a:ext uri="{FF2B5EF4-FFF2-40B4-BE49-F238E27FC236}">
                <a16:creationId xmlns:a16="http://schemas.microsoft.com/office/drawing/2014/main" id="{30EFD30F-35A5-4C3E-9AC9-EE18AEA20371}"/>
              </a:ext>
            </a:extLst>
          </p:cNvPr>
          <p:cNvPicPr>
            <a:picLocks noGrp="1" noChangeAspect="1"/>
          </p:cNvPicPr>
          <p:nvPr>
            <p:ph idx="1"/>
          </p:nvPr>
        </p:nvPicPr>
        <p:blipFill>
          <a:blip r:embed="rId3"/>
          <a:stretch>
            <a:fillRect/>
          </a:stretch>
        </p:blipFill>
        <p:spPr>
          <a:xfrm>
            <a:off x="1600697" y="1975556"/>
            <a:ext cx="9133071" cy="4199819"/>
          </a:xfrm>
          <a:prstGeom prst="rect">
            <a:avLst/>
          </a:prstGeom>
        </p:spPr>
      </p:pic>
      <p:sp>
        <p:nvSpPr>
          <p:cNvPr id="9" name="Date Placeholder 8">
            <a:extLst>
              <a:ext uri="{FF2B5EF4-FFF2-40B4-BE49-F238E27FC236}">
                <a16:creationId xmlns:a16="http://schemas.microsoft.com/office/drawing/2014/main" id="{00545105-DE49-4F8A-BB59-2D8545B2A4ED}"/>
              </a:ext>
            </a:extLst>
          </p:cNvPr>
          <p:cNvSpPr>
            <a:spLocks noGrp="1"/>
          </p:cNvSpPr>
          <p:nvPr>
            <p:ph type="dt" sz="half" idx="10"/>
          </p:nvPr>
        </p:nvSpPr>
        <p:spPr/>
        <p:txBody>
          <a:bodyPr/>
          <a:lstStyle/>
          <a:p>
            <a:r>
              <a:rPr lang="fi-FI"/>
              <a:t>29.11.2021</a:t>
            </a:r>
            <a:endParaRPr lang="fi-FI" dirty="0"/>
          </a:p>
        </p:txBody>
      </p:sp>
      <p:sp>
        <p:nvSpPr>
          <p:cNvPr id="10" name="Slide Number Placeholder 9">
            <a:extLst>
              <a:ext uri="{FF2B5EF4-FFF2-40B4-BE49-F238E27FC236}">
                <a16:creationId xmlns:a16="http://schemas.microsoft.com/office/drawing/2014/main" id="{AFE1DEA1-C41B-4A21-AEE2-D5D6A4755E62}"/>
              </a:ext>
            </a:extLst>
          </p:cNvPr>
          <p:cNvSpPr>
            <a:spLocks noGrp="1"/>
          </p:cNvSpPr>
          <p:nvPr>
            <p:ph type="sldNum" sz="quarter" idx="12"/>
          </p:nvPr>
        </p:nvSpPr>
        <p:spPr/>
        <p:txBody>
          <a:bodyPr/>
          <a:lstStyle/>
          <a:p>
            <a:fld id="{471A5582-A9DA-4417-AD47-C383050DF7ED}" type="slidenum">
              <a:rPr lang="fi-FI" smtClean="0"/>
              <a:pPr/>
              <a:t>8</a:t>
            </a:fld>
            <a:endParaRPr lang="fi-FI"/>
          </a:p>
        </p:txBody>
      </p:sp>
      <p:sp>
        <p:nvSpPr>
          <p:cNvPr id="13" name="TextBox 12">
            <a:extLst>
              <a:ext uri="{FF2B5EF4-FFF2-40B4-BE49-F238E27FC236}">
                <a16:creationId xmlns:a16="http://schemas.microsoft.com/office/drawing/2014/main" id="{DBFBE62F-7893-47D3-8CB2-6886B7960453}"/>
              </a:ext>
            </a:extLst>
          </p:cNvPr>
          <p:cNvSpPr txBox="1"/>
          <p:nvPr/>
        </p:nvSpPr>
        <p:spPr>
          <a:xfrm>
            <a:off x="2352842" y="5937175"/>
            <a:ext cx="1644315" cy="246221"/>
          </a:xfrm>
          <a:prstGeom prst="rect">
            <a:avLst/>
          </a:prstGeom>
          <a:noFill/>
        </p:spPr>
        <p:txBody>
          <a:bodyPr wrap="square" rtlCol="0">
            <a:spAutoFit/>
          </a:bodyPr>
          <a:lstStyle/>
          <a:p>
            <a:r>
              <a:rPr lang="en-GB" sz="1000" dirty="0"/>
              <a:t>Source: Bank of Russia</a:t>
            </a:r>
          </a:p>
        </p:txBody>
      </p:sp>
      <p:sp>
        <p:nvSpPr>
          <p:cNvPr id="14" name="TextBox 13">
            <a:extLst>
              <a:ext uri="{FF2B5EF4-FFF2-40B4-BE49-F238E27FC236}">
                <a16:creationId xmlns:a16="http://schemas.microsoft.com/office/drawing/2014/main" id="{22491621-BECC-4E40-BEAD-E1C55708906B}"/>
              </a:ext>
            </a:extLst>
          </p:cNvPr>
          <p:cNvSpPr txBox="1"/>
          <p:nvPr/>
        </p:nvSpPr>
        <p:spPr>
          <a:xfrm>
            <a:off x="2352842" y="1899735"/>
            <a:ext cx="7378180" cy="369332"/>
          </a:xfrm>
          <a:prstGeom prst="rect">
            <a:avLst/>
          </a:prstGeom>
          <a:noFill/>
        </p:spPr>
        <p:txBody>
          <a:bodyPr wrap="square" rtlCol="0">
            <a:spAutoFit/>
          </a:bodyPr>
          <a:lstStyle/>
          <a:p>
            <a:r>
              <a:rPr lang="en-GB" dirty="0"/>
              <a:t>Foreign debt of Russian corporates</a:t>
            </a:r>
          </a:p>
        </p:txBody>
      </p:sp>
    </p:spTree>
    <p:extLst>
      <p:ext uri="{BB962C8B-B14F-4D97-AF65-F5344CB8AC3E}">
        <p14:creationId xmlns:p14="http://schemas.microsoft.com/office/powerpoint/2010/main" val="933117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FC3455-B073-4758-9788-805F84A37252}"/>
              </a:ext>
            </a:extLst>
          </p:cNvPr>
          <p:cNvSpPr>
            <a:spLocks noGrp="1"/>
          </p:cNvSpPr>
          <p:nvPr>
            <p:ph type="title"/>
          </p:nvPr>
        </p:nvSpPr>
        <p:spPr/>
        <p:txBody>
          <a:bodyPr/>
          <a:lstStyle/>
          <a:p>
            <a:pPr algn="ctr"/>
            <a:r>
              <a:rPr lang="fi-FI" dirty="0" err="1"/>
              <a:t>Stock</a:t>
            </a:r>
            <a:r>
              <a:rPr lang="fi-FI" dirty="0"/>
              <a:t> </a:t>
            </a:r>
            <a:r>
              <a:rPr lang="fi-FI" dirty="0" err="1"/>
              <a:t>markets</a:t>
            </a:r>
            <a:r>
              <a:rPr lang="fi-FI" dirty="0"/>
              <a:t> </a:t>
            </a:r>
            <a:r>
              <a:rPr lang="fi-FI" dirty="0" err="1"/>
              <a:t>driven</a:t>
            </a:r>
            <a:r>
              <a:rPr lang="fi-FI" dirty="0"/>
              <a:t> </a:t>
            </a:r>
            <a:r>
              <a:rPr lang="fi-FI" dirty="0" err="1"/>
              <a:t>by</a:t>
            </a:r>
            <a:r>
              <a:rPr lang="fi-FI" dirty="0"/>
              <a:t> </a:t>
            </a:r>
            <a:r>
              <a:rPr lang="fi-FI" dirty="0" err="1"/>
              <a:t>oil</a:t>
            </a:r>
            <a:r>
              <a:rPr lang="fi-FI" dirty="0"/>
              <a:t> </a:t>
            </a:r>
            <a:r>
              <a:rPr lang="fi-FI" dirty="0" err="1"/>
              <a:t>price</a:t>
            </a:r>
            <a:r>
              <a:rPr lang="fi-FI" dirty="0"/>
              <a:t> </a:t>
            </a:r>
            <a:br>
              <a:rPr lang="fi-FI" dirty="0"/>
            </a:br>
            <a:r>
              <a:rPr lang="fi-FI" dirty="0"/>
              <a:t>– </a:t>
            </a:r>
            <a:r>
              <a:rPr lang="fi-FI" dirty="0" err="1"/>
              <a:t>free</a:t>
            </a:r>
            <a:r>
              <a:rPr lang="fi-FI" dirty="0"/>
              <a:t> </a:t>
            </a:r>
            <a:r>
              <a:rPr lang="fi-FI" dirty="0" err="1"/>
              <a:t>floats</a:t>
            </a:r>
            <a:r>
              <a:rPr lang="fi-FI" dirty="0"/>
              <a:t> </a:t>
            </a:r>
            <a:r>
              <a:rPr lang="fi-FI" dirty="0" err="1"/>
              <a:t>typically</a:t>
            </a:r>
            <a:r>
              <a:rPr lang="fi-FI" dirty="0"/>
              <a:t> </a:t>
            </a:r>
            <a:r>
              <a:rPr lang="fi-FI" dirty="0" err="1"/>
              <a:t>small</a:t>
            </a:r>
            <a:endParaRPr lang="fi-FI" dirty="0"/>
          </a:p>
        </p:txBody>
      </p:sp>
      <p:sp>
        <p:nvSpPr>
          <p:cNvPr id="5" name="Date Placeholder 4">
            <a:extLst>
              <a:ext uri="{FF2B5EF4-FFF2-40B4-BE49-F238E27FC236}">
                <a16:creationId xmlns:a16="http://schemas.microsoft.com/office/drawing/2014/main" id="{15223D69-1A17-4B43-A3DB-5BACBC0E5EBC}"/>
              </a:ext>
            </a:extLst>
          </p:cNvPr>
          <p:cNvSpPr>
            <a:spLocks noGrp="1"/>
          </p:cNvSpPr>
          <p:nvPr>
            <p:ph type="dt" sz="half" idx="10"/>
          </p:nvPr>
        </p:nvSpPr>
        <p:spPr/>
        <p:txBody>
          <a:bodyPr/>
          <a:lstStyle/>
          <a:p>
            <a:r>
              <a:rPr lang="fi-FI"/>
              <a:t>29.11.2021</a:t>
            </a:r>
            <a:endParaRPr lang="fi-FI" dirty="0"/>
          </a:p>
        </p:txBody>
      </p:sp>
      <p:sp>
        <p:nvSpPr>
          <p:cNvPr id="6" name="Slide Number Placeholder 5">
            <a:extLst>
              <a:ext uri="{FF2B5EF4-FFF2-40B4-BE49-F238E27FC236}">
                <a16:creationId xmlns:a16="http://schemas.microsoft.com/office/drawing/2014/main" id="{002256C7-69C6-4642-BFF8-96BD935AD423}"/>
              </a:ext>
            </a:extLst>
          </p:cNvPr>
          <p:cNvSpPr>
            <a:spLocks noGrp="1"/>
          </p:cNvSpPr>
          <p:nvPr>
            <p:ph type="sldNum" sz="quarter" idx="12"/>
          </p:nvPr>
        </p:nvSpPr>
        <p:spPr/>
        <p:txBody>
          <a:bodyPr/>
          <a:lstStyle/>
          <a:p>
            <a:fld id="{471A5582-A9DA-4417-AD47-C383050DF7ED}" type="slidenum">
              <a:rPr lang="fi-FI" smtClean="0"/>
              <a:pPr/>
              <a:t>9</a:t>
            </a:fld>
            <a:endParaRPr lang="fi-FI"/>
          </a:p>
        </p:txBody>
      </p:sp>
      <p:pic>
        <p:nvPicPr>
          <p:cNvPr id="4" name="Content Placeholder 3">
            <a:extLst>
              <a:ext uri="{FF2B5EF4-FFF2-40B4-BE49-F238E27FC236}">
                <a16:creationId xmlns:a16="http://schemas.microsoft.com/office/drawing/2014/main" id="{D0EEB7FE-A4F5-4FBA-BC40-11E4B0B3DA2E}"/>
              </a:ext>
            </a:extLst>
          </p:cNvPr>
          <p:cNvPicPr>
            <a:picLocks noGrp="1" noChangeAspect="1"/>
          </p:cNvPicPr>
          <p:nvPr>
            <p:ph idx="1"/>
          </p:nvPr>
        </p:nvPicPr>
        <p:blipFill>
          <a:blip r:embed="rId3"/>
          <a:stretch>
            <a:fillRect/>
          </a:stretch>
        </p:blipFill>
        <p:spPr>
          <a:xfrm>
            <a:off x="2274931" y="1679369"/>
            <a:ext cx="7374907" cy="4813505"/>
          </a:xfrm>
          <a:prstGeom prst="rect">
            <a:avLst/>
          </a:prstGeom>
        </p:spPr>
      </p:pic>
    </p:spTree>
    <p:extLst>
      <p:ext uri="{BB962C8B-B14F-4D97-AF65-F5344CB8AC3E}">
        <p14:creationId xmlns:p14="http://schemas.microsoft.com/office/powerpoint/2010/main" val="3295087115"/>
      </p:ext>
    </p:extLst>
  </p:cSld>
  <p:clrMapOvr>
    <a:masterClrMapping/>
  </p:clrMapOvr>
</p:sld>
</file>

<file path=ppt/theme/theme1.xml><?xml version="1.0" encoding="utf-8"?>
<a:theme xmlns:a="http://schemas.openxmlformats.org/drawingml/2006/main" name="bof_template">
  <a:themeElements>
    <a:clrScheme name="Suomen Pankki värit">
      <a:dk1>
        <a:srgbClr val="303747"/>
      </a:dk1>
      <a:lt1>
        <a:srgbClr val="FFFFFF"/>
      </a:lt1>
      <a:dk2>
        <a:srgbClr val="3C3C3B"/>
      </a:dk2>
      <a:lt2>
        <a:srgbClr val="D6CFD5"/>
      </a:lt2>
      <a:accent1>
        <a:srgbClr val="4E55A1"/>
      </a:accent1>
      <a:accent2>
        <a:srgbClr val="ED7D88"/>
      </a:accent2>
      <a:accent3>
        <a:srgbClr val="FBF5EF"/>
      </a:accent3>
      <a:accent4>
        <a:srgbClr val="79BBCA"/>
      </a:accent4>
      <a:accent5>
        <a:srgbClr val="A3A7D3"/>
      </a:accent5>
      <a:accent6>
        <a:srgbClr val="F6D38D"/>
      </a:accent6>
      <a:hlink>
        <a:srgbClr val="C8D586"/>
      </a:hlink>
      <a:folHlink>
        <a:srgbClr val="B6DE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f_template_ws_en.potx" id="{5FC2DC60-ADA4-47F7-BAE1-6DBB99C42C71}" vid="{EEB32513-AB36-4BA8-B45C-EB253F3B5E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Kameleon>
  <author>Laura Solanko</author>
  <boforganization>Suomen Pankki</boforganization>
  <bofdepartment/>
  <bofdate>29.11.2021</bofdate>
  <bofstatus>Draft</bofstatus>
  <bofekpjdocument>False</bofekpjdocument>
  <bofecbclassification>  </bofecbclassification>
  <bofpublicity>Public</bofpublicity>
  <bofsecurityreason>  </bofsecurityreason>
  <bofsecurityreasonfiva/>
  <securityreason>e0ec5f77-0a35-4b35-b741-358c9e1fa571</securityreason>
  <bofsecuritylevel>BOF/FIN-FSA-UNRESTRICTED</bofsecuritylevel>
  <bofdistribution/>
</Kameleon>
</file>

<file path=customXml/itemProps1.xml><?xml version="1.0" encoding="utf-8"?>
<ds:datastoreItem xmlns:ds="http://schemas.openxmlformats.org/officeDocument/2006/customXml" ds:itemID="{01B9D5AA-3BDD-4212-B7BF-D42724B8BB60}">
  <ds:schemaRefs/>
</ds:datastoreItem>
</file>

<file path=docProps/app.xml><?xml version="1.0" encoding="utf-8"?>
<Properties xmlns="http://schemas.openxmlformats.org/officeDocument/2006/extended-properties" xmlns:vt="http://schemas.openxmlformats.org/officeDocument/2006/docPropsVTypes">
  <Template>bof_template_ws_en</Template>
  <TotalTime>0</TotalTime>
  <Words>3221</Words>
  <Application>Microsoft Office PowerPoint</Application>
  <PresentationFormat>Widescreen</PresentationFormat>
  <Paragraphs>249</Paragraphs>
  <Slides>22</Slides>
  <Notes>22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8" baseType="lpstr">
      <vt:lpstr>Arial</vt:lpstr>
      <vt:lpstr>Calibri</vt:lpstr>
      <vt:lpstr>Symbol</vt:lpstr>
      <vt:lpstr>Wingdings</vt:lpstr>
      <vt:lpstr>bof_template</vt:lpstr>
      <vt:lpstr>Microsoft PowerPoint 97-2003 Presentation</vt:lpstr>
      <vt:lpstr>Financial sector in Russia</vt:lpstr>
      <vt:lpstr>PowerPoint Presentation</vt:lpstr>
      <vt:lpstr>Financial sector in Russia</vt:lpstr>
      <vt:lpstr>Russian economy in a nutshell</vt:lpstr>
      <vt:lpstr>Re-emergence of banking </vt:lpstr>
      <vt:lpstr>Financial deepening in Russia</vt:lpstr>
      <vt:lpstr>Russian financial markets – Banks and non-banks</vt:lpstr>
      <vt:lpstr>Global financial markets are essential </vt:lpstr>
      <vt:lpstr>Stock markets driven by oil price  – free floats typically small</vt:lpstr>
      <vt:lpstr>Key policy frameworks</vt:lpstr>
      <vt:lpstr>Monetary policy - switch to inflation targeting in end-2014 </vt:lpstr>
      <vt:lpstr>Prudent fiscal policies </vt:lpstr>
      <vt:lpstr>THE BANKING SECTOR</vt:lpstr>
      <vt:lpstr>The number of banks has decreased remarkably</vt:lpstr>
      <vt:lpstr>Only a few banks really matter…</vt:lpstr>
      <vt:lpstr>Role of the state increases</vt:lpstr>
      <vt:lpstr>Legacy of the 1990s: moderate dollarization</vt:lpstr>
      <vt:lpstr>Traditional banking business</vt:lpstr>
      <vt:lpstr>Sanctions and domestic regulations shape business opportunities </vt:lpstr>
      <vt:lpstr>Banking sector</vt:lpstr>
      <vt:lpstr>Want to know more?-  research at www.bofit.fi</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sector in Russia</dc:title>
  <dc:creator/>
  <cp:keywords/>
  <cp:lastModifiedBy/>
  <cp:revision>1</cp:revision>
  <dcterms:created xsi:type="dcterms:W3CDTF">2020-11-05T11:10:48Z</dcterms:created>
  <dcterms:modified xsi:type="dcterms:W3CDTF">2021-12-01T08:07:48Z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KameleonVerId">
    <vt:lpwstr>289.141.08.227</vt:lpwstr>
  </property>
  <property fmtid="{D5CDD505-2E9C-101B-9397-08002B2CF9AE}" pid="3" name="dvSaved">
    <vt:lpwstr>0</vt:lpwstr>
  </property>
  <property fmtid="{D5CDD505-2E9C-101B-9397-08002B2CF9AE}" pid="4" name="dvLanguage">
    <vt:lpwstr>2057</vt:lpwstr>
  </property>
  <property fmtid="{D5CDD505-2E9C-101B-9397-08002B2CF9AE}" pid="5" name="dvTemplate">
    <vt:lpwstr>bof_template_ws_en.potx</vt:lpwstr>
  </property>
  <property fmtid="{D5CDD505-2E9C-101B-9397-08002B2CF9AE}" pid="6" name="dvDefinition">
    <vt:lpwstr>125 (dd_default_2019.xml)</vt:lpwstr>
  </property>
  <property fmtid="{D5CDD505-2E9C-101B-9397-08002B2CF9AE}" pid="7" name="dvDefinitionID">
    <vt:lpwstr>125</vt:lpwstr>
  </property>
  <property fmtid="{D5CDD505-2E9C-101B-9397-08002B2CF9AE}" pid="8" name="dvContentFile">
    <vt:lpwstr>dd_default_2019.xml</vt:lpwstr>
  </property>
  <property fmtid="{D5CDD505-2E9C-101B-9397-08002B2CF9AE}" pid="9" name="dvGlobalVerID">
    <vt:lpwstr>289.90.08.244</vt:lpwstr>
  </property>
  <property fmtid="{D5CDD505-2E9C-101B-9397-08002B2CF9AE}" pid="10" name="dvDefinitionVersion">
    <vt:lpwstr>8.2 / 19.1.2016</vt:lpwstr>
  </property>
  <property fmtid="{D5CDD505-2E9C-101B-9397-08002B2CF9AE}" pid="11" name="filename">
    <vt:lpwstr>false</vt:lpwstr>
  </property>
  <property fmtid="{D5CDD505-2E9C-101B-9397-08002B2CF9AE}" pid="12" name="filenameandpath">
    <vt:lpwstr>false</vt:lpwstr>
  </property>
  <property fmtid="{D5CDD505-2E9C-101B-9397-08002B2CF9AE}" pid="13" name="dvPagenumberExist">
    <vt:lpwstr>1</vt:lpwstr>
  </property>
  <property fmtid="{D5CDD505-2E9C-101B-9397-08002B2CF9AE}" pid="14" name="dvAuthorExist">
    <vt:lpwstr>1</vt:lpwstr>
  </property>
  <property fmtid="{D5CDD505-2E9C-101B-9397-08002B2CF9AE}" pid="15" name="dvDateExist">
    <vt:lpwstr>-1</vt:lpwstr>
  </property>
  <property fmtid="{D5CDD505-2E9C-101B-9397-08002B2CF9AE}" pid="16" name="dvCategory">
    <vt:lpwstr>6</vt:lpwstr>
  </property>
  <property fmtid="{D5CDD505-2E9C-101B-9397-08002B2CF9AE}" pid="17" name="dvCategory_2">
    <vt:lpwstr>0</vt:lpwstr>
  </property>
  <property fmtid="{D5CDD505-2E9C-101B-9397-08002B2CF9AE}" pid="18" name="dvSharePoint2019">
    <vt:lpwstr>1</vt:lpwstr>
  </property>
  <property fmtid="{D5CDD505-2E9C-101B-9397-08002B2CF9AE}" pid="19" name="dvUsed">
    <vt:lpwstr>1</vt:lpwstr>
  </property>
  <property fmtid="{D5CDD505-2E9C-101B-9397-08002B2CF9AE}" pid="20" name="dvpublicityforfooter">
    <vt:lpwstr>Public</vt:lpwstr>
  </property>
  <property fmtid="{D5CDD505-2E9C-101B-9397-08002B2CF9AE}" pid="21" name="dvsecuritylevelforfooter">
    <vt:lpwstr>BOF/FIN-FSA-UNRESTRICTED</vt:lpwstr>
  </property>
  <property fmtid="{D5CDD505-2E9C-101B-9397-08002B2CF9AE}" pid="22" name="dvsecrecyforfooter">
    <vt:lpwstr/>
  </property>
  <property fmtid="{D5CDD505-2E9C-101B-9397-08002B2CF9AE}" pid="23" name="dvCompany">
    <vt:lpwstr>SUPA</vt:lpwstr>
  </property>
  <property fmtid="{D5CDD505-2E9C-101B-9397-08002B2CF9AE}" pid="24" name="dvSite">
    <vt:lpwstr>Helsinki</vt:lpwstr>
  </property>
  <property fmtid="{D5CDD505-2E9C-101B-9397-08002B2CF9AE}" pid="25" name="dvNumbering">
    <vt:lpwstr>0</vt:lpwstr>
  </property>
  <property fmtid="{D5CDD505-2E9C-101B-9397-08002B2CF9AE}" pid="26" name="dvDUname">
    <vt:lpwstr>Laura Solanko</vt:lpwstr>
  </property>
  <property fmtid="{D5CDD505-2E9C-101B-9397-08002B2CF9AE}" pid="27" name="dvDUdepartment">
    <vt:lpwstr>The Bank of Finland Institute for Economies in Transition (BOFIT)</vt:lpwstr>
  </property>
  <property fmtid="{D5CDD505-2E9C-101B-9397-08002B2CF9AE}" pid="28" name="dvdutitle">
    <vt:lpwstr/>
  </property>
  <property fmtid="{D5CDD505-2E9C-101B-9397-08002B2CF9AE}" pid="29" name="dvchangeproofing">
    <vt:lpwstr>0</vt:lpwstr>
  </property>
  <property fmtid="{D5CDD505-2E9C-101B-9397-08002B2CF9AE}" pid="30" name="dvLogoExist">
    <vt:lpwstr>0</vt:lpwstr>
  </property>
  <property fmtid="{D5CDD505-2E9C-101B-9397-08002B2CF9AE}" pid="31" name="dvCurrentlogo">
    <vt:lpwstr/>
  </property>
  <property fmtid="{D5CDD505-2E9C-101B-9397-08002B2CF9AE}" pid="32" name="Author">
    <vt:lpwstr>Laura Solanko</vt:lpwstr>
  </property>
  <property fmtid="{D5CDD505-2E9C-101B-9397-08002B2CF9AE}" pid="33" name="BOFOrganization">
    <vt:lpwstr>Suomen Pankki</vt:lpwstr>
  </property>
  <property fmtid="{D5CDD505-2E9C-101B-9397-08002B2CF9AE}" pid="34" name="BOFDepartment">
    <vt:lpwstr/>
  </property>
  <property fmtid="{D5CDD505-2E9C-101B-9397-08002B2CF9AE}" pid="35" name="BOFDate">
    <vt:lpwstr>2021-11-29</vt:lpwstr>
  </property>
  <property fmtid="{D5CDD505-2E9C-101B-9397-08002B2CF9AE}" pid="36" name="gd8b56b432df437cb5b0d2ef9fd59038">
    <vt:lpwstr>Draft|eb8c226b-c5bb-4ca1-823d-868db9a2d96d</vt:lpwstr>
  </property>
  <property fmtid="{D5CDD505-2E9C-101B-9397-08002B2CF9AE}" pid="37" name="BOFEKPJDocument">
    <vt:lpwstr>0</vt:lpwstr>
  </property>
  <property fmtid="{D5CDD505-2E9C-101B-9397-08002B2CF9AE}" pid="38" name="j2201bb872c640ea92f1c67ac7f7ed20">
    <vt:lpwstr>-|3e7c615d-370f-4441-87fc-33cffd73c15d</vt:lpwstr>
  </property>
  <property fmtid="{D5CDD505-2E9C-101B-9397-08002B2CF9AE}" pid="39" name="o96e69e5e0314f8992b96c5b8538545d">
    <vt:lpwstr>Public|22eec492-dc8a-4ca2-89ab-485330597488</vt:lpwstr>
  </property>
  <property fmtid="{D5CDD505-2E9C-101B-9397-08002B2CF9AE}" pid="40" name="ff3ff6a43eef4b95bd29615e79592b9c">
    <vt:lpwstr>-|e0ec5f77-0a35-4b35-b741-358c9e1fa571</vt:lpwstr>
  </property>
  <property fmtid="{D5CDD505-2E9C-101B-9397-08002B2CF9AE}" pid="41" name="c46fafd1657f437393bab4237537afdc">
    <vt:lpwstr/>
  </property>
  <property fmtid="{D5CDD505-2E9C-101B-9397-08002B2CF9AE}" pid="42" name="SecurityReason">
    <vt:lpwstr>e0ec5f77-0a35-4b35-b741-358c9e1fa571</vt:lpwstr>
  </property>
  <property fmtid="{D5CDD505-2E9C-101B-9397-08002B2CF9AE}" pid="43" name="l8dd6da34d7b440d9390ef60a6148415">
    <vt:lpwstr>BOF/FIN-FSA-UNRESTRICTED|bedfd2e6-62e7-424d-876f-0677d372658a</vt:lpwstr>
  </property>
  <property fmtid="{D5CDD505-2E9C-101B-9397-08002B2CF9AE}" pid="44" name="BOFDistribution">
    <vt:lpwstr/>
  </property>
  <property fmtid="{D5CDD505-2E9C-101B-9397-08002B2CF9AE}" pid="45" name="dvLayoutFolder">
    <vt:lpwstr>suomenpankki_perus</vt:lpwstr>
  </property>
</Properties>
</file>