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2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82" autoAdjust="0"/>
  </p:normalViewPr>
  <p:slideViewPr>
    <p:cSldViewPr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orient="horz" pos="945"/>
        <p:guide orient="horz" pos="3888"/>
        <p:guide orient="horz" pos="192"/>
        <p:guide orient="horz" pos="1072"/>
        <p:guide pos="3839"/>
        <p:guide pos="704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1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en-US">
                <a:solidFill>
                  <a:schemeClr val="tx2"/>
                </a:solidFill>
              </a:rPr>
              <a:t>10/7/2020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t>‹#›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en-US"/>
              <a:pPr/>
              <a:t>10/7/2020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F81A0-ADA6-4623-BE4F-40CFB8BBCB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88825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799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100" y="0"/>
            <a:ext cx="1747069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612" y="2292095"/>
            <a:ext cx="10093871" cy="2219691"/>
          </a:xfrm>
        </p:spPr>
        <p:txBody>
          <a:bodyPr anchor="ctr">
            <a:normAutofit/>
          </a:bodyPr>
          <a:lstStyle>
            <a:lvl1pPr algn="l">
              <a:defRPr sz="4399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611" y="4511785"/>
            <a:ext cx="10093872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7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88825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79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2E3C847-D284-421D-B330-2D43513B0F9C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 descr="Stack of books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2" name="Rectangle 11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/>
              <a:endParaRPr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14" name="Picture 13" descr="Stack of books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5990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612" y="1600200"/>
            <a:ext cx="3396111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3459" y="1600200"/>
            <a:ext cx="6429237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19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BA3B-941F-4778-A0CB-865223FDAE69}" type="datetime1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7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7518-40ED-4895-8580-DE2A722FC423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0159" y="365125"/>
            <a:ext cx="1714054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612" y="365125"/>
            <a:ext cx="809678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9F34-BDBC-4273-B9BC-22458F940BE7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1617" y="3228855"/>
            <a:ext cx="5632704" cy="84381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369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5147-19A6-4970-A04E-ED9B1D83C0F1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9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612" y="2292095"/>
            <a:ext cx="5732557" cy="2219691"/>
          </a:xfrm>
        </p:spPr>
        <p:txBody>
          <a:bodyPr anchor="ctr">
            <a:normAutofit/>
          </a:bodyPr>
          <a:lstStyle>
            <a:lvl1pPr algn="l">
              <a:defRPr sz="4399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612" y="4511785"/>
            <a:ext cx="5732557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7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79246" y="1310656"/>
            <a:ext cx="5209580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88825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799"/>
          </a:p>
        </p:txBody>
      </p:sp>
      <p:grpSp>
        <p:nvGrpSpPr>
          <p:cNvPr id="14" name="Group 13"/>
          <p:cNvGrpSpPr/>
          <p:nvPr/>
        </p:nvGrpSpPr>
        <p:grpSpPr>
          <a:xfrm>
            <a:off x="0" y="1143001"/>
            <a:ext cx="12188825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535" y="0"/>
            <a:ext cx="1747069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1"/>
            <a:ext cx="12188825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88825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799"/>
          </a:p>
        </p:txBody>
      </p:sp>
    </p:spTree>
    <p:extLst>
      <p:ext uri="{BB962C8B-B14F-4D97-AF65-F5344CB8AC3E}">
        <p14:creationId xmlns:p14="http://schemas.microsoft.com/office/powerpoint/2010/main" val="230770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1"/>
            <a:ext cx="12188825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799"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535" y="0"/>
            <a:ext cx="1782724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612" y="2971806"/>
            <a:ext cx="10068476" cy="1684150"/>
          </a:xfrm>
        </p:spPr>
        <p:txBody>
          <a:bodyPr anchor="ctr">
            <a:normAutofit/>
          </a:bodyPr>
          <a:lstStyle>
            <a:lvl1pPr>
              <a:defRPr sz="4399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612" y="4655956"/>
            <a:ext cx="10068476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1008-E89D-49CD-9BF4-E6F3FE09F7AC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0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612" y="1600201"/>
            <a:ext cx="491362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3" y="1600201"/>
            <a:ext cx="491362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199F-4583-41EB-929F-5865E95EECAA}" type="datetime1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612" y="1600200"/>
            <a:ext cx="4918191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612" y="2424112"/>
            <a:ext cx="4918191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4504" y="1600200"/>
            <a:ext cx="4918191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4504" y="2424112"/>
            <a:ext cx="4918191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52EB-356C-4482-B27C-7C8E08F5D88F}" type="datetime1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6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0895E-43C3-4560-B59A-90049317E860}" type="datetime1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8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8C32-B81D-4A68-A851-5185C690F024}" type="datetime1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8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612" y="1600200"/>
            <a:ext cx="438340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0379" y="1600200"/>
            <a:ext cx="5443834" cy="4572001"/>
          </a:xfrm>
        </p:spPr>
        <p:txBody>
          <a:bodyPr>
            <a:normAutofit/>
          </a:bodyPr>
          <a:lstStyle>
            <a:lvl1pPr>
              <a:defRPr sz="1999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5D79-EF31-4E8F-A1BE-AF31805C2859}" type="datetime1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1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612" y="76200"/>
            <a:ext cx="9978083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613" y="1600200"/>
            <a:ext cx="99796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612" y="6356352"/>
            <a:ext cx="182908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72EBFD46-0FD3-4428-ADEC-1DFD6489930D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5" y="6356350"/>
            <a:ext cx="6321435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4371" y="6356352"/>
            <a:ext cx="1828324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089" y="1219202"/>
            <a:ext cx="99826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195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27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799"/>
        </a:spcBef>
        <a:buFont typeface="Wingdings" panose="05000000000000000000" pitchFamily="2" charset="2"/>
        <a:buChar char="§"/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err="1"/>
              <a:t>Sanajärjestys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en-US" dirty="0" err="1"/>
              <a:t>Päälause</a:t>
            </a:r>
            <a:endParaRPr lang="en-US" dirty="0"/>
          </a:p>
          <a:p>
            <a:pPr algn="r"/>
            <a:r>
              <a:rPr lang="en-US" dirty="0" err="1"/>
              <a:t>Sivulause</a:t>
            </a:r>
            <a:endParaRPr lang="en-US" dirty="0"/>
          </a:p>
          <a:p>
            <a:pPr algn="r"/>
            <a:r>
              <a:rPr lang="en-US" dirty="0" err="1"/>
              <a:t>Relatiivilauseet</a:t>
            </a:r>
            <a:endParaRPr lang="en-US" dirty="0"/>
          </a:p>
          <a:p>
            <a:pPr algn="r"/>
            <a:r>
              <a:rPr lang="en-US" dirty="0" err="1"/>
              <a:t>Epäsuora</a:t>
            </a:r>
            <a:r>
              <a:rPr lang="en-US" dirty="0"/>
              <a:t> </a:t>
            </a:r>
            <a:r>
              <a:rPr lang="en-US" dirty="0" err="1"/>
              <a:t>kysymyslause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599" dirty="0"/>
              <a:t>Päälauseen sanajärjestys (suora)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 P O T P A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söker</a:t>
            </a:r>
            <a:r>
              <a:rPr lang="fi-FI" dirty="0"/>
              <a:t> in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universitetet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våren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b="1" dirty="0" err="1"/>
              <a:t>alltid</a:t>
            </a:r>
            <a:r>
              <a:rPr lang="fi-FI" dirty="0"/>
              <a:t> velat </a:t>
            </a:r>
            <a:r>
              <a:rPr lang="fi-FI" dirty="0" err="1"/>
              <a:t>studera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universitetet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	Min </a:t>
            </a:r>
            <a:r>
              <a:rPr lang="fi-FI" dirty="0" err="1"/>
              <a:t>vän</a:t>
            </a:r>
            <a:r>
              <a:rPr lang="fi-FI" dirty="0"/>
              <a:t> </a:t>
            </a:r>
            <a:r>
              <a:rPr lang="fi-FI" dirty="0" err="1"/>
              <a:t>pluggar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något</a:t>
            </a:r>
            <a:r>
              <a:rPr lang="fi-FI" dirty="0"/>
              <a:t> </a:t>
            </a:r>
            <a:r>
              <a:rPr lang="fi-FI" dirty="0" err="1"/>
              <a:t>inträdesprov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Ruotsissa lauseessa on subjektipakko, eli lauseessa on oltava tekijä. Suomessa vastaavaa pakkoa ei ole. Vertaa minimilauseita ruotsiksi ja suomeksi:</a:t>
            </a:r>
          </a:p>
          <a:p>
            <a:pPr marL="0" indent="0">
              <a:buNone/>
            </a:pP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blåser</a:t>
            </a:r>
            <a:r>
              <a:rPr lang="fi-FI" dirty="0"/>
              <a:t>. = Tuulee.</a:t>
            </a:r>
          </a:p>
        </p:txBody>
      </p:sp>
    </p:spTree>
    <p:extLst>
      <p:ext uri="{BB962C8B-B14F-4D97-AF65-F5344CB8AC3E}">
        <p14:creationId xmlns:p14="http://schemas.microsoft.com/office/powerpoint/2010/main" val="126556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599" dirty="0"/>
              <a:t>Päälauseen sanajärjestys (käänteinen)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Jos päälause alkaa jollain muulla, kuin subjektilla, sanajärjestys on käänteinen (predikaatti ja subjekti vaihtavat paikkaa).</a:t>
            </a:r>
          </a:p>
          <a:p>
            <a:pPr lvl="1"/>
            <a:r>
              <a:rPr lang="fi-FI" dirty="0"/>
              <a:t>se voi olla aika, paikka, sivulause…</a:t>
            </a:r>
          </a:p>
          <a:p>
            <a:r>
              <a:rPr lang="fi-FI" dirty="0"/>
              <a:t>VERBI TOISENA!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b="1" u="sng" dirty="0" err="1"/>
              <a:t>När</a:t>
            </a:r>
            <a:r>
              <a:rPr lang="fi-FI" b="1" u="sng" dirty="0"/>
              <a:t> </a:t>
            </a:r>
            <a:r>
              <a:rPr lang="fi-FI" b="1" u="sng" dirty="0" err="1"/>
              <a:t>jag</a:t>
            </a:r>
            <a:r>
              <a:rPr lang="fi-FI" b="1" u="sng" dirty="0"/>
              <a:t> </a:t>
            </a:r>
            <a:r>
              <a:rPr lang="fi-FI" b="1" u="sng" dirty="0" err="1"/>
              <a:t>kom</a:t>
            </a:r>
            <a:r>
              <a:rPr lang="fi-FI" b="1" u="sng" dirty="0"/>
              <a:t> in </a:t>
            </a:r>
            <a:r>
              <a:rPr lang="fi-FI" b="1" u="sng" dirty="0" err="1"/>
              <a:t>på</a:t>
            </a:r>
            <a:r>
              <a:rPr lang="fi-FI" b="1" u="sng" dirty="0"/>
              <a:t> </a:t>
            </a:r>
            <a:r>
              <a:rPr lang="fi-FI" b="1" u="sng" dirty="0" err="1"/>
              <a:t>universitetet</a:t>
            </a:r>
            <a:r>
              <a:rPr lang="fi-FI" dirty="0"/>
              <a:t>, </a:t>
            </a:r>
            <a:r>
              <a:rPr lang="fi-FI" b="1" dirty="0" err="1">
                <a:solidFill>
                  <a:srgbClr val="FF0000"/>
                </a:solidFill>
              </a:rPr>
              <a:t>var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urlycklig</a:t>
            </a:r>
            <a:r>
              <a:rPr lang="fi-FI" dirty="0"/>
              <a:t>!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b="1" u="sng" dirty="0" err="1"/>
              <a:t>På</a:t>
            </a:r>
            <a:r>
              <a:rPr lang="fi-FI" b="1" u="sng" dirty="0"/>
              <a:t> </a:t>
            </a:r>
            <a:r>
              <a:rPr lang="fi-FI" b="1" u="sng" dirty="0" err="1"/>
              <a:t>universitetet</a:t>
            </a:r>
            <a:r>
              <a:rPr lang="fi-FI" b="1" dirty="0"/>
              <a:t> </a:t>
            </a:r>
            <a:r>
              <a:rPr lang="fi-FI" b="1" dirty="0" err="1">
                <a:solidFill>
                  <a:srgbClr val="FF0000"/>
                </a:solidFill>
              </a:rPr>
              <a:t>kan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/>
              <a:t>man</a:t>
            </a:r>
            <a:r>
              <a:rPr lang="fi-FI" dirty="0"/>
              <a:t> </a:t>
            </a:r>
            <a:r>
              <a:rPr lang="fi-FI" dirty="0" err="1"/>
              <a:t>studera</a:t>
            </a:r>
            <a:r>
              <a:rPr lang="fi-FI" dirty="0"/>
              <a:t> </a:t>
            </a:r>
            <a:r>
              <a:rPr lang="fi-FI" dirty="0" err="1"/>
              <a:t>så</a:t>
            </a:r>
            <a:r>
              <a:rPr lang="fi-FI" dirty="0"/>
              <a:t> </a:t>
            </a:r>
            <a:r>
              <a:rPr lang="fi-FI" dirty="0" err="1"/>
              <a:t>fritt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b="1" u="sng" dirty="0"/>
              <a:t>I </a:t>
            </a:r>
            <a:r>
              <a:rPr lang="fi-FI" b="1" u="sng" dirty="0" err="1"/>
              <a:t>morgon</a:t>
            </a:r>
            <a:r>
              <a:rPr lang="fi-FI" b="1" dirty="0"/>
              <a:t> </a:t>
            </a:r>
            <a:r>
              <a:rPr lang="fi-FI" b="1" dirty="0" err="1">
                <a:solidFill>
                  <a:srgbClr val="FF0000"/>
                </a:solidFill>
              </a:rPr>
              <a:t>ska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acceptera</a:t>
            </a:r>
            <a:r>
              <a:rPr lang="fi-FI" dirty="0"/>
              <a:t> </a:t>
            </a:r>
            <a:r>
              <a:rPr lang="fi-FI" dirty="0" err="1"/>
              <a:t>studieplatsen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002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599" dirty="0"/>
              <a:t>Sivulauseen sanajärjestys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Mitä ovat sivulauseet?</a:t>
            </a:r>
          </a:p>
          <a:p>
            <a:endParaRPr lang="fi-FI" dirty="0"/>
          </a:p>
          <a:p>
            <a:pPr marL="342797" indent="-342797">
              <a:buFont typeface="+mj-lt"/>
              <a:buAutoNum type="arabicPeriod"/>
            </a:pPr>
            <a:r>
              <a:rPr lang="fi-FI" dirty="0"/>
              <a:t> Alistuskonjunktiolla alkavat sivulauseet</a:t>
            </a:r>
          </a:p>
          <a:p>
            <a:pPr marL="457063" lvl="1" indent="0">
              <a:buNone/>
            </a:pPr>
            <a:r>
              <a:rPr lang="fi-FI" i="1" dirty="0"/>
              <a:t>Anna </a:t>
            </a:r>
            <a:r>
              <a:rPr lang="fi-FI" i="1" dirty="0" err="1"/>
              <a:t>lovade</a:t>
            </a:r>
            <a:r>
              <a:rPr lang="fi-FI" i="1" dirty="0"/>
              <a:t> </a:t>
            </a:r>
            <a:r>
              <a:rPr lang="fi-FI" i="1" dirty="0" err="1">
                <a:solidFill>
                  <a:srgbClr val="0070C0"/>
                </a:solidFill>
              </a:rPr>
              <a:t>att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hon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skulle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städa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sitt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rum</a:t>
            </a:r>
            <a:r>
              <a:rPr lang="fi-FI" i="1" dirty="0">
                <a:solidFill>
                  <a:srgbClr val="0070C0"/>
                </a:solidFill>
              </a:rPr>
              <a:t> i </a:t>
            </a:r>
            <a:r>
              <a:rPr lang="fi-FI" i="1" dirty="0" err="1">
                <a:solidFill>
                  <a:srgbClr val="0070C0"/>
                </a:solidFill>
              </a:rPr>
              <a:t>dag</a:t>
            </a:r>
            <a:r>
              <a:rPr lang="fi-FI" i="1" dirty="0">
                <a:solidFill>
                  <a:srgbClr val="0070C0"/>
                </a:solidFill>
              </a:rPr>
              <a:t>.</a:t>
            </a:r>
          </a:p>
          <a:p>
            <a:pPr marL="457063" lvl="1" indent="0">
              <a:buNone/>
            </a:pPr>
            <a:endParaRPr lang="fi-FI" i="1" dirty="0">
              <a:solidFill>
                <a:srgbClr val="0070C0"/>
              </a:solidFill>
            </a:endParaRPr>
          </a:p>
          <a:p>
            <a:pPr marL="457063" indent="-457063">
              <a:buFont typeface="+mj-lt"/>
              <a:buAutoNum type="arabicPeriod"/>
            </a:pPr>
            <a:r>
              <a:rPr lang="fi-FI" dirty="0"/>
              <a:t>Relatiivilauseet</a:t>
            </a:r>
          </a:p>
          <a:p>
            <a:pPr marL="457063" lvl="1" indent="0">
              <a:buNone/>
            </a:pPr>
            <a:r>
              <a:rPr lang="fi-FI" i="1" dirty="0"/>
              <a:t>Anna </a:t>
            </a:r>
            <a:r>
              <a:rPr lang="fi-FI" i="1" dirty="0" err="1"/>
              <a:t>är</a:t>
            </a:r>
            <a:r>
              <a:rPr lang="fi-FI" i="1" dirty="0"/>
              <a:t> en </a:t>
            </a:r>
            <a:r>
              <a:rPr lang="fi-FI" i="1" dirty="0" err="1"/>
              <a:t>flicka</a:t>
            </a:r>
            <a:r>
              <a:rPr lang="fi-FI" i="1" dirty="0"/>
              <a:t> </a:t>
            </a:r>
            <a:r>
              <a:rPr lang="fi-FI" i="1" dirty="0" err="1">
                <a:solidFill>
                  <a:srgbClr val="0070C0"/>
                </a:solidFill>
              </a:rPr>
              <a:t>som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aldrig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städer</a:t>
            </a:r>
            <a:r>
              <a:rPr lang="fi-FI" i="1" dirty="0">
                <a:solidFill>
                  <a:srgbClr val="0070C0"/>
                </a:solidFill>
              </a:rPr>
              <a:t>.</a:t>
            </a:r>
          </a:p>
          <a:p>
            <a:pPr lvl="1"/>
            <a:endParaRPr lang="fi-FI" dirty="0"/>
          </a:p>
          <a:p>
            <a:pPr marL="457063" indent="-457063">
              <a:buFont typeface="+mj-lt"/>
              <a:buAutoNum type="arabicPeriod"/>
            </a:pPr>
            <a:r>
              <a:rPr lang="fi-FI" dirty="0"/>
              <a:t>Epäsuorat kysymyslauseet</a:t>
            </a:r>
          </a:p>
          <a:p>
            <a:pPr marL="457063" lvl="1" indent="0">
              <a:buNone/>
            </a:pPr>
            <a:r>
              <a:rPr lang="fi-FI" i="1" dirty="0" err="1"/>
              <a:t>Jag</a:t>
            </a:r>
            <a:r>
              <a:rPr lang="fi-FI" i="1" dirty="0"/>
              <a:t> </a:t>
            </a:r>
            <a:r>
              <a:rPr lang="fi-FI" i="1" dirty="0" err="1"/>
              <a:t>undrar</a:t>
            </a:r>
            <a:r>
              <a:rPr lang="fi-FI" i="1" dirty="0"/>
              <a:t> </a:t>
            </a:r>
            <a:r>
              <a:rPr lang="fi-FI" i="1" dirty="0" err="1"/>
              <a:t>om</a:t>
            </a:r>
            <a:r>
              <a:rPr lang="fi-FI" i="1" dirty="0"/>
              <a:t> Anna </a:t>
            </a:r>
            <a:r>
              <a:rPr lang="fi-FI" i="1" dirty="0" err="1"/>
              <a:t>kan</a:t>
            </a:r>
            <a:r>
              <a:rPr lang="fi-FI" i="1" dirty="0"/>
              <a:t> </a:t>
            </a:r>
            <a:r>
              <a:rPr lang="fi-FI" i="1" dirty="0" err="1"/>
              <a:t>städa</a:t>
            </a:r>
            <a:r>
              <a:rPr lang="fi-FI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700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612" y="77073"/>
            <a:ext cx="9978083" cy="876072"/>
          </a:xfrm>
        </p:spPr>
        <p:txBody>
          <a:bodyPr>
            <a:normAutofit/>
          </a:bodyPr>
          <a:lstStyle/>
          <a:p>
            <a:r>
              <a:rPr lang="fi-FI" dirty="0"/>
              <a:t>Alistuskonjunktiolla alkavat sivulauseet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>
                <a:solidFill>
                  <a:srgbClr val="514843"/>
                </a:solidFill>
              </a:rPr>
              <a:t>KON-SU-KIE-PRE</a:t>
            </a:r>
          </a:p>
          <a:p>
            <a:pPr lvl="1"/>
            <a:r>
              <a:rPr lang="fi-FI" dirty="0">
                <a:solidFill>
                  <a:srgbClr val="514843"/>
                </a:solidFill>
              </a:rPr>
              <a:t>alistuskonjunktio, subjekti, kieltosana/liikkuva määre, predikaatti</a:t>
            </a:r>
          </a:p>
          <a:p>
            <a:pPr lvl="1"/>
            <a:r>
              <a:rPr lang="fi-FI" dirty="0">
                <a:solidFill>
                  <a:srgbClr val="514843"/>
                </a:solidFill>
              </a:rPr>
              <a:t>muista kieltosana aina ennen verbiä!</a:t>
            </a:r>
          </a:p>
          <a:p>
            <a:pPr lvl="0"/>
            <a:r>
              <a:rPr lang="fi-FI" dirty="0">
                <a:solidFill>
                  <a:srgbClr val="514843"/>
                </a:solidFill>
              </a:rPr>
              <a:t>Tavallisimpia alistuskonjunktioita:</a:t>
            </a:r>
          </a:p>
          <a:p>
            <a:pPr lvl="1"/>
            <a:r>
              <a:rPr lang="fi-FI" dirty="0" err="1">
                <a:solidFill>
                  <a:srgbClr val="514843"/>
                </a:solidFill>
              </a:rPr>
              <a:t>när</a:t>
            </a:r>
            <a:r>
              <a:rPr lang="fi-FI" dirty="0">
                <a:solidFill>
                  <a:srgbClr val="514843"/>
                </a:solidFill>
              </a:rPr>
              <a:t> = kun</a:t>
            </a:r>
          </a:p>
          <a:p>
            <a:pPr lvl="1"/>
            <a:r>
              <a:rPr lang="fi-FI" dirty="0" err="1">
                <a:solidFill>
                  <a:srgbClr val="514843"/>
                </a:solidFill>
              </a:rPr>
              <a:t>om</a:t>
            </a:r>
            <a:r>
              <a:rPr lang="fi-FI" dirty="0">
                <a:solidFill>
                  <a:srgbClr val="514843"/>
                </a:solidFill>
              </a:rPr>
              <a:t> = jos</a:t>
            </a:r>
          </a:p>
          <a:p>
            <a:pPr lvl="1"/>
            <a:r>
              <a:rPr lang="fi-FI" dirty="0" err="1">
                <a:solidFill>
                  <a:srgbClr val="514843"/>
                </a:solidFill>
              </a:rPr>
              <a:t>fast</a:t>
            </a:r>
            <a:r>
              <a:rPr lang="fi-FI" dirty="0">
                <a:solidFill>
                  <a:srgbClr val="514843"/>
                </a:solidFill>
              </a:rPr>
              <a:t> = vaikka</a:t>
            </a:r>
          </a:p>
          <a:p>
            <a:pPr lvl="1"/>
            <a:r>
              <a:rPr lang="fi-FI" dirty="0" err="1">
                <a:solidFill>
                  <a:srgbClr val="514843"/>
                </a:solidFill>
              </a:rPr>
              <a:t>som</a:t>
            </a:r>
            <a:r>
              <a:rPr lang="fi-FI" dirty="0">
                <a:solidFill>
                  <a:srgbClr val="514843"/>
                </a:solidFill>
              </a:rPr>
              <a:t> = joka</a:t>
            </a:r>
          </a:p>
          <a:p>
            <a:pPr lvl="1"/>
            <a:r>
              <a:rPr lang="fi-FI" dirty="0" err="1">
                <a:solidFill>
                  <a:srgbClr val="514843"/>
                </a:solidFill>
              </a:rPr>
              <a:t>att</a:t>
            </a:r>
            <a:r>
              <a:rPr lang="fi-FI" dirty="0">
                <a:solidFill>
                  <a:srgbClr val="514843"/>
                </a:solidFill>
              </a:rPr>
              <a:t> = että</a:t>
            </a:r>
          </a:p>
          <a:p>
            <a:pPr lvl="1"/>
            <a:r>
              <a:rPr lang="fi-FI" dirty="0" err="1">
                <a:solidFill>
                  <a:srgbClr val="514843"/>
                </a:solidFill>
              </a:rPr>
              <a:t>eftersom</a:t>
            </a:r>
            <a:r>
              <a:rPr lang="fi-FI" dirty="0">
                <a:solidFill>
                  <a:srgbClr val="514843"/>
                </a:solidFill>
              </a:rPr>
              <a:t> = koska</a:t>
            </a:r>
          </a:p>
          <a:p>
            <a:pPr lvl="1"/>
            <a:r>
              <a:rPr lang="fi-FI" dirty="0" err="1">
                <a:solidFill>
                  <a:srgbClr val="514843"/>
                </a:solidFill>
              </a:rPr>
              <a:t>innan</a:t>
            </a:r>
            <a:r>
              <a:rPr lang="fi-FI" dirty="0">
                <a:solidFill>
                  <a:srgbClr val="514843"/>
                </a:solidFill>
              </a:rPr>
              <a:t> = ennen kuin</a:t>
            </a:r>
          </a:p>
          <a:p>
            <a:pPr lvl="1"/>
            <a:r>
              <a:rPr lang="fi-FI" dirty="0" err="1">
                <a:solidFill>
                  <a:srgbClr val="514843"/>
                </a:solidFill>
              </a:rPr>
              <a:t>förrän</a:t>
            </a:r>
            <a:r>
              <a:rPr lang="fi-FI" dirty="0">
                <a:solidFill>
                  <a:srgbClr val="514843"/>
                </a:solidFill>
              </a:rPr>
              <a:t> = ennen kuin (kielteisen päälauseen yhteydessä)</a:t>
            </a:r>
          </a:p>
          <a:p>
            <a:pPr lvl="2"/>
            <a:r>
              <a:rPr lang="sv-SE" i="1" dirty="0"/>
              <a:t>Du får </a:t>
            </a:r>
            <a:r>
              <a:rPr lang="sv-SE" i="1" dirty="0">
                <a:solidFill>
                  <a:srgbClr val="FF0000"/>
                </a:solidFill>
              </a:rPr>
              <a:t>inte</a:t>
            </a:r>
            <a:r>
              <a:rPr lang="sv-SE" i="1" dirty="0"/>
              <a:t> gå </a:t>
            </a:r>
            <a:r>
              <a:rPr lang="sv-SE" b="1" i="1" dirty="0"/>
              <a:t>förrän</a:t>
            </a:r>
            <a:r>
              <a:rPr lang="sv-SE" i="1" dirty="0"/>
              <a:t> jag har kommit.</a:t>
            </a:r>
            <a:endParaRPr lang="fi-FI" dirty="0">
              <a:solidFill>
                <a:srgbClr val="514843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698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Relatiivilauseet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Sivulauseita, jotka alkavat relatiivipronominilla tai relatiivisella </a:t>
            </a:r>
            <a:r>
              <a:rPr lang="fi-FI" dirty="0" err="1"/>
              <a:t>adverbillä</a:t>
            </a:r>
            <a:r>
              <a:rPr lang="fi-FI" dirty="0"/>
              <a:t>.</a:t>
            </a:r>
          </a:p>
          <a:p>
            <a:r>
              <a:rPr lang="fi-FI" dirty="0"/>
              <a:t>Relatiivipronomini- tai adverbi viittaa sen edellä olevaan pääsanaan eli korrelaattiin</a:t>
            </a:r>
          </a:p>
          <a:p>
            <a:endParaRPr lang="fi-FI" dirty="0"/>
          </a:p>
          <a:p>
            <a:r>
              <a:rPr lang="fi-FI" i="1" dirty="0" err="1"/>
              <a:t>Jag</a:t>
            </a:r>
            <a:r>
              <a:rPr lang="fi-FI" i="1" dirty="0"/>
              <a:t> </a:t>
            </a:r>
            <a:r>
              <a:rPr lang="fi-FI" i="1" dirty="0" err="1"/>
              <a:t>träffade</a:t>
            </a:r>
            <a:r>
              <a:rPr lang="fi-FI" i="1" dirty="0"/>
              <a:t> en </a:t>
            </a:r>
            <a:r>
              <a:rPr lang="fi-FI" i="1" dirty="0" err="1"/>
              <a:t>man</a:t>
            </a:r>
            <a:r>
              <a:rPr lang="fi-FI" i="1" dirty="0"/>
              <a:t> </a:t>
            </a:r>
            <a:r>
              <a:rPr lang="fi-FI" i="1" dirty="0" err="1"/>
              <a:t>som</a:t>
            </a:r>
            <a:r>
              <a:rPr lang="fi-FI" i="1" dirty="0"/>
              <a:t> </a:t>
            </a:r>
            <a:r>
              <a:rPr lang="fi-FI" i="1" dirty="0" err="1"/>
              <a:t>hette</a:t>
            </a:r>
            <a:r>
              <a:rPr lang="fi-FI" i="1" dirty="0"/>
              <a:t> Ingvar.</a:t>
            </a:r>
          </a:p>
          <a:p>
            <a:r>
              <a:rPr lang="fi-FI" i="1" dirty="0"/>
              <a:t>Ingvar </a:t>
            </a:r>
            <a:r>
              <a:rPr lang="fi-FI" i="1" dirty="0" err="1"/>
              <a:t>har</a:t>
            </a:r>
            <a:r>
              <a:rPr lang="fi-FI" i="1" dirty="0"/>
              <a:t> </a:t>
            </a:r>
            <a:r>
              <a:rPr lang="fi-FI" i="1" dirty="0" err="1"/>
              <a:t>samma</a:t>
            </a:r>
            <a:r>
              <a:rPr lang="fi-FI" i="1" dirty="0"/>
              <a:t> </a:t>
            </a:r>
            <a:r>
              <a:rPr lang="fi-FI" i="1" dirty="0" err="1"/>
              <a:t>namn</a:t>
            </a:r>
            <a:r>
              <a:rPr lang="fi-FI" i="1" dirty="0"/>
              <a:t> </a:t>
            </a:r>
            <a:r>
              <a:rPr lang="fi-FI" i="1" dirty="0" err="1"/>
              <a:t>som</a:t>
            </a:r>
            <a:r>
              <a:rPr lang="fi-FI" i="1" dirty="0"/>
              <a:t> </a:t>
            </a:r>
            <a:r>
              <a:rPr lang="fi-FI" i="1" dirty="0" err="1"/>
              <a:t>IKEAs</a:t>
            </a:r>
            <a:r>
              <a:rPr lang="fi-FI" i="1" dirty="0"/>
              <a:t> </a:t>
            </a:r>
            <a:r>
              <a:rPr lang="fi-FI" i="1" dirty="0" err="1"/>
              <a:t>grundare</a:t>
            </a:r>
            <a:r>
              <a:rPr lang="fi-FI" i="1" dirty="0"/>
              <a:t>, </a:t>
            </a:r>
            <a:r>
              <a:rPr lang="fi-FI" i="1" dirty="0" err="1"/>
              <a:t>vilket</a:t>
            </a:r>
            <a:r>
              <a:rPr lang="fi-FI" i="1" dirty="0"/>
              <a:t> </a:t>
            </a:r>
            <a:r>
              <a:rPr lang="fi-FI" i="1" dirty="0" err="1"/>
              <a:t>var</a:t>
            </a:r>
            <a:r>
              <a:rPr lang="fi-FI" i="1" dirty="0"/>
              <a:t> </a:t>
            </a:r>
            <a:r>
              <a:rPr lang="fi-FI" i="1" dirty="0" err="1"/>
              <a:t>konstigt</a:t>
            </a:r>
            <a:r>
              <a:rPr lang="fi-FI" i="1" dirty="0"/>
              <a:t>.</a:t>
            </a:r>
          </a:p>
          <a:p>
            <a:r>
              <a:rPr lang="fi-FI" i="1" dirty="0" err="1"/>
              <a:t>Allt</a:t>
            </a:r>
            <a:r>
              <a:rPr lang="fi-FI" i="1" dirty="0"/>
              <a:t> </a:t>
            </a:r>
            <a:r>
              <a:rPr lang="fi-FI" i="1" dirty="0" err="1"/>
              <a:t>vad</a:t>
            </a:r>
            <a:r>
              <a:rPr lang="fi-FI" i="1" dirty="0"/>
              <a:t> </a:t>
            </a:r>
            <a:r>
              <a:rPr lang="fi-FI" i="1" dirty="0" err="1"/>
              <a:t>kan</a:t>
            </a:r>
            <a:r>
              <a:rPr lang="fi-FI" i="1" dirty="0"/>
              <a:t> </a:t>
            </a:r>
            <a:r>
              <a:rPr lang="fi-FI" i="1" dirty="0" err="1"/>
              <a:t>hända</a:t>
            </a:r>
            <a:r>
              <a:rPr lang="fi-FI" i="1" dirty="0"/>
              <a:t>, </a:t>
            </a:r>
            <a:r>
              <a:rPr lang="fi-FI" i="1" dirty="0" err="1"/>
              <a:t>har</a:t>
            </a:r>
            <a:r>
              <a:rPr lang="fi-FI" i="1" dirty="0"/>
              <a:t> </a:t>
            </a:r>
            <a:r>
              <a:rPr lang="fi-FI" i="1" dirty="0" err="1"/>
              <a:t>hänt</a:t>
            </a:r>
            <a:r>
              <a:rPr lang="fi-FI" i="1" dirty="0"/>
              <a:t> </a:t>
            </a:r>
            <a:r>
              <a:rPr lang="fi-FI" i="1" dirty="0" err="1"/>
              <a:t>till</a:t>
            </a:r>
            <a:r>
              <a:rPr lang="fi-FI" i="1" dirty="0"/>
              <a:t> </a:t>
            </a:r>
            <a:r>
              <a:rPr lang="fi-FI" i="1" dirty="0" err="1"/>
              <a:t>honom</a:t>
            </a:r>
            <a:r>
              <a:rPr lang="fi-FI" i="1" dirty="0"/>
              <a:t>.</a:t>
            </a:r>
          </a:p>
          <a:p>
            <a:r>
              <a:rPr lang="fi-FI" i="1" dirty="0"/>
              <a:t>Norrköping, </a:t>
            </a:r>
            <a:r>
              <a:rPr lang="fi-FI" i="1" dirty="0" err="1"/>
              <a:t>där</a:t>
            </a:r>
            <a:r>
              <a:rPr lang="fi-FI" i="1" dirty="0"/>
              <a:t> </a:t>
            </a:r>
            <a:r>
              <a:rPr lang="fi-FI" i="1" dirty="0" err="1"/>
              <a:t>han</a:t>
            </a:r>
            <a:r>
              <a:rPr lang="fi-FI" i="1" dirty="0"/>
              <a:t> </a:t>
            </a:r>
            <a:r>
              <a:rPr lang="fi-FI" i="1" dirty="0" err="1"/>
              <a:t>bor</a:t>
            </a:r>
            <a:r>
              <a:rPr lang="fi-FI" i="1" dirty="0"/>
              <a:t>, </a:t>
            </a:r>
            <a:r>
              <a:rPr lang="fi-FI" i="1" dirty="0" err="1"/>
              <a:t>är</a:t>
            </a:r>
            <a:r>
              <a:rPr lang="fi-FI" i="1" dirty="0"/>
              <a:t> en </a:t>
            </a:r>
            <a:r>
              <a:rPr lang="fi-FI" i="1" dirty="0" err="1"/>
              <a:t>stad</a:t>
            </a:r>
            <a:r>
              <a:rPr lang="fi-FI" i="1" dirty="0"/>
              <a:t> i </a:t>
            </a:r>
            <a:r>
              <a:rPr lang="fi-FI" i="1" dirty="0" err="1"/>
              <a:t>södra</a:t>
            </a:r>
            <a:r>
              <a:rPr lang="fi-FI" i="1" dirty="0"/>
              <a:t> Sverige.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9474041" y="2764011"/>
            <a:ext cx="2422760" cy="38344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2399" dirty="0"/>
          </a:p>
          <a:p>
            <a:pPr algn="ctr"/>
            <a:r>
              <a:rPr lang="fi-FI" b="1" dirty="0"/>
              <a:t>Relatiivipronominit</a:t>
            </a:r>
          </a:p>
          <a:p>
            <a:pPr algn="ctr"/>
            <a:endParaRPr lang="fi-FI" dirty="0"/>
          </a:p>
          <a:p>
            <a:pPr algn="ctr"/>
            <a:r>
              <a:rPr lang="fi-FI" dirty="0" err="1"/>
              <a:t>som</a:t>
            </a:r>
            <a:endParaRPr lang="fi-FI" dirty="0"/>
          </a:p>
          <a:p>
            <a:pPr algn="ctr"/>
            <a:r>
              <a:rPr lang="fi-FI" dirty="0" err="1"/>
              <a:t>vilken</a:t>
            </a:r>
            <a:r>
              <a:rPr lang="fi-FI" dirty="0"/>
              <a:t>/</a:t>
            </a:r>
            <a:r>
              <a:rPr lang="fi-FI" dirty="0" err="1"/>
              <a:t>vilket</a:t>
            </a:r>
            <a:r>
              <a:rPr lang="fi-FI" dirty="0"/>
              <a:t>/</a:t>
            </a:r>
            <a:r>
              <a:rPr lang="fi-FI" dirty="0" err="1"/>
              <a:t>vilka</a:t>
            </a:r>
            <a:endParaRPr lang="fi-FI" dirty="0"/>
          </a:p>
          <a:p>
            <a:pPr algn="ctr"/>
            <a:r>
              <a:rPr lang="fi-FI" dirty="0" err="1"/>
              <a:t>vilket</a:t>
            </a:r>
            <a:r>
              <a:rPr lang="fi-FI" dirty="0"/>
              <a:t>/</a:t>
            </a:r>
            <a:r>
              <a:rPr lang="fi-FI" dirty="0" err="1"/>
              <a:t>något</a:t>
            </a:r>
            <a:r>
              <a:rPr lang="fi-FI" dirty="0"/>
              <a:t> </a:t>
            </a:r>
            <a:r>
              <a:rPr lang="fi-FI" dirty="0" err="1"/>
              <a:t>som</a:t>
            </a:r>
            <a:endParaRPr lang="fi-FI" dirty="0"/>
          </a:p>
          <a:p>
            <a:pPr algn="ctr"/>
            <a:r>
              <a:rPr lang="fi-FI" dirty="0" err="1"/>
              <a:t>vars</a:t>
            </a:r>
            <a:r>
              <a:rPr lang="fi-FI" dirty="0"/>
              <a:t>/vilkas</a:t>
            </a:r>
          </a:p>
          <a:p>
            <a:pPr algn="ctr"/>
            <a:r>
              <a:rPr lang="fi-FI" dirty="0" err="1"/>
              <a:t>vad</a:t>
            </a:r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b="1" dirty="0"/>
              <a:t>Relatiiviadverbit</a:t>
            </a:r>
          </a:p>
          <a:p>
            <a:pPr algn="ctr"/>
            <a:endParaRPr lang="fi-FI" dirty="0"/>
          </a:p>
          <a:p>
            <a:pPr algn="ctr"/>
            <a:r>
              <a:rPr lang="fi-FI" dirty="0" err="1"/>
              <a:t>där</a:t>
            </a:r>
            <a:endParaRPr lang="fi-FI" dirty="0"/>
          </a:p>
          <a:p>
            <a:pPr algn="ctr"/>
            <a:r>
              <a:rPr lang="fi-FI" dirty="0" err="1"/>
              <a:t>dit</a:t>
            </a:r>
            <a:endParaRPr lang="fi-FI" dirty="0"/>
          </a:p>
          <a:p>
            <a:pPr algn="ctr"/>
            <a:r>
              <a:rPr lang="fi-FI" dirty="0" err="1"/>
              <a:t>då</a:t>
            </a:r>
            <a:endParaRPr lang="fi-FI" dirty="0"/>
          </a:p>
          <a:p>
            <a:pPr algn="ctr"/>
            <a:endParaRPr lang="fi-FI" sz="2399" dirty="0"/>
          </a:p>
        </p:txBody>
      </p:sp>
    </p:spTree>
    <p:extLst>
      <p:ext uri="{BB962C8B-B14F-4D97-AF65-F5344CB8AC3E}">
        <p14:creationId xmlns:p14="http://schemas.microsoft.com/office/powerpoint/2010/main" val="364843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Epäsuorat kysymyslauseet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063" indent="-457063">
              <a:buFont typeface="+mj-lt"/>
              <a:buAutoNum type="arabicPeriod"/>
            </a:pPr>
            <a:r>
              <a:rPr lang="fi-FI" dirty="0"/>
              <a:t>Suora kysymys alkaa kysymyssanalla </a:t>
            </a:r>
            <a:r>
              <a:rPr lang="fi-FI" dirty="0">
                <a:sym typeface="Wingdings" panose="05000000000000000000" pitchFamily="2" charset="2"/>
              </a:rPr>
              <a:t> epäsuoraan KON-SU-KIE-PRE.</a:t>
            </a:r>
            <a:endParaRPr lang="fi-FI" dirty="0"/>
          </a:p>
          <a:p>
            <a:pPr lvl="1"/>
            <a:r>
              <a:rPr lang="fi-FI" sz="1799" i="1" dirty="0" err="1">
                <a:solidFill>
                  <a:srgbClr val="0070C0"/>
                </a:solidFill>
              </a:rPr>
              <a:t>Vad</a:t>
            </a:r>
            <a:r>
              <a:rPr lang="fi-FI" sz="1799" i="1" dirty="0">
                <a:solidFill>
                  <a:srgbClr val="0070C0"/>
                </a:solidFill>
              </a:rPr>
              <a:t> </a:t>
            </a:r>
            <a:r>
              <a:rPr lang="fi-FI" sz="1799" i="1" dirty="0" err="1">
                <a:solidFill>
                  <a:srgbClr val="0070C0"/>
                </a:solidFill>
              </a:rPr>
              <a:t>gör</a:t>
            </a:r>
            <a:r>
              <a:rPr lang="fi-FI" sz="1799" i="1" dirty="0">
                <a:solidFill>
                  <a:srgbClr val="0070C0"/>
                </a:solidFill>
              </a:rPr>
              <a:t> du? </a:t>
            </a:r>
            <a:r>
              <a:rPr lang="fi-FI" sz="1799" i="1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fi-FI" sz="1799" i="1" dirty="0" err="1">
                <a:solidFill>
                  <a:srgbClr val="0070C0"/>
                </a:solidFill>
              </a:rPr>
              <a:t>Jag</a:t>
            </a:r>
            <a:r>
              <a:rPr lang="fi-FI" sz="1799" i="1" dirty="0">
                <a:solidFill>
                  <a:srgbClr val="0070C0"/>
                </a:solidFill>
              </a:rPr>
              <a:t> </a:t>
            </a:r>
            <a:r>
              <a:rPr lang="fi-FI" sz="1799" i="1" dirty="0" err="1">
                <a:solidFill>
                  <a:srgbClr val="0070C0"/>
                </a:solidFill>
              </a:rPr>
              <a:t>undrar</a:t>
            </a:r>
            <a:r>
              <a:rPr lang="fi-FI" sz="1799" i="1" dirty="0">
                <a:solidFill>
                  <a:srgbClr val="0070C0"/>
                </a:solidFill>
              </a:rPr>
              <a:t> </a:t>
            </a:r>
            <a:r>
              <a:rPr lang="fi-FI" sz="1799" b="1" i="1" dirty="0" err="1">
                <a:solidFill>
                  <a:srgbClr val="0070C0"/>
                </a:solidFill>
              </a:rPr>
              <a:t>vad</a:t>
            </a:r>
            <a:r>
              <a:rPr lang="fi-FI" sz="1799" b="1" i="1" dirty="0">
                <a:solidFill>
                  <a:srgbClr val="0070C0"/>
                </a:solidFill>
              </a:rPr>
              <a:t> du </a:t>
            </a:r>
            <a:r>
              <a:rPr lang="fi-FI" sz="1799" b="1" i="1" dirty="0" err="1">
                <a:solidFill>
                  <a:srgbClr val="0070C0"/>
                </a:solidFill>
              </a:rPr>
              <a:t>gör</a:t>
            </a:r>
            <a:r>
              <a:rPr lang="fi-FI" sz="1799" dirty="0">
                <a:solidFill>
                  <a:srgbClr val="0070C0"/>
                </a:solidFill>
              </a:rPr>
              <a:t>.</a:t>
            </a:r>
          </a:p>
          <a:p>
            <a:pPr lvl="1"/>
            <a:endParaRPr lang="fi-FI" sz="1799" dirty="0"/>
          </a:p>
          <a:p>
            <a:pPr marL="457063" indent="-457063">
              <a:buFont typeface="+mj-lt"/>
              <a:buAutoNum type="arabicPeriod"/>
            </a:pPr>
            <a:r>
              <a:rPr lang="fi-FI" dirty="0"/>
              <a:t>Suora kysymys alkaa verbillä </a:t>
            </a:r>
            <a:r>
              <a:rPr lang="fi-FI" dirty="0">
                <a:sym typeface="Wingdings" panose="05000000000000000000" pitchFamily="2" charset="2"/>
              </a:rPr>
              <a:t> epäsuoraan lisätään OM.</a:t>
            </a:r>
            <a:endParaRPr lang="fi-FI" dirty="0"/>
          </a:p>
          <a:p>
            <a:pPr lvl="1"/>
            <a:r>
              <a:rPr lang="fi-FI" sz="1799" i="1" dirty="0" err="1">
                <a:solidFill>
                  <a:srgbClr val="0070C0"/>
                </a:solidFill>
              </a:rPr>
              <a:t>Är</a:t>
            </a:r>
            <a:r>
              <a:rPr lang="fi-FI" sz="1799" i="1" dirty="0">
                <a:solidFill>
                  <a:srgbClr val="0070C0"/>
                </a:solidFill>
              </a:rPr>
              <a:t> </a:t>
            </a:r>
            <a:r>
              <a:rPr lang="fi-FI" sz="1799" i="1" dirty="0" err="1">
                <a:solidFill>
                  <a:srgbClr val="0070C0"/>
                </a:solidFill>
              </a:rPr>
              <a:t>hon</a:t>
            </a:r>
            <a:r>
              <a:rPr lang="fi-FI" sz="1799" i="1" dirty="0">
                <a:solidFill>
                  <a:srgbClr val="0070C0"/>
                </a:solidFill>
              </a:rPr>
              <a:t> </a:t>
            </a:r>
            <a:r>
              <a:rPr lang="fi-FI" sz="1799" i="1" dirty="0" err="1">
                <a:solidFill>
                  <a:srgbClr val="0070C0"/>
                </a:solidFill>
              </a:rPr>
              <a:t>sjuk</a:t>
            </a:r>
            <a:r>
              <a:rPr lang="fi-FI" sz="1799" i="1" dirty="0">
                <a:solidFill>
                  <a:srgbClr val="0070C0"/>
                </a:solidFill>
              </a:rPr>
              <a:t>?</a:t>
            </a:r>
            <a:r>
              <a:rPr lang="fi-FI" sz="1799" i="1" dirty="0"/>
              <a:t> </a:t>
            </a:r>
            <a:r>
              <a:rPr lang="fi-FI" sz="1799" i="1" dirty="0">
                <a:sym typeface="Wingdings" panose="05000000000000000000" pitchFamily="2" charset="2"/>
              </a:rPr>
              <a:t> </a:t>
            </a:r>
            <a:r>
              <a:rPr lang="fi-FI" sz="1799" i="1" dirty="0" err="1">
                <a:solidFill>
                  <a:srgbClr val="0070C0"/>
                </a:solidFill>
              </a:rPr>
              <a:t>Jag</a:t>
            </a:r>
            <a:r>
              <a:rPr lang="fi-FI" sz="1799" i="1" dirty="0">
                <a:solidFill>
                  <a:srgbClr val="0070C0"/>
                </a:solidFill>
              </a:rPr>
              <a:t> </a:t>
            </a:r>
            <a:r>
              <a:rPr lang="fi-FI" sz="1799" i="1" dirty="0" err="1">
                <a:solidFill>
                  <a:srgbClr val="0070C0"/>
                </a:solidFill>
              </a:rPr>
              <a:t>ville</a:t>
            </a:r>
            <a:r>
              <a:rPr lang="fi-FI" sz="1799" i="1" dirty="0">
                <a:solidFill>
                  <a:srgbClr val="0070C0"/>
                </a:solidFill>
              </a:rPr>
              <a:t> </a:t>
            </a:r>
            <a:r>
              <a:rPr lang="fi-FI" sz="1799" i="1" dirty="0" err="1">
                <a:solidFill>
                  <a:srgbClr val="0070C0"/>
                </a:solidFill>
              </a:rPr>
              <a:t>bara</a:t>
            </a:r>
            <a:r>
              <a:rPr lang="fi-FI" sz="1799" i="1" dirty="0">
                <a:solidFill>
                  <a:srgbClr val="0070C0"/>
                </a:solidFill>
              </a:rPr>
              <a:t> </a:t>
            </a:r>
            <a:r>
              <a:rPr lang="fi-FI" sz="1799" i="1" dirty="0" err="1">
                <a:solidFill>
                  <a:srgbClr val="0070C0"/>
                </a:solidFill>
              </a:rPr>
              <a:t>veta</a:t>
            </a:r>
            <a:r>
              <a:rPr lang="fi-FI" sz="1799" i="1" dirty="0">
                <a:solidFill>
                  <a:srgbClr val="0070C0"/>
                </a:solidFill>
              </a:rPr>
              <a:t> </a:t>
            </a:r>
            <a:r>
              <a:rPr lang="fi-FI" sz="1799" b="1" i="1" dirty="0" err="1">
                <a:solidFill>
                  <a:srgbClr val="0070C0"/>
                </a:solidFill>
              </a:rPr>
              <a:t>om</a:t>
            </a:r>
            <a:r>
              <a:rPr lang="fi-FI" sz="1799" b="1" i="1" dirty="0">
                <a:solidFill>
                  <a:srgbClr val="0070C0"/>
                </a:solidFill>
              </a:rPr>
              <a:t> </a:t>
            </a:r>
            <a:r>
              <a:rPr lang="fi-FI" sz="1799" b="1" i="1" dirty="0" err="1">
                <a:solidFill>
                  <a:srgbClr val="0070C0"/>
                </a:solidFill>
              </a:rPr>
              <a:t>hon</a:t>
            </a:r>
            <a:r>
              <a:rPr lang="fi-FI" sz="1799" b="1" i="1" dirty="0">
                <a:solidFill>
                  <a:srgbClr val="0070C0"/>
                </a:solidFill>
              </a:rPr>
              <a:t> </a:t>
            </a:r>
            <a:r>
              <a:rPr lang="fi-FI" sz="1799" b="1" i="1" dirty="0" err="1">
                <a:solidFill>
                  <a:srgbClr val="0070C0"/>
                </a:solidFill>
              </a:rPr>
              <a:t>är</a:t>
            </a:r>
            <a:r>
              <a:rPr lang="fi-FI" sz="1799" b="1" i="1" dirty="0">
                <a:solidFill>
                  <a:srgbClr val="0070C0"/>
                </a:solidFill>
              </a:rPr>
              <a:t> </a:t>
            </a:r>
            <a:r>
              <a:rPr lang="fi-FI" sz="1799" b="1" i="1" dirty="0" err="1">
                <a:solidFill>
                  <a:srgbClr val="0070C0"/>
                </a:solidFill>
              </a:rPr>
              <a:t>sjuk</a:t>
            </a:r>
            <a:r>
              <a:rPr lang="fi-FI" sz="1799" i="1" dirty="0">
                <a:solidFill>
                  <a:srgbClr val="0070C0"/>
                </a:solidFill>
              </a:rPr>
              <a:t>.</a:t>
            </a:r>
          </a:p>
          <a:p>
            <a:pPr lvl="1"/>
            <a:endParaRPr lang="fi-FI" sz="1799" i="1" dirty="0">
              <a:solidFill>
                <a:srgbClr val="0070C0"/>
              </a:solidFill>
            </a:endParaRPr>
          </a:p>
          <a:p>
            <a:pPr marL="457063" indent="-457063">
              <a:buFont typeface="+mj-lt"/>
              <a:buAutoNum type="arabicPeriod"/>
            </a:pPr>
            <a:r>
              <a:rPr lang="fi-FI" dirty="0"/>
              <a:t>Kysymyssana on lauseen subjekti tai osa sitä </a:t>
            </a:r>
            <a:r>
              <a:rPr lang="fi-FI" dirty="0">
                <a:sym typeface="Wingdings" panose="05000000000000000000" pitchFamily="2" charset="2"/>
              </a:rPr>
              <a:t> lisätään epäsuoraan versioon SOM </a:t>
            </a:r>
          </a:p>
          <a:p>
            <a:pPr lvl="1"/>
            <a:r>
              <a:rPr lang="fi-FI" sz="1799" dirty="0" err="1">
                <a:solidFill>
                  <a:srgbClr val="0070C0"/>
                </a:solidFill>
              </a:rPr>
              <a:t>Vem</a:t>
            </a:r>
            <a:r>
              <a:rPr lang="fi-FI" sz="1799" dirty="0">
                <a:solidFill>
                  <a:srgbClr val="0070C0"/>
                </a:solidFill>
              </a:rPr>
              <a:t> </a:t>
            </a:r>
            <a:r>
              <a:rPr lang="fi-FI" sz="1799" dirty="0" err="1">
                <a:solidFill>
                  <a:srgbClr val="0070C0"/>
                </a:solidFill>
              </a:rPr>
              <a:t>kommer</a:t>
            </a:r>
            <a:r>
              <a:rPr lang="fi-FI" sz="1799" dirty="0">
                <a:solidFill>
                  <a:srgbClr val="0070C0"/>
                </a:solidFill>
              </a:rPr>
              <a:t> </a:t>
            </a:r>
            <a:r>
              <a:rPr lang="fi-FI" sz="1799" dirty="0" err="1">
                <a:solidFill>
                  <a:srgbClr val="0070C0"/>
                </a:solidFill>
              </a:rPr>
              <a:t>med</a:t>
            </a:r>
            <a:r>
              <a:rPr lang="fi-FI" sz="1799" dirty="0">
                <a:solidFill>
                  <a:srgbClr val="0070C0"/>
                </a:solidFill>
              </a:rPr>
              <a:t>? </a:t>
            </a:r>
            <a:r>
              <a:rPr lang="fi-FI" sz="1799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fi-FI" sz="1799" dirty="0" err="1">
                <a:solidFill>
                  <a:srgbClr val="0070C0"/>
                </a:solidFill>
                <a:sym typeface="Wingdings" panose="05000000000000000000" pitchFamily="2" charset="2"/>
              </a:rPr>
              <a:t>Jag</a:t>
            </a:r>
            <a:r>
              <a:rPr lang="fi-FI" sz="1799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fi-FI" sz="1799" dirty="0" err="1">
                <a:solidFill>
                  <a:srgbClr val="0070C0"/>
                </a:solidFill>
                <a:sym typeface="Wingdings" panose="05000000000000000000" pitchFamily="2" charset="2"/>
              </a:rPr>
              <a:t>vet</a:t>
            </a:r>
            <a:r>
              <a:rPr lang="fi-FI" sz="1799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fi-FI" sz="1799" dirty="0" err="1">
                <a:solidFill>
                  <a:srgbClr val="0070C0"/>
                </a:solidFill>
                <a:sym typeface="Wingdings" panose="05000000000000000000" pitchFamily="2" charset="2"/>
              </a:rPr>
              <a:t>inte</a:t>
            </a:r>
            <a:r>
              <a:rPr lang="fi-FI" sz="1799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fi-FI" sz="1799" b="1" dirty="0" err="1">
                <a:solidFill>
                  <a:srgbClr val="0070C0"/>
                </a:solidFill>
                <a:sym typeface="Wingdings" panose="05000000000000000000" pitchFamily="2" charset="2"/>
              </a:rPr>
              <a:t>vem</a:t>
            </a:r>
            <a:r>
              <a:rPr lang="fi-FI" sz="1799" b="1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fi-FI" sz="1799" b="1" dirty="0" err="1">
                <a:solidFill>
                  <a:srgbClr val="0070C0"/>
                </a:solidFill>
                <a:sym typeface="Wingdings" panose="05000000000000000000" pitchFamily="2" charset="2"/>
              </a:rPr>
              <a:t>som</a:t>
            </a:r>
            <a:r>
              <a:rPr lang="fi-FI" sz="1799" b="1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fi-FI" sz="1799" b="1" dirty="0" err="1">
                <a:solidFill>
                  <a:srgbClr val="0070C0"/>
                </a:solidFill>
                <a:sym typeface="Wingdings" panose="05000000000000000000" pitchFamily="2" charset="2"/>
              </a:rPr>
              <a:t>kommer</a:t>
            </a:r>
            <a:r>
              <a:rPr lang="fi-FI" sz="1799" b="1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fi-FI" sz="1799" b="1" dirty="0" err="1">
                <a:solidFill>
                  <a:srgbClr val="0070C0"/>
                </a:solidFill>
                <a:sym typeface="Wingdings" panose="05000000000000000000" pitchFamily="2" charset="2"/>
              </a:rPr>
              <a:t>med</a:t>
            </a:r>
            <a:r>
              <a:rPr lang="fi-FI" sz="1799" dirty="0">
                <a:solidFill>
                  <a:srgbClr val="0070C0"/>
                </a:solidFill>
                <a:sym typeface="Wingdings" panose="05000000000000000000" pitchFamily="2" charset="2"/>
              </a:rPr>
              <a:t>.</a:t>
            </a:r>
          </a:p>
          <a:p>
            <a:pPr lvl="1"/>
            <a:endParaRPr lang="fi-FI" sz="1799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sz="2198" dirty="0">
                <a:solidFill>
                  <a:srgbClr val="0070C0"/>
                </a:solidFill>
                <a:sym typeface="Wingdings" panose="05000000000000000000" pitchFamily="2" charset="2"/>
              </a:rPr>
              <a:t> Laske aina KON-SU-KIE-PRE johdantolauseen jälkeen!</a:t>
            </a:r>
            <a:endParaRPr lang="fi-FI" sz="2198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99289" y="2212558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KON</a:t>
            </a:r>
            <a:endParaRPr lang="sv-SE" dirty="0"/>
          </a:p>
        </p:txBody>
      </p:sp>
      <p:sp>
        <p:nvSpPr>
          <p:cNvPr id="5" name="TextBox 4"/>
          <p:cNvSpPr txBox="1"/>
          <p:nvPr/>
        </p:nvSpPr>
        <p:spPr>
          <a:xfrm>
            <a:off x="5035368" y="2212558"/>
            <a:ext cx="3722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SU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5379347" y="220486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PRE</a:t>
            </a:r>
            <a:endParaRPr lang="sv-SE" dirty="0"/>
          </a:p>
        </p:txBody>
      </p:sp>
      <p:sp>
        <p:nvSpPr>
          <p:cNvPr id="7" name="TextBox 6"/>
          <p:cNvSpPr txBox="1"/>
          <p:nvPr/>
        </p:nvSpPr>
        <p:spPr>
          <a:xfrm>
            <a:off x="5379183" y="3368852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KON</a:t>
            </a:r>
            <a:endParaRPr lang="sv-SE" dirty="0"/>
          </a:p>
        </p:txBody>
      </p:sp>
      <p:sp>
        <p:nvSpPr>
          <p:cNvPr id="8" name="TextBox 7"/>
          <p:cNvSpPr txBox="1"/>
          <p:nvPr/>
        </p:nvSpPr>
        <p:spPr>
          <a:xfrm>
            <a:off x="5826312" y="3363590"/>
            <a:ext cx="3722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SU</a:t>
            </a:r>
            <a:endParaRPr lang="sv-SE" dirty="0"/>
          </a:p>
        </p:txBody>
      </p:sp>
      <p:sp>
        <p:nvSpPr>
          <p:cNvPr id="9" name="TextBox 8"/>
          <p:cNvSpPr txBox="1"/>
          <p:nvPr/>
        </p:nvSpPr>
        <p:spPr>
          <a:xfrm>
            <a:off x="6173697" y="336885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PRE</a:t>
            </a:r>
            <a:endParaRPr lang="sv-SE" dirty="0"/>
          </a:p>
        </p:txBody>
      </p:sp>
      <p:sp>
        <p:nvSpPr>
          <p:cNvPr id="10" name="TextBox 9"/>
          <p:cNvSpPr txBox="1"/>
          <p:nvPr/>
        </p:nvSpPr>
        <p:spPr>
          <a:xfrm>
            <a:off x="5442870" y="4797876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KON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5987588" y="4797876"/>
            <a:ext cx="372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SU</a:t>
            </a:r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6655799" y="479787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/>
              <a:t>PRE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984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Theme1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B258FCDD-89AE-4E21-B818-B4E83609C9F5}" vid="{F3D6EDEF-0E30-4D98-A6AC-966AF8877B8E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46</TotalTime>
  <Words>408</Words>
  <Application>Microsoft Office PowerPoint</Application>
  <PresentationFormat>Custom</PresentationFormat>
  <Paragraphs>89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Century Gothic</vt:lpstr>
      <vt:lpstr>Euphemia</vt:lpstr>
      <vt:lpstr>Plantagenet Cherokee</vt:lpstr>
      <vt:lpstr>Wingdings</vt:lpstr>
      <vt:lpstr>Theme1</vt:lpstr>
      <vt:lpstr>Sanajärjestys</vt:lpstr>
      <vt:lpstr>Päälauseen sanajärjestys (suora)</vt:lpstr>
      <vt:lpstr>Päälauseen sanajärjestys (käänteinen)</vt:lpstr>
      <vt:lpstr>Sivulauseen sanajärjestys</vt:lpstr>
      <vt:lpstr>Alistuskonjunktiolla alkavat sivulauseet</vt:lpstr>
      <vt:lpstr>Relatiivilauseet</vt:lpstr>
      <vt:lpstr>Epäsuorat kysymyslauseet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Sanajärjestys</dc:title>
  <dc:creator>Mikkonen Piritta</dc:creator>
  <cp:lastModifiedBy>Mikkonen Piritta</cp:lastModifiedBy>
  <cp:revision>13</cp:revision>
  <dcterms:created xsi:type="dcterms:W3CDTF">2018-09-19T11:33:14Z</dcterms:created>
  <dcterms:modified xsi:type="dcterms:W3CDTF">2020-10-07T08:07:11Z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