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2" r:id="rId3"/>
    <p:sldId id="258" r:id="rId4"/>
    <p:sldId id="267" r:id="rId5"/>
    <p:sldId id="259" r:id="rId6"/>
    <p:sldId id="260" r:id="rId7"/>
    <p:sldId id="274" r:id="rId8"/>
    <p:sldId id="275" r:id="rId9"/>
    <p:sldId id="261" r:id="rId10"/>
    <p:sldId id="268" r:id="rId11"/>
    <p:sldId id="262" r:id="rId12"/>
    <p:sldId id="269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300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02">
          <p15:clr>
            <a:srgbClr val="A4A3A4"/>
          </p15:clr>
        </p15:guide>
        <p15:guide id="9" pos="7378" userDrawn="1">
          <p15:clr>
            <a:srgbClr val="A4A3A4"/>
          </p15:clr>
        </p15:guide>
        <p15:guide id="10" pos="665">
          <p15:clr>
            <a:srgbClr val="A4A3A4"/>
          </p15:clr>
        </p15:guide>
        <p15:guide id="11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57"/>
    <a:srgbClr val="C29A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8" autoAdjust="0"/>
    <p:restoredTop sz="97495" autoAdjust="0"/>
  </p:normalViewPr>
  <p:slideViewPr>
    <p:cSldViewPr showGuides="1">
      <p:cViewPr varScale="1">
        <p:scale>
          <a:sx n="113" d="100"/>
          <a:sy n="113" d="100"/>
        </p:scale>
        <p:origin x="1072" y="176"/>
      </p:cViewPr>
      <p:guideLst>
        <p:guide orient="horz" pos="2160"/>
        <p:guide orient="horz" pos="3884"/>
        <p:guide orient="horz" pos="300"/>
        <p:guide orient="horz" pos="1117"/>
        <p:guide pos="302"/>
        <p:guide pos="7378"/>
        <p:guide pos="665"/>
        <p:guide pos="3840"/>
      </p:guideLst>
    </p:cSldViewPr>
  </p:slideViewPr>
  <p:outlineViewPr>
    <p:cViewPr>
      <p:scale>
        <a:sx n="33" d="100"/>
        <a:sy n="33" d="100"/>
      </p:scale>
      <p:origin x="0" y="-379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7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5808B-E55E-495E-AD4D-B469E5CD22EF}" type="datetimeFigureOut">
              <a:rPr lang="fi-FI" sz="800" smtClean="0"/>
              <a:t>26.8.2021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AF4E2-CB80-489C-B09B-4F5EEF4552BF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579175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4BDF7DAC-3845-4961-8DB5-52D3C261C68E}" type="datetimeFigureOut">
              <a:rPr lang="fi-FI" smtClean="0"/>
              <a:pPr/>
              <a:t>26.8.2021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A2CDBA3-8E53-4B38-8A28-94E4F9D926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82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7FC8AB4-BAF4-4D42-8872-AFDC24CCDD75}" type="datetime1">
              <a:rPr lang="fi-FI" smtClean="0"/>
              <a:t>26.8.2021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843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CE15D4-FA64-420B-9AFA-D27A5DC99D4A}" type="datetime1">
              <a:rPr lang="fi-FI" smtClean="0"/>
              <a:t>26.8.2021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57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3444F-85E1-4DC9-8EA2-A919F80CF21D}" type="datetime1">
              <a:rPr lang="fi-FI" smtClean="0"/>
              <a:t>26.8.2021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46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174A7B-F398-422A-9274-A7A0A77AE029}" type="datetime1">
              <a:rPr lang="fi-FI" smtClean="0"/>
              <a:t>26.8.2021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54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6F59-3B3E-4434-8A80-1A363BC70A00}" type="datetime1">
              <a:rPr lang="fi-FI" smtClean="0"/>
              <a:t>26.8.2021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3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82CA-7D08-4C64-A2BA-A286A40F9810}" type="datetime1">
              <a:rPr lang="fi-FI" smtClean="0"/>
              <a:t>26.8.2021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41A2-48E2-4BFE-BD0D-9B7D2B6441E4}" type="datetime1">
              <a:rPr lang="fi-FI" smtClean="0"/>
              <a:t>26.8.2021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02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72CC-29C7-4312-AA7D-FC0D130E2651}" type="datetime1">
              <a:rPr lang="fi-FI" smtClean="0"/>
              <a:t>26.8.2021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67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881-BBB2-4666-A10D-F4C42740CE29}" type="datetime1">
              <a:rPr lang="fi-FI" smtClean="0"/>
              <a:t>26.8.2021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36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3183C9-4B92-47A3-9B0C-4F7FFD5778B3}" type="datetime1">
              <a:rPr lang="fi-FI" smtClean="0"/>
              <a:t>26.8.2021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9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D172078D-D4CF-4F8B-89D4-683D8E317D99}" type="datetime1">
              <a:rPr lang="fi-FI" smtClean="0"/>
              <a:t>26.8.2021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2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9AA285B-F5FB-48E8-9E8F-9D20CFE3E443}" type="datetime1">
              <a:rPr lang="fi-FI" smtClean="0"/>
              <a:t>26.8.2021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73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6703-07DF-4528-8F0F-740BB826187F}" type="datetime1">
              <a:rPr lang="fi-FI" smtClean="0"/>
              <a:t>26.8.2021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72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4B8D-95FF-4589-9B9A-3A6306CC07E9}" type="datetime1">
              <a:rPr lang="fi-FI" smtClean="0"/>
              <a:t>26.8.2021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66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0EBD-CCAD-42A7-BEF7-F6A4385AEC96}" type="datetime1">
              <a:rPr lang="fi-FI" smtClean="0"/>
              <a:t>26.8.2021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3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0593-6CFC-4FA8-9168-1F36779AADF9}" type="datetime1">
              <a:rPr lang="fi-FI" smtClean="0"/>
              <a:t>26.8.2021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0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F5A953-C7A8-4DC0-B83F-3DF5D37EDE88}" type="datetime1">
              <a:rPr lang="fi-FI" smtClean="0"/>
              <a:t>26.8.2021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5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6809-94E2-48DA-B120-4BBAD84AC78E}" type="datetime1">
              <a:rPr lang="fi-FI" smtClean="0"/>
              <a:t>26.8.2021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30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9941DD-DFFB-4F5E-804F-172516824F1B}" type="datetime1">
              <a:rPr lang="fi-FI" smtClean="0"/>
              <a:t>26.8.2021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760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368543-CE59-49F8-867C-8A3FBAAD7A9F}" type="datetime1">
              <a:rPr lang="fi-FI" smtClean="0"/>
              <a:t>26.8.2021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5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14E90D-FE23-4FB2-9E95-A78C890E1071}" type="datetime1">
              <a:rPr lang="fi-FI" smtClean="0"/>
              <a:t>26.8.2021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98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BE958-3B47-436D-8DD1-2D5CAB1F4512}" type="datetime1">
              <a:rPr lang="fi-FI" smtClean="0"/>
              <a:t>26.8.2021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99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0CBC3C4-7E9F-4D5C-9AE6-9858016C1106}" type="datetime1">
              <a:rPr lang="fi-FI" smtClean="0"/>
              <a:t>26.8.2021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73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03B9F0-AC92-4F95-88F1-368CC87E5C5E}" type="datetime1">
              <a:rPr lang="fi-FI" smtClean="0"/>
              <a:t>26.8.2021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458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5665-A412-4858-82BF-B092FC41CFF7}" type="datetime1">
              <a:rPr lang="fi-FI" smtClean="0"/>
              <a:t>26.8.2021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63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990C-8331-4DA1-97FF-1E3F516B1243}" type="datetime1">
              <a:rPr lang="fi-FI" smtClean="0"/>
              <a:t>26.8.2021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0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D3040-EC68-41B6-B426-75D972819FB0}" type="datetime1">
              <a:rPr lang="fi-FI" smtClean="0"/>
              <a:t>26.8.2021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39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62767B-731B-4464-9ABA-9ADF7EB493B6}" type="datetime1">
              <a:rPr lang="fi-FI" smtClean="0"/>
              <a:t>26.8.2021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5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B2A89-1602-4E9D-8AE2-C3B623ABF8B4}" type="datetime1">
              <a:rPr lang="fi-FI" smtClean="0"/>
              <a:t>26.8.2021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1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BBFBBC-9947-494E-8801-827AD1579B09}" type="datetime1">
              <a:rPr lang="fi-FI" smtClean="0"/>
              <a:t>26.8.2021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7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435E05-882E-487F-8F92-FA8A4A13627E}" type="datetime1">
              <a:rPr lang="fi-FI" smtClean="0"/>
              <a:t>26.8.2021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95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9521-BE67-4899-9D66-A6004EC8346E}" type="datetime1">
              <a:rPr lang="fi-FI" smtClean="0"/>
              <a:t>26.8.2021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4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F2A8-0E19-4A6C-8620-E482DF92A49E}" type="datetime1">
              <a:rPr lang="fi-FI" smtClean="0"/>
              <a:t>26.8.2021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43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5DB4A7-9188-4095-84E1-E1DCB0ECE150}" type="datetime1">
              <a:rPr lang="fi-FI" smtClean="0"/>
              <a:t>26.8.2021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284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FC9E98-C3B4-4609-BD80-85D9B3F8898B}" type="datetime1">
              <a:rPr lang="fi-FI" smtClean="0"/>
              <a:t>26.8.2021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40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C303AC-00DE-4A76-B195-7695749E5363}" type="datetime1">
              <a:rPr lang="fi-FI" smtClean="0"/>
              <a:t>26.8.2021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08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09E99790-A5AA-4C9F-86E4-F2AE5C5929B8}" type="datetime1">
              <a:rPr lang="fi-FI" smtClean="0"/>
              <a:t>26.8.2021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 userDrawn="1"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7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74" r:id="rId6"/>
    <p:sldLayoutId id="2147483663" r:id="rId7"/>
    <p:sldLayoutId id="2147483651" r:id="rId8"/>
    <p:sldLayoutId id="2147483664" r:id="rId9"/>
    <p:sldLayoutId id="2147483667" r:id="rId10"/>
    <p:sldLayoutId id="2147483665" r:id="rId11"/>
    <p:sldLayoutId id="2147483666" r:id="rId12"/>
    <p:sldLayoutId id="2147483652" r:id="rId13"/>
    <p:sldLayoutId id="2147483653" r:id="rId14"/>
    <p:sldLayoutId id="2147483668" r:id="rId15"/>
    <p:sldLayoutId id="2147483670" r:id="rId16"/>
    <p:sldLayoutId id="2147483671" r:id="rId17"/>
    <p:sldLayoutId id="2147483672" r:id="rId18"/>
    <p:sldLayoutId id="2147483673" r:id="rId19"/>
    <p:sldLayoutId id="2147483669" r:id="rId20"/>
    <p:sldLayoutId id="2147483690" r:id="rId21"/>
    <p:sldLayoutId id="2147483691" r:id="rId22"/>
    <p:sldLayoutId id="2147483692" r:id="rId23"/>
    <p:sldLayoutId id="2147483683" r:id="rId24"/>
    <p:sldLayoutId id="2147483682" r:id="rId25"/>
    <p:sldLayoutId id="2147483684" r:id="rId26"/>
    <p:sldLayoutId id="2147483685" r:id="rId27"/>
    <p:sldLayoutId id="2147483679" r:id="rId28"/>
    <p:sldLayoutId id="2147483680" r:id="rId29"/>
    <p:sldLayoutId id="2147483681" r:id="rId30"/>
    <p:sldLayoutId id="2147483654" r:id="rId31"/>
    <p:sldLayoutId id="2147483655" r:id="rId32"/>
    <p:sldLayoutId id="2147483687" r:id="rId33"/>
    <p:sldLayoutId id="2147483689" r:id="rId34"/>
    <p:sldLayoutId id="2147483686" r:id="rId35"/>
    <p:sldLayoutId id="2147483688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A29A-7F17-DD4F-A8CC-D6E0FD880E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/>
              <a:t>Chance, Strategy and Change: The Structure of Contingency in the Evolution of the Nokia Corporation, 1986–2015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15BC4-4241-3041-A87A-0F60606CBB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/>
              <a:t>Jaakko </a:t>
            </a:r>
            <a:r>
              <a:rPr lang="en-US" sz="1600" dirty="0" err="1"/>
              <a:t>Aspara</a:t>
            </a:r>
            <a:r>
              <a:rPr lang="en-US" sz="1600" dirty="0"/>
              <a:t>, NEOMA Business School, France</a:t>
            </a:r>
            <a:br>
              <a:rPr lang="en-US" sz="1600" dirty="0"/>
            </a:br>
            <a:r>
              <a:rPr lang="en-US" sz="1600" dirty="0"/>
              <a:t>Antti Sihvonen, </a:t>
            </a:r>
            <a:r>
              <a:rPr lang="en-US" sz="1600" dirty="0" err="1"/>
              <a:t>Jyväskyla</a:t>
            </a:r>
            <a:r>
              <a:rPr lang="en-US" sz="1600" dirty="0"/>
              <a:t>̈ School of Business and Economics, Finland </a:t>
            </a:r>
          </a:p>
          <a:p>
            <a:r>
              <a:rPr lang="en-US" sz="1600" dirty="0" err="1"/>
              <a:t>Henrikki</a:t>
            </a:r>
            <a:r>
              <a:rPr lang="en-US" sz="1600" dirty="0"/>
              <a:t> </a:t>
            </a:r>
            <a:r>
              <a:rPr lang="en-US" sz="1600" dirty="0" err="1"/>
              <a:t>Tikkanen</a:t>
            </a:r>
            <a:r>
              <a:rPr lang="en-US" sz="1600" dirty="0"/>
              <a:t>, Aalto School of Business, Finland</a:t>
            </a:r>
            <a:br>
              <a:rPr lang="en-US" sz="1600" dirty="0"/>
            </a:br>
            <a:r>
              <a:rPr lang="en-US" sz="1600" dirty="0" err="1"/>
              <a:t>Juha</a:t>
            </a:r>
            <a:r>
              <a:rPr lang="en-US" sz="1600" dirty="0"/>
              <a:t>-Antti </a:t>
            </a:r>
            <a:r>
              <a:rPr lang="en-US" sz="1600" dirty="0" err="1"/>
              <a:t>Lamberg</a:t>
            </a:r>
            <a:r>
              <a:rPr lang="en-US" sz="1600" dirty="0"/>
              <a:t>, </a:t>
            </a:r>
            <a:r>
              <a:rPr lang="en-US" sz="1600" dirty="0" err="1"/>
              <a:t>Jyväskyla</a:t>
            </a:r>
            <a:r>
              <a:rPr lang="en-US" sz="1600" dirty="0"/>
              <a:t>̈ School of Business and Economics, Finland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92F0B-CEC1-49EB-86C6-704EC928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D1D9-BA8D-4681-A3D4-BC5752E69F46}" type="datetime1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F3B8D-3E25-4726-B474-88A8E146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B0F33-E302-45BF-9B22-5DEFC4AA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1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716DCE4-8CE5-0540-90D8-B07D5ACC4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321" y="0"/>
            <a:ext cx="4500359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C7065BD-B088-474E-A0F7-FA7AA0E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365707" cy="1080542"/>
          </a:xfrm>
        </p:spPr>
        <p:txBody>
          <a:bodyPr/>
          <a:lstStyle/>
          <a:p>
            <a:r>
              <a:rPr lang="en-US" dirty="0"/>
              <a:t>Nokia’s transformation into a  telecom company 1989-1992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5635898-5539-704C-95C1-4C9CAC14BB61}"/>
              </a:ext>
            </a:extLst>
          </p:cNvPr>
          <p:cNvSpPr txBox="1">
            <a:spLocks/>
          </p:cNvSpPr>
          <p:nvPr/>
        </p:nvSpPr>
        <p:spPr>
          <a:xfrm>
            <a:off x="479425" y="1773239"/>
            <a:ext cx="7056735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Lato" panose="020F0502020204030203" pitchFamily="34" charset="0"/>
              <a:buChar char="–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19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448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4363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4238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7763" indent="-26352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suicide of CEO Kari Kairamo set in motion a parallel event sequence</a:t>
            </a:r>
          </a:p>
          <a:p>
            <a:pPr lvl="1"/>
            <a:r>
              <a:rPr lang="en-US" sz="1600" dirty="0"/>
              <a:t>Simo Vuorilehto became the new CEO who chose CFO Jorma Ollila to lead the mobile phone business</a:t>
            </a:r>
          </a:p>
          <a:p>
            <a:pPr lvl="1"/>
            <a:r>
              <a:rPr lang="en-US" sz="1600" dirty="0"/>
              <a:t>Rivalrous commercial banks (KOP and SYP) increased their control of Nokia, while there was also power struggles among top management</a:t>
            </a:r>
          </a:p>
          <a:p>
            <a:endParaRPr lang="en-US" dirty="0"/>
          </a:p>
          <a:p>
            <a:r>
              <a:rPr lang="en-US" dirty="0"/>
              <a:t>In 1991, KOP announced their decision to sell their shares of Nokia, while CEO Vuorilehto announced his retirement</a:t>
            </a:r>
          </a:p>
          <a:p>
            <a:pPr lvl="1"/>
            <a:r>
              <a:rPr lang="en-US" dirty="0"/>
              <a:t>This cleared the table for a new strategic direction</a:t>
            </a:r>
          </a:p>
          <a:p>
            <a:endParaRPr lang="en-US" dirty="0"/>
          </a:p>
          <a:p>
            <a:r>
              <a:rPr lang="en-US" dirty="0"/>
              <a:t>Jorma Ollila was asked to become the CEO and draft a new strategy for Nokia</a:t>
            </a:r>
          </a:p>
          <a:p>
            <a:pPr lvl="1"/>
            <a:r>
              <a:rPr lang="en-US" sz="1600" dirty="0"/>
              <a:t>This led to a decision to realize the scenario of focusing on mobile telecom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933D65-2518-414E-BA1B-67280CC6368C}"/>
              </a:ext>
            </a:extLst>
          </p:cNvPr>
          <p:cNvSpPr/>
          <p:nvPr/>
        </p:nvSpPr>
        <p:spPr>
          <a:xfrm>
            <a:off x="9377765" y="1628799"/>
            <a:ext cx="2702042" cy="86409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8863D-6CAE-A142-9C76-43F5EEA4B5B9}"/>
              </a:ext>
            </a:extLst>
          </p:cNvPr>
          <p:cNvSpPr/>
          <p:nvPr/>
        </p:nvSpPr>
        <p:spPr>
          <a:xfrm>
            <a:off x="9236618" y="2492897"/>
            <a:ext cx="2739904" cy="576063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FD3C74-3B1E-8A49-A4C4-F6222FF7FE85}"/>
              </a:ext>
            </a:extLst>
          </p:cNvPr>
          <p:cNvSpPr/>
          <p:nvPr/>
        </p:nvSpPr>
        <p:spPr>
          <a:xfrm>
            <a:off x="9258429" y="3068960"/>
            <a:ext cx="2718093" cy="1944216"/>
          </a:xfrm>
          <a:custGeom>
            <a:avLst/>
            <a:gdLst>
              <a:gd name="connsiteX0" fmla="*/ 0 w 2718093"/>
              <a:gd name="connsiteY0" fmla="*/ 0 h 1944216"/>
              <a:gd name="connsiteX1" fmla="*/ 2718093 w 2718093"/>
              <a:gd name="connsiteY1" fmla="*/ 0 h 1944216"/>
              <a:gd name="connsiteX2" fmla="*/ 2718093 w 2718093"/>
              <a:gd name="connsiteY2" fmla="*/ 1944216 h 1944216"/>
              <a:gd name="connsiteX3" fmla="*/ 0 w 2718093"/>
              <a:gd name="connsiteY3" fmla="*/ 1944216 h 1944216"/>
              <a:gd name="connsiteX4" fmla="*/ 0 w 2718093"/>
              <a:gd name="connsiteY4" fmla="*/ 0 h 1944216"/>
              <a:gd name="connsiteX0" fmla="*/ 60691 w 2718093"/>
              <a:gd name="connsiteY0" fmla="*/ 0 h 1944216"/>
              <a:gd name="connsiteX1" fmla="*/ 2718093 w 2718093"/>
              <a:gd name="connsiteY1" fmla="*/ 0 h 1944216"/>
              <a:gd name="connsiteX2" fmla="*/ 2718093 w 2718093"/>
              <a:gd name="connsiteY2" fmla="*/ 1944216 h 1944216"/>
              <a:gd name="connsiteX3" fmla="*/ 0 w 2718093"/>
              <a:gd name="connsiteY3" fmla="*/ 1944216 h 1944216"/>
              <a:gd name="connsiteX4" fmla="*/ 60691 w 2718093"/>
              <a:gd name="connsiteY4" fmla="*/ 0 h 194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8093" h="1944216">
                <a:moveTo>
                  <a:pt x="60691" y="0"/>
                </a:moveTo>
                <a:lnTo>
                  <a:pt x="2718093" y="0"/>
                </a:lnTo>
                <a:lnTo>
                  <a:pt x="2718093" y="1944216"/>
                </a:lnTo>
                <a:lnTo>
                  <a:pt x="0" y="1944216"/>
                </a:lnTo>
                <a:lnTo>
                  <a:pt x="60691" y="0"/>
                </a:ln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0981CD-61AD-234F-91F7-ADAC1FE1A9BB}"/>
              </a:ext>
            </a:extLst>
          </p:cNvPr>
          <p:cNvSpPr/>
          <p:nvPr/>
        </p:nvSpPr>
        <p:spPr>
          <a:xfrm>
            <a:off x="9431447" y="5013176"/>
            <a:ext cx="2718093" cy="108012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BACC55-C0E4-5144-BA9F-B7BB81797D99}"/>
              </a:ext>
            </a:extLst>
          </p:cNvPr>
          <p:cNvSpPr/>
          <p:nvPr/>
        </p:nvSpPr>
        <p:spPr>
          <a:xfrm>
            <a:off x="8407399" y="404664"/>
            <a:ext cx="3791744" cy="742393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2823B8-CA6F-FA48-805F-1AF55221957A}"/>
              </a:ext>
            </a:extLst>
          </p:cNvPr>
          <p:cNvSpPr/>
          <p:nvPr/>
        </p:nvSpPr>
        <p:spPr>
          <a:xfrm>
            <a:off x="10279607" y="1147058"/>
            <a:ext cx="1919536" cy="4817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3B8D35-1358-4C4D-A7A1-1420F3A5FB07}"/>
              </a:ext>
            </a:extLst>
          </p:cNvPr>
          <p:cNvSpPr/>
          <p:nvPr/>
        </p:nvSpPr>
        <p:spPr>
          <a:xfrm>
            <a:off x="9481050" y="6093296"/>
            <a:ext cx="798557" cy="17201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78E1FC-1B11-4C4C-9634-D2D4016B6829}"/>
              </a:ext>
            </a:extLst>
          </p:cNvPr>
          <p:cNvSpPr/>
          <p:nvPr/>
        </p:nvSpPr>
        <p:spPr>
          <a:xfrm>
            <a:off x="9258429" y="1147057"/>
            <a:ext cx="661138" cy="4969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421DB2-5578-0747-9234-A66C8BB4A988}"/>
              </a:ext>
            </a:extLst>
          </p:cNvPr>
          <p:cNvSpPr/>
          <p:nvPr/>
        </p:nvSpPr>
        <p:spPr>
          <a:xfrm>
            <a:off x="8808397" y="3735944"/>
            <a:ext cx="331355" cy="601701"/>
          </a:xfrm>
          <a:custGeom>
            <a:avLst/>
            <a:gdLst>
              <a:gd name="connsiteX0" fmla="*/ 0 w 233078"/>
              <a:gd name="connsiteY0" fmla="*/ 0 h 576063"/>
              <a:gd name="connsiteX1" fmla="*/ 233078 w 233078"/>
              <a:gd name="connsiteY1" fmla="*/ 0 h 576063"/>
              <a:gd name="connsiteX2" fmla="*/ 233078 w 233078"/>
              <a:gd name="connsiteY2" fmla="*/ 576063 h 576063"/>
              <a:gd name="connsiteX3" fmla="*/ 0 w 233078"/>
              <a:gd name="connsiteY3" fmla="*/ 576063 h 576063"/>
              <a:gd name="connsiteX4" fmla="*/ 0 w 233078"/>
              <a:gd name="connsiteY4" fmla="*/ 0 h 576063"/>
              <a:gd name="connsiteX0" fmla="*/ 0 w 331355"/>
              <a:gd name="connsiteY0" fmla="*/ 0 h 593155"/>
              <a:gd name="connsiteX1" fmla="*/ 331355 w 331355"/>
              <a:gd name="connsiteY1" fmla="*/ 17092 h 593155"/>
              <a:gd name="connsiteX2" fmla="*/ 331355 w 331355"/>
              <a:gd name="connsiteY2" fmla="*/ 593155 h 593155"/>
              <a:gd name="connsiteX3" fmla="*/ 98277 w 331355"/>
              <a:gd name="connsiteY3" fmla="*/ 593155 h 593155"/>
              <a:gd name="connsiteX4" fmla="*/ 0 w 331355"/>
              <a:gd name="connsiteY4" fmla="*/ 0 h 593155"/>
              <a:gd name="connsiteX0" fmla="*/ 0 w 331355"/>
              <a:gd name="connsiteY0" fmla="*/ 0 h 601701"/>
              <a:gd name="connsiteX1" fmla="*/ 331355 w 331355"/>
              <a:gd name="connsiteY1" fmla="*/ 17092 h 601701"/>
              <a:gd name="connsiteX2" fmla="*/ 331355 w 331355"/>
              <a:gd name="connsiteY2" fmla="*/ 593155 h 601701"/>
              <a:gd name="connsiteX3" fmla="*/ 51275 w 331355"/>
              <a:gd name="connsiteY3" fmla="*/ 601701 h 601701"/>
              <a:gd name="connsiteX4" fmla="*/ 0 w 331355"/>
              <a:gd name="connsiteY4" fmla="*/ 0 h 60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355" h="601701">
                <a:moveTo>
                  <a:pt x="0" y="0"/>
                </a:moveTo>
                <a:lnTo>
                  <a:pt x="331355" y="17092"/>
                </a:lnTo>
                <a:lnTo>
                  <a:pt x="331355" y="593155"/>
                </a:lnTo>
                <a:lnTo>
                  <a:pt x="51275" y="601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9882AEF5-B779-9D42-B927-F66E760FF6CD}"/>
              </a:ext>
            </a:extLst>
          </p:cNvPr>
          <p:cNvSpPr/>
          <p:nvPr/>
        </p:nvSpPr>
        <p:spPr>
          <a:xfrm>
            <a:off x="9161563" y="3856856"/>
            <a:ext cx="130589" cy="520824"/>
          </a:xfrm>
          <a:custGeom>
            <a:avLst/>
            <a:gdLst>
              <a:gd name="connsiteX0" fmla="*/ 0 w 2718093"/>
              <a:gd name="connsiteY0" fmla="*/ 0 h 1944216"/>
              <a:gd name="connsiteX1" fmla="*/ 2718093 w 2718093"/>
              <a:gd name="connsiteY1" fmla="*/ 0 h 1944216"/>
              <a:gd name="connsiteX2" fmla="*/ 2718093 w 2718093"/>
              <a:gd name="connsiteY2" fmla="*/ 1944216 h 1944216"/>
              <a:gd name="connsiteX3" fmla="*/ 0 w 2718093"/>
              <a:gd name="connsiteY3" fmla="*/ 1944216 h 1944216"/>
              <a:gd name="connsiteX4" fmla="*/ 0 w 2718093"/>
              <a:gd name="connsiteY4" fmla="*/ 0 h 1944216"/>
              <a:gd name="connsiteX0" fmla="*/ 60691 w 2718093"/>
              <a:gd name="connsiteY0" fmla="*/ 0 h 1944216"/>
              <a:gd name="connsiteX1" fmla="*/ 2718093 w 2718093"/>
              <a:gd name="connsiteY1" fmla="*/ 0 h 1944216"/>
              <a:gd name="connsiteX2" fmla="*/ 2718093 w 2718093"/>
              <a:gd name="connsiteY2" fmla="*/ 1944216 h 1944216"/>
              <a:gd name="connsiteX3" fmla="*/ 0 w 2718093"/>
              <a:gd name="connsiteY3" fmla="*/ 1944216 h 1944216"/>
              <a:gd name="connsiteX4" fmla="*/ 60691 w 2718093"/>
              <a:gd name="connsiteY4" fmla="*/ 0 h 194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8093" h="1944216">
                <a:moveTo>
                  <a:pt x="60691" y="0"/>
                </a:moveTo>
                <a:lnTo>
                  <a:pt x="2718093" y="0"/>
                </a:lnTo>
                <a:lnTo>
                  <a:pt x="2718093" y="1944216"/>
                </a:lnTo>
                <a:lnTo>
                  <a:pt x="0" y="1944216"/>
                </a:lnTo>
                <a:lnTo>
                  <a:pt x="60691" y="0"/>
                </a:ln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4050925B-96A2-DA4C-8F41-C92D8D11829A}"/>
              </a:ext>
            </a:extLst>
          </p:cNvPr>
          <p:cNvSpPr/>
          <p:nvPr/>
        </p:nvSpPr>
        <p:spPr>
          <a:xfrm>
            <a:off x="8700951" y="3942243"/>
            <a:ext cx="104686" cy="174133"/>
          </a:xfrm>
          <a:custGeom>
            <a:avLst/>
            <a:gdLst>
              <a:gd name="connsiteX0" fmla="*/ 0 w 233078"/>
              <a:gd name="connsiteY0" fmla="*/ 0 h 576063"/>
              <a:gd name="connsiteX1" fmla="*/ 233078 w 233078"/>
              <a:gd name="connsiteY1" fmla="*/ 0 h 576063"/>
              <a:gd name="connsiteX2" fmla="*/ 233078 w 233078"/>
              <a:gd name="connsiteY2" fmla="*/ 576063 h 576063"/>
              <a:gd name="connsiteX3" fmla="*/ 0 w 233078"/>
              <a:gd name="connsiteY3" fmla="*/ 576063 h 576063"/>
              <a:gd name="connsiteX4" fmla="*/ 0 w 233078"/>
              <a:gd name="connsiteY4" fmla="*/ 0 h 576063"/>
              <a:gd name="connsiteX0" fmla="*/ 0 w 331355"/>
              <a:gd name="connsiteY0" fmla="*/ 0 h 593155"/>
              <a:gd name="connsiteX1" fmla="*/ 331355 w 331355"/>
              <a:gd name="connsiteY1" fmla="*/ 17092 h 593155"/>
              <a:gd name="connsiteX2" fmla="*/ 331355 w 331355"/>
              <a:gd name="connsiteY2" fmla="*/ 593155 h 593155"/>
              <a:gd name="connsiteX3" fmla="*/ 98277 w 331355"/>
              <a:gd name="connsiteY3" fmla="*/ 593155 h 593155"/>
              <a:gd name="connsiteX4" fmla="*/ 0 w 331355"/>
              <a:gd name="connsiteY4" fmla="*/ 0 h 593155"/>
              <a:gd name="connsiteX0" fmla="*/ 0 w 331355"/>
              <a:gd name="connsiteY0" fmla="*/ 0 h 601701"/>
              <a:gd name="connsiteX1" fmla="*/ 331355 w 331355"/>
              <a:gd name="connsiteY1" fmla="*/ 17092 h 601701"/>
              <a:gd name="connsiteX2" fmla="*/ 331355 w 331355"/>
              <a:gd name="connsiteY2" fmla="*/ 593155 h 601701"/>
              <a:gd name="connsiteX3" fmla="*/ 51275 w 331355"/>
              <a:gd name="connsiteY3" fmla="*/ 601701 h 601701"/>
              <a:gd name="connsiteX4" fmla="*/ 0 w 331355"/>
              <a:gd name="connsiteY4" fmla="*/ 0 h 601701"/>
              <a:gd name="connsiteX0" fmla="*/ 0 w 393659"/>
              <a:gd name="connsiteY0" fmla="*/ 0 h 772120"/>
              <a:gd name="connsiteX1" fmla="*/ 331355 w 393659"/>
              <a:gd name="connsiteY1" fmla="*/ 17092 h 772120"/>
              <a:gd name="connsiteX2" fmla="*/ 393659 w 393659"/>
              <a:gd name="connsiteY2" fmla="*/ 772120 h 772120"/>
              <a:gd name="connsiteX3" fmla="*/ 51275 w 393659"/>
              <a:gd name="connsiteY3" fmla="*/ 601701 h 772120"/>
              <a:gd name="connsiteX4" fmla="*/ 0 w 393659"/>
              <a:gd name="connsiteY4" fmla="*/ 0 h 772120"/>
              <a:gd name="connsiteX0" fmla="*/ 42181 w 342383"/>
              <a:gd name="connsiteY0" fmla="*/ 37974 h 755028"/>
              <a:gd name="connsiteX1" fmla="*/ 280079 w 342383"/>
              <a:gd name="connsiteY1" fmla="*/ 0 h 755028"/>
              <a:gd name="connsiteX2" fmla="*/ 342383 w 342383"/>
              <a:gd name="connsiteY2" fmla="*/ 755028 h 755028"/>
              <a:gd name="connsiteX3" fmla="*/ -1 w 342383"/>
              <a:gd name="connsiteY3" fmla="*/ 584609 h 755028"/>
              <a:gd name="connsiteX4" fmla="*/ 42181 w 342383"/>
              <a:gd name="connsiteY4" fmla="*/ 37974 h 75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83" h="755028">
                <a:moveTo>
                  <a:pt x="42181" y="37974"/>
                </a:moveTo>
                <a:lnTo>
                  <a:pt x="280079" y="0"/>
                </a:lnTo>
                <a:lnTo>
                  <a:pt x="342383" y="755028"/>
                </a:lnTo>
                <a:lnTo>
                  <a:pt x="-1" y="584609"/>
                </a:lnTo>
                <a:lnTo>
                  <a:pt x="42181" y="37974"/>
                </a:ln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52A915-7D8F-6144-AA52-37B60AD5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JYU Since 1863.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DA9E222A-75EF-5C4B-84FC-4E62F9C9F8EE}"/>
              </a:ext>
            </a:extLst>
          </p:cNvPr>
          <p:cNvSpPr txBox="1">
            <a:spLocks/>
          </p:cNvSpPr>
          <p:nvPr/>
        </p:nvSpPr>
        <p:spPr>
          <a:xfrm>
            <a:off x="1343471" y="476250"/>
            <a:ext cx="6134847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2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Nokia’s decision to collaborate    with Microsoft in 2010-2011</a:t>
            </a:r>
          </a:p>
          <a:p>
            <a:endParaRPr lang="en-US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FCAB4597-FEDF-3D4B-88D9-1B007CB6740B}"/>
              </a:ext>
            </a:extLst>
          </p:cNvPr>
          <p:cNvSpPr txBox="1">
            <a:spLocks/>
          </p:cNvSpPr>
          <p:nvPr/>
        </p:nvSpPr>
        <p:spPr>
          <a:xfrm>
            <a:off x="479426" y="1556792"/>
            <a:ext cx="6865568" cy="46090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Lato" panose="020F0502020204030203" pitchFamily="34" charset="0"/>
              <a:buChar char="–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19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448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4363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4238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7763" indent="-26352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During 2007-2010 Nokia focused on Symbian that was becoming rapidly outdated and they missed the emergence of ecosystems</a:t>
            </a:r>
          </a:p>
          <a:p>
            <a:pPr lvl="1"/>
            <a:r>
              <a:rPr lang="en-US" sz="1600" dirty="0"/>
              <a:t>In 2010 it was realized that cost-cutting initiatives by CEO Kallasvuo had not addressed the main problems and new direction was needed</a:t>
            </a:r>
          </a:p>
          <a:p>
            <a:endParaRPr lang="en-US" dirty="0"/>
          </a:p>
          <a:p>
            <a:r>
              <a:rPr lang="en-US" dirty="0"/>
              <a:t>The top management experienced collective indeterminacy on how to rectify the situation and four scenarios emerged over time:</a:t>
            </a:r>
          </a:p>
          <a:p>
            <a:pPr marL="614363" lvl="1" indent="-342900">
              <a:buFont typeface="+mj-lt"/>
              <a:buAutoNum type="arabicPeriod"/>
            </a:pPr>
            <a:r>
              <a:rPr lang="en-US" sz="1600" dirty="0"/>
              <a:t>Accelerate the development of MeeGo and make it the primary OS</a:t>
            </a:r>
          </a:p>
          <a:p>
            <a:pPr marL="876300" lvl="2" indent="-342900"/>
            <a:r>
              <a:rPr lang="en-US" sz="1400" dirty="0"/>
              <a:t>Anssi Vanjoki was tasked by the board of directors to develop a plan for this</a:t>
            </a:r>
          </a:p>
          <a:p>
            <a:pPr marL="614363" lvl="1" indent="-342900">
              <a:buFont typeface="+mj-lt"/>
              <a:buAutoNum type="arabicPeriod"/>
            </a:pPr>
            <a:r>
              <a:rPr lang="en-US" sz="1600" dirty="0"/>
              <a:t>Use a MeeGo and Android hybrid</a:t>
            </a:r>
          </a:p>
          <a:p>
            <a:pPr lvl="2"/>
            <a:r>
              <a:rPr lang="en-US" sz="1400" dirty="0"/>
              <a:t>A way to retain in-house software development and mitigate the Android threat</a:t>
            </a:r>
          </a:p>
          <a:p>
            <a:pPr marL="614363" lvl="1" indent="-342900">
              <a:buFont typeface="+mj-lt"/>
              <a:buAutoNum type="arabicPeriod"/>
            </a:pPr>
            <a:r>
              <a:rPr lang="en-US" sz="1600" dirty="0"/>
              <a:t>Focus purely on Android</a:t>
            </a:r>
          </a:p>
          <a:p>
            <a:pPr marL="876300" lvl="2" indent="-342900"/>
            <a:r>
              <a:rPr lang="en-US" sz="1400" dirty="0"/>
              <a:t>Proposed by McKinsey consultants as a low risk alternative</a:t>
            </a:r>
            <a:endParaRPr lang="en-US" sz="1600" dirty="0"/>
          </a:p>
          <a:p>
            <a:pPr marL="614363" lvl="1" indent="-342900">
              <a:buFont typeface="+mj-lt"/>
              <a:buAutoNum type="arabicPeriod"/>
            </a:pPr>
            <a:r>
              <a:rPr lang="en-US" sz="1600" dirty="0"/>
              <a:t>Focus purely on Windows Phone </a:t>
            </a:r>
          </a:p>
          <a:p>
            <a:pPr marL="876300" lvl="2" indent="-342900"/>
            <a:r>
              <a:rPr lang="en-US" sz="1400" dirty="0"/>
              <a:t>Microsoft had been seeking collaboration with Nokia for some time</a:t>
            </a:r>
            <a:endParaRPr lang="en-US" sz="16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82DC522-DD47-A14B-9081-58538A292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994" y="0"/>
            <a:ext cx="4847006" cy="6858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1575D2-99A1-F64E-8958-13007DC2A026}"/>
              </a:ext>
            </a:extLst>
          </p:cNvPr>
          <p:cNvSpPr/>
          <p:nvPr/>
        </p:nvSpPr>
        <p:spPr>
          <a:xfrm>
            <a:off x="7824192" y="2687858"/>
            <a:ext cx="1265154" cy="2181302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E5B0A6-80E1-1843-8D15-52CBA508746A}"/>
              </a:ext>
            </a:extLst>
          </p:cNvPr>
          <p:cNvSpPr/>
          <p:nvPr/>
        </p:nvSpPr>
        <p:spPr>
          <a:xfrm>
            <a:off x="9089346" y="4509120"/>
            <a:ext cx="319022" cy="576064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231BEE-42BE-2941-A482-D2071ADC1569}"/>
              </a:ext>
            </a:extLst>
          </p:cNvPr>
          <p:cNvSpPr/>
          <p:nvPr/>
        </p:nvSpPr>
        <p:spPr>
          <a:xfrm rot="4176361">
            <a:off x="9221571" y="2518248"/>
            <a:ext cx="87462" cy="437397"/>
          </a:xfrm>
          <a:custGeom>
            <a:avLst/>
            <a:gdLst>
              <a:gd name="connsiteX0" fmla="*/ 0 w 87462"/>
              <a:gd name="connsiteY0" fmla="*/ 0 h 433923"/>
              <a:gd name="connsiteX1" fmla="*/ 87462 w 87462"/>
              <a:gd name="connsiteY1" fmla="*/ 0 h 433923"/>
              <a:gd name="connsiteX2" fmla="*/ 87462 w 87462"/>
              <a:gd name="connsiteY2" fmla="*/ 433923 h 433923"/>
              <a:gd name="connsiteX3" fmla="*/ 0 w 87462"/>
              <a:gd name="connsiteY3" fmla="*/ 433923 h 433923"/>
              <a:gd name="connsiteX4" fmla="*/ 0 w 87462"/>
              <a:gd name="connsiteY4" fmla="*/ 0 h 433923"/>
              <a:gd name="connsiteX0" fmla="*/ 0 w 87462"/>
              <a:gd name="connsiteY0" fmla="*/ 0 h 433923"/>
              <a:gd name="connsiteX1" fmla="*/ 83457 w 87462"/>
              <a:gd name="connsiteY1" fmla="*/ 28996 h 433923"/>
              <a:gd name="connsiteX2" fmla="*/ 87462 w 87462"/>
              <a:gd name="connsiteY2" fmla="*/ 433923 h 433923"/>
              <a:gd name="connsiteX3" fmla="*/ 0 w 87462"/>
              <a:gd name="connsiteY3" fmla="*/ 433923 h 433923"/>
              <a:gd name="connsiteX4" fmla="*/ 0 w 87462"/>
              <a:gd name="connsiteY4" fmla="*/ 0 h 43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62" h="433923">
                <a:moveTo>
                  <a:pt x="0" y="0"/>
                </a:moveTo>
                <a:lnTo>
                  <a:pt x="83457" y="28996"/>
                </a:lnTo>
                <a:lnTo>
                  <a:pt x="87462" y="433923"/>
                </a:lnTo>
                <a:lnTo>
                  <a:pt x="0" y="4339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A1795A-B990-CA40-8C95-CCA0CA9DA754}"/>
              </a:ext>
            </a:extLst>
          </p:cNvPr>
          <p:cNvSpPr/>
          <p:nvPr/>
        </p:nvSpPr>
        <p:spPr>
          <a:xfrm rot="515088">
            <a:off x="10809073" y="4190905"/>
            <a:ext cx="1249662" cy="124519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C062B5-70A1-E142-9501-B4869D198A38}"/>
              </a:ext>
            </a:extLst>
          </p:cNvPr>
          <p:cNvSpPr/>
          <p:nvPr/>
        </p:nvSpPr>
        <p:spPr>
          <a:xfrm rot="515088">
            <a:off x="10329823" y="5045085"/>
            <a:ext cx="377160" cy="458826"/>
          </a:xfrm>
          <a:custGeom>
            <a:avLst/>
            <a:gdLst>
              <a:gd name="connsiteX0" fmla="*/ 0 w 371904"/>
              <a:gd name="connsiteY0" fmla="*/ 0 h 309502"/>
              <a:gd name="connsiteX1" fmla="*/ 371904 w 371904"/>
              <a:gd name="connsiteY1" fmla="*/ 0 h 309502"/>
              <a:gd name="connsiteX2" fmla="*/ 371904 w 371904"/>
              <a:gd name="connsiteY2" fmla="*/ 309502 h 309502"/>
              <a:gd name="connsiteX3" fmla="*/ 0 w 371904"/>
              <a:gd name="connsiteY3" fmla="*/ 309502 h 309502"/>
              <a:gd name="connsiteX4" fmla="*/ 0 w 371904"/>
              <a:gd name="connsiteY4" fmla="*/ 0 h 309502"/>
              <a:gd name="connsiteX0" fmla="*/ 0 w 371904"/>
              <a:gd name="connsiteY0" fmla="*/ 0 h 422889"/>
              <a:gd name="connsiteX1" fmla="*/ 371904 w 371904"/>
              <a:gd name="connsiteY1" fmla="*/ 0 h 422889"/>
              <a:gd name="connsiteX2" fmla="*/ 272986 w 371904"/>
              <a:gd name="connsiteY2" fmla="*/ 422889 h 422889"/>
              <a:gd name="connsiteX3" fmla="*/ 0 w 371904"/>
              <a:gd name="connsiteY3" fmla="*/ 309502 h 422889"/>
              <a:gd name="connsiteX4" fmla="*/ 0 w 371904"/>
              <a:gd name="connsiteY4" fmla="*/ 0 h 422889"/>
              <a:gd name="connsiteX0" fmla="*/ 0 w 377028"/>
              <a:gd name="connsiteY0" fmla="*/ 35937 h 458826"/>
              <a:gd name="connsiteX1" fmla="*/ 377028 w 377028"/>
              <a:gd name="connsiteY1" fmla="*/ 0 h 458826"/>
              <a:gd name="connsiteX2" fmla="*/ 272986 w 377028"/>
              <a:gd name="connsiteY2" fmla="*/ 458826 h 458826"/>
              <a:gd name="connsiteX3" fmla="*/ 0 w 377028"/>
              <a:gd name="connsiteY3" fmla="*/ 345439 h 458826"/>
              <a:gd name="connsiteX4" fmla="*/ 0 w 377028"/>
              <a:gd name="connsiteY4" fmla="*/ 35937 h 458826"/>
              <a:gd name="connsiteX0" fmla="*/ 0 w 377160"/>
              <a:gd name="connsiteY0" fmla="*/ 35937 h 458826"/>
              <a:gd name="connsiteX1" fmla="*/ 377028 w 377160"/>
              <a:gd name="connsiteY1" fmla="*/ 0 h 458826"/>
              <a:gd name="connsiteX2" fmla="*/ 272986 w 377160"/>
              <a:gd name="connsiteY2" fmla="*/ 458826 h 458826"/>
              <a:gd name="connsiteX3" fmla="*/ 0 w 377160"/>
              <a:gd name="connsiteY3" fmla="*/ 345439 h 458826"/>
              <a:gd name="connsiteX4" fmla="*/ 0 w 377160"/>
              <a:gd name="connsiteY4" fmla="*/ 35937 h 45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160" h="458826">
                <a:moveTo>
                  <a:pt x="0" y="35937"/>
                </a:moveTo>
                <a:lnTo>
                  <a:pt x="377028" y="0"/>
                </a:lnTo>
                <a:cubicBezTo>
                  <a:pt x="380682" y="150671"/>
                  <a:pt x="307667" y="305884"/>
                  <a:pt x="272986" y="458826"/>
                </a:cubicBezTo>
                <a:lnTo>
                  <a:pt x="0" y="345439"/>
                </a:lnTo>
                <a:lnTo>
                  <a:pt x="0" y="35937"/>
                </a:ln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C240A2-96F0-1142-8460-26674647373D}"/>
              </a:ext>
            </a:extLst>
          </p:cNvPr>
          <p:cNvSpPr/>
          <p:nvPr/>
        </p:nvSpPr>
        <p:spPr>
          <a:xfrm rot="18107595">
            <a:off x="9966815" y="5389455"/>
            <a:ext cx="389192" cy="252934"/>
          </a:xfrm>
          <a:custGeom>
            <a:avLst/>
            <a:gdLst>
              <a:gd name="connsiteX0" fmla="*/ 0 w 335484"/>
              <a:gd name="connsiteY0" fmla="*/ 0 h 252934"/>
              <a:gd name="connsiteX1" fmla="*/ 335484 w 335484"/>
              <a:gd name="connsiteY1" fmla="*/ 0 h 252934"/>
              <a:gd name="connsiteX2" fmla="*/ 335484 w 335484"/>
              <a:gd name="connsiteY2" fmla="*/ 252934 h 252934"/>
              <a:gd name="connsiteX3" fmla="*/ 0 w 335484"/>
              <a:gd name="connsiteY3" fmla="*/ 252934 h 252934"/>
              <a:gd name="connsiteX4" fmla="*/ 0 w 335484"/>
              <a:gd name="connsiteY4" fmla="*/ 0 h 252934"/>
              <a:gd name="connsiteX0" fmla="*/ 53708 w 389192"/>
              <a:gd name="connsiteY0" fmla="*/ 0 h 252934"/>
              <a:gd name="connsiteX1" fmla="*/ 389192 w 389192"/>
              <a:gd name="connsiteY1" fmla="*/ 0 h 252934"/>
              <a:gd name="connsiteX2" fmla="*/ 389192 w 389192"/>
              <a:gd name="connsiteY2" fmla="*/ 252934 h 252934"/>
              <a:gd name="connsiteX3" fmla="*/ 0 w 389192"/>
              <a:gd name="connsiteY3" fmla="*/ 126694 h 252934"/>
              <a:gd name="connsiteX4" fmla="*/ 53708 w 389192"/>
              <a:gd name="connsiteY4" fmla="*/ 0 h 25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192" h="252934">
                <a:moveTo>
                  <a:pt x="53708" y="0"/>
                </a:moveTo>
                <a:lnTo>
                  <a:pt x="389192" y="0"/>
                </a:lnTo>
                <a:lnTo>
                  <a:pt x="389192" y="252934"/>
                </a:lnTo>
                <a:lnTo>
                  <a:pt x="0" y="126694"/>
                </a:lnTo>
                <a:lnTo>
                  <a:pt x="53708" y="0"/>
                </a:ln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30D3F-AF04-794F-A9C7-14046E8C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285B-F5FB-48E8-9E8F-9D20CFE3E443}" type="datetime1">
              <a:rPr lang="en-US" smtClean="0"/>
              <a:t>8/26/21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52A915-7D8F-6144-AA52-37B60AD5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1E15B-F94E-314B-8892-24CD7D5F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DA9E222A-75EF-5C4B-84FC-4E62F9C9F8EE}"/>
              </a:ext>
            </a:extLst>
          </p:cNvPr>
          <p:cNvSpPr txBox="1">
            <a:spLocks/>
          </p:cNvSpPr>
          <p:nvPr/>
        </p:nvSpPr>
        <p:spPr>
          <a:xfrm>
            <a:off x="1343471" y="476250"/>
            <a:ext cx="6134847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2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Nokia’s decision to collaborate    with Microsoft in 2010-2011</a:t>
            </a:r>
          </a:p>
          <a:p>
            <a:endParaRPr lang="en-US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FCAB4597-FEDF-3D4B-88D9-1B007CB6740B}"/>
              </a:ext>
            </a:extLst>
          </p:cNvPr>
          <p:cNvSpPr txBox="1">
            <a:spLocks/>
          </p:cNvSpPr>
          <p:nvPr/>
        </p:nvSpPr>
        <p:spPr>
          <a:xfrm>
            <a:off x="479426" y="1773239"/>
            <a:ext cx="6768702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Lato" panose="020F0502020204030203" pitchFamily="34" charset="0"/>
              <a:buChar char="–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19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448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4363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4238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7763" indent="-26352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problematic situation initially led to a search for new CEO where Stephen Elop and Anssi Vanjoki were the primary candidates</a:t>
            </a:r>
          </a:p>
          <a:p>
            <a:pPr lvl="1"/>
            <a:r>
              <a:rPr lang="en-US" sz="1600" dirty="0"/>
              <a:t>The decision to hire Elop led Vanjoki to resign</a:t>
            </a:r>
          </a:p>
          <a:p>
            <a:pPr lvl="1"/>
            <a:r>
              <a:rPr lang="en-US" sz="1600" dirty="0"/>
              <a:t>The plans to save MeeGo were lost when Vanjoki left</a:t>
            </a:r>
            <a:endParaRPr lang="en-US" dirty="0"/>
          </a:p>
          <a:p>
            <a:endParaRPr lang="en-US" dirty="0"/>
          </a:p>
          <a:p>
            <a:r>
              <a:rPr lang="en-US" dirty="0"/>
              <a:t>Soon afterwards the top management realized that MeeGo was a failure leaving Android and Windows phone as the only viable options</a:t>
            </a:r>
          </a:p>
          <a:p>
            <a:endParaRPr lang="en-US" dirty="0"/>
          </a:p>
          <a:p>
            <a:r>
              <a:rPr lang="en-US" dirty="0"/>
              <a:t>CEO Elop proposed that Microsoft collaboration is the more viable option</a:t>
            </a:r>
          </a:p>
          <a:p>
            <a:pPr lvl="1"/>
            <a:r>
              <a:rPr lang="en-US" sz="1600" dirty="0"/>
              <a:t>The board unanimously supported this decision without considering the alternative</a:t>
            </a:r>
          </a:p>
          <a:p>
            <a:pPr lvl="1"/>
            <a:r>
              <a:rPr lang="en-US" sz="1600" dirty="0"/>
              <a:t>This led to a decision to realize the scenario of focusing purely on Windows phone</a:t>
            </a:r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2D43CBCF-DD9B-9246-8DB9-03625A74D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994" y="0"/>
            <a:ext cx="4847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0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30D3F-AF04-794F-A9C7-14046E8C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285B-F5FB-48E8-9E8F-9D20CFE3E443}" type="datetime1">
              <a:rPr lang="en-US" smtClean="0"/>
              <a:t>8/26/21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52A915-7D8F-6144-AA52-37B60AD5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1E15B-F94E-314B-8892-24CD7D5F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BD5342DF-7E3B-1446-A02A-24A3C6710903}"/>
              </a:ext>
            </a:extLst>
          </p:cNvPr>
          <p:cNvSpPr txBox="1">
            <a:spLocks/>
          </p:cNvSpPr>
          <p:nvPr/>
        </p:nvSpPr>
        <p:spPr>
          <a:xfrm>
            <a:off x="1343472" y="476250"/>
            <a:ext cx="5688632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2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Nokia’s decision to sell mobile phones to Microsoft in 2012-2013</a:t>
            </a:r>
          </a:p>
          <a:p>
            <a:endParaRPr lang="en-US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4E607A6F-DABA-4440-AE98-421C6C585DDA}"/>
              </a:ext>
            </a:extLst>
          </p:cNvPr>
          <p:cNvSpPr txBox="1">
            <a:spLocks/>
          </p:cNvSpPr>
          <p:nvPr/>
        </p:nvSpPr>
        <p:spPr>
          <a:xfrm>
            <a:off x="479425" y="1412776"/>
            <a:ext cx="6480671" cy="4753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Lato" panose="020F0502020204030203" pitchFamily="34" charset="0"/>
              <a:buChar char="–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19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448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4363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4238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7763" indent="-26352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Microsoft introduces the Surface tablet in 2012 casting a shadow over their collaboration with Nokia</a:t>
            </a:r>
          </a:p>
          <a:p>
            <a:endParaRPr lang="en-US" dirty="0"/>
          </a:p>
          <a:p>
            <a:r>
              <a:rPr lang="en-US" dirty="0"/>
              <a:t>Nokia’s top management initiated scenario work to respond to this unexpected event:</a:t>
            </a:r>
          </a:p>
          <a:p>
            <a:pPr marL="614363" lvl="1" indent="-342900">
              <a:buFont typeface="+mj-lt"/>
              <a:buAutoNum type="arabicPeriod"/>
            </a:pPr>
            <a:r>
              <a:rPr lang="en-US" sz="1600" dirty="0"/>
              <a:t>Develop both Windows and Android phones</a:t>
            </a:r>
          </a:p>
          <a:p>
            <a:pPr marL="876300" lvl="2" indent="-342900"/>
            <a:r>
              <a:rPr lang="en-US" sz="1400" dirty="0"/>
              <a:t>Nokia had the option to renegotiate the Microsoft collaboration</a:t>
            </a:r>
          </a:p>
          <a:p>
            <a:pPr marL="614363" lvl="1" indent="-342900">
              <a:buFont typeface="+mj-lt"/>
              <a:buAutoNum type="arabicPeriod"/>
            </a:pPr>
            <a:r>
              <a:rPr lang="en-US" sz="1600" dirty="0"/>
              <a:t>Divest mobile phones by selling them to Microsoft (or other actor)</a:t>
            </a:r>
          </a:p>
          <a:p>
            <a:pPr marL="876300" lvl="2" indent="-342900"/>
            <a:r>
              <a:rPr lang="en-US" sz="1400" dirty="0"/>
              <a:t>Would mean selling the core business and retaining only NSN which is a joint venture with Siemens</a:t>
            </a:r>
          </a:p>
          <a:p>
            <a:endParaRPr lang="en-US" dirty="0"/>
          </a:p>
          <a:p>
            <a:r>
              <a:rPr lang="en-US" dirty="0"/>
              <a:t>Microsoft initiated discussions about acquiring Nokia’s mobile phones</a:t>
            </a:r>
          </a:p>
          <a:p>
            <a:pPr lvl="1"/>
            <a:r>
              <a:rPr lang="en-US" sz="1600" dirty="0"/>
              <a:t>This led to the divestment of mobile phones and full acquisition of NSN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10217E-27E8-F645-B3DA-52270D1BF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449" y="1010045"/>
            <a:ext cx="4978551" cy="5155806"/>
          </a:xfrm>
        </p:spPr>
      </p:pic>
    </p:spTree>
    <p:extLst>
      <p:ext uri="{BB962C8B-B14F-4D97-AF65-F5344CB8AC3E}">
        <p14:creationId xmlns:p14="http://schemas.microsoft.com/office/powerpoint/2010/main" val="41928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BF122-7D5C-0246-980A-CFB2BBCA2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16063-4A94-CB48-8638-F66E2A4CF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Chance had a key role in all three major strategic changes that Nokia made during 1986-2015</a:t>
            </a:r>
          </a:p>
          <a:p>
            <a:pPr lvl="1"/>
            <a:r>
              <a:rPr lang="en-US" sz="1600" dirty="0"/>
              <a:t>Chance unlocked problematic situations and realized initially unlikely development paths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findings show how contingency manifests as as a weak form of chance</a:t>
            </a:r>
          </a:p>
          <a:p>
            <a:pPr lvl="1"/>
            <a:r>
              <a:rPr lang="en-US" sz="1600" dirty="0"/>
              <a:t>Chance-based conjunctures generates unexpected outcomes, even to the participating actors</a:t>
            </a:r>
          </a:p>
          <a:p>
            <a:pPr lvl="1"/>
            <a:r>
              <a:rPr lang="en-US" sz="1600" dirty="0"/>
              <a:t>Contingency has a structure that enables studying chance</a:t>
            </a:r>
          </a:p>
          <a:p>
            <a:pPr lvl="1"/>
            <a:r>
              <a:rPr lang="en-US" sz="1600" dirty="0"/>
              <a:t>Structure of contingency explains how chance becomes embedded into strategy processes</a:t>
            </a:r>
          </a:p>
          <a:p>
            <a:endParaRPr lang="en-US" dirty="0"/>
          </a:p>
          <a:p>
            <a:r>
              <a:rPr lang="en-US" dirty="0"/>
              <a:t>Top managers are able to channel chance</a:t>
            </a:r>
          </a:p>
          <a:p>
            <a:pPr lvl="1"/>
            <a:r>
              <a:rPr lang="en-US" sz="1600" dirty="0"/>
              <a:t>Top managers form and shape the potential scenarios</a:t>
            </a:r>
          </a:p>
          <a:p>
            <a:pPr lvl="1"/>
            <a:r>
              <a:rPr lang="en-US" sz="1600" dirty="0"/>
              <a:t>Choices emerge through chance-based conjunctures</a:t>
            </a:r>
          </a:p>
          <a:p>
            <a:endParaRPr lang="en-US" dirty="0"/>
          </a:p>
          <a:p>
            <a:r>
              <a:rPr lang="en-US" dirty="0"/>
              <a:t>We focused on major changes but it is fair to ask how prevalent chance is in explaining more minute events and changes</a:t>
            </a:r>
          </a:p>
          <a:p>
            <a:pPr lvl="1"/>
            <a:r>
              <a:rPr lang="en-US" sz="1600" dirty="0"/>
              <a:t>The seminal study on the structure of contingency by Ermakoff (2015) focused on a single meeting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39170-A504-F34F-B887-079A15486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9521-BE67-4899-9D66-A6004EC8346E}" type="datetime1">
              <a:rPr lang="fi-FI" smtClean="0"/>
              <a:t>26.8.2021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BF095-CA26-9149-A141-56C07E4A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02058"/>
            <a:ext cx="4248472" cy="216471"/>
          </a:xfrm>
        </p:spPr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F27DA-F575-4C4E-B75A-4B2EE7CA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008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45C9D-E25B-FA4C-A069-3A64AB0C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9521-BE67-4899-9D66-A6004EC8346E}" type="datetime1">
              <a:rPr lang="fi-FI" smtClean="0"/>
              <a:t>26.8.2021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57901-4493-0B48-98F1-DB4C108F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40590-BC16-3A42-B760-F2B6392FB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89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7065BD-B088-474E-A0F7-FA7AA0E2E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DFBE16-06F7-D94F-B15A-AAD8B7D45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Chance has become an increasingly important issue in explaining organizational outcomes </a:t>
            </a:r>
          </a:p>
          <a:p>
            <a:pPr lvl="1"/>
            <a:r>
              <a:rPr lang="en-US" sz="1700" dirty="0"/>
              <a:t>Very few studies have focused on the role of chance in organizational processes </a:t>
            </a:r>
            <a:r>
              <a:rPr lang="en-US" sz="1300" dirty="0"/>
              <a:t>(see </a:t>
            </a:r>
            <a:r>
              <a:rPr lang="en-US" sz="1300" dirty="0" err="1"/>
              <a:t>Cattani</a:t>
            </a:r>
            <a:r>
              <a:rPr lang="en-US" sz="1300" dirty="0"/>
              <a:t> 2006; De </a:t>
            </a:r>
            <a:r>
              <a:rPr lang="en-US" sz="1300" dirty="0" err="1"/>
              <a:t>Rond</a:t>
            </a:r>
            <a:r>
              <a:rPr lang="en-US" sz="1300" dirty="0"/>
              <a:t> and </a:t>
            </a:r>
            <a:r>
              <a:rPr lang="en-US" sz="1300" dirty="0" err="1"/>
              <a:t>Thietart</a:t>
            </a:r>
            <a:r>
              <a:rPr lang="en-US" sz="1300" dirty="0"/>
              <a:t> 2007; Rao and </a:t>
            </a:r>
            <a:r>
              <a:rPr lang="en-US" sz="1300" dirty="0" err="1"/>
              <a:t>Greve</a:t>
            </a:r>
            <a:r>
              <a:rPr lang="en-US" sz="1300" dirty="0"/>
              <a:t> 2018)</a:t>
            </a:r>
            <a:endParaRPr lang="en-US" sz="1700" dirty="0"/>
          </a:p>
          <a:p>
            <a:endParaRPr lang="en-US" dirty="0"/>
          </a:p>
          <a:p>
            <a:r>
              <a:rPr lang="en-US" dirty="0"/>
              <a:t>Chance in its purest form refers to an “event happening in the absence of any obvious design” </a:t>
            </a:r>
            <a:r>
              <a:rPr lang="en-US" sz="1400" dirty="0"/>
              <a:t>(de </a:t>
            </a:r>
            <a:r>
              <a:rPr lang="en-US" sz="1400" dirty="0" err="1"/>
              <a:t>Rond</a:t>
            </a:r>
            <a:r>
              <a:rPr lang="en-US" sz="1400" dirty="0"/>
              <a:t> and </a:t>
            </a:r>
            <a:r>
              <a:rPr lang="en-US" sz="1400" dirty="0" err="1"/>
              <a:t>Thietart</a:t>
            </a:r>
            <a:r>
              <a:rPr lang="en-US" sz="1400" dirty="0"/>
              <a:t> 2007: 535) </a:t>
            </a:r>
            <a:endParaRPr lang="en-US" dirty="0"/>
          </a:p>
          <a:p>
            <a:pPr marL="269875" lvl="1" indent="0">
              <a:buNone/>
            </a:pPr>
            <a:endParaRPr lang="en-US" dirty="0"/>
          </a:p>
          <a:p>
            <a:r>
              <a:rPr lang="en-US" dirty="0"/>
              <a:t>We focus on </a:t>
            </a:r>
            <a:r>
              <a:rPr lang="en-US" b="1" dirty="0"/>
              <a:t>contingency as a weak form of chance </a:t>
            </a:r>
            <a:r>
              <a:rPr lang="en-US" dirty="0"/>
              <a:t>which implies that something is “likely but not certain to happen” and it is “dependent on or conditioned by something else” </a:t>
            </a:r>
            <a:r>
              <a:rPr lang="en-US" sz="1400" dirty="0"/>
              <a:t>(Merriam-Webster dictionary)</a:t>
            </a:r>
          </a:p>
          <a:p>
            <a:pPr lvl="1"/>
            <a:r>
              <a:rPr lang="en-US" sz="1700" dirty="0"/>
              <a:t>Suggests uncertainty and dependency that cannot be planned or predicted </a:t>
            </a:r>
          </a:p>
          <a:p>
            <a:pPr lvl="1"/>
            <a:r>
              <a:rPr lang="en-US" sz="1700" dirty="0"/>
              <a:t>Enables us to understand what could have happened and what generated the actualized outcome</a:t>
            </a:r>
          </a:p>
          <a:p>
            <a:endParaRPr lang="en-US" sz="1600" dirty="0"/>
          </a:p>
          <a:p>
            <a:r>
              <a:rPr lang="en-US" dirty="0"/>
              <a:t>We examine </a:t>
            </a:r>
            <a:r>
              <a:rPr lang="en-US" b="1" dirty="0"/>
              <a:t>how and why chance affects and is embedded in strategy processes</a:t>
            </a:r>
            <a:r>
              <a:rPr lang="en-US" dirty="0"/>
              <a:t> by studying the key strategic choices that Nokia made during 1986-2015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30D3F-AF04-794F-A9C7-14046E8C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285B-F5FB-48E8-9E8F-9D20CFE3E443}" type="datetime1">
              <a:rPr lang="fi-FI" smtClean="0"/>
              <a:t>26.8.2021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52A915-7D8F-6144-AA52-37B60AD5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1E15B-F94E-314B-8892-24CD7D5F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066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7065BD-B088-474E-A0F7-FA7AA0E2E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chance has been treated in strategy literature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DFBE16-06F7-D94F-B15A-AAD8B7D45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Chance and strategy outcomes</a:t>
            </a:r>
          </a:p>
          <a:p>
            <a:pPr lvl="1"/>
            <a:r>
              <a:rPr lang="en-US" b="1" dirty="0"/>
              <a:t>Majority of earlier studies </a:t>
            </a:r>
            <a:r>
              <a:rPr lang="en-US" dirty="0"/>
              <a:t>track the impact of chance on performance </a:t>
            </a:r>
            <a:r>
              <a:rPr lang="en-US" sz="1400" dirty="0"/>
              <a:t>(</a:t>
            </a:r>
            <a:r>
              <a:rPr lang="fi-FI" sz="1400" dirty="0" err="1"/>
              <a:t>Denrell</a:t>
            </a:r>
            <a:r>
              <a:rPr lang="fi-FI" sz="1400" dirty="0"/>
              <a:t>, </a:t>
            </a:r>
            <a:r>
              <a:rPr lang="fi-FI" sz="1400" dirty="0" err="1"/>
              <a:t>Fang</a:t>
            </a:r>
            <a:r>
              <a:rPr lang="fi-FI" sz="1400" dirty="0"/>
              <a:t>, and Liu 2015)</a:t>
            </a:r>
            <a:endParaRPr lang="en-US" dirty="0"/>
          </a:p>
          <a:p>
            <a:pPr lvl="1"/>
            <a:r>
              <a:rPr lang="en-US" dirty="0"/>
              <a:t>Chance refers to events in the business environmental that individuals or organizations respond to or events that influence innovation and technologies</a:t>
            </a:r>
          </a:p>
          <a:p>
            <a:pPr lvl="1"/>
            <a:r>
              <a:rPr lang="en-US" dirty="0"/>
              <a:t>Chance understood as natural variation </a:t>
            </a:r>
            <a:r>
              <a:rPr lang="en-US" sz="1400" dirty="0"/>
              <a:t>(e.g., MacKay and Chia 2013) </a:t>
            </a:r>
            <a:r>
              <a:rPr lang="en-US" dirty="0"/>
              <a:t>or statistical random variance </a:t>
            </a:r>
            <a:r>
              <a:rPr lang="en-US" sz="1400" dirty="0"/>
              <a:t>(e.g., </a:t>
            </a:r>
            <a:r>
              <a:rPr lang="en-US" sz="1400" dirty="0" err="1"/>
              <a:t>Denrell</a:t>
            </a:r>
            <a:r>
              <a:rPr lang="en-US" sz="1400" dirty="0"/>
              <a:t> 2005)</a:t>
            </a:r>
          </a:p>
          <a:p>
            <a:endParaRPr lang="en-US" dirty="0"/>
          </a:p>
          <a:p>
            <a:r>
              <a:rPr lang="en-US" dirty="0"/>
              <a:t>Chance events and strategic choices</a:t>
            </a:r>
          </a:p>
          <a:p>
            <a:pPr lvl="1"/>
            <a:r>
              <a:rPr lang="en-US" dirty="0"/>
              <a:t>How chance events influence strategic choices and decisions is a </a:t>
            </a:r>
            <a:r>
              <a:rPr lang="en-US" b="1" dirty="0"/>
              <a:t>much less studied area</a:t>
            </a:r>
          </a:p>
          <a:p>
            <a:pPr lvl="1"/>
            <a:r>
              <a:rPr lang="en-US" dirty="0"/>
              <a:t>Also covers the individual </a:t>
            </a:r>
            <a:r>
              <a:rPr lang="en-US" sz="1400" dirty="0"/>
              <a:t>(</a:t>
            </a:r>
            <a:r>
              <a:rPr lang="fi-FI" sz="1400" dirty="0" err="1"/>
              <a:t>Rao</a:t>
            </a:r>
            <a:r>
              <a:rPr lang="fi-FI" sz="1400" dirty="0"/>
              <a:t> and Greve 2018</a:t>
            </a:r>
            <a:r>
              <a:rPr lang="en-US" sz="1400" dirty="0"/>
              <a:t>)</a:t>
            </a:r>
            <a:r>
              <a:rPr lang="en-US" dirty="0"/>
              <a:t>, organizational </a:t>
            </a:r>
            <a:r>
              <a:rPr lang="en-US" sz="1400" dirty="0"/>
              <a:t>(de </a:t>
            </a:r>
            <a:r>
              <a:rPr lang="en-US" sz="1400" dirty="0" err="1"/>
              <a:t>Rond</a:t>
            </a:r>
            <a:r>
              <a:rPr lang="en-US" sz="1400" dirty="0"/>
              <a:t> and </a:t>
            </a:r>
            <a:r>
              <a:rPr lang="en-US" sz="1400" dirty="0" err="1"/>
              <a:t>Thietart</a:t>
            </a:r>
            <a:r>
              <a:rPr lang="en-US" sz="1400" dirty="0"/>
              <a:t> 2007; </a:t>
            </a:r>
            <a:r>
              <a:rPr lang="fi-FI" sz="1400" dirty="0"/>
              <a:t>Baum et al. 2003; </a:t>
            </a:r>
            <a:r>
              <a:rPr lang="fi-FI" sz="1400" dirty="0" err="1"/>
              <a:t>Korn</a:t>
            </a:r>
            <a:r>
              <a:rPr lang="fi-FI" sz="1400" dirty="0"/>
              <a:t> and Baum 1999</a:t>
            </a:r>
            <a:r>
              <a:rPr lang="en-US" sz="1400" dirty="0"/>
              <a:t>)</a:t>
            </a:r>
            <a:r>
              <a:rPr lang="en-US" dirty="0"/>
              <a:t>, and innovation/technology levels </a:t>
            </a:r>
            <a:r>
              <a:rPr lang="en-US" sz="1400" dirty="0"/>
              <a:t>(</a:t>
            </a:r>
            <a:r>
              <a:rPr lang="en-US" sz="1400" dirty="0" err="1"/>
              <a:t>Cattani</a:t>
            </a:r>
            <a:r>
              <a:rPr lang="en-US" sz="1400" dirty="0"/>
              <a:t> 2006)</a:t>
            </a:r>
            <a:endParaRPr lang="en-US" dirty="0"/>
          </a:p>
          <a:p>
            <a:pPr lvl="1"/>
            <a:r>
              <a:rPr lang="en-US" dirty="0"/>
              <a:t>Yet, studies on the organizational level don’t really focus on actual strategic choices or decisions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30D3F-AF04-794F-A9C7-14046E8C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285B-F5FB-48E8-9E8F-9D20CFE3E443}" type="datetime1">
              <a:rPr lang="fi-FI" smtClean="0"/>
              <a:t>26.8.2021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52A915-7D8F-6144-AA52-37B60AD5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1E15B-F94E-314B-8892-24CD7D5F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43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7065BD-B088-474E-A0F7-FA7AA0E2E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Sensitizing framework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30D3F-AF04-794F-A9C7-14046E8C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285B-F5FB-48E8-9E8F-9D20CFE3E443}" type="datetime1">
              <a:rPr lang="fi-FI" smtClean="0"/>
              <a:t>26.8.2021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52A915-7D8F-6144-AA52-37B60AD5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1E15B-F94E-314B-8892-24CD7D5F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E28811-271D-4747-9718-362C638AA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17" y="1484784"/>
            <a:ext cx="11513715" cy="900051"/>
          </a:xfrm>
        </p:spPr>
        <p:txBody>
          <a:bodyPr/>
          <a:lstStyle/>
          <a:p>
            <a:r>
              <a:rPr lang="en-US" dirty="0"/>
              <a:t>We draw from historical sociology analyzing the structure of contingency </a:t>
            </a:r>
            <a:r>
              <a:rPr lang="en-US" sz="1400" dirty="0"/>
              <a:t>(Ermakoff, 2015, 2019; also </a:t>
            </a:r>
            <a:r>
              <a:rPr lang="en-US" sz="1400" dirty="0" err="1"/>
              <a:t>Lara-Millán</a:t>
            </a:r>
            <a:r>
              <a:rPr lang="en-US" sz="1400" dirty="0"/>
              <a:t> et al., 2020; Sauder, 2020) </a:t>
            </a:r>
            <a:r>
              <a:rPr lang="en-US" dirty="0"/>
              <a:t>and strategic management literature addressing chance and luck </a:t>
            </a:r>
            <a:r>
              <a:rPr lang="en-US" sz="1400" dirty="0"/>
              <a:t>(e.g., de </a:t>
            </a:r>
            <a:r>
              <a:rPr lang="en-US" sz="1400" dirty="0" err="1"/>
              <a:t>Rond</a:t>
            </a:r>
            <a:r>
              <a:rPr lang="en-US" sz="1400" dirty="0"/>
              <a:t> &amp; </a:t>
            </a:r>
            <a:r>
              <a:rPr lang="en-US" sz="1400" dirty="0" err="1"/>
              <a:t>Thietart</a:t>
            </a:r>
            <a:r>
              <a:rPr lang="en-US" sz="1400" dirty="0"/>
              <a:t>, 2007; MacKay &amp; Chia, 2013)</a:t>
            </a:r>
            <a:endParaRPr lang="en-US" dirty="0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2DAEBF15-B16D-8E45-BC63-478CE8B649ED}"/>
              </a:ext>
            </a:extLst>
          </p:cNvPr>
          <p:cNvSpPr/>
          <p:nvPr/>
        </p:nvSpPr>
        <p:spPr>
          <a:xfrm rot="10800000">
            <a:off x="9768407" y="2852931"/>
            <a:ext cx="288030" cy="342033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FAC99D-DB81-5E4E-8021-6CDD755DFBFC}"/>
              </a:ext>
            </a:extLst>
          </p:cNvPr>
          <p:cNvSpPr txBox="1"/>
          <p:nvPr/>
        </p:nvSpPr>
        <p:spPr>
          <a:xfrm>
            <a:off x="10128448" y="3501269"/>
            <a:ext cx="18665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5.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/>
              <a:t>Structure of contingency 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--</a:t>
            </a:r>
            <a:r>
              <a:rPr lang="en-US" sz="1600" dirty="0"/>
              <a:t> Processes that generate likely events which actualization is dependent on parallel events</a:t>
            </a:r>
            <a:endParaRPr lang="en-US" sz="1200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96D6AA68-0C7E-2B40-87B3-5661E2F03DBD}"/>
              </a:ext>
            </a:extLst>
          </p:cNvPr>
          <p:cNvSpPr txBox="1">
            <a:spLocks/>
          </p:cNvSpPr>
          <p:nvPr/>
        </p:nvSpPr>
        <p:spPr>
          <a:xfrm>
            <a:off x="481317" y="2348880"/>
            <a:ext cx="9143074" cy="39243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Lato" panose="020F0502020204030203" pitchFamily="34" charset="0"/>
              <a:buChar char="–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19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448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4363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4238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7763" indent="-26352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Key concepts:</a:t>
            </a:r>
          </a:p>
          <a:p>
            <a:pPr marL="341312" indent="-342900">
              <a:buFont typeface="+mj-lt"/>
              <a:buAutoNum type="arabicPeriod"/>
            </a:pPr>
            <a:r>
              <a:rPr lang="en-US" dirty="0"/>
              <a:t>Moment of collective indeterminacy</a:t>
            </a:r>
          </a:p>
          <a:p>
            <a:pPr marL="612775" lvl="1" indent="-342900"/>
            <a:r>
              <a:rPr lang="en-US" sz="1600" dirty="0"/>
              <a:t>Moments of indecision when existing procedures seize to guide actions, when conflicts emerge, or when managers don’t know what to do next</a:t>
            </a:r>
          </a:p>
          <a:p>
            <a:pPr marL="612775" lvl="1" indent="-342900"/>
            <a:r>
              <a:rPr lang="en-US" sz="1600" dirty="0"/>
              <a:t>Generally these are situations that don’t solve themselves and are open to influence</a:t>
            </a:r>
            <a:endParaRPr lang="en-US" sz="1200" dirty="0"/>
          </a:p>
          <a:p>
            <a:pPr marL="341312" indent="-342900">
              <a:buFont typeface="+mj-lt"/>
              <a:buAutoNum type="arabicPeriod"/>
            </a:pPr>
            <a:r>
              <a:rPr lang="en-US" dirty="0"/>
              <a:t>Emergent choice scenarios</a:t>
            </a:r>
          </a:p>
          <a:p>
            <a:pPr lvl="1"/>
            <a:r>
              <a:rPr lang="en-US" sz="1600" dirty="0"/>
              <a:t>Alternative courses of action that emerge during collective indeterminacy</a:t>
            </a:r>
            <a:endParaRPr lang="en-US" dirty="0"/>
          </a:p>
          <a:p>
            <a:pPr marL="341312" indent="-342900">
              <a:buFont typeface="+mj-lt"/>
              <a:buAutoNum type="arabicPeriod"/>
            </a:pPr>
            <a:r>
              <a:rPr lang="en-US" dirty="0"/>
              <a:t>Parallel event sequences</a:t>
            </a:r>
          </a:p>
          <a:p>
            <a:pPr lvl="1"/>
            <a:r>
              <a:rPr lang="en-US" sz="1600" dirty="0"/>
              <a:t>Partly exogenous event sequences that influence collective indeterminacy and provide resolution to it</a:t>
            </a:r>
          </a:p>
          <a:p>
            <a:pPr marL="341312" indent="-342900">
              <a:buFont typeface="+mj-lt"/>
              <a:buAutoNum type="arabicPeriod"/>
            </a:pPr>
            <a:r>
              <a:rPr lang="en-US" dirty="0"/>
              <a:t>Strategic choice</a:t>
            </a:r>
          </a:p>
          <a:p>
            <a:pPr lvl="1"/>
            <a:r>
              <a:rPr lang="en-US" sz="1600" dirty="0"/>
              <a:t>Decision to actualize a scenario and collective alignment following the decision</a:t>
            </a:r>
          </a:p>
        </p:txBody>
      </p:sp>
    </p:spTree>
    <p:extLst>
      <p:ext uri="{BB962C8B-B14F-4D97-AF65-F5344CB8AC3E}">
        <p14:creationId xmlns:p14="http://schemas.microsoft.com/office/powerpoint/2010/main" val="31710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7065BD-B088-474E-A0F7-FA7AA0E2E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Sensitizing framework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B44EC2-5396-EE47-A144-3516F860B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1" y="1340768"/>
            <a:ext cx="9217024" cy="4881955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30D3F-AF04-794F-A9C7-14046E8C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285B-F5FB-48E8-9E8F-9D20CFE3E443}" type="datetime1">
              <a:rPr lang="fi-FI" smtClean="0"/>
              <a:t>26.8.2021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52A915-7D8F-6144-AA52-37B60AD5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1E15B-F94E-314B-8892-24CD7D5F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284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7065BD-B088-474E-A0F7-FA7AA0E2E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Context and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DFBE16-06F7-D94F-B15A-AAD8B7D45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Context: Key Strategic Changes in the Nokia Corporation 1986-2015 </a:t>
            </a:r>
          </a:p>
          <a:p>
            <a:pPr marL="612775" lvl="1" indent="-342900">
              <a:buFont typeface="+mj-lt"/>
              <a:buAutoNum type="arabicPeriod"/>
            </a:pPr>
            <a:r>
              <a:rPr lang="en-US" dirty="0"/>
              <a:t>Nokia’s transformation into a mobile telecom corporation 						 by divesting former core businesses during 1989-1992</a:t>
            </a:r>
          </a:p>
          <a:p>
            <a:pPr marL="612775" lvl="1" indent="-342900">
              <a:buFont typeface="+mj-lt"/>
              <a:buAutoNum type="arabicPeriod"/>
            </a:pPr>
            <a:r>
              <a:rPr lang="en-US" dirty="0"/>
              <a:t>Nokia’s decision to initiate collaboration with Microsoft and 		 			   discontinue own software development in 2010-2011</a:t>
            </a:r>
          </a:p>
          <a:p>
            <a:pPr marL="612775" lvl="1" indent="-342900">
              <a:buFont typeface="+mj-lt"/>
              <a:buAutoNum type="arabicPeriod"/>
            </a:pPr>
            <a:r>
              <a:rPr lang="en-US" dirty="0"/>
              <a:t>Nokia’s decision to sell mobile phones to Microsoft in 2012-2013</a:t>
            </a:r>
          </a:p>
          <a:p>
            <a:endParaRPr lang="en-US" dirty="0"/>
          </a:p>
          <a:p>
            <a:r>
              <a:rPr lang="en-US" dirty="0"/>
              <a:t>Data collection</a:t>
            </a:r>
          </a:p>
          <a:p>
            <a:pPr lvl="1"/>
            <a:r>
              <a:rPr lang="en-US" dirty="0"/>
              <a:t>Secondary sources </a:t>
            </a:r>
            <a:r>
              <a:rPr lang="en-US" sz="1400" dirty="0"/>
              <a:t>(81 academic publications, biographies ex-CEOs, studies by former Nokia managers among others)</a:t>
            </a:r>
            <a:endParaRPr lang="en-US" dirty="0"/>
          </a:p>
          <a:p>
            <a:pPr lvl="1"/>
            <a:r>
              <a:rPr lang="en-US" dirty="0"/>
              <a:t>Archival data </a:t>
            </a:r>
            <a:r>
              <a:rPr lang="en-US" sz="1400" dirty="0"/>
              <a:t>(unrestricted access to Nokia archives until the year 2000)</a:t>
            </a:r>
          </a:p>
          <a:p>
            <a:pPr lvl="1"/>
            <a:r>
              <a:rPr lang="en-US" dirty="0"/>
              <a:t>Interviews </a:t>
            </a:r>
            <a:r>
              <a:rPr lang="en-US" sz="1400" dirty="0"/>
              <a:t>(25 interviews with former Nokia board members, executives and relevant industry experts)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30D3F-AF04-794F-A9C7-14046E8C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285B-F5FB-48E8-9E8F-9D20CFE3E443}" type="datetime1">
              <a:rPr lang="fi-FI" smtClean="0"/>
              <a:t>26.8.2021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52A915-7D8F-6144-AA52-37B60AD5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1E15B-F94E-314B-8892-24CD7D5F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A5E4A-E8A5-A244-809D-85623CCE49DA}"/>
              </a:ext>
            </a:extLst>
          </p:cNvPr>
          <p:cNvSpPr txBox="1"/>
          <p:nvPr/>
        </p:nvSpPr>
        <p:spPr>
          <a:xfrm>
            <a:off x="8260076" y="2535793"/>
            <a:ext cx="3164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Three events </a:t>
            </a:r>
            <a:r>
              <a:rPr lang="en-US" dirty="0"/>
              <a:t>that came somewhat as a surprise to the top managers themselves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1FAEA87D-F62C-7E47-98A8-9A2237EE5BBC}"/>
              </a:ext>
            </a:extLst>
          </p:cNvPr>
          <p:cNvSpPr/>
          <p:nvPr/>
        </p:nvSpPr>
        <p:spPr>
          <a:xfrm rot="10800000">
            <a:off x="7887003" y="2132856"/>
            <a:ext cx="291868" cy="172920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0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7065BD-B088-474E-A0F7-FA7AA0E2E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Analysis (1/2)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DFBE16-06F7-D94F-B15A-AAD8B7D45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556792"/>
            <a:ext cx="11229363" cy="460905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Stage 1: </a:t>
            </a:r>
            <a:r>
              <a:rPr lang="en-US" dirty="0"/>
              <a:t>Identifying periods of collective indeterminacy and alternative scenarios </a:t>
            </a:r>
          </a:p>
          <a:p>
            <a:pPr lvl="1"/>
            <a:r>
              <a:rPr lang="en-US" dirty="0"/>
              <a:t>Writing narratives to make sense of the events </a:t>
            </a:r>
            <a:r>
              <a:rPr lang="en-US" sz="1400" dirty="0"/>
              <a:t>(Pentland, 1999)</a:t>
            </a:r>
            <a:r>
              <a:rPr lang="en-US" dirty="0"/>
              <a:t> and bracketing </a:t>
            </a:r>
            <a:r>
              <a:rPr lang="en-US" sz="1400" dirty="0"/>
              <a:t>(Langley 1999)</a:t>
            </a:r>
            <a:r>
              <a:rPr lang="en-US" dirty="0"/>
              <a:t> periods where Nokia’s top management lacked collective direction</a:t>
            </a:r>
          </a:p>
          <a:p>
            <a:pPr lvl="1"/>
            <a:r>
              <a:rPr lang="en-US" dirty="0"/>
              <a:t>Identifying alternative decision-making scenarios from documents and interviews pertaining to the period</a:t>
            </a:r>
          </a:p>
          <a:p>
            <a:pPr marL="269875" lvl="1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Stage 2: </a:t>
            </a:r>
            <a:r>
              <a:rPr lang="en-US" dirty="0"/>
              <a:t>Analyzing event sequences leading to alternative scenarios </a:t>
            </a:r>
          </a:p>
          <a:p>
            <a:pPr lvl="1"/>
            <a:r>
              <a:rPr lang="en-US" dirty="0"/>
              <a:t>Event structure analysis </a:t>
            </a:r>
            <a:r>
              <a:rPr lang="en-US" sz="1400" dirty="0"/>
              <a:t>(</a:t>
            </a:r>
            <a:r>
              <a:rPr lang="en-US" sz="1400" dirty="0" err="1"/>
              <a:t>Corsano</a:t>
            </a:r>
            <a:r>
              <a:rPr lang="en-US" sz="1400" dirty="0"/>
              <a:t> &amp; </a:t>
            </a:r>
            <a:r>
              <a:rPr lang="en-US" sz="1400" dirty="0" err="1"/>
              <a:t>Heise</a:t>
            </a:r>
            <a:r>
              <a:rPr lang="en-US" sz="1400" dirty="0"/>
              <a:t>, 1990; </a:t>
            </a:r>
            <a:r>
              <a:rPr lang="en-US" sz="1400" dirty="0" err="1"/>
              <a:t>Heise</a:t>
            </a:r>
            <a:r>
              <a:rPr lang="en-US" sz="1400" dirty="0"/>
              <a:t>, 1989)</a:t>
            </a:r>
            <a:r>
              <a:rPr lang="en-US" dirty="0"/>
              <a:t> to trace events leading to different scenarios</a:t>
            </a:r>
          </a:p>
          <a:p>
            <a:pPr lvl="2"/>
            <a:r>
              <a:rPr lang="en-US" dirty="0"/>
              <a:t>Coding initial narratives into event chronologies</a:t>
            </a:r>
          </a:p>
          <a:p>
            <a:pPr lvl="2"/>
            <a:r>
              <a:rPr lang="en-US" dirty="0"/>
              <a:t>Analysis of event relations using the ETHNO program</a:t>
            </a:r>
          </a:p>
          <a:p>
            <a:pPr lvl="2"/>
            <a:r>
              <a:rPr lang="en-US" dirty="0"/>
              <a:t>The process generates a network of necessary antecedents</a:t>
            </a:r>
          </a:p>
          <a:p>
            <a:pPr lvl="3"/>
            <a:r>
              <a:rPr lang="en-US" sz="1600" dirty="0"/>
              <a:t>Includes iterative addition/removal of events to identify 					necessary prerequisite events for the scenarios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30D3F-AF04-794F-A9C7-14046E8C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285B-F5FB-48E8-9E8F-9D20CFE3E443}" type="datetime1">
              <a:rPr lang="fi-FI" smtClean="0"/>
              <a:t>26.8.2021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52A915-7D8F-6144-AA52-37B60AD5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1E15B-F94E-314B-8892-24CD7D5F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8ED904-D12E-9C4F-B383-A8B6593D8658}"/>
              </a:ext>
            </a:extLst>
          </p:cNvPr>
          <p:cNvSpPr/>
          <p:nvPr/>
        </p:nvSpPr>
        <p:spPr>
          <a:xfrm>
            <a:off x="7001943" y="4293096"/>
            <a:ext cx="4592990" cy="15841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Event structure analysis using ETHNO focuses on analyzing the event chronology forward, while answering a series of yes/no questions to 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determine which events are required for 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the current event to occur </a:t>
            </a:r>
            <a:r>
              <a:rPr lang="en-US" sz="1200" dirty="0">
                <a:solidFill>
                  <a:schemeClr val="accent1"/>
                </a:solidFill>
              </a:rPr>
              <a:t>(Griffin 1993) 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9BA10B-AEAB-E04E-BC43-5E4157C35652}"/>
              </a:ext>
            </a:extLst>
          </p:cNvPr>
          <p:cNvCxnSpPr>
            <a:cxnSpLocks/>
          </p:cNvCxnSpPr>
          <p:nvPr/>
        </p:nvCxnSpPr>
        <p:spPr>
          <a:xfrm>
            <a:off x="6096000" y="4725145"/>
            <a:ext cx="792088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92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C0614-28F5-5A48-9315-0DA1189C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Analysis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D8DF7-0011-EF49-BAA4-8D4A50D10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Stage 3: </a:t>
            </a:r>
            <a:r>
              <a:rPr lang="en-US" dirty="0"/>
              <a:t>Closure of scenarios </a:t>
            </a:r>
          </a:p>
          <a:p>
            <a:pPr lvl="1"/>
            <a:r>
              <a:rPr lang="en-US" dirty="0"/>
              <a:t>Identifying events and event sequences that influenced the viability of scenarios</a:t>
            </a:r>
          </a:p>
          <a:p>
            <a:pPr lvl="2"/>
            <a:r>
              <a:rPr lang="en-US" dirty="0"/>
              <a:t>Focus on the closure of alternative scenarios and the eventual decision</a:t>
            </a:r>
          </a:p>
          <a:p>
            <a:pPr lvl="2"/>
            <a:r>
              <a:rPr lang="en-US" dirty="0"/>
              <a:t>Event structure analysis to trace how parallel events influenced the viability of scenarios</a:t>
            </a:r>
          </a:p>
          <a:p>
            <a:pPr lvl="1"/>
            <a:r>
              <a:rPr lang="en-US" dirty="0"/>
              <a:t>Integration of the two event sequences to understand how scenarios emerged and how parallel events closed scenarios and influenced the final choice</a:t>
            </a:r>
          </a:p>
          <a:p>
            <a:pPr marL="269875" lvl="1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Stage 4: </a:t>
            </a:r>
            <a:r>
              <a:rPr lang="en-US" dirty="0"/>
              <a:t>Theory development </a:t>
            </a:r>
          </a:p>
          <a:p>
            <a:pPr lvl="1"/>
            <a:r>
              <a:rPr lang="en-US" dirty="0"/>
              <a:t>Comparison across event sequences </a:t>
            </a:r>
          </a:p>
          <a:p>
            <a:pPr lvl="1"/>
            <a:r>
              <a:rPr lang="en-US" dirty="0"/>
              <a:t>Elaboration of how contingency manifests as a property of strategic change processes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92211-67B1-5A4B-98A3-638C76FBC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9521-BE67-4899-9D66-A6004EC8346E}" type="datetime1">
              <a:rPr lang="fi-FI" smtClean="0"/>
              <a:t>26.8.2021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CCF24-679B-ED4C-AFC6-32CD0833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4B292-8463-DC4E-8E85-B395355C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290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C3565A4F-17A1-3040-9F95-005AECFC8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321" y="0"/>
            <a:ext cx="4500359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C7065BD-B088-474E-A0F7-FA7AA0E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552729" cy="1080542"/>
          </a:xfrm>
        </p:spPr>
        <p:txBody>
          <a:bodyPr/>
          <a:lstStyle/>
          <a:p>
            <a:r>
              <a:rPr lang="en-US" dirty="0"/>
              <a:t>Nokia’s transformation into a     telecom company 1989-1992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5635898-5539-704C-95C1-4C9CAC14BB61}"/>
              </a:ext>
            </a:extLst>
          </p:cNvPr>
          <p:cNvSpPr txBox="1">
            <a:spLocks/>
          </p:cNvSpPr>
          <p:nvPr/>
        </p:nvSpPr>
        <p:spPr>
          <a:xfrm>
            <a:off x="479425" y="1556245"/>
            <a:ext cx="6948967" cy="4753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Lato" panose="020F0502020204030203" pitchFamily="34" charset="0"/>
              <a:buChar char="–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19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448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4363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4238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7763" indent="-26352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During the latter part of 1980s Nokia made major investments in computer and TV businesses that eventually led to heavy losses and suicide of the CEO Kari Kairamo that left a power vacuum in Nokia</a:t>
            </a:r>
          </a:p>
          <a:p>
            <a:endParaRPr lang="en-US" dirty="0"/>
          </a:p>
          <a:p>
            <a:r>
              <a:rPr lang="en-US" dirty="0"/>
              <a:t>The top management experienced collective indeterminacy on the direction of Nokia and several alternative scenarios surfaced over time:</a:t>
            </a:r>
          </a:p>
          <a:p>
            <a:pPr marL="612775" lvl="1" indent="-342900">
              <a:buFont typeface="+mj-lt"/>
              <a:buAutoNum type="arabicPeriod"/>
            </a:pPr>
            <a:r>
              <a:rPr lang="en-US" sz="1600" dirty="0"/>
              <a:t>Seeking partnership in the computer and/or TV business area</a:t>
            </a:r>
          </a:p>
          <a:p>
            <a:pPr marL="874712" lvl="2" indent="-342900"/>
            <a:r>
              <a:rPr lang="en-US" sz="1400" dirty="0"/>
              <a:t>This was negotiated with Hitachi in the TV area (and Honeywell, Olivetti and ILC in the PC area)</a:t>
            </a:r>
          </a:p>
          <a:p>
            <a:pPr marL="612775" lvl="1" indent="-342900">
              <a:buFont typeface="+mj-lt"/>
              <a:buAutoNum type="arabicPeriod"/>
            </a:pPr>
            <a:r>
              <a:rPr lang="en-US" sz="1600" dirty="0"/>
              <a:t>Attempting a turnaround of the computer and TV business areas</a:t>
            </a:r>
          </a:p>
          <a:p>
            <a:pPr marL="874712" lvl="2" indent="-342900"/>
            <a:r>
              <a:rPr lang="en-US" sz="1400" dirty="0"/>
              <a:t>Divestment of the paper and power businesses already provided capital for this</a:t>
            </a:r>
          </a:p>
          <a:p>
            <a:pPr marL="612775" lvl="1" indent="-342900">
              <a:buFont typeface="+mj-lt"/>
              <a:buAutoNum type="arabicPeriod"/>
            </a:pPr>
            <a:r>
              <a:rPr lang="en-US" sz="1600" dirty="0"/>
              <a:t>Selling Nokia as a whole or in pieces</a:t>
            </a:r>
          </a:p>
          <a:p>
            <a:pPr marL="874712" lvl="2" indent="-342900"/>
            <a:r>
              <a:rPr lang="en-US" sz="1400" dirty="0"/>
              <a:t>This was actively negotiated with Ericsson</a:t>
            </a:r>
          </a:p>
          <a:p>
            <a:pPr marL="612775" lvl="1" indent="-342900">
              <a:buFont typeface="+mj-lt"/>
              <a:buAutoNum type="arabicPeriod"/>
            </a:pPr>
            <a:r>
              <a:rPr lang="en-US" sz="1600" dirty="0"/>
              <a:t>Strategic refocus to mobile phones, networks and cables</a:t>
            </a:r>
          </a:p>
          <a:p>
            <a:pPr marL="874712" lvl="2" indent="-342900"/>
            <a:r>
              <a:rPr lang="en-US" sz="1400" dirty="0"/>
              <a:t>Initially this seemed very unlikely to happen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39A450-473F-5F45-804C-B3A219D351AC}"/>
              </a:ext>
            </a:extLst>
          </p:cNvPr>
          <p:cNvSpPr/>
          <p:nvPr/>
        </p:nvSpPr>
        <p:spPr>
          <a:xfrm>
            <a:off x="9699269" y="5517232"/>
            <a:ext cx="156446" cy="21535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140FAA-3426-5143-A212-E48E68272B96}"/>
              </a:ext>
            </a:extLst>
          </p:cNvPr>
          <p:cNvSpPr/>
          <p:nvPr/>
        </p:nvSpPr>
        <p:spPr>
          <a:xfrm>
            <a:off x="8352620" y="1431215"/>
            <a:ext cx="554561" cy="482495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3A9AF0-FC99-0E41-BAC9-9F9A95D908AB}"/>
              </a:ext>
            </a:extLst>
          </p:cNvPr>
          <p:cNvSpPr/>
          <p:nvPr/>
        </p:nvSpPr>
        <p:spPr>
          <a:xfrm>
            <a:off x="8907181" y="1537931"/>
            <a:ext cx="453550" cy="95496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E80D38-C595-9D4F-B524-42CDADB20FE1}"/>
              </a:ext>
            </a:extLst>
          </p:cNvPr>
          <p:cNvSpPr/>
          <p:nvPr/>
        </p:nvSpPr>
        <p:spPr>
          <a:xfrm>
            <a:off x="8907181" y="2492897"/>
            <a:ext cx="280786" cy="43204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88BF6F-17CB-1748-B421-E2246CDEE3AF}"/>
              </a:ext>
            </a:extLst>
          </p:cNvPr>
          <p:cNvSpPr/>
          <p:nvPr/>
        </p:nvSpPr>
        <p:spPr>
          <a:xfrm>
            <a:off x="8934711" y="2924945"/>
            <a:ext cx="332509" cy="288032"/>
          </a:xfrm>
          <a:custGeom>
            <a:avLst/>
            <a:gdLst>
              <a:gd name="connsiteX0" fmla="*/ 0 w 332509"/>
              <a:gd name="connsiteY0" fmla="*/ 0 h 288032"/>
              <a:gd name="connsiteX1" fmla="*/ 332509 w 332509"/>
              <a:gd name="connsiteY1" fmla="*/ 0 h 288032"/>
              <a:gd name="connsiteX2" fmla="*/ 332509 w 332509"/>
              <a:gd name="connsiteY2" fmla="*/ 288032 h 288032"/>
              <a:gd name="connsiteX3" fmla="*/ 0 w 332509"/>
              <a:gd name="connsiteY3" fmla="*/ 288032 h 288032"/>
              <a:gd name="connsiteX4" fmla="*/ 0 w 332509"/>
              <a:gd name="connsiteY4" fmla="*/ 0 h 288032"/>
              <a:gd name="connsiteX0" fmla="*/ 0 w 332509"/>
              <a:gd name="connsiteY0" fmla="*/ 0 h 288032"/>
              <a:gd name="connsiteX1" fmla="*/ 293926 w 332509"/>
              <a:gd name="connsiteY1" fmla="*/ 0 h 288032"/>
              <a:gd name="connsiteX2" fmla="*/ 332509 w 332509"/>
              <a:gd name="connsiteY2" fmla="*/ 288032 h 288032"/>
              <a:gd name="connsiteX3" fmla="*/ 0 w 332509"/>
              <a:gd name="connsiteY3" fmla="*/ 288032 h 288032"/>
              <a:gd name="connsiteX4" fmla="*/ 0 w 332509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09" h="288032">
                <a:moveTo>
                  <a:pt x="0" y="0"/>
                </a:moveTo>
                <a:lnTo>
                  <a:pt x="293926" y="0"/>
                </a:lnTo>
                <a:lnTo>
                  <a:pt x="332509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680B47-DD95-F949-B1C1-4A3296B2BC85}"/>
              </a:ext>
            </a:extLst>
          </p:cNvPr>
          <p:cNvSpPr/>
          <p:nvPr/>
        </p:nvSpPr>
        <p:spPr>
          <a:xfrm>
            <a:off x="8907181" y="3221237"/>
            <a:ext cx="599773" cy="2299169"/>
          </a:xfrm>
          <a:custGeom>
            <a:avLst/>
            <a:gdLst>
              <a:gd name="connsiteX0" fmla="*/ 0 w 504055"/>
              <a:gd name="connsiteY0" fmla="*/ 0 h 2295994"/>
              <a:gd name="connsiteX1" fmla="*/ 504055 w 504055"/>
              <a:gd name="connsiteY1" fmla="*/ 0 h 2295994"/>
              <a:gd name="connsiteX2" fmla="*/ 504055 w 504055"/>
              <a:gd name="connsiteY2" fmla="*/ 2295994 h 2295994"/>
              <a:gd name="connsiteX3" fmla="*/ 0 w 504055"/>
              <a:gd name="connsiteY3" fmla="*/ 2295994 h 2295994"/>
              <a:gd name="connsiteX4" fmla="*/ 0 w 504055"/>
              <a:gd name="connsiteY4" fmla="*/ 0 h 2295994"/>
              <a:gd name="connsiteX0" fmla="*/ 0 w 592955"/>
              <a:gd name="connsiteY0" fmla="*/ 0 h 2299169"/>
              <a:gd name="connsiteX1" fmla="*/ 504055 w 592955"/>
              <a:gd name="connsiteY1" fmla="*/ 0 h 2299169"/>
              <a:gd name="connsiteX2" fmla="*/ 592955 w 592955"/>
              <a:gd name="connsiteY2" fmla="*/ 2299169 h 2299169"/>
              <a:gd name="connsiteX3" fmla="*/ 0 w 592955"/>
              <a:gd name="connsiteY3" fmla="*/ 2295994 h 2299169"/>
              <a:gd name="connsiteX4" fmla="*/ 0 w 592955"/>
              <a:gd name="connsiteY4" fmla="*/ 0 h 2299169"/>
              <a:gd name="connsiteX0" fmla="*/ 0 w 592955"/>
              <a:gd name="connsiteY0" fmla="*/ 0 h 2299169"/>
              <a:gd name="connsiteX1" fmla="*/ 513580 w 592955"/>
              <a:gd name="connsiteY1" fmla="*/ 6350 h 2299169"/>
              <a:gd name="connsiteX2" fmla="*/ 592955 w 592955"/>
              <a:gd name="connsiteY2" fmla="*/ 2299169 h 2299169"/>
              <a:gd name="connsiteX3" fmla="*/ 0 w 592955"/>
              <a:gd name="connsiteY3" fmla="*/ 2295994 h 2299169"/>
              <a:gd name="connsiteX4" fmla="*/ 0 w 592955"/>
              <a:gd name="connsiteY4" fmla="*/ 0 h 229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955" h="2299169">
                <a:moveTo>
                  <a:pt x="0" y="0"/>
                </a:moveTo>
                <a:lnTo>
                  <a:pt x="513580" y="6350"/>
                </a:lnTo>
                <a:lnTo>
                  <a:pt x="592955" y="2299169"/>
                </a:lnTo>
                <a:lnTo>
                  <a:pt x="0" y="229599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0BE957-8079-2146-A9B4-FD606278C741}"/>
              </a:ext>
            </a:extLst>
          </p:cNvPr>
          <p:cNvSpPr/>
          <p:nvPr/>
        </p:nvSpPr>
        <p:spPr>
          <a:xfrm>
            <a:off x="8961191" y="5517231"/>
            <a:ext cx="522053" cy="73894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E8F45D-1753-7C4A-B840-BA0C56BA4F6B}"/>
              </a:ext>
            </a:extLst>
          </p:cNvPr>
          <p:cNvSpPr/>
          <p:nvPr/>
        </p:nvSpPr>
        <p:spPr>
          <a:xfrm>
            <a:off x="9888747" y="4077072"/>
            <a:ext cx="746626" cy="504056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83BB0A-E886-724C-B436-A1DDF51EE524}"/>
              </a:ext>
            </a:extLst>
          </p:cNvPr>
          <p:cNvSpPr/>
          <p:nvPr/>
        </p:nvSpPr>
        <p:spPr>
          <a:xfrm>
            <a:off x="9678144" y="4008240"/>
            <a:ext cx="193446" cy="510406"/>
          </a:xfrm>
          <a:custGeom>
            <a:avLst/>
            <a:gdLst>
              <a:gd name="connsiteX0" fmla="*/ 0 w 161696"/>
              <a:gd name="connsiteY0" fmla="*/ 0 h 504056"/>
              <a:gd name="connsiteX1" fmla="*/ 161696 w 161696"/>
              <a:gd name="connsiteY1" fmla="*/ 0 h 504056"/>
              <a:gd name="connsiteX2" fmla="*/ 161696 w 161696"/>
              <a:gd name="connsiteY2" fmla="*/ 504056 h 504056"/>
              <a:gd name="connsiteX3" fmla="*/ 0 w 161696"/>
              <a:gd name="connsiteY3" fmla="*/ 504056 h 504056"/>
              <a:gd name="connsiteX4" fmla="*/ 0 w 161696"/>
              <a:gd name="connsiteY4" fmla="*/ 0 h 504056"/>
              <a:gd name="connsiteX0" fmla="*/ 0 w 177571"/>
              <a:gd name="connsiteY0" fmla="*/ 3175 h 504056"/>
              <a:gd name="connsiteX1" fmla="*/ 177571 w 177571"/>
              <a:gd name="connsiteY1" fmla="*/ 0 h 504056"/>
              <a:gd name="connsiteX2" fmla="*/ 177571 w 177571"/>
              <a:gd name="connsiteY2" fmla="*/ 504056 h 504056"/>
              <a:gd name="connsiteX3" fmla="*/ 15875 w 177571"/>
              <a:gd name="connsiteY3" fmla="*/ 504056 h 504056"/>
              <a:gd name="connsiteX4" fmla="*/ 0 w 177571"/>
              <a:gd name="connsiteY4" fmla="*/ 3175 h 504056"/>
              <a:gd name="connsiteX0" fmla="*/ 0 w 190271"/>
              <a:gd name="connsiteY0" fmla="*/ 0 h 500881"/>
              <a:gd name="connsiteX1" fmla="*/ 190271 w 190271"/>
              <a:gd name="connsiteY1" fmla="*/ 0 h 500881"/>
              <a:gd name="connsiteX2" fmla="*/ 177571 w 190271"/>
              <a:gd name="connsiteY2" fmla="*/ 500881 h 500881"/>
              <a:gd name="connsiteX3" fmla="*/ 15875 w 190271"/>
              <a:gd name="connsiteY3" fmla="*/ 500881 h 500881"/>
              <a:gd name="connsiteX4" fmla="*/ 0 w 190271"/>
              <a:gd name="connsiteY4" fmla="*/ 0 h 500881"/>
              <a:gd name="connsiteX0" fmla="*/ 0 w 193446"/>
              <a:gd name="connsiteY0" fmla="*/ 0 h 507231"/>
              <a:gd name="connsiteX1" fmla="*/ 190271 w 193446"/>
              <a:gd name="connsiteY1" fmla="*/ 0 h 507231"/>
              <a:gd name="connsiteX2" fmla="*/ 193446 w 193446"/>
              <a:gd name="connsiteY2" fmla="*/ 507231 h 507231"/>
              <a:gd name="connsiteX3" fmla="*/ 15875 w 193446"/>
              <a:gd name="connsiteY3" fmla="*/ 500881 h 507231"/>
              <a:gd name="connsiteX4" fmla="*/ 0 w 193446"/>
              <a:gd name="connsiteY4" fmla="*/ 0 h 507231"/>
              <a:gd name="connsiteX0" fmla="*/ 0 w 193446"/>
              <a:gd name="connsiteY0" fmla="*/ 0 h 510406"/>
              <a:gd name="connsiteX1" fmla="*/ 190271 w 193446"/>
              <a:gd name="connsiteY1" fmla="*/ 0 h 510406"/>
              <a:gd name="connsiteX2" fmla="*/ 193446 w 193446"/>
              <a:gd name="connsiteY2" fmla="*/ 507231 h 510406"/>
              <a:gd name="connsiteX3" fmla="*/ 3175 w 193446"/>
              <a:gd name="connsiteY3" fmla="*/ 510406 h 510406"/>
              <a:gd name="connsiteX4" fmla="*/ 0 w 193446"/>
              <a:gd name="connsiteY4" fmla="*/ 0 h 51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446" h="510406">
                <a:moveTo>
                  <a:pt x="0" y="0"/>
                </a:moveTo>
                <a:lnTo>
                  <a:pt x="190271" y="0"/>
                </a:lnTo>
                <a:cubicBezTo>
                  <a:pt x="191329" y="169077"/>
                  <a:pt x="192388" y="338154"/>
                  <a:pt x="193446" y="507231"/>
                </a:cubicBezTo>
                <a:lnTo>
                  <a:pt x="3175" y="510406"/>
                </a:lnTo>
                <a:cubicBezTo>
                  <a:pt x="2117" y="340271"/>
                  <a:pt x="1058" y="170135"/>
                  <a:pt x="0" y="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B7C1D9-830A-694B-8477-4B53CA624ADB}"/>
              </a:ext>
            </a:extLst>
          </p:cNvPr>
          <p:cNvSpPr/>
          <p:nvPr/>
        </p:nvSpPr>
        <p:spPr>
          <a:xfrm>
            <a:off x="9485519" y="3939567"/>
            <a:ext cx="168046" cy="504056"/>
          </a:xfrm>
          <a:custGeom>
            <a:avLst/>
            <a:gdLst>
              <a:gd name="connsiteX0" fmla="*/ 0 w 161696"/>
              <a:gd name="connsiteY0" fmla="*/ 0 h 504056"/>
              <a:gd name="connsiteX1" fmla="*/ 161696 w 161696"/>
              <a:gd name="connsiteY1" fmla="*/ 0 h 504056"/>
              <a:gd name="connsiteX2" fmla="*/ 161696 w 161696"/>
              <a:gd name="connsiteY2" fmla="*/ 504056 h 504056"/>
              <a:gd name="connsiteX3" fmla="*/ 0 w 161696"/>
              <a:gd name="connsiteY3" fmla="*/ 504056 h 504056"/>
              <a:gd name="connsiteX4" fmla="*/ 0 w 161696"/>
              <a:gd name="connsiteY4" fmla="*/ 0 h 504056"/>
              <a:gd name="connsiteX0" fmla="*/ 0 w 168046"/>
              <a:gd name="connsiteY0" fmla="*/ 0 h 504056"/>
              <a:gd name="connsiteX1" fmla="*/ 168046 w 168046"/>
              <a:gd name="connsiteY1" fmla="*/ 0 h 504056"/>
              <a:gd name="connsiteX2" fmla="*/ 168046 w 168046"/>
              <a:gd name="connsiteY2" fmla="*/ 504056 h 504056"/>
              <a:gd name="connsiteX3" fmla="*/ 6350 w 168046"/>
              <a:gd name="connsiteY3" fmla="*/ 504056 h 504056"/>
              <a:gd name="connsiteX4" fmla="*/ 0 w 168046"/>
              <a:gd name="connsiteY4" fmla="*/ 0 h 504056"/>
              <a:gd name="connsiteX0" fmla="*/ 0 w 168046"/>
              <a:gd name="connsiteY0" fmla="*/ 0 h 504056"/>
              <a:gd name="connsiteX1" fmla="*/ 168046 w 168046"/>
              <a:gd name="connsiteY1" fmla="*/ 0 h 504056"/>
              <a:gd name="connsiteX2" fmla="*/ 168046 w 168046"/>
              <a:gd name="connsiteY2" fmla="*/ 504056 h 504056"/>
              <a:gd name="connsiteX3" fmla="*/ 19050 w 168046"/>
              <a:gd name="connsiteY3" fmla="*/ 504056 h 504056"/>
              <a:gd name="connsiteX4" fmla="*/ 0 w 168046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46" h="504056">
                <a:moveTo>
                  <a:pt x="0" y="0"/>
                </a:moveTo>
                <a:lnTo>
                  <a:pt x="168046" y="0"/>
                </a:lnTo>
                <a:lnTo>
                  <a:pt x="168046" y="504056"/>
                </a:lnTo>
                <a:lnTo>
                  <a:pt x="19050" y="504056"/>
                </a:lnTo>
                <a:cubicBezTo>
                  <a:pt x="16933" y="336037"/>
                  <a:pt x="2117" y="168019"/>
                  <a:pt x="0" y="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.potx" id="{D7597A5C-5BCB-4331-8DBE-1D86C5C49DE2}" vid="{B8AC0C2C-73AB-4879-9F32-C790256CD2ED}"/>
    </a:ext>
  </a:extLst>
</a:theme>
</file>

<file path=ppt/theme/theme2.xml><?xml version="1.0" encoding="utf-8"?>
<a:theme xmlns:a="http://schemas.openxmlformats.org/drawingml/2006/main" name="Office Theme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JYO</Template>
  <TotalTime>7990</TotalTime>
  <Words>1740</Words>
  <Application>Microsoft Macintosh PowerPoint</Application>
  <PresentationFormat>Widescreen</PresentationFormat>
  <Paragraphs>182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Aleo</vt:lpstr>
      <vt:lpstr>Lato</vt:lpstr>
      <vt:lpstr>Lato Black</vt:lpstr>
      <vt:lpstr>Wingdings</vt:lpstr>
      <vt:lpstr>JYO</vt:lpstr>
      <vt:lpstr>Chance, Strategy and Change: The Structure of Contingency in the Evolution of the Nokia Corporation, 1986–2015 </vt:lpstr>
      <vt:lpstr>Introduction</vt:lpstr>
      <vt:lpstr>How chance has been treated in strategy literature</vt:lpstr>
      <vt:lpstr>Sensitizing framework</vt:lpstr>
      <vt:lpstr>Sensitizing framework</vt:lpstr>
      <vt:lpstr>Methodology – Context and data</vt:lpstr>
      <vt:lpstr>Methodology – Analysis (1/2)</vt:lpstr>
      <vt:lpstr>Methodology – Analysis (2/2)</vt:lpstr>
      <vt:lpstr>Nokia’s transformation into a     telecom company 1989-1992</vt:lpstr>
      <vt:lpstr>Nokia’s transformation into a  telecom company 1989-1992</vt:lpstr>
      <vt:lpstr>PowerPoint Presentation</vt:lpstr>
      <vt:lpstr>PowerPoint Presentation</vt:lpstr>
      <vt:lpstr>PowerPoint Presentation</vt:lpstr>
      <vt:lpstr>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Antti Sihvonen</dc:creator>
  <cp:lastModifiedBy>Henrikki Tikkanen</cp:lastModifiedBy>
  <cp:revision>296</cp:revision>
  <dcterms:created xsi:type="dcterms:W3CDTF">2021-04-08T07:33:56Z</dcterms:created>
  <dcterms:modified xsi:type="dcterms:W3CDTF">2021-08-26T09:16:53Z</dcterms:modified>
</cp:coreProperties>
</file>