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05" r:id="rId5"/>
    <p:sldId id="306" r:id="rId6"/>
    <p:sldId id="296" r:id="rId7"/>
    <p:sldId id="30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27.3.2023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27.3.2023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nja.keranen@aalto.fi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Suomi 4</a:t>
            </a:r>
            <a:br>
              <a:rPr lang="en-US" dirty="0"/>
            </a:br>
            <a:r>
              <a:rPr lang="en-US" dirty="0"/>
              <a:t>28.3. – 6.6.23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1762887"/>
            <a:ext cx="2999232" cy="438912"/>
          </a:xfrm>
        </p:spPr>
        <p:txBody>
          <a:bodyPr/>
          <a:lstStyle/>
          <a:p>
            <a:r>
              <a:rPr lang="en-US" dirty="0"/>
              <a:t>Anja Keränen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840105"/>
            <a:ext cx="8695944" cy="1325880"/>
          </a:xfrm>
        </p:spPr>
        <p:txBody>
          <a:bodyPr/>
          <a:lstStyle/>
          <a:p>
            <a:r>
              <a:rPr lang="en-US" dirty="0" err="1"/>
              <a:t>Kurssi</a:t>
            </a:r>
            <a:r>
              <a:rPr lang="en-US" dirty="0"/>
              <a:t>-info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165985"/>
            <a:ext cx="7744968" cy="269748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i-FI" b="1" dirty="0"/>
              <a:t>28.3. – 6.6.2023 tiistaisin ja torstaisin kello 10:15 – 11:45</a:t>
            </a:r>
          </a:p>
          <a:p>
            <a:pPr algn="l"/>
            <a:r>
              <a:rPr lang="fi-FI" b="1" dirty="0"/>
              <a:t>Opettaja: Anja Keränen (</a:t>
            </a:r>
            <a:r>
              <a:rPr lang="fi-FI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anja.keranen@aalto.fi</a:t>
            </a:r>
            <a:r>
              <a:rPr lang="fi-FI" b="1" dirty="0"/>
              <a:t>)</a:t>
            </a:r>
          </a:p>
          <a:p>
            <a:pPr marL="342900" indent="-342900" algn="l">
              <a:buFontTx/>
              <a:buChar char="-"/>
            </a:pPr>
            <a:r>
              <a:rPr lang="fi-FI" b="1" dirty="0"/>
              <a:t>Kurssimateriaali: Oma suomi 2, kpl 1–4 + opettajan materiaali </a:t>
            </a:r>
          </a:p>
          <a:p>
            <a:pPr marL="342900" indent="-342900" algn="l">
              <a:buFontTx/>
              <a:buChar char="-"/>
            </a:pPr>
            <a:r>
              <a:rPr lang="fi-FI" b="1" dirty="0"/>
              <a:t> </a:t>
            </a:r>
            <a:r>
              <a:rPr lang="fi-FI" b="1" dirty="0" err="1"/>
              <a:t>MyCourses</a:t>
            </a:r>
            <a:r>
              <a:rPr lang="fi-FI" b="1" dirty="0"/>
              <a:t>: kuuntelut (</a:t>
            </a:r>
            <a:r>
              <a:rPr lang="fi-FI" b="1" dirty="0" err="1"/>
              <a:t>audio</a:t>
            </a:r>
            <a:r>
              <a:rPr lang="fi-FI" b="1" dirty="0"/>
              <a:t> </a:t>
            </a:r>
            <a:r>
              <a:rPr lang="fi-FI" b="1" dirty="0" err="1"/>
              <a:t>files</a:t>
            </a:r>
            <a:r>
              <a:rPr lang="fi-FI" b="1" dirty="0"/>
              <a:t>) ja tehtävien vastaukset + digitehtävät ➢ tarkasta kotitehtävät kotona, kysy kurssilla </a:t>
            </a:r>
          </a:p>
          <a:p>
            <a:pPr marL="342900" indent="-342900" algn="l">
              <a:buFontTx/>
              <a:buChar char="-"/>
            </a:pPr>
            <a:r>
              <a:rPr lang="fi-FI" b="1" dirty="0" err="1"/>
              <a:t>Flipped</a:t>
            </a:r>
            <a:r>
              <a:rPr lang="fi-FI" b="1" dirty="0"/>
              <a:t> </a:t>
            </a:r>
            <a:r>
              <a:rPr lang="fi-FI" b="1" dirty="0" err="1"/>
              <a:t>learning</a:t>
            </a:r>
            <a:r>
              <a:rPr lang="fi-FI" b="1" dirty="0"/>
              <a:t>: opiskele ensin itse / </a:t>
            </a:r>
            <a:r>
              <a:rPr lang="fi-FI" b="1" dirty="0" err="1"/>
              <a:t>study</a:t>
            </a:r>
            <a:r>
              <a:rPr lang="fi-FI" b="1" dirty="0"/>
              <a:t> </a:t>
            </a:r>
            <a:r>
              <a:rPr lang="fi-FI" b="1" dirty="0" err="1"/>
              <a:t>new</a:t>
            </a:r>
            <a:r>
              <a:rPr lang="fi-FI" b="1" dirty="0"/>
              <a:t> </a:t>
            </a:r>
            <a:r>
              <a:rPr lang="fi-FI" b="1" dirty="0" err="1"/>
              <a:t>topics</a:t>
            </a:r>
            <a:r>
              <a:rPr lang="fi-FI" b="1" dirty="0"/>
              <a:t> </a:t>
            </a:r>
            <a:r>
              <a:rPr lang="fi-FI" b="1" dirty="0" err="1"/>
              <a:t>first</a:t>
            </a:r>
            <a:r>
              <a:rPr lang="fi-FI" b="1" dirty="0"/>
              <a:t> on </a:t>
            </a:r>
            <a:r>
              <a:rPr lang="fi-FI" b="1" dirty="0" err="1"/>
              <a:t>your</a:t>
            </a:r>
            <a:r>
              <a:rPr lang="fi-FI" b="1" dirty="0"/>
              <a:t> </a:t>
            </a:r>
            <a:r>
              <a:rPr lang="fi-FI" b="1" dirty="0" err="1"/>
              <a:t>own</a:t>
            </a:r>
            <a:r>
              <a:rPr lang="fi-FI" b="1" dirty="0"/>
              <a:t>  </a:t>
            </a:r>
          </a:p>
          <a:p>
            <a:pPr marL="342900" indent="-342900" algn="l">
              <a:buFontTx/>
              <a:buChar char="-"/>
            </a:pPr>
            <a:r>
              <a:rPr lang="fi-FI" b="1" dirty="0"/>
              <a:t>Voit olla poissa (</a:t>
            </a:r>
            <a:r>
              <a:rPr lang="fi-FI" b="1" dirty="0" err="1"/>
              <a:t>absent</a:t>
            </a:r>
            <a:r>
              <a:rPr lang="fi-FI" b="1" dirty="0"/>
              <a:t>) 3 kertaa &gt; jos olet enemmän poissa, kirjoita Anjalle sähköpostia!  </a:t>
            </a: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accent3"/>
                </a:solidFill>
                <a:latin typeface="Baskerville Old Face" panose="02020602080505020303" pitchFamily="18" charset="77"/>
              </a:rPr>
              <a:t>Tehtävät</a:t>
            </a:r>
            <a:r>
              <a:rPr lang="en-US" dirty="0">
                <a:solidFill>
                  <a:schemeClr val="accent3"/>
                </a:solidFill>
                <a:latin typeface="Baskerville Old Face" panose="02020602080505020303" pitchFamily="18" charset="77"/>
              </a:rPr>
              <a:t>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380220" y="2232088"/>
            <a:ext cx="3749040" cy="4306824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 err="1">
                <a:effectLst/>
                <a:highlight>
                  <a:srgbClr val="00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Kurssin</a:t>
            </a:r>
            <a:r>
              <a:rPr lang="en-US" sz="1800" b="1" dirty="0">
                <a:effectLst/>
                <a:highlight>
                  <a:srgbClr val="00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highlight>
                  <a:srgbClr val="00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suorittaminen</a:t>
            </a:r>
            <a:r>
              <a:rPr lang="en-US" sz="1800" b="1" dirty="0">
                <a:effectLst/>
                <a:highlight>
                  <a:srgbClr val="00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(completing the course):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b="1" dirty="0">
                <a:effectLst/>
                <a:highlight>
                  <a:srgbClr val="00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Aktiivinen läsnäolo. </a:t>
            </a:r>
            <a:r>
              <a:rPr lang="fi-FI" sz="1800" b="1" dirty="0" err="1">
                <a:effectLst/>
                <a:highlight>
                  <a:srgbClr val="00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fi-FI" sz="1800" b="1" dirty="0">
                <a:effectLst/>
                <a:highlight>
                  <a:srgbClr val="00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3 poissaoloa (</a:t>
            </a:r>
            <a:r>
              <a:rPr lang="fi-FI" sz="1800" b="1" dirty="0" err="1">
                <a:effectLst/>
                <a:highlight>
                  <a:srgbClr val="00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absences</a:t>
            </a:r>
            <a:r>
              <a:rPr lang="fi-FI" sz="1800" b="1" dirty="0">
                <a:effectLst/>
                <a:highlight>
                  <a:srgbClr val="00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b="1" dirty="0">
                <a:effectLst/>
                <a:highlight>
                  <a:srgbClr val="00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fi-FI" sz="1800" b="1" dirty="0" err="1">
                <a:effectLst/>
                <a:highlight>
                  <a:srgbClr val="00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MyCourses</a:t>
            </a:r>
            <a:r>
              <a:rPr lang="fi-FI" sz="1800" b="1" dirty="0">
                <a:effectLst/>
                <a:highlight>
                  <a:srgbClr val="00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-tehtävät, min. 80 %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b="1" dirty="0">
                <a:effectLst/>
                <a:highlight>
                  <a:srgbClr val="00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Tehtävät, arvosana 1–5 (</a:t>
            </a:r>
            <a:r>
              <a:rPr lang="fi-FI" sz="1800" b="1" dirty="0" err="1">
                <a:effectLst/>
                <a:highlight>
                  <a:srgbClr val="00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graded</a:t>
            </a:r>
            <a:r>
              <a:rPr lang="fi-FI" sz="1800" b="1" dirty="0">
                <a:effectLst/>
                <a:highlight>
                  <a:srgbClr val="00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1–5):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b="1" dirty="0">
                <a:effectLst/>
                <a:highlight>
                  <a:srgbClr val="00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kaksi </a:t>
            </a:r>
            <a:r>
              <a:rPr lang="fi-FI" sz="1800" b="1" dirty="0" err="1">
                <a:effectLst/>
                <a:highlight>
                  <a:srgbClr val="00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MyCourses</a:t>
            </a:r>
            <a:r>
              <a:rPr lang="fi-FI" sz="1800" b="1" dirty="0">
                <a:effectLst/>
                <a:highlight>
                  <a:srgbClr val="00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-testiä (30 %)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b="1" dirty="0">
                <a:effectLst/>
                <a:highlight>
                  <a:srgbClr val="00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i-FI" sz="1800" b="1" dirty="0" err="1">
                <a:effectLst/>
                <a:highlight>
                  <a:srgbClr val="00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Zoom</a:t>
            </a:r>
            <a:r>
              <a:rPr lang="fi-FI" sz="1800" b="1" dirty="0">
                <a:effectLst/>
                <a:highlight>
                  <a:srgbClr val="00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-video ryhmässä (20 %)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highlight>
                  <a:srgbClr val="00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Video-CV (20 %)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highlight>
                  <a:srgbClr val="00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b="1" dirty="0" err="1">
                <a:effectLst/>
                <a:highlight>
                  <a:srgbClr val="00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Essee</a:t>
            </a:r>
            <a:r>
              <a:rPr lang="en-US" sz="1800" b="1" dirty="0">
                <a:effectLst/>
                <a:highlight>
                  <a:srgbClr val="00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(20 %)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highlight>
                  <a:srgbClr val="00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b="1" dirty="0" err="1">
                <a:effectLst/>
                <a:highlight>
                  <a:srgbClr val="00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Kaksi</a:t>
            </a:r>
            <a:r>
              <a:rPr lang="en-US" sz="1800" b="1" dirty="0">
                <a:effectLst/>
                <a:highlight>
                  <a:srgbClr val="00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highlight>
                  <a:srgbClr val="00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itsearviointia</a:t>
            </a:r>
            <a:r>
              <a:rPr lang="en-US" sz="1800" b="1" dirty="0">
                <a:effectLst/>
                <a:highlight>
                  <a:srgbClr val="00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(5+5 %; graded pass/fail)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C61B5-4E6C-37B9-B1C8-B55AA15D5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Tutustutaan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F4235-4A96-E6E5-87E8-FEE863811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Puhukaa</a:t>
            </a:r>
            <a:r>
              <a:rPr lang="en-US" dirty="0"/>
              <a:t> 3-4 </a:t>
            </a:r>
            <a:r>
              <a:rPr lang="en-US" dirty="0" err="1"/>
              <a:t>hengen</a:t>
            </a:r>
            <a:r>
              <a:rPr lang="en-US" dirty="0"/>
              <a:t> </a:t>
            </a:r>
            <a:r>
              <a:rPr lang="en-US" dirty="0" err="1"/>
              <a:t>ryhmissä</a:t>
            </a:r>
            <a:r>
              <a:rPr lang="en-US" dirty="0"/>
              <a:t>!</a:t>
            </a:r>
          </a:p>
          <a:p>
            <a:pPr marL="514350" indent="-514350">
              <a:buAutoNum type="arabicParenR"/>
            </a:pPr>
            <a:r>
              <a:rPr lang="en-US" dirty="0"/>
              <a:t>Kuka </a:t>
            </a:r>
            <a:r>
              <a:rPr lang="en-US" dirty="0" err="1"/>
              <a:t>olet</a:t>
            </a:r>
            <a:r>
              <a:rPr lang="en-US" dirty="0"/>
              <a:t>? </a:t>
            </a:r>
          </a:p>
          <a:p>
            <a:pPr marL="514350" indent="-514350">
              <a:buAutoNum type="arabicParenR"/>
            </a:pPr>
            <a:r>
              <a:rPr lang="en-US" dirty="0" err="1"/>
              <a:t>Mistä</a:t>
            </a:r>
            <a:r>
              <a:rPr lang="en-US" dirty="0"/>
              <a:t> </a:t>
            </a:r>
            <a:r>
              <a:rPr lang="en-US" dirty="0" err="1"/>
              <a:t>olet</a:t>
            </a:r>
            <a:r>
              <a:rPr lang="en-US" dirty="0"/>
              <a:t> </a:t>
            </a:r>
            <a:r>
              <a:rPr lang="en-US" dirty="0" err="1"/>
              <a:t>kotoisin</a:t>
            </a:r>
            <a:r>
              <a:rPr lang="en-US" dirty="0"/>
              <a:t>?</a:t>
            </a:r>
          </a:p>
          <a:p>
            <a:pPr marL="514350" indent="-514350">
              <a:buAutoNum type="arabicParenR"/>
            </a:pP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opiskelet</a:t>
            </a:r>
            <a:r>
              <a:rPr lang="en-US" dirty="0"/>
              <a:t> tai </a:t>
            </a:r>
            <a:r>
              <a:rPr lang="en-US" dirty="0" err="1"/>
              <a:t>teet</a:t>
            </a:r>
            <a:r>
              <a:rPr lang="en-US" dirty="0"/>
              <a:t> Aalto-</a:t>
            </a:r>
            <a:r>
              <a:rPr lang="en-US" dirty="0" err="1"/>
              <a:t>yliopistossa</a:t>
            </a:r>
            <a:r>
              <a:rPr lang="en-US" dirty="0"/>
              <a:t>?</a:t>
            </a:r>
          </a:p>
          <a:p>
            <a:pPr marL="514350" indent="-514350">
              <a:buAutoNum type="arabicParenR"/>
            </a:pP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rakastat</a:t>
            </a:r>
            <a:r>
              <a:rPr lang="en-US" dirty="0"/>
              <a:t> </a:t>
            </a:r>
            <a:r>
              <a:rPr lang="en-US" dirty="0" err="1"/>
              <a:t>maailmassa</a:t>
            </a:r>
            <a:r>
              <a:rPr lang="en-US" dirty="0"/>
              <a:t>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29F126-2A57-8FC8-2B2C-E1AEA53C78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BFE4E1-1C56-5CEE-90BC-B43FF8AEAB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 descr="Cats making tail heart">
            <a:extLst>
              <a:ext uri="{FF2B5EF4-FFF2-40B4-BE49-F238E27FC236}">
                <a16:creationId xmlns:a16="http://schemas.microsoft.com/office/drawing/2014/main" id="{4593A7AC-47BB-9C2B-0E47-58B8B4DA2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2" y="3517900"/>
            <a:ext cx="3786042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77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{7A35A798-A9D9-434D-BBC4-18676DD770AB}tf56410444_win32</Template>
  <TotalTime>1137</TotalTime>
  <Words>203</Words>
  <Application>Microsoft Office PowerPoint</Application>
  <PresentationFormat>Widescreen</PresentationFormat>
  <Paragraphs>32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Baskerville</vt:lpstr>
      <vt:lpstr>Baskerville Old Face</vt:lpstr>
      <vt:lpstr>Calibri</vt:lpstr>
      <vt:lpstr>Calibri Light</vt:lpstr>
      <vt:lpstr>Gill Sans Light</vt:lpstr>
      <vt:lpstr>Gill Sans Nova</vt:lpstr>
      <vt:lpstr>Gill Sans Nova Light</vt:lpstr>
      <vt:lpstr>Office Theme</vt:lpstr>
      <vt:lpstr>Suomi 4 28.3. – 6.6.23</vt:lpstr>
      <vt:lpstr>Kurssi-info</vt:lpstr>
      <vt:lpstr>Tehtävät:</vt:lpstr>
      <vt:lpstr>Tutustutaan!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4 28.3. – 6.6.23</dc:title>
  <dc:creator>Keränen Anja</dc:creator>
  <cp:lastModifiedBy>Keränen Anja</cp:lastModifiedBy>
  <cp:revision>2</cp:revision>
  <dcterms:created xsi:type="dcterms:W3CDTF">2023-03-27T11:53:30Z</dcterms:created>
  <dcterms:modified xsi:type="dcterms:W3CDTF">2023-03-28T06:50:43Z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