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300" r:id="rId5"/>
    <p:sldId id="259" r:id="rId6"/>
    <p:sldId id="260" r:id="rId7"/>
    <p:sldId id="261" r:id="rId8"/>
    <p:sldId id="262" r:id="rId9"/>
    <p:sldId id="264" r:id="rId10"/>
    <p:sldId id="266" r:id="rId11"/>
    <p:sldId id="274" r:id="rId12"/>
    <p:sldId id="265" r:id="rId13"/>
    <p:sldId id="267" r:id="rId14"/>
    <p:sldId id="270" r:id="rId15"/>
    <p:sldId id="268" r:id="rId16"/>
    <p:sldId id="269" r:id="rId17"/>
    <p:sldId id="296" r:id="rId18"/>
    <p:sldId id="282" r:id="rId19"/>
    <p:sldId id="272" r:id="rId20"/>
    <p:sldId id="281" r:id="rId21"/>
    <p:sldId id="276" r:id="rId22"/>
    <p:sldId id="277" r:id="rId23"/>
    <p:sldId id="279" r:id="rId24"/>
    <p:sldId id="280" r:id="rId25"/>
    <p:sldId id="288" r:id="rId26"/>
    <p:sldId id="284" r:id="rId27"/>
    <p:sldId id="297" r:id="rId28"/>
    <p:sldId id="263" r:id="rId29"/>
    <p:sldId id="287" r:id="rId30"/>
    <p:sldId id="290" r:id="rId31"/>
    <p:sldId id="285" r:id="rId32"/>
    <p:sldId id="289" r:id="rId33"/>
    <p:sldId id="291" r:id="rId34"/>
    <p:sldId id="295" r:id="rId35"/>
    <p:sldId id="298" r:id="rId36"/>
    <p:sldId id="292" r:id="rId37"/>
    <p:sldId id="293" r:id="rId38"/>
    <p:sldId id="299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6"/>
    <p:restoredTop sz="94694"/>
  </p:normalViewPr>
  <p:slideViewPr>
    <p:cSldViewPr snapToGrid="0" snapToObjects="1" showGuides="1">
      <p:cViewPr>
        <p:scale>
          <a:sx n="179" d="100"/>
          <a:sy n="179" d="100"/>
        </p:scale>
        <p:origin x="984" y="9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4" d="100"/>
          <a:sy n="164" d="100"/>
        </p:scale>
        <p:origin x="53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40AB5CE-8B89-E14F-F866-C0904BC30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57B6E14-D39C-3747-8731-FF2EB6B52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B884D-E9DF-EE4F-94DF-F01814F9D32E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F55E58-E9A6-466B-6E5C-73D94ADA22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38BCB9-93E9-B004-13DE-741B1BB5C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67277-B9B0-5C4D-B5BE-093F5F0467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88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1C1B8-DE22-3141-903A-EBD6AE8164FD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5021-9E4A-D342-8A1C-55A1249DBF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27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B055F2-BDBE-2B42-B27F-28F181AFE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508588"/>
            <a:ext cx="10515599" cy="4749212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BC1108-994B-784A-891D-FAABBFBB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A27CDA-8613-1346-A2E7-5EEADFCF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fld id="{EF1295EE-5E96-8149-B948-C67D50D1F3BE}" type="datetime1">
              <a:rPr lang="fi-FI" smtClean="0"/>
              <a:pPr/>
              <a:t>26.4.2022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BC94F9-3AAF-EF47-8C4B-9B5C9549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fi-FI"/>
              <a:t>Tutkielma opinnäytteessä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8F4FC4-116B-D842-BE76-57FDD5C6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fld id="{41719029-D2EE-024D-80B9-7467A86206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29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C5C371-71D5-1840-8E76-E6A79805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AB688B-C8AF-5C40-9ADD-E3881795C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CDFE4C-4BE4-6145-AADD-DB1C6929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5FAC-3330-354A-AF14-560AB4D324F7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49007F-B8B9-BB45-B3A7-E5BD108E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9D836E-A24A-9144-9DE6-AF22C18D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79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0A33BD0-3338-BF46-A6EC-27E3BA0C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21E09B9-1473-3E4F-917F-7C954FA55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00F6D7-2066-CE4E-9E95-546CCEB4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F31-95F0-FC41-BB93-93881DEC6953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35850A-F248-B64E-82C3-B2DED396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5ADC89-1E21-6145-BD4D-541632CE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53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C9342-970E-C040-92D7-660AB4C0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3D7F80-C175-7C4F-8ADA-3EEDC6CF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D4C6A6-689C-5F44-83A0-1397DCCF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9FF86-8A19-A54C-B39D-E95CE200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A25E11-0D17-6246-82CA-DAF0C789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0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51316-BC04-A843-A58B-AA7E0B60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5321300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196C4E-6A43-3045-9B5A-24C931491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110A75-0A20-7341-9308-624D15FA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5768-B734-B442-97BB-8F218EB216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C9D9F6-558B-2242-A0C7-32D517A0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467CAC-8B70-714E-AF59-84A05F5C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11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BDF554-BCFA-2D48-93FD-4BDED5D8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A1D229-1C25-D847-A337-C9C6C5076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C50898-CBF6-DF40-97B2-CDE4B0B75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AA5DF6-B4B6-4F48-9A70-C4077BD4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D39B-341A-5343-9E5E-457822F3C779}" type="datetime1">
              <a:rPr lang="fi-FI" smtClean="0"/>
              <a:t>26.4.2022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A760C2-86E1-4C49-971C-C4DCEB6B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BBC629-D3F5-C34C-8F96-D713266A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09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017926-3B1D-E846-BA8C-F3EF68C1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40E525-3E4D-864A-875D-E254BECA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0D44BB-1B02-6E47-BC51-0A4BEC531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DBF6522-44DC-DB45-BF2D-ABBF33E9A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CDB7528-82C7-794D-A5F7-3134D5C20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E2E88BD-7628-A94F-88E3-3C72D4D7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1DA-B2DE-C445-86E0-0CC30759EA89}" type="datetime1">
              <a:rPr lang="fi-FI" smtClean="0"/>
              <a:t>26.4.2022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A977F8E-BB52-C84A-8158-D5D409EB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0D65EE-4626-6D48-895C-0A1BCD07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49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126A83-D998-BE40-9288-A378A7D8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34A249C-2AB2-B747-874B-5D0806AF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E124-11C6-1943-8EA3-680500AAB5BC}" type="datetime1">
              <a:rPr lang="fi-FI" smtClean="0"/>
              <a:t>26.4.2022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5F8CFF-EFCE-D248-A408-CE4D9DAB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B92F7E-C5DE-294C-9B69-8747BADA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60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02A3AEE-0729-5341-832B-585E24CD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68BF-4BCE-514C-A3E3-E5BB70DE026E}" type="datetime1">
              <a:rPr lang="fi-FI" smtClean="0"/>
              <a:t>26.4.2022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D0F951-06B0-5F43-9A8F-1046D9EB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17F4EE-B7E3-E143-A6F4-24F4FD99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3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33A3E-9264-9941-90EA-E1ECDE7B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4B3069-292B-6B4B-AF86-D52D74FB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74882F-0529-8842-AB45-94711D932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A8457E-EFB1-814E-80C0-DED2BA08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70F5-152E-E947-9489-D48500E1A96D}" type="datetime1">
              <a:rPr lang="fi-FI" smtClean="0"/>
              <a:t>26.4.2022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24201E7-1B8E-DD42-A51A-177AC945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AC38F9B-C2BD-2146-AF05-EDE3983C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19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365C45-B285-8943-913E-6308B75D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A9E0A0A-D7CE-3B47-8191-0057696CA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61BE1F-D39F-264B-9327-BC61377B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30D053-E7D8-F847-9630-A6B480CD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8446-7E2A-1F4A-9BAB-35B0CB97F594}" type="datetime1">
              <a:rPr lang="fi-FI" smtClean="0"/>
              <a:t>26.4.2022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8FB383-8EB0-5543-B982-06B87868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17BFFC-F4DC-904F-A410-FB28BD86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05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EBC1C79-23FC-0F4D-88BD-E4343A4D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C84328-07C2-E842-AC34-E77EA518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C334F-CFE8-1E4B-87F1-8F34861DF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fld id="{C43F53DC-0A36-9545-B943-A0BBBEC4C3D3}" type="datetime1">
              <a:rPr lang="fi-FI" smtClean="0"/>
              <a:pPr/>
              <a:t>26.4.2022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E2ABCF-54CC-FE43-B632-4568DE337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E97CF7-7849-524C-8C65-E718186BE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fld id="{41719029-D2EE-024D-80B9-7467A8620680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B6FDA85D-8023-BB4B-8644-7D9CCBE7C40F}"/>
              </a:ext>
            </a:extLst>
          </p:cNvPr>
          <p:cNvCxnSpPr/>
          <p:nvPr userDrawn="1"/>
        </p:nvCxnSpPr>
        <p:spPr>
          <a:xfrm>
            <a:off x="838200" y="6187858"/>
            <a:ext cx="1051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4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eue Haas Grotesk Tex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 Color Emoji UI"/>
        <a:buChar char="😌"/>
        <a:defRPr sz="2800" kern="120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 Color Emoji UI"/>
        <a:buChar char="👉"/>
        <a:defRPr sz="2800" kern="120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 Color Emoji UI"/>
        <a:buChar char="👉"/>
        <a:defRPr sz="2000" kern="120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 Color Emoji UI"/>
        <a:buChar char="👉"/>
        <a:defRPr sz="2000" kern="120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 Color Emoji UI"/>
        <a:buChar char="👉"/>
        <a:defRPr sz="2000" kern="120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1D4A21-6DA1-304E-9609-07E034FB3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9600" dirty="0"/>
              <a:t>Intro</a:t>
            </a:r>
            <a:endParaRPr lang="en-US" sz="9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BCFF0E-EB67-214A-9C0E-A7600226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7F83-8475-644B-8CBB-6B48D0D9703C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E2AF8C-F7E0-5A4F-9FC8-D7ADD7FC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68DAA6-2E92-9047-A59D-B3A1B826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6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8BE6-D439-4B42-A982-9743F0E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opinnäyte on?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DC9992-319B-D440-8B0A-9CE15796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5768-B734-B442-97BB-8F218EB216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222950-8ED9-DC43-9265-B6E25EDF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latin typeface="Neue Haas Grotesk Text Pro" panose="020B0504020202020204" pitchFamily="34" charset="77"/>
              </a:rPr>
              <a:t>Intro – Opinnäytteen prosessi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BFD84F-5AB3-454C-AAC3-90985F9A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10</a:t>
            </a:fld>
            <a:endParaRPr lang="fi-FI"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952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Opinnäyte</a:t>
            </a:r>
            <a:r>
              <a:rPr lang="en-US" sz="4000" dirty="0"/>
              <a:t> = </a:t>
            </a:r>
            <a:r>
              <a:rPr lang="en-US" sz="4000" dirty="0" err="1"/>
              <a:t>tutkimustyö</a:t>
            </a:r>
            <a:r>
              <a:rPr lang="en-US" sz="4000" dirty="0"/>
              <a:t> + </a:t>
            </a:r>
            <a:r>
              <a:rPr lang="en-US" sz="4000" dirty="0" err="1"/>
              <a:t>teksti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147299"/>
            <a:ext cx="5074700" cy="42090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Opinnäyte</a:t>
            </a:r>
            <a:r>
              <a:rPr lang="en-US" sz="2400" dirty="0"/>
              <a:t> </a:t>
            </a:r>
            <a:r>
              <a:rPr lang="en-US" sz="2400" dirty="0" err="1"/>
              <a:t>keskittyy</a:t>
            </a:r>
            <a:r>
              <a:rPr lang="en-US" sz="2400" dirty="0"/>
              <a:t> </a:t>
            </a:r>
            <a:r>
              <a:rPr lang="en-US" sz="2400" dirty="0" err="1"/>
              <a:t>johonkin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visuaaliseen</a:t>
            </a:r>
            <a:r>
              <a:rPr lang="en-US" sz="2400" dirty="0"/>
              <a:t> </a:t>
            </a:r>
            <a:r>
              <a:rPr lang="en-US" sz="2400" dirty="0" err="1"/>
              <a:t>viestintään</a:t>
            </a:r>
            <a:r>
              <a:rPr lang="en-US" sz="2400" dirty="0"/>
              <a:t> </a:t>
            </a:r>
            <a:r>
              <a:rPr lang="en-US" sz="2400" dirty="0" err="1"/>
              <a:t>liittyvään</a:t>
            </a:r>
            <a:r>
              <a:rPr lang="en-US" sz="2400" dirty="0"/>
              <a:t> </a:t>
            </a:r>
            <a:r>
              <a:rPr lang="en-US" sz="2400" dirty="0" err="1"/>
              <a:t>projektiin</a:t>
            </a:r>
            <a:r>
              <a:rPr lang="en-US" sz="2400" dirty="0"/>
              <a:t>, </a:t>
            </a:r>
            <a:r>
              <a:rPr lang="en-US" sz="2400" dirty="0" err="1"/>
              <a:t>menetelmään</a:t>
            </a:r>
            <a:r>
              <a:rPr lang="en-US" sz="2400" dirty="0"/>
              <a:t> tai </a:t>
            </a:r>
            <a:r>
              <a:rPr lang="en-US" sz="2400" dirty="0" err="1"/>
              <a:t>aiheeseen</a:t>
            </a:r>
            <a:r>
              <a:rPr lang="en-US" sz="2400" dirty="0"/>
              <a:t>. </a:t>
            </a:r>
          </a:p>
          <a:p>
            <a:pPr>
              <a:buFont typeface="Arial"/>
              <a:buChar char="•"/>
            </a:pPr>
            <a:r>
              <a:rPr lang="en-US" sz="2400" dirty="0"/>
              <a:t>Se </a:t>
            </a:r>
            <a:r>
              <a:rPr lang="en-US" sz="2400" dirty="0" err="1"/>
              <a:t>koostuu</a:t>
            </a:r>
            <a:r>
              <a:rPr lang="en-US" sz="2400" dirty="0"/>
              <a:t> </a:t>
            </a:r>
          </a:p>
          <a:p>
            <a:pPr lvl="1">
              <a:buFont typeface="Arial"/>
              <a:buChar char="•"/>
            </a:pPr>
            <a:r>
              <a:rPr lang="en-US" sz="2400" dirty="0" err="1"/>
              <a:t>produktiosta</a:t>
            </a:r>
            <a:r>
              <a:rPr lang="en-US" sz="2400" dirty="0"/>
              <a:t> </a:t>
            </a:r>
            <a:r>
              <a:rPr lang="en-US" sz="2400" b="1" dirty="0"/>
              <a:t>tai </a:t>
            </a:r>
            <a:r>
              <a:rPr lang="en-US" sz="2400" dirty="0" err="1"/>
              <a:t>kokonaan</a:t>
            </a:r>
            <a:r>
              <a:rPr lang="en-US" sz="2400" dirty="0"/>
              <a:t> </a:t>
            </a:r>
            <a:r>
              <a:rPr lang="en-US" sz="2400" dirty="0" err="1"/>
              <a:t>teoreettisesta</a:t>
            </a:r>
            <a:r>
              <a:rPr lang="en-US" sz="2400" dirty="0"/>
              <a:t> </a:t>
            </a:r>
            <a:r>
              <a:rPr lang="en-US" sz="2400" dirty="0" err="1"/>
              <a:t>tutkimuksesta</a:t>
            </a:r>
            <a:r>
              <a:rPr lang="en-US" sz="2400" dirty="0"/>
              <a:t> </a:t>
            </a:r>
          </a:p>
          <a:p>
            <a:pPr lvl="1">
              <a:buFont typeface="Arial"/>
              <a:buChar char="•"/>
            </a:pPr>
            <a:r>
              <a:rPr lang="en-US" sz="2400" dirty="0" err="1"/>
              <a:t>tutkielmatekstistä</a:t>
            </a:r>
            <a:r>
              <a:rPr lang="en-US" sz="2400" dirty="0"/>
              <a:t> </a:t>
            </a:r>
          </a:p>
          <a:p>
            <a:pPr lvl="1">
              <a:buFont typeface="Arial"/>
              <a:buChar char="•"/>
            </a:pPr>
            <a:r>
              <a:rPr lang="en-US" sz="2400" dirty="0" err="1"/>
              <a:t>kypsyysnäytteestä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prosessi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75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Opinnäyteessä</a:t>
            </a:r>
            <a:r>
              <a:rPr lang="en-US" sz="4000" dirty="0"/>
              <a:t> </a:t>
            </a:r>
            <a:r>
              <a:rPr lang="en-US" sz="4000" dirty="0" err="1"/>
              <a:t>pääsen</a:t>
            </a:r>
            <a:r>
              <a:rPr lang="en-US" sz="4000" dirty="0"/>
              <a:t> </a:t>
            </a:r>
            <a:r>
              <a:rPr lang="en-US" sz="4000" dirty="0" err="1"/>
              <a:t>osoittamaan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osaamistani</a:t>
            </a:r>
            <a:r>
              <a:rPr lang="en-US" sz="4000" dirty="0"/>
              <a:t> ja </a:t>
            </a:r>
            <a:r>
              <a:rPr lang="en-US" sz="4000" dirty="0" err="1"/>
              <a:t>asiantuntemustani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6075305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sz="2400" dirty="0" err="1"/>
              <a:t>oppineisuutta</a:t>
            </a:r>
            <a:r>
              <a:rPr lang="en-US" sz="2400" dirty="0"/>
              <a:t> </a:t>
            </a:r>
            <a:r>
              <a:rPr lang="en-US" sz="2400" dirty="0" err="1"/>
              <a:t>pääaineeni</a:t>
            </a:r>
            <a:r>
              <a:rPr lang="en-US" sz="2400" dirty="0"/>
              <a:t> </a:t>
            </a:r>
            <a:r>
              <a:rPr lang="en-US" sz="2400" dirty="0" err="1"/>
              <a:t>alalla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kykyä</a:t>
            </a:r>
            <a:r>
              <a:rPr lang="en-US" sz="2400" dirty="0"/>
              <a:t> </a:t>
            </a:r>
            <a:r>
              <a:rPr lang="en-US" sz="2400" dirty="0" err="1"/>
              <a:t>soveltaa</a:t>
            </a:r>
            <a:r>
              <a:rPr lang="en-US" sz="2400" dirty="0"/>
              <a:t> </a:t>
            </a:r>
            <a:r>
              <a:rPr lang="en-US" sz="2400" dirty="0" err="1"/>
              <a:t>oppimiani</a:t>
            </a:r>
            <a:r>
              <a:rPr lang="en-US" sz="2400" dirty="0"/>
              <a:t> </a:t>
            </a:r>
            <a:r>
              <a:rPr lang="en-US" sz="2400" dirty="0" err="1"/>
              <a:t>tietoja</a:t>
            </a:r>
            <a:r>
              <a:rPr lang="en-US" sz="2400" dirty="0"/>
              <a:t> ja </a:t>
            </a:r>
            <a:r>
              <a:rPr lang="en-US" sz="2400" dirty="0" err="1"/>
              <a:t>taitoja</a:t>
            </a:r>
          </a:p>
          <a:p>
            <a:pPr>
              <a:buFont typeface="Arial,Sans-Serif"/>
              <a:buChar char="•"/>
            </a:pPr>
            <a:r>
              <a:rPr lang="en-US" sz="2400" dirty="0" err="1"/>
              <a:t>kykyä</a:t>
            </a:r>
            <a:r>
              <a:rPr lang="en-US" sz="2400" dirty="0"/>
              <a:t> </a:t>
            </a:r>
            <a:r>
              <a:rPr lang="en-US" sz="2400" dirty="0" err="1"/>
              <a:t>analysoida</a:t>
            </a:r>
            <a:r>
              <a:rPr lang="en-US" sz="2400" dirty="0"/>
              <a:t> </a:t>
            </a:r>
            <a:r>
              <a:rPr lang="en-US" sz="2400" dirty="0" err="1"/>
              <a:t>omaa</a:t>
            </a:r>
            <a:r>
              <a:rPr lang="en-US" sz="2400" dirty="0"/>
              <a:t> </a:t>
            </a:r>
            <a:r>
              <a:rPr lang="en-US" sz="2400" dirty="0" err="1"/>
              <a:t>työtäni</a:t>
            </a:r>
          </a:p>
          <a:p>
            <a:pPr>
              <a:buFont typeface="Arial,Sans-Serif"/>
              <a:buChar char="•"/>
            </a:pPr>
            <a:r>
              <a:rPr lang="en-US" sz="2400" dirty="0" err="1"/>
              <a:t>valmiuksia</a:t>
            </a:r>
            <a:r>
              <a:rPr lang="en-US" sz="2400" dirty="0"/>
              <a:t> </a:t>
            </a:r>
            <a:r>
              <a:rPr lang="en-US" sz="2400" dirty="0" err="1"/>
              <a:t>tutkimukselliseen</a:t>
            </a:r>
            <a:r>
              <a:rPr lang="en-US" sz="2400" dirty="0"/>
              <a:t> </a:t>
            </a:r>
            <a:r>
              <a:rPr lang="en-US" sz="2400" dirty="0" err="1"/>
              <a:t>ajatteluun</a:t>
            </a:r>
            <a:r>
              <a:rPr lang="en-US" sz="2400" dirty="0"/>
              <a:t> ja </a:t>
            </a:r>
            <a:r>
              <a:rPr lang="en-US" sz="2400" dirty="0" err="1"/>
              <a:t>tutkimuksellisiin</a:t>
            </a:r>
            <a:r>
              <a:rPr lang="en-US" sz="2400" dirty="0"/>
              <a:t> </a:t>
            </a:r>
            <a:r>
              <a:rPr lang="en-US" sz="2400" dirty="0" err="1"/>
              <a:t>työskentelytapoihin</a:t>
            </a:r>
            <a:r>
              <a:rPr lang="en-US" sz="2400" dirty="0"/>
              <a:t> </a:t>
            </a:r>
            <a:r>
              <a:rPr lang="en-US" sz="2400" dirty="0" err="1"/>
              <a:t>aiheeni</a:t>
            </a:r>
            <a:r>
              <a:rPr lang="en-US" sz="2400" dirty="0"/>
              <a:t> </a:t>
            </a:r>
            <a:r>
              <a:rPr lang="en-US" sz="2400" dirty="0" err="1"/>
              <a:t>parissa</a:t>
            </a:r>
            <a:endParaRPr lang="en-US" sz="2400" dirty="0"/>
          </a:p>
          <a:p>
            <a:pPr>
              <a:buFont typeface="Arial,Sans-Serif"/>
              <a:buChar char="•"/>
            </a:pPr>
            <a:r>
              <a:rPr lang="en-US" sz="2400" dirty="0" err="1"/>
              <a:t>hyvää</a:t>
            </a:r>
            <a:r>
              <a:rPr lang="en-US" sz="2400" dirty="0"/>
              <a:t> </a:t>
            </a:r>
            <a:r>
              <a:rPr lang="en-US" sz="2400" dirty="0" err="1"/>
              <a:t>viestintä</a:t>
            </a:r>
            <a:r>
              <a:rPr lang="en-US" sz="2400" dirty="0"/>
              <a:t>- ja </a:t>
            </a:r>
            <a:r>
              <a:rPr lang="en-US" sz="2400" dirty="0" err="1"/>
              <a:t>kielitaitoa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prosessi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08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Kypsyysnäyte</a:t>
            </a:r>
            <a:r>
              <a:rPr lang="en-US" sz="4000" dirty="0"/>
              <a:t> </a:t>
            </a:r>
            <a:r>
              <a:rPr lang="en-US" dirty="0"/>
              <a:t>🇫🇮</a:t>
            </a:r>
            <a:endParaRPr lang="en-US" dirty="0" err="1"/>
          </a:p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5082396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Jos </a:t>
            </a:r>
            <a:r>
              <a:rPr lang="en-US" sz="2400" dirty="0" err="1"/>
              <a:t>koulusivistyskieli</a:t>
            </a:r>
            <a:r>
              <a:rPr lang="en-US" sz="2400" dirty="0"/>
              <a:t> on </a:t>
            </a:r>
            <a:r>
              <a:rPr lang="en-US" sz="2400" dirty="0" err="1"/>
              <a:t>suomi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ja </a:t>
            </a:r>
            <a:r>
              <a:rPr lang="en-US" sz="2400" dirty="0" err="1"/>
              <a:t>työ</a:t>
            </a:r>
            <a:r>
              <a:rPr lang="en-US" sz="2400" dirty="0"/>
              <a:t> </a:t>
            </a:r>
            <a:r>
              <a:rPr lang="en-US" sz="2400" dirty="0" err="1"/>
              <a:t>kirjoitetaan</a:t>
            </a:r>
            <a:r>
              <a:rPr lang="en-US" sz="2400" dirty="0"/>
              <a:t> </a:t>
            </a:r>
            <a:r>
              <a:rPr lang="en-US" sz="2400" dirty="0" err="1"/>
              <a:t>suomeksi</a:t>
            </a:r>
            <a:r>
              <a:rPr lang="en-US" sz="2400" dirty="0"/>
              <a:t>, </a:t>
            </a:r>
            <a:r>
              <a:rPr lang="en-US" sz="2400" dirty="0" err="1"/>
              <a:t>kypsyysnäyte</a:t>
            </a:r>
            <a:r>
              <a:rPr lang="en-US" sz="2400" dirty="0"/>
              <a:t> </a:t>
            </a:r>
            <a:r>
              <a:rPr lang="en-US" sz="2400" dirty="0" err="1"/>
              <a:t>koostuu</a:t>
            </a:r>
            <a:r>
              <a:rPr lang="en-US" sz="2400" dirty="0"/>
              <a:t> 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suomenkielisistä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tekstipajoista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oman</a:t>
            </a:r>
            <a:r>
              <a:rPr lang="en-US" sz="2400" dirty="0"/>
              <a:t> </a:t>
            </a:r>
            <a:r>
              <a:rPr lang="en-US" sz="2400" dirty="0" err="1"/>
              <a:t>kandityötekstin</a:t>
            </a:r>
            <a:r>
              <a:rPr lang="en-US" sz="2400" dirty="0"/>
              <a:t> </a:t>
            </a:r>
            <a:r>
              <a:rPr lang="en-US" sz="2400" dirty="0" err="1"/>
              <a:t>prosessoinnista</a:t>
            </a:r>
            <a:r>
              <a:rPr lang="en-US" sz="24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prosessi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38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3362885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Tukea </a:t>
            </a:r>
            <a:r>
              <a:rPr lang="en-US" sz="4000" dirty="0" err="1"/>
              <a:t>kirjoittamiseen</a:t>
            </a:r>
            <a:r>
              <a:rPr lang="en-US" sz="4000" dirty="0"/>
              <a:t> 💁🇫🇮 </a:t>
            </a:r>
            <a:endParaRPr lang="en-US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5" y="2380662"/>
            <a:ext cx="6458545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Erityistä</a:t>
            </a:r>
            <a:r>
              <a:rPr lang="en-US" sz="2400" dirty="0"/>
              <a:t> </a:t>
            </a:r>
            <a:r>
              <a:rPr lang="en-US" sz="2400" dirty="0" err="1"/>
              <a:t>tukea</a:t>
            </a:r>
            <a:r>
              <a:rPr lang="en-US" sz="2400" dirty="0"/>
              <a:t> </a:t>
            </a:r>
            <a:r>
              <a:rPr lang="en-US" sz="2400" dirty="0" err="1"/>
              <a:t>tarvitsevat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suomeksi</a:t>
            </a:r>
            <a:r>
              <a:rPr lang="en-US" sz="2400" dirty="0"/>
              <a:t> </a:t>
            </a:r>
            <a:r>
              <a:rPr lang="en-US" sz="2400" dirty="0" err="1"/>
              <a:t>kirjoittavat</a:t>
            </a:r>
            <a:r>
              <a:rPr lang="en-US" sz="2400" dirty="0"/>
              <a:t> </a:t>
            </a:r>
            <a:r>
              <a:rPr lang="en-US" sz="2400" dirty="0" err="1"/>
              <a:t>opiskelijat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varata</a:t>
            </a:r>
            <a:r>
              <a:rPr lang="en-US" sz="2400" dirty="0"/>
              <a:t> </a:t>
            </a:r>
            <a:r>
              <a:rPr lang="en-US" sz="2400" dirty="0" err="1"/>
              <a:t>äidinkielenopettajalta</a:t>
            </a:r>
            <a:r>
              <a:rPr lang="en-US" sz="2400" dirty="0"/>
              <a:t> </a:t>
            </a:r>
            <a:r>
              <a:rPr lang="en-US" sz="2400" dirty="0" err="1"/>
              <a:t>henkilökohtaisen</a:t>
            </a:r>
            <a:r>
              <a:rPr lang="en-US" sz="2400" dirty="0"/>
              <a:t> </a:t>
            </a:r>
            <a:r>
              <a:rPr lang="en-US" sz="2400" dirty="0" err="1"/>
              <a:t>tekstikonsultaation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kirjoitusklinikka</a:t>
            </a:r>
            <a:r>
              <a:rPr lang="en-US" sz="2400" dirty="0"/>
              <a:t> on </a:t>
            </a:r>
            <a:r>
              <a:rPr lang="en-US" sz="2400" dirty="0" err="1"/>
              <a:t>vaihtoehto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prosessi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99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Kypsyysnäyte</a:t>
            </a:r>
            <a:r>
              <a:rPr lang="en-US" sz="4000" dirty="0"/>
              <a:t> 🇫🇮 + </a:t>
            </a:r>
            <a:r>
              <a:rPr lang="en-US" dirty="0"/>
              <a:t>🇬🇧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5082396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Jos </a:t>
            </a:r>
            <a:r>
              <a:rPr lang="en-US" sz="2400" dirty="0" err="1"/>
              <a:t>koulusivistyskieli</a:t>
            </a:r>
            <a:r>
              <a:rPr lang="en-US" sz="2400" dirty="0"/>
              <a:t> on </a:t>
            </a:r>
            <a:r>
              <a:rPr lang="en-US" sz="2400" dirty="0" err="1"/>
              <a:t>suomi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ja </a:t>
            </a:r>
            <a:r>
              <a:rPr lang="en-US" sz="2400" dirty="0" err="1"/>
              <a:t>työ</a:t>
            </a:r>
            <a:r>
              <a:rPr lang="en-US" sz="2400" dirty="0"/>
              <a:t> </a:t>
            </a:r>
            <a:r>
              <a:rPr lang="en-US" sz="2400" dirty="0" err="1"/>
              <a:t>kirjoitetaan</a:t>
            </a:r>
            <a:r>
              <a:rPr lang="en-US" sz="2400" dirty="0"/>
              <a:t> </a:t>
            </a:r>
            <a:r>
              <a:rPr lang="en-US" sz="2400" dirty="0" err="1"/>
              <a:t>englanniksi</a:t>
            </a:r>
            <a:r>
              <a:rPr lang="en-US" sz="2400" dirty="0"/>
              <a:t>, </a:t>
            </a:r>
            <a:r>
              <a:rPr lang="en-US" sz="2400" dirty="0" err="1"/>
              <a:t>kypsyysnäytteenä</a:t>
            </a:r>
            <a:r>
              <a:rPr lang="en-US" sz="2400" dirty="0"/>
              <a:t> </a:t>
            </a:r>
            <a:r>
              <a:rPr lang="en-US" sz="2400" dirty="0" err="1"/>
              <a:t>toimii</a:t>
            </a:r>
            <a:r>
              <a:rPr lang="en-US" sz="2400" dirty="0"/>
              <a:t> </a:t>
            </a:r>
            <a:r>
              <a:rPr lang="en-US" sz="2400" dirty="0" err="1"/>
              <a:t>työn</a:t>
            </a:r>
            <a:r>
              <a:rPr lang="en-US" sz="2400" dirty="0"/>
              <a:t> </a:t>
            </a:r>
            <a:r>
              <a:rPr lang="en-US" sz="2400" dirty="0" err="1"/>
              <a:t>suomenkielinen</a:t>
            </a:r>
            <a:r>
              <a:rPr lang="en-US" sz="2400" dirty="0"/>
              <a:t> </a:t>
            </a:r>
            <a:r>
              <a:rPr lang="en-US" sz="2400" dirty="0" err="1"/>
              <a:t>tiivistelmä</a:t>
            </a:r>
            <a:r>
              <a:rPr lang="en-US" sz="24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prosessi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7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Mognadspro</a:t>
            </a:r>
            <a:r>
              <a:rPr lang="en-US" sz="4000" dirty="0"/>
              <a:t> </a:t>
            </a:r>
            <a:r>
              <a:rPr lang="en-US" dirty="0"/>
              <a:t>🇸🇪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5082396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Om du </a:t>
            </a:r>
            <a:r>
              <a:rPr lang="en-US" sz="2400" dirty="0" err="1"/>
              <a:t>skriver</a:t>
            </a:r>
            <a:r>
              <a:rPr lang="en-US" sz="2400" dirty="0"/>
              <a:t> </a:t>
            </a:r>
            <a:br>
              <a:rPr lang="en-US" dirty="0"/>
            </a:br>
            <a:r>
              <a:rPr lang="en-US" sz="2400" dirty="0" err="1"/>
              <a:t>ditt</a:t>
            </a:r>
            <a:r>
              <a:rPr lang="en-US" sz="2400" dirty="0"/>
              <a:t> </a:t>
            </a:r>
            <a:r>
              <a:rPr lang="en-US" sz="2400" dirty="0" err="1"/>
              <a:t>kandidatarbete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svenska</a:t>
            </a:r>
            <a:r>
              <a:rPr lang="en-US" sz="2400" dirty="0"/>
              <a:t> </a:t>
            </a:r>
            <a:r>
              <a:rPr lang="en-US" sz="2400" dirty="0" err="1"/>
              <a:t>fungerar</a:t>
            </a:r>
            <a:r>
              <a:rPr lang="en-US" sz="2400" dirty="0"/>
              <a:t> </a:t>
            </a:r>
            <a:r>
              <a:rPr lang="en-US" sz="2400" dirty="0" err="1"/>
              <a:t>arbetet</a:t>
            </a:r>
            <a:r>
              <a:rPr lang="en-US" sz="2400" dirty="0"/>
              <a:t> </a:t>
            </a:r>
            <a:r>
              <a:rPr lang="en-US" sz="2400" dirty="0" err="1"/>
              <a:t>också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mognadsprov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prosessi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21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13FFDB2F-2C0E-4352-A5DB-87181C249E0B}"/>
              </a:ext>
            </a:extLst>
          </p:cNvPr>
          <p:cNvSpPr/>
          <p:nvPr/>
        </p:nvSpPr>
        <p:spPr>
          <a:xfrm>
            <a:off x="1359962" y="3431944"/>
            <a:ext cx="9775922" cy="359645"/>
          </a:xfrm>
          <a:prstGeom prst="rect">
            <a:avLst/>
          </a:prstGeom>
          <a:gradFill>
            <a:gsLst>
              <a:gs pos="100000">
                <a:srgbClr val="8ED4F4"/>
              </a:gs>
              <a:gs pos="0">
                <a:srgbClr val="8ED4F4"/>
              </a:gs>
              <a:gs pos="64000">
                <a:schemeClr val="bg1"/>
              </a:gs>
            </a:gsLst>
            <a:lin ang="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Prosessin</a:t>
            </a:r>
            <a:r>
              <a:rPr lang="en-US" sz="4000" dirty="0"/>
              <a:t> </a:t>
            </a:r>
            <a:r>
              <a:rPr lang="en-US" sz="4000" dirty="0" err="1"/>
              <a:t>avainkohdat</a:t>
            </a:r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prosessi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17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19C7432B-571C-4F36-FC30-7783BAA9FF69}"/>
              </a:ext>
            </a:extLst>
          </p:cNvPr>
          <p:cNvCxnSpPr>
            <a:cxnSpLocks/>
          </p:cNvCxnSpPr>
          <p:nvPr/>
        </p:nvCxnSpPr>
        <p:spPr>
          <a:xfrm>
            <a:off x="838200" y="3429000"/>
            <a:ext cx="1051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Kolmio 13">
            <a:extLst>
              <a:ext uri="{FF2B5EF4-FFF2-40B4-BE49-F238E27FC236}">
                <a16:creationId xmlns:a16="http://schemas.microsoft.com/office/drawing/2014/main" id="{9488A161-0AFF-C21F-1EF3-42720179A8B1}"/>
              </a:ext>
            </a:extLst>
          </p:cNvPr>
          <p:cNvSpPr/>
          <p:nvPr/>
        </p:nvSpPr>
        <p:spPr>
          <a:xfrm rot="5400000">
            <a:off x="11271606" y="3320047"/>
            <a:ext cx="164386" cy="2179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D2F2CA-D3AD-D8C8-EB5D-969087E3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155"/>
            <a:ext cx="2151580" cy="1294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Opinnäyte</a:t>
            </a:r>
            <a:r>
              <a:rPr lang="en-US" sz="2400" dirty="0"/>
              <a:t>-</a:t>
            </a:r>
            <a:br>
              <a:rPr lang="en-US" sz="2400" dirty="0"/>
            </a:br>
            <a:r>
              <a:rPr lang="en-US" sz="2400" dirty="0" err="1"/>
              <a:t>suunnitelma</a:t>
            </a:r>
            <a:endParaRPr lang="en-US" sz="2400" dirty="0"/>
          </a:p>
          <a:p>
            <a:pPr marL="0" indent="0">
              <a:buNone/>
            </a:pPr>
            <a:r>
              <a:rPr lang="en-US" sz="1600" dirty="0" err="1"/>
              <a:t>Aiheen</a:t>
            </a:r>
            <a:r>
              <a:rPr lang="en-US" sz="1600" dirty="0"/>
              <a:t> </a:t>
            </a:r>
            <a:r>
              <a:rPr lang="en-US" sz="1600" dirty="0" err="1"/>
              <a:t>hyväksyntä</a:t>
            </a:r>
            <a:endParaRPr lang="en-US" sz="1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C355ACF-22C3-6ECF-B8DB-12307002D72B}"/>
              </a:ext>
            </a:extLst>
          </p:cNvPr>
          <p:cNvSpPr txBox="1">
            <a:spLocks/>
          </p:cNvSpPr>
          <p:nvPr/>
        </p:nvSpPr>
        <p:spPr>
          <a:xfrm>
            <a:off x="2465904" y="3988314"/>
            <a:ext cx="2655164" cy="1953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Apple Color Emoji UI"/>
              <a:buChar char="😌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Apple Color Emoji UI"/>
              <a:buNone/>
            </a:pPr>
            <a:r>
              <a:rPr lang="en-US" sz="2400" dirty="0" err="1"/>
              <a:t>Tilanne-katsaukset</a:t>
            </a:r>
            <a:endParaRPr lang="en-US" sz="2400" dirty="0"/>
          </a:p>
          <a:p>
            <a:pPr marL="0" indent="0">
              <a:buFont typeface=".Apple Color Emoji UI"/>
              <a:buNone/>
            </a:pPr>
            <a:r>
              <a:rPr lang="en-US" sz="1600" dirty="0" err="1"/>
              <a:t>Esitelmä</a:t>
            </a:r>
            <a:r>
              <a:rPr lang="en-US" sz="1600" dirty="0"/>
              <a:t> &amp; </a:t>
            </a:r>
            <a:r>
              <a:rPr lang="en-US" sz="1600" dirty="0" err="1"/>
              <a:t>muiden</a:t>
            </a:r>
            <a:r>
              <a:rPr lang="en-US" sz="1600" dirty="0"/>
              <a:t> </a:t>
            </a:r>
            <a:r>
              <a:rPr lang="en-US" sz="1600" dirty="0" err="1"/>
              <a:t>opponointi</a:t>
            </a:r>
            <a:endParaRPr lang="en-US" sz="1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CC89ABA-9EE7-78C6-7B08-2B9090824001}"/>
              </a:ext>
            </a:extLst>
          </p:cNvPr>
          <p:cNvSpPr txBox="1">
            <a:spLocks/>
          </p:cNvSpPr>
          <p:nvPr/>
        </p:nvSpPr>
        <p:spPr>
          <a:xfrm>
            <a:off x="3973256" y="1811155"/>
            <a:ext cx="2428982" cy="2084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Apple Color Emoji UI"/>
              <a:buChar char="😌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Apple Color Emoji UI"/>
              <a:buNone/>
            </a:pPr>
            <a:r>
              <a:rPr lang="en-US" sz="2400" dirty="0" err="1"/>
              <a:t>Tekstipaja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&amp; </a:t>
            </a:r>
            <a:r>
              <a:rPr lang="en-US" sz="2400" dirty="0" err="1"/>
              <a:t>kypsyysnäyte</a:t>
            </a:r>
            <a:endParaRPr lang="en-US" sz="2400" dirty="0"/>
          </a:p>
          <a:p>
            <a:pPr marL="0" indent="0">
              <a:buFont typeface=".Apple Color Emoji UI"/>
              <a:buNone/>
            </a:pPr>
            <a:r>
              <a:rPr lang="en-US" sz="1600" dirty="0" err="1"/>
              <a:t>Ilmoittaudutaan</a:t>
            </a:r>
            <a:r>
              <a:rPr lang="en-US" sz="1600" dirty="0"/>
              <a:t> </a:t>
            </a:r>
            <a:r>
              <a:rPr lang="en-US" sz="1600" dirty="0" err="1"/>
              <a:t>erikseen</a:t>
            </a:r>
            <a:endParaRPr lang="en-US" sz="1600" dirty="0"/>
          </a:p>
          <a:p>
            <a:pPr marL="0" indent="0">
              <a:buFont typeface=".Apple Color Emoji UI"/>
              <a:buNone/>
            </a:pPr>
            <a:endParaRPr lang="en-US" sz="2400" dirty="0"/>
          </a:p>
          <a:p>
            <a:pPr marL="0" indent="0">
              <a:buFont typeface=".Apple Color Emoji UI"/>
              <a:buNone/>
            </a:pPr>
            <a:endParaRPr lang="en-US" sz="16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7E59E3-BE3D-EF6D-E07F-6ECCDE3A4A7A}"/>
              </a:ext>
            </a:extLst>
          </p:cNvPr>
          <p:cNvSpPr txBox="1">
            <a:spLocks/>
          </p:cNvSpPr>
          <p:nvPr/>
        </p:nvSpPr>
        <p:spPr>
          <a:xfrm>
            <a:off x="5121068" y="3988314"/>
            <a:ext cx="4019965" cy="2403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Apple Color Emoji UI"/>
              <a:buChar char="😌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Apple Color Emoji UI"/>
              <a:buNone/>
            </a:pPr>
            <a:r>
              <a:rPr lang="en-US" sz="2400" dirty="0" err="1"/>
              <a:t>Itsenäinen</a:t>
            </a:r>
            <a:r>
              <a:rPr lang="en-US" sz="2400" dirty="0"/>
              <a:t> </a:t>
            </a:r>
            <a:r>
              <a:rPr lang="en-US" sz="2400" dirty="0" err="1"/>
              <a:t>työ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&amp; </a:t>
            </a:r>
            <a:r>
              <a:rPr lang="en-US" sz="2400" dirty="0" err="1"/>
              <a:t>pienryhmätyöskentely</a:t>
            </a:r>
            <a:endParaRPr lang="en-US" sz="2400" dirty="0"/>
          </a:p>
          <a:p>
            <a:pPr marL="0" indent="0">
              <a:buFont typeface=".Apple Color Emoji UI"/>
              <a:buNone/>
            </a:pPr>
            <a:r>
              <a:rPr lang="en-US" sz="1600" dirty="0" err="1"/>
              <a:t>Produktion</a:t>
            </a:r>
            <a:r>
              <a:rPr lang="en-US" sz="1600" dirty="0"/>
              <a:t> </a:t>
            </a:r>
            <a:r>
              <a:rPr lang="en-US" sz="1600" dirty="0" err="1"/>
              <a:t>edistämistä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ja </a:t>
            </a:r>
            <a:r>
              <a:rPr lang="en-US" sz="1600" dirty="0" err="1"/>
              <a:t>dokumentointia</a:t>
            </a:r>
            <a:r>
              <a:rPr lang="en-US" sz="1600" dirty="0"/>
              <a:t>, </a:t>
            </a:r>
            <a:r>
              <a:rPr lang="en-US" sz="1600" dirty="0" err="1"/>
              <a:t>tutkimista</a:t>
            </a:r>
            <a:r>
              <a:rPr lang="en-US" sz="1600" dirty="0"/>
              <a:t>, </a:t>
            </a:r>
            <a:r>
              <a:rPr lang="en-US" sz="1600" dirty="0" err="1"/>
              <a:t>kirjoittamista</a:t>
            </a:r>
            <a:r>
              <a:rPr lang="en-US" sz="1600" dirty="0"/>
              <a:t>, </a:t>
            </a:r>
            <a:r>
              <a:rPr lang="en-US" sz="1600" dirty="0" err="1"/>
              <a:t>palautteen</a:t>
            </a:r>
            <a:r>
              <a:rPr lang="en-US" sz="1600" dirty="0"/>
              <a:t> </a:t>
            </a:r>
            <a:r>
              <a:rPr lang="en-US" sz="1600" dirty="0" err="1"/>
              <a:t>antoa</a:t>
            </a:r>
            <a:endParaRPr lang="en-US" sz="16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6D669C8-D0D8-CA0D-19A0-9ADDCFD758C9}"/>
              </a:ext>
            </a:extLst>
          </p:cNvPr>
          <p:cNvSpPr txBox="1">
            <a:spLocks/>
          </p:cNvSpPr>
          <p:nvPr/>
        </p:nvSpPr>
        <p:spPr>
          <a:xfrm>
            <a:off x="7558119" y="1811155"/>
            <a:ext cx="2428983" cy="2084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Apple Color Emoji UI"/>
              <a:buChar char="😌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Apple Color Emoji UI"/>
              <a:buNone/>
            </a:pPr>
            <a:r>
              <a:rPr lang="en-US" sz="2400" dirty="0"/>
              <a:t>”</a:t>
            </a:r>
            <a:r>
              <a:rPr lang="en-US" sz="2400" dirty="0" err="1"/>
              <a:t>Kenraali</a:t>
            </a:r>
            <a:r>
              <a:rPr lang="en-US" sz="2400" dirty="0"/>
              <a:t>”</a:t>
            </a:r>
          </a:p>
          <a:p>
            <a:pPr marL="0" indent="0">
              <a:buNone/>
            </a:pPr>
            <a:r>
              <a:rPr lang="en-US" sz="1600" dirty="0" err="1"/>
              <a:t>Lähes</a:t>
            </a:r>
            <a:r>
              <a:rPr lang="en-US" sz="1600" dirty="0"/>
              <a:t> </a:t>
            </a:r>
            <a:r>
              <a:rPr lang="en-US" sz="1600" dirty="0" err="1"/>
              <a:t>valmiin</a:t>
            </a:r>
            <a:r>
              <a:rPr lang="en-US" sz="1600" dirty="0"/>
              <a:t> </a:t>
            </a:r>
            <a:r>
              <a:rPr lang="en-US" sz="1600" dirty="0" err="1"/>
              <a:t>työn</a:t>
            </a:r>
            <a:r>
              <a:rPr lang="en-US" sz="1600" dirty="0"/>
              <a:t> </a:t>
            </a:r>
            <a:r>
              <a:rPr lang="en-US" sz="1600" dirty="0" err="1"/>
              <a:t>palautus</a:t>
            </a:r>
            <a:r>
              <a:rPr lang="en-US" sz="1600" dirty="0"/>
              <a:t> ja </a:t>
            </a:r>
            <a:r>
              <a:rPr lang="en-US" sz="1600" dirty="0" err="1"/>
              <a:t>henk</a:t>
            </a:r>
            <a:r>
              <a:rPr lang="en-US" sz="1600" dirty="0"/>
              <a:t>. </a:t>
            </a:r>
            <a:r>
              <a:rPr lang="en-US" sz="1600" dirty="0" err="1"/>
              <a:t>koht</a:t>
            </a:r>
            <a:r>
              <a:rPr lang="en-US" sz="1600" dirty="0"/>
              <a:t>. </a:t>
            </a:r>
            <a:r>
              <a:rPr lang="en-US" sz="1600" dirty="0" err="1"/>
              <a:t>ohjauskeskustelut</a:t>
            </a:r>
            <a:endParaRPr lang="en-US" sz="1600" dirty="0"/>
          </a:p>
          <a:p>
            <a:pPr marL="0" indent="0">
              <a:buFont typeface=".Apple Color Emoji UI"/>
              <a:buNone/>
            </a:pPr>
            <a:endParaRPr lang="en-US" sz="16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28229D-7877-C779-B076-F23C2DFA847C}"/>
              </a:ext>
            </a:extLst>
          </p:cNvPr>
          <p:cNvSpPr txBox="1">
            <a:spLocks/>
          </p:cNvSpPr>
          <p:nvPr/>
        </p:nvSpPr>
        <p:spPr>
          <a:xfrm>
            <a:off x="8924816" y="3963652"/>
            <a:ext cx="2428983" cy="1953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Apple Color Emoji UI"/>
              <a:buChar char="😌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Apple Color Emoji UI"/>
              <a:buNone/>
            </a:pPr>
            <a:r>
              <a:rPr lang="en-US" sz="2400" dirty="0" err="1"/>
              <a:t>Työn</a:t>
            </a:r>
            <a:r>
              <a:rPr lang="en-US" sz="2400" dirty="0"/>
              <a:t> </a:t>
            </a:r>
            <a:r>
              <a:rPr lang="en-US" sz="2400" dirty="0" err="1"/>
              <a:t>luovutus</a:t>
            </a:r>
            <a:r>
              <a:rPr lang="en-US" sz="2400" dirty="0"/>
              <a:t> </a:t>
            </a:r>
            <a:r>
              <a:rPr lang="en-US" sz="2400" dirty="0" err="1"/>
              <a:t>tarkastettavaksi</a:t>
            </a:r>
            <a:endParaRPr lang="en-US" sz="24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07EF8C9-8BC4-2FA6-6BC9-E63ED3BA27B3}"/>
              </a:ext>
            </a:extLst>
          </p:cNvPr>
          <p:cNvSpPr txBox="1">
            <a:spLocks/>
          </p:cNvSpPr>
          <p:nvPr/>
        </p:nvSpPr>
        <p:spPr>
          <a:xfrm>
            <a:off x="9928492" y="1811155"/>
            <a:ext cx="1930710" cy="1953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Apple Color Emoji UI"/>
              <a:buChar char="😌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8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 Color Emoji UI"/>
              <a:buChar char="👉"/>
              <a:defRPr sz="2000" kern="120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Apple Color Emoji UI"/>
              <a:buNone/>
            </a:pPr>
            <a:r>
              <a:rPr lang="en-US" sz="2400" dirty="0" err="1"/>
              <a:t>Työn</a:t>
            </a:r>
            <a:r>
              <a:rPr lang="en-US" sz="2400" dirty="0"/>
              <a:t> </a:t>
            </a:r>
            <a:r>
              <a:rPr lang="en-US" sz="2400" dirty="0" err="1"/>
              <a:t>esittely</a:t>
            </a:r>
            <a:r>
              <a:rPr lang="en-US" sz="2400" dirty="0"/>
              <a:t>-</a:t>
            </a:r>
            <a:br>
              <a:rPr lang="en-US" sz="2400" dirty="0"/>
            </a:br>
            <a:r>
              <a:rPr lang="en-US" sz="2400" dirty="0" err="1"/>
              <a:t>tilaisuus</a:t>
            </a:r>
            <a:endParaRPr lang="en-US" sz="2400" dirty="0"/>
          </a:p>
        </p:txBody>
      </p: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4830C3EB-CBE9-7F94-2985-ECED3FEAF588}"/>
              </a:ext>
            </a:extLst>
          </p:cNvPr>
          <p:cNvCxnSpPr>
            <a:cxnSpLocks/>
          </p:cNvCxnSpPr>
          <p:nvPr/>
        </p:nvCxnSpPr>
        <p:spPr>
          <a:xfrm>
            <a:off x="5081239" y="3642189"/>
            <a:ext cx="0" cy="1956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67B7B15C-CA6D-D980-D9F7-EE40079F7EB7}"/>
              </a:ext>
            </a:extLst>
          </p:cNvPr>
          <p:cNvCxnSpPr>
            <a:cxnSpLocks/>
          </p:cNvCxnSpPr>
          <p:nvPr/>
        </p:nvCxnSpPr>
        <p:spPr>
          <a:xfrm>
            <a:off x="1359962" y="3215811"/>
            <a:ext cx="0" cy="21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97FD042E-BC4F-B817-009D-C60067AB868B}"/>
              </a:ext>
            </a:extLst>
          </p:cNvPr>
          <p:cNvCxnSpPr>
            <a:cxnSpLocks/>
          </p:cNvCxnSpPr>
          <p:nvPr/>
        </p:nvCxnSpPr>
        <p:spPr>
          <a:xfrm>
            <a:off x="2855356" y="3429000"/>
            <a:ext cx="0" cy="21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F8849A18-4C0C-A2B6-6B23-B3B8418C623F}"/>
              </a:ext>
            </a:extLst>
          </p:cNvPr>
          <p:cNvCxnSpPr>
            <a:cxnSpLocks/>
          </p:cNvCxnSpPr>
          <p:nvPr/>
        </p:nvCxnSpPr>
        <p:spPr>
          <a:xfrm>
            <a:off x="4370257" y="3215811"/>
            <a:ext cx="0" cy="21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uora yhdysviiva 52">
            <a:extLst>
              <a:ext uri="{FF2B5EF4-FFF2-40B4-BE49-F238E27FC236}">
                <a16:creationId xmlns:a16="http://schemas.microsoft.com/office/drawing/2014/main" id="{A011D003-3A5D-82F6-9F1E-342F56C033BC}"/>
              </a:ext>
            </a:extLst>
          </p:cNvPr>
          <p:cNvCxnSpPr>
            <a:cxnSpLocks/>
          </p:cNvCxnSpPr>
          <p:nvPr/>
        </p:nvCxnSpPr>
        <p:spPr>
          <a:xfrm>
            <a:off x="8772610" y="3215811"/>
            <a:ext cx="0" cy="21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E14E802C-ED21-B309-B503-137C5C76E867}"/>
              </a:ext>
            </a:extLst>
          </p:cNvPr>
          <p:cNvCxnSpPr>
            <a:cxnSpLocks/>
          </p:cNvCxnSpPr>
          <p:nvPr/>
        </p:nvCxnSpPr>
        <p:spPr>
          <a:xfrm>
            <a:off x="9570838" y="3429000"/>
            <a:ext cx="0" cy="21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C9FC6B2C-B1A2-A326-28E5-AC7A96DE7F1F}"/>
              </a:ext>
            </a:extLst>
          </p:cNvPr>
          <p:cNvCxnSpPr>
            <a:cxnSpLocks/>
          </p:cNvCxnSpPr>
          <p:nvPr/>
        </p:nvCxnSpPr>
        <p:spPr>
          <a:xfrm>
            <a:off x="10229497" y="3215811"/>
            <a:ext cx="0" cy="21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0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Aikataulu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5082396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Prosessi</a:t>
            </a:r>
            <a:r>
              <a:rPr lang="en-US" sz="2400" dirty="0"/>
              <a:t> </a:t>
            </a:r>
            <a:r>
              <a:rPr lang="en-US" sz="2400" dirty="0" err="1"/>
              <a:t>etenee</a:t>
            </a:r>
            <a:r>
              <a:rPr lang="en-US" sz="2400" dirty="0"/>
              <a:t> </a:t>
            </a:r>
            <a:r>
              <a:rPr lang="en-US" sz="2400" dirty="0" err="1"/>
              <a:t>suunnitelmassa</a:t>
            </a:r>
            <a:r>
              <a:rPr lang="en-US" sz="2400" dirty="0"/>
              <a:t> </a:t>
            </a:r>
            <a:r>
              <a:rPr lang="en-US" sz="2400" dirty="0" err="1"/>
              <a:t>sovitun</a:t>
            </a:r>
            <a:r>
              <a:rPr lang="en-US" sz="2400" dirty="0"/>
              <a:t> </a:t>
            </a:r>
            <a:r>
              <a:rPr lang="en-US" sz="2400" dirty="0" err="1"/>
              <a:t>aikataulun</a:t>
            </a:r>
            <a:r>
              <a:rPr lang="en-US" sz="2400" dirty="0"/>
              <a:t> </a:t>
            </a:r>
            <a:r>
              <a:rPr lang="en-US" sz="2400" dirty="0" err="1"/>
              <a:t>mukaan</a:t>
            </a:r>
            <a:r>
              <a:rPr lang="en-US" sz="2400" dirty="0"/>
              <a:t>.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Kandiseminaari</a:t>
            </a:r>
            <a:r>
              <a:rPr lang="en-US" sz="2400" dirty="0"/>
              <a:t> </a:t>
            </a:r>
            <a:r>
              <a:rPr lang="en-US" sz="2400" dirty="0" err="1"/>
              <a:t>tähtää</a:t>
            </a:r>
            <a:r>
              <a:rPr lang="en-US" sz="2400" dirty="0"/>
              <a:t> </a:t>
            </a:r>
            <a:r>
              <a:rPr lang="en-US" sz="2400" dirty="0" err="1"/>
              <a:t>työn</a:t>
            </a:r>
            <a:r>
              <a:rPr lang="en-US" sz="2400" dirty="0"/>
              <a:t> </a:t>
            </a:r>
            <a:r>
              <a:rPr lang="en-US" sz="2400" dirty="0" err="1"/>
              <a:t>valmistumiseen</a:t>
            </a:r>
            <a:r>
              <a:rPr lang="en-US" sz="2400" dirty="0"/>
              <a:t> </a:t>
            </a:r>
            <a:r>
              <a:rPr lang="en-US" sz="2400" dirty="0" err="1"/>
              <a:t>joko</a:t>
            </a:r>
            <a:r>
              <a:rPr lang="en-US" sz="2400" dirty="0"/>
              <a:t> </a:t>
            </a:r>
            <a:r>
              <a:rPr lang="en-US" sz="2400" dirty="0" err="1"/>
              <a:t>loppusyksyllä</a:t>
            </a:r>
            <a:r>
              <a:rPr lang="en-US" sz="2400" dirty="0"/>
              <a:t> 2021 tai </a:t>
            </a:r>
            <a:r>
              <a:rPr lang="en-US" sz="2400" dirty="0" err="1"/>
              <a:t>keväällä</a:t>
            </a:r>
            <a:r>
              <a:rPr lang="en-US" sz="2400" dirty="0"/>
              <a:t> 2022.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prosessi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20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468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 err="1"/>
              <a:t>Millainen</a:t>
            </a:r>
            <a:r>
              <a:rPr lang="en-US" sz="4000" dirty="0"/>
              <a:t> </a:t>
            </a:r>
            <a:r>
              <a:rPr lang="en-US" sz="4000" dirty="0" err="1"/>
              <a:t>tekijä</a:t>
            </a:r>
            <a:r>
              <a:rPr lang="en-US" sz="4000" dirty="0"/>
              <a:t> </a:t>
            </a:r>
            <a:r>
              <a:rPr lang="en-US" sz="4000" dirty="0" err="1"/>
              <a:t>olen</a:t>
            </a:r>
            <a:r>
              <a:rPr lang="en-US" sz="4000" dirty="0"/>
              <a:t>? </a:t>
            </a:r>
            <a:br>
              <a:rPr lang="en-US" sz="4000" dirty="0"/>
            </a:br>
            <a:r>
              <a:rPr lang="en-US" sz="4000" dirty="0" err="1"/>
              <a:t>Mitä</a:t>
            </a:r>
            <a:r>
              <a:rPr lang="en-US" sz="4000" dirty="0"/>
              <a:t> </a:t>
            </a:r>
            <a:r>
              <a:rPr lang="en-US" sz="4000" dirty="0" err="1"/>
              <a:t>olen</a:t>
            </a:r>
            <a:r>
              <a:rPr lang="en-US" sz="4000" dirty="0"/>
              <a:t> </a:t>
            </a:r>
            <a:r>
              <a:rPr lang="en-US" sz="4000" dirty="0" err="1"/>
              <a:t>tehnyt</a:t>
            </a:r>
            <a:r>
              <a:rPr lang="en-US" sz="4000" dirty="0"/>
              <a:t>, </a:t>
            </a:r>
            <a:r>
              <a:rPr lang="en-US" sz="4000" dirty="0" err="1"/>
              <a:t>mitä</a:t>
            </a:r>
            <a:r>
              <a:rPr lang="en-US" sz="4000" dirty="0"/>
              <a:t> </a:t>
            </a:r>
            <a:r>
              <a:rPr lang="en-US" sz="4000" dirty="0" err="1"/>
              <a:t>haluaisin</a:t>
            </a:r>
            <a:r>
              <a:rPr lang="en-US" sz="4000" dirty="0"/>
              <a:t> </a:t>
            </a:r>
            <a:r>
              <a:rPr lang="en-US" sz="4000" dirty="0" err="1"/>
              <a:t>tehdä</a:t>
            </a:r>
            <a:r>
              <a:rPr lang="en-US" sz="4000" dirty="0"/>
              <a:t>? </a:t>
            </a:r>
            <a:br>
              <a:rPr lang="en-US" sz="4000" dirty="0"/>
            </a:br>
            <a:r>
              <a:rPr lang="en-US" sz="4000" dirty="0" err="1"/>
              <a:t>Mitä</a:t>
            </a:r>
            <a:r>
              <a:rPr lang="en-US" sz="4000" dirty="0"/>
              <a:t> </a:t>
            </a:r>
            <a:r>
              <a:rPr lang="en-US" sz="4000" dirty="0" err="1"/>
              <a:t>työni</a:t>
            </a:r>
            <a:r>
              <a:rPr lang="en-US" sz="4000" dirty="0"/>
              <a:t> </a:t>
            </a:r>
            <a:r>
              <a:rPr lang="en-US" sz="4000" dirty="0" err="1"/>
              <a:t>kertoo</a:t>
            </a:r>
            <a:r>
              <a:rPr lang="en-US" sz="4000" dirty="0"/>
              <a:t> </a:t>
            </a:r>
            <a:r>
              <a:rPr lang="en-US" sz="4000" dirty="0" err="1"/>
              <a:t>minusta</a:t>
            </a:r>
            <a:r>
              <a:rPr lang="en-US" sz="4000" dirty="0"/>
              <a:t> </a:t>
            </a:r>
            <a:r>
              <a:rPr lang="en-US" sz="4000" dirty="0" err="1"/>
              <a:t>suunnittelijana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127625"/>
            <a:ext cx="5082396" cy="1274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Tärkeintä</a:t>
            </a:r>
            <a:r>
              <a:rPr lang="en-US" sz="2400" dirty="0"/>
              <a:t> on, </a:t>
            </a:r>
            <a:r>
              <a:rPr lang="en-US" sz="2400" dirty="0" err="1"/>
              <a:t>että</a:t>
            </a:r>
            <a:r>
              <a:rPr lang="en-US" sz="2400" dirty="0"/>
              <a:t> </a:t>
            </a:r>
            <a:r>
              <a:rPr lang="en-US" sz="2400" dirty="0" err="1"/>
              <a:t>teet</a:t>
            </a:r>
            <a:r>
              <a:rPr lang="en-US" sz="2400" dirty="0"/>
              <a:t> </a:t>
            </a:r>
            <a:r>
              <a:rPr lang="en-US" sz="2400" dirty="0" err="1"/>
              <a:t>sellaisen</a:t>
            </a:r>
            <a:r>
              <a:rPr lang="en-US" sz="2400" dirty="0"/>
              <a:t> </a:t>
            </a:r>
            <a:r>
              <a:rPr lang="en-US" sz="2400" dirty="0" err="1"/>
              <a:t>työn</a:t>
            </a:r>
            <a:r>
              <a:rPr lang="en-US" sz="2400" dirty="0"/>
              <a:t>, </a:t>
            </a:r>
            <a:r>
              <a:rPr lang="en-US" sz="2400" dirty="0" err="1"/>
              <a:t>jonka</a:t>
            </a:r>
            <a:r>
              <a:rPr lang="en-US" sz="2400" dirty="0"/>
              <a:t> </a:t>
            </a:r>
            <a:r>
              <a:rPr lang="en-US" sz="2400" dirty="0" err="1"/>
              <a:t>pystyt</a:t>
            </a:r>
            <a:r>
              <a:rPr lang="en-US" sz="2400" dirty="0"/>
              <a:t> </a:t>
            </a:r>
            <a:r>
              <a:rPr lang="en-US" sz="2400" dirty="0" err="1"/>
              <a:t>sen</a:t>
            </a:r>
            <a:r>
              <a:rPr lang="en-US" sz="2400" dirty="0"/>
              <a:t> </a:t>
            </a:r>
            <a:r>
              <a:rPr lang="en-US" sz="2400" dirty="0" err="1"/>
              <a:t>tekemään</a:t>
            </a:r>
            <a:r>
              <a:rPr lang="en-US" sz="24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Aiheen valinta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54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8BE6-D439-4B42-A982-9743F0E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kandidaatin</a:t>
            </a:r>
            <a:br>
              <a:rPr lang="fi-FI" dirty="0"/>
            </a:br>
            <a:r>
              <a:rPr lang="fi-FI" dirty="0"/>
              <a:t>opinnäyteseminaariin!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DC9992-319B-D440-8B0A-9CE15796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5768-B734-B442-97BB-8F218EB216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222950-8ED9-DC43-9265-B6E25EDF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BFD84F-5AB3-454C-AAC3-90985F9A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2</a:t>
            </a:fld>
            <a:endParaRPr lang="fi-FI"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02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Millainen</a:t>
            </a:r>
            <a:r>
              <a:rPr lang="en-US" sz="4000" dirty="0"/>
              <a:t> on </a:t>
            </a:r>
            <a:r>
              <a:rPr lang="en-US" sz="4000" dirty="0" err="1"/>
              <a:t>sopiva</a:t>
            </a:r>
            <a:r>
              <a:rPr lang="en-US" sz="4000" dirty="0"/>
              <a:t> </a:t>
            </a:r>
            <a:r>
              <a:rPr lang="en-US" sz="4000" dirty="0" err="1"/>
              <a:t>projekti</a:t>
            </a:r>
            <a:r>
              <a:rPr lang="en-US" sz="4000" dirty="0"/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5082396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Siitä</a:t>
            </a:r>
            <a:r>
              <a:rPr lang="en-US" sz="2400" dirty="0"/>
              <a:t> on </a:t>
            </a:r>
            <a:r>
              <a:rPr lang="en-US" sz="2400" dirty="0" err="1"/>
              <a:t>helppo</a:t>
            </a:r>
            <a:r>
              <a:rPr lang="en-US" sz="2400" dirty="0"/>
              <a:t> </a:t>
            </a:r>
            <a:r>
              <a:rPr lang="en-US" sz="2400" dirty="0" err="1"/>
              <a:t>innostua</a:t>
            </a:r>
            <a:r>
              <a:rPr lang="en-US" sz="2400" dirty="0"/>
              <a:t> 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2400" dirty="0"/>
              <a:t>Haluan </a:t>
            </a:r>
            <a:r>
              <a:rPr lang="en-US" sz="2400" dirty="0" err="1"/>
              <a:t>puhua</a:t>
            </a:r>
            <a:r>
              <a:rPr lang="en-US" sz="2400" dirty="0"/>
              <a:t> </a:t>
            </a:r>
            <a:r>
              <a:rPr lang="en-US" sz="2400" dirty="0" err="1"/>
              <a:t>siitä</a:t>
            </a:r>
            <a:r>
              <a:rPr lang="en-US" sz="2400" dirty="0"/>
              <a:t> </a:t>
            </a:r>
            <a:r>
              <a:rPr lang="en-US" sz="2400" dirty="0" err="1"/>
              <a:t>muille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US" sz="2400" dirty="0"/>
              <a:t>Se on </a:t>
            </a:r>
            <a:r>
              <a:rPr lang="en-US" sz="2400" err="1"/>
              <a:t>selkeästi</a:t>
            </a:r>
            <a:r>
              <a:rPr lang="en-US" sz="2400" dirty="0"/>
              <a:t> </a:t>
            </a:r>
            <a:r>
              <a:rPr lang="en-US" sz="2400" err="1"/>
              <a:t>rajattavissa</a:t>
            </a:r>
            <a:r>
              <a:rPr lang="en-US" sz="2400" dirty="0"/>
              <a:t> </a:t>
            </a:r>
            <a:endParaRPr lang="en-US"/>
          </a:p>
          <a:p>
            <a:pPr>
              <a:buFont typeface="Arial"/>
              <a:buChar char="•"/>
            </a:pPr>
            <a:r>
              <a:rPr lang="en-US" sz="2400" err="1"/>
              <a:t>Siitä</a:t>
            </a:r>
            <a:r>
              <a:rPr lang="en-US" sz="2400" dirty="0"/>
              <a:t> on </a:t>
            </a:r>
            <a:r>
              <a:rPr lang="en-US" sz="2400" err="1"/>
              <a:t>olemassa</a:t>
            </a:r>
            <a:r>
              <a:rPr lang="en-US" sz="2400" dirty="0"/>
              <a:t> </a:t>
            </a:r>
            <a:r>
              <a:rPr lang="en-US" sz="2400" err="1"/>
              <a:t>aiempaa</a:t>
            </a:r>
            <a:r>
              <a:rPr lang="en-US" sz="2400" dirty="0"/>
              <a:t> </a:t>
            </a:r>
            <a:r>
              <a:rPr lang="en-US" sz="2400" err="1"/>
              <a:t>referenssimateriaalia</a:t>
            </a:r>
            <a:r>
              <a:rPr lang="en-US" sz="2400" dirty="0"/>
              <a:t>, </a:t>
            </a:r>
            <a:r>
              <a:rPr lang="en-US" sz="2400" err="1"/>
              <a:t>tietoa</a:t>
            </a:r>
            <a:r>
              <a:rPr lang="en-US" sz="2400" dirty="0"/>
              <a:t> tai </a:t>
            </a:r>
            <a:r>
              <a:rPr lang="en-US" sz="2400" err="1"/>
              <a:t>tutkimusta</a:t>
            </a:r>
            <a:r>
              <a:rPr lang="en-US" sz="2400" dirty="0"/>
              <a:t> 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Aiheen valinta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5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Millainen</a:t>
            </a:r>
            <a:r>
              <a:rPr lang="en-US" sz="4000" dirty="0"/>
              <a:t> on </a:t>
            </a:r>
            <a:r>
              <a:rPr lang="en-US" sz="4000" dirty="0" err="1"/>
              <a:t>liian</a:t>
            </a:r>
            <a:r>
              <a:rPr lang="en-US" sz="4000" dirty="0"/>
              <a:t> </a:t>
            </a:r>
            <a:r>
              <a:rPr lang="en-US" sz="4000" dirty="0" err="1"/>
              <a:t>hankala</a:t>
            </a:r>
            <a:r>
              <a:rPr lang="en-US" sz="4000" dirty="0"/>
              <a:t> </a:t>
            </a:r>
            <a:r>
              <a:rPr lang="en-US" sz="4000" dirty="0" err="1"/>
              <a:t>projekti</a:t>
            </a:r>
            <a:r>
              <a:rPr lang="en-US" sz="4000" dirty="0"/>
              <a:t>? </a:t>
            </a:r>
            <a:r>
              <a:rPr lang="en-US" dirty="0"/>
              <a:t>🆘</a:t>
            </a:r>
          </a:p>
          <a:p>
            <a:endParaRPr lang="en-US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20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Se vie </a:t>
            </a:r>
            <a:r>
              <a:rPr lang="en-US" sz="2200" dirty="0" err="1"/>
              <a:t>liian</a:t>
            </a:r>
            <a:r>
              <a:rPr lang="en-US" sz="2200" dirty="0"/>
              <a:t> </a:t>
            </a:r>
            <a:r>
              <a:rPr lang="en-US" sz="2200" dirty="0" err="1"/>
              <a:t>kauas</a:t>
            </a:r>
            <a:r>
              <a:rPr lang="en-US" sz="2200" dirty="0"/>
              <a:t> </a:t>
            </a:r>
            <a:r>
              <a:rPr lang="en-US" sz="2200" dirty="0" err="1"/>
              <a:t>visuaalisen</a:t>
            </a:r>
            <a:r>
              <a:rPr lang="en-US" sz="2200" dirty="0"/>
              <a:t> </a:t>
            </a:r>
            <a:r>
              <a:rPr lang="en-US" sz="2200" dirty="0" err="1"/>
              <a:t>viestinnän</a:t>
            </a:r>
            <a:r>
              <a:rPr lang="en-US" sz="2200" dirty="0"/>
              <a:t> </a:t>
            </a:r>
            <a:r>
              <a:rPr lang="en-US" sz="2200" dirty="0" err="1"/>
              <a:t>parista</a:t>
            </a:r>
          </a:p>
          <a:p>
            <a:pPr>
              <a:buFont typeface="Arial"/>
              <a:buChar char="•"/>
            </a:pPr>
            <a:r>
              <a:rPr lang="en-US" sz="2200" dirty="0"/>
              <a:t>Aihe on </a:t>
            </a:r>
            <a:r>
              <a:rPr lang="en-US" sz="2200" dirty="0" err="1"/>
              <a:t>liian</a:t>
            </a:r>
            <a:r>
              <a:rPr lang="en-US" sz="2200" dirty="0"/>
              <a:t> </a:t>
            </a:r>
            <a:r>
              <a:rPr lang="en-US" sz="2200" dirty="0" err="1"/>
              <a:t>laaja</a:t>
            </a:r>
            <a:r>
              <a:rPr lang="en-US" sz="2200" dirty="0"/>
              <a:t> </a:t>
            </a:r>
            <a:r>
              <a:rPr lang="en-US" sz="2200" dirty="0" err="1"/>
              <a:t>kandityöksi</a:t>
            </a:r>
            <a:r>
              <a:rPr lang="en-US" sz="2200" dirty="0"/>
              <a:t> (</a:t>
            </a:r>
            <a:r>
              <a:rPr lang="en-US" sz="2200" dirty="0" err="1"/>
              <a:t>asiasta</a:t>
            </a:r>
            <a:r>
              <a:rPr lang="en-US" sz="2200" dirty="0"/>
              <a:t> </a:t>
            </a:r>
            <a:r>
              <a:rPr lang="en-US" sz="2200" dirty="0" err="1"/>
              <a:t>pitäisi</a:t>
            </a:r>
            <a:r>
              <a:rPr lang="en-US" sz="2200" dirty="0"/>
              <a:t> </a:t>
            </a:r>
            <a:r>
              <a:rPr lang="en-US" sz="2200" dirty="0" err="1"/>
              <a:t>saada</a:t>
            </a:r>
            <a:r>
              <a:rPr lang="en-US" sz="2200" dirty="0"/>
              <a:t> </a:t>
            </a:r>
            <a:r>
              <a:rPr lang="en-US" sz="2200" dirty="0" err="1"/>
              <a:t>sanottua</a:t>
            </a:r>
            <a:r>
              <a:rPr lang="en-US" sz="2200" dirty="0"/>
              <a:t> </a:t>
            </a:r>
            <a:r>
              <a:rPr lang="en-US" sz="2200" dirty="0" err="1"/>
              <a:t>jotain</a:t>
            </a:r>
            <a:r>
              <a:rPr lang="en-US" sz="2200" dirty="0"/>
              <a:t> </a:t>
            </a:r>
            <a:r>
              <a:rPr lang="en-US" sz="2200" dirty="0" err="1"/>
              <a:t>harkittua</a:t>
            </a:r>
            <a:r>
              <a:rPr lang="en-US" sz="2200" dirty="0"/>
              <a:t> ja </a:t>
            </a:r>
            <a:r>
              <a:rPr lang="en-US" sz="2200" dirty="0" err="1"/>
              <a:t>kiinnostavaa</a:t>
            </a:r>
            <a:r>
              <a:rPr lang="en-US" sz="2200" dirty="0"/>
              <a:t> vain </a:t>
            </a:r>
            <a:r>
              <a:rPr lang="en-US" sz="2200" dirty="0" err="1"/>
              <a:t>noin</a:t>
            </a:r>
            <a:r>
              <a:rPr lang="en-US" sz="2200" dirty="0"/>
              <a:t> 10 </a:t>
            </a:r>
            <a:r>
              <a:rPr lang="en-US" sz="2200" dirty="0" err="1"/>
              <a:t>liuskassa</a:t>
            </a:r>
            <a:r>
              <a:rPr lang="en-US" sz="2200" dirty="0"/>
              <a:t>) </a:t>
            </a:r>
          </a:p>
          <a:p>
            <a:pPr>
              <a:buFont typeface="Arial"/>
              <a:buChar char="•"/>
            </a:pPr>
            <a:r>
              <a:rPr lang="en-US" sz="2200" dirty="0" err="1"/>
              <a:t>Aiheesta</a:t>
            </a:r>
            <a:r>
              <a:rPr lang="en-US" sz="2200" dirty="0"/>
              <a:t> </a:t>
            </a:r>
            <a:r>
              <a:rPr lang="en-US" sz="2200" dirty="0" err="1"/>
              <a:t>ei</a:t>
            </a:r>
            <a:r>
              <a:rPr lang="en-US" sz="2200" dirty="0"/>
              <a:t> </a:t>
            </a:r>
            <a:r>
              <a:rPr lang="en-US" sz="2200" dirty="0" err="1"/>
              <a:t>löydy</a:t>
            </a:r>
            <a:r>
              <a:rPr lang="en-US" sz="2200" dirty="0"/>
              <a:t> </a:t>
            </a:r>
            <a:r>
              <a:rPr lang="en-US" sz="2200" dirty="0" err="1"/>
              <a:t>lähdekirjallisuutta</a:t>
            </a:r>
            <a:r>
              <a:rPr lang="en-US" sz="2200" dirty="0"/>
              <a:t>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Aihe on </a:t>
            </a:r>
            <a:r>
              <a:rPr lang="en-US" sz="2200" dirty="0" err="1"/>
              <a:t>niin</a:t>
            </a:r>
            <a:r>
              <a:rPr lang="en-US" sz="2200" dirty="0"/>
              <a:t> </a:t>
            </a:r>
            <a:r>
              <a:rPr lang="en-US" sz="2200" dirty="0" err="1"/>
              <a:t>erikoinen</a:t>
            </a:r>
            <a:r>
              <a:rPr lang="en-US" sz="2200" dirty="0"/>
              <a:t>,</a:t>
            </a:r>
            <a:br>
              <a:rPr lang="en-US" sz="2200" dirty="0"/>
            </a:br>
            <a:r>
              <a:rPr lang="en-US" sz="2200" dirty="0" err="1"/>
              <a:t>että</a:t>
            </a:r>
            <a:r>
              <a:rPr lang="en-US" sz="2200" dirty="0"/>
              <a:t> </a:t>
            </a:r>
            <a:r>
              <a:rPr lang="en-US" sz="2200" dirty="0" err="1"/>
              <a:t>sinun</a:t>
            </a:r>
            <a:r>
              <a:rPr lang="en-US" sz="2200" dirty="0"/>
              <a:t> tai </a:t>
            </a:r>
            <a:r>
              <a:rPr lang="en-US" sz="2200" dirty="0" err="1"/>
              <a:t>ohjaajan</a:t>
            </a:r>
            <a:r>
              <a:rPr lang="en-US" sz="2200" dirty="0"/>
              <a:t> on </a:t>
            </a:r>
            <a:br>
              <a:rPr lang="en-US" sz="2200" dirty="0"/>
            </a:br>
            <a:r>
              <a:rPr lang="en-US" sz="2200" dirty="0" err="1"/>
              <a:t>vaikea</a:t>
            </a:r>
            <a:r>
              <a:rPr lang="en-US" sz="2200" dirty="0"/>
              <a:t> </a:t>
            </a:r>
            <a:r>
              <a:rPr lang="en-US" sz="2200" dirty="0" err="1"/>
              <a:t>liittää</a:t>
            </a:r>
            <a:r>
              <a:rPr lang="en-US" sz="2200" dirty="0"/>
              <a:t> </a:t>
            </a:r>
            <a:r>
              <a:rPr lang="en-US" sz="2200" dirty="0" err="1"/>
              <a:t>sitä</a:t>
            </a:r>
            <a:r>
              <a:rPr lang="en-US" sz="2200" dirty="0"/>
              <a:t> </a:t>
            </a:r>
            <a:r>
              <a:rPr lang="en-US" sz="2200" dirty="0" err="1"/>
              <a:t>mihinkään</a:t>
            </a:r>
            <a:r>
              <a:rPr lang="en-US" sz="2200" dirty="0"/>
              <a:t> </a:t>
            </a:r>
            <a:br>
              <a:rPr lang="en-US" sz="2200" dirty="0"/>
            </a:br>
            <a:r>
              <a:rPr lang="en-US" sz="2200" dirty="0" err="1"/>
              <a:t>tunnettuun</a:t>
            </a:r>
            <a:r>
              <a:rPr lang="en-US" sz="2200" dirty="0"/>
              <a:t> </a:t>
            </a:r>
            <a:r>
              <a:rPr lang="en-US" sz="2200" dirty="0" err="1"/>
              <a:t>ilmiöön</a:t>
            </a:r>
            <a:r>
              <a:rPr lang="en-US" sz="2200" dirty="0"/>
              <a:t> tai </a:t>
            </a:r>
            <a:r>
              <a:rPr lang="en-US" sz="2200" dirty="0" err="1"/>
              <a:t>perinteeseen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/>
              <a:t>Aihe </a:t>
            </a:r>
            <a:r>
              <a:rPr lang="en-US" sz="2200" dirty="0" err="1"/>
              <a:t>ei</a:t>
            </a:r>
            <a:r>
              <a:rPr lang="en-US" sz="2200" dirty="0"/>
              <a:t> </a:t>
            </a:r>
            <a:r>
              <a:rPr lang="en-US" sz="2200" dirty="0" err="1"/>
              <a:t>avaudu</a:t>
            </a:r>
            <a:r>
              <a:rPr lang="en-US" sz="2200" dirty="0"/>
              <a:t> </a:t>
            </a:r>
            <a:r>
              <a:rPr lang="en-US" sz="2200" dirty="0" err="1"/>
              <a:t>sinulle</a:t>
            </a:r>
            <a:r>
              <a:rPr lang="en-US" sz="2200" dirty="0"/>
              <a:t> </a:t>
            </a:r>
            <a:r>
              <a:rPr lang="en-US" sz="2200" dirty="0" err="1"/>
              <a:t>alustavan</a:t>
            </a:r>
            <a:r>
              <a:rPr lang="en-US" sz="2200" dirty="0"/>
              <a:t> </a:t>
            </a:r>
            <a:r>
              <a:rPr lang="en-US" sz="2200" dirty="0" err="1"/>
              <a:t>tarkastelun</a:t>
            </a:r>
            <a:r>
              <a:rPr lang="en-US" sz="2200" dirty="0"/>
              <a:t> </a:t>
            </a:r>
            <a:r>
              <a:rPr lang="en-US" sz="2200" dirty="0" err="1"/>
              <a:t>aikana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err="1"/>
              <a:t>Projekti</a:t>
            </a:r>
            <a:r>
              <a:rPr lang="en-US" sz="2200" dirty="0"/>
              <a:t>, </a:t>
            </a:r>
            <a:r>
              <a:rPr lang="en-US" sz="2200" dirty="0" err="1"/>
              <a:t>joka</a:t>
            </a:r>
            <a:r>
              <a:rPr lang="en-US" sz="2200" dirty="0"/>
              <a:t> </a:t>
            </a:r>
            <a:r>
              <a:rPr lang="en-US" sz="2200" dirty="0" err="1"/>
              <a:t>vaatii</a:t>
            </a:r>
            <a:r>
              <a:rPr lang="en-US" sz="2200" dirty="0"/>
              <a:t> </a:t>
            </a:r>
            <a:r>
              <a:rPr lang="en-US" sz="2200" dirty="0" err="1"/>
              <a:t>aivan</a:t>
            </a:r>
            <a:r>
              <a:rPr lang="en-US" sz="2200" dirty="0"/>
              <a:t> </a:t>
            </a:r>
            <a:r>
              <a:rPr lang="en-US" sz="2200" dirty="0" err="1"/>
              <a:t>uusien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ja </a:t>
            </a:r>
            <a:r>
              <a:rPr lang="en-US" sz="2200" dirty="0" err="1"/>
              <a:t>aikaavieven</a:t>
            </a:r>
            <a:r>
              <a:rPr lang="en-US" sz="2200" dirty="0"/>
              <a:t> </a:t>
            </a:r>
            <a:r>
              <a:rPr lang="en-US" sz="2200" dirty="0" err="1"/>
              <a:t>taitojen</a:t>
            </a:r>
            <a:r>
              <a:rPr lang="en-US" sz="2200" dirty="0"/>
              <a:t> </a:t>
            </a:r>
            <a:r>
              <a:rPr lang="en-US" sz="2200" dirty="0" err="1"/>
              <a:t>opettelua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err="1"/>
              <a:t>Suhtaudut</a:t>
            </a:r>
            <a:r>
              <a:rPr lang="en-US" sz="2200" dirty="0"/>
              <a:t> </a:t>
            </a:r>
            <a:r>
              <a:rPr lang="en-US" sz="2200" dirty="0" err="1"/>
              <a:t>projektiin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 err="1"/>
              <a:t>liian</a:t>
            </a:r>
            <a:r>
              <a:rPr lang="en-US" sz="2200" dirty="0"/>
              <a:t> </a:t>
            </a:r>
            <a:r>
              <a:rPr lang="en-US" sz="2200" dirty="0" err="1"/>
              <a:t>henkilökohtaisesti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tai </a:t>
            </a:r>
            <a:r>
              <a:rPr lang="en-US" sz="2200" dirty="0" err="1"/>
              <a:t>tunneperäisesti</a:t>
            </a:r>
            <a:r>
              <a:rPr lang="en-US" sz="2200" dirty="0"/>
              <a:t>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Aiheen valinta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590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motivoi</a:t>
            </a:r>
            <a:r>
              <a:rPr lang="en-US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20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 err="1"/>
              <a:t>Tämän</a:t>
            </a:r>
            <a:r>
              <a:rPr lang="en-US" sz="2200" dirty="0"/>
              <a:t> </a:t>
            </a:r>
            <a:r>
              <a:rPr lang="en-US" sz="2200" dirty="0" err="1"/>
              <a:t>osaan</a:t>
            </a:r>
            <a:r>
              <a:rPr lang="en-US" sz="2200" dirty="0"/>
              <a:t> </a:t>
            </a:r>
            <a:r>
              <a:rPr lang="en-US" sz="2200" dirty="0" err="1"/>
              <a:t>parhaiten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ja </a:t>
            </a:r>
            <a:r>
              <a:rPr lang="en-US" sz="2200" dirty="0" err="1"/>
              <a:t>nyt</a:t>
            </a:r>
            <a:r>
              <a:rPr lang="en-US" sz="2200" dirty="0"/>
              <a:t> </a:t>
            </a:r>
            <a:r>
              <a:rPr lang="en-US" sz="2200" dirty="0" err="1"/>
              <a:t>näytän</a:t>
            </a:r>
            <a:r>
              <a:rPr lang="en-US" sz="2200" dirty="0"/>
              <a:t> </a:t>
            </a:r>
            <a:r>
              <a:rPr lang="en-US" sz="2200" dirty="0" err="1"/>
              <a:t>sen</a:t>
            </a:r>
            <a:r>
              <a:rPr lang="en-US" sz="2200" dirty="0"/>
              <a:t>! </a:t>
            </a:r>
          </a:p>
          <a:p>
            <a:pPr>
              <a:buFont typeface="Arial"/>
              <a:buChar char="•"/>
            </a:pPr>
            <a:r>
              <a:rPr lang="en-US" sz="2200" dirty="0" err="1"/>
              <a:t>Tämä</a:t>
            </a:r>
            <a:r>
              <a:rPr lang="en-US" sz="2200" dirty="0"/>
              <a:t> </a:t>
            </a:r>
            <a:r>
              <a:rPr lang="en-US" sz="2200" dirty="0" err="1"/>
              <a:t>jäi</a:t>
            </a:r>
            <a:r>
              <a:rPr lang="en-US" sz="2200" dirty="0"/>
              <a:t> </a:t>
            </a:r>
            <a:r>
              <a:rPr lang="en-US" sz="2200" dirty="0" err="1"/>
              <a:t>vähemmälle</a:t>
            </a:r>
            <a:r>
              <a:rPr lang="en-US" sz="2200" dirty="0"/>
              <a:t> </a:t>
            </a:r>
            <a:r>
              <a:rPr lang="en-US" sz="2200" dirty="0" err="1"/>
              <a:t>opinnoissa</a:t>
            </a:r>
            <a:r>
              <a:rPr lang="en-US" sz="2200" dirty="0"/>
              <a:t>, </a:t>
            </a:r>
            <a:r>
              <a:rPr lang="en-US" sz="2200" dirty="0" err="1"/>
              <a:t>mutta</a:t>
            </a:r>
            <a:r>
              <a:rPr lang="en-US" sz="2200" dirty="0"/>
              <a:t> </a:t>
            </a:r>
            <a:r>
              <a:rPr lang="en-US" sz="2200" dirty="0" err="1"/>
              <a:t>nyt</a:t>
            </a:r>
            <a:r>
              <a:rPr lang="en-US" sz="2200" dirty="0"/>
              <a:t> </a:t>
            </a:r>
            <a:r>
              <a:rPr lang="en-US" sz="2200" dirty="0" err="1"/>
              <a:t>keskityn</a:t>
            </a:r>
            <a:r>
              <a:rPr lang="en-US" sz="2200" dirty="0"/>
              <a:t> </a:t>
            </a:r>
            <a:r>
              <a:rPr lang="en-US" sz="2200" dirty="0" err="1"/>
              <a:t>siihen</a:t>
            </a:r>
            <a:r>
              <a:rPr lang="en-US" sz="2200" dirty="0"/>
              <a:t>!</a:t>
            </a:r>
          </a:p>
          <a:p>
            <a:pPr>
              <a:buFont typeface="Arial"/>
              <a:buChar char="•"/>
            </a:pPr>
            <a:r>
              <a:rPr lang="en-US" sz="2200" dirty="0" err="1"/>
              <a:t>Tämä</a:t>
            </a:r>
            <a:r>
              <a:rPr lang="en-US" sz="2200" dirty="0"/>
              <a:t> on </a:t>
            </a:r>
            <a:r>
              <a:rPr lang="en-US" sz="2200" dirty="0" err="1"/>
              <a:t>inspiroi</a:t>
            </a:r>
            <a:r>
              <a:rPr lang="en-US" sz="2200" dirty="0"/>
              <a:t> ja </a:t>
            </a:r>
            <a:r>
              <a:rPr lang="en-US" sz="2200" dirty="0" err="1"/>
              <a:t>kiinnostaa</a:t>
            </a:r>
            <a:r>
              <a:rPr lang="en-US" sz="2200" dirty="0"/>
              <a:t>,</a:t>
            </a:r>
            <a:br>
              <a:rPr lang="en-US" sz="2200" dirty="0"/>
            </a:br>
            <a:r>
              <a:rPr lang="en-US" sz="2200" dirty="0" err="1"/>
              <a:t>nyt</a:t>
            </a:r>
            <a:r>
              <a:rPr lang="en-US" sz="2200" dirty="0"/>
              <a:t> </a:t>
            </a:r>
            <a:r>
              <a:rPr lang="en-US" sz="2200" dirty="0" err="1"/>
              <a:t>saan</a:t>
            </a:r>
            <a:r>
              <a:rPr lang="en-US" sz="2200" dirty="0"/>
              <a:t> </a:t>
            </a:r>
            <a:r>
              <a:rPr lang="en-US" sz="2200" dirty="0" err="1"/>
              <a:t>vihdoin</a:t>
            </a:r>
            <a:r>
              <a:rPr lang="en-US" sz="2200" dirty="0"/>
              <a:t> </a:t>
            </a:r>
            <a:r>
              <a:rPr lang="en-US" sz="2200" dirty="0" err="1"/>
              <a:t>syventyä</a:t>
            </a:r>
            <a:r>
              <a:rPr lang="en-US" sz="2200" dirty="0"/>
              <a:t> </a:t>
            </a:r>
            <a:r>
              <a:rPr lang="en-US" sz="2200" dirty="0" err="1"/>
              <a:t>siihen</a:t>
            </a:r>
            <a:r>
              <a:rPr lang="en-US" sz="2200" dirty="0"/>
              <a:t>!</a:t>
            </a:r>
          </a:p>
          <a:p>
            <a:pPr>
              <a:buFont typeface="Arial"/>
              <a:buChar char="•"/>
            </a:pPr>
            <a:r>
              <a:rPr lang="en-US" sz="2200" dirty="0"/>
              <a:t>Haluan </a:t>
            </a:r>
            <a:r>
              <a:rPr lang="en-US" sz="2200" dirty="0" err="1"/>
              <a:t>kerrankin</a:t>
            </a:r>
            <a:r>
              <a:rPr lang="en-US" sz="2200" dirty="0"/>
              <a:t> </a:t>
            </a:r>
            <a:r>
              <a:rPr lang="en-US" sz="2200" dirty="0" err="1"/>
              <a:t>tehdä</a:t>
            </a:r>
            <a:r>
              <a:rPr lang="en-US" sz="2200" dirty="0"/>
              <a:t> </a:t>
            </a:r>
            <a:r>
              <a:rPr lang="en-US" sz="2200" dirty="0" err="1"/>
              <a:t>jotain</a:t>
            </a:r>
            <a:r>
              <a:rPr lang="en-US" sz="2200" dirty="0"/>
              <a:t> </a:t>
            </a:r>
            <a:r>
              <a:rPr lang="en-US" sz="2200" dirty="0" err="1"/>
              <a:t>omaa</a:t>
            </a:r>
            <a:r>
              <a:rPr lang="en-US" sz="2200" dirty="0"/>
              <a:t>!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882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Haluan </a:t>
            </a:r>
            <a:r>
              <a:rPr lang="en-US" sz="2200" dirty="0" err="1"/>
              <a:t>tarkastella</a:t>
            </a:r>
            <a:r>
              <a:rPr lang="en-US" sz="2200" dirty="0"/>
              <a:t> </a:t>
            </a:r>
            <a:r>
              <a:rPr lang="en-US" sz="2200" dirty="0" err="1"/>
              <a:t>itseäni</a:t>
            </a:r>
            <a:r>
              <a:rPr lang="en-US" sz="2200" dirty="0"/>
              <a:t> </a:t>
            </a:r>
            <a:r>
              <a:rPr lang="en-US" sz="2200" dirty="0" err="1"/>
              <a:t>suunnittelijana</a:t>
            </a:r>
            <a:r>
              <a:rPr lang="en-US" sz="2200" dirty="0"/>
              <a:t>! </a:t>
            </a:r>
          </a:p>
          <a:p>
            <a:pPr>
              <a:buFont typeface="Arial"/>
              <a:buChar char="•"/>
            </a:pPr>
            <a:r>
              <a:rPr lang="en-US" sz="2200" dirty="0" err="1"/>
              <a:t>Tämä</a:t>
            </a:r>
            <a:r>
              <a:rPr lang="en-US" sz="2200" dirty="0"/>
              <a:t> on </a:t>
            </a:r>
            <a:r>
              <a:rPr lang="en-US" sz="2200" dirty="0" err="1"/>
              <a:t>nähdäkseni</a:t>
            </a:r>
            <a:r>
              <a:rPr lang="en-US" sz="2200" dirty="0"/>
              <a:t> </a:t>
            </a:r>
            <a:r>
              <a:rPr lang="en-US" sz="2200" dirty="0" err="1"/>
              <a:t>alallamme</a:t>
            </a:r>
            <a:r>
              <a:rPr lang="en-US" sz="2200" dirty="0"/>
              <a:t> </a:t>
            </a:r>
            <a:r>
              <a:rPr lang="en-US" sz="2200" dirty="0" err="1"/>
              <a:t>tärkeä</a:t>
            </a:r>
            <a:r>
              <a:rPr lang="en-US" sz="2200" dirty="0"/>
              <a:t> ja </a:t>
            </a:r>
            <a:r>
              <a:rPr lang="en-US" sz="2200" dirty="0" err="1"/>
              <a:t>ajankohtainen</a:t>
            </a:r>
            <a:r>
              <a:rPr lang="en-US" sz="2200" dirty="0"/>
              <a:t> </a:t>
            </a:r>
            <a:r>
              <a:rPr lang="en-US" sz="2200" dirty="0" err="1"/>
              <a:t>asia</a:t>
            </a:r>
            <a:r>
              <a:rPr lang="en-US" sz="2200" dirty="0"/>
              <a:t>, </a:t>
            </a:r>
            <a:r>
              <a:rPr lang="en-US" sz="2200" dirty="0" err="1"/>
              <a:t>mutta</a:t>
            </a:r>
            <a:r>
              <a:rPr lang="en-US" sz="2200" dirty="0"/>
              <a:t> </a:t>
            </a:r>
            <a:r>
              <a:rPr lang="en-US" sz="2200" dirty="0" err="1"/>
              <a:t>siitä</a:t>
            </a:r>
            <a:r>
              <a:rPr lang="en-US" sz="2200" dirty="0"/>
              <a:t> </a:t>
            </a:r>
            <a:r>
              <a:rPr lang="en-US" sz="2200" dirty="0" err="1"/>
              <a:t>ei</a:t>
            </a:r>
            <a:r>
              <a:rPr lang="en-US" sz="2200" dirty="0"/>
              <a:t> </a:t>
            </a:r>
            <a:r>
              <a:rPr lang="en-US" sz="2200" dirty="0" err="1"/>
              <a:t>puhuta</a:t>
            </a:r>
            <a:r>
              <a:rPr lang="en-US" sz="2200" dirty="0"/>
              <a:t> </a:t>
            </a:r>
            <a:r>
              <a:rPr lang="en-US" sz="2200" dirty="0" err="1"/>
              <a:t>tarpeeksi</a:t>
            </a:r>
            <a:r>
              <a:rPr lang="en-US" sz="2200" dirty="0"/>
              <a:t>!</a:t>
            </a:r>
          </a:p>
          <a:p>
            <a:pPr>
              <a:buFont typeface="Arial"/>
              <a:buChar char="•"/>
            </a:pPr>
            <a:r>
              <a:rPr lang="en-US" sz="2200" dirty="0"/>
              <a:t>.. ja </a:t>
            </a:r>
            <a:r>
              <a:rPr lang="en-US" sz="2200" dirty="0" err="1"/>
              <a:t>tämä</a:t>
            </a:r>
            <a:r>
              <a:rPr lang="en-US" sz="2200" dirty="0"/>
              <a:t> </a:t>
            </a:r>
            <a:r>
              <a:rPr lang="en-US" sz="2200" dirty="0" err="1"/>
              <a:t>kaikki</a:t>
            </a:r>
            <a:r>
              <a:rPr lang="en-US" sz="2200" dirty="0"/>
              <a:t> </a:t>
            </a:r>
            <a:r>
              <a:rPr lang="en-US" sz="2200" dirty="0" err="1"/>
              <a:t>kahden</a:t>
            </a:r>
            <a:r>
              <a:rPr lang="en-US" sz="2200" dirty="0"/>
              <a:t> </a:t>
            </a:r>
            <a:r>
              <a:rPr lang="en-US" sz="2200" dirty="0" err="1"/>
              <a:t>asiantuntevan</a:t>
            </a:r>
            <a:r>
              <a:rPr lang="en-US" sz="2200" dirty="0"/>
              <a:t> </a:t>
            </a:r>
            <a:r>
              <a:rPr lang="en-US" sz="2200" dirty="0" err="1"/>
              <a:t>ohjaajan</a:t>
            </a:r>
            <a:r>
              <a:rPr lang="en-US" sz="2200" dirty="0"/>
              <a:t> ja </a:t>
            </a:r>
            <a:r>
              <a:rPr lang="en-US" sz="2200" dirty="0" err="1"/>
              <a:t>opiskelutovereiden</a:t>
            </a:r>
            <a:r>
              <a:rPr lang="en-US" sz="2200" dirty="0"/>
              <a:t> </a:t>
            </a:r>
            <a:r>
              <a:rPr lang="en-US" sz="2200" dirty="0" err="1"/>
              <a:t>rakastavan</a:t>
            </a:r>
            <a:r>
              <a:rPr lang="en-US" sz="2200" dirty="0"/>
              <a:t> </a:t>
            </a:r>
            <a:r>
              <a:rPr lang="en-US" sz="2200" dirty="0" err="1"/>
              <a:t>sparrauksen</a:t>
            </a:r>
            <a:r>
              <a:rPr lang="en-US" sz="2200" dirty="0"/>
              <a:t> </a:t>
            </a:r>
            <a:r>
              <a:rPr lang="en-US" sz="2200" dirty="0" err="1"/>
              <a:t>siivittämänä</a:t>
            </a:r>
            <a:r>
              <a:rPr lang="en-US" sz="2200" dirty="0"/>
              <a:t>!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Aiheen valinta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05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Rajaus</a:t>
            </a:r>
            <a:r>
              <a:rPr lang="en-US" sz="4000" dirty="0"/>
              <a:t> </a:t>
            </a:r>
            <a:r>
              <a:rPr lang="en-US" sz="4000" dirty="0" err="1"/>
              <a:t>tarkentuu</a:t>
            </a:r>
            <a:r>
              <a:rPr lang="en-US" sz="4000" dirty="0"/>
              <a:t> </a:t>
            </a:r>
            <a:r>
              <a:rPr lang="en-US" sz="4000" dirty="0" err="1"/>
              <a:t>koko</a:t>
            </a:r>
            <a:r>
              <a:rPr lang="en-US" sz="4000" dirty="0"/>
              <a:t> </a:t>
            </a:r>
            <a:r>
              <a:rPr lang="en-US" sz="4000" dirty="0" err="1"/>
              <a:t>projektin</a:t>
            </a:r>
            <a:r>
              <a:rPr lang="en-US" sz="4000" dirty="0"/>
              <a:t> </a:t>
            </a:r>
            <a:r>
              <a:rPr lang="en-US" sz="4000" dirty="0" err="1"/>
              <a:t>ajan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6366934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paremmin</a:t>
            </a:r>
            <a:r>
              <a:rPr lang="en-US" sz="2400" dirty="0"/>
              <a:t> </a:t>
            </a:r>
            <a:r>
              <a:rPr lang="en-US" sz="2400" dirty="0" err="1"/>
              <a:t>rajaa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sitä</a:t>
            </a:r>
            <a:r>
              <a:rPr lang="en-US" sz="2400" dirty="0"/>
              <a:t> </a:t>
            </a:r>
            <a:r>
              <a:rPr lang="en-US" sz="2400" dirty="0" err="1"/>
              <a:t>selkeämpää</a:t>
            </a:r>
            <a:r>
              <a:rPr lang="en-US" sz="2400" dirty="0"/>
              <a:t> </a:t>
            </a:r>
            <a:r>
              <a:rPr lang="en-US" sz="2400" dirty="0" err="1"/>
              <a:t>tiedon</a:t>
            </a:r>
            <a:r>
              <a:rPr lang="en-US" sz="2400" dirty="0"/>
              <a:t> </a:t>
            </a:r>
            <a:r>
              <a:rPr lang="en-US" sz="2400" dirty="0" err="1"/>
              <a:t>hakeminen</a:t>
            </a:r>
            <a:r>
              <a:rPr lang="en-US" sz="2400" dirty="0"/>
              <a:t> on </a:t>
            </a:r>
            <a:br>
              <a:rPr lang="en-US" sz="2400" dirty="0"/>
            </a:br>
            <a:r>
              <a:rPr lang="en-US" sz="2400" dirty="0"/>
              <a:t>ja </a:t>
            </a:r>
            <a:r>
              <a:rPr lang="en-US" sz="2400" dirty="0" err="1"/>
              <a:t>sitä</a:t>
            </a:r>
            <a:r>
              <a:rPr lang="en-US" sz="2400" dirty="0"/>
              <a:t> </a:t>
            </a:r>
            <a:r>
              <a:rPr lang="en-US" sz="2400" dirty="0" err="1"/>
              <a:t>kiinnostavampaa</a:t>
            </a:r>
            <a:r>
              <a:rPr lang="en-US" sz="2400" dirty="0"/>
              <a:t> </a:t>
            </a:r>
            <a:r>
              <a:rPr lang="en-US" sz="2400" dirty="0" err="1"/>
              <a:t>pohdintaa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aikaan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Rajaus</a:t>
            </a:r>
            <a:r>
              <a:rPr lang="en-US" sz="2400" dirty="0"/>
              <a:t> </a:t>
            </a:r>
            <a:r>
              <a:rPr lang="en-US" sz="2400" dirty="0" err="1"/>
              <a:t>vaikuttaa</a:t>
            </a:r>
            <a:r>
              <a:rPr lang="en-US" sz="2400" dirty="0"/>
              <a:t> </a:t>
            </a:r>
            <a:r>
              <a:rPr lang="en-US" sz="2400" dirty="0" err="1"/>
              <a:t>suoraan</a:t>
            </a:r>
            <a:r>
              <a:rPr lang="en-US" sz="2400" dirty="0"/>
              <a:t> </a:t>
            </a:r>
            <a:r>
              <a:rPr lang="en-US" sz="2400" dirty="0" err="1"/>
              <a:t>projektin</a:t>
            </a:r>
            <a:r>
              <a:rPr lang="en-US" sz="2400" dirty="0"/>
              <a:t> </a:t>
            </a:r>
            <a:r>
              <a:rPr lang="en-US" sz="2400" dirty="0" err="1"/>
              <a:t>selkeyteen</a:t>
            </a:r>
            <a:r>
              <a:rPr lang="en-US" sz="2400" dirty="0"/>
              <a:t> ja </a:t>
            </a:r>
            <a:r>
              <a:rPr lang="en-US" sz="2400" dirty="0" err="1"/>
              <a:t>laajuuden</a:t>
            </a:r>
            <a:r>
              <a:rPr lang="en-US" sz="2400" dirty="0"/>
              <a:t> </a:t>
            </a:r>
            <a:r>
              <a:rPr lang="en-US" sz="2400" dirty="0" err="1"/>
              <a:t>hallitsemiseen</a:t>
            </a: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Aiheen valinta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664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24</a:t>
            </a:fld>
            <a:endParaRPr lang="fi-FI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6694D2C-30EC-7A47-81D6-C04CF8D2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437"/>
            <a:ext cx="12225866" cy="69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6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1177588" cy="5991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9000" dirty="0" err="1"/>
              <a:t>Opinnäyte</a:t>
            </a:r>
            <a:r>
              <a:rPr lang="en-US" sz="9000" dirty="0"/>
              <a:t> = </a:t>
            </a:r>
            <a:r>
              <a:rPr lang="en-US" sz="9000" dirty="0" err="1"/>
              <a:t>tutkimus+tutkielma</a:t>
            </a:r>
            <a:endParaRPr lang="en-US" sz="9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muoto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22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Tutkielma opinnäytteessä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26</a:t>
            </a:fld>
            <a:endParaRPr lang="fi-FI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00DB4DBB-4019-B1A8-F61E-CE8ED094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56" y="-867"/>
            <a:ext cx="12272903" cy="68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8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/>
              <a:t>Produktiopohjainen</a:t>
            </a:r>
            <a:r>
              <a:rPr lang="en-US" sz="6000" dirty="0"/>
              <a:t> </a:t>
            </a:r>
            <a:r>
              <a:rPr lang="en-US" sz="6000" dirty="0" err="1"/>
              <a:t>työ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5964503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Omaehtoinen</a:t>
            </a:r>
            <a:r>
              <a:rPr lang="en-US" sz="2400" dirty="0"/>
              <a:t> </a:t>
            </a:r>
            <a:r>
              <a:rPr lang="en-US" sz="2400" dirty="0" err="1"/>
              <a:t>työ</a:t>
            </a:r>
            <a:r>
              <a:rPr lang="en-US" sz="2400" dirty="0"/>
              <a:t>: </a:t>
            </a:r>
            <a:r>
              <a:rPr lang="en-US" sz="2400" dirty="0" err="1"/>
              <a:t>tutkitaan</a:t>
            </a:r>
            <a:r>
              <a:rPr lang="en-US" sz="2400" dirty="0"/>
              <a:t> </a:t>
            </a:r>
            <a:r>
              <a:rPr lang="en-US" sz="2400" dirty="0" err="1"/>
              <a:t>omaa</a:t>
            </a:r>
            <a:r>
              <a:rPr lang="en-US" sz="2400" dirty="0"/>
              <a:t> </a:t>
            </a:r>
            <a:r>
              <a:rPr lang="en-US" sz="2400" dirty="0" err="1"/>
              <a:t>suunnitteluprosessia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Asiakastyö</a:t>
            </a:r>
            <a:r>
              <a:rPr lang="en-US" sz="2400" dirty="0"/>
              <a:t>: </a:t>
            </a:r>
            <a:r>
              <a:rPr lang="en-US" sz="2400" dirty="0" err="1"/>
              <a:t>tutkitaan</a:t>
            </a:r>
            <a:r>
              <a:rPr lang="en-US" sz="2400" dirty="0"/>
              <a:t> </a:t>
            </a:r>
            <a:r>
              <a:rPr lang="en-US" sz="2400" dirty="0" err="1"/>
              <a:t>suunnittelu-prosessia</a:t>
            </a:r>
            <a:r>
              <a:rPr lang="en-US" sz="2400" dirty="0"/>
              <a:t> </a:t>
            </a:r>
            <a:r>
              <a:rPr lang="en-US" sz="2400" dirty="0" err="1"/>
              <a:t>asiakkaan</a:t>
            </a:r>
            <a:r>
              <a:rPr lang="en-US" sz="2400" dirty="0"/>
              <a:t> </a:t>
            </a:r>
            <a:r>
              <a:rPr lang="en-US" sz="2400" dirty="0" err="1"/>
              <a:t>osuus</a:t>
            </a:r>
            <a:r>
              <a:rPr lang="en-US" sz="2400" dirty="0"/>
              <a:t> </a:t>
            </a:r>
            <a:r>
              <a:rPr lang="en-US" sz="2400" dirty="0" err="1"/>
              <a:t>huomioiden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Tutkielmateksti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olla </a:t>
            </a:r>
            <a:r>
              <a:rPr lang="en-US" sz="2400" dirty="0" err="1"/>
              <a:t>raporttimainen</a:t>
            </a:r>
            <a:r>
              <a:rPr lang="en-US" sz="2400" dirty="0"/>
              <a:t> ja </a:t>
            </a:r>
            <a:r>
              <a:rPr lang="en-US" sz="2400" dirty="0" err="1"/>
              <a:t>keskittyä</a:t>
            </a:r>
            <a:r>
              <a:rPr lang="en-US" sz="2400" dirty="0"/>
              <a:t> </a:t>
            </a:r>
            <a:r>
              <a:rPr lang="en-US" sz="2400" dirty="0" err="1"/>
              <a:t>prosessin</a:t>
            </a:r>
            <a:r>
              <a:rPr lang="en-US" sz="2400" dirty="0"/>
              <a:t> ja </a:t>
            </a:r>
            <a:r>
              <a:rPr lang="en-US" sz="2400" dirty="0" err="1"/>
              <a:t>tulosten</a:t>
            </a:r>
            <a:r>
              <a:rPr lang="en-US" sz="2400" dirty="0"/>
              <a:t> </a:t>
            </a:r>
            <a:r>
              <a:rPr lang="en-US" sz="2400" dirty="0" err="1"/>
              <a:t>näyttävään</a:t>
            </a:r>
            <a:r>
              <a:rPr lang="en-US" sz="2400" dirty="0"/>
              <a:t> </a:t>
            </a:r>
            <a:r>
              <a:rPr lang="en-US" sz="2400" dirty="0" err="1"/>
              <a:t>esittelyyn</a:t>
            </a:r>
            <a:r>
              <a:rPr lang="en-US" sz="2400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muoto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005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Produktion</a:t>
            </a:r>
            <a:r>
              <a:rPr lang="en-US" sz="4000" dirty="0"/>
              <a:t> </a:t>
            </a:r>
            <a:r>
              <a:rPr lang="en-US" sz="4000" dirty="0" err="1"/>
              <a:t>taustatutkimus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20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 err="1"/>
              <a:t>Projektin</a:t>
            </a:r>
            <a:r>
              <a:rPr lang="en-US" sz="2200" dirty="0"/>
              <a:t> </a:t>
            </a:r>
            <a:r>
              <a:rPr lang="en-US" sz="2200" dirty="0" err="1"/>
              <a:t>taustoittaminen</a:t>
            </a:r>
            <a:r>
              <a:rPr lang="en-US" sz="2200" dirty="0"/>
              <a:t>: 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Mihin </a:t>
            </a:r>
            <a:r>
              <a:rPr lang="en-US" sz="2200" dirty="0" err="1"/>
              <a:t>tyylilajiin</a:t>
            </a:r>
            <a:r>
              <a:rPr lang="en-US" sz="2200" dirty="0"/>
              <a:t>, </a:t>
            </a:r>
            <a:r>
              <a:rPr lang="en-US" sz="2200" dirty="0" err="1"/>
              <a:t>asiayhteyteen</a:t>
            </a:r>
            <a:r>
              <a:rPr lang="en-US" sz="2200" dirty="0"/>
              <a:t> </a:t>
            </a:r>
            <a:br>
              <a:rPr lang="en-US" sz="2200" dirty="0"/>
            </a:br>
            <a:r>
              <a:rPr lang="en-US" sz="2200" dirty="0"/>
              <a:t>tai </a:t>
            </a:r>
            <a:r>
              <a:rPr lang="en-US" sz="2200" dirty="0" err="1"/>
              <a:t>perinteeseen</a:t>
            </a:r>
            <a:r>
              <a:rPr lang="en-US" sz="2200" dirty="0"/>
              <a:t> </a:t>
            </a:r>
            <a:r>
              <a:rPr lang="en-US" sz="2200" dirty="0" err="1"/>
              <a:t>työ</a:t>
            </a:r>
            <a:r>
              <a:rPr lang="en-US" sz="2200" dirty="0"/>
              <a:t> </a:t>
            </a:r>
            <a:r>
              <a:rPr lang="en-US" sz="2200" dirty="0" err="1"/>
              <a:t>liittyy</a:t>
            </a:r>
            <a:r>
              <a:rPr lang="en-US" sz="2200" dirty="0"/>
              <a:t>?</a:t>
            </a:r>
          </a:p>
          <a:p>
            <a:pPr lvl="1">
              <a:buFont typeface="Arial"/>
              <a:buChar char="•"/>
            </a:pPr>
            <a:r>
              <a:rPr lang="en-US" sz="2200" dirty="0" err="1"/>
              <a:t>Mitä</a:t>
            </a:r>
            <a:r>
              <a:rPr lang="en-US" sz="2200" dirty="0"/>
              <a:t> </a:t>
            </a:r>
            <a:r>
              <a:rPr lang="en-US" sz="2200" dirty="0" err="1"/>
              <a:t>minun</a:t>
            </a:r>
            <a:r>
              <a:rPr lang="en-US" sz="2200" dirty="0"/>
              <a:t> </a:t>
            </a:r>
            <a:r>
              <a:rPr lang="en-US" sz="2200" dirty="0" err="1"/>
              <a:t>pitää</a:t>
            </a:r>
            <a:r>
              <a:rPr lang="en-US" sz="2200" dirty="0"/>
              <a:t> </a:t>
            </a:r>
            <a:r>
              <a:rPr lang="en-US" sz="2200" dirty="0" err="1"/>
              <a:t>tietää</a:t>
            </a:r>
            <a:r>
              <a:rPr lang="en-US" sz="2200" dirty="0"/>
              <a:t>/</a:t>
            </a:r>
            <a:r>
              <a:rPr lang="en-US" sz="2200" dirty="0" err="1"/>
              <a:t>osata</a:t>
            </a:r>
            <a:r>
              <a:rPr lang="en-US" sz="2200" dirty="0"/>
              <a:t>, </a:t>
            </a:r>
            <a:r>
              <a:rPr lang="en-US" sz="2200" dirty="0" err="1"/>
              <a:t>että</a:t>
            </a:r>
            <a:r>
              <a:rPr lang="en-US" sz="2200" dirty="0"/>
              <a:t> </a:t>
            </a:r>
            <a:r>
              <a:rPr lang="en-US" sz="2200" dirty="0" err="1"/>
              <a:t>voin</a:t>
            </a:r>
            <a:r>
              <a:rPr lang="en-US" sz="2200" dirty="0"/>
              <a:t> </a:t>
            </a:r>
            <a:r>
              <a:rPr lang="en-US" sz="2200" dirty="0" err="1"/>
              <a:t>tehdä</a:t>
            </a:r>
            <a:r>
              <a:rPr lang="en-US" sz="2200" dirty="0"/>
              <a:t> </a:t>
            </a:r>
            <a:r>
              <a:rPr lang="en-US" sz="2200" dirty="0" err="1"/>
              <a:t>työn</a:t>
            </a:r>
            <a:r>
              <a:rPr lang="en-US" sz="2200" dirty="0"/>
              <a:t> </a:t>
            </a:r>
            <a:r>
              <a:rPr lang="en-US" sz="2200" dirty="0" err="1"/>
              <a:t>hyvin</a:t>
            </a:r>
            <a:r>
              <a:rPr lang="en-US" sz="2200" dirty="0"/>
              <a:t> ja </a:t>
            </a:r>
            <a:r>
              <a:rPr lang="en-US" sz="2200" dirty="0" err="1"/>
              <a:t>kertoa</a:t>
            </a:r>
            <a:r>
              <a:rPr lang="en-US" sz="2200" dirty="0"/>
              <a:t> </a:t>
            </a:r>
            <a:r>
              <a:rPr lang="en-US" sz="2200" dirty="0" err="1"/>
              <a:t>siitä</a:t>
            </a:r>
            <a:r>
              <a:rPr lang="en-US" sz="2200" dirty="0"/>
              <a:t> </a:t>
            </a:r>
            <a:r>
              <a:rPr lang="en-US" sz="2200" dirty="0" err="1"/>
              <a:t>vakuuttavasti</a:t>
            </a:r>
            <a:r>
              <a:rPr lang="en-US" sz="2200" dirty="0"/>
              <a:t>?</a:t>
            </a:r>
          </a:p>
          <a:p>
            <a:pPr>
              <a:buFont typeface="Arial"/>
              <a:buChar char="•"/>
            </a:pPr>
            <a:r>
              <a:rPr lang="en-US" sz="2200" dirty="0" err="1"/>
              <a:t>Valitaan</a:t>
            </a:r>
            <a:r>
              <a:rPr lang="en-US" sz="2200" dirty="0"/>
              <a:t> </a:t>
            </a:r>
            <a:r>
              <a:rPr lang="en-US" sz="2200" dirty="0" err="1"/>
              <a:t>näkökulma</a:t>
            </a:r>
            <a:r>
              <a:rPr lang="en-US" sz="2200" dirty="0"/>
              <a:t>: </a:t>
            </a:r>
            <a:r>
              <a:rPr lang="en-US" sz="2200" dirty="0" err="1"/>
              <a:t>aiheen</a:t>
            </a:r>
            <a:r>
              <a:rPr lang="en-US" sz="2200" dirty="0"/>
              <a:t> </a:t>
            </a:r>
            <a:r>
              <a:rPr lang="en-US" sz="2200" dirty="0" err="1"/>
              <a:t>rajaaminen</a:t>
            </a:r>
            <a:r>
              <a:rPr lang="en-US" sz="2200" dirty="0"/>
              <a:t> ja </a:t>
            </a:r>
            <a:r>
              <a:rPr lang="en-US" sz="2200" dirty="0" err="1"/>
              <a:t>tutkimuskysymys</a:t>
            </a:r>
            <a:r>
              <a:rPr lang="en-US" sz="2200" dirty="0"/>
              <a:t> </a:t>
            </a:r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119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sz="2200" dirty="0" err="1"/>
              <a:t>Taustatutkimus</a:t>
            </a:r>
            <a:r>
              <a:rPr lang="en-US" sz="2200" dirty="0"/>
              <a:t> </a:t>
            </a:r>
            <a:r>
              <a:rPr lang="en-US" sz="2200" dirty="0" err="1"/>
              <a:t>hyödyntää</a:t>
            </a:r>
            <a:r>
              <a:rPr lang="en-US" sz="2200" dirty="0"/>
              <a:t> </a:t>
            </a:r>
          </a:p>
          <a:p>
            <a:pPr lvl="1">
              <a:buFont typeface="Arial,Sans-Serif"/>
              <a:buChar char="•"/>
            </a:pPr>
            <a:r>
              <a:rPr lang="en-US" sz="2200" dirty="0" err="1"/>
              <a:t>lähdekirjallisuutta</a:t>
            </a:r>
            <a:r>
              <a:rPr lang="en-US" sz="2200" dirty="0"/>
              <a:t> ja</a:t>
            </a:r>
          </a:p>
          <a:p>
            <a:pPr lvl="1">
              <a:buFont typeface="Arial,Sans-Serif"/>
              <a:buChar char="•"/>
            </a:pPr>
            <a:r>
              <a:rPr lang="en-US" sz="2200" dirty="0" err="1"/>
              <a:t>muiden</a:t>
            </a:r>
            <a:r>
              <a:rPr lang="en-US" sz="2200" dirty="0"/>
              <a:t> </a:t>
            </a:r>
            <a:r>
              <a:rPr lang="en-US" sz="2200" dirty="0" err="1"/>
              <a:t>vastaavien</a:t>
            </a:r>
            <a:r>
              <a:rPr lang="en-US" sz="2200" dirty="0"/>
              <a:t> </a:t>
            </a:r>
            <a:r>
              <a:rPr lang="en-US" sz="2200" dirty="0" err="1"/>
              <a:t>töiden</a:t>
            </a:r>
            <a:r>
              <a:rPr lang="en-US" sz="2200" dirty="0"/>
              <a:t> </a:t>
            </a:r>
            <a:br>
              <a:rPr lang="en-US" sz="2200" dirty="0"/>
            </a:br>
            <a:r>
              <a:rPr lang="en-US" sz="2200" dirty="0" err="1"/>
              <a:t>esittelyä</a:t>
            </a:r>
            <a:r>
              <a:rPr lang="en-US" sz="2200" dirty="0"/>
              <a:t> ja </a:t>
            </a:r>
            <a:r>
              <a:rPr lang="en-US" sz="2200" dirty="0" err="1"/>
              <a:t>analysointia</a:t>
            </a:r>
            <a:br>
              <a:rPr lang="en-US" sz="2200" dirty="0"/>
            </a:br>
            <a:r>
              <a:rPr lang="en-US" sz="2200" dirty="0"/>
              <a:t>(</a:t>
            </a:r>
            <a:r>
              <a:rPr lang="en-US" sz="2200" dirty="0" err="1"/>
              <a:t>esim</a:t>
            </a:r>
            <a:r>
              <a:rPr lang="en-US" sz="2200" dirty="0"/>
              <a:t>. </a:t>
            </a:r>
            <a:r>
              <a:rPr lang="en-US" sz="2200" dirty="0" err="1"/>
              <a:t>esikuva-analyysi</a:t>
            </a:r>
            <a:r>
              <a:rPr lang="en-US" sz="2200" dirty="0"/>
              <a:t> </a:t>
            </a:r>
            <a:br>
              <a:rPr lang="en-US" sz="2200" dirty="0"/>
            </a:br>
            <a:r>
              <a:rPr lang="en-US" sz="2200" dirty="0" err="1"/>
              <a:t>eli</a:t>
            </a:r>
            <a:r>
              <a:rPr lang="en-US" sz="2200" dirty="0"/>
              <a:t> </a:t>
            </a:r>
            <a:r>
              <a:rPr lang="en-US" sz="2200" dirty="0" err="1"/>
              <a:t>benchmarkkaus</a:t>
            </a:r>
            <a:r>
              <a:rPr lang="en-US" sz="2200" dirty="0"/>
              <a:t>)</a:t>
            </a:r>
            <a:endParaRPr lang="en-US" dirty="0"/>
          </a:p>
          <a:p>
            <a:pPr lvl="1">
              <a:buFont typeface="Arial,Sans-Serif"/>
              <a:buChar char="•"/>
            </a:pPr>
            <a:endParaRPr lang="en-US" sz="2200" dirty="0"/>
          </a:p>
          <a:p>
            <a:pPr lvl="1">
              <a:buFont typeface="Arial,Sans-Serif"/>
              <a:buChar char="•"/>
            </a:pPr>
            <a:endParaRPr lang="en-US" sz="2200" dirty="0"/>
          </a:p>
          <a:p>
            <a:pPr lvl="1">
              <a:buFont typeface="Arial,Sans-Serif"/>
              <a:buChar char="•"/>
            </a:pPr>
            <a:endParaRPr lang="en-US" sz="2200" dirty="0"/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muoto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772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Prosessita</a:t>
            </a:r>
            <a:r>
              <a:rPr lang="en-US" sz="4000" dirty="0"/>
              <a:t> </a:t>
            </a:r>
            <a:r>
              <a:rPr lang="en-US" sz="4000" dirty="0" err="1"/>
              <a:t>kerrotaan</a:t>
            </a:r>
            <a:r>
              <a:rPr lang="en-US" sz="4000" dirty="0"/>
              <a:t> </a:t>
            </a:r>
            <a:r>
              <a:rPr lang="en-US" sz="4000" dirty="0" err="1"/>
              <a:t>raporttimaisesti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ja </a:t>
            </a:r>
            <a:r>
              <a:rPr lang="en-US" sz="4000" dirty="0" err="1"/>
              <a:t>tulokset</a:t>
            </a:r>
            <a:r>
              <a:rPr lang="en-US" sz="4000" dirty="0"/>
              <a:t> </a:t>
            </a:r>
            <a:r>
              <a:rPr lang="en-US" sz="4000" dirty="0" err="1"/>
              <a:t>esitellään</a:t>
            </a:r>
            <a:r>
              <a:rPr lang="en-US" sz="4000" dirty="0"/>
              <a:t> </a:t>
            </a:r>
            <a:r>
              <a:rPr lang="en-US" sz="4000" dirty="0" err="1"/>
              <a:t>näyttävästi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20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 err="1"/>
              <a:t>Työskentelyn</a:t>
            </a:r>
            <a:r>
              <a:rPr lang="en-US" sz="2200" dirty="0"/>
              <a:t> </a:t>
            </a:r>
            <a:r>
              <a:rPr lang="en-US" sz="2200" dirty="0" err="1"/>
              <a:t>aikana</a:t>
            </a:r>
            <a:r>
              <a:rPr lang="en-US" sz="2200" dirty="0"/>
              <a:t> </a:t>
            </a:r>
            <a:r>
              <a:rPr lang="en-US" sz="2200" dirty="0" err="1"/>
              <a:t>olennaista</a:t>
            </a:r>
            <a:r>
              <a:rPr lang="en-US" sz="2200" dirty="0"/>
              <a:t> on </a:t>
            </a:r>
            <a:r>
              <a:rPr lang="en-US" sz="2200" dirty="0" err="1"/>
              <a:t>kokeileminen</a:t>
            </a:r>
            <a:r>
              <a:rPr lang="en-US" sz="2200" dirty="0"/>
              <a:t>, </a:t>
            </a:r>
            <a:r>
              <a:rPr lang="en-US" sz="2200" dirty="0" err="1"/>
              <a:t>työstäminen</a:t>
            </a:r>
            <a:r>
              <a:rPr lang="en-US" sz="2200" dirty="0"/>
              <a:t>, </a:t>
            </a:r>
            <a:r>
              <a:rPr lang="en-US" sz="2200" dirty="0" err="1"/>
              <a:t>prosessin</a:t>
            </a:r>
            <a:r>
              <a:rPr lang="en-US" sz="2200" dirty="0"/>
              <a:t> </a:t>
            </a:r>
            <a:r>
              <a:rPr lang="en-US" sz="2200" dirty="0" err="1"/>
              <a:t>työvaiheiden</a:t>
            </a:r>
            <a:r>
              <a:rPr lang="en-US" sz="2200" dirty="0"/>
              <a:t> </a:t>
            </a:r>
            <a:r>
              <a:rPr lang="en-US" sz="2200" dirty="0" err="1"/>
              <a:t>dokumentointi</a:t>
            </a:r>
            <a:r>
              <a:rPr lang="en-US" sz="2200" dirty="0"/>
              <a:t> ja </a:t>
            </a:r>
            <a:r>
              <a:rPr lang="en-US" sz="2200" dirty="0" err="1"/>
              <a:t>työpäiväkirjan</a:t>
            </a:r>
            <a:r>
              <a:rPr lang="en-US" sz="2200" dirty="0"/>
              <a:t> </a:t>
            </a:r>
            <a:r>
              <a:rPr lang="en-US" sz="2200" dirty="0" err="1"/>
              <a:t>pitäminen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err="1"/>
              <a:t>Syntyneen</a:t>
            </a:r>
            <a:r>
              <a:rPr lang="en-US" sz="2200" dirty="0"/>
              <a:t> </a:t>
            </a:r>
            <a:r>
              <a:rPr lang="en-US" sz="2200" dirty="0" err="1"/>
              <a:t>materiaalin</a:t>
            </a:r>
            <a:r>
              <a:rPr lang="en-US" sz="2200" dirty="0"/>
              <a:t> </a:t>
            </a:r>
            <a:r>
              <a:rPr lang="en-US" sz="2200" dirty="0" err="1"/>
              <a:t>perusteella</a:t>
            </a:r>
            <a:r>
              <a:rPr lang="en-US" sz="2200" dirty="0"/>
              <a:t> </a:t>
            </a:r>
            <a:r>
              <a:rPr lang="en-US" sz="2200" dirty="0" err="1"/>
              <a:t>kirjoitetaan</a:t>
            </a:r>
            <a:r>
              <a:rPr lang="en-US" sz="2200" dirty="0"/>
              <a:t> </a:t>
            </a:r>
            <a:r>
              <a:rPr lang="en-US" sz="2200" dirty="0" err="1"/>
              <a:t>jäsennelty</a:t>
            </a:r>
            <a:r>
              <a:rPr lang="en-US" sz="2200" dirty="0"/>
              <a:t> </a:t>
            </a:r>
            <a:r>
              <a:rPr lang="en-US" sz="2200" dirty="0" err="1"/>
              <a:t>raporttiteksti</a:t>
            </a:r>
            <a:r>
              <a:rPr lang="en-US" sz="2200" dirty="0"/>
              <a:t>, </a:t>
            </a:r>
            <a:r>
              <a:rPr lang="en-US" sz="2200" dirty="0" err="1"/>
              <a:t>jossa</a:t>
            </a:r>
            <a:r>
              <a:rPr lang="en-US" sz="2200" dirty="0"/>
              <a:t> </a:t>
            </a:r>
            <a:r>
              <a:rPr lang="en-US" sz="2200" dirty="0" err="1"/>
              <a:t>esitellään</a:t>
            </a:r>
            <a:r>
              <a:rPr lang="en-US" sz="2200" dirty="0"/>
              <a:t> ja </a:t>
            </a:r>
            <a:r>
              <a:rPr lang="en-US" sz="2200" dirty="0" err="1"/>
              <a:t>perustellaan</a:t>
            </a:r>
            <a:r>
              <a:rPr lang="en-US" sz="2200" dirty="0"/>
              <a:t> </a:t>
            </a:r>
            <a:r>
              <a:rPr lang="en-US" sz="2200" dirty="0" err="1"/>
              <a:t>työn</a:t>
            </a:r>
            <a:r>
              <a:rPr lang="en-US" sz="2200" dirty="0"/>
              <a:t> </a:t>
            </a:r>
            <a:br>
              <a:rPr lang="en-US" sz="2200" dirty="0"/>
            </a:br>
            <a:r>
              <a:rPr lang="en-US" sz="2200" dirty="0" err="1"/>
              <a:t>olennaisimmat</a:t>
            </a:r>
            <a:r>
              <a:rPr lang="en-US" sz="2200" dirty="0"/>
              <a:t> </a:t>
            </a:r>
            <a:r>
              <a:rPr lang="en-US" sz="2200" dirty="0" err="1"/>
              <a:t>vaiheet</a:t>
            </a:r>
            <a:r>
              <a:rPr lang="en-US" sz="2200" dirty="0"/>
              <a:t> ja </a:t>
            </a:r>
            <a:r>
              <a:rPr lang="en-US" sz="2200" dirty="0" err="1"/>
              <a:t>oivallukset</a:t>
            </a:r>
            <a:endParaRPr lang="en-US" sz="2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119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sz="2200" dirty="0" err="1"/>
              <a:t>Samalla</a:t>
            </a:r>
            <a:r>
              <a:rPr lang="en-US" sz="2200" dirty="0"/>
              <a:t> </a:t>
            </a:r>
            <a:r>
              <a:rPr lang="en-US" sz="2200" dirty="0" err="1"/>
              <a:t>myös</a:t>
            </a:r>
            <a:r>
              <a:rPr lang="en-US" sz="2200" dirty="0"/>
              <a:t> </a:t>
            </a:r>
            <a:r>
              <a:rPr lang="en-US" sz="2200" dirty="0" err="1"/>
              <a:t>arvioidaan</a:t>
            </a:r>
            <a:r>
              <a:rPr lang="en-US" sz="2200" dirty="0"/>
              <a:t> ja </a:t>
            </a:r>
            <a:r>
              <a:rPr lang="en-US" sz="2200" dirty="0" err="1"/>
              <a:t>pohditaan</a:t>
            </a:r>
            <a:r>
              <a:rPr lang="en-US" sz="2200" dirty="0"/>
              <a:t> </a:t>
            </a:r>
            <a:r>
              <a:rPr lang="en-US" sz="2200" dirty="0" err="1"/>
              <a:t>omaa</a:t>
            </a:r>
            <a:r>
              <a:rPr lang="en-US" sz="2200" dirty="0"/>
              <a:t> </a:t>
            </a:r>
            <a:r>
              <a:rPr lang="en-US" sz="2200" dirty="0" err="1"/>
              <a:t>onnistumista</a:t>
            </a:r>
            <a:r>
              <a:rPr lang="en-US" sz="2200" dirty="0"/>
              <a:t> ja </a:t>
            </a:r>
            <a:r>
              <a:rPr lang="en-US" sz="2200" dirty="0" err="1"/>
              <a:t>tavoitteiden</a:t>
            </a:r>
            <a:r>
              <a:rPr lang="en-US" sz="2200" dirty="0"/>
              <a:t> </a:t>
            </a:r>
            <a:r>
              <a:rPr lang="en-US" sz="2200" dirty="0" err="1"/>
              <a:t>toteutumista</a:t>
            </a:r>
            <a:r>
              <a:rPr lang="en-US" sz="2200" dirty="0"/>
              <a:t>. </a:t>
            </a:r>
          </a:p>
          <a:p>
            <a:pPr>
              <a:buFont typeface="Arial,Sans-Serif"/>
              <a:buChar char="•"/>
            </a:pPr>
            <a:r>
              <a:rPr lang="en-US" sz="2200" dirty="0" err="1"/>
              <a:t>Prosessikuvia</a:t>
            </a:r>
            <a:r>
              <a:rPr lang="en-US" sz="2200" dirty="0"/>
              <a:t> </a:t>
            </a:r>
            <a:r>
              <a:rPr lang="en-US" sz="2200" dirty="0" err="1"/>
              <a:t>näkyviin</a:t>
            </a:r>
            <a:r>
              <a:rPr lang="en-US" sz="2200" dirty="0"/>
              <a:t>!</a:t>
            </a:r>
          </a:p>
          <a:p>
            <a:pPr>
              <a:buFont typeface="Arial,Sans-Serif"/>
              <a:buChar char="•"/>
            </a:pPr>
            <a:r>
              <a:rPr lang="en-US" sz="2200" dirty="0" err="1"/>
              <a:t>Työn</a:t>
            </a:r>
            <a:r>
              <a:rPr lang="en-US" sz="2200" dirty="0"/>
              <a:t> </a:t>
            </a:r>
            <a:r>
              <a:rPr lang="en-US" sz="2200" dirty="0" err="1"/>
              <a:t>valmiit</a:t>
            </a:r>
            <a:r>
              <a:rPr lang="en-US" sz="2200" dirty="0"/>
              <a:t> </a:t>
            </a:r>
            <a:r>
              <a:rPr lang="en-US" sz="2200" dirty="0" err="1"/>
              <a:t>tulokset</a:t>
            </a:r>
            <a:r>
              <a:rPr lang="en-US" sz="2200" dirty="0"/>
              <a:t> </a:t>
            </a:r>
            <a:r>
              <a:rPr lang="en-US" sz="2200" dirty="0" err="1"/>
              <a:t>esitellään</a:t>
            </a:r>
            <a:r>
              <a:rPr lang="en-US" sz="2200" dirty="0"/>
              <a:t> </a:t>
            </a:r>
            <a:r>
              <a:rPr lang="en-US" sz="2200" dirty="0" err="1"/>
              <a:t>näyttävästi</a:t>
            </a:r>
          </a:p>
          <a:p>
            <a:pPr>
              <a:buFont typeface="Arial,Sans-Serif"/>
              <a:buChar char="•"/>
            </a:pPr>
            <a:r>
              <a:rPr lang="en-US" sz="2200" dirty="0" err="1"/>
              <a:t>Lopuksi</a:t>
            </a:r>
            <a:r>
              <a:rPr lang="en-US" sz="2200" dirty="0"/>
              <a:t> </a:t>
            </a:r>
            <a:r>
              <a:rPr lang="en-US" sz="2200" dirty="0" err="1"/>
              <a:t>tehdään</a:t>
            </a:r>
            <a:r>
              <a:rPr lang="en-US" sz="2200" dirty="0"/>
              <a:t> </a:t>
            </a:r>
            <a:r>
              <a:rPr lang="en-US" sz="2200" dirty="0" err="1"/>
              <a:t>yhteenveto</a:t>
            </a:r>
            <a:r>
              <a:rPr lang="en-US" sz="2200" dirty="0"/>
              <a:t>, </a:t>
            </a:r>
            <a:r>
              <a:rPr lang="en-US" sz="2200" dirty="0" err="1"/>
              <a:t>arvioidaan</a:t>
            </a:r>
            <a:r>
              <a:rPr lang="en-US" sz="2200" dirty="0"/>
              <a:t> </a:t>
            </a:r>
            <a:r>
              <a:rPr lang="en-US" sz="2200" dirty="0" err="1"/>
              <a:t>tavoitteiden</a:t>
            </a:r>
            <a:r>
              <a:rPr lang="en-US" sz="2200" dirty="0"/>
              <a:t> </a:t>
            </a:r>
            <a:r>
              <a:rPr lang="en-US" sz="2200" dirty="0" err="1"/>
              <a:t>toteutumista</a:t>
            </a:r>
            <a:r>
              <a:rPr lang="en-US" sz="2200" dirty="0"/>
              <a:t>, </a:t>
            </a:r>
            <a:r>
              <a:rPr lang="en-US" sz="2200" dirty="0" err="1"/>
              <a:t>tehtyjä</a:t>
            </a:r>
            <a:r>
              <a:rPr lang="en-US" sz="2200" dirty="0"/>
              <a:t> </a:t>
            </a:r>
            <a:r>
              <a:rPr lang="en-US" sz="2200" dirty="0" err="1"/>
              <a:t>valintoja</a:t>
            </a:r>
            <a:r>
              <a:rPr lang="en-US" sz="2200" dirty="0"/>
              <a:t> ja </a:t>
            </a:r>
            <a:r>
              <a:rPr lang="en-US" sz="2200" dirty="0" err="1"/>
              <a:t>työn</a:t>
            </a:r>
            <a:r>
              <a:rPr lang="en-US" sz="2200" dirty="0"/>
              <a:t> </a:t>
            </a:r>
            <a:r>
              <a:rPr lang="en-US" sz="2200" dirty="0" err="1"/>
              <a:t>merkitystä</a:t>
            </a:r>
            <a:r>
              <a:rPr lang="en-US" sz="2200" dirty="0"/>
              <a:t> </a:t>
            </a:r>
          </a:p>
          <a:p>
            <a:pPr>
              <a:buFont typeface="Arial,Sans-Serif"/>
              <a:buChar char="•"/>
            </a:pPr>
            <a:endParaRPr lang="en-US" sz="2200" dirty="0"/>
          </a:p>
          <a:p>
            <a:pPr>
              <a:buFont typeface="Arial,Sans-Serif"/>
              <a:buChar char="•"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muoto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36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8BE6-D439-4B42-A982-9743F0E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</a:t>
            </a:r>
            <a:br>
              <a:rPr lang="fi-FI" dirty="0"/>
            </a:br>
            <a:r>
              <a:rPr lang="fi-FI" dirty="0"/>
              <a:t>Koe: koe: 2.0:aan!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DC9992-319B-D440-8B0A-9CE15796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5768-B734-B442-97BB-8F218EB216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222950-8ED9-DC43-9265-B6E25EDF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BFD84F-5AB3-454C-AAC3-90985F9A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3</a:t>
            </a:fld>
            <a:endParaRPr lang="fi-FI"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0618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Produktion</a:t>
            </a:r>
            <a:r>
              <a:rPr lang="en-US" sz="4000" dirty="0"/>
              <a:t> ja </a:t>
            </a:r>
            <a:r>
              <a:rPr lang="en-US" sz="4000" dirty="0" err="1"/>
              <a:t>tutkielman</a:t>
            </a:r>
            <a:r>
              <a:rPr lang="en-US" sz="4000" dirty="0"/>
              <a:t> </a:t>
            </a:r>
            <a:r>
              <a:rPr lang="en-US" sz="4000" dirty="0" err="1"/>
              <a:t>suhde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5082396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Määritellään</a:t>
            </a:r>
            <a:r>
              <a:rPr lang="en-US" sz="2400" dirty="0"/>
              <a:t>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työssä</a:t>
            </a:r>
            <a:r>
              <a:rPr lang="en-US" sz="2400" dirty="0"/>
              <a:t> </a:t>
            </a:r>
            <a:r>
              <a:rPr lang="en-US" sz="2400" dirty="0" err="1"/>
              <a:t>erikseen</a:t>
            </a:r>
            <a:r>
              <a:rPr lang="en-US" sz="2400" dirty="0"/>
              <a:t>. 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Yleensä</a:t>
            </a:r>
            <a:r>
              <a:rPr lang="en-US" sz="2400" dirty="0"/>
              <a:t> </a:t>
            </a:r>
            <a:r>
              <a:rPr lang="en-US" sz="2400" dirty="0" err="1"/>
              <a:t>pyritään</a:t>
            </a:r>
            <a:r>
              <a:rPr lang="en-US" sz="2400" dirty="0"/>
              <a:t> </a:t>
            </a:r>
            <a:r>
              <a:rPr lang="en-US" sz="2400" dirty="0" err="1"/>
              <a:t>kuitenkin</a:t>
            </a:r>
            <a:r>
              <a:rPr lang="en-US" sz="2400" dirty="0"/>
              <a:t> </a:t>
            </a:r>
            <a:r>
              <a:rPr lang="en-US" sz="2400" dirty="0" err="1"/>
              <a:t>siihen</a:t>
            </a:r>
            <a:r>
              <a:rPr lang="en-US" sz="2400" dirty="0"/>
              <a:t>, </a:t>
            </a:r>
            <a:r>
              <a:rPr lang="en-US" sz="2400" dirty="0" err="1"/>
              <a:t>että</a:t>
            </a:r>
            <a:r>
              <a:rPr lang="en-US" sz="2400" dirty="0"/>
              <a:t> </a:t>
            </a:r>
            <a:r>
              <a:rPr lang="en-US" sz="2400" dirty="0" err="1"/>
              <a:t>produktio</a:t>
            </a:r>
            <a:r>
              <a:rPr lang="en-US" sz="2400" dirty="0"/>
              <a:t> on </a:t>
            </a:r>
            <a:r>
              <a:rPr lang="en-US" sz="2400" dirty="0" err="1"/>
              <a:t>pääosassa</a:t>
            </a:r>
            <a:r>
              <a:rPr lang="en-US" sz="2400" dirty="0"/>
              <a:t>. 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Korosta</a:t>
            </a:r>
            <a:r>
              <a:rPr lang="en-US" sz="2400" dirty="0"/>
              <a:t> </a:t>
            </a:r>
            <a:r>
              <a:rPr lang="en-US" sz="2400" dirty="0" err="1"/>
              <a:t>produktiostasi</a:t>
            </a:r>
            <a:r>
              <a:rPr lang="en-US" sz="2400" dirty="0"/>
              <a:t> </a:t>
            </a:r>
            <a:r>
              <a:rPr lang="en-US" sz="2400" dirty="0" err="1"/>
              <a:t>niitä</a:t>
            </a:r>
            <a:r>
              <a:rPr lang="en-US" sz="2400" dirty="0"/>
              <a:t> </a:t>
            </a:r>
            <a:r>
              <a:rPr lang="en-US" sz="2400" dirty="0" err="1"/>
              <a:t>puolia</a:t>
            </a:r>
            <a:r>
              <a:rPr lang="en-US" sz="2400" dirty="0"/>
              <a:t>, </a:t>
            </a:r>
            <a:r>
              <a:rPr lang="en-US" sz="2400" dirty="0" err="1"/>
              <a:t>joita</a:t>
            </a:r>
            <a:r>
              <a:rPr lang="en-US" sz="2400" dirty="0"/>
              <a:t> </a:t>
            </a:r>
            <a:r>
              <a:rPr lang="en-US" sz="2400" dirty="0" err="1"/>
              <a:t>haluat</a:t>
            </a:r>
            <a:r>
              <a:rPr lang="en-US" sz="2400" dirty="0"/>
              <a:t> </a:t>
            </a:r>
            <a:r>
              <a:rPr lang="en-US" sz="2400" dirty="0" err="1"/>
              <a:t>opinnäytteessäsi</a:t>
            </a:r>
            <a:r>
              <a:rPr lang="en-US" sz="2400" dirty="0"/>
              <a:t> </a:t>
            </a:r>
            <a:r>
              <a:rPr lang="en-US" sz="2400" dirty="0" err="1"/>
              <a:t>arvioitavan</a:t>
            </a:r>
            <a:r>
              <a:rPr lang="en-US" sz="2400" dirty="0"/>
              <a:t>.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muoto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96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/>
              <a:t>Tutkimuksellinen</a:t>
            </a:r>
            <a:r>
              <a:rPr lang="en-US" sz="6000" dirty="0"/>
              <a:t> </a:t>
            </a:r>
            <a:r>
              <a:rPr lang="en-US" sz="6000" dirty="0" err="1"/>
              <a:t>työ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5082396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Tutkielmateksti</a:t>
            </a:r>
            <a:r>
              <a:rPr lang="en-US" sz="2400" dirty="0"/>
              <a:t> on </a:t>
            </a:r>
            <a:r>
              <a:rPr lang="en-US" sz="2400" dirty="0" err="1"/>
              <a:t>produktio-opinnäytettä</a:t>
            </a:r>
            <a:r>
              <a:rPr lang="en-US" sz="2400" dirty="0"/>
              <a:t> </a:t>
            </a:r>
            <a:r>
              <a:rPr lang="en-US" sz="2400" dirty="0" err="1"/>
              <a:t>laajempi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noin</a:t>
            </a:r>
            <a:r>
              <a:rPr lang="en-US" sz="2400" dirty="0"/>
              <a:t> 45 000 </a:t>
            </a:r>
            <a:r>
              <a:rPr lang="en-US" sz="2400" dirty="0" err="1"/>
              <a:t>merkkiä</a:t>
            </a:r>
            <a:r>
              <a:rPr lang="en-US" sz="2400" dirty="0"/>
              <a:t> (15 </a:t>
            </a:r>
            <a:r>
              <a:rPr lang="en-US" sz="2400" dirty="0" err="1"/>
              <a:t>liuskaa</a:t>
            </a:r>
            <a:r>
              <a:rPr lang="en-US" sz="2400" dirty="0"/>
              <a:t>)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Tutkimuspainotteinen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muoto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363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Tutkimuksellinen</a:t>
            </a:r>
            <a:r>
              <a:rPr lang="en-US" sz="4000" dirty="0"/>
              <a:t> </a:t>
            </a:r>
            <a:r>
              <a:rPr lang="en-US" sz="4000" dirty="0" err="1"/>
              <a:t>työ</a:t>
            </a:r>
            <a:r>
              <a:rPr lang="en-US" sz="4000" dirty="0"/>
              <a:t> on </a:t>
            </a:r>
            <a:r>
              <a:rPr lang="en-US" sz="4000" dirty="0" err="1"/>
              <a:t>kokonaan</a:t>
            </a:r>
            <a:r>
              <a:rPr lang="en-US" sz="4000" dirty="0"/>
              <a:t> </a:t>
            </a:r>
            <a:r>
              <a:rPr lang="en-US" sz="4000" dirty="0" err="1"/>
              <a:t>kirjallinen</a:t>
            </a:r>
            <a:endParaRPr lang="en-US" dirty="0" err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 err="1"/>
              <a:t>Kokonaan</a:t>
            </a:r>
            <a:r>
              <a:rPr lang="en-US" sz="2200" dirty="0"/>
              <a:t> </a:t>
            </a:r>
            <a:r>
              <a:rPr lang="en-US" sz="2200" dirty="0" err="1"/>
              <a:t>kirjallinen</a:t>
            </a:r>
            <a:r>
              <a:rPr lang="en-US" sz="2200" dirty="0"/>
              <a:t> </a:t>
            </a:r>
            <a:r>
              <a:rPr lang="en-US" sz="2200" dirty="0" err="1"/>
              <a:t>työ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 err="1"/>
              <a:t>joka</a:t>
            </a:r>
            <a:r>
              <a:rPr lang="en-US" sz="2200" dirty="0"/>
              <a:t> </a:t>
            </a:r>
            <a:r>
              <a:rPr lang="en-US" sz="2200" dirty="0" err="1"/>
              <a:t>nojaa</a:t>
            </a:r>
            <a:r>
              <a:rPr lang="en-US" sz="2200" dirty="0"/>
              <a:t> </a:t>
            </a:r>
            <a:r>
              <a:rPr lang="en-US" sz="2200" dirty="0" err="1"/>
              <a:t>selkeästi</a:t>
            </a:r>
            <a:r>
              <a:rPr lang="en-US" sz="2200" dirty="0"/>
              <a:t> </a:t>
            </a:r>
            <a:r>
              <a:rPr lang="en-US" sz="2200" dirty="0" err="1"/>
              <a:t>tutkimuksellisen</a:t>
            </a:r>
            <a:r>
              <a:rPr lang="en-US" sz="2200" dirty="0"/>
              <a:t> </a:t>
            </a:r>
            <a:r>
              <a:rPr lang="en-US" sz="2200" dirty="0" err="1"/>
              <a:t>kirjoittamisen</a:t>
            </a:r>
            <a:r>
              <a:rPr lang="en-US" sz="2200" dirty="0"/>
              <a:t> </a:t>
            </a:r>
            <a:r>
              <a:rPr lang="en-US" sz="2200" dirty="0" err="1"/>
              <a:t>konventioihin</a:t>
            </a:r>
            <a:endParaRPr lang="en-US" sz="2200" dirty="0"/>
          </a:p>
          <a:p>
            <a:pPr>
              <a:buFont typeface="Arial,Sans-Serif"/>
              <a:buChar char="•"/>
            </a:pPr>
            <a:r>
              <a:rPr lang="en-US" sz="2200" dirty="0" err="1"/>
              <a:t>Valitaan</a:t>
            </a:r>
            <a:r>
              <a:rPr lang="en-US" sz="2200" dirty="0"/>
              <a:t> </a:t>
            </a:r>
            <a:r>
              <a:rPr lang="en-US" sz="2200" dirty="0" err="1"/>
              <a:t>näkökulma</a:t>
            </a:r>
            <a:r>
              <a:rPr lang="en-US" sz="2200" dirty="0"/>
              <a:t>: </a:t>
            </a:r>
            <a:br>
              <a:rPr lang="en-US" sz="2200" dirty="0"/>
            </a:br>
            <a:r>
              <a:rPr lang="en-US" sz="2200" dirty="0" err="1"/>
              <a:t>aiheen</a:t>
            </a:r>
            <a:r>
              <a:rPr lang="en-US" sz="2200" dirty="0"/>
              <a:t> </a:t>
            </a:r>
            <a:r>
              <a:rPr lang="en-US" sz="2200" dirty="0" err="1"/>
              <a:t>huolellinen</a:t>
            </a:r>
            <a:r>
              <a:rPr lang="en-US" sz="2200" dirty="0"/>
              <a:t> </a:t>
            </a:r>
            <a:r>
              <a:rPr lang="en-US" sz="2200" dirty="0" err="1"/>
              <a:t>rajaaminen</a:t>
            </a:r>
            <a:r>
              <a:rPr lang="en-US" sz="2200" dirty="0"/>
              <a:t> </a:t>
            </a:r>
            <a:br>
              <a:rPr lang="en-US" sz="2200" dirty="0"/>
            </a:br>
            <a:r>
              <a:rPr lang="en-US" sz="2200" dirty="0"/>
              <a:t>ja </a:t>
            </a:r>
            <a:r>
              <a:rPr lang="en-US" sz="2200" dirty="0" err="1"/>
              <a:t>selkeä</a:t>
            </a:r>
            <a:r>
              <a:rPr lang="en-US" sz="2200" dirty="0"/>
              <a:t> </a:t>
            </a:r>
            <a:r>
              <a:rPr lang="en-US" sz="2200" dirty="0" err="1"/>
              <a:t>tutkimuskysymys</a:t>
            </a:r>
            <a:r>
              <a:rPr lang="en-US" sz="2200" dirty="0"/>
              <a:t> </a:t>
            </a:r>
          </a:p>
          <a:p>
            <a:pPr>
              <a:buFont typeface="Arial"/>
              <a:buChar char="•"/>
            </a:pPr>
            <a:r>
              <a:rPr lang="en-US" sz="2200" dirty="0" err="1"/>
              <a:t>Käytetään</a:t>
            </a:r>
            <a:r>
              <a:rPr lang="en-US" sz="2200" dirty="0"/>
              <a:t> </a:t>
            </a:r>
            <a:r>
              <a:rPr lang="en-US" sz="2200" dirty="0" err="1"/>
              <a:t>runsaasti</a:t>
            </a:r>
            <a:r>
              <a:rPr lang="en-US" sz="2200" dirty="0"/>
              <a:t> </a:t>
            </a:r>
            <a:r>
              <a:rPr lang="en-US" sz="2200" dirty="0" err="1"/>
              <a:t>lähdekirjallisuutta</a:t>
            </a:r>
            <a:r>
              <a:rPr lang="en-US" sz="2200" dirty="0"/>
              <a:t>, </a:t>
            </a:r>
            <a:r>
              <a:rPr lang="en-US" sz="2200" dirty="0" err="1"/>
              <a:t>hyödynnetään</a:t>
            </a:r>
            <a:r>
              <a:rPr lang="en-US" sz="2200" dirty="0"/>
              <a:t> </a:t>
            </a:r>
            <a:r>
              <a:rPr lang="en-US" sz="2200" dirty="0" err="1"/>
              <a:t>mahdollisesti</a:t>
            </a:r>
            <a:r>
              <a:rPr lang="en-US" sz="2200" dirty="0"/>
              <a:t> </a:t>
            </a:r>
            <a:r>
              <a:rPr lang="en-US" sz="2200" dirty="0" err="1"/>
              <a:t>muitakin</a:t>
            </a:r>
            <a:r>
              <a:rPr lang="en-US" sz="2200" dirty="0"/>
              <a:t> </a:t>
            </a:r>
            <a:r>
              <a:rPr lang="en-US" sz="2200" dirty="0" err="1"/>
              <a:t>tutkimusmenetelmiä</a:t>
            </a:r>
            <a:r>
              <a:rPr lang="en-US" sz="2200" dirty="0"/>
              <a:t>, </a:t>
            </a:r>
            <a:r>
              <a:rPr lang="en-US" sz="2200" dirty="0" err="1"/>
              <a:t>esitellään</a:t>
            </a:r>
            <a:r>
              <a:rPr lang="en-US" sz="2200" dirty="0"/>
              <a:t> ja </a:t>
            </a:r>
            <a:r>
              <a:rPr lang="en-US" sz="2200" dirty="0" err="1"/>
              <a:t>analysoidaan</a:t>
            </a:r>
            <a:r>
              <a:rPr lang="en-US" sz="2200" dirty="0"/>
              <a:t> </a:t>
            </a:r>
            <a:r>
              <a:rPr lang="en-US" sz="2200" dirty="0" err="1"/>
              <a:t>kerättyä</a:t>
            </a:r>
            <a:r>
              <a:rPr lang="en-US" sz="2200" dirty="0"/>
              <a:t> </a:t>
            </a:r>
            <a:r>
              <a:rPr lang="en-US" sz="2200" dirty="0" err="1"/>
              <a:t>aineistoa</a:t>
            </a:r>
            <a:endParaRPr lang="en-US" sz="2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sz="2200" dirty="0" err="1"/>
              <a:t>Olennaista</a:t>
            </a:r>
            <a:r>
              <a:rPr lang="en-US" sz="2200" dirty="0"/>
              <a:t> on </a:t>
            </a:r>
            <a:r>
              <a:rPr lang="en-US" sz="2200" dirty="0" err="1"/>
              <a:t>yhdistellä</a:t>
            </a:r>
            <a:r>
              <a:rPr lang="en-US" sz="2200" dirty="0"/>
              <a:t> </a:t>
            </a:r>
            <a:r>
              <a:rPr lang="en-US" sz="2200" dirty="0" err="1"/>
              <a:t>tietoa</a:t>
            </a:r>
            <a:r>
              <a:rPr lang="en-US" sz="2200" dirty="0"/>
              <a:t> </a:t>
            </a:r>
            <a:r>
              <a:rPr lang="en-US" sz="2200" dirty="0" err="1"/>
              <a:t>sujuvaksi</a:t>
            </a:r>
            <a:r>
              <a:rPr lang="en-US" sz="2200" dirty="0"/>
              <a:t> ja </a:t>
            </a:r>
            <a:r>
              <a:rPr lang="en-US" sz="2200" dirty="0" err="1"/>
              <a:t>perustelluksi</a:t>
            </a:r>
            <a:r>
              <a:rPr lang="en-US" sz="2200" dirty="0"/>
              <a:t> </a:t>
            </a:r>
            <a:r>
              <a:rPr lang="en-US" sz="2200" dirty="0" err="1"/>
              <a:t>kokonaisuudeksi</a:t>
            </a:r>
          </a:p>
          <a:p>
            <a:pPr>
              <a:buFont typeface="Arial,Sans-Serif"/>
              <a:buChar char="•"/>
            </a:pPr>
            <a:r>
              <a:rPr lang="en-US" sz="2200" dirty="0" err="1"/>
              <a:t>Yhteenvetoja</a:t>
            </a:r>
            <a:r>
              <a:rPr lang="en-US" sz="2200" dirty="0"/>
              <a:t>, </a:t>
            </a:r>
            <a:r>
              <a:rPr lang="en-US" sz="2200" dirty="0" err="1"/>
              <a:t>kiteytyksiä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 err="1"/>
              <a:t>ehkä</a:t>
            </a:r>
            <a:r>
              <a:rPr lang="en-US" sz="2200" dirty="0"/>
              <a:t> </a:t>
            </a:r>
            <a:r>
              <a:rPr lang="en-US" sz="2200" dirty="0" err="1"/>
              <a:t>jopa</a:t>
            </a:r>
            <a:r>
              <a:rPr lang="en-US" sz="2200" dirty="0"/>
              <a:t> </a:t>
            </a:r>
            <a:r>
              <a:rPr lang="en-US" sz="2200" dirty="0" err="1"/>
              <a:t>päätelmiä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>
              <a:buFont typeface="Arial,Sans-Serif"/>
              <a:buChar char="•"/>
            </a:pPr>
            <a:r>
              <a:rPr lang="en-US" sz="2200" dirty="0"/>
              <a:t>Advanced option: </a:t>
            </a:r>
            <a:r>
              <a:rPr lang="en-US" sz="2200" dirty="0" err="1"/>
              <a:t>esseemuotoinen</a:t>
            </a:r>
            <a:r>
              <a:rPr lang="en-US" sz="2200" dirty="0"/>
              <a:t> </a:t>
            </a:r>
            <a:r>
              <a:rPr lang="en-US" sz="2200" dirty="0" err="1"/>
              <a:t>tutkielma</a:t>
            </a:r>
            <a:r>
              <a:rPr lang="en-US" sz="2200" dirty="0"/>
              <a:t> on </a:t>
            </a:r>
            <a:r>
              <a:rPr lang="en-US" sz="2200" dirty="0" err="1"/>
              <a:t>harkittu</a:t>
            </a:r>
            <a:r>
              <a:rPr lang="en-US" sz="2200" dirty="0"/>
              <a:t> ja </a:t>
            </a:r>
            <a:r>
              <a:rPr lang="en-US" sz="2200" dirty="0" err="1"/>
              <a:t>jäsennelty</a:t>
            </a:r>
            <a:r>
              <a:rPr lang="en-US" sz="2200" dirty="0"/>
              <a:t>, </a:t>
            </a:r>
            <a:r>
              <a:rPr lang="en-US" sz="2200" dirty="0" err="1"/>
              <a:t>mutta</a:t>
            </a:r>
            <a:r>
              <a:rPr lang="en-US" sz="2200" dirty="0"/>
              <a:t> </a:t>
            </a:r>
            <a:r>
              <a:rPr lang="en-US" sz="2200" dirty="0" err="1"/>
              <a:t>aihetta</a:t>
            </a:r>
            <a:r>
              <a:rPr lang="en-US" sz="2200" dirty="0"/>
              <a:t> </a:t>
            </a:r>
            <a:r>
              <a:rPr lang="en-US" sz="2200" dirty="0" err="1"/>
              <a:t>käsitellään</a:t>
            </a:r>
            <a:r>
              <a:rPr lang="en-US" sz="2200" dirty="0"/>
              <a:t> </a:t>
            </a:r>
            <a:r>
              <a:rPr lang="en-US" sz="2200" dirty="0" err="1"/>
              <a:t>luovasti</a:t>
            </a:r>
            <a:r>
              <a:rPr lang="en-US" sz="2200" dirty="0"/>
              <a:t> ja </a:t>
            </a:r>
            <a:r>
              <a:rPr lang="en-US" sz="2200" dirty="0" err="1"/>
              <a:t>persoonallisesti</a:t>
            </a:r>
            <a:r>
              <a:rPr lang="en-US" sz="2200" dirty="0"/>
              <a:t> </a:t>
            </a:r>
            <a:r>
              <a:rPr lang="en-US" sz="2200" dirty="0" err="1"/>
              <a:t>pohdiskellen</a:t>
            </a:r>
            <a:r>
              <a:rPr lang="en-US" sz="2200" dirty="0"/>
              <a:t>.</a:t>
            </a:r>
          </a:p>
          <a:p>
            <a:pPr>
              <a:buFont typeface="Arial,Sans-Serif"/>
              <a:buChar char="•"/>
            </a:pPr>
            <a:endParaRPr lang="en-US" sz="2200" dirty="0"/>
          </a:p>
          <a:p>
            <a:pPr>
              <a:buFont typeface="Arial,Sans-Serif"/>
              <a:buChar char="•"/>
            </a:pPr>
            <a:endParaRPr lang="en-US" sz="2200" dirty="0"/>
          </a:p>
          <a:p>
            <a:pPr>
              <a:buFont typeface="Arial,Sans-Serif"/>
              <a:buChar char="•"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Opinnäytteen muoto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700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Teen </a:t>
            </a:r>
            <a:r>
              <a:rPr lang="en-US" sz="4000" dirty="0" err="1"/>
              <a:t>sellaisen</a:t>
            </a:r>
            <a:r>
              <a:rPr lang="en-US" sz="4000" dirty="0"/>
              <a:t> </a:t>
            </a:r>
            <a:r>
              <a:rPr lang="en-US" sz="4000" dirty="0" err="1"/>
              <a:t>opin</a:t>
            </a:r>
            <a:r>
              <a:rPr lang="en-US" sz="4000" dirty="0"/>
              <a:t> </a:t>
            </a:r>
            <a:r>
              <a:rPr lang="en-US" sz="4000" dirty="0" err="1"/>
              <a:t>näytteen</a:t>
            </a:r>
            <a:r>
              <a:rPr lang="en-US" sz="4000" dirty="0"/>
              <a:t>, </a:t>
            </a:r>
            <a:br>
              <a:rPr lang="en-US" dirty="0"/>
            </a:br>
            <a:r>
              <a:rPr lang="en-US" sz="4000" dirty="0" err="1"/>
              <a:t>jonka</a:t>
            </a:r>
            <a:r>
              <a:rPr lang="en-US" sz="4000" dirty="0"/>
              <a:t> </a:t>
            </a:r>
            <a:r>
              <a:rPr lang="en-US" sz="4000" dirty="0" err="1"/>
              <a:t>pystyn</a:t>
            </a:r>
            <a:r>
              <a:rPr lang="en-US" sz="4000" dirty="0"/>
              <a:t> </a:t>
            </a:r>
            <a:r>
              <a:rPr lang="en-US" sz="4000" dirty="0" err="1"/>
              <a:t>oikeasti</a:t>
            </a:r>
            <a:r>
              <a:rPr lang="en-US" sz="4000" dirty="0"/>
              <a:t> </a:t>
            </a:r>
            <a:r>
              <a:rPr lang="en-US" sz="4000" dirty="0" err="1"/>
              <a:t>tekemään</a:t>
            </a:r>
            <a:r>
              <a:rPr lang="en-US" sz="4000" dirty="0"/>
              <a:t>.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280864"/>
            <a:ext cx="6366934" cy="39452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2400" dirty="0"/>
              <a:t>Teen </a:t>
            </a:r>
            <a:r>
              <a:rPr lang="en-US" sz="2400" dirty="0" err="1"/>
              <a:t>kunnollisen</a:t>
            </a:r>
            <a:r>
              <a:rPr lang="en-US" sz="2400" dirty="0"/>
              <a:t> </a:t>
            </a:r>
            <a:r>
              <a:rPr lang="en-US" sz="2400" dirty="0" err="1"/>
              <a:t>työn</a:t>
            </a:r>
            <a:r>
              <a:rPr lang="en-US" sz="2400" dirty="0"/>
              <a:t> </a:t>
            </a:r>
            <a:r>
              <a:rPr lang="en-US" sz="2400" dirty="0" err="1"/>
              <a:t>suunnitellussa</a:t>
            </a:r>
            <a:r>
              <a:rPr lang="en-US" sz="2400" dirty="0"/>
              <a:t> </a:t>
            </a:r>
            <a:r>
              <a:rPr lang="en-US" sz="2400" dirty="0" err="1"/>
              <a:t>ajassa</a:t>
            </a:r>
            <a:r>
              <a:rPr lang="en-US" sz="2400" dirty="0"/>
              <a:t>. </a:t>
            </a:r>
          </a:p>
          <a:p>
            <a:pPr>
              <a:buFont typeface="Arial"/>
              <a:buChar char="•"/>
            </a:pPr>
            <a:r>
              <a:rPr lang="en-US" sz="2400" dirty="0"/>
              <a:t>En tee </a:t>
            </a:r>
            <a:r>
              <a:rPr lang="en-US" sz="2400" dirty="0" err="1"/>
              <a:t>tästä</a:t>
            </a:r>
            <a:r>
              <a:rPr lang="en-US" sz="2400" dirty="0"/>
              <a:t> </a:t>
            </a:r>
            <a:r>
              <a:rPr lang="en-US" sz="2400" dirty="0" err="1"/>
              <a:t>liian</a:t>
            </a:r>
            <a:r>
              <a:rPr lang="en-US" sz="2400" dirty="0"/>
              <a:t> </a:t>
            </a:r>
            <a:r>
              <a:rPr lang="en-US" sz="2400" dirty="0" err="1"/>
              <a:t>suurta</a:t>
            </a:r>
            <a:r>
              <a:rPr lang="en-US" sz="2400" dirty="0"/>
              <a:t> </a:t>
            </a:r>
            <a:r>
              <a:rPr lang="en-US" sz="2400" dirty="0" err="1"/>
              <a:t>projektia</a:t>
            </a:r>
            <a:r>
              <a:rPr lang="en-US" sz="2400" dirty="0"/>
              <a:t>. </a:t>
            </a:r>
            <a:r>
              <a:rPr lang="en-US" sz="2400" dirty="0" err="1"/>
              <a:t>Ymmärrän</a:t>
            </a:r>
            <a:r>
              <a:rPr lang="en-US" sz="2400" dirty="0"/>
              <a:t> </a:t>
            </a:r>
            <a:r>
              <a:rPr lang="en-US" sz="2400" dirty="0" err="1"/>
              <a:t>opinnäytteen</a:t>
            </a:r>
            <a:r>
              <a:rPr lang="en-US" sz="2400" dirty="0"/>
              <a:t> </a:t>
            </a:r>
            <a:r>
              <a:rPr lang="en-US" sz="2400" dirty="0" err="1"/>
              <a:t>juuri</a:t>
            </a:r>
            <a:r>
              <a:rPr lang="en-US" sz="2400" dirty="0"/>
              <a:t> </a:t>
            </a:r>
            <a:r>
              <a:rPr lang="en-US" sz="2400" dirty="0" err="1"/>
              <a:t>opinnäytteeksi</a:t>
            </a:r>
            <a:r>
              <a:rPr lang="en-US" sz="2400" dirty="0"/>
              <a:t>, </a:t>
            </a:r>
            <a:r>
              <a:rPr lang="en-US" sz="2400" dirty="0" err="1"/>
              <a:t>jossa</a:t>
            </a:r>
            <a:r>
              <a:rPr lang="en-US" sz="2400" dirty="0"/>
              <a:t> on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vajavaisuuksia</a:t>
            </a:r>
            <a:r>
              <a:rPr lang="en-US" sz="2400" dirty="0"/>
              <a:t>. 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Kaikkea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tarvitse</a:t>
            </a:r>
            <a:r>
              <a:rPr lang="en-US" sz="2400" dirty="0"/>
              <a:t> </a:t>
            </a:r>
            <a:r>
              <a:rPr lang="en-US" sz="2400" dirty="0" err="1"/>
              <a:t>panostaa</a:t>
            </a:r>
            <a:r>
              <a:rPr lang="en-US" sz="2400" dirty="0"/>
              <a:t> </a:t>
            </a:r>
            <a:r>
              <a:rPr lang="en-US" sz="2400" dirty="0" err="1"/>
              <a:t>tähän</a:t>
            </a:r>
            <a:r>
              <a:rPr lang="en-US" sz="2400" dirty="0"/>
              <a:t> </a:t>
            </a:r>
            <a:r>
              <a:rPr lang="en-US" sz="2400" dirty="0" err="1"/>
              <a:t>yhteen</a:t>
            </a:r>
            <a:r>
              <a:rPr lang="en-US" sz="2400" dirty="0"/>
              <a:t> ja </a:t>
            </a:r>
            <a:r>
              <a:rPr lang="en-US" sz="2400" dirty="0" err="1"/>
              <a:t>samaan</a:t>
            </a:r>
            <a:r>
              <a:rPr lang="en-US" sz="2400" dirty="0"/>
              <a:t> </a:t>
            </a:r>
            <a:r>
              <a:rPr lang="en-US" sz="2400" dirty="0" err="1"/>
              <a:t>työhön</a:t>
            </a:r>
            <a:r>
              <a:rPr lang="en-US" sz="2400" dirty="0"/>
              <a:t>. 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Tiedostan</a:t>
            </a:r>
            <a:r>
              <a:rPr lang="en-US" sz="2400" dirty="0"/>
              <a:t>, </a:t>
            </a:r>
            <a:r>
              <a:rPr lang="en-US" sz="2400" dirty="0" err="1"/>
              <a:t>että</a:t>
            </a:r>
            <a:r>
              <a:rPr lang="en-US" sz="2400" dirty="0"/>
              <a:t> </a:t>
            </a:r>
            <a:r>
              <a:rPr lang="en-US" sz="2400" dirty="0" err="1"/>
              <a:t>tutkimukseni</a:t>
            </a:r>
            <a:r>
              <a:rPr lang="en-US" sz="2400" dirty="0"/>
              <a:t> on vain </a:t>
            </a:r>
            <a:r>
              <a:rPr lang="en-US" sz="2400" dirty="0" err="1"/>
              <a:t>yksi</a:t>
            </a:r>
            <a:r>
              <a:rPr lang="en-US" sz="2400" dirty="0"/>
              <a:t> </a:t>
            </a:r>
            <a:r>
              <a:rPr lang="en-US" sz="2400" dirty="0" err="1"/>
              <a:t>näkökulma</a:t>
            </a:r>
            <a:r>
              <a:rPr lang="en-US" sz="2400" dirty="0"/>
              <a:t> </a:t>
            </a:r>
            <a:r>
              <a:rPr lang="en-US" sz="2400" dirty="0" err="1"/>
              <a:t>aiheeseen</a:t>
            </a:r>
            <a:r>
              <a:rPr lang="en-US" sz="2400" dirty="0"/>
              <a:t>. 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Asetan</a:t>
            </a:r>
            <a:r>
              <a:rPr lang="en-US" sz="2400" dirty="0"/>
              <a:t> </a:t>
            </a:r>
            <a:r>
              <a:rPr lang="en-US" sz="2400" dirty="0" err="1"/>
              <a:t>itselleni</a:t>
            </a:r>
            <a:r>
              <a:rPr lang="en-US" sz="2400" dirty="0"/>
              <a:t> </a:t>
            </a:r>
            <a:r>
              <a:rPr lang="en-US" sz="2400" dirty="0" err="1"/>
              <a:t>realistiset</a:t>
            </a:r>
            <a:r>
              <a:rPr lang="en-US" sz="2400" dirty="0"/>
              <a:t> (</a:t>
            </a:r>
            <a:r>
              <a:rPr lang="en-US" sz="2400" dirty="0" err="1"/>
              <a:t>matkan</a:t>
            </a:r>
            <a:r>
              <a:rPr lang="en-US" sz="2400" dirty="0"/>
              <a:t> </a:t>
            </a:r>
            <a:r>
              <a:rPr lang="en-US" sz="2400" dirty="0" err="1"/>
              <a:t>varrella</a:t>
            </a:r>
            <a:r>
              <a:rPr lang="en-US" sz="2400" dirty="0"/>
              <a:t> </a:t>
            </a:r>
            <a:r>
              <a:rPr lang="en-US" sz="2400" dirty="0" err="1"/>
              <a:t>päivittyvät</a:t>
            </a:r>
            <a:r>
              <a:rPr lang="en-US" sz="2400" dirty="0"/>
              <a:t>) </a:t>
            </a:r>
            <a:r>
              <a:rPr lang="en-US" sz="2400" dirty="0" err="1"/>
              <a:t>tavoitteet</a:t>
            </a:r>
            <a:r>
              <a:rPr lang="en-US" sz="2400" dirty="0"/>
              <a:t>, ja </a:t>
            </a:r>
            <a:r>
              <a:rPr lang="en-US" sz="2400" dirty="0" err="1"/>
              <a:t>täytän</a:t>
            </a:r>
            <a:r>
              <a:rPr lang="en-US" sz="2400" dirty="0"/>
              <a:t> 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6 hyvää päätöstä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054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/>
              <a:t>Luettavaa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20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 err="1"/>
              <a:t>Hirsjärvi</a:t>
            </a:r>
            <a:r>
              <a:rPr lang="en-US" sz="2200" dirty="0"/>
              <a:t>, Remes, </a:t>
            </a:r>
            <a:r>
              <a:rPr lang="en-US" sz="2200" dirty="0" err="1"/>
              <a:t>Sajavaara</a:t>
            </a:r>
            <a:r>
              <a:rPr lang="en-US" sz="2200" dirty="0"/>
              <a:t>: </a:t>
            </a:r>
            <a:br>
              <a:rPr lang="en-US" sz="2200" dirty="0"/>
            </a:br>
            <a:r>
              <a:rPr lang="en-US" sz="2200" i="1" dirty="0" err="1">
                <a:latin typeface="Georgia" panose="02040502050405020303" pitchFamily="18" charset="0"/>
                <a:ea typeface="Baskerville" panose="02020502070401020303" pitchFamily="18" charset="0"/>
              </a:rPr>
              <a:t>Tutki</a:t>
            </a:r>
            <a:r>
              <a:rPr lang="en-US" sz="2200" i="1" dirty="0">
                <a:latin typeface="Georgia" panose="02040502050405020303" pitchFamily="18" charset="0"/>
                <a:ea typeface="Baskerville" panose="02020502070401020303" pitchFamily="18" charset="0"/>
              </a:rPr>
              <a:t> ja </a:t>
            </a:r>
            <a:r>
              <a:rPr lang="en-US" sz="2200" i="1" dirty="0" err="1">
                <a:latin typeface="Georgia" panose="02040502050405020303" pitchFamily="18" charset="0"/>
                <a:ea typeface="Baskerville" panose="02020502070401020303" pitchFamily="18" charset="0"/>
              </a:rPr>
              <a:t>kirjoita</a:t>
            </a:r>
            <a:endParaRPr lang="en-US" sz="2200" i="1" dirty="0">
              <a:latin typeface="Georgia" panose="02040502050405020303" pitchFamily="18" charset="0"/>
              <a:ea typeface="Baskerville" panose="02020502070401020303" pitchFamily="18" charset="0"/>
            </a:endParaRPr>
          </a:p>
          <a:p>
            <a:pPr>
              <a:buFont typeface="Arial"/>
              <a:buChar char="•"/>
            </a:pPr>
            <a:r>
              <a:rPr lang="en-US" sz="2200" dirty="0" err="1"/>
              <a:t>Varto</a:t>
            </a:r>
            <a:r>
              <a:rPr lang="en-US" sz="2200" dirty="0"/>
              <a:t>: </a:t>
            </a:r>
            <a:r>
              <a:rPr lang="en-US" sz="2200" i="1" dirty="0" err="1">
                <a:latin typeface="Georgia" panose="02040502050405020303" pitchFamily="18" charset="0"/>
              </a:rPr>
              <a:t>Taiteellinen</a:t>
            </a:r>
            <a:r>
              <a:rPr lang="en-US" sz="2200" i="1" dirty="0">
                <a:latin typeface="Georgia" panose="02040502050405020303" pitchFamily="18" charset="0"/>
              </a:rPr>
              <a:t> </a:t>
            </a:r>
            <a:r>
              <a:rPr lang="en-US" sz="2200" i="1" dirty="0" err="1">
                <a:latin typeface="Georgia" panose="02040502050405020303" pitchFamily="18" charset="0"/>
              </a:rPr>
              <a:t>tutkimus</a:t>
            </a:r>
            <a:endParaRPr lang="en-US" sz="2200" i="1" dirty="0"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en-US" sz="2200" dirty="0"/>
              <a:t>Hurtig </a:t>
            </a:r>
            <a:r>
              <a:rPr lang="en-US" sz="2200" dirty="0" err="1"/>
              <a:t>ym</a:t>
            </a:r>
            <a:r>
              <a:rPr lang="en-US" sz="2200" dirty="0"/>
              <a:t>. (</a:t>
            </a:r>
            <a:r>
              <a:rPr lang="en-US" sz="2200" dirty="0" err="1"/>
              <a:t>toim</a:t>
            </a:r>
            <a:r>
              <a:rPr lang="en-US" sz="2200" dirty="0"/>
              <a:t>.): </a:t>
            </a:r>
            <a:r>
              <a:rPr lang="en-US" sz="2200" i="1" dirty="0" err="1">
                <a:latin typeface="Georgia" panose="02040502050405020303" pitchFamily="18" charset="0"/>
              </a:rPr>
              <a:t>Ajattele</a:t>
            </a:r>
            <a:r>
              <a:rPr lang="en-US" sz="2200" i="1" dirty="0">
                <a:latin typeface="Georgia" panose="02040502050405020303" pitchFamily="18" charset="0"/>
              </a:rPr>
              <a:t> </a:t>
            </a:r>
            <a:r>
              <a:rPr lang="en-US" sz="2200" i="1" dirty="0" err="1">
                <a:latin typeface="Georgia" panose="02040502050405020303" pitchFamily="18" charset="0"/>
              </a:rPr>
              <a:t>itse</a:t>
            </a:r>
            <a:r>
              <a:rPr lang="en-US" sz="2200" i="1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119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sz="2200" dirty="0" err="1"/>
              <a:t>kielijelppi.fi</a:t>
            </a:r>
            <a:endParaRPr lang="en-US" sz="2200" dirty="0"/>
          </a:p>
          <a:p>
            <a:pPr>
              <a:buFont typeface="Arial,Sans-Serif"/>
              <a:buChar char="•"/>
            </a:pPr>
            <a:r>
              <a:rPr lang="en-US" sz="2200" dirty="0" err="1"/>
              <a:t>Kotimaisten</a:t>
            </a:r>
            <a:r>
              <a:rPr lang="en-US" sz="2200" dirty="0"/>
              <a:t> </a:t>
            </a:r>
            <a:r>
              <a:rPr lang="en-US" sz="2200" dirty="0" err="1"/>
              <a:t>kielten</a:t>
            </a:r>
            <a:r>
              <a:rPr lang="en-US" sz="2200" dirty="0"/>
              <a:t> </a:t>
            </a:r>
            <a:r>
              <a:rPr lang="en-US" sz="2200" dirty="0" err="1"/>
              <a:t>keskus</a:t>
            </a:r>
            <a:r>
              <a:rPr lang="en-US" sz="2200" dirty="0"/>
              <a:t> </a:t>
            </a:r>
            <a:r>
              <a:rPr lang="en-US" sz="2200" dirty="0" err="1">
                <a:latin typeface="Acumin Pro ExtraCondensed Med" panose="020B0508020202020204" pitchFamily="34" charset="77"/>
              </a:rPr>
              <a:t>Kotuskotus.fi</a:t>
            </a:r>
            <a:r>
              <a:rPr lang="en-US" sz="2200" dirty="0">
                <a:latin typeface="Acumin Pro ExtraCondensed Med" panose="020B0508020202020204" pitchFamily="34" charset="77"/>
              </a:rPr>
              <a:t>/</a:t>
            </a:r>
            <a:r>
              <a:rPr lang="en-US" sz="2200" dirty="0" err="1">
                <a:latin typeface="Acumin Pro ExtraCondensed Med" panose="020B0508020202020204" pitchFamily="34" charset="77"/>
              </a:rPr>
              <a:t>ohjeet</a:t>
            </a:r>
            <a:r>
              <a:rPr lang="en-US" sz="2200" dirty="0">
                <a:latin typeface="Acumin Pro ExtraCondensed Med" panose="020B0508020202020204" pitchFamily="34" charset="77"/>
              </a:rPr>
              <a:t>/</a:t>
            </a:r>
            <a:r>
              <a:rPr lang="en-US" sz="2200" dirty="0" err="1">
                <a:latin typeface="Acumin Pro ExtraCondensed Med" panose="020B0508020202020204" pitchFamily="34" charset="77"/>
              </a:rPr>
              <a:t>kielitoimiston_ohjepankki</a:t>
            </a:r>
            <a:endParaRPr lang="en-US" sz="2200" dirty="0">
              <a:latin typeface="Acumin Pro ExtraCondensed Med" panose="020B0508020202020204" pitchFamily="34" charset="77"/>
            </a:endParaRPr>
          </a:p>
          <a:p>
            <a:pPr>
              <a:buFont typeface="Arial,Sans-Serif"/>
              <a:buChar char="•"/>
            </a:pPr>
            <a:r>
              <a:rPr lang="en-US" sz="2200" dirty="0" err="1"/>
              <a:t>Kirjoittajan</a:t>
            </a:r>
            <a:r>
              <a:rPr lang="en-US" sz="2200" dirty="0"/>
              <a:t> </a:t>
            </a:r>
            <a:r>
              <a:rPr lang="en-US" sz="2200" dirty="0" err="1"/>
              <a:t>työkalupakki</a:t>
            </a:r>
            <a:r>
              <a:rPr lang="en-US" sz="2200" dirty="0"/>
              <a:t> </a:t>
            </a:r>
            <a:r>
              <a:rPr lang="en-US" sz="2200" dirty="0" err="1">
                <a:latin typeface="Acumin Pro ExtraCondensed Med" panose="020B0508020202020204" pitchFamily="34" charset="77"/>
              </a:rPr>
              <a:t>blogs.helsinki.fi</a:t>
            </a:r>
            <a:r>
              <a:rPr lang="en-US" sz="2200" dirty="0">
                <a:latin typeface="Acumin Pro ExtraCondensed Med" panose="020B0508020202020204" pitchFamily="34" charset="77"/>
              </a:rPr>
              <a:t>/</a:t>
            </a:r>
            <a:r>
              <a:rPr lang="en-US" sz="2200" dirty="0" err="1">
                <a:latin typeface="Acumin Pro ExtraCondensed Med" panose="020B0508020202020204" pitchFamily="34" charset="77"/>
              </a:rPr>
              <a:t>kirjoittajantyokalupakki</a:t>
            </a:r>
            <a:endParaRPr lang="en-US" sz="2200" dirty="0">
              <a:latin typeface="Acumin Pro ExtraCondensed Med" panose="020B0508020202020204" pitchFamily="34" charset="77"/>
            </a:endParaRPr>
          </a:p>
          <a:p>
            <a:pPr>
              <a:buFont typeface="Arial,Sans-Serif"/>
              <a:buChar char="•"/>
            </a:pPr>
            <a:endParaRPr lang="en-US" sz="2200" dirty="0"/>
          </a:p>
          <a:p>
            <a:pPr>
              <a:buFont typeface="Arial,Sans-Serif"/>
              <a:buChar char="•"/>
            </a:pPr>
            <a:endParaRPr lang="en-US" sz="2200" dirty="0"/>
          </a:p>
          <a:p>
            <a:pPr>
              <a:buFont typeface="Arial,Sans-Serif"/>
              <a:buChar char="•"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Luettavaa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479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000" dirty="0" err="1"/>
              <a:t>Tehtävät</a:t>
            </a:r>
            <a:endParaRPr lang="en-US" sz="9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Tehtävät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153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1. </a:t>
            </a:r>
            <a:r>
              <a:rPr lang="en-US" sz="4000" dirty="0" err="1"/>
              <a:t>tehtävä</a:t>
            </a:r>
            <a:r>
              <a:rPr lang="en-US" sz="4000" dirty="0"/>
              <a:t>, DL 20.5.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308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Tee </a:t>
            </a:r>
            <a:r>
              <a:rPr lang="en-US" sz="2200" dirty="0" err="1"/>
              <a:t>muistiinpanot</a:t>
            </a:r>
            <a:r>
              <a:rPr lang="en-US" sz="2200" dirty="0"/>
              <a:t> </a:t>
            </a:r>
            <a:r>
              <a:rPr lang="en-US" sz="2200" dirty="0" err="1"/>
              <a:t>yhdestä</a:t>
            </a:r>
            <a:r>
              <a:rPr lang="en-US" sz="2200" dirty="0"/>
              <a:t> 18.5. </a:t>
            </a:r>
            <a:r>
              <a:rPr lang="en-US" sz="2200" dirty="0" err="1"/>
              <a:t>esitettävästä</a:t>
            </a:r>
            <a:r>
              <a:rPr lang="en-US" sz="2200" dirty="0"/>
              <a:t> </a:t>
            </a:r>
            <a:r>
              <a:rPr lang="en-US" sz="2200" dirty="0" err="1"/>
              <a:t>kandityöstä</a:t>
            </a:r>
            <a:r>
              <a:rPr lang="en-US" sz="2200" dirty="0"/>
              <a:t>.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sz="1600" dirty="0" err="1"/>
              <a:t>Esittelytilaisuus</a:t>
            </a:r>
            <a:r>
              <a:rPr lang="en-US" sz="1600" dirty="0"/>
              <a:t> on </a:t>
            </a:r>
            <a:r>
              <a:rPr lang="en-US" sz="1600" dirty="0" err="1"/>
              <a:t>siis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18.5. </a:t>
            </a:r>
            <a:r>
              <a:rPr lang="en-US" sz="1600" dirty="0" err="1"/>
              <a:t>klo</a:t>
            </a:r>
            <a:r>
              <a:rPr lang="en-US" sz="1600" dirty="0"/>
              <a:t> 9.15 </a:t>
            </a:r>
            <a:r>
              <a:rPr lang="en-US" sz="1600" dirty="0" err="1"/>
              <a:t>alkaen</a:t>
            </a:r>
            <a:r>
              <a:rPr lang="en-US" sz="1600" dirty="0"/>
              <a:t>. </a:t>
            </a:r>
          </a:p>
          <a:p>
            <a:pPr lvl="1">
              <a:buFont typeface="Arial"/>
              <a:buChar char="•"/>
            </a:pPr>
            <a:r>
              <a:rPr lang="en-US" sz="1600" dirty="0" err="1"/>
              <a:t>Lähetämme</a:t>
            </a:r>
            <a:r>
              <a:rPr lang="en-US" sz="1600" dirty="0"/>
              <a:t> </a:t>
            </a:r>
            <a:r>
              <a:rPr lang="en-US" sz="1600" dirty="0" err="1"/>
              <a:t>kutsun</a:t>
            </a:r>
            <a:r>
              <a:rPr lang="en-US" sz="1600" dirty="0"/>
              <a:t> ja </a:t>
            </a:r>
            <a:r>
              <a:rPr lang="en-US" sz="1600" dirty="0" err="1"/>
              <a:t>linkin</a:t>
            </a:r>
            <a:r>
              <a:rPr lang="en-US" sz="1600" dirty="0"/>
              <a:t> </a:t>
            </a:r>
            <a:r>
              <a:rPr lang="en-US" sz="1600" dirty="0" err="1"/>
              <a:t>teille</a:t>
            </a:r>
            <a:br>
              <a:rPr lang="en-US" sz="1600" dirty="0"/>
            </a:br>
            <a:r>
              <a:rPr lang="en-US" sz="1600" dirty="0" err="1"/>
              <a:t>ennen</a:t>
            </a:r>
            <a:r>
              <a:rPr lang="en-US" sz="1600" dirty="0"/>
              <a:t> </a:t>
            </a:r>
            <a:r>
              <a:rPr lang="en-US" sz="1600" dirty="0" err="1"/>
              <a:t>tilaisuutta</a:t>
            </a:r>
            <a:r>
              <a:rPr lang="en-US" sz="1600" dirty="0"/>
              <a:t>.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Ellet </a:t>
            </a:r>
            <a:r>
              <a:rPr lang="en-US" sz="1600" dirty="0" err="1"/>
              <a:t>pääse</a:t>
            </a:r>
            <a:r>
              <a:rPr lang="en-US" sz="1600" dirty="0"/>
              <a:t> </a:t>
            </a:r>
            <a:r>
              <a:rPr lang="en-US" sz="1600" dirty="0" err="1"/>
              <a:t>esittelytilaisuuteen</a:t>
            </a:r>
            <a:r>
              <a:rPr lang="en-US" sz="1600" dirty="0"/>
              <a:t>, </a:t>
            </a:r>
            <a:r>
              <a:rPr lang="en-US" sz="1600" dirty="0" err="1"/>
              <a:t>ilmoita</a:t>
            </a:r>
            <a:r>
              <a:rPr lang="en-US" sz="1600" dirty="0"/>
              <a:t> </a:t>
            </a:r>
            <a:r>
              <a:rPr lang="en-US" sz="1600" dirty="0" err="1"/>
              <a:t>siitä</a:t>
            </a:r>
            <a:r>
              <a:rPr lang="en-US" sz="1600" dirty="0"/>
              <a:t> </a:t>
            </a:r>
            <a:r>
              <a:rPr lang="en-US" sz="1600" dirty="0" err="1"/>
              <a:t>meille</a:t>
            </a:r>
            <a:r>
              <a:rPr lang="en-US" sz="1600" dirty="0"/>
              <a:t>. </a:t>
            </a:r>
            <a:r>
              <a:rPr lang="en-US" sz="1600" dirty="0" err="1"/>
              <a:t>Valitse</a:t>
            </a:r>
            <a:r>
              <a:rPr lang="en-US" sz="1600" dirty="0"/>
              <a:t> </a:t>
            </a:r>
            <a:r>
              <a:rPr lang="en-US" sz="1600" dirty="0" err="1"/>
              <a:t>yksi</a:t>
            </a:r>
            <a:r>
              <a:rPr lang="en-US" sz="1600" dirty="0"/>
              <a:t> </a:t>
            </a:r>
            <a:r>
              <a:rPr lang="en-US" sz="1600" dirty="0" err="1"/>
              <a:t>keräämistämme</a:t>
            </a:r>
            <a:r>
              <a:rPr lang="en-US" sz="1600" dirty="0"/>
              <a:t> </a:t>
            </a:r>
            <a:r>
              <a:rPr lang="en-US" sz="1600" dirty="0" err="1"/>
              <a:t>opinnäytetöistä</a:t>
            </a:r>
            <a:r>
              <a:rPr lang="en-US" sz="1600" dirty="0"/>
              <a:t>, </a:t>
            </a:r>
            <a:r>
              <a:rPr lang="en-US" sz="1600" dirty="0" err="1"/>
              <a:t>lue</a:t>
            </a:r>
            <a:r>
              <a:rPr lang="en-US" sz="1600" dirty="0"/>
              <a:t> se, ja tee </a:t>
            </a:r>
            <a:r>
              <a:rPr lang="en-US" sz="1600" dirty="0" err="1"/>
              <a:t>muistiinpanot</a:t>
            </a:r>
            <a:r>
              <a:rPr lang="en-US" sz="1600" dirty="0"/>
              <a:t> </a:t>
            </a:r>
            <a:r>
              <a:rPr lang="en-US" sz="1600" dirty="0" err="1"/>
              <a:t>sen</a:t>
            </a:r>
            <a:r>
              <a:rPr lang="en-US" sz="1600" dirty="0"/>
              <a:t> </a:t>
            </a:r>
            <a:r>
              <a:rPr lang="en-US" sz="1600" dirty="0" err="1"/>
              <a:t>pohjalta</a:t>
            </a:r>
            <a:r>
              <a:rPr lang="en-US" sz="1600" dirty="0"/>
              <a:t>.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Kirjoita</a:t>
            </a:r>
            <a:r>
              <a:rPr lang="en-US" sz="2200" dirty="0"/>
              <a:t> </a:t>
            </a:r>
            <a:r>
              <a:rPr lang="en-US" sz="2200" dirty="0" err="1"/>
              <a:t>muistiin</a:t>
            </a:r>
            <a:r>
              <a:rPr lang="en-US" sz="2200" dirty="0"/>
              <a:t> </a:t>
            </a:r>
            <a:r>
              <a:rPr lang="en-US" sz="2200" dirty="0" err="1"/>
              <a:t>ainakin</a:t>
            </a:r>
            <a:r>
              <a:rPr lang="en-US" sz="2200" dirty="0"/>
              <a:t>:</a:t>
            </a:r>
            <a:endParaRPr lang="en-US" sz="2200" dirty="0" err="1"/>
          </a:p>
          <a:p>
            <a:pPr marL="457200" indent="-457200">
              <a:buAutoNum type="arabicPeriod"/>
            </a:pPr>
            <a:r>
              <a:rPr lang="en-US" sz="2200" dirty="0" err="1"/>
              <a:t>Työn</a:t>
            </a:r>
            <a:r>
              <a:rPr lang="en-US" sz="2200" dirty="0"/>
              <a:t> </a:t>
            </a:r>
            <a:r>
              <a:rPr lang="en-US" sz="2200" dirty="0" err="1"/>
              <a:t>tekijä</a:t>
            </a:r>
            <a:r>
              <a:rPr lang="en-US" sz="2200" dirty="0"/>
              <a:t> ja </a:t>
            </a:r>
            <a:r>
              <a:rPr lang="en-US" sz="2200" dirty="0" err="1"/>
              <a:t>aihe</a:t>
            </a:r>
            <a:r>
              <a:rPr lang="en-US" sz="2200" dirty="0"/>
              <a:t>.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Tutkimusongelma</a:t>
            </a:r>
            <a:r>
              <a:rPr lang="en-US" sz="2200" dirty="0"/>
              <a:t>/-</a:t>
            </a:r>
            <a:r>
              <a:rPr lang="en-US" sz="2200" dirty="0" err="1"/>
              <a:t>kysymys</a:t>
            </a:r>
            <a:r>
              <a:rPr lang="en-US" sz="2200" dirty="0"/>
              <a:t>, </a:t>
            </a:r>
            <a:r>
              <a:rPr lang="en-US" sz="2200" dirty="0" err="1"/>
              <a:t>eli</a:t>
            </a:r>
            <a:r>
              <a:rPr lang="en-US" sz="2200" dirty="0"/>
              <a:t> se, </a:t>
            </a:r>
            <a:r>
              <a:rPr lang="en-US" sz="2200" dirty="0" err="1"/>
              <a:t>mitä</a:t>
            </a:r>
            <a:r>
              <a:rPr lang="en-US" sz="2200" dirty="0"/>
              <a:t> </a:t>
            </a:r>
            <a:r>
              <a:rPr lang="en-US" sz="2200" dirty="0" err="1"/>
              <a:t>tekijä</a:t>
            </a:r>
            <a:r>
              <a:rPr lang="en-US" sz="2200" dirty="0"/>
              <a:t> </a:t>
            </a:r>
            <a:r>
              <a:rPr lang="en-US" sz="2200" dirty="0" err="1"/>
              <a:t>tutkii</a:t>
            </a:r>
            <a:r>
              <a:rPr lang="en-US" sz="2200" dirty="0"/>
              <a:t>.</a:t>
            </a:r>
          </a:p>
          <a:p>
            <a:pPr marL="457200" indent="-457200">
              <a:buAutoNum type="arabicPeriod"/>
            </a:pPr>
            <a:r>
              <a:rPr lang="en-US" sz="2200" dirty="0"/>
              <a:t>Miten </a:t>
            </a:r>
            <a:r>
              <a:rPr lang="en-US" sz="2200" dirty="0" err="1"/>
              <a:t>aihetta</a:t>
            </a:r>
            <a:r>
              <a:rPr lang="en-US" sz="2200" dirty="0"/>
              <a:t> on </a:t>
            </a:r>
            <a:r>
              <a:rPr lang="en-US" sz="2200" dirty="0" err="1"/>
              <a:t>tutkittu</a:t>
            </a:r>
            <a:r>
              <a:rPr lang="en-US" sz="2200" dirty="0"/>
              <a:t>.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Kerro</a:t>
            </a:r>
            <a:r>
              <a:rPr lang="en-US" sz="2200" dirty="0"/>
              <a:t> </a:t>
            </a:r>
            <a:r>
              <a:rPr lang="en-US" sz="2200" dirty="0" err="1"/>
              <a:t>lopputuloksesta</a:t>
            </a:r>
            <a:r>
              <a:rPr lang="en-US" sz="2200" dirty="0"/>
              <a:t>. </a:t>
            </a:r>
            <a:br>
              <a:rPr lang="en-US" sz="2200" dirty="0"/>
            </a:br>
            <a:r>
              <a:rPr lang="en-US" sz="2200" dirty="0" err="1"/>
              <a:t>Mitä</a:t>
            </a:r>
            <a:r>
              <a:rPr lang="en-US" sz="2200" dirty="0"/>
              <a:t> </a:t>
            </a:r>
            <a:r>
              <a:rPr lang="en-US" sz="2200" dirty="0" err="1"/>
              <a:t>johtopäätökset</a:t>
            </a:r>
            <a:r>
              <a:rPr lang="en-US" sz="2200" dirty="0"/>
              <a:t> </a:t>
            </a:r>
            <a:r>
              <a:rPr lang="en-US" sz="2200" dirty="0" err="1"/>
              <a:t>ovat</a:t>
            </a:r>
            <a:r>
              <a:rPr lang="en-US" sz="2200" dirty="0"/>
              <a:t>?</a:t>
            </a:r>
          </a:p>
          <a:p>
            <a:pPr marL="0" indent="0">
              <a:buNone/>
            </a:pPr>
            <a:r>
              <a:rPr lang="en-US" sz="2200" dirty="0"/>
              <a:t>Lataa </a:t>
            </a:r>
            <a:r>
              <a:rPr lang="en-US" sz="2200" dirty="0" err="1"/>
              <a:t>muistiinpanosi</a:t>
            </a:r>
            <a:r>
              <a:rPr lang="en-US" sz="2200" dirty="0"/>
              <a:t> </a:t>
            </a:r>
            <a:r>
              <a:rPr lang="en-US" sz="2200" dirty="0" err="1"/>
              <a:t>MyCoursesiin</a:t>
            </a:r>
            <a:r>
              <a:rPr lang="en-US" sz="2200" dirty="0"/>
              <a:t> </a:t>
            </a:r>
            <a:r>
              <a:rPr lang="en-US" sz="2200" dirty="0" err="1"/>
              <a:t>Tehtävät-osion</a:t>
            </a:r>
            <a:r>
              <a:rPr lang="en-US" sz="2200" dirty="0"/>
              <a:t> </a:t>
            </a:r>
            <a:r>
              <a:rPr lang="en-US" sz="2200" dirty="0" err="1"/>
              <a:t>palautuskansioon</a:t>
            </a:r>
            <a:r>
              <a:rPr lang="en-US" sz="2200" dirty="0"/>
              <a:t> 20.5. </a:t>
            </a:r>
            <a:r>
              <a:rPr lang="en-US" sz="2200" dirty="0" err="1"/>
              <a:t>mennessä</a:t>
            </a:r>
            <a:r>
              <a:rPr lang="en-US" sz="2200" dirty="0"/>
              <a:t>.</a:t>
            </a:r>
          </a:p>
          <a:p>
            <a:pPr>
              <a:buFont typeface="Arial,Sans-Serif"/>
              <a:buChar char="•"/>
            </a:pPr>
            <a:endParaRPr lang="en-US" sz="2200" dirty="0"/>
          </a:p>
          <a:p>
            <a:pPr>
              <a:buFont typeface="Arial,Sans-Serif"/>
              <a:buChar char="•"/>
            </a:pPr>
            <a:endParaRPr lang="en-US" sz="2200" dirty="0"/>
          </a:p>
          <a:p>
            <a:pPr>
              <a:buFont typeface="Arial,Sans-Serif"/>
              <a:buChar char="•"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Tehtävät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758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2. </a:t>
            </a:r>
            <a:r>
              <a:rPr lang="en-US" sz="4000" dirty="0" err="1"/>
              <a:t>tehtävä</a:t>
            </a:r>
            <a:r>
              <a:rPr lang="en-US" sz="4000" dirty="0"/>
              <a:t>, DL 31.5.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609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Opinnäytesuunnitelman</a:t>
            </a:r>
            <a:r>
              <a:rPr lang="en-US" sz="2200" dirty="0"/>
              <a:t> </a:t>
            </a:r>
            <a:r>
              <a:rPr lang="en-US" sz="2200" dirty="0" err="1"/>
              <a:t>hahmottelua</a:t>
            </a:r>
            <a:endParaRPr lang="en-US" sz="1400" dirty="0" err="1"/>
          </a:p>
          <a:p>
            <a:pPr marL="0" indent="0">
              <a:buNone/>
            </a:pPr>
            <a:r>
              <a:rPr lang="en-US" sz="1400" dirty="0"/>
              <a:t>Tee </a:t>
            </a:r>
            <a:r>
              <a:rPr lang="en-US" sz="1400" dirty="0" err="1"/>
              <a:t>mahdollisesta</a:t>
            </a:r>
            <a:r>
              <a:rPr lang="en-US" sz="1400" dirty="0"/>
              <a:t> </a:t>
            </a:r>
            <a:r>
              <a:rPr lang="en-US" sz="1400" dirty="0" err="1"/>
              <a:t>opinnäytetyöstäsi</a:t>
            </a:r>
            <a:r>
              <a:rPr lang="en-US" sz="1400" dirty="0"/>
              <a:t> </a:t>
            </a:r>
            <a:r>
              <a:rPr lang="en-US" sz="1400" dirty="0" err="1"/>
              <a:t>lyhyt</a:t>
            </a:r>
            <a:r>
              <a:rPr lang="en-US" sz="1400" dirty="0"/>
              <a:t> </a:t>
            </a:r>
            <a:r>
              <a:rPr lang="en-US" sz="1400" dirty="0" err="1"/>
              <a:t>tiivistelmä</a:t>
            </a:r>
            <a:r>
              <a:rPr lang="en-US" sz="1400" dirty="0"/>
              <a:t>. </a:t>
            </a:r>
            <a:r>
              <a:rPr lang="en-US" sz="1400" dirty="0" err="1"/>
              <a:t>Kyseessä</a:t>
            </a:r>
            <a:r>
              <a:rPr lang="en-US" sz="1400" dirty="0"/>
              <a:t> on </a:t>
            </a:r>
            <a:r>
              <a:rPr lang="en-US" sz="1400" dirty="0" err="1"/>
              <a:t>harjoitussuunnitelma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joka</a:t>
            </a:r>
            <a:r>
              <a:rPr lang="en-US" sz="1400" dirty="0"/>
              <a:t> </a:t>
            </a:r>
            <a:r>
              <a:rPr lang="en-US" sz="1400" dirty="0" err="1"/>
              <a:t>saa</a:t>
            </a:r>
            <a:r>
              <a:rPr lang="en-US" sz="1400" dirty="0"/>
              <a:t> </a:t>
            </a:r>
            <a:r>
              <a:rPr lang="en-US" sz="1400" dirty="0" err="1"/>
              <a:t>sisältää</a:t>
            </a:r>
            <a:r>
              <a:rPr lang="en-US" sz="1400" dirty="0"/>
              <a:t> </a:t>
            </a:r>
            <a:r>
              <a:rPr lang="en-US" sz="1400" dirty="0" err="1"/>
              <a:t>vielä</a:t>
            </a:r>
            <a:r>
              <a:rPr lang="en-US" sz="1400" dirty="0"/>
              <a:t> </a:t>
            </a:r>
            <a:r>
              <a:rPr lang="en-US" sz="1400" dirty="0" err="1"/>
              <a:t>keskeneräistä</a:t>
            </a:r>
            <a:r>
              <a:rPr lang="en-US" sz="1400" dirty="0"/>
              <a:t> </a:t>
            </a:r>
            <a:r>
              <a:rPr lang="en-US" sz="1400" dirty="0" err="1"/>
              <a:t>pohdintaa</a:t>
            </a:r>
            <a:r>
              <a:rPr lang="en-US" sz="1400" dirty="0"/>
              <a:t>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1196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1400" dirty="0" err="1"/>
              <a:t>Kerro</a:t>
            </a:r>
            <a:r>
              <a:rPr lang="en-US" sz="1400" dirty="0"/>
              <a:t> </a:t>
            </a:r>
            <a:r>
              <a:rPr lang="en-US" sz="1400" dirty="0" err="1"/>
              <a:t>aiheestasi</a:t>
            </a:r>
            <a:r>
              <a:rPr lang="en-US" sz="1400" dirty="0"/>
              <a:t> ja </a:t>
            </a:r>
            <a:r>
              <a:rPr lang="en-US" sz="1400" dirty="0" err="1"/>
              <a:t>siitä</a:t>
            </a:r>
            <a:r>
              <a:rPr lang="en-US" sz="1400" dirty="0"/>
              <a:t>, </a:t>
            </a:r>
            <a:r>
              <a:rPr lang="en-US" sz="1400" dirty="0" err="1"/>
              <a:t>mikä</a:t>
            </a:r>
            <a:r>
              <a:rPr lang="en-US" sz="1400" dirty="0"/>
              <a:t> </a:t>
            </a:r>
            <a:r>
              <a:rPr lang="en-US" sz="1400" dirty="0" err="1"/>
              <a:t>sai</a:t>
            </a:r>
            <a:r>
              <a:rPr lang="en-US" sz="1400" dirty="0"/>
              <a:t> </a:t>
            </a:r>
            <a:r>
              <a:rPr lang="en-US" sz="1400" dirty="0" err="1"/>
              <a:t>sinut</a:t>
            </a:r>
            <a:r>
              <a:rPr lang="en-US" sz="1400" dirty="0"/>
              <a:t> </a:t>
            </a:r>
            <a:r>
              <a:rPr lang="en-US" sz="1400" dirty="0" err="1"/>
              <a:t>kiinnostumaan</a:t>
            </a:r>
            <a:r>
              <a:rPr lang="en-US" sz="1400" dirty="0"/>
              <a:t> </a:t>
            </a:r>
            <a:r>
              <a:rPr lang="en-US" sz="1400" dirty="0" err="1"/>
              <a:t>siitä</a:t>
            </a:r>
            <a:r>
              <a:rPr lang="en-US" sz="1400" dirty="0"/>
              <a:t>. </a:t>
            </a:r>
            <a:r>
              <a:rPr lang="en-US" sz="1400" dirty="0" err="1"/>
              <a:t>Mitä</a:t>
            </a:r>
            <a:r>
              <a:rPr lang="en-US" sz="1400" dirty="0"/>
              <a:t> </a:t>
            </a:r>
            <a:r>
              <a:rPr lang="en-US" sz="1400" dirty="0" err="1"/>
              <a:t>tahdot</a:t>
            </a:r>
            <a:r>
              <a:rPr lang="en-US" sz="1400" dirty="0"/>
              <a:t> </a:t>
            </a:r>
            <a:r>
              <a:rPr lang="en-US" sz="1400" dirty="0" err="1"/>
              <a:t>tehdä</a:t>
            </a:r>
            <a:r>
              <a:rPr lang="en-US" sz="1400" dirty="0"/>
              <a:t>, </a:t>
            </a:r>
            <a:r>
              <a:rPr lang="en-US" sz="1400" dirty="0" err="1"/>
              <a:t>tarkastella</a:t>
            </a:r>
            <a:r>
              <a:rPr lang="en-US" sz="1400" dirty="0"/>
              <a:t>, </a:t>
            </a:r>
            <a:r>
              <a:rPr lang="en-US" sz="1400" dirty="0" err="1"/>
              <a:t>oppia</a:t>
            </a:r>
            <a:r>
              <a:rPr lang="en-US" sz="1400" dirty="0"/>
              <a:t>, </a:t>
            </a:r>
            <a:r>
              <a:rPr lang="en-US" sz="1400" dirty="0" err="1"/>
              <a:t>pohtia</a:t>
            </a:r>
            <a:r>
              <a:rPr lang="en-US" sz="1400" dirty="0"/>
              <a:t>, </a:t>
            </a:r>
            <a:r>
              <a:rPr lang="en-US" sz="1400" dirty="0" err="1"/>
              <a:t>ymmärtää</a:t>
            </a:r>
            <a:r>
              <a:rPr lang="en-US" sz="1400" dirty="0"/>
              <a:t>, </a:t>
            </a:r>
            <a:r>
              <a:rPr lang="en-US" sz="1400" dirty="0" err="1"/>
              <a:t>saavuttaa</a:t>
            </a:r>
            <a:r>
              <a:rPr lang="en-US" sz="1400" dirty="0"/>
              <a:t>?</a:t>
            </a:r>
          </a:p>
          <a:p>
            <a:pPr marL="457200" indent="-457200">
              <a:buAutoNum type="arabicPeriod"/>
            </a:pPr>
            <a:r>
              <a:rPr lang="en-US" sz="1400" dirty="0" err="1"/>
              <a:t>Pohdi</a:t>
            </a:r>
            <a:r>
              <a:rPr lang="en-US" sz="1400" dirty="0"/>
              <a:t>, </a:t>
            </a:r>
            <a:r>
              <a:rPr lang="en-US" sz="1400" dirty="0" err="1"/>
              <a:t>minkälaisen</a:t>
            </a:r>
            <a:r>
              <a:rPr lang="en-US" sz="1400" dirty="0"/>
              <a:t> </a:t>
            </a:r>
            <a:r>
              <a:rPr lang="en-US" sz="1400" dirty="0" err="1"/>
              <a:t>produktion</a:t>
            </a:r>
            <a:r>
              <a:rPr lang="en-US" sz="1400" dirty="0"/>
              <a:t> </a:t>
            </a:r>
            <a:r>
              <a:rPr lang="en-US" sz="1400" dirty="0" err="1"/>
              <a:t>voisit</a:t>
            </a:r>
            <a:r>
              <a:rPr lang="en-US" sz="1400" dirty="0"/>
              <a:t> </a:t>
            </a:r>
            <a:r>
              <a:rPr lang="en-US" sz="1400" dirty="0" err="1"/>
              <a:t>tehdä</a:t>
            </a:r>
            <a:r>
              <a:rPr lang="en-US" sz="1400" dirty="0"/>
              <a:t>, </a:t>
            </a:r>
            <a:r>
              <a:rPr lang="en-US" sz="1400" dirty="0" err="1"/>
              <a:t>jos</a:t>
            </a:r>
            <a:r>
              <a:rPr lang="en-US" sz="1400" dirty="0"/>
              <a:t> </a:t>
            </a:r>
            <a:r>
              <a:rPr lang="en-US" sz="1400" dirty="0" err="1"/>
              <a:t>teet</a:t>
            </a:r>
            <a:r>
              <a:rPr lang="en-US" sz="1400" dirty="0"/>
              <a:t> </a:t>
            </a:r>
            <a:r>
              <a:rPr lang="en-US" sz="1400" dirty="0" err="1"/>
              <a:t>produktion</a:t>
            </a:r>
            <a:r>
              <a:rPr lang="en-US" sz="1400" dirty="0"/>
              <a:t>.</a:t>
            </a:r>
          </a:p>
          <a:p>
            <a:pPr marL="457200" indent="-457200">
              <a:buAutoNum type="arabicPeriod"/>
            </a:pPr>
            <a:r>
              <a:rPr lang="en-US" sz="1400" dirty="0" err="1"/>
              <a:t>Kerro</a:t>
            </a:r>
            <a:r>
              <a:rPr lang="en-US" sz="1400" dirty="0"/>
              <a:t>, </a:t>
            </a:r>
            <a:r>
              <a:rPr lang="en-US" sz="1400" dirty="0" err="1"/>
              <a:t>mitä</a:t>
            </a:r>
            <a:r>
              <a:rPr lang="en-US" sz="1400" dirty="0"/>
              <a:t> </a:t>
            </a:r>
            <a:r>
              <a:rPr lang="en-US" sz="1400" dirty="0" err="1"/>
              <a:t>voisit</a:t>
            </a:r>
            <a:r>
              <a:rPr lang="en-US" sz="1400" dirty="0"/>
              <a:t> </a:t>
            </a:r>
            <a:r>
              <a:rPr lang="en-US" sz="1400" dirty="0" err="1"/>
              <a:t>tutkia</a:t>
            </a:r>
            <a:r>
              <a:rPr lang="en-US" sz="1400" dirty="0"/>
              <a:t> </a:t>
            </a:r>
            <a:r>
              <a:rPr lang="en-US" sz="1400" dirty="0" err="1"/>
              <a:t>kirjallisessa</a:t>
            </a:r>
            <a:r>
              <a:rPr lang="en-US" sz="1400" dirty="0"/>
              <a:t> </a:t>
            </a:r>
            <a:r>
              <a:rPr lang="en-US" sz="1400" dirty="0" err="1"/>
              <a:t>osiossa</a:t>
            </a:r>
            <a:r>
              <a:rPr lang="en-US" sz="1400" dirty="0"/>
              <a:t> tai </a:t>
            </a:r>
            <a:r>
              <a:rPr lang="en-US" sz="1400" dirty="0" err="1"/>
              <a:t>kokonaan</a:t>
            </a:r>
            <a:r>
              <a:rPr lang="en-US" sz="1400" dirty="0"/>
              <a:t> </a:t>
            </a:r>
            <a:r>
              <a:rPr lang="en-US" sz="1400" dirty="0" err="1"/>
              <a:t>tutkimuksellisessa</a:t>
            </a:r>
            <a:r>
              <a:rPr lang="en-US" sz="1400" dirty="0"/>
              <a:t> </a:t>
            </a:r>
            <a:r>
              <a:rPr lang="en-US" sz="1400" dirty="0" err="1"/>
              <a:t>työssäsi</a:t>
            </a:r>
            <a:r>
              <a:rPr lang="en-US" sz="1400" dirty="0"/>
              <a:t>. </a:t>
            </a:r>
          </a:p>
          <a:p>
            <a:pPr marL="457200" indent="-457200">
              <a:buAutoNum type="arabicPeriod"/>
            </a:pPr>
            <a:r>
              <a:rPr lang="en-US" sz="1400" dirty="0"/>
              <a:t>Etsi </a:t>
            </a:r>
            <a:r>
              <a:rPr lang="en-US" sz="1400" dirty="0" err="1"/>
              <a:t>referenssikuvia</a:t>
            </a:r>
            <a:r>
              <a:rPr lang="en-US" sz="1400" dirty="0"/>
              <a:t> ja </a:t>
            </a:r>
            <a:r>
              <a:rPr lang="en-US" sz="1400" dirty="0" err="1"/>
              <a:t>näytä</a:t>
            </a:r>
            <a:r>
              <a:rPr lang="en-US" sz="1400" dirty="0"/>
              <a:t> </a:t>
            </a:r>
            <a:r>
              <a:rPr lang="en-US" sz="1400" dirty="0" err="1"/>
              <a:t>luonnoksia</a:t>
            </a:r>
            <a:r>
              <a:rPr lang="en-US" sz="1400" dirty="0"/>
              <a:t>, </a:t>
            </a:r>
            <a:r>
              <a:rPr lang="en-US" sz="1400" dirty="0" err="1"/>
              <a:t>jos</a:t>
            </a:r>
            <a:r>
              <a:rPr lang="en-US" sz="1400" dirty="0"/>
              <a:t> </a:t>
            </a:r>
            <a:r>
              <a:rPr lang="en-US" sz="1400" dirty="0" err="1"/>
              <a:t>niitä</a:t>
            </a:r>
            <a:r>
              <a:rPr lang="en-US" sz="1400" dirty="0"/>
              <a:t> jo on. Voit </a:t>
            </a:r>
            <a:r>
              <a:rPr lang="en-US" sz="1400" dirty="0" err="1"/>
              <a:t>halutessasi</a:t>
            </a:r>
            <a:r>
              <a:rPr lang="en-US" sz="1400" dirty="0"/>
              <a:t> </a:t>
            </a:r>
            <a:r>
              <a:rPr lang="en-US" sz="1400" dirty="0" err="1"/>
              <a:t>tehdä</a:t>
            </a:r>
            <a:r>
              <a:rPr lang="en-US" sz="1400" dirty="0"/>
              <a:t> </a:t>
            </a:r>
            <a:r>
              <a:rPr lang="en-US" sz="1400" dirty="0" err="1"/>
              <a:t>moodboardin</a:t>
            </a:r>
            <a:r>
              <a:rPr lang="en-US" sz="1400" dirty="0"/>
              <a:t>.</a:t>
            </a:r>
          </a:p>
          <a:p>
            <a:pPr marL="457200" indent="-457200">
              <a:buAutoNum type="arabicPeriod"/>
            </a:pPr>
            <a:r>
              <a:rPr lang="en-US" sz="1400" dirty="0" err="1"/>
              <a:t>Karkea</a:t>
            </a:r>
            <a:r>
              <a:rPr lang="en-US" sz="1400" dirty="0"/>
              <a:t> </a:t>
            </a:r>
            <a:r>
              <a:rPr lang="en-US" sz="1400" dirty="0" err="1"/>
              <a:t>aikataulu</a:t>
            </a:r>
            <a:r>
              <a:rPr lang="en-US" sz="1400" dirty="0"/>
              <a:t>, </a:t>
            </a:r>
            <a:r>
              <a:rPr lang="en-US" sz="1400" dirty="0" err="1"/>
              <a:t>jossa</a:t>
            </a:r>
            <a:r>
              <a:rPr lang="en-US" sz="1400" dirty="0"/>
              <a:t> </a:t>
            </a:r>
            <a:r>
              <a:rPr lang="en-US" sz="1400" dirty="0" err="1"/>
              <a:t>aiot</a:t>
            </a:r>
            <a:r>
              <a:rPr lang="en-US" sz="1400" dirty="0"/>
              <a:t> </a:t>
            </a:r>
            <a:r>
              <a:rPr lang="en-US" sz="1400" dirty="0" err="1"/>
              <a:t>työn</a:t>
            </a:r>
            <a:r>
              <a:rPr lang="en-US" sz="1400" dirty="0"/>
              <a:t> </a:t>
            </a:r>
            <a:r>
              <a:rPr lang="en-US" sz="1400" dirty="0" err="1"/>
              <a:t>toteuttaa</a:t>
            </a:r>
            <a:r>
              <a:rPr lang="en-US" sz="1400" dirty="0"/>
              <a:t>. </a:t>
            </a:r>
            <a:r>
              <a:rPr lang="en-US" sz="1400" dirty="0" err="1"/>
              <a:t>Esim</a:t>
            </a:r>
            <a:r>
              <a:rPr lang="en-US" sz="1400" dirty="0"/>
              <a:t>. </a:t>
            </a:r>
            <a:r>
              <a:rPr lang="en-US" sz="1400" dirty="0" err="1"/>
              <a:t>kuukauden</a:t>
            </a:r>
            <a:r>
              <a:rPr lang="en-US" sz="1400" dirty="0"/>
              <a:t> </a:t>
            </a:r>
            <a:r>
              <a:rPr lang="en-US" sz="1400" dirty="0" err="1"/>
              <a:t>tarkkuudella</a:t>
            </a:r>
            <a:r>
              <a:rPr lang="en-US" sz="1400" dirty="0"/>
              <a:t>: </a:t>
            </a:r>
            <a:r>
              <a:rPr lang="en-US" sz="1400" dirty="0" err="1"/>
              <a:t>missä</a:t>
            </a:r>
            <a:r>
              <a:rPr lang="en-US" sz="1400" dirty="0"/>
              <a:t> </a:t>
            </a:r>
            <a:r>
              <a:rPr lang="en-US" sz="1400" dirty="0" err="1"/>
              <a:t>kuussa</a:t>
            </a:r>
            <a:r>
              <a:rPr lang="en-US" sz="1400" dirty="0"/>
              <a:t> </a:t>
            </a:r>
            <a:r>
              <a:rPr lang="en-US" sz="1400" dirty="0" err="1"/>
              <a:t>teet</a:t>
            </a:r>
            <a:r>
              <a:rPr lang="en-US" sz="1400" dirty="0"/>
              <a:t> </a:t>
            </a:r>
            <a:r>
              <a:rPr lang="en-US" sz="1400" dirty="0" err="1"/>
              <a:t>mitäkin</a:t>
            </a:r>
            <a:r>
              <a:rPr lang="en-US" sz="1400" dirty="0"/>
              <a:t> </a:t>
            </a:r>
            <a:r>
              <a:rPr lang="en-US" sz="1400" dirty="0" err="1"/>
              <a:t>työvaihetta</a:t>
            </a:r>
            <a:r>
              <a:rPr lang="en-US" sz="1400" dirty="0"/>
              <a:t>. </a:t>
            </a:r>
          </a:p>
          <a:p>
            <a:pPr marL="0" indent="0">
              <a:buNone/>
            </a:pPr>
            <a:r>
              <a:rPr lang="en-US" sz="1400" dirty="0" err="1"/>
              <a:t>Palauta</a:t>
            </a:r>
            <a:r>
              <a:rPr lang="en-US" sz="1400" dirty="0"/>
              <a:t> </a:t>
            </a:r>
            <a:r>
              <a:rPr lang="en-US" sz="1400" dirty="0" err="1"/>
              <a:t>tehtävä</a:t>
            </a:r>
            <a:r>
              <a:rPr lang="en-US" sz="1400" dirty="0"/>
              <a:t> </a:t>
            </a:r>
            <a:r>
              <a:rPr lang="en-US" sz="1400" dirty="0" err="1"/>
              <a:t>MyCoursesiin</a:t>
            </a:r>
            <a:r>
              <a:rPr lang="en-US" sz="1400" dirty="0"/>
              <a:t> </a:t>
            </a:r>
            <a:r>
              <a:rPr lang="en-US" sz="1400" dirty="0" err="1"/>
              <a:t>Tehtävät-osion</a:t>
            </a:r>
            <a:r>
              <a:rPr lang="en-US" sz="1400" dirty="0"/>
              <a:t> </a:t>
            </a:r>
            <a:r>
              <a:rPr lang="en-US" sz="1400" dirty="0" err="1"/>
              <a:t>palautuskansioon</a:t>
            </a:r>
            <a:r>
              <a:rPr lang="en-US" sz="1400" dirty="0"/>
              <a:t> </a:t>
            </a:r>
            <a:r>
              <a:rPr lang="en-US" sz="1400" dirty="0" err="1"/>
              <a:t>viimeistään</a:t>
            </a:r>
            <a:r>
              <a:rPr lang="en-US" sz="1400" dirty="0"/>
              <a:t> 31.5.</a:t>
            </a:r>
          </a:p>
          <a:p>
            <a:pPr>
              <a:buFont typeface="Arial,Sans-Serif"/>
              <a:buChar char="•"/>
            </a:pPr>
            <a:endParaRPr lang="en-US" sz="1400" dirty="0"/>
          </a:p>
          <a:p>
            <a:pPr>
              <a:buFont typeface="Arial,Sans-Serif"/>
              <a:buChar char="•"/>
            </a:pPr>
            <a:endParaRPr lang="en-US" sz="1400" dirty="0"/>
          </a:p>
          <a:p>
            <a:pPr>
              <a:buFont typeface="Arial,Sans-Serif"/>
              <a:buChar char="•"/>
            </a:pP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Intro – Tehtävät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618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000" dirty="0"/>
              <a:t>Kiitos!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/>
              <a:t>26.4.2022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/>
              <a:t>38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A201B4-449A-8E2C-5C70-23188331A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933" y="5102645"/>
            <a:ext cx="6366934" cy="3945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400" dirty="0"/>
              <a:t>anni.s.tolvanen@aalto.fi</a:t>
            </a:r>
            <a:br>
              <a:rPr lang="en-US" sz="2400" dirty="0"/>
            </a:br>
            <a:r>
              <a:rPr lang="en-US" sz="2400" dirty="0" err="1"/>
              <a:t>penni.osipow@aalto.fi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08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/>
              <a:t>Päivän</a:t>
            </a:r>
            <a:r>
              <a:rPr lang="en-US" sz="6000" dirty="0"/>
              <a:t> </a:t>
            </a:r>
            <a:r>
              <a:rPr lang="en-US" sz="6000" dirty="0" err="1"/>
              <a:t>ohjelma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1825625"/>
            <a:ext cx="6075305" cy="3936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Kandiseminaari-kurssin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ja </a:t>
            </a:r>
            <a:r>
              <a:rPr lang="en-US" sz="2400" dirty="0" err="1"/>
              <a:t>opinnäytteen</a:t>
            </a:r>
            <a:r>
              <a:rPr lang="en-US" sz="2400" dirty="0"/>
              <a:t> </a:t>
            </a:r>
            <a:r>
              <a:rPr lang="en-US" sz="2400" dirty="0" err="1"/>
              <a:t>esittely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Tehtävänannot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Kysymysboksi</a:t>
            </a: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4</a:t>
            </a:fld>
            <a:endParaRPr lang="fi-FI"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099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Seminaaritapaamiset</a:t>
            </a:r>
            <a:r>
              <a:rPr lang="en-US" sz="4000" dirty="0"/>
              <a:t> </a:t>
            </a:r>
            <a:r>
              <a:rPr lang="en-US" sz="4000" dirty="0" err="1"/>
              <a:t>tukevat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opinnäytetyön</a:t>
            </a:r>
            <a:r>
              <a:rPr lang="en-US" sz="4000" dirty="0"/>
              <a:t> </a:t>
            </a:r>
            <a:r>
              <a:rPr lang="en-US" sz="4000" dirty="0" err="1"/>
              <a:t>suunnittelua</a:t>
            </a:r>
            <a:r>
              <a:rPr lang="en-US" sz="4000" dirty="0"/>
              <a:t> ja </a:t>
            </a:r>
            <a:r>
              <a:rPr lang="en-US" sz="4000" dirty="0" err="1"/>
              <a:t>toteutusta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1825625"/>
            <a:ext cx="6075305" cy="3936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Syksystä</a:t>
            </a:r>
            <a:r>
              <a:rPr lang="en-US" sz="2400" dirty="0"/>
              <a:t> </a:t>
            </a:r>
            <a:r>
              <a:rPr lang="en-US" sz="2400" dirty="0" err="1"/>
              <a:t>kevääseen</a:t>
            </a:r>
            <a:r>
              <a:rPr lang="en-US" sz="2400" dirty="0"/>
              <a:t> </a:t>
            </a:r>
            <a:r>
              <a:rPr lang="en-US" sz="2400" dirty="0" err="1"/>
              <a:t>kulkeva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seminaari</a:t>
            </a:r>
            <a:r>
              <a:rPr lang="en-US" sz="2400" dirty="0"/>
              <a:t> </a:t>
            </a:r>
            <a:r>
              <a:rPr lang="en-US" sz="2400" dirty="0" err="1"/>
              <a:t>kokoontuu</a:t>
            </a:r>
            <a:r>
              <a:rPr lang="en-US" sz="2400" dirty="0"/>
              <a:t> </a:t>
            </a:r>
            <a:r>
              <a:rPr lang="en-US" sz="2400" dirty="0" err="1"/>
              <a:t>viikoittain</a:t>
            </a:r>
            <a:r>
              <a:rPr lang="en-US" sz="2400" dirty="0"/>
              <a:t>.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Siihen</a:t>
            </a:r>
            <a:r>
              <a:rPr lang="en-US" sz="2400" dirty="0"/>
              <a:t> </a:t>
            </a:r>
            <a:r>
              <a:rPr lang="en-US" sz="2400" dirty="0" err="1"/>
              <a:t>kuuluu</a:t>
            </a:r>
            <a:r>
              <a:rPr lang="en-US" sz="2400" dirty="0"/>
              <a:t> </a:t>
            </a:r>
            <a:r>
              <a:rPr lang="en-US" sz="2400" dirty="0" err="1"/>
              <a:t>kypsyysnäyte</a:t>
            </a:r>
            <a:r>
              <a:rPr lang="en-US" sz="2400" dirty="0"/>
              <a:t>-</a:t>
            </a:r>
            <a:br>
              <a:rPr lang="en-US" sz="2400" dirty="0"/>
            </a:br>
            <a:r>
              <a:rPr lang="en-US" sz="2400" dirty="0" err="1"/>
              <a:t>tekstityöpaja</a:t>
            </a:r>
            <a:r>
              <a:rPr lang="en-US" sz="2400" dirty="0"/>
              <a:t>.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Seminaarin</a:t>
            </a:r>
            <a:r>
              <a:rPr lang="en-US" sz="2400" dirty="0"/>
              <a:t> </a:t>
            </a:r>
            <a:r>
              <a:rPr lang="en-US" sz="2400" dirty="0" err="1"/>
              <a:t>ohessa</a:t>
            </a:r>
            <a:r>
              <a:rPr lang="en-US" sz="2400" dirty="0"/>
              <a:t> </a:t>
            </a:r>
            <a:r>
              <a:rPr lang="en-US" sz="2400" dirty="0" err="1"/>
              <a:t>suoritetaan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Kirjoitus</a:t>
            </a:r>
            <a:r>
              <a:rPr lang="en-US" sz="2400" dirty="0"/>
              <a:t>- ja </a:t>
            </a:r>
            <a:r>
              <a:rPr lang="en-US" sz="2400" dirty="0" err="1"/>
              <a:t>puheviestintä-kurssit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yht</a:t>
            </a:r>
            <a:r>
              <a:rPr lang="en-US" sz="2400" dirty="0"/>
              <a:t>. 3 op.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5</a:t>
            </a:fld>
            <a:endParaRPr lang="fi-FI"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44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6075305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sz="2400" dirty="0" err="1"/>
              <a:t>Syksyn</a:t>
            </a:r>
            <a:r>
              <a:rPr lang="en-US" sz="2400" dirty="0"/>
              <a:t> </a:t>
            </a:r>
            <a:r>
              <a:rPr lang="en-US" sz="2400" dirty="0" err="1"/>
              <a:t>tapaamisissa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keskitytään</a:t>
            </a:r>
            <a:r>
              <a:rPr lang="en-US" sz="2400" dirty="0"/>
              <a:t> </a:t>
            </a:r>
            <a:r>
              <a:rPr lang="en-US" sz="2400" dirty="0" err="1"/>
              <a:t>opinnäytteessä</a:t>
            </a:r>
            <a:r>
              <a:rPr lang="en-US" sz="2400" dirty="0"/>
              <a:t> </a:t>
            </a:r>
            <a:r>
              <a:rPr lang="en-US" sz="2400" dirty="0" err="1"/>
              <a:t>tarvittaviin</a:t>
            </a:r>
            <a:r>
              <a:rPr lang="en-US" sz="2400" dirty="0"/>
              <a:t> </a:t>
            </a:r>
            <a:r>
              <a:rPr lang="en-US" sz="2400" dirty="0" err="1"/>
              <a:t>tutkimustaitoihin</a:t>
            </a:r>
            <a:endParaRPr lang="en-US" sz="2400" dirty="0"/>
          </a:p>
          <a:p>
            <a:pPr>
              <a:buFont typeface="Arial,Sans-Serif"/>
              <a:buChar char="•"/>
            </a:pPr>
            <a:r>
              <a:rPr lang="en-US" sz="2400" dirty="0" err="1"/>
              <a:t>Vaihtoon</a:t>
            </a:r>
            <a:r>
              <a:rPr lang="en-US" sz="2400" dirty="0"/>
              <a:t> </a:t>
            </a:r>
            <a:r>
              <a:rPr lang="en-US" sz="2400" dirty="0" err="1"/>
              <a:t>lähtijät</a:t>
            </a:r>
            <a:r>
              <a:rPr lang="en-US" sz="2400" dirty="0"/>
              <a:t> </a:t>
            </a:r>
            <a:r>
              <a:rPr lang="en-US" sz="2400" dirty="0" err="1"/>
              <a:t>käyvät</a:t>
            </a:r>
            <a:r>
              <a:rPr lang="en-US" sz="2400" dirty="0"/>
              <a:t> </a:t>
            </a:r>
            <a:r>
              <a:rPr lang="en-US" sz="2400" dirty="0" err="1"/>
              <a:t>seminaaria</a:t>
            </a:r>
            <a:r>
              <a:rPr lang="en-US" sz="2400" dirty="0"/>
              <a:t> vain </a:t>
            </a:r>
            <a:r>
              <a:rPr lang="en-US" sz="2400" dirty="0" err="1"/>
              <a:t>puoli</a:t>
            </a:r>
            <a:r>
              <a:rPr lang="en-US" sz="2400" dirty="0"/>
              <a:t> </a:t>
            </a:r>
            <a:r>
              <a:rPr lang="en-US" sz="2400" dirty="0" err="1"/>
              <a:t>vuotta</a:t>
            </a:r>
            <a:r>
              <a:rPr lang="en-US" sz="2400" dirty="0"/>
              <a:t> ja </a:t>
            </a:r>
            <a:r>
              <a:rPr lang="en-US" sz="2400" dirty="0" err="1"/>
              <a:t>tekevät</a:t>
            </a:r>
            <a:r>
              <a:rPr lang="en-US" sz="2400" dirty="0"/>
              <a:t> </a:t>
            </a:r>
            <a:r>
              <a:rPr lang="en-US" sz="2400" dirty="0" err="1"/>
              <a:t>kandityön</a:t>
            </a:r>
            <a:r>
              <a:rPr lang="en-US" sz="2400" dirty="0"/>
              <a:t> </a:t>
            </a:r>
            <a:r>
              <a:rPr lang="en-US" sz="2400" dirty="0" err="1"/>
              <a:t>tiiviimmässä</a:t>
            </a:r>
            <a:r>
              <a:rPr lang="en-US" sz="2400" dirty="0"/>
              <a:t> </a:t>
            </a:r>
            <a:r>
              <a:rPr lang="en-US" sz="2400" dirty="0" err="1"/>
              <a:t>aikataulussa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6</a:t>
            </a:fld>
            <a:endParaRPr lang="fi-FI">
              <a:latin typeface="Neue Haas Grotesk Text Pro" panose="020B0504020202020204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E18F99-5845-B8E1-AA81-571D19A0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Seminaaritapaamiset</a:t>
            </a:r>
            <a:r>
              <a:rPr lang="en-US" sz="4000" dirty="0"/>
              <a:t> </a:t>
            </a:r>
            <a:r>
              <a:rPr lang="en-US" sz="4000" dirty="0" err="1"/>
              <a:t>tukevat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opinnäytetyön</a:t>
            </a:r>
            <a:r>
              <a:rPr lang="en-US" sz="4000" dirty="0"/>
              <a:t> </a:t>
            </a:r>
            <a:r>
              <a:rPr lang="en-US" sz="4000" dirty="0" err="1"/>
              <a:t>suunnittelua</a:t>
            </a:r>
            <a:r>
              <a:rPr lang="en-US" sz="4000" dirty="0"/>
              <a:t> ja </a:t>
            </a:r>
            <a:r>
              <a:rPr lang="en-US" sz="4000" dirty="0" err="1"/>
              <a:t>toteutusta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237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Seminaari</a:t>
            </a:r>
            <a:r>
              <a:rPr lang="en-US" sz="4000" dirty="0"/>
              <a:t> </a:t>
            </a:r>
            <a:r>
              <a:rPr lang="en-US" sz="4000" dirty="0" err="1"/>
              <a:t>käytännössä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1759774"/>
            <a:ext cx="6366934" cy="4596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sz="2400" dirty="0" err="1"/>
              <a:t>Keskustellaan</a:t>
            </a:r>
            <a:r>
              <a:rPr lang="en-US" sz="2400" dirty="0"/>
              <a:t> ja </a:t>
            </a:r>
            <a:r>
              <a:rPr lang="en-US" sz="2400" dirty="0" err="1"/>
              <a:t>annetaan</a:t>
            </a:r>
            <a:r>
              <a:rPr lang="en-US" sz="2400" dirty="0"/>
              <a:t> </a:t>
            </a:r>
            <a:r>
              <a:rPr lang="en-US" sz="2400" dirty="0" err="1"/>
              <a:t>palautetta</a:t>
            </a:r>
          </a:p>
          <a:p>
            <a:pPr>
              <a:buFont typeface="Arial,Sans-Serif"/>
              <a:buChar char="•"/>
            </a:pPr>
            <a:r>
              <a:rPr lang="en-US" sz="2400" dirty="0" err="1"/>
              <a:t>Esitellään</a:t>
            </a:r>
            <a:r>
              <a:rPr lang="en-US" sz="2400" dirty="0"/>
              <a:t> </a:t>
            </a:r>
            <a:r>
              <a:rPr lang="en-US" sz="2400" dirty="0" err="1"/>
              <a:t>omaa</a:t>
            </a:r>
            <a:r>
              <a:rPr lang="en-US" sz="2400" dirty="0"/>
              <a:t> </a:t>
            </a:r>
            <a:r>
              <a:rPr lang="en-US" sz="2400" dirty="0" err="1"/>
              <a:t>työtä</a:t>
            </a:r>
            <a:r>
              <a:rPr lang="en-US" sz="2400" dirty="0"/>
              <a:t> </a:t>
            </a:r>
            <a:r>
              <a:rPr lang="en-US" sz="2400" dirty="0" err="1"/>
              <a:t>toisille</a:t>
            </a:r>
            <a:r>
              <a:rPr lang="en-US" sz="2400" dirty="0"/>
              <a:t> </a:t>
            </a:r>
            <a:br>
              <a:rPr lang="en-US" dirty="0"/>
            </a:br>
            <a:r>
              <a:rPr lang="en-US" sz="2400" dirty="0" err="1"/>
              <a:t>sekä</a:t>
            </a:r>
            <a:r>
              <a:rPr lang="en-US" sz="2400" dirty="0"/>
              <a:t> </a:t>
            </a:r>
            <a:r>
              <a:rPr lang="en-US" sz="2400" dirty="0" err="1"/>
              <a:t>ohjaajille</a:t>
            </a:r>
            <a:r>
              <a:rPr lang="en-US" sz="2400" dirty="0"/>
              <a:t> </a:t>
            </a:r>
            <a:r>
              <a:rPr lang="en-US" sz="2400" dirty="0" err="1"/>
              <a:t>työn</a:t>
            </a:r>
            <a:r>
              <a:rPr lang="en-US" sz="2400" dirty="0"/>
              <a:t> </a:t>
            </a:r>
            <a:r>
              <a:rPr lang="en-US" sz="2400" dirty="0" err="1"/>
              <a:t>eri</a:t>
            </a:r>
            <a:r>
              <a:rPr lang="en-US" sz="2400" dirty="0"/>
              <a:t> </a:t>
            </a:r>
            <a:r>
              <a:rPr lang="en-US" sz="2400" dirty="0" err="1"/>
              <a:t>vaiheissa</a:t>
            </a:r>
          </a:p>
          <a:p>
            <a:pPr>
              <a:buFont typeface="Arial,Sans-Serif"/>
              <a:buChar char="•"/>
            </a:pPr>
            <a:r>
              <a:rPr lang="en-US" sz="2400" dirty="0" err="1"/>
              <a:t>Tutustutaan</a:t>
            </a:r>
            <a:r>
              <a:rPr lang="en-US" sz="2400" dirty="0"/>
              <a:t> </a:t>
            </a:r>
            <a:r>
              <a:rPr lang="en-US" sz="2400" dirty="0" err="1"/>
              <a:t>toisten</a:t>
            </a:r>
            <a:r>
              <a:rPr lang="en-US" sz="2400" dirty="0"/>
              <a:t> </a:t>
            </a:r>
            <a:r>
              <a:rPr lang="en-US" sz="2400" dirty="0" err="1"/>
              <a:t>projekteihin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ja </a:t>
            </a:r>
            <a:r>
              <a:rPr lang="en-US" sz="2400" dirty="0" err="1"/>
              <a:t>työvaiheisiin</a:t>
            </a:r>
            <a:endParaRPr lang="en-US" sz="2400" dirty="0"/>
          </a:p>
          <a:p>
            <a:pPr>
              <a:buFont typeface="Arial,Sans-Serif"/>
              <a:buChar char="•"/>
            </a:pPr>
            <a:r>
              <a:rPr lang="en-US" sz="2400" dirty="0"/>
              <a:t>Opponoidaan: </a:t>
            </a:r>
            <a:br>
              <a:rPr lang="en-US" sz="2400" dirty="0"/>
            </a:br>
            <a:r>
              <a:rPr lang="en-US" sz="2400" dirty="0" err="1"/>
              <a:t>perehdytään</a:t>
            </a:r>
            <a:r>
              <a:rPr lang="en-US" sz="2400" dirty="0"/>
              <a:t> </a:t>
            </a:r>
            <a:r>
              <a:rPr lang="en-US" sz="2400" dirty="0" err="1"/>
              <a:t>pienryhmissä</a:t>
            </a:r>
            <a:br>
              <a:rPr lang="en-US" sz="2400" dirty="0"/>
            </a:br>
            <a:r>
              <a:rPr lang="en-US" sz="2400" dirty="0" err="1"/>
              <a:t>toisten</a:t>
            </a:r>
            <a:r>
              <a:rPr lang="en-US" sz="2400" dirty="0"/>
              <a:t> </a:t>
            </a:r>
            <a:r>
              <a:rPr lang="en-US" sz="2400" dirty="0" err="1"/>
              <a:t>projekteihin</a:t>
            </a:r>
            <a:r>
              <a:rPr lang="en-US" sz="2400" dirty="0"/>
              <a:t> ja </a:t>
            </a:r>
            <a:r>
              <a:rPr lang="en-US" sz="2400" dirty="0" err="1"/>
              <a:t>annetaan</a:t>
            </a:r>
            <a:r>
              <a:rPr lang="en-US" sz="2400" dirty="0"/>
              <a:t> </a:t>
            </a:r>
            <a:r>
              <a:rPr lang="en-US" sz="2400" dirty="0" err="1"/>
              <a:t>palautetta</a:t>
            </a:r>
            <a:r>
              <a:rPr lang="en-US" sz="2400" dirty="0"/>
              <a:t>, </a:t>
            </a:r>
            <a:r>
              <a:rPr lang="en-US" sz="2400" dirty="0" err="1"/>
              <a:t>haastetaan</a:t>
            </a:r>
            <a:r>
              <a:rPr lang="en-US" sz="2400" dirty="0"/>
              <a:t>, </a:t>
            </a:r>
            <a:r>
              <a:rPr lang="en-US" sz="2400" dirty="0" err="1"/>
              <a:t>kysellään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tuetaan</a:t>
            </a:r>
            <a:r>
              <a:rPr lang="en-US" sz="2400" dirty="0"/>
              <a:t> </a:t>
            </a:r>
            <a:r>
              <a:rPr lang="en-US" sz="2400" dirty="0" err="1"/>
              <a:t>toisia</a:t>
            </a:r>
            <a:r>
              <a:rPr lang="en-US" sz="2400" dirty="0"/>
              <a:t> </a:t>
            </a:r>
            <a:r>
              <a:rPr lang="en-US" sz="2400" dirty="0" err="1"/>
              <a:t>haasteiden</a:t>
            </a:r>
            <a:r>
              <a:rPr lang="en-US" sz="2400" dirty="0"/>
              <a:t> </a:t>
            </a:r>
            <a:r>
              <a:rPr lang="en-US" sz="2400" dirty="0" err="1"/>
              <a:t>edessä</a:t>
            </a:r>
            <a:r>
              <a:rPr lang="en-US" sz="2400" dirty="0"/>
              <a:t>.</a:t>
            </a:r>
          </a:p>
          <a:p>
            <a:pPr>
              <a:buFont typeface="Arial,Sans-Serif"/>
              <a:buChar char="•"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7</a:t>
            </a:fld>
            <a:endParaRPr lang="fi-FI"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767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6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Harjoittelemme</a:t>
            </a:r>
            <a:r>
              <a:rPr lang="en-US" sz="4000" dirty="0"/>
              <a:t> </a:t>
            </a:r>
            <a:r>
              <a:rPr lang="en-US" sz="4000" dirty="0" err="1"/>
              <a:t>siis</a:t>
            </a:r>
            <a:r>
              <a:rPr lang="en-US" sz="4000" dirty="0"/>
              <a:t> </a:t>
            </a:r>
            <a:r>
              <a:rPr lang="en-US" sz="4000" dirty="0" err="1"/>
              <a:t>yhdessä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luovaan</a:t>
            </a:r>
            <a:r>
              <a:rPr lang="en-US" sz="4000" dirty="0"/>
              <a:t> </a:t>
            </a:r>
            <a:r>
              <a:rPr lang="en-US" sz="4000" dirty="0" err="1"/>
              <a:t>työhön</a:t>
            </a:r>
            <a:r>
              <a:rPr lang="en-US" sz="4000" dirty="0"/>
              <a:t> </a:t>
            </a:r>
            <a:r>
              <a:rPr lang="en-US" sz="4000" dirty="0" err="1"/>
              <a:t>kuuluvia</a:t>
            </a:r>
            <a:r>
              <a:rPr lang="en-US" sz="4000" dirty="0"/>
              <a:t> </a:t>
            </a:r>
            <a:r>
              <a:rPr lang="en-US" sz="4000" dirty="0" err="1"/>
              <a:t>tutkimustaitoja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D965-7B29-8686-5717-24F53040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6" y="2380662"/>
            <a:ext cx="6075305" cy="338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sz="2400" dirty="0" err="1"/>
              <a:t>Tutkiminen</a:t>
            </a:r>
          </a:p>
          <a:p>
            <a:pPr>
              <a:buFont typeface="Arial,Sans-Serif"/>
              <a:buChar char="•"/>
            </a:pPr>
            <a:r>
              <a:rPr lang="en-US" sz="2400" dirty="0" err="1"/>
              <a:t>Tietoinen</a:t>
            </a:r>
            <a:r>
              <a:rPr lang="en-US" sz="2400" dirty="0"/>
              <a:t> </a:t>
            </a:r>
            <a:r>
              <a:rPr lang="en-US" sz="2400" dirty="0" err="1"/>
              <a:t>rajaaminen</a:t>
            </a:r>
          </a:p>
          <a:p>
            <a:pPr>
              <a:buFont typeface="Arial,Sans-Serif"/>
              <a:buChar char="•"/>
            </a:pPr>
            <a:r>
              <a:rPr lang="en-US" sz="2400" dirty="0" err="1"/>
              <a:t>Näkökulman</a:t>
            </a:r>
            <a:r>
              <a:rPr lang="en-US" sz="2400" dirty="0"/>
              <a:t> </a:t>
            </a:r>
            <a:r>
              <a:rPr lang="en-US" sz="2400" dirty="0" err="1"/>
              <a:t>valitseminen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ja </a:t>
            </a:r>
            <a:r>
              <a:rPr lang="en-US" sz="2400" dirty="0" err="1"/>
              <a:t>siitä</a:t>
            </a:r>
            <a:r>
              <a:rPr lang="en-US" sz="2400" dirty="0"/>
              <a:t> </a:t>
            </a:r>
            <a:r>
              <a:rPr lang="en-US" sz="2400" dirty="0" err="1"/>
              <a:t>kertominen</a:t>
            </a:r>
            <a:endParaRPr lang="en-US" sz="2400" dirty="0"/>
          </a:p>
          <a:p>
            <a:pPr>
              <a:buFont typeface="Arial,Sans-Serif"/>
              <a:buChar char="•"/>
            </a:pPr>
            <a:r>
              <a:rPr lang="en-US" sz="2400" dirty="0" err="1"/>
              <a:t>Näkemysten</a:t>
            </a:r>
            <a:r>
              <a:rPr lang="en-US" sz="2400" dirty="0"/>
              <a:t> </a:t>
            </a:r>
            <a:r>
              <a:rPr lang="en-US" sz="2400" dirty="0" err="1"/>
              <a:t>perusteleminen</a:t>
            </a:r>
          </a:p>
          <a:p>
            <a:pPr>
              <a:buFont typeface="Arial,Sans-Serif"/>
              <a:buChar char="•"/>
            </a:pPr>
            <a:r>
              <a:rPr lang="en-US" sz="2400" dirty="0" err="1"/>
              <a:t>Asiantuntevasti</a:t>
            </a:r>
            <a:r>
              <a:rPr lang="en-US" sz="2400" dirty="0"/>
              <a:t> </a:t>
            </a:r>
            <a:r>
              <a:rPr lang="en-US" sz="2400" dirty="0" err="1"/>
              <a:t>viestiminen</a:t>
            </a:r>
            <a:r>
              <a:rPr lang="en-US" sz="2400" dirty="0"/>
              <a:t> </a:t>
            </a:r>
            <a:r>
              <a:rPr lang="en-US" sz="2400" dirty="0" err="1"/>
              <a:t>kirjoittamalla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ja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puhumalla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8</a:t>
            </a:fld>
            <a:endParaRPr lang="fi-FI"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912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128-D21E-E880-2527-787FF72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Mitä</a:t>
            </a:r>
            <a:r>
              <a:rPr lang="en-US" sz="4000" dirty="0"/>
              <a:t> </a:t>
            </a:r>
            <a:r>
              <a:rPr lang="en-US" sz="4000" dirty="0" err="1"/>
              <a:t>osaan</a:t>
            </a:r>
            <a:r>
              <a:rPr lang="en-US" sz="4000" dirty="0"/>
              <a:t> </a:t>
            </a:r>
            <a:r>
              <a:rPr lang="en-US" sz="4000" dirty="0" err="1"/>
              <a:t>seminaarin</a:t>
            </a:r>
            <a:r>
              <a:rPr lang="en-US" sz="4000" dirty="0"/>
              <a:t> </a:t>
            </a:r>
            <a:r>
              <a:rPr lang="en-US" sz="4000" dirty="0" err="1"/>
              <a:t>suoritettuani</a:t>
            </a:r>
            <a:r>
              <a:rPr lang="en-US" sz="4000" dirty="0"/>
              <a:t>? 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69B9F-4682-6777-0E5E-2AE6781F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20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Viimeistellä</a:t>
            </a:r>
            <a:r>
              <a:rPr lang="en-US" sz="2400" dirty="0"/>
              <a:t> </a:t>
            </a:r>
            <a:r>
              <a:rPr lang="en-US" sz="2400" dirty="0" err="1"/>
              <a:t>itsenäisesti</a:t>
            </a:r>
            <a:r>
              <a:rPr lang="en-US" sz="2400" dirty="0"/>
              <a:t> </a:t>
            </a:r>
            <a:r>
              <a:rPr lang="en-US" sz="2400" dirty="0" err="1"/>
              <a:t>opinnäytetyöni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Arvioida</a:t>
            </a:r>
            <a:r>
              <a:rPr lang="en-US" sz="2400" dirty="0"/>
              <a:t> </a:t>
            </a:r>
            <a:r>
              <a:rPr lang="en-US" sz="2400" dirty="0" err="1"/>
              <a:t>taiteellisen</a:t>
            </a:r>
            <a:r>
              <a:rPr lang="en-US" sz="2400" dirty="0"/>
              <a:t> </a:t>
            </a:r>
            <a:r>
              <a:rPr lang="en-US" sz="2400" dirty="0" err="1"/>
              <a:t>produktion</a:t>
            </a:r>
            <a:r>
              <a:rPr lang="en-US" sz="2400" dirty="0"/>
              <a:t> ja </a:t>
            </a:r>
            <a:r>
              <a:rPr lang="en-US" sz="2400" dirty="0" err="1"/>
              <a:t>tutkimuksellisen</a:t>
            </a:r>
            <a:r>
              <a:rPr lang="en-US" sz="2400" dirty="0"/>
              <a:t> </a:t>
            </a:r>
            <a:r>
              <a:rPr lang="en-US" sz="2400" dirty="0" err="1"/>
              <a:t>kirjoittamisen</a:t>
            </a:r>
            <a:r>
              <a:rPr lang="en-US" sz="2400" dirty="0"/>
              <a:t> </a:t>
            </a:r>
            <a:r>
              <a:rPr lang="en-US" sz="2400" dirty="0" err="1"/>
              <a:t>suhdetta</a:t>
            </a:r>
            <a:r>
              <a:rPr lang="en-US" sz="2400" dirty="0"/>
              <a:t> </a:t>
            </a:r>
            <a:r>
              <a:rPr lang="en-US" sz="2400" dirty="0" err="1"/>
              <a:t>työssäni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Ymmärrän</a:t>
            </a:r>
            <a:r>
              <a:rPr lang="en-US" sz="2400" dirty="0"/>
              <a:t> </a:t>
            </a:r>
            <a:r>
              <a:rPr lang="en-US" sz="2400" dirty="0" err="1"/>
              <a:t>tutkimuksellisen</a:t>
            </a:r>
            <a:r>
              <a:rPr lang="en-US" sz="2400" dirty="0"/>
              <a:t> </a:t>
            </a:r>
            <a:r>
              <a:rPr lang="en-US" sz="2400" dirty="0" err="1"/>
              <a:t>kirjoittamisen</a:t>
            </a:r>
            <a:r>
              <a:rPr lang="en-US" sz="2400" dirty="0"/>
              <a:t> </a:t>
            </a:r>
            <a:r>
              <a:rPr lang="en-US" sz="2400" dirty="0" err="1"/>
              <a:t>konventioita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käytänteitä</a:t>
            </a:r>
            <a:r>
              <a:rPr lang="en-US" sz="2400" dirty="0"/>
              <a:t>, </a:t>
            </a:r>
            <a:r>
              <a:rPr lang="en-US" sz="2400" dirty="0" err="1"/>
              <a:t>piirteitä</a:t>
            </a:r>
            <a:r>
              <a:rPr lang="en-US" sz="2400" dirty="0"/>
              <a:t> ja </a:t>
            </a:r>
            <a:r>
              <a:rPr lang="en-US" sz="2400" dirty="0" err="1"/>
              <a:t>perinteitä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B8CDB-AB44-3EE5-8059-89E5619B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err="1"/>
              <a:t>Lukea</a:t>
            </a:r>
            <a:r>
              <a:rPr lang="en-US" sz="2400" dirty="0"/>
              <a:t> </a:t>
            </a:r>
            <a:r>
              <a:rPr lang="en-US" sz="2400" dirty="0" err="1"/>
              <a:t>kriittisesti</a:t>
            </a:r>
          </a:p>
          <a:p>
            <a:pPr>
              <a:buFont typeface="Arial"/>
              <a:buChar char="•"/>
            </a:pPr>
            <a:r>
              <a:rPr lang="en-US" sz="2400" dirty="0" err="1"/>
              <a:t>Puolustaa</a:t>
            </a:r>
            <a:r>
              <a:rPr lang="en-US" sz="2400" dirty="0"/>
              <a:t> </a:t>
            </a:r>
            <a:r>
              <a:rPr lang="en-US" sz="2400" dirty="0" err="1"/>
              <a:t>omia</a:t>
            </a:r>
            <a:r>
              <a:rPr lang="en-US" sz="2400" dirty="0"/>
              <a:t> </a:t>
            </a:r>
            <a:r>
              <a:rPr lang="en-US" sz="2400" dirty="0" err="1"/>
              <a:t>argumenttejani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perustella</a:t>
            </a:r>
            <a:r>
              <a:rPr lang="en-US" sz="2400" dirty="0"/>
              <a:t> </a:t>
            </a:r>
            <a:r>
              <a:rPr lang="en-US" sz="2400" dirty="0" err="1"/>
              <a:t>väitteitäni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/>
              <a:t>Osaan</a:t>
            </a:r>
            <a:r>
              <a:rPr lang="en-US" sz="2400" dirty="0"/>
              <a:t> </a:t>
            </a:r>
            <a:r>
              <a:rPr lang="en-US" sz="2400" dirty="0" err="1"/>
              <a:t>arvioida</a:t>
            </a:r>
            <a:r>
              <a:rPr lang="en-US" sz="2400" dirty="0"/>
              <a:t>, </a:t>
            </a:r>
            <a:r>
              <a:rPr lang="en-US" sz="2400" dirty="0" err="1"/>
              <a:t>eritellä</a:t>
            </a:r>
            <a:r>
              <a:rPr lang="en-US" sz="2400" dirty="0"/>
              <a:t> ja </a:t>
            </a:r>
            <a:r>
              <a:rPr lang="en-US" sz="2400" dirty="0" err="1"/>
              <a:t>esitellä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oppimis</a:t>
            </a:r>
            <a:r>
              <a:rPr lang="en-US" sz="2400" dirty="0"/>
              <a:t>- ja </a:t>
            </a:r>
            <a:r>
              <a:rPr lang="en-US" sz="2400" dirty="0" err="1"/>
              <a:t>suunnitteluprosessiani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F815-AA46-820E-E909-B30CE16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B9E-A863-0D4C-A12D-C57C32FBF1A8}" type="datetime1">
              <a:rPr lang="fi-FI" smtClean="0">
                <a:latin typeface="Neue Haas Grotesk Text Pro" panose="020B0504020202020204" pitchFamily="34" charset="77"/>
              </a:rPr>
              <a:t>26.4.2022</a:t>
            </a:fld>
            <a:endParaRPr lang="fi-FI" dirty="0">
              <a:latin typeface="Neue Haas Grotesk Text Pro" panose="020B0504020202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3434-628D-185A-26A6-15E66C8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Kandidaatin opinnäyteseminaari: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C461-AF50-3C01-147F-C92A64C4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029-D2EE-024D-80B9-7467A8620680}" type="slidenum">
              <a:rPr lang="fi-FI" smtClean="0">
                <a:latin typeface="Neue Haas Grotesk Text Pro" panose="020B0504020202020204" pitchFamily="34" charset="77"/>
              </a:rPr>
              <a:t>9</a:t>
            </a:fld>
            <a:endParaRPr lang="fi-FI"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74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1527</Words>
  <Application>Microsoft Macintosh PowerPoint</Application>
  <PresentationFormat>Laajakuva</PresentationFormat>
  <Paragraphs>292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6" baseType="lpstr">
      <vt:lpstr>.Apple Color Emoji UI</vt:lpstr>
      <vt:lpstr>Acumin Pro ExtraCondensed Med</vt:lpstr>
      <vt:lpstr>Arial</vt:lpstr>
      <vt:lpstr>Arial,Sans-Serif</vt:lpstr>
      <vt:lpstr>Calibri</vt:lpstr>
      <vt:lpstr>Georgia</vt:lpstr>
      <vt:lpstr>Neue Haas Grotesk Text Pro</vt:lpstr>
      <vt:lpstr>Office-teema</vt:lpstr>
      <vt:lpstr>Intro</vt:lpstr>
      <vt:lpstr>Tervetuloa kandidaatin opinnäyteseminaariin!</vt:lpstr>
      <vt:lpstr>Tervetuloa  Koe: koe: 2.0:aan!</vt:lpstr>
      <vt:lpstr>Päivän ohjelma</vt:lpstr>
      <vt:lpstr>Seminaaritapaamiset tukevat  opinnäytetyön suunnittelua ja toteutusta</vt:lpstr>
      <vt:lpstr>Seminaaritapaamiset tukevat  opinnäytetyön suunnittelua ja toteutusta</vt:lpstr>
      <vt:lpstr>Seminaari käytännössä</vt:lpstr>
      <vt:lpstr>Harjoittelemme siis yhdessä  luovaan työhön kuuluvia tutkimustaitoja</vt:lpstr>
      <vt:lpstr>Mitä osaan seminaarin suoritettuani? </vt:lpstr>
      <vt:lpstr>Mikä opinnäyte on?</vt:lpstr>
      <vt:lpstr>Opinnäyte = tutkimustyö + teksti</vt:lpstr>
      <vt:lpstr>Opinnäyteessä pääsen osoittamaan  osaamistani ja asiantuntemustani</vt:lpstr>
      <vt:lpstr>Kypsyysnäyte 🇫🇮 </vt:lpstr>
      <vt:lpstr>Tukea kirjoittamiseen 💁🇫🇮    </vt:lpstr>
      <vt:lpstr>Kypsyysnäyte 🇫🇮 + 🇬🇧  </vt:lpstr>
      <vt:lpstr>Mognadspro 🇸🇪   </vt:lpstr>
      <vt:lpstr>Prosessin avainkohdat</vt:lpstr>
      <vt:lpstr>Aikataulu</vt:lpstr>
      <vt:lpstr>Millainen tekijä olen?  Mitä olen tehnyt, mitä haluaisin tehdä?  Mitä työni kertoo minusta suunnittelijana?</vt:lpstr>
      <vt:lpstr>Millainen on sopiva projekti? </vt:lpstr>
      <vt:lpstr>Millainen on liian hankala projekti? 🆘 </vt:lpstr>
      <vt:lpstr>Mikä motivoi?</vt:lpstr>
      <vt:lpstr>Rajaus tarkentuu koko projektin ajan</vt:lpstr>
      <vt:lpstr>PowerPoint-esitys</vt:lpstr>
      <vt:lpstr>Opinnäyte = tutkimus+tutkielma</vt:lpstr>
      <vt:lpstr>PowerPoint-esitys</vt:lpstr>
      <vt:lpstr>Produktiopohjainen työ</vt:lpstr>
      <vt:lpstr>Produktion taustatutkimus</vt:lpstr>
      <vt:lpstr>Prosessita kerrotaan raporttimaisesti  ja tulokset esitellään näyttävästi</vt:lpstr>
      <vt:lpstr>Produktion ja tutkielman suhde</vt:lpstr>
      <vt:lpstr>Tutkimuksellinen työ</vt:lpstr>
      <vt:lpstr>Tutkimuksellinen työ on kokonaan kirjallinen</vt:lpstr>
      <vt:lpstr>Teen sellaisen opin näytteen,  jonka pystyn oikeasti tekemään. </vt:lpstr>
      <vt:lpstr>Luettavaa</vt:lpstr>
      <vt:lpstr>Tehtävät</vt:lpstr>
      <vt:lpstr>1. tehtävä, DL 20.5.</vt:lpstr>
      <vt:lpstr>2. tehtävä, DL 31.5.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Anni Tolvanen</dc:creator>
  <cp:lastModifiedBy>Anni Tolvanen</cp:lastModifiedBy>
  <cp:revision>836</cp:revision>
  <dcterms:created xsi:type="dcterms:W3CDTF">2021-10-02T09:40:03Z</dcterms:created>
  <dcterms:modified xsi:type="dcterms:W3CDTF">2022-04-26T16:16:59Z</dcterms:modified>
</cp:coreProperties>
</file>