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embeddedFontLst>
    <p:embeddedFont>
      <p:font typeface="Roboto Slab" panose="020B0604020202020204" charset="0"/>
      <p:regular r:id="rId22"/>
      <p:bold r:id="rId23"/>
    </p:embeddedFont>
    <p:embeddedFont>
      <p:font typeface="Source Sans Pro" panose="020B050303040302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2DE5001-69AD-41DC-B02D-2B306384F0F8}">
  <a:tblStyle styleId="{22DE5001-69AD-41DC-B02D-2B306384F0F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ab4ed2d49b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ab4ed2d49b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ab4ed2d49b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ab4ed2d49b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ab4ed2d49b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ab4ed2d49b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ab4ed2d49b_0_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ab4ed2d49b_0_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ab4ed2d49b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ab4ed2d49b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ab4ed2d49b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ab4ed2d49b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ab4ed2d49b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ab4ed2d49b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ab4ed2d49b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ab4ed2d49b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ab4ed2d49b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ab4ed2d49b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ab4ed2d49b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ab4ed2d49b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ab4ed2d49b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ab4ed2d49b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ab4ed2d49b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ab4ed2d49b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ab4ed2d49b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ab4ed2d49b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ab4ed2d49b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ab4ed2d49b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ab4ed2d49b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ab4ed2d49b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ab4ed2d49b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ab4ed2d49b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ab4ed2d49b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ab4ed2d49b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ab4ed2d49b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ab4ed2d49b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700185" y="1991850"/>
            <a:ext cx="58074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 sz="5800" b="1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337531" y="4630074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790243" y="4182401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893253" y="3333348"/>
            <a:ext cx="57600" cy="576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771302" y="4923775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2386266" y="508134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479460" y="2703980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261540" y="643097"/>
            <a:ext cx="96300" cy="96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507235" y="1080863"/>
            <a:ext cx="192600" cy="1923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8314019" y="3625322"/>
            <a:ext cx="144300" cy="1440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8882858" y="4186761"/>
            <a:ext cx="144300" cy="1440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158313" y="1596559"/>
            <a:ext cx="57600" cy="576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1396483" y="226428"/>
            <a:ext cx="192600" cy="1923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617492" y="2000594"/>
            <a:ext cx="57600" cy="576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3425273" y="387880"/>
            <a:ext cx="57600" cy="576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8014029" y="4567546"/>
            <a:ext cx="192600" cy="1923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ctrTitle"/>
          </p:nvPr>
        </p:nvSpPr>
        <p:spPr>
          <a:xfrm>
            <a:off x="1546025" y="1754794"/>
            <a:ext cx="5832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1546025" y="3011511"/>
            <a:ext cx="5832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4"/>
          <p:cNvPicPr preferRelativeResize="0"/>
          <p:nvPr/>
        </p:nvPicPr>
        <p:blipFill rotWithShape="1">
          <a:blip r:embed="rId2">
            <a:alphaModFix/>
          </a:blip>
          <a:srcRect l="19" r="19"/>
          <a:stretch/>
        </p:blipFill>
        <p:spPr>
          <a:xfrm rot="10800000" flipH="1">
            <a:off x="5952" y="0"/>
            <a:ext cx="91406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1215300" y="1723650"/>
            <a:ext cx="67134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600"/>
              <a:buChar char="◎"/>
              <a:defRPr sz="3600" i="1"/>
            </a:lvl1pPr>
            <a:lvl2pPr marL="914400" lvl="1" indent="-4572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○"/>
              <a:defRPr sz="3600" i="1"/>
            </a:lvl2pPr>
            <a:lvl3pPr marL="1371600" lvl="2" indent="-4572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◉"/>
              <a:defRPr sz="3600" i="1"/>
            </a:lvl3pPr>
            <a:lvl4pPr marL="1828800" lvl="3" indent="-457200" algn="ctr" rtl="0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 i="1"/>
            </a:lvl4pPr>
            <a:lvl5pPr marL="2286000" lvl="4" indent="-457200" algn="ctr" rtl="0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 i="1"/>
            </a:lvl5pPr>
            <a:lvl6pPr marL="2743200" lvl="5" indent="-457200" algn="ctr" rtl="0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 i="1"/>
            </a:lvl6pPr>
            <a:lvl7pPr marL="3200400" lvl="6" indent="-457200" algn="ctr" rtl="0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 i="1"/>
            </a:lvl7pPr>
            <a:lvl8pPr marL="3657600" lvl="7" indent="-457200" algn="ctr" rtl="0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 i="1"/>
            </a:lvl8pPr>
            <a:lvl9pPr marL="4114800" lvl="8" indent="-457200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 i="1"/>
            </a:lvl9pPr>
          </a:lstStyle>
          <a:p>
            <a:endParaRPr/>
          </a:p>
        </p:txBody>
      </p:sp>
      <p:grpSp>
        <p:nvGrpSpPr>
          <p:cNvPr id="32" name="Google Shape;32;p4"/>
          <p:cNvGrpSpPr/>
          <p:nvPr/>
        </p:nvGrpSpPr>
        <p:grpSpPr>
          <a:xfrm>
            <a:off x="3839646" y="782918"/>
            <a:ext cx="1464573" cy="842707"/>
            <a:chOff x="3593400" y="1729675"/>
            <a:chExt cx="1957200" cy="1123610"/>
          </a:xfrm>
        </p:grpSpPr>
        <p:sp>
          <p:nvSpPr>
            <p:cNvPr id="33" name="Google Shape;33;p4"/>
            <p:cNvSpPr txBox="1"/>
            <p:nvPr/>
          </p:nvSpPr>
          <p:spPr>
            <a:xfrm>
              <a:off x="3593400" y="1729675"/>
              <a:ext cx="1957200" cy="87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0" b="1">
                  <a:solidFill>
                    <a:schemeClr val="accen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“</a:t>
              </a:r>
              <a:endParaRPr sz="60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4025400" y="1760085"/>
              <a:ext cx="1093200" cy="1093200"/>
            </a:xfrm>
            <a:prstGeom prst="ellipse">
              <a:avLst/>
            </a:prstGeom>
            <a:noFill/>
            <a:ln w="9525" cap="flat" cmpd="sng">
              <a:solidFill>
                <a:srgbClr val="CFD8DC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4190700" y="1925385"/>
              <a:ext cx="762600" cy="762600"/>
            </a:xfrm>
            <a:prstGeom prst="ellipse">
              <a:avLst/>
            </a:prstGeom>
            <a:noFill/>
            <a:ln w="19050" cap="flat" cmpd="sng">
              <a:solidFill>
                <a:srgbClr val="CFD8D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6" name="Google Shape;36;p4"/>
          <p:cNvCxnSpPr>
            <a:endCxn id="34" idx="1"/>
          </p:cNvCxnSpPr>
          <p:nvPr/>
        </p:nvCxnSpPr>
        <p:spPr>
          <a:xfrm>
            <a:off x="3750511" y="390297"/>
            <a:ext cx="532200" cy="5355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7;p4"/>
          <p:cNvCxnSpPr/>
          <p:nvPr/>
        </p:nvCxnSpPr>
        <p:spPr>
          <a:xfrm rot="10800000">
            <a:off x="4362902" y="436125"/>
            <a:ext cx="209100" cy="3696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38;p4"/>
          <p:cNvCxnSpPr/>
          <p:nvPr/>
        </p:nvCxnSpPr>
        <p:spPr>
          <a:xfrm rot="10800000" flipH="1">
            <a:off x="4704510" y="351930"/>
            <a:ext cx="347100" cy="4746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Google Shape;39;p4"/>
          <p:cNvSpPr txBox="1">
            <a:spLocks noGrp="1"/>
          </p:cNvSpPr>
          <p:nvPr>
            <p:ph type="sldNum" idx="12"/>
          </p:nvPr>
        </p:nvSpPr>
        <p:spPr>
          <a:xfrm>
            <a:off x="-87" y="4749844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786150" y="1261700"/>
            <a:ext cx="7571700" cy="35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◎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1"/>
          </p:nvPr>
        </p:nvSpPr>
        <p:spPr>
          <a:xfrm>
            <a:off x="786137" y="1200150"/>
            <a:ext cx="36753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2"/>
          </p:nvPr>
        </p:nvSpPr>
        <p:spPr>
          <a:xfrm>
            <a:off x="4682659" y="1200150"/>
            <a:ext cx="36753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mplete pattern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/>
          <p:nvPr/>
        </p:nvSpPr>
        <p:spPr>
          <a:xfrm>
            <a:off x="-26550" y="-14850"/>
            <a:ext cx="9197100" cy="5173200"/>
          </a:xfrm>
          <a:prstGeom prst="rect">
            <a:avLst/>
          </a:prstGeom>
          <a:solidFill>
            <a:srgbClr val="CFD8DC">
              <a:alpha val="49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86150" y="1261700"/>
            <a:ext cx="7571700" cy="35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Source Sans Pro"/>
              <a:buChar char="◎"/>
              <a:defRPr sz="3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○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◉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3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6" r:id="rId7"/>
    <p:sldLayoutId id="2147483657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carnival.com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hyperlink" Target="https://haltian.com/resource/the-future-of-smart-buildings-is-empathic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>
            <a:spLocks noGrp="1"/>
          </p:cNvSpPr>
          <p:nvPr>
            <p:ph type="ctrTitle"/>
          </p:nvPr>
        </p:nvSpPr>
        <p:spPr>
          <a:xfrm>
            <a:off x="1700185" y="1991850"/>
            <a:ext cx="58074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Smart Workplace Solutions</a:t>
            </a:r>
            <a:endParaRPr/>
          </a:p>
        </p:txBody>
      </p:sp>
      <p:pic>
        <p:nvPicPr>
          <p:cNvPr id="71" name="Google Shape;71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563525"/>
            <a:ext cx="1364476" cy="57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1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should they be called smart workplace solutions? </a:t>
            </a:r>
            <a:endParaRPr/>
          </a:p>
        </p:txBody>
      </p:sp>
      <p:sp>
        <p:nvSpPr>
          <p:cNvPr id="168" name="Google Shape;168;p21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169" name="Google Shape;16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1138" y="1239675"/>
            <a:ext cx="6161726" cy="30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563525"/>
            <a:ext cx="1364476" cy="57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2"/>
          <p:cNvSpPr txBox="1">
            <a:spLocks noGrp="1"/>
          </p:cNvSpPr>
          <p:nvPr>
            <p:ph type="body" idx="1"/>
          </p:nvPr>
        </p:nvSpPr>
        <p:spPr>
          <a:xfrm>
            <a:off x="1215300" y="2161800"/>
            <a:ext cx="67134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Work Experience</a:t>
            </a:r>
            <a:endParaRPr/>
          </a:p>
        </p:txBody>
      </p:sp>
      <p:sp>
        <p:nvSpPr>
          <p:cNvPr id="176" name="Google Shape;176;p22"/>
          <p:cNvSpPr txBox="1">
            <a:spLocks noGrp="1"/>
          </p:cNvSpPr>
          <p:nvPr>
            <p:ph type="sldNum" idx="12"/>
          </p:nvPr>
        </p:nvSpPr>
        <p:spPr>
          <a:xfrm>
            <a:off x="-87" y="4749844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177" name="Google Shape;17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563525"/>
            <a:ext cx="1364476" cy="57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3"/>
          <p:cNvSpPr/>
          <p:nvPr/>
        </p:nvSpPr>
        <p:spPr>
          <a:xfrm>
            <a:off x="2774550" y="888725"/>
            <a:ext cx="3593700" cy="3268500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83" name="Google Shape;183;p23"/>
          <p:cNvSpPr/>
          <p:nvPr/>
        </p:nvSpPr>
        <p:spPr>
          <a:xfrm>
            <a:off x="2244450" y="378150"/>
            <a:ext cx="4655100" cy="4387200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3"/>
          <p:cNvSpPr txBox="1">
            <a:spLocks noGrp="1"/>
          </p:cNvSpPr>
          <p:nvPr>
            <p:ph type="title"/>
          </p:nvPr>
        </p:nvSpPr>
        <p:spPr>
          <a:xfrm>
            <a:off x="786150" y="308125"/>
            <a:ext cx="28866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Features - The core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85" name="Google Shape;185;p23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186" name="Google Shape;186;p23"/>
          <p:cNvSpPr txBox="1"/>
          <p:nvPr/>
        </p:nvSpPr>
        <p:spPr>
          <a:xfrm>
            <a:off x="6899550" y="4090125"/>
            <a:ext cx="1380000" cy="3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Occupancy</a:t>
            </a:r>
            <a:endParaRPr sz="1800" b="1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87" name="Google Shape;187;p23"/>
          <p:cNvSpPr txBox="1"/>
          <p:nvPr/>
        </p:nvSpPr>
        <p:spPr>
          <a:xfrm>
            <a:off x="6899550" y="558325"/>
            <a:ext cx="1022400" cy="3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Booking</a:t>
            </a:r>
            <a:endParaRPr sz="1800" b="1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88" name="Google Shape;188;p23"/>
          <p:cNvSpPr txBox="1"/>
          <p:nvPr/>
        </p:nvSpPr>
        <p:spPr>
          <a:xfrm>
            <a:off x="609325" y="1928675"/>
            <a:ext cx="1380000" cy="3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Search box</a:t>
            </a:r>
            <a:endParaRPr sz="1800" b="1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89" name="Google Shape;189;p23"/>
          <p:cNvSpPr txBox="1"/>
          <p:nvPr/>
        </p:nvSpPr>
        <p:spPr>
          <a:xfrm>
            <a:off x="520975" y="3694575"/>
            <a:ext cx="1556700" cy="3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Wayfinding</a:t>
            </a:r>
            <a:endParaRPr sz="1800" b="1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0" name="Google Shape;190;p23"/>
          <p:cNvSpPr txBox="1"/>
          <p:nvPr/>
        </p:nvSpPr>
        <p:spPr>
          <a:xfrm>
            <a:off x="7410275" y="2324225"/>
            <a:ext cx="1462500" cy="3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Free spaces</a:t>
            </a:r>
            <a:endParaRPr sz="1800" b="1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1" name="Google Shape;191;p23"/>
          <p:cNvSpPr/>
          <p:nvPr/>
        </p:nvSpPr>
        <p:spPr>
          <a:xfrm>
            <a:off x="3403950" y="1425725"/>
            <a:ext cx="2334900" cy="2194500"/>
          </a:xfrm>
          <a:prstGeom prst="ellipse">
            <a:avLst/>
          </a:prstGeom>
          <a:noFill/>
          <a:ln w="28575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2" name="Google Shape;192;p23"/>
          <p:cNvSpPr/>
          <p:nvPr/>
        </p:nvSpPr>
        <p:spPr>
          <a:xfrm>
            <a:off x="4040700" y="2014925"/>
            <a:ext cx="1061400" cy="1016100"/>
          </a:xfrm>
          <a:prstGeom prst="ellipse">
            <a:avLst/>
          </a:prstGeom>
          <a:solidFill>
            <a:schemeClr val="accent2"/>
          </a:solidFill>
          <a:ln w="76200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3" name="Google Shape;193;p23"/>
          <p:cNvSpPr txBox="1"/>
          <p:nvPr/>
        </p:nvSpPr>
        <p:spPr>
          <a:xfrm>
            <a:off x="4144650" y="2326175"/>
            <a:ext cx="854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core</a:t>
            </a:r>
            <a:endParaRPr b="1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4" name="Google Shape;194;p23"/>
          <p:cNvSpPr txBox="1"/>
          <p:nvPr/>
        </p:nvSpPr>
        <p:spPr>
          <a:xfrm>
            <a:off x="4092375" y="3138025"/>
            <a:ext cx="95805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Source Sans Pro"/>
                <a:ea typeface="Source Sans Pro"/>
                <a:cs typeface="Source Sans Pro"/>
                <a:sym typeface="Source Sans Pro"/>
              </a:rPr>
              <a:t>1st layer</a:t>
            </a:r>
            <a:endParaRPr b="1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5" name="Google Shape;195;p23"/>
          <p:cNvSpPr txBox="1"/>
          <p:nvPr/>
        </p:nvSpPr>
        <p:spPr>
          <a:xfrm>
            <a:off x="4077000" y="3696525"/>
            <a:ext cx="988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Source Sans Pro"/>
                <a:ea typeface="Source Sans Pro"/>
                <a:cs typeface="Source Sans Pro"/>
                <a:sym typeface="Source Sans Pro"/>
              </a:rPr>
              <a:t>2nd layer</a:t>
            </a:r>
            <a:endParaRPr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6" name="Google Shape;196;p23"/>
          <p:cNvSpPr txBox="1"/>
          <p:nvPr/>
        </p:nvSpPr>
        <p:spPr>
          <a:xfrm>
            <a:off x="4077600" y="4264225"/>
            <a:ext cx="988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Source Sans Pro"/>
                <a:ea typeface="Source Sans Pro"/>
                <a:cs typeface="Source Sans Pro"/>
                <a:sym typeface="Source Sans Pro"/>
              </a:rPr>
              <a:t>3rd layer</a:t>
            </a:r>
            <a:endParaRPr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97" name="Google Shape;19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563525"/>
            <a:ext cx="1364476" cy="57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4"/>
          <p:cNvSpPr/>
          <p:nvPr/>
        </p:nvSpPr>
        <p:spPr>
          <a:xfrm>
            <a:off x="2774550" y="888725"/>
            <a:ext cx="3593700" cy="3268500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3" name="Google Shape;203;p24"/>
          <p:cNvSpPr/>
          <p:nvPr/>
        </p:nvSpPr>
        <p:spPr>
          <a:xfrm>
            <a:off x="2244450" y="378150"/>
            <a:ext cx="4655100" cy="4387200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4"/>
          <p:cNvSpPr txBox="1">
            <a:spLocks noGrp="1"/>
          </p:cNvSpPr>
          <p:nvPr>
            <p:ph type="title"/>
          </p:nvPr>
        </p:nvSpPr>
        <p:spPr>
          <a:xfrm>
            <a:off x="786150" y="308125"/>
            <a:ext cx="26178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Features - Layer 1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5" name="Google Shape;205;p24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206" name="Google Shape;206;p24"/>
          <p:cNvSpPr txBox="1"/>
          <p:nvPr/>
        </p:nvSpPr>
        <p:spPr>
          <a:xfrm>
            <a:off x="139050" y="1425725"/>
            <a:ext cx="1953300" cy="12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Indoor environment quality (IEQ) </a:t>
            </a:r>
            <a:endParaRPr sz="1800" b="1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7" name="Google Shape;207;p24"/>
          <p:cNvSpPr txBox="1"/>
          <p:nvPr/>
        </p:nvSpPr>
        <p:spPr>
          <a:xfrm>
            <a:off x="6761575" y="613225"/>
            <a:ext cx="1642800" cy="3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Unattendance</a:t>
            </a:r>
            <a:endParaRPr sz="1800" b="1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8" name="Google Shape;208;p24"/>
          <p:cNvSpPr txBox="1"/>
          <p:nvPr/>
        </p:nvSpPr>
        <p:spPr>
          <a:xfrm>
            <a:off x="7425500" y="2047475"/>
            <a:ext cx="1386000" cy="9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Incident reporting</a:t>
            </a:r>
            <a:endParaRPr sz="1800" b="1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9" name="Google Shape;209;p24"/>
          <p:cNvSpPr txBox="1"/>
          <p:nvPr/>
        </p:nvSpPr>
        <p:spPr>
          <a:xfrm>
            <a:off x="494250" y="3522425"/>
            <a:ext cx="1598100" cy="3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Calendar sync</a:t>
            </a:r>
            <a:endParaRPr sz="1800" b="1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0" name="Google Shape;210;p24"/>
          <p:cNvSpPr txBox="1"/>
          <p:nvPr/>
        </p:nvSpPr>
        <p:spPr>
          <a:xfrm>
            <a:off x="7051650" y="3866725"/>
            <a:ext cx="1515900" cy="3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People flow</a:t>
            </a:r>
            <a:endParaRPr sz="1800" b="1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1" name="Google Shape;211;p24"/>
          <p:cNvSpPr/>
          <p:nvPr/>
        </p:nvSpPr>
        <p:spPr>
          <a:xfrm>
            <a:off x="3403950" y="1425725"/>
            <a:ext cx="2334900" cy="21945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2" name="Google Shape;212;p24"/>
          <p:cNvSpPr/>
          <p:nvPr/>
        </p:nvSpPr>
        <p:spPr>
          <a:xfrm>
            <a:off x="4040700" y="2014925"/>
            <a:ext cx="1061400" cy="1016100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3" name="Google Shape;213;p24"/>
          <p:cNvSpPr txBox="1"/>
          <p:nvPr/>
        </p:nvSpPr>
        <p:spPr>
          <a:xfrm>
            <a:off x="4144650" y="2326175"/>
            <a:ext cx="854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Source Sans Pro"/>
                <a:ea typeface="Source Sans Pro"/>
                <a:cs typeface="Source Sans Pro"/>
                <a:sym typeface="Source Sans Pro"/>
              </a:rPr>
              <a:t>The core</a:t>
            </a:r>
            <a:endParaRPr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4" name="Google Shape;214;p24"/>
          <p:cNvSpPr txBox="1"/>
          <p:nvPr/>
        </p:nvSpPr>
        <p:spPr>
          <a:xfrm>
            <a:off x="4092375" y="3148000"/>
            <a:ext cx="95805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Source Sans Pro"/>
                <a:ea typeface="Source Sans Pro"/>
                <a:cs typeface="Source Sans Pro"/>
                <a:sym typeface="Source Sans Pro"/>
              </a:rPr>
              <a:t>1st layer</a:t>
            </a:r>
            <a:endParaRPr b="1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5" name="Google Shape;215;p24"/>
          <p:cNvSpPr txBox="1"/>
          <p:nvPr/>
        </p:nvSpPr>
        <p:spPr>
          <a:xfrm>
            <a:off x="4077000" y="3696525"/>
            <a:ext cx="988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Source Sans Pro"/>
                <a:ea typeface="Source Sans Pro"/>
                <a:cs typeface="Source Sans Pro"/>
                <a:sym typeface="Source Sans Pro"/>
              </a:rPr>
              <a:t>2nd layer</a:t>
            </a:r>
            <a:endParaRPr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6" name="Google Shape;216;p24"/>
          <p:cNvSpPr txBox="1"/>
          <p:nvPr/>
        </p:nvSpPr>
        <p:spPr>
          <a:xfrm>
            <a:off x="4077600" y="4264225"/>
            <a:ext cx="988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Source Sans Pro"/>
                <a:ea typeface="Source Sans Pro"/>
                <a:cs typeface="Source Sans Pro"/>
                <a:sym typeface="Source Sans Pro"/>
              </a:rPr>
              <a:t>3rd layer</a:t>
            </a:r>
            <a:endParaRPr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17" name="Google Shape;21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563525"/>
            <a:ext cx="1364476" cy="57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5"/>
          <p:cNvSpPr txBox="1">
            <a:spLocks noGrp="1"/>
          </p:cNvSpPr>
          <p:nvPr>
            <p:ph type="title"/>
          </p:nvPr>
        </p:nvSpPr>
        <p:spPr>
          <a:xfrm>
            <a:off x="786150" y="308125"/>
            <a:ext cx="23349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Features - Layer 2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23" name="Google Shape;223;p25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224" name="Google Shape;224;p25"/>
          <p:cNvSpPr/>
          <p:nvPr/>
        </p:nvSpPr>
        <p:spPr>
          <a:xfrm>
            <a:off x="2244450" y="378150"/>
            <a:ext cx="4655100" cy="4387200"/>
          </a:xfrm>
          <a:prstGeom prst="ellipse">
            <a:avLst/>
          </a:prstGeom>
          <a:noFill/>
          <a:ln w="9525" cap="flat" cmpd="sng">
            <a:solidFill>
              <a:schemeClr val="accent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5"/>
          <p:cNvSpPr/>
          <p:nvPr/>
        </p:nvSpPr>
        <p:spPr>
          <a:xfrm>
            <a:off x="2774550" y="888725"/>
            <a:ext cx="3593700" cy="3268500"/>
          </a:xfrm>
          <a:prstGeom prst="ellipse">
            <a:avLst/>
          </a:prstGeom>
          <a:solidFill>
            <a:schemeClr val="accent6"/>
          </a:solidFill>
          <a:ln w="9525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6" name="Google Shape;226;p25"/>
          <p:cNvSpPr/>
          <p:nvPr/>
        </p:nvSpPr>
        <p:spPr>
          <a:xfrm>
            <a:off x="3403950" y="1425725"/>
            <a:ext cx="2334900" cy="2194500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7" name="Google Shape;227;p25"/>
          <p:cNvSpPr/>
          <p:nvPr/>
        </p:nvSpPr>
        <p:spPr>
          <a:xfrm>
            <a:off x="4040700" y="2014925"/>
            <a:ext cx="1061400" cy="1016100"/>
          </a:xfrm>
          <a:prstGeom prst="ellipse">
            <a:avLst/>
          </a:prstGeom>
          <a:noFill/>
          <a:ln w="76200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8" name="Google Shape;228;p25"/>
          <p:cNvSpPr txBox="1"/>
          <p:nvPr/>
        </p:nvSpPr>
        <p:spPr>
          <a:xfrm>
            <a:off x="4144650" y="2326175"/>
            <a:ext cx="854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Source Sans Pro"/>
                <a:ea typeface="Source Sans Pro"/>
                <a:cs typeface="Source Sans Pro"/>
                <a:sym typeface="Source Sans Pro"/>
              </a:rPr>
              <a:t>The core</a:t>
            </a:r>
            <a:endParaRPr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9" name="Google Shape;229;p25"/>
          <p:cNvSpPr txBox="1"/>
          <p:nvPr/>
        </p:nvSpPr>
        <p:spPr>
          <a:xfrm>
            <a:off x="4092375" y="3128825"/>
            <a:ext cx="95805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Source Sans Pro"/>
                <a:ea typeface="Source Sans Pro"/>
                <a:cs typeface="Source Sans Pro"/>
                <a:sym typeface="Source Sans Pro"/>
              </a:rPr>
              <a:t>1st layer</a:t>
            </a:r>
            <a:endParaRPr b="1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30" name="Google Shape;230;p25"/>
          <p:cNvSpPr txBox="1"/>
          <p:nvPr/>
        </p:nvSpPr>
        <p:spPr>
          <a:xfrm>
            <a:off x="4077000" y="3696525"/>
            <a:ext cx="988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Source Sans Pro"/>
                <a:ea typeface="Source Sans Pro"/>
                <a:cs typeface="Source Sans Pro"/>
                <a:sym typeface="Source Sans Pro"/>
              </a:rPr>
              <a:t>2nd layer</a:t>
            </a:r>
            <a:endParaRPr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31" name="Google Shape;231;p25"/>
          <p:cNvSpPr txBox="1"/>
          <p:nvPr/>
        </p:nvSpPr>
        <p:spPr>
          <a:xfrm>
            <a:off x="4077600" y="4264225"/>
            <a:ext cx="988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Source Sans Pro"/>
                <a:ea typeface="Source Sans Pro"/>
                <a:cs typeface="Source Sans Pro"/>
                <a:sym typeface="Source Sans Pro"/>
              </a:rPr>
              <a:t>3rd layer</a:t>
            </a:r>
            <a:endParaRPr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32" name="Google Shape;232;p25"/>
          <p:cNvSpPr txBox="1"/>
          <p:nvPr/>
        </p:nvSpPr>
        <p:spPr>
          <a:xfrm>
            <a:off x="139050" y="1521400"/>
            <a:ext cx="1953300" cy="12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Asset </a:t>
            </a:r>
            <a:endParaRPr sz="1800" b="1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tracking </a:t>
            </a:r>
            <a:endParaRPr sz="1800" b="1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33" name="Google Shape;233;p25"/>
          <p:cNvSpPr txBox="1"/>
          <p:nvPr/>
        </p:nvSpPr>
        <p:spPr>
          <a:xfrm>
            <a:off x="463725" y="3454625"/>
            <a:ext cx="15981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Room displays</a:t>
            </a:r>
            <a:endParaRPr sz="1800" b="1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34" name="Google Shape;234;p25"/>
          <p:cNvSpPr txBox="1"/>
          <p:nvPr/>
        </p:nvSpPr>
        <p:spPr>
          <a:xfrm>
            <a:off x="6761575" y="613225"/>
            <a:ext cx="1642800" cy="3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Equipment</a:t>
            </a:r>
            <a:endParaRPr sz="1800" b="1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35" name="Google Shape;235;p25"/>
          <p:cNvSpPr txBox="1"/>
          <p:nvPr/>
        </p:nvSpPr>
        <p:spPr>
          <a:xfrm>
            <a:off x="7425500" y="2047475"/>
            <a:ext cx="1386000" cy="9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Hospitality</a:t>
            </a:r>
            <a:endParaRPr sz="1800" b="1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36" name="Google Shape;236;p25"/>
          <p:cNvSpPr txBox="1"/>
          <p:nvPr/>
        </p:nvSpPr>
        <p:spPr>
          <a:xfrm>
            <a:off x="7082175" y="3542025"/>
            <a:ext cx="15159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Building performance</a:t>
            </a:r>
            <a:endParaRPr sz="1800" b="1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37" name="Google Shape;23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563525"/>
            <a:ext cx="1364476" cy="57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6"/>
          <p:cNvSpPr/>
          <p:nvPr/>
        </p:nvSpPr>
        <p:spPr>
          <a:xfrm>
            <a:off x="2244450" y="378150"/>
            <a:ext cx="4655100" cy="438720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chemeClr val="accent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6"/>
          <p:cNvSpPr txBox="1">
            <a:spLocks noGrp="1"/>
          </p:cNvSpPr>
          <p:nvPr>
            <p:ph type="title"/>
          </p:nvPr>
        </p:nvSpPr>
        <p:spPr>
          <a:xfrm>
            <a:off x="786150" y="308125"/>
            <a:ext cx="28515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Features - Layer 3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44" name="Google Shape;244;p26"/>
          <p:cNvSpPr/>
          <p:nvPr/>
        </p:nvSpPr>
        <p:spPr>
          <a:xfrm>
            <a:off x="2774550" y="888725"/>
            <a:ext cx="3593700" cy="3268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45" name="Google Shape;245;p26"/>
          <p:cNvSpPr/>
          <p:nvPr/>
        </p:nvSpPr>
        <p:spPr>
          <a:xfrm>
            <a:off x="3403950" y="1425725"/>
            <a:ext cx="2334900" cy="2194500"/>
          </a:xfrm>
          <a:prstGeom prst="ellipse">
            <a:avLst/>
          </a:prstGeom>
          <a:noFill/>
          <a:ln w="28575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46" name="Google Shape;246;p26"/>
          <p:cNvSpPr/>
          <p:nvPr/>
        </p:nvSpPr>
        <p:spPr>
          <a:xfrm>
            <a:off x="4040700" y="2014925"/>
            <a:ext cx="1061400" cy="1016100"/>
          </a:xfrm>
          <a:prstGeom prst="ellipse">
            <a:avLst/>
          </a:prstGeom>
          <a:noFill/>
          <a:ln w="76200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47" name="Google Shape;247;p26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248" name="Google Shape;248;p26"/>
          <p:cNvSpPr txBox="1"/>
          <p:nvPr/>
        </p:nvSpPr>
        <p:spPr>
          <a:xfrm>
            <a:off x="4144650" y="2326175"/>
            <a:ext cx="854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Source Sans Pro"/>
                <a:ea typeface="Source Sans Pro"/>
                <a:cs typeface="Source Sans Pro"/>
                <a:sym typeface="Source Sans Pro"/>
              </a:rPr>
              <a:t>The core</a:t>
            </a:r>
            <a:endParaRPr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49" name="Google Shape;249;p26"/>
          <p:cNvSpPr txBox="1"/>
          <p:nvPr/>
        </p:nvSpPr>
        <p:spPr>
          <a:xfrm>
            <a:off x="4094550" y="3128825"/>
            <a:ext cx="95805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Source Sans Pro"/>
                <a:ea typeface="Source Sans Pro"/>
                <a:cs typeface="Source Sans Pro"/>
                <a:sym typeface="Source Sans Pro"/>
              </a:rPr>
              <a:t>1st layer</a:t>
            </a:r>
            <a:endParaRPr b="1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50" name="Google Shape;250;p26"/>
          <p:cNvSpPr txBox="1"/>
          <p:nvPr/>
        </p:nvSpPr>
        <p:spPr>
          <a:xfrm>
            <a:off x="4077000" y="3696525"/>
            <a:ext cx="988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Source Sans Pro"/>
                <a:ea typeface="Source Sans Pro"/>
                <a:cs typeface="Source Sans Pro"/>
                <a:sym typeface="Source Sans Pro"/>
              </a:rPr>
              <a:t>2nd layer</a:t>
            </a:r>
            <a:endParaRPr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51" name="Google Shape;251;p26"/>
          <p:cNvSpPr txBox="1"/>
          <p:nvPr/>
        </p:nvSpPr>
        <p:spPr>
          <a:xfrm>
            <a:off x="4077600" y="4264225"/>
            <a:ext cx="988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Source Sans Pro"/>
                <a:ea typeface="Source Sans Pro"/>
                <a:cs typeface="Source Sans Pro"/>
                <a:sym typeface="Source Sans Pro"/>
              </a:rPr>
              <a:t>3rd layer</a:t>
            </a:r>
            <a:endParaRPr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52" name="Google Shape;252;p26"/>
          <p:cNvSpPr txBox="1"/>
          <p:nvPr/>
        </p:nvSpPr>
        <p:spPr>
          <a:xfrm>
            <a:off x="0" y="1342725"/>
            <a:ext cx="18501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Payment possibility</a:t>
            </a:r>
            <a:endParaRPr sz="1200" b="1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53" name="Google Shape;253;p26"/>
          <p:cNvSpPr txBox="1"/>
          <p:nvPr/>
        </p:nvSpPr>
        <p:spPr>
          <a:xfrm>
            <a:off x="393150" y="1797500"/>
            <a:ext cx="18501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Service quality</a:t>
            </a:r>
            <a:endParaRPr sz="1200" b="1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54" name="Google Shape;254;p26"/>
          <p:cNvSpPr txBox="1"/>
          <p:nvPr/>
        </p:nvSpPr>
        <p:spPr>
          <a:xfrm>
            <a:off x="7293900" y="3379125"/>
            <a:ext cx="18501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Event information</a:t>
            </a:r>
            <a:endParaRPr sz="1200" b="1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55" name="Google Shape;255;p26"/>
          <p:cNvSpPr txBox="1"/>
          <p:nvPr/>
        </p:nvSpPr>
        <p:spPr>
          <a:xfrm>
            <a:off x="6391650" y="3755663"/>
            <a:ext cx="18501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Room service</a:t>
            </a:r>
            <a:endParaRPr sz="1200" b="1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56" name="Google Shape;256;p26"/>
          <p:cNvSpPr txBox="1"/>
          <p:nvPr/>
        </p:nvSpPr>
        <p:spPr>
          <a:xfrm>
            <a:off x="808475" y="892325"/>
            <a:ext cx="18501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Lunch queue</a:t>
            </a:r>
            <a:endParaRPr sz="1200" b="1" dirty="0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57" name="Google Shape;257;p26"/>
          <p:cNvSpPr txBox="1"/>
          <p:nvPr/>
        </p:nvSpPr>
        <p:spPr>
          <a:xfrm>
            <a:off x="0" y="2263925"/>
            <a:ext cx="18501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Maintenance planning</a:t>
            </a:r>
            <a:endParaRPr sz="1200" b="1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58" name="Google Shape;258;p26"/>
          <p:cNvSpPr txBox="1"/>
          <p:nvPr/>
        </p:nvSpPr>
        <p:spPr>
          <a:xfrm>
            <a:off x="443850" y="2759825"/>
            <a:ext cx="18501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Cleaning management</a:t>
            </a:r>
            <a:endParaRPr sz="1200" b="1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59" name="Google Shape;259;p26"/>
          <p:cNvSpPr txBox="1"/>
          <p:nvPr/>
        </p:nvSpPr>
        <p:spPr>
          <a:xfrm>
            <a:off x="7217600" y="32150"/>
            <a:ext cx="18501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IEQ remote control</a:t>
            </a:r>
            <a:endParaRPr sz="1200" b="1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60" name="Google Shape;260;p26"/>
          <p:cNvSpPr txBox="1"/>
          <p:nvPr/>
        </p:nvSpPr>
        <p:spPr>
          <a:xfrm>
            <a:off x="0" y="3303050"/>
            <a:ext cx="18501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Property management</a:t>
            </a:r>
            <a:endParaRPr sz="1200" b="1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61" name="Google Shape;261;p26"/>
          <p:cNvSpPr txBox="1"/>
          <p:nvPr/>
        </p:nvSpPr>
        <p:spPr>
          <a:xfrm>
            <a:off x="901050" y="3722150"/>
            <a:ext cx="18501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Concierge service</a:t>
            </a:r>
            <a:endParaRPr sz="1200" b="1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62" name="Google Shape;262;p26"/>
          <p:cNvSpPr txBox="1"/>
          <p:nvPr/>
        </p:nvSpPr>
        <p:spPr>
          <a:xfrm>
            <a:off x="0" y="4062625"/>
            <a:ext cx="18501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Work time </a:t>
            </a:r>
            <a:endParaRPr sz="1200" b="1" dirty="0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63" name="Google Shape;263;p26"/>
          <p:cNvSpPr txBox="1"/>
          <p:nvPr/>
        </p:nvSpPr>
        <p:spPr>
          <a:xfrm>
            <a:off x="1421875" y="4342175"/>
            <a:ext cx="18501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Personal layout</a:t>
            </a:r>
            <a:endParaRPr sz="1200" b="1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64" name="Google Shape;264;p26"/>
          <p:cNvSpPr txBox="1"/>
          <p:nvPr/>
        </p:nvSpPr>
        <p:spPr>
          <a:xfrm>
            <a:off x="7293900" y="4212875"/>
            <a:ext cx="18501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Wellness analytics</a:t>
            </a:r>
            <a:endParaRPr sz="1200" b="1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65" name="Google Shape;265;p26"/>
          <p:cNvSpPr txBox="1"/>
          <p:nvPr/>
        </p:nvSpPr>
        <p:spPr>
          <a:xfrm>
            <a:off x="5872025" y="4372113"/>
            <a:ext cx="1850100" cy="5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Parking analytics</a:t>
            </a:r>
            <a:endParaRPr sz="1200" b="1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66" name="Google Shape;266;p26"/>
          <p:cNvSpPr txBox="1"/>
          <p:nvPr/>
        </p:nvSpPr>
        <p:spPr>
          <a:xfrm>
            <a:off x="7102975" y="2408775"/>
            <a:ext cx="18501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Parking spaces</a:t>
            </a:r>
            <a:endParaRPr sz="1200" b="1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67" name="Google Shape;267;p26"/>
          <p:cNvSpPr txBox="1"/>
          <p:nvPr/>
        </p:nvSpPr>
        <p:spPr>
          <a:xfrm>
            <a:off x="6899550" y="1843625"/>
            <a:ext cx="18501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Financial performance</a:t>
            </a:r>
            <a:endParaRPr sz="1200" b="1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68" name="Google Shape;268;p26"/>
          <p:cNvSpPr txBox="1"/>
          <p:nvPr/>
        </p:nvSpPr>
        <p:spPr>
          <a:xfrm>
            <a:off x="6848850" y="2959000"/>
            <a:ext cx="18501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Scheduling assistant</a:t>
            </a:r>
            <a:endParaRPr sz="1200" b="1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69" name="Google Shape;269;p26"/>
          <p:cNvSpPr txBox="1"/>
          <p:nvPr/>
        </p:nvSpPr>
        <p:spPr>
          <a:xfrm>
            <a:off x="7293900" y="1425725"/>
            <a:ext cx="18501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Lunch menu</a:t>
            </a:r>
            <a:endParaRPr sz="1200" b="1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70" name="Google Shape;270;p26"/>
          <p:cNvSpPr txBox="1"/>
          <p:nvPr/>
        </p:nvSpPr>
        <p:spPr>
          <a:xfrm>
            <a:off x="6484225" y="1011038"/>
            <a:ext cx="18501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IEQ feedback</a:t>
            </a:r>
            <a:endParaRPr sz="1200" b="1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71" name="Google Shape;271;p26"/>
          <p:cNvSpPr txBox="1"/>
          <p:nvPr/>
        </p:nvSpPr>
        <p:spPr>
          <a:xfrm>
            <a:off x="7293900" y="604675"/>
            <a:ext cx="18501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Digital keys</a:t>
            </a:r>
            <a:endParaRPr sz="1200" b="1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72" name="Google Shape;272;p26"/>
          <p:cNvSpPr txBox="1"/>
          <p:nvPr/>
        </p:nvSpPr>
        <p:spPr>
          <a:xfrm>
            <a:off x="5738850" y="308125"/>
            <a:ext cx="18501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Space freeing</a:t>
            </a:r>
            <a:endParaRPr sz="1200" b="1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73" name="Google Shape;27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563525"/>
            <a:ext cx="1364476" cy="57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7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/>
              <a:t>Summary </a:t>
            </a:r>
            <a:endParaRPr sz="2800" b="1"/>
          </a:p>
        </p:txBody>
      </p:sp>
      <p:sp>
        <p:nvSpPr>
          <p:cNvPr id="279" name="Google Shape;279;p27"/>
          <p:cNvSpPr txBox="1">
            <a:spLocks noGrp="1"/>
          </p:cNvSpPr>
          <p:nvPr>
            <p:ph type="body" idx="1"/>
          </p:nvPr>
        </p:nvSpPr>
        <p:spPr>
          <a:xfrm>
            <a:off x="786150" y="1261700"/>
            <a:ext cx="7571700" cy="35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◎"/>
            </a:pPr>
            <a:r>
              <a:rPr lang="en" dirty="0"/>
              <a:t>A niche has emerged for smart workplace solutions as intelligent buildings are evolving increasingly user-centered 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◎"/>
            </a:pPr>
            <a:r>
              <a:rPr lang="en" dirty="0"/>
              <a:t>Smart workplace solutions are software-based and they provide personal workplace experiences 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◎"/>
            </a:pPr>
            <a:r>
              <a:rPr lang="en" dirty="0"/>
              <a:t>The core features are booking, free spaces, occupancy, wayfinding, and search box 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0" name="Google Shape;280;p27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pic>
        <p:nvPicPr>
          <p:cNvPr id="281" name="Google Shape;28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563525"/>
            <a:ext cx="1364476" cy="57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8"/>
          <p:cNvSpPr txBox="1">
            <a:spLocks noGrp="1"/>
          </p:cNvSpPr>
          <p:nvPr>
            <p:ph type="ctrTitle" idx="4294967295"/>
          </p:nvPr>
        </p:nvSpPr>
        <p:spPr>
          <a:xfrm>
            <a:off x="685800" y="5165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/>
              <a:t>Thanks!</a:t>
            </a:r>
            <a:endParaRPr sz="6000" b="1"/>
          </a:p>
        </p:txBody>
      </p:sp>
      <p:sp>
        <p:nvSpPr>
          <p:cNvPr id="287" name="Google Shape;287;p28"/>
          <p:cNvSpPr txBox="1">
            <a:spLocks noGrp="1"/>
          </p:cNvSpPr>
          <p:nvPr>
            <p:ph type="subTitle" idx="4294967295"/>
          </p:nvPr>
        </p:nvSpPr>
        <p:spPr>
          <a:xfrm>
            <a:off x="685800" y="1639913"/>
            <a:ext cx="6593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/>
              <a:t>Questions?</a:t>
            </a:r>
            <a:endParaRPr sz="3600" b="1"/>
          </a:p>
        </p:txBody>
      </p:sp>
      <p:sp>
        <p:nvSpPr>
          <p:cNvPr id="288" name="Google Shape;288;p28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pic>
        <p:nvPicPr>
          <p:cNvPr id="289" name="Google Shape;28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563525"/>
            <a:ext cx="1364476" cy="57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9"/>
          <p:cNvSpPr txBox="1">
            <a:spLocks noGrp="1"/>
          </p:cNvSpPr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295" name="Google Shape;295;p29"/>
          <p:cNvSpPr txBox="1">
            <a:spLocks noGrp="1"/>
          </p:cNvSpPr>
          <p:nvPr>
            <p:ph type="body" idx="1"/>
          </p:nvPr>
        </p:nvSpPr>
        <p:spPr>
          <a:xfrm>
            <a:off x="786150" y="1078550"/>
            <a:ext cx="7571700" cy="35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◎"/>
            </a:pPr>
            <a:r>
              <a:rPr lang="en"/>
              <a:t>My co-writer DSc. Kenneth Dooley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◎"/>
            </a:pPr>
            <a:r>
              <a:rPr lang="en"/>
              <a:t>Free p</a:t>
            </a:r>
            <a:r>
              <a:rPr lang="en" sz="2400"/>
              <a:t>resentation template by </a:t>
            </a:r>
            <a:r>
              <a:rPr lang="en" sz="2400" u="sng">
                <a:hlinkClick r:id="rId3"/>
              </a:rPr>
              <a:t>SlidesCarnival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◎"/>
            </a:pPr>
            <a:r>
              <a:rPr lang="en"/>
              <a:t>Picture of the Empathic Building application: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https://haltian.com/resource/the-future-of-smart-buildings-is-empathic/</a:t>
            </a:r>
            <a:r>
              <a:rPr lang="en"/>
              <a:t> </a:t>
            </a:r>
            <a:endParaRPr sz="2400"/>
          </a:p>
        </p:txBody>
      </p:sp>
      <p:sp>
        <p:nvSpPr>
          <p:cNvPr id="296" name="Google Shape;296;p29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pic>
        <p:nvPicPr>
          <p:cNvPr id="297" name="Google Shape;297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563525"/>
            <a:ext cx="1364476" cy="57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0"/>
          <p:cNvSpPr txBox="1">
            <a:spLocks noGrp="1"/>
          </p:cNvSpPr>
          <p:nvPr>
            <p:ph type="ctrTitle" idx="4294967295"/>
          </p:nvPr>
        </p:nvSpPr>
        <p:spPr>
          <a:xfrm>
            <a:off x="685800" y="5165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/>
              <a:t>The Task</a:t>
            </a:r>
            <a:endParaRPr sz="6000" b="1"/>
          </a:p>
        </p:txBody>
      </p:sp>
      <p:sp>
        <p:nvSpPr>
          <p:cNvPr id="303" name="Google Shape;303;p30"/>
          <p:cNvSpPr txBox="1">
            <a:spLocks noGrp="1"/>
          </p:cNvSpPr>
          <p:nvPr>
            <p:ph type="subTitle" idx="4294967295"/>
          </p:nvPr>
        </p:nvSpPr>
        <p:spPr>
          <a:xfrm>
            <a:off x="685800" y="1639925"/>
            <a:ext cx="7718700" cy="29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700" b="1" dirty="0"/>
              <a:t>Do you think that the most important features are taken into consideration? </a:t>
            </a:r>
            <a:endParaRPr sz="2700"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700" b="1" dirty="0"/>
              <a:t>Are some relevant features still missing? </a:t>
            </a:r>
            <a:endParaRPr sz="2700"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700" b="1" dirty="0"/>
              <a:t>How do you see the future of </a:t>
            </a:r>
            <a:r>
              <a:rPr lang="fi-FI" sz="2700" b="1" dirty="0"/>
              <a:t>s</a:t>
            </a:r>
            <a:r>
              <a:rPr lang="en" sz="2700" b="1" dirty="0"/>
              <a:t>mart workplace solutions? </a:t>
            </a:r>
            <a:endParaRPr sz="2700" b="1" dirty="0"/>
          </a:p>
        </p:txBody>
      </p:sp>
      <p:sp>
        <p:nvSpPr>
          <p:cNvPr id="304" name="Google Shape;304;p30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pic>
        <p:nvPicPr>
          <p:cNvPr id="305" name="Google Shape;30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563525"/>
            <a:ext cx="1364476" cy="57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/>
          <p:nvPr/>
        </p:nvSpPr>
        <p:spPr>
          <a:xfrm>
            <a:off x="5880381" y="2562025"/>
            <a:ext cx="1381800" cy="1365600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ctrTitle" idx="4294967295"/>
          </p:nvPr>
        </p:nvSpPr>
        <p:spPr>
          <a:xfrm>
            <a:off x="1637500" y="592744"/>
            <a:ext cx="56421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/>
              <a:t>Hello!</a:t>
            </a:r>
            <a:endParaRPr sz="6000" b="1"/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4294967295"/>
          </p:nvPr>
        </p:nvSpPr>
        <p:spPr>
          <a:xfrm>
            <a:off x="1637500" y="1563713"/>
            <a:ext cx="56421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/>
              <a:t>Laura Remes</a:t>
            </a:r>
            <a:endParaRPr sz="3600" b="1"/>
          </a:p>
        </p:txBody>
      </p:sp>
      <p:sp>
        <p:nvSpPr>
          <p:cNvPr id="79" name="Google Shape;79;p13"/>
          <p:cNvSpPr txBox="1">
            <a:spLocks noGrp="1"/>
          </p:cNvSpPr>
          <p:nvPr>
            <p:ph type="body" idx="4294967295"/>
          </p:nvPr>
        </p:nvSpPr>
        <p:spPr>
          <a:xfrm>
            <a:off x="1637500" y="2388200"/>
            <a:ext cx="4109400" cy="246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600"/>
              <a:t>Smart Building Technologies and Services</a:t>
            </a:r>
            <a:endParaRPr sz="26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600"/>
              <a:t>laura.remes@aalto.fi</a:t>
            </a:r>
            <a:endParaRPr sz="2600"/>
          </a:p>
        </p:txBody>
      </p:sp>
      <p:cxnSp>
        <p:nvCxnSpPr>
          <p:cNvPr id="80" name="Google Shape;80;p13"/>
          <p:cNvCxnSpPr/>
          <p:nvPr/>
        </p:nvCxnSpPr>
        <p:spPr>
          <a:xfrm>
            <a:off x="6694986" y="3933625"/>
            <a:ext cx="214500" cy="8568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1" name="Google Shape;81;p13"/>
          <p:cNvCxnSpPr/>
          <p:nvPr/>
        </p:nvCxnSpPr>
        <p:spPr>
          <a:xfrm>
            <a:off x="7059842" y="3727574"/>
            <a:ext cx="394200" cy="5256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" name="Google Shape;82;p13"/>
          <p:cNvCxnSpPr/>
          <p:nvPr/>
        </p:nvCxnSpPr>
        <p:spPr>
          <a:xfrm>
            <a:off x="7224089" y="3501963"/>
            <a:ext cx="752400" cy="4641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84" name="Google Shape;8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46901" y="1379899"/>
            <a:ext cx="2616176" cy="2383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563525"/>
            <a:ext cx="1364476" cy="57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786150" y="1184307"/>
            <a:ext cx="75717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/>
              <a:t>Content</a:t>
            </a:r>
            <a:endParaRPr sz="2800" b="1"/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786150" y="2137888"/>
            <a:ext cx="7571700" cy="182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◎"/>
            </a:pPr>
            <a:r>
              <a:rPr lang="en"/>
              <a:t>Background 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◎"/>
            </a:pPr>
            <a:r>
              <a:rPr lang="en"/>
              <a:t>What are the smart workplace solutions? 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◎"/>
            </a:pPr>
            <a:r>
              <a:rPr lang="en"/>
              <a:t>Summary 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◎"/>
            </a:pPr>
            <a:r>
              <a:rPr lang="en"/>
              <a:t>The task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93" name="Google Shape;9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563525"/>
            <a:ext cx="1364476" cy="57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ctrTitle"/>
          </p:nvPr>
        </p:nvSpPr>
        <p:spPr>
          <a:xfrm>
            <a:off x="1546025" y="1754794"/>
            <a:ext cx="5832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4"/>
                </a:solidFill>
              </a:rPr>
              <a:t>1.</a:t>
            </a:r>
            <a:endParaRPr sz="6000">
              <a:solidFill>
                <a:schemeClr val="accent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</a:t>
            </a:r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subTitle" idx="1"/>
          </p:nvPr>
        </p:nvSpPr>
        <p:spPr>
          <a:xfrm>
            <a:off x="1546025" y="3011511"/>
            <a:ext cx="5832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Why </a:t>
            </a:r>
            <a:r>
              <a:rPr lang="fi-FI" dirty="0"/>
              <a:t>s</a:t>
            </a:r>
            <a:r>
              <a:rPr lang="en" dirty="0"/>
              <a:t>mart workplace solutions are an interesting topic? </a:t>
            </a:r>
            <a:endParaRPr dirty="0"/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4294967295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563525"/>
            <a:ext cx="1364476" cy="57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/>
          <p:nvPr/>
        </p:nvSpPr>
        <p:spPr>
          <a:xfrm>
            <a:off x="774788" y="1174038"/>
            <a:ext cx="2199600" cy="2034600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/>
          </p:nvPr>
        </p:nvSpPr>
        <p:spPr>
          <a:xfrm>
            <a:off x="839750" y="308125"/>
            <a:ext cx="52323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evolution of smart building technologies and services 1/2</a:t>
            </a:r>
            <a:endParaRPr/>
          </a:p>
        </p:txBody>
      </p:sp>
      <p:sp>
        <p:nvSpPr>
          <p:cNvPr id="108" name="Google Shape;108;p16"/>
          <p:cNvSpPr/>
          <p:nvPr/>
        </p:nvSpPr>
        <p:spPr>
          <a:xfrm>
            <a:off x="968015" y="1352802"/>
            <a:ext cx="1812600" cy="1677000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Building automation</a:t>
            </a:r>
            <a:endParaRPr sz="1600" b="1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9" name="Google Shape;109;p16"/>
          <p:cNvSpPr/>
          <p:nvPr/>
        </p:nvSpPr>
        <p:spPr>
          <a:xfrm>
            <a:off x="3398048" y="2352816"/>
            <a:ext cx="2360100" cy="2183400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6"/>
          <p:cNvSpPr/>
          <p:nvPr/>
        </p:nvSpPr>
        <p:spPr>
          <a:xfrm>
            <a:off x="3605415" y="2544661"/>
            <a:ext cx="1945500" cy="1800000"/>
          </a:xfrm>
          <a:prstGeom prst="ellipse">
            <a:avLst/>
          </a:prstGeom>
          <a:noFill/>
          <a:ln w="28575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Intelligent buildings</a:t>
            </a:r>
            <a:endParaRPr sz="1600" b="1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1" name="Google Shape;111;p16"/>
          <p:cNvSpPr/>
          <p:nvPr/>
        </p:nvSpPr>
        <p:spPr>
          <a:xfrm>
            <a:off x="5850770" y="411300"/>
            <a:ext cx="2605800" cy="2410500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6"/>
          <p:cNvSpPr/>
          <p:nvPr/>
        </p:nvSpPr>
        <p:spPr>
          <a:xfrm>
            <a:off x="6079754" y="623007"/>
            <a:ext cx="2147700" cy="1986900"/>
          </a:xfrm>
          <a:prstGeom prst="ellipse">
            <a:avLst/>
          </a:prstGeom>
          <a:noFill/>
          <a:ln w="76200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User-</a:t>
            </a:r>
            <a:endParaRPr sz="1600" b="1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centered buildings</a:t>
            </a:r>
            <a:endParaRPr sz="1600" b="1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13" name="Google Shape;113;p16"/>
          <p:cNvCxnSpPr/>
          <p:nvPr/>
        </p:nvCxnSpPr>
        <p:spPr>
          <a:xfrm>
            <a:off x="2707610" y="2550553"/>
            <a:ext cx="965100" cy="5460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4" name="Google Shape;114;p16"/>
          <p:cNvCxnSpPr/>
          <p:nvPr/>
        </p:nvCxnSpPr>
        <p:spPr>
          <a:xfrm rot="10800000" flipH="1">
            <a:off x="5378722" y="2144958"/>
            <a:ext cx="845400" cy="781800"/>
          </a:xfrm>
          <a:prstGeom prst="straightConnector1">
            <a:avLst/>
          </a:prstGeom>
          <a:noFill/>
          <a:ln w="2857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5" name="Google Shape;115;p16"/>
          <p:cNvSpPr txBox="1">
            <a:spLocks noGrp="1"/>
          </p:cNvSpPr>
          <p:nvPr>
            <p:ph type="sldNum" idx="12"/>
          </p:nvPr>
        </p:nvSpPr>
        <p:spPr>
          <a:xfrm>
            <a:off x="8339421" y="45361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116" name="Google Shape;11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563525"/>
            <a:ext cx="1364476" cy="57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>
            <a:spLocks noGrp="1"/>
          </p:cNvSpPr>
          <p:nvPr>
            <p:ph type="body" idx="1"/>
          </p:nvPr>
        </p:nvSpPr>
        <p:spPr>
          <a:xfrm>
            <a:off x="786137" y="1200150"/>
            <a:ext cx="36753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/>
              <a:t>Intelligent buildings</a:t>
            </a:r>
            <a:endParaRPr sz="1800" b="1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◎"/>
            </a:pPr>
            <a:r>
              <a:rPr lang="en" sz="1800"/>
              <a:t>Also known as smart buildings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en" sz="1800"/>
              <a:t>Sustainable 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en" sz="1800"/>
              <a:t>Energy efficient 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en" sz="1800"/>
              <a:t>Cost effective 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en" sz="1800"/>
              <a:t>Utilize various technologies 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en" sz="1800"/>
              <a:t>Interactive and dynamic 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en" sz="1800"/>
              <a:t>Integrated features 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en" sz="1800"/>
              <a:t>Intelligently maintained </a:t>
            </a:r>
            <a:endParaRPr sz="1800"/>
          </a:p>
        </p:txBody>
      </p:sp>
      <p:sp>
        <p:nvSpPr>
          <p:cNvPr id="122" name="Google Shape;122;p17"/>
          <p:cNvSpPr txBox="1">
            <a:spLocks noGrp="1"/>
          </p:cNvSpPr>
          <p:nvPr>
            <p:ph type="title"/>
          </p:nvPr>
        </p:nvSpPr>
        <p:spPr>
          <a:xfrm>
            <a:off x="786150" y="308125"/>
            <a:ext cx="79983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evolution of smart building technologies and services 2/2</a:t>
            </a:r>
            <a:endParaRPr/>
          </a:p>
        </p:txBody>
      </p:sp>
      <p:sp>
        <p:nvSpPr>
          <p:cNvPr id="123" name="Google Shape;123;p17"/>
          <p:cNvSpPr txBox="1">
            <a:spLocks noGrp="1"/>
          </p:cNvSpPr>
          <p:nvPr>
            <p:ph type="body" idx="2"/>
          </p:nvPr>
        </p:nvSpPr>
        <p:spPr>
          <a:xfrm>
            <a:off x="4682659" y="1200150"/>
            <a:ext cx="36753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/>
              <a:t>User-centered &amp; smart workplaces</a:t>
            </a:r>
            <a:endParaRPr sz="180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◎"/>
            </a:pPr>
            <a:r>
              <a:rPr lang="en" sz="1800"/>
              <a:t>Also known as human-centered/-centric 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en" sz="1800"/>
              <a:t>Respond to users’ needs holistically 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en" sz="1800"/>
              <a:t>Enhance  users’ productivity 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en" sz="1800"/>
              <a:t>Increase comfort &amp; wellbeing 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en" sz="1800"/>
              <a:t>Convenient &amp; helpful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en" sz="1800"/>
              <a:t>Time saving </a:t>
            </a:r>
            <a:endParaRPr sz="18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24" name="Google Shape;124;p17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125" name="Google Shape;12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563525"/>
            <a:ext cx="1364476" cy="57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>
            <a:spLocks noGrp="1"/>
          </p:cNvSpPr>
          <p:nvPr>
            <p:ph type="title"/>
          </p:nvPr>
        </p:nvSpPr>
        <p:spPr>
          <a:xfrm>
            <a:off x="839750" y="308125"/>
            <a:ext cx="5232300" cy="70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next step of the evolution 1/2</a:t>
            </a:r>
            <a:endParaRPr/>
          </a:p>
        </p:txBody>
      </p:sp>
      <p:sp>
        <p:nvSpPr>
          <p:cNvPr id="131" name="Google Shape;131;p18"/>
          <p:cNvSpPr txBox="1">
            <a:spLocks noGrp="1"/>
          </p:cNvSpPr>
          <p:nvPr>
            <p:ph type="sldNum" idx="12"/>
          </p:nvPr>
        </p:nvSpPr>
        <p:spPr>
          <a:xfrm>
            <a:off x="8401007" y="4595972"/>
            <a:ext cx="487200" cy="33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32" name="Google Shape;132;p18"/>
          <p:cNvSpPr/>
          <p:nvPr/>
        </p:nvSpPr>
        <p:spPr>
          <a:xfrm>
            <a:off x="2165025" y="1350763"/>
            <a:ext cx="153900" cy="22485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8"/>
          <p:cNvSpPr/>
          <p:nvPr/>
        </p:nvSpPr>
        <p:spPr>
          <a:xfrm>
            <a:off x="2222564" y="3531347"/>
            <a:ext cx="5589600" cy="12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8"/>
          <p:cNvSpPr/>
          <p:nvPr/>
        </p:nvSpPr>
        <p:spPr>
          <a:xfrm rot="-1292868">
            <a:off x="2055314" y="2461103"/>
            <a:ext cx="5738989" cy="16275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91EA">
              <a:alpha val="32690"/>
            </a:srgbClr>
          </a:solidFill>
          <a:ln w="9525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8"/>
          <p:cNvSpPr/>
          <p:nvPr/>
        </p:nvSpPr>
        <p:spPr>
          <a:xfrm>
            <a:off x="2165025" y="3516577"/>
            <a:ext cx="153900" cy="153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8"/>
          <p:cNvSpPr txBox="1"/>
          <p:nvPr/>
        </p:nvSpPr>
        <p:spPr>
          <a:xfrm>
            <a:off x="691375" y="3396800"/>
            <a:ext cx="1275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Source Sans Pro"/>
                <a:ea typeface="Source Sans Pro"/>
                <a:cs typeface="Source Sans Pro"/>
                <a:sym typeface="Source Sans Pro"/>
              </a:rPr>
              <a:t>Hardware</a:t>
            </a:r>
            <a:endParaRPr sz="1600"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7" name="Google Shape;137;p18"/>
          <p:cNvSpPr txBox="1"/>
          <p:nvPr/>
        </p:nvSpPr>
        <p:spPr>
          <a:xfrm>
            <a:off x="691375" y="1198750"/>
            <a:ext cx="1275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Source Sans Pro"/>
                <a:ea typeface="Source Sans Pro"/>
                <a:cs typeface="Source Sans Pro"/>
                <a:sym typeface="Source Sans Pro"/>
              </a:rPr>
              <a:t>Software</a:t>
            </a:r>
            <a:endParaRPr sz="1600"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8" name="Google Shape;138;p18"/>
          <p:cNvSpPr txBox="1"/>
          <p:nvPr/>
        </p:nvSpPr>
        <p:spPr>
          <a:xfrm>
            <a:off x="1604325" y="3790400"/>
            <a:ext cx="1275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Source Sans Pro"/>
                <a:ea typeface="Source Sans Pro"/>
                <a:cs typeface="Source Sans Pro"/>
                <a:sym typeface="Source Sans Pro"/>
              </a:rPr>
              <a:t>Physical</a:t>
            </a:r>
            <a:endParaRPr sz="1600"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9" name="Google Shape;139;p18"/>
          <p:cNvSpPr txBox="1"/>
          <p:nvPr/>
        </p:nvSpPr>
        <p:spPr>
          <a:xfrm>
            <a:off x="7177325" y="3790400"/>
            <a:ext cx="1275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Source Sans Pro"/>
                <a:ea typeface="Source Sans Pro"/>
                <a:cs typeface="Source Sans Pro"/>
                <a:sym typeface="Source Sans Pro"/>
              </a:rPr>
              <a:t>Mental</a:t>
            </a:r>
            <a:endParaRPr sz="1600"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40" name="Google Shape;14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563525"/>
            <a:ext cx="1364476" cy="57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>
            <a:spLocks noGrp="1"/>
          </p:cNvSpPr>
          <p:nvPr>
            <p:ph type="body" idx="4294967295"/>
          </p:nvPr>
        </p:nvSpPr>
        <p:spPr>
          <a:xfrm>
            <a:off x="457200" y="671150"/>
            <a:ext cx="3668700" cy="352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91EA"/>
                </a:solidFill>
                <a:highlight>
                  <a:srgbClr val="ECEFF1"/>
                </a:highlight>
                <a:latin typeface="Roboto Slab"/>
                <a:ea typeface="Roboto Slab"/>
                <a:cs typeface="Roboto Slab"/>
                <a:sym typeface="Roboto Slab"/>
              </a:rPr>
              <a:t>The next step of the evolution 2/2</a:t>
            </a:r>
            <a:endParaRPr sz="2000">
              <a:solidFill>
                <a:srgbClr val="0091EA"/>
              </a:solidFill>
              <a:highlight>
                <a:srgbClr val="ECEFF1"/>
              </a:highlight>
              <a:latin typeface="Roboto Slab"/>
              <a:ea typeface="Roboto Slab"/>
              <a:cs typeface="Roboto Slab"/>
              <a:sym typeface="Roboto Slab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◎"/>
            </a:pPr>
            <a:r>
              <a:rPr lang="en" sz="1800">
                <a:highlight>
                  <a:srgbClr val="ECEFF1"/>
                </a:highlight>
              </a:rPr>
              <a:t>Several smart workplace solutions have emerged to the market to fill the niche </a:t>
            </a:r>
            <a:endParaRPr sz="1800">
              <a:highlight>
                <a:srgbClr val="ECEFF1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en" sz="1800">
                <a:highlight>
                  <a:srgbClr val="ECEFF1"/>
                </a:highlight>
              </a:rPr>
              <a:t>While these solutions are relatively new, they have lacked a proper definition </a:t>
            </a:r>
            <a:endParaRPr sz="1800">
              <a:highlight>
                <a:srgbClr val="ECEFF1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en" sz="1800">
                <a:highlight>
                  <a:srgbClr val="ECEFF1"/>
                </a:highlight>
              </a:rPr>
              <a:t>There have not been any general guidelines, which features they should have </a:t>
            </a:r>
            <a:endParaRPr sz="1800">
              <a:highlight>
                <a:srgbClr val="ECEFF1"/>
              </a:highlight>
            </a:endParaRPr>
          </a:p>
        </p:txBody>
      </p:sp>
      <p:sp>
        <p:nvSpPr>
          <p:cNvPr id="146" name="Google Shape;146;p19"/>
          <p:cNvSpPr txBox="1">
            <a:spLocks noGrp="1"/>
          </p:cNvSpPr>
          <p:nvPr>
            <p:ph type="sldNum" idx="12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47" name="Google Shape;147;p19"/>
          <p:cNvSpPr/>
          <p:nvPr/>
        </p:nvSpPr>
        <p:spPr>
          <a:xfrm rot="-5400000">
            <a:off x="5290100" y="851275"/>
            <a:ext cx="2598600" cy="3441000"/>
          </a:xfrm>
          <a:prstGeom prst="rect">
            <a:avLst/>
          </a:prstGeom>
          <a:solidFill>
            <a:srgbClr val="CFD8DC">
              <a:alpha val="49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Place your screenshot here</a:t>
            </a:r>
            <a:endParaRPr sz="1000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148" name="Google Shape;148;p19"/>
          <p:cNvGrpSpPr/>
          <p:nvPr/>
        </p:nvGrpSpPr>
        <p:grpSpPr>
          <a:xfrm rot="-5400000">
            <a:off x="5225402" y="465959"/>
            <a:ext cx="2736410" cy="4222433"/>
            <a:chOff x="2112475" y="238125"/>
            <a:chExt cx="3395050" cy="5238750"/>
          </a:xfrm>
        </p:grpSpPr>
        <p:sp>
          <p:nvSpPr>
            <p:cNvPr id="149" name="Google Shape;149;p19"/>
            <p:cNvSpPr/>
            <p:nvPr/>
          </p:nvSpPr>
          <p:spPr>
            <a:xfrm>
              <a:off x="2112475" y="238125"/>
              <a:ext cx="3395050" cy="5238750"/>
            </a:xfrm>
            <a:custGeom>
              <a:avLst/>
              <a:gdLst/>
              <a:ahLst/>
              <a:cxnLst/>
              <a:rect l="l" t="t" r="r" b="b"/>
              <a:pathLst>
                <a:path w="135802" h="209550" extrusionOk="0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9"/>
            <p:cNvSpPr/>
            <p:nvPr/>
          </p:nvSpPr>
          <p:spPr>
            <a:xfrm>
              <a:off x="3671350" y="5147100"/>
              <a:ext cx="279175" cy="179900"/>
            </a:xfrm>
            <a:custGeom>
              <a:avLst/>
              <a:gdLst/>
              <a:ahLst/>
              <a:cxnLst/>
              <a:rect l="l" t="t" r="r" b="b"/>
              <a:pathLst>
                <a:path w="11167" h="7196" extrusionOk="0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9"/>
            <p:cNvSpPr/>
            <p:nvPr/>
          </p:nvSpPr>
          <p:spPr>
            <a:xfrm>
              <a:off x="3650725" y="446100"/>
              <a:ext cx="54375" cy="54350"/>
            </a:xfrm>
            <a:custGeom>
              <a:avLst/>
              <a:gdLst/>
              <a:ahLst/>
              <a:cxnLst/>
              <a:rect l="l" t="t" r="r" b="b"/>
              <a:pathLst>
                <a:path w="2175" h="2174" extrusionOk="0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9"/>
            <p:cNvSpPr/>
            <p:nvPr/>
          </p:nvSpPr>
          <p:spPr>
            <a:xfrm>
              <a:off x="3761275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3" name="Google Shape;15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3112" y="1290225"/>
            <a:ext cx="3441000" cy="2573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563525"/>
            <a:ext cx="1364476" cy="57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0"/>
          <p:cNvSpPr txBox="1">
            <a:spLocks noGrp="1"/>
          </p:cNvSpPr>
          <p:nvPr>
            <p:ph type="ctrTitle"/>
          </p:nvPr>
        </p:nvSpPr>
        <p:spPr>
          <a:xfrm>
            <a:off x="1546025" y="1754800"/>
            <a:ext cx="6029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4"/>
                </a:solidFill>
              </a:rPr>
              <a:t>2.</a:t>
            </a:r>
            <a:endParaRPr sz="6000">
              <a:solidFill>
                <a:schemeClr val="accent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the smart workplace solutions?</a:t>
            </a:r>
            <a:endParaRPr/>
          </a:p>
        </p:txBody>
      </p:sp>
      <p:sp>
        <p:nvSpPr>
          <p:cNvPr id="160" name="Google Shape;160;p20"/>
          <p:cNvSpPr txBox="1">
            <a:spLocks noGrp="1"/>
          </p:cNvSpPr>
          <p:nvPr>
            <p:ph type="subTitle" idx="1"/>
          </p:nvPr>
        </p:nvSpPr>
        <p:spPr>
          <a:xfrm>
            <a:off x="1546025" y="3011496"/>
            <a:ext cx="58326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to call them and what features they should have? </a:t>
            </a:r>
            <a:endParaRPr/>
          </a:p>
        </p:txBody>
      </p:sp>
      <p:sp>
        <p:nvSpPr>
          <p:cNvPr id="161" name="Google Shape;161;p20"/>
          <p:cNvSpPr txBox="1">
            <a:spLocks noGrp="1"/>
          </p:cNvSpPr>
          <p:nvPr>
            <p:ph type="sldNum" idx="4294967295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162" name="Google Shape;16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563525"/>
            <a:ext cx="1364476" cy="57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rdelia template">
  <a:themeElements>
    <a:clrScheme name="Custom 347">
      <a:dk1>
        <a:srgbClr val="263238"/>
      </a:dk1>
      <a:lt1>
        <a:srgbClr val="FFFFFF"/>
      </a:lt1>
      <a:dk2>
        <a:srgbClr val="607D8B"/>
      </a:dk2>
      <a:lt2>
        <a:srgbClr val="ECEFF1"/>
      </a:lt2>
      <a:accent1>
        <a:srgbClr val="0091EA"/>
      </a:accent1>
      <a:accent2>
        <a:srgbClr val="0053A3"/>
      </a:accent2>
      <a:accent3>
        <a:srgbClr val="607D8B"/>
      </a:accent3>
      <a:accent4>
        <a:srgbClr val="CFD8DC"/>
      </a:accent4>
      <a:accent5>
        <a:srgbClr val="ECEFF1"/>
      </a:accent5>
      <a:accent6>
        <a:srgbClr val="ACDBF8"/>
      </a:accent6>
      <a:hlink>
        <a:srgbClr val="0091E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460</Words>
  <Application>Microsoft Office PowerPoint</Application>
  <PresentationFormat>On-screen Show (16:9)</PresentationFormat>
  <Paragraphs>140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Source Sans Pro</vt:lpstr>
      <vt:lpstr>Roboto Slab</vt:lpstr>
      <vt:lpstr>Arial</vt:lpstr>
      <vt:lpstr>Cordelia template</vt:lpstr>
      <vt:lpstr>Smart Workplace Solutions</vt:lpstr>
      <vt:lpstr>Hello!</vt:lpstr>
      <vt:lpstr>Content</vt:lpstr>
      <vt:lpstr>1. Background</vt:lpstr>
      <vt:lpstr>The evolution of smart building technologies and services 1/2</vt:lpstr>
      <vt:lpstr>The evolution of smart building technologies and services 2/2</vt:lpstr>
      <vt:lpstr>The next step of the evolution 1/2</vt:lpstr>
      <vt:lpstr>PowerPoint Presentation</vt:lpstr>
      <vt:lpstr>2. What are the smart workplace solutions?</vt:lpstr>
      <vt:lpstr>Why should they be called smart workplace solutions? </vt:lpstr>
      <vt:lpstr>PowerPoint Presentation</vt:lpstr>
      <vt:lpstr>Features - The core</vt:lpstr>
      <vt:lpstr>Features - Layer 1</vt:lpstr>
      <vt:lpstr>Features - Layer 2</vt:lpstr>
      <vt:lpstr>Features - Layer 3</vt:lpstr>
      <vt:lpstr>Summary </vt:lpstr>
      <vt:lpstr>Thanks!</vt:lpstr>
      <vt:lpstr>Credits</vt:lpstr>
      <vt:lpstr>The Task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Workplace Solutions</dc:title>
  <cp:lastModifiedBy>Remes Laura</cp:lastModifiedBy>
  <cp:revision>7</cp:revision>
  <dcterms:modified xsi:type="dcterms:W3CDTF">2020-11-16T13:55:47Z</dcterms:modified>
</cp:coreProperties>
</file>