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84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50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41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39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054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43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39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53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9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28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26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C7B08-914C-4E2D-BC4F-EA61688CDF34}" type="datetimeFigureOut">
              <a:rPr lang="fi-FI" smtClean="0"/>
              <a:t>30.9.2019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9349-2A9D-481B-8B7E-5FB41CFA6E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57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-Point Star 7"/>
          <p:cNvSpPr/>
          <p:nvPr/>
        </p:nvSpPr>
        <p:spPr>
          <a:xfrm>
            <a:off x="5357500" y="2383192"/>
            <a:ext cx="1655551" cy="1602815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7499" y="465351"/>
            <a:ext cx="2009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smtClean="0">
                <a:solidFill>
                  <a:prstClr val="black"/>
                </a:solidFill>
              </a:rPr>
              <a:t>I </a:t>
            </a:r>
            <a:r>
              <a:rPr lang="fi-FI" sz="1600" b="1" dirty="0" err="1" smtClean="0">
                <a:solidFill>
                  <a:prstClr val="black"/>
                </a:solidFill>
              </a:rPr>
              <a:t>end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living</a:t>
            </a:r>
            <a:r>
              <a:rPr lang="fi-FI" sz="1600" b="1" dirty="0" smtClean="0">
                <a:solidFill>
                  <a:prstClr val="black"/>
                </a:solidFill>
              </a:rPr>
              <a:t> inside my </a:t>
            </a:r>
            <a:r>
              <a:rPr lang="fi-FI" sz="1600" b="1" dirty="0" err="1" smtClean="0">
                <a:solidFill>
                  <a:prstClr val="black"/>
                </a:solidFill>
              </a:rPr>
              <a:t>mind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worrying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about</a:t>
            </a:r>
            <a:r>
              <a:rPr lang="fi-FI" sz="1600" b="1" dirty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glorifying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future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past. I </a:t>
            </a:r>
            <a:r>
              <a:rPr lang="fi-FI" sz="1600" b="1" dirty="0" err="1" smtClean="0">
                <a:solidFill>
                  <a:prstClr val="black"/>
                </a:solidFill>
              </a:rPr>
              <a:t>don’t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really</a:t>
            </a:r>
            <a:r>
              <a:rPr lang="fi-FI" sz="1600" b="1" dirty="0" smtClean="0">
                <a:solidFill>
                  <a:prstClr val="black"/>
                </a:solidFill>
              </a:rPr>
              <a:t> live in </a:t>
            </a:r>
            <a:r>
              <a:rPr lang="fi-FI" sz="1600" b="1" dirty="0" err="1" smtClean="0">
                <a:solidFill>
                  <a:prstClr val="black"/>
                </a:solidFill>
              </a:rPr>
              <a:t>this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moment</a:t>
            </a:r>
            <a:r>
              <a:rPr lang="fi-FI" sz="1600" b="1" dirty="0" smtClean="0">
                <a:solidFill>
                  <a:prstClr val="black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6453" y="1861160"/>
            <a:ext cx="19611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prstClr val="black"/>
                </a:solidFill>
              </a:rPr>
              <a:t>I’m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not</a:t>
            </a:r>
            <a:r>
              <a:rPr lang="fi-FI" sz="1600" b="1" dirty="0" smtClean="0">
                <a:solidFill>
                  <a:prstClr val="black"/>
                </a:solidFill>
              </a:rPr>
              <a:t> sure </a:t>
            </a:r>
            <a:r>
              <a:rPr lang="fi-FI" sz="1600" b="1" dirty="0" err="1" smtClean="0">
                <a:solidFill>
                  <a:prstClr val="black"/>
                </a:solidFill>
              </a:rPr>
              <a:t>what</a:t>
            </a:r>
            <a:r>
              <a:rPr lang="fi-FI" sz="1600" b="1" dirty="0" smtClean="0">
                <a:solidFill>
                  <a:prstClr val="black"/>
                </a:solidFill>
              </a:rPr>
              <a:t> my </a:t>
            </a:r>
            <a:r>
              <a:rPr lang="fi-FI" sz="1600" b="1" dirty="0" err="1" smtClean="0">
                <a:solidFill>
                  <a:prstClr val="black"/>
                </a:solidFill>
              </a:rPr>
              <a:t>values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are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I’m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not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truly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committed</a:t>
            </a:r>
            <a:r>
              <a:rPr lang="fi-FI" sz="1600" b="1" dirty="0" smtClean="0">
                <a:solidFill>
                  <a:prstClr val="black"/>
                </a:solidFill>
              </a:rPr>
              <a:t> for </a:t>
            </a:r>
            <a:r>
              <a:rPr lang="fi-FI" sz="1600" b="1" dirty="0" err="1" smtClean="0">
                <a:solidFill>
                  <a:prstClr val="black"/>
                </a:solidFill>
              </a:rPr>
              <a:t>them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it’s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not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possible</a:t>
            </a:r>
            <a:r>
              <a:rPr lang="fi-FI" sz="1600" b="1" dirty="0" smtClean="0">
                <a:solidFill>
                  <a:prstClr val="black"/>
                </a:solidFill>
              </a:rPr>
              <a:t> to </a:t>
            </a:r>
            <a:r>
              <a:rPr lang="fi-FI" sz="1600" b="1" dirty="0" err="1" smtClean="0">
                <a:solidFill>
                  <a:prstClr val="black"/>
                </a:solidFill>
              </a:rPr>
              <a:t>follow</a:t>
            </a:r>
            <a:r>
              <a:rPr lang="fi-FI" sz="1600" b="1" dirty="0" smtClean="0">
                <a:solidFill>
                  <a:prstClr val="black"/>
                </a:solidFill>
              </a:rPr>
              <a:t> my </a:t>
            </a:r>
            <a:r>
              <a:rPr lang="fi-FI" sz="1600" b="1" dirty="0" err="1" smtClean="0">
                <a:solidFill>
                  <a:prstClr val="black"/>
                </a:solidFill>
              </a:rPr>
              <a:t>values</a:t>
            </a:r>
            <a:r>
              <a:rPr lang="fi-FI" sz="1600" b="1" dirty="0" smtClean="0">
                <a:solidFill>
                  <a:prstClr val="black"/>
                </a:solidFill>
              </a:rPr>
              <a:t> for </a:t>
            </a:r>
            <a:r>
              <a:rPr lang="fi-FI" sz="1600" b="1" dirty="0" err="1" smtClean="0">
                <a:solidFill>
                  <a:prstClr val="black"/>
                </a:solidFill>
              </a:rPr>
              <a:t>some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reason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67068" y="3780608"/>
            <a:ext cx="21505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smtClean="0">
                <a:solidFill>
                  <a:prstClr val="black"/>
                </a:solidFill>
              </a:rPr>
              <a:t>I </a:t>
            </a:r>
            <a:r>
              <a:rPr lang="fi-FI" sz="1600" b="1" dirty="0" err="1" smtClean="0">
                <a:solidFill>
                  <a:prstClr val="black"/>
                </a:solidFill>
              </a:rPr>
              <a:t>end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following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impulses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without</a:t>
            </a:r>
            <a:r>
              <a:rPr lang="fi-FI" sz="1600" b="1" dirty="0" smtClean="0">
                <a:solidFill>
                  <a:prstClr val="black"/>
                </a:solidFill>
              </a:rPr>
              <a:t> no </a:t>
            </a:r>
            <a:r>
              <a:rPr lang="fi-FI" sz="1600" b="1" dirty="0" err="1" smtClean="0">
                <a:solidFill>
                  <a:prstClr val="black"/>
                </a:solidFill>
              </a:rPr>
              <a:t>goals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I </a:t>
            </a:r>
            <a:r>
              <a:rPr lang="fi-FI" sz="1600" b="1" dirty="0" err="1" smtClean="0">
                <a:solidFill>
                  <a:prstClr val="black"/>
                </a:solidFill>
              </a:rPr>
              <a:t>start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over-doing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everything</a:t>
            </a:r>
            <a:r>
              <a:rPr lang="fi-FI" sz="1600" b="1" dirty="0" smtClean="0">
                <a:solidFill>
                  <a:prstClr val="black"/>
                </a:solidFill>
              </a:rPr>
              <a:t>,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became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really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passive</a:t>
            </a:r>
            <a:r>
              <a:rPr lang="fi-FI" sz="1600" b="1" dirty="0" smtClean="0">
                <a:solidFill>
                  <a:prstClr val="black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20928" y="4189818"/>
            <a:ext cx="1972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prstClr val="black"/>
                </a:solidFill>
              </a:rPr>
              <a:t>Things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don’t</a:t>
            </a:r>
            <a:r>
              <a:rPr lang="fi-FI" sz="1600" b="1" dirty="0" smtClean="0">
                <a:solidFill>
                  <a:prstClr val="black"/>
                </a:solidFill>
              </a:rPr>
              <a:t> go as I </a:t>
            </a:r>
            <a:r>
              <a:rPr lang="fi-FI" sz="1600" b="1" dirty="0" err="1" smtClean="0">
                <a:solidFill>
                  <a:prstClr val="black"/>
                </a:solidFill>
              </a:rPr>
              <a:t>hope</a:t>
            </a:r>
            <a:r>
              <a:rPr lang="fi-FI" sz="1600" b="1" dirty="0" smtClean="0">
                <a:solidFill>
                  <a:prstClr val="black"/>
                </a:solidFill>
              </a:rPr>
              <a:t>, and </a:t>
            </a:r>
            <a:r>
              <a:rPr lang="fi-FI" sz="1600" b="1" dirty="0" err="1" smtClean="0">
                <a:solidFill>
                  <a:prstClr val="black"/>
                </a:solidFill>
              </a:rPr>
              <a:t>I’ll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end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blaming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myself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7111" y="3509392"/>
            <a:ext cx="19707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smtClean="0">
                <a:solidFill>
                  <a:prstClr val="black"/>
                </a:solidFill>
              </a:rPr>
              <a:t>I </a:t>
            </a:r>
            <a:r>
              <a:rPr lang="fi-FI" sz="1600" b="1" dirty="0" err="1" smtClean="0">
                <a:solidFill>
                  <a:prstClr val="black"/>
                </a:solidFill>
              </a:rPr>
              <a:t>start</a:t>
            </a:r>
            <a:r>
              <a:rPr lang="fi-FI" sz="1600" b="1" dirty="0" smtClean="0">
                <a:solidFill>
                  <a:prstClr val="black"/>
                </a:solidFill>
              </a:rPr>
              <a:t> to </a:t>
            </a:r>
            <a:r>
              <a:rPr lang="fi-FI" sz="1600" b="1" dirty="0" err="1" smtClean="0">
                <a:solidFill>
                  <a:prstClr val="black"/>
                </a:solidFill>
              </a:rPr>
              <a:t>believe</a:t>
            </a:r>
            <a:r>
              <a:rPr lang="fi-FI" sz="1600" b="1" dirty="0" smtClean="0">
                <a:solidFill>
                  <a:prstClr val="black"/>
                </a:solidFill>
              </a:rPr>
              <a:t> my </a:t>
            </a:r>
            <a:r>
              <a:rPr lang="fi-FI" sz="1600" b="1" dirty="0" err="1" smtClean="0">
                <a:solidFill>
                  <a:prstClr val="black"/>
                </a:solidFill>
              </a:rPr>
              <a:t>negative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thoughs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are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reality</a:t>
            </a:r>
            <a:r>
              <a:rPr lang="fi-FI" sz="1600" b="1" dirty="0" smtClean="0">
                <a:solidFill>
                  <a:prstClr val="black"/>
                </a:solidFill>
              </a:rPr>
              <a:t>, and </a:t>
            </a:r>
            <a:r>
              <a:rPr lang="fi-FI" sz="1600" b="1" dirty="0" err="1" smtClean="0">
                <a:solidFill>
                  <a:prstClr val="black"/>
                </a:solidFill>
              </a:rPr>
              <a:t>end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acting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upon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them</a:t>
            </a:r>
            <a:r>
              <a:rPr lang="fi-FI" sz="1600" b="1" dirty="0" smtClean="0">
                <a:solidFill>
                  <a:prstClr val="black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2989" y="1163912"/>
            <a:ext cx="25051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smtClean="0">
                <a:solidFill>
                  <a:prstClr val="black"/>
                </a:solidFill>
              </a:rPr>
              <a:t>I </a:t>
            </a:r>
            <a:r>
              <a:rPr lang="fi-FI" sz="1600" b="1" dirty="0" err="1" smtClean="0">
                <a:solidFill>
                  <a:prstClr val="black"/>
                </a:solidFill>
              </a:rPr>
              <a:t>feel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really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stressed</a:t>
            </a:r>
            <a:r>
              <a:rPr lang="fi-FI" sz="1600" b="1" dirty="0" smtClean="0">
                <a:solidFill>
                  <a:prstClr val="black"/>
                </a:solidFill>
              </a:rPr>
              <a:t> and </a:t>
            </a:r>
            <a:r>
              <a:rPr lang="fi-FI" sz="1600" b="1" dirty="0" err="1" smtClean="0">
                <a:solidFill>
                  <a:prstClr val="black"/>
                </a:solidFill>
              </a:rPr>
              <a:t>end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up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avoiding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things</a:t>
            </a:r>
            <a:r>
              <a:rPr lang="fi-FI" sz="1600" b="1" dirty="0" smtClean="0">
                <a:solidFill>
                  <a:prstClr val="black"/>
                </a:solidFill>
              </a:rPr>
              <a:t> I </a:t>
            </a:r>
            <a:r>
              <a:rPr lang="fi-FI" sz="1600" b="1" dirty="0" err="1" smtClean="0">
                <a:solidFill>
                  <a:prstClr val="black"/>
                </a:solidFill>
              </a:rPr>
              <a:t>should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be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doing</a:t>
            </a:r>
            <a:r>
              <a:rPr lang="fi-FI" sz="1600" b="1" dirty="0" smtClean="0">
                <a:solidFill>
                  <a:prstClr val="black"/>
                </a:solidFill>
              </a:rPr>
              <a:t>: </a:t>
            </a:r>
            <a:r>
              <a:rPr lang="fi-FI" sz="1600" b="1" dirty="0" err="1" smtClean="0">
                <a:solidFill>
                  <a:prstClr val="black"/>
                </a:solidFill>
              </a:rPr>
              <a:t>I’ll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start</a:t>
            </a:r>
            <a:r>
              <a:rPr lang="fi-FI" sz="1600" b="1" dirty="0" smtClean="0">
                <a:solidFill>
                  <a:prstClr val="black"/>
                </a:solidFill>
              </a:rPr>
              <a:t> </a:t>
            </a:r>
            <a:r>
              <a:rPr lang="fi-FI" sz="1600" b="1" dirty="0" err="1" smtClean="0">
                <a:solidFill>
                  <a:prstClr val="black"/>
                </a:solidFill>
              </a:rPr>
              <a:t>Netflix-marathon</a:t>
            </a:r>
            <a:r>
              <a:rPr lang="fi-FI" sz="1600" b="1" dirty="0" smtClean="0">
                <a:solidFill>
                  <a:prstClr val="black"/>
                </a:solidFill>
              </a:rPr>
              <a:t>, FB, </a:t>
            </a:r>
            <a:r>
              <a:rPr lang="fi-FI" sz="1600" b="1" dirty="0" err="1" smtClean="0">
                <a:solidFill>
                  <a:prstClr val="black"/>
                </a:solidFill>
              </a:rPr>
              <a:t>cleaning</a:t>
            </a:r>
            <a:r>
              <a:rPr lang="fi-FI" sz="1600" b="1" dirty="0" smtClean="0">
                <a:solidFill>
                  <a:prstClr val="black"/>
                </a:solidFill>
              </a:rPr>
              <a:t> my room... </a:t>
            </a:r>
            <a:r>
              <a:rPr lang="fi-FI" sz="1600" b="1" dirty="0" err="1" smtClean="0">
                <a:solidFill>
                  <a:prstClr val="black"/>
                </a:solidFill>
              </a:rPr>
              <a:t>Or</a:t>
            </a:r>
            <a:r>
              <a:rPr lang="fi-FI" sz="1600" b="1" dirty="0" smtClean="0">
                <a:solidFill>
                  <a:prstClr val="black"/>
                </a:solidFill>
              </a:rPr>
              <a:t> I </a:t>
            </a:r>
            <a:r>
              <a:rPr lang="fi-FI" sz="1600" b="1" dirty="0" err="1" smtClean="0">
                <a:solidFill>
                  <a:prstClr val="black"/>
                </a:solidFill>
              </a:rPr>
              <a:t>ruminate</a:t>
            </a:r>
            <a:r>
              <a:rPr lang="fi-FI" sz="1600" b="1" dirty="0" smtClean="0">
                <a:solidFill>
                  <a:prstClr val="black"/>
                </a:solidFill>
              </a:rPr>
              <a:t> and </a:t>
            </a:r>
            <a:r>
              <a:rPr lang="fi-FI" sz="1600" b="1" dirty="0" err="1" smtClean="0">
                <a:solidFill>
                  <a:prstClr val="black"/>
                </a:solidFill>
              </a:rPr>
              <a:t>worry</a:t>
            </a:r>
            <a:r>
              <a:rPr lang="fi-FI" sz="1600" b="1" dirty="0" smtClean="0">
                <a:solidFill>
                  <a:prstClr val="black"/>
                </a:solidFill>
              </a:rPr>
              <a:t> inside my </a:t>
            </a:r>
            <a:r>
              <a:rPr lang="fi-FI" sz="1600" b="1" dirty="0" err="1" smtClean="0">
                <a:solidFill>
                  <a:prstClr val="black"/>
                </a:solidFill>
              </a:rPr>
              <a:t>head</a:t>
            </a:r>
            <a:r>
              <a:rPr lang="fi-FI" sz="1600" b="1" dirty="0" smtClean="0">
                <a:solidFill>
                  <a:prstClr val="black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927" y="3010383"/>
            <a:ext cx="22461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b="1" dirty="0" err="1" smtClean="0">
                <a:solidFill>
                  <a:srgbClr val="FF0000"/>
                </a:solidFill>
              </a:rPr>
              <a:t>Psychological</a:t>
            </a:r>
            <a:r>
              <a:rPr lang="fi-FI" sz="1400" b="1" dirty="0" smtClean="0">
                <a:solidFill>
                  <a:srgbClr val="FF0000"/>
                </a:solidFill>
              </a:rPr>
              <a:t> </a:t>
            </a:r>
            <a:r>
              <a:rPr lang="fi-FI" sz="1400" b="1" dirty="0" err="1" smtClean="0">
                <a:solidFill>
                  <a:srgbClr val="FF0000"/>
                </a:solidFill>
              </a:rPr>
              <a:t>inflexibility</a:t>
            </a:r>
            <a:endParaRPr lang="fi-FI" sz="14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31127" y="5170696"/>
            <a:ext cx="4323620" cy="2953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700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Lähde: ks. Esim. Lappalainen &amp; alt, </a:t>
            </a:r>
            <a:r>
              <a:rPr lang="fi-FI" sz="700" dirty="0" err="1">
                <a:solidFill>
                  <a:prstClr val="black"/>
                </a:solidFill>
                <a:latin typeface="Arial" charset="0"/>
                <a:ea typeface="ＭＳ Ｐゴシック" charset="0"/>
              </a:rPr>
              <a:t>Hyväksymis</a:t>
            </a:r>
            <a:r>
              <a:rPr lang="fi-FI" sz="700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- ja omistautumisterapia käytännön terapiatyössä, 2009.</a:t>
            </a:r>
          </a:p>
          <a:p>
            <a:endParaRPr lang="fi-FI" sz="61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7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5281484" y="2443341"/>
            <a:ext cx="1813964" cy="1623185"/>
          </a:xfrm>
          <a:prstGeom prst="star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74148" y="672771"/>
            <a:ext cx="18934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Be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present</a:t>
            </a:r>
            <a:r>
              <a:rPr lang="fi-FI" sz="1600" b="1" dirty="0" smtClean="0">
                <a:solidFill>
                  <a:srgbClr val="C10000"/>
                </a:solidFill>
              </a:rPr>
              <a:t> and </a:t>
            </a:r>
            <a:r>
              <a:rPr lang="fi-FI" sz="1600" b="1" dirty="0" err="1" smtClean="0">
                <a:solidFill>
                  <a:srgbClr val="C10000"/>
                </a:solidFill>
              </a:rPr>
              <a:t>kind</a:t>
            </a:r>
            <a:r>
              <a:rPr lang="fi-FI" sz="1600" b="1" dirty="0" smtClean="0">
                <a:solidFill>
                  <a:srgbClr val="C10000"/>
                </a:solidFill>
              </a:rPr>
              <a:t> for </a:t>
            </a:r>
            <a:r>
              <a:rPr lang="fi-FI" sz="1600" b="1" dirty="0" err="1" smtClean="0">
                <a:solidFill>
                  <a:srgbClr val="C10000"/>
                </a:solidFill>
              </a:rPr>
              <a:t>yourself</a:t>
            </a:r>
            <a:r>
              <a:rPr lang="fi-FI" sz="1600" b="1" dirty="0" smtClean="0">
                <a:solidFill>
                  <a:srgbClr val="C10000"/>
                </a:solidFill>
              </a:rPr>
              <a:t>. Live </a:t>
            </a:r>
            <a:r>
              <a:rPr lang="fi-FI" sz="1600" b="1" dirty="0" err="1" smtClean="0">
                <a:solidFill>
                  <a:srgbClr val="C10000"/>
                </a:solidFill>
              </a:rPr>
              <a:t>more</a:t>
            </a:r>
            <a:r>
              <a:rPr lang="fi-FI" sz="1600" b="1" dirty="0" smtClean="0">
                <a:solidFill>
                  <a:srgbClr val="C10000"/>
                </a:solidFill>
              </a:rPr>
              <a:t> in </a:t>
            </a:r>
            <a:r>
              <a:rPr lang="fi-FI" sz="1600" b="1" dirty="0" err="1" smtClean="0">
                <a:solidFill>
                  <a:srgbClr val="C10000"/>
                </a:solidFill>
              </a:rPr>
              <a:t>this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moment</a:t>
            </a:r>
            <a:r>
              <a:rPr lang="fi-FI" sz="1600" b="1" dirty="0" smtClean="0">
                <a:solidFill>
                  <a:srgbClr val="C10000"/>
                </a:solidFill>
              </a:rPr>
              <a:t> and </a:t>
            </a:r>
            <a:r>
              <a:rPr lang="fi-FI" sz="1600" b="1" dirty="0" err="1" smtClean="0">
                <a:solidFill>
                  <a:srgbClr val="C10000"/>
                </a:solidFill>
              </a:rPr>
              <a:t>have</a:t>
            </a:r>
            <a:r>
              <a:rPr lang="fi-FI" sz="1600" b="1" dirty="0" smtClean="0">
                <a:solidFill>
                  <a:srgbClr val="C10000"/>
                </a:solidFill>
              </a:rPr>
              <a:t> compassion for </a:t>
            </a:r>
            <a:r>
              <a:rPr lang="fi-FI" sz="1600" b="1" dirty="0" err="1" smtClean="0">
                <a:solidFill>
                  <a:srgbClr val="C10000"/>
                </a:solidFill>
              </a:rPr>
              <a:t>yourself</a:t>
            </a:r>
            <a:r>
              <a:rPr lang="fi-FI" sz="1600" b="1" dirty="0" smtClean="0">
                <a:solidFill>
                  <a:srgbClr val="C10000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93873" y="1758863"/>
            <a:ext cx="11622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Values</a:t>
            </a:r>
            <a:r>
              <a:rPr lang="fi-FI" sz="1600" b="1" dirty="0" smtClean="0">
                <a:solidFill>
                  <a:srgbClr val="C10000"/>
                </a:solidFill>
              </a:rPr>
              <a:t>:</a:t>
            </a:r>
          </a:p>
          <a:p>
            <a:r>
              <a:rPr lang="fi-FI" sz="1600" b="1" dirty="0" err="1" smtClean="0">
                <a:solidFill>
                  <a:srgbClr val="C10000"/>
                </a:solidFill>
              </a:rPr>
              <a:t>What</a:t>
            </a:r>
            <a:r>
              <a:rPr lang="fi-FI" sz="1600" b="1" dirty="0" smtClean="0">
                <a:solidFill>
                  <a:srgbClr val="C10000"/>
                </a:solidFill>
              </a:rPr>
              <a:t> is </a:t>
            </a:r>
            <a:r>
              <a:rPr lang="fi-FI" sz="1600" b="1" dirty="0" err="1" smtClean="0">
                <a:solidFill>
                  <a:srgbClr val="C10000"/>
                </a:solidFill>
              </a:rPr>
              <a:t>important</a:t>
            </a:r>
            <a:r>
              <a:rPr lang="fi-FI" sz="1600" b="1" dirty="0" smtClean="0">
                <a:solidFill>
                  <a:srgbClr val="C10000"/>
                </a:solidFill>
              </a:rPr>
              <a:t> to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srgbClr val="C10000"/>
                </a:solidFill>
              </a:rPr>
              <a:t>? </a:t>
            </a:r>
            <a:r>
              <a:rPr lang="fi-FI" sz="1600" b="1" dirty="0" err="1" smtClean="0">
                <a:solidFill>
                  <a:srgbClr val="C10000"/>
                </a:solidFill>
              </a:rPr>
              <a:t>Now</a:t>
            </a:r>
            <a:r>
              <a:rPr lang="fi-FI" sz="1600" b="1" dirty="0" smtClean="0">
                <a:solidFill>
                  <a:srgbClr val="C10000"/>
                </a:solidFill>
              </a:rPr>
              <a:t> and in </a:t>
            </a:r>
            <a:r>
              <a:rPr lang="fi-FI" sz="1600" b="1" dirty="0" err="1" smtClean="0">
                <a:solidFill>
                  <a:srgbClr val="C10000"/>
                </a:solidFill>
              </a:rPr>
              <a:t>the</a:t>
            </a:r>
            <a:r>
              <a:rPr lang="fi-FI" sz="1600" b="1" dirty="0" smtClean="0">
                <a:solidFill>
                  <a:srgbClr val="C10000"/>
                </a:solidFill>
              </a:rPr>
              <a:t> long </a:t>
            </a:r>
            <a:r>
              <a:rPr lang="fi-FI" sz="1600" b="1" dirty="0" err="1" smtClean="0">
                <a:solidFill>
                  <a:srgbClr val="C10000"/>
                </a:solidFill>
              </a:rPr>
              <a:t>run</a:t>
            </a:r>
            <a:r>
              <a:rPr lang="fi-FI" sz="1600" b="1" dirty="0" smtClean="0">
                <a:solidFill>
                  <a:srgbClr val="C10000"/>
                </a:solidFill>
              </a:rPr>
              <a:t>?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1797" y="3989902"/>
            <a:ext cx="1407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Acts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that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are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based</a:t>
            </a:r>
            <a:r>
              <a:rPr lang="fi-FI" sz="1600" b="1" dirty="0" smtClean="0">
                <a:solidFill>
                  <a:srgbClr val="C10000"/>
                </a:solidFill>
              </a:rPr>
              <a:t> on </a:t>
            </a:r>
            <a:r>
              <a:rPr lang="fi-FI" sz="1600" b="1" dirty="0" err="1" smtClean="0">
                <a:solidFill>
                  <a:srgbClr val="C10000"/>
                </a:solidFill>
              </a:rPr>
              <a:t>your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values</a:t>
            </a:r>
            <a:r>
              <a:rPr lang="fi-FI" sz="1600" b="1" dirty="0" smtClean="0">
                <a:solidFill>
                  <a:srgbClr val="C10000"/>
                </a:solidFill>
              </a:rPr>
              <a:t>!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4179" y="4247894"/>
            <a:ext cx="2705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Healthy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self</a:t>
            </a:r>
            <a:r>
              <a:rPr lang="fi-FI" sz="1600" b="1" dirty="0" smtClean="0">
                <a:solidFill>
                  <a:srgbClr val="C10000"/>
                </a:solidFill>
              </a:rPr>
              <a:t>-image:</a:t>
            </a:r>
          </a:p>
          <a:p>
            <a:r>
              <a:rPr lang="fi-FI" sz="1600" b="1" dirty="0" err="1" smtClean="0">
                <a:solidFill>
                  <a:srgbClr val="C10000"/>
                </a:solidFill>
              </a:rPr>
              <a:t>Let</a:t>
            </a:r>
            <a:r>
              <a:rPr lang="fi-FI" sz="1600" b="1" dirty="0" smtClean="0">
                <a:solidFill>
                  <a:srgbClr val="C10000"/>
                </a:solidFill>
              </a:rPr>
              <a:t> go of </a:t>
            </a:r>
            <a:r>
              <a:rPr lang="fi-FI" sz="1600" b="1" dirty="0" err="1" smtClean="0">
                <a:solidFill>
                  <a:srgbClr val="C10000"/>
                </a:solidFill>
              </a:rPr>
              <a:t>negative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thoughs</a:t>
            </a:r>
            <a:r>
              <a:rPr lang="fi-FI" sz="1600" b="1" dirty="0" smtClean="0">
                <a:solidFill>
                  <a:srgbClr val="C10000"/>
                </a:solidFill>
              </a:rPr>
              <a:t> (</a:t>
            </a:r>
            <a:r>
              <a:rPr lang="fi-FI" sz="1600" b="1" dirty="0" err="1" smtClean="0">
                <a:solidFill>
                  <a:srgbClr val="C10000"/>
                </a:solidFill>
              </a:rPr>
              <a:t>this</a:t>
            </a:r>
            <a:r>
              <a:rPr lang="fi-FI" sz="1600" b="1" dirty="0" smtClean="0">
                <a:solidFill>
                  <a:srgbClr val="C10000"/>
                </a:solidFill>
              </a:rPr>
              <a:t> is </a:t>
            </a:r>
            <a:r>
              <a:rPr lang="fi-FI" sz="1600" b="1" dirty="0" err="1" smtClean="0">
                <a:solidFill>
                  <a:srgbClr val="C10000"/>
                </a:solidFill>
              </a:rPr>
              <a:t>not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same</a:t>
            </a:r>
            <a:r>
              <a:rPr lang="fi-FI" sz="1600" b="1" dirty="0" smtClean="0">
                <a:solidFill>
                  <a:srgbClr val="C10000"/>
                </a:solidFill>
              </a:rPr>
              <a:t> as </a:t>
            </a:r>
            <a:r>
              <a:rPr lang="fi-FI" sz="1600" b="1" dirty="0" err="1" smtClean="0">
                <a:solidFill>
                  <a:srgbClr val="C10000"/>
                </a:solidFill>
              </a:rPr>
              <a:t>avoiding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them</a:t>
            </a:r>
            <a:r>
              <a:rPr lang="fi-FI" sz="1600" b="1" dirty="0" smtClean="0">
                <a:solidFill>
                  <a:srgbClr val="C10000"/>
                </a:solidFill>
              </a:rPr>
              <a:t>!)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2784" y="3726653"/>
            <a:ext cx="191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Don’t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let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your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mind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control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fi-FI" sz="1600" b="1" dirty="0" err="1" smtClean="0">
                <a:solidFill>
                  <a:srgbClr val="C00000"/>
                </a:solidFill>
              </a:rPr>
              <a:t>You</a:t>
            </a:r>
            <a:r>
              <a:rPr lang="fi-FI" sz="1600" b="1" dirty="0" smtClean="0">
                <a:solidFill>
                  <a:srgbClr val="C00000"/>
                </a:solidFill>
              </a:rPr>
              <a:t> </a:t>
            </a:r>
            <a:r>
              <a:rPr lang="fi-FI" sz="1600" b="1" dirty="0" err="1" smtClean="0">
                <a:solidFill>
                  <a:srgbClr val="C00000"/>
                </a:solidFill>
              </a:rPr>
              <a:t>are</a:t>
            </a:r>
            <a:r>
              <a:rPr lang="fi-FI" sz="1600" b="1" dirty="0" smtClean="0">
                <a:solidFill>
                  <a:srgbClr val="C00000"/>
                </a:solidFill>
              </a:rPr>
              <a:t> </a:t>
            </a:r>
            <a:r>
              <a:rPr lang="fi-FI" sz="1600" b="1" dirty="0" err="1" smtClean="0">
                <a:solidFill>
                  <a:srgbClr val="C00000"/>
                </a:solidFill>
              </a:rPr>
              <a:t>not</a:t>
            </a:r>
            <a:r>
              <a:rPr lang="fi-FI" sz="1600" b="1" dirty="0" smtClean="0">
                <a:solidFill>
                  <a:srgbClr val="C00000"/>
                </a:solidFill>
              </a:rPr>
              <a:t> </a:t>
            </a:r>
            <a:r>
              <a:rPr lang="fi-FI" sz="1600" b="1" dirty="0" err="1" smtClean="0">
                <a:solidFill>
                  <a:srgbClr val="C00000"/>
                </a:solidFill>
              </a:rPr>
              <a:t>the</a:t>
            </a:r>
            <a:r>
              <a:rPr lang="fi-FI" sz="1600" b="1" dirty="0" smtClean="0">
                <a:solidFill>
                  <a:srgbClr val="C00000"/>
                </a:solidFill>
              </a:rPr>
              <a:t> </a:t>
            </a:r>
            <a:r>
              <a:rPr lang="fi-FI" sz="1600" b="1" dirty="0" err="1" smtClean="0">
                <a:solidFill>
                  <a:srgbClr val="C00000"/>
                </a:solidFill>
              </a:rPr>
              <a:t>same</a:t>
            </a:r>
            <a:r>
              <a:rPr lang="fi-FI" sz="1600" b="1" dirty="0" smtClean="0">
                <a:solidFill>
                  <a:srgbClr val="C00000"/>
                </a:solidFill>
              </a:rPr>
              <a:t> as </a:t>
            </a:r>
            <a:r>
              <a:rPr lang="fi-FI" sz="1600" b="1" dirty="0" err="1" smtClean="0">
                <a:solidFill>
                  <a:srgbClr val="C00000"/>
                </a:solidFill>
              </a:rPr>
              <a:t>your</a:t>
            </a:r>
            <a:r>
              <a:rPr lang="fi-FI" sz="1600" b="1" dirty="0" smtClean="0">
                <a:solidFill>
                  <a:srgbClr val="C00000"/>
                </a:solidFill>
              </a:rPr>
              <a:t> </a:t>
            </a:r>
            <a:r>
              <a:rPr lang="fi-FI" sz="1600" b="1" dirty="0" err="1" smtClean="0">
                <a:solidFill>
                  <a:srgbClr val="C00000"/>
                </a:solidFill>
              </a:rPr>
              <a:t>thoughts</a:t>
            </a:r>
            <a:r>
              <a:rPr lang="fi-FI" sz="1600" b="1" dirty="0" smtClean="0">
                <a:solidFill>
                  <a:srgbClr val="C00000"/>
                </a:solidFill>
              </a:rPr>
              <a:t> – </a:t>
            </a:r>
            <a:r>
              <a:rPr lang="fi-FI" sz="1600" b="1" dirty="0" err="1" smtClean="0">
                <a:solidFill>
                  <a:srgbClr val="C00000"/>
                </a:solidFill>
              </a:rPr>
              <a:t>you</a:t>
            </a:r>
            <a:r>
              <a:rPr lang="fi-FI" sz="1600" b="1" dirty="0" smtClean="0">
                <a:solidFill>
                  <a:srgbClr val="C00000"/>
                </a:solidFill>
              </a:rPr>
              <a:t> HAVE </a:t>
            </a:r>
            <a:r>
              <a:rPr lang="fi-FI" sz="1600" b="1" dirty="0" err="1" smtClean="0">
                <a:solidFill>
                  <a:srgbClr val="C00000"/>
                </a:solidFill>
              </a:rPr>
              <a:t>thoughts</a:t>
            </a:r>
            <a:r>
              <a:rPr lang="fi-FI" sz="16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12784" y="1370052"/>
            <a:ext cx="24213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 err="1" smtClean="0">
                <a:solidFill>
                  <a:srgbClr val="C10000"/>
                </a:solidFill>
              </a:rPr>
              <a:t>Acceptance</a:t>
            </a:r>
            <a:r>
              <a:rPr lang="fi-FI" sz="1600" b="1" dirty="0" smtClean="0">
                <a:solidFill>
                  <a:srgbClr val="C10000"/>
                </a:solidFill>
              </a:rPr>
              <a:t>:</a:t>
            </a:r>
          </a:p>
          <a:p>
            <a:r>
              <a:rPr lang="fi-FI" sz="1600" b="1" dirty="0" err="1" smtClean="0">
                <a:solidFill>
                  <a:srgbClr val="C10000"/>
                </a:solidFill>
              </a:rPr>
              <a:t>Accept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that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have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thoughts</a:t>
            </a:r>
            <a:r>
              <a:rPr lang="fi-FI" sz="1600" b="1" dirty="0" smtClean="0">
                <a:solidFill>
                  <a:srgbClr val="C10000"/>
                </a:solidFill>
              </a:rPr>
              <a:t> and </a:t>
            </a:r>
            <a:r>
              <a:rPr lang="fi-FI" sz="1600" b="1" dirty="0" err="1" smtClean="0">
                <a:solidFill>
                  <a:srgbClr val="C10000"/>
                </a:solidFill>
              </a:rPr>
              <a:t>feelings</a:t>
            </a:r>
            <a:r>
              <a:rPr lang="fi-FI" sz="1600" b="1" dirty="0" smtClean="0">
                <a:solidFill>
                  <a:srgbClr val="C10000"/>
                </a:solidFill>
              </a:rPr>
              <a:t>,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have</a:t>
            </a:r>
            <a:r>
              <a:rPr lang="fi-FI" sz="1600" b="1" dirty="0" smtClean="0">
                <a:solidFill>
                  <a:srgbClr val="C10000"/>
                </a:solidFill>
              </a:rPr>
              <a:t> a </a:t>
            </a:r>
            <a:r>
              <a:rPr lang="fi-FI" sz="1600" b="1" dirty="0" err="1" smtClean="0">
                <a:solidFill>
                  <a:srgbClr val="C10000"/>
                </a:solidFill>
              </a:rPr>
              <a:t>history</a:t>
            </a:r>
            <a:r>
              <a:rPr lang="fi-FI" sz="1600" b="1" dirty="0" smtClean="0">
                <a:solidFill>
                  <a:srgbClr val="C10000"/>
                </a:solidFill>
              </a:rPr>
              <a:t> and </a:t>
            </a:r>
            <a:r>
              <a:rPr lang="fi-FI" sz="1600" b="1" dirty="0" err="1" smtClean="0">
                <a:solidFill>
                  <a:srgbClr val="C10000"/>
                </a:solidFill>
              </a:rPr>
              <a:t>that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there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are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things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can’t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change</a:t>
            </a:r>
            <a:r>
              <a:rPr lang="fi-FI" sz="1600" b="1" dirty="0" smtClean="0">
                <a:solidFill>
                  <a:srgbClr val="C10000"/>
                </a:solidFill>
              </a:rPr>
              <a:t>. </a:t>
            </a:r>
            <a:r>
              <a:rPr lang="fi-FI" sz="1600" b="1" dirty="0" err="1" smtClean="0">
                <a:solidFill>
                  <a:srgbClr val="C10000"/>
                </a:solidFill>
              </a:rPr>
              <a:t>But</a:t>
            </a:r>
            <a:r>
              <a:rPr lang="fi-FI" sz="1600" b="1" dirty="0" smtClean="0">
                <a:solidFill>
                  <a:srgbClr val="C10000"/>
                </a:solidFill>
              </a:rPr>
              <a:t>, </a:t>
            </a:r>
            <a:r>
              <a:rPr lang="fi-FI" sz="1600" b="1" dirty="0" err="1" smtClean="0">
                <a:solidFill>
                  <a:srgbClr val="C10000"/>
                </a:solidFill>
              </a:rPr>
              <a:t>change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what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you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can</a:t>
            </a:r>
            <a:r>
              <a:rPr lang="fi-FI" sz="1600" b="1" dirty="0" smtClean="0">
                <a:solidFill>
                  <a:srgbClr val="C10000"/>
                </a:solidFill>
              </a:rPr>
              <a:t>: </a:t>
            </a:r>
            <a:r>
              <a:rPr lang="fi-FI" sz="1600" b="1" dirty="0" err="1" smtClean="0">
                <a:solidFill>
                  <a:srgbClr val="C10000"/>
                </a:solidFill>
              </a:rPr>
              <a:t>your</a:t>
            </a:r>
            <a:r>
              <a:rPr lang="fi-FI" sz="1600" b="1" dirty="0" smtClean="0">
                <a:solidFill>
                  <a:srgbClr val="C10000"/>
                </a:solidFill>
              </a:rPr>
              <a:t> </a:t>
            </a:r>
            <a:r>
              <a:rPr lang="fi-FI" sz="1600" b="1" dirty="0" err="1" smtClean="0">
                <a:solidFill>
                  <a:srgbClr val="C10000"/>
                </a:solidFill>
              </a:rPr>
              <a:t>actions</a:t>
            </a:r>
            <a:r>
              <a:rPr lang="fi-FI" sz="1600" b="1" dirty="0" smtClean="0">
                <a:solidFill>
                  <a:srgbClr val="C10000"/>
                </a:solidFill>
              </a:rPr>
              <a:t>.</a:t>
            </a:r>
            <a:endParaRPr lang="fi-FI" sz="16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4179" y="2931769"/>
            <a:ext cx="2186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Psychological</a:t>
            </a:r>
            <a:r>
              <a:rPr lang="fi-FI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 </a:t>
            </a:r>
            <a:r>
              <a:rPr lang="fi-FI" b="1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flexibility</a:t>
            </a:r>
            <a:endParaRPr lang="fi-FI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21067" y="5202001"/>
            <a:ext cx="1604927" cy="196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675" dirty="0">
                <a:solidFill>
                  <a:prstClr val="black"/>
                </a:solidFill>
              </a:rPr>
              <a:t>Lähde: ks. Esim. Lappalainen &amp; alt, 2009.</a:t>
            </a:r>
          </a:p>
        </p:txBody>
      </p:sp>
    </p:spTree>
    <p:extLst>
      <p:ext uri="{BB962C8B-B14F-4D97-AF65-F5344CB8AC3E}">
        <p14:creationId xmlns:p14="http://schemas.microsoft.com/office/powerpoint/2010/main" val="352265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Saarimäki Sanni</dc:creator>
  <cp:lastModifiedBy>Saarimäki Sanni</cp:lastModifiedBy>
  <cp:revision>4</cp:revision>
  <dcterms:created xsi:type="dcterms:W3CDTF">2018-01-26T13:08:16Z</dcterms:created>
  <dcterms:modified xsi:type="dcterms:W3CDTF">2019-09-30T14:17:52Z</dcterms:modified>
</cp:coreProperties>
</file>