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12" r:id="rId4"/>
    <p:sldId id="313" r:id="rId5"/>
    <p:sldId id="385" r:id="rId6"/>
    <p:sldId id="267" r:id="rId7"/>
    <p:sldId id="386" r:id="rId8"/>
    <p:sldId id="328" r:id="rId9"/>
    <p:sldId id="356" r:id="rId10"/>
    <p:sldId id="332" r:id="rId11"/>
    <p:sldId id="387" r:id="rId12"/>
    <p:sldId id="388" r:id="rId13"/>
    <p:sldId id="389" r:id="rId14"/>
    <p:sldId id="380" r:id="rId15"/>
    <p:sldId id="342" r:id="rId16"/>
    <p:sldId id="337" r:id="rId17"/>
    <p:sldId id="288" r:id="rId18"/>
    <p:sldId id="268" r:id="rId19"/>
    <p:sldId id="375" r:id="rId20"/>
    <p:sldId id="269" r:id="rId21"/>
    <p:sldId id="270" r:id="rId22"/>
    <p:sldId id="271" r:id="rId23"/>
    <p:sldId id="272" r:id="rId24"/>
    <p:sldId id="390" r:id="rId25"/>
    <p:sldId id="314" r:id="rId26"/>
    <p:sldId id="368" r:id="rId27"/>
    <p:sldId id="367" r:id="rId28"/>
    <p:sldId id="391" r:id="rId29"/>
    <p:sldId id="369" r:id="rId30"/>
    <p:sldId id="384" r:id="rId31"/>
    <p:sldId id="283" r:id="rId32"/>
    <p:sldId id="284" r:id="rId33"/>
    <p:sldId id="319" r:id="rId34"/>
    <p:sldId id="316" r:id="rId35"/>
    <p:sldId id="317" r:id="rId36"/>
    <p:sldId id="321" r:id="rId37"/>
    <p:sldId id="290" r:id="rId38"/>
    <p:sldId id="291" r:id="rId39"/>
    <p:sldId id="292" r:id="rId40"/>
    <p:sldId id="392" r:id="rId41"/>
    <p:sldId id="293" r:id="rId42"/>
    <p:sldId id="297" r:id="rId43"/>
    <p:sldId id="323" r:id="rId44"/>
    <p:sldId id="324" r:id="rId45"/>
    <p:sldId id="325" r:id="rId46"/>
    <p:sldId id="326" r:id="rId47"/>
    <p:sldId id="348" r:id="rId48"/>
    <p:sldId id="347" r:id="rId49"/>
    <p:sldId id="370" r:id="rId50"/>
    <p:sldId id="37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478" autoAdjust="0"/>
  </p:normalViewPr>
  <p:slideViewPr>
    <p:cSldViewPr snapToGrid="0">
      <p:cViewPr varScale="1">
        <p:scale>
          <a:sx n="86" d="100"/>
          <a:sy n="86" d="100"/>
        </p:scale>
        <p:origin x="5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gdp.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export.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AppData\Local\Temp\API_BX.KLT.DINV.CD.WD_DS2_en_excel_v2.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pop.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GDP, current USD</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tx>
            <c:strRef>
              <c:f>Sheet3!$I$1</c:f>
              <c:strCache>
                <c:ptCount val="1"/>
                <c:pt idx="0">
                  <c:v>GDP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9B-4FF0-9CB8-8003190FCE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9B-4FF0-9CB8-8003190FCE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9B-4FF0-9CB8-8003190FCE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9B-4FF0-9CB8-8003190FCE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9B-4FF0-9CB8-8003190FCE4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Sheet3!$H$2:$H$6</c:f>
              <c:strCache>
                <c:ptCount val="5"/>
                <c:pt idx="0">
                  <c:v>Advanced EMs</c:v>
                </c:pt>
                <c:pt idx="1">
                  <c:v>China</c:v>
                </c:pt>
                <c:pt idx="2">
                  <c:v>Secondary EMs minus China</c:v>
                </c:pt>
                <c:pt idx="3">
                  <c:v>Frontier EMs</c:v>
                </c:pt>
                <c:pt idx="4">
                  <c:v>The rest of the World</c:v>
                </c:pt>
              </c:strCache>
            </c:strRef>
          </c:cat>
          <c:val>
            <c:numRef>
              <c:f>Sheet3!$I$2:$I$6</c:f>
              <c:numCache>
                <c:formatCode>General</c:formatCode>
                <c:ptCount val="5"/>
                <c:pt idx="0">
                  <c:v>5621210290159.9063</c:v>
                </c:pt>
                <c:pt idx="1">
                  <c:v>11007720594138.9</c:v>
                </c:pt>
                <c:pt idx="2">
                  <c:v>6439745316230.3789</c:v>
                </c:pt>
                <c:pt idx="3">
                  <c:v>1952635149577.2317</c:v>
                </c:pt>
                <c:pt idx="4">
                  <c:v>49131165001659.188</c:v>
                </c:pt>
              </c:numCache>
            </c:numRef>
          </c:val>
          <c:extLst>
            <c:ext xmlns:c16="http://schemas.microsoft.com/office/drawing/2014/chart" uri="{C3380CC4-5D6E-409C-BE32-E72D297353CC}">
              <c16:uniqueId val="{0000000A-2F9B-4FF0-9CB8-8003190FCE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a:t>Export, BOP, current USD</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tx>
            <c:strRef>
              <c:f>Sheet4!$C$2</c:f>
              <c:strCache>
                <c:ptCount val="1"/>
                <c:pt idx="0">
                  <c:v>Export, current USD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CF-4368-91F0-5029ECC729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CF-4368-91F0-5029ECC729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CF-4368-91F0-5029ECC729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CF-4368-91F0-5029ECC729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CF-4368-91F0-5029ECC7294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Sheet4!$B$3:$B$7</c:f>
              <c:strCache>
                <c:ptCount val="5"/>
                <c:pt idx="0">
                  <c:v>Advanced EMs</c:v>
                </c:pt>
                <c:pt idx="1">
                  <c:v>China</c:v>
                </c:pt>
                <c:pt idx="2">
                  <c:v>Secondary EMs minus China</c:v>
                </c:pt>
                <c:pt idx="3">
                  <c:v>Frontier EMs</c:v>
                </c:pt>
                <c:pt idx="4">
                  <c:v>The rest of the World</c:v>
                </c:pt>
              </c:strCache>
            </c:strRef>
          </c:cat>
          <c:val>
            <c:numRef>
              <c:f>Sheet4!$C$3:$C$7</c:f>
              <c:numCache>
                <c:formatCode>General</c:formatCode>
                <c:ptCount val="5"/>
                <c:pt idx="0">
                  <c:v>1968390148509.2385</c:v>
                </c:pt>
                <c:pt idx="1">
                  <c:v>2429293227747.6001</c:v>
                </c:pt>
                <c:pt idx="2">
                  <c:v>1380689281462.688</c:v>
                </c:pt>
                <c:pt idx="3">
                  <c:v>758411843282.51147</c:v>
                </c:pt>
                <c:pt idx="4">
                  <c:v>14790201629106.096</c:v>
                </c:pt>
              </c:numCache>
            </c:numRef>
          </c:val>
          <c:extLst>
            <c:ext xmlns:c16="http://schemas.microsoft.com/office/drawing/2014/chart" uri="{C3380CC4-5D6E-409C-BE32-E72D297353CC}">
              <c16:uniqueId val="{0000000A-E6CF-4368-91F0-5029ECC7294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tx>
            <c:strRef>
              <c:f>[API_BX.KLT.DINV.CD.WD_DS2_en_excel_v2.xls]Sheet4!$E$2</c:f>
              <c:strCache>
                <c:ptCount val="1"/>
                <c:pt idx="0">
                  <c:v>FDI, net inflows, BOP, current USD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82-402F-B67B-38FAED3BB3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82-402F-B67B-38FAED3BB3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82-402F-B67B-38FAED3BB3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82-402F-B67B-38FAED3BB3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82-402F-B67B-38FAED3BB33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[API_BX.KLT.DINV.CD.WD_DS2_en_excel_v2.xls]Sheet4!$D$3:$D$7</c:f>
              <c:strCache>
                <c:ptCount val="5"/>
                <c:pt idx="0">
                  <c:v>Advanced EMs</c:v>
                </c:pt>
                <c:pt idx="1">
                  <c:v>China</c:v>
                </c:pt>
                <c:pt idx="2">
                  <c:v>Secondary EMs</c:v>
                </c:pt>
                <c:pt idx="3">
                  <c:v>Frontier EMs</c:v>
                </c:pt>
                <c:pt idx="4">
                  <c:v>The rest of the World</c:v>
                </c:pt>
              </c:strCache>
            </c:strRef>
          </c:cat>
          <c:val>
            <c:numRef>
              <c:f>[API_BX.KLT.DINV.CD.WD_DS2_en_excel_v2.xls]Sheet4!$E$3:$E$7</c:f>
              <c:numCache>
                <c:formatCode>General</c:formatCode>
                <c:ptCount val="5"/>
                <c:pt idx="0">
                  <c:v>160691601245.27484</c:v>
                </c:pt>
                <c:pt idx="1">
                  <c:v>249858920110.79199</c:v>
                </c:pt>
                <c:pt idx="2">
                  <c:v>136294508538.55006</c:v>
                </c:pt>
                <c:pt idx="3">
                  <c:v>49008973824.296371</c:v>
                </c:pt>
                <c:pt idx="4">
                  <c:v>1568804598962.9902</c:v>
                </c:pt>
              </c:numCache>
            </c:numRef>
          </c:val>
          <c:extLst>
            <c:ext xmlns:c16="http://schemas.microsoft.com/office/drawing/2014/chart" uri="{C3380CC4-5D6E-409C-BE32-E72D297353CC}">
              <c16:uniqueId val="{0000000A-F082-402F-B67B-38FAED3BB33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tx>
            <c:strRef>
              <c:f>Sheet4!$F$6</c:f>
              <c:strCache>
                <c:ptCount val="1"/>
                <c:pt idx="0">
                  <c:v>Population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9F-4DE8-8354-0C30EE5596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9F-4DE8-8354-0C30EE5596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9F-4DE8-8354-0C30EE5596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9F-4DE8-8354-0C30EE5596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9F-4DE8-8354-0C30EE5596D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Sheet4!$E$7:$E$11</c:f>
              <c:strCache>
                <c:ptCount val="5"/>
                <c:pt idx="0">
                  <c:v>Advanced EMs</c:v>
                </c:pt>
                <c:pt idx="1">
                  <c:v>China</c:v>
                </c:pt>
                <c:pt idx="2">
                  <c:v>Secondary EMs minus China</c:v>
                </c:pt>
                <c:pt idx="3">
                  <c:v>Frontier EMs</c:v>
                </c:pt>
                <c:pt idx="4">
                  <c:v>The rest of the World</c:v>
                </c:pt>
              </c:strCache>
            </c:strRef>
          </c:cat>
          <c:val>
            <c:numRef>
              <c:f>Sheet4!$F$7:$F$11</c:f>
              <c:numCache>
                <c:formatCode>General</c:formatCode>
                <c:ptCount val="5"/>
                <c:pt idx="0">
                  <c:v>635996999</c:v>
                </c:pt>
                <c:pt idx="1">
                  <c:v>1371220000</c:v>
                </c:pt>
                <c:pt idx="2">
                  <c:v>2202789340</c:v>
                </c:pt>
                <c:pt idx="3">
                  <c:v>667935968</c:v>
                </c:pt>
                <c:pt idx="4">
                  <c:v>2468690730</c:v>
                </c:pt>
              </c:numCache>
            </c:numRef>
          </c:val>
          <c:extLst>
            <c:ext xmlns:c16="http://schemas.microsoft.com/office/drawing/2014/chart" uri="{C3380CC4-5D6E-409C-BE32-E72D297353CC}">
              <c16:uniqueId val="{0000000A-EF9F-4DE8-8354-0C30EE5596D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5453E-012F-4B4C-A272-F9312AFBDFB0}" type="doc">
      <dgm:prSet loTypeId="urn:microsoft.com/office/officeart/2005/8/layout/process1" loCatId="process" qsTypeId="urn:microsoft.com/office/officeart/2005/8/quickstyle/simple1" qsCatId="simple" csTypeId="urn:microsoft.com/office/officeart/2005/8/colors/accent1_2" csCatId="accent1" phldr="1"/>
      <dgm:spPr/>
    </dgm:pt>
    <dgm:pt modelId="{BB0B3DB2-21F4-42DA-A831-E7E99815BB61}">
      <dgm:prSet phldrT="[Text]"/>
      <dgm:spPr>
        <a:solidFill>
          <a:schemeClr val="accent1">
            <a:lumMod val="20000"/>
            <a:lumOff val="80000"/>
          </a:schemeClr>
        </a:solidFill>
      </dgm:spPr>
      <dgm:t>
        <a:bodyPr/>
        <a:lstStyle/>
        <a:p>
          <a:r>
            <a:rPr lang="en-US" dirty="0">
              <a:solidFill>
                <a:srgbClr val="C00000"/>
              </a:solidFill>
            </a:rPr>
            <a:t>Frontier</a:t>
          </a:r>
        </a:p>
      </dgm:t>
    </dgm:pt>
    <dgm:pt modelId="{4633B0C3-FFEC-453B-BCB3-FC1B6281E789}" type="parTrans" cxnId="{1C5A985F-33FD-48FB-9545-C9C6E66F3ED9}">
      <dgm:prSet/>
      <dgm:spPr/>
      <dgm:t>
        <a:bodyPr/>
        <a:lstStyle/>
        <a:p>
          <a:endParaRPr lang="en-US"/>
        </a:p>
      </dgm:t>
    </dgm:pt>
    <dgm:pt modelId="{FAFDDF76-B563-4347-970F-94B8D14A4986}" type="sibTrans" cxnId="{1C5A985F-33FD-48FB-9545-C9C6E66F3ED9}">
      <dgm:prSet/>
      <dgm:spPr/>
      <dgm:t>
        <a:bodyPr/>
        <a:lstStyle/>
        <a:p>
          <a:endParaRPr lang="en-US"/>
        </a:p>
      </dgm:t>
    </dgm:pt>
    <dgm:pt modelId="{B5323428-1BAC-4560-BEAC-A3703E467E67}">
      <dgm:prSet phldrT="[Text]"/>
      <dgm:spPr>
        <a:solidFill>
          <a:schemeClr val="accent1">
            <a:lumMod val="20000"/>
            <a:lumOff val="80000"/>
          </a:schemeClr>
        </a:solidFill>
      </dgm:spPr>
      <dgm:t>
        <a:bodyPr/>
        <a:lstStyle/>
        <a:p>
          <a:r>
            <a:rPr lang="en-US" dirty="0">
              <a:solidFill>
                <a:schemeClr val="accent2">
                  <a:lumMod val="75000"/>
                </a:schemeClr>
              </a:solidFill>
            </a:rPr>
            <a:t>Emerging</a:t>
          </a:r>
        </a:p>
      </dgm:t>
    </dgm:pt>
    <dgm:pt modelId="{C04087C9-DA72-40FE-98E3-06FBB69E776B}" type="parTrans" cxnId="{E3537A68-7F09-46D2-9E64-9ACE3F23DEFB}">
      <dgm:prSet/>
      <dgm:spPr/>
      <dgm:t>
        <a:bodyPr/>
        <a:lstStyle/>
        <a:p>
          <a:endParaRPr lang="en-US"/>
        </a:p>
      </dgm:t>
    </dgm:pt>
    <dgm:pt modelId="{4EB9D807-4AB4-4D97-8151-9A13A86E1ED0}" type="sibTrans" cxnId="{E3537A68-7F09-46D2-9E64-9ACE3F23DEFB}">
      <dgm:prSet/>
      <dgm:spPr/>
      <dgm:t>
        <a:bodyPr/>
        <a:lstStyle/>
        <a:p>
          <a:endParaRPr lang="en-US"/>
        </a:p>
      </dgm:t>
    </dgm:pt>
    <dgm:pt modelId="{CFB08F99-6430-4DC4-9830-6CE25D16BD5B}">
      <dgm:prSet phldrT="[Text]"/>
      <dgm:spPr>
        <a:solidFill>
          <a:schemeClr val="accent1">
            <a:lumMod val="20000"/>
            <a:lumOff val="80000"/>
          </a:schemeClr>
        </a:solidFill>
      </dgm:spPr>
      <dgm:t>
        <a:bodyPr/>
        <a:lstStyle/>
        <a:p>
          <a:r>
            <a:rPr lang="en-US" dirty="0">
              <a:solidFill>
                <a:schemeClr val="accent6">
                  <a:lumMod val="50000"/>
                </a:schemeClr>
              </a:solidFill>
            </a:rPr>
            <a:t>Developed</a:t>
          </a:r>
        </a:p>
      </dgm:t>
    </dgm:pt>
    <dgm:pt modelId="{00FCAC68-582F-49B5-815D-C270783D6401}" type="parTrans" cxnId="{CC815DC8-D091-4CE6-B79C-F12A114F9EAD}">
      <dgm:prSet/>
      <dgm:spPr/>
      <dgm:t>
        <a:bodyPr/>
        <a:lstStyle/>
        <a:p>
          <a:endParaRPr lang="en-US"/>
        </a:p>
      </dgm:t>
    </dgm:pt>
    <dgm:pt modelId="{3ACED769-C1C5-411A-A474-22C53E42A75D}" type="sibTrans" cxnId="{CC815DC8-D091-4CE6-B79C-F12A114F9EAD}">
      <dgm:prSet/>
      <dgm:spPr/>
      <dgm:t>
        <a:bodyPr/>
        <a:lstStyle/>
        <a:p>
          <a:endParaRPr lang="en-US"/>
        </a:p>
      </dgm:t>
    </dgm:pt>
    <dgm:pt modelId="{A7BE0122-2FBB-4A8A-B020-62088DBA4B78}" type="pres">
      <dgm:prSet presAssocID="{C475453E-012F-4B4C-A272-F9312AFBDFB0}" presName="Name0" presStyleCnt="0">
        <dgm:presLayoutVars>
          <dgm:dir/>
          <dgm:resizeHandles val="exact"/>
        </dgm:presLayoutVars>
      </dgm:prSet>
      <dgm:spPr/>
    </dgm:pt>
    <dgm:pt modelId="{ECF57BF3-DC96-43A8-80D7-90B9BAED9A2B}" type="pres">
      <dgm:prSet presAssocID="{BB0B3DB2-21F4-42DA-A831-E7E99815BB61}" presName="node" presStyleLbl="node1" presStyleIdx="0" presStyleCnt="3">
        <dgm:presLayoutVars>
          <dgm:bulletEnabled val="1"/>
        </dgm:presLayoutVars>
      </dgm:prSet>
      <dgm:spPr/>
    </dgm:pt>
    <dgm:pt modelId="{6E3735A1-777E-41F6-9FAA-D454A8F77A37}" type="pres">
      <dgm:prSet presAssocID="{FAFDDF76-B563-4347-970F-94B8D14A4986}" presName="sibTrans" presStyleLbl="sibTrans2D1" presStyleIdx="0" presStyleCnt="2"/>
      <dgm:spPr/>
    </dgm:pt>
    <dgm:pt modelId="{9D16EE8A-C66A-47C2-970D-64CC5EB13DBA}" type="pres">
      <dgm:prSet presAssocID="{FAFDDF76-B563-4347-970F-94B8D14A4986}" presName="connectorText" presStyleLbl="sibTrans2D1" presStyleIdx="0" presStyleCnt="2"/>
      <dgm:spPr/>
    </dgm:pt>
    <dgm:pt modelId="{3CB02A65-BBD1-48E7-B48E-8AB3767B24F1}" type="pres">
      <dgm:prSet presAssocID="{B5323428-1BAC-4560-BEAC-A3703E467E67}" presName="node" presStyleLbl="node1" presStyleIdx="1" presStyleCnt="3">
        <dgm:presLayoutVars>
          <dgm:bulletEnabled val="1"/>
        </dgm:presLayoutVars>
      </dgm:prSet>
      <dgm:spPr/>
    </dgm:pt>
    <dgm:pt modelId="{D47A7300-B397-471C-9ABA-1E148BF4D21F}" type="pres">
      <dgm:prSet presAssocID="{4EB9D807-4AB4-4D97-8151-9A13A86E1ED0}" presName="sibTrans" presStyleLbl="sibTrans2D1" presStyleIdx="1" presStyleCnt="2"/>
      <dgm:spPr/>
    </dgm:pt>
    <dgm:pt modelId="{18D3D7DE-56D1-4E5B-B469-93492D59D7FC}" type="pres">
      <dgm:prSet presAssocID="{4EB9D807-4AB4-4D97-8151-9A13A86E1ED0}" presName="connectorText" presStyleLbl="sibTrans2D1" presStyleIdx="1" presStyleCnt="2"/>
      <dgm:spPr/>
    </dgm:pt>
    <dgm:pt modelId="{6CEF6D63-2D09-497E-B522-1A4021A14479}" type="pres">
      <dgm:prSet presAssocID="{CFB08F99-6430-4DC4-9830-6CE25D16BD5B}" presName="node" presStyleLbl="node1" presStyleIdx="2" presStyleCnt="3">
        <dgm:presLayoutVars>
          <dgm:bulletEnabled val="1"/>
        </dgm:presLayoutVars>
      </dgm:prSet>
      <dgm:spPr/>
    </dgm:pt>
  </dgm:ptLst>
  <dgm:cxnLst>
    <dgm:cxn modelId="{1C5A985F-33FD-48FB-9545-C9C6E66F3ED9}" srcId="{C475453E-012F-4B4C-A272-F9312AFBDFB0}" destId="{BB0B3DB2-21F4-42DA-A831-E7E99815BB61}" srcOrd="0" destOrd="0" parTransId="{4633B0C3-FFEC-453B-BCB3-FC1B6281E789}" sibTransId="{FAFDDF76-B563-4347-970F-94B8D14A4986}"/>
    <dgm:cxn modelId="{B5E92E63-200A-4596-829F-3281B4E5854D}" type="presOf" srcId="{B5323428-1BAC-4560-BEAC-A3703E467E67}" destId="{3CB02A65-BBD1-48E7-B48E-8AB3767B24F1}" srcOrd="0" destOrd="0" presId="urn:microsoft.com/office/officeart/2005/8/layout/process1"/>
    <dgm:cxn modelId="{46498863-4A68-4B43-8D5A-D0379E8D76DF}" type="presOf" srcId="{FAFDDF76-B563-4347-970F-94B8D14A4986}" destId="{9D16EE8A-C66A-47C2-970D-64CC5EB13DBA}" srcOrd="1" destOrd="0" presId="urn:microsoft.com/office/officeart/2005/8/layout/process1"/>
    <dgm:cxn modelId="{E3537A68-7F09-46D2-9E64-9ACE3F23DEFB}" srcId="{C475453E-012F-4B4C-A272-F9312AFBDFB0}" destId="{B5323428-1BAC-4560-BEAC-A3703E467E67}" srcOrd="1" destOrd="0" parTransId="{C04087C9-DA72-40FE-98E3-06FBB69E776B}" sibTransId="{4EB9D807-4AB4-4D97-8151-9A13A86E1ED0}"/>
    <dgm:cxn modelId="{05C1616F-B02E-48DA-B733-3141BE699ACA}" type="presOf" srcId="{BB0B3DB2-21F4-42DA-A831-E7E99815BB61}" destId="{ECF57BF3-DC96-43A8-80D7-90B9BAED9A2B}" srcOrd="0" destOrd="0" presId="urn:microsoft.com/office/officeart/2005/8/layout/process1"/>
    <dgm:cxn modelId="{9EB4BB7B-7929-4471-9B6D-3A64E94652A5}" type="presOf" srcId="{CFB08F99-6430-4DC4-9830-6CE25D16BD5B}" destId="{6CEF6D63-2D09-497E-B522-1A4021A14479}" srcOrd="0" destOrd="0" presId="urn:microsoft.com/office/officeart/2005/8/layout/process1"/>
    <dgm:cxn modelId="{62133CA4-A5C5-4249-9A8B-1BEDEC113D0F}" type="presOf" srcId="{4EB9D807-4AB4-4D97-8151-9A13A86E1ED0}" destId="{D47A7300-B397-471C-9ABA-1E148BF4D21F}" srcOrd="0" destOrd="0" presId="urn:microsoft.com/office/officeart/2005/8/layout/process1"/>
    <dgm:cxn modelId="{6A4336A5-FE4A-4BC3-A1AE-41ECDD98F52E}" type="presOf" srcId="{4EB9D807-4AB4-4D97-8151-9A13A86E1ED0}" destId="{18D3D7DE-56D1-4E5B-B469-93492D59D7FC}" srcOrd="1" destOrd="0" presId="urn:microsoft.com/office/officeart/2005/8/layout/process1"/>
    <dgm:cxn modelId="{404B92C1-663A-4746-AF14-C9B29FC2F4B0}" type="presOf" srcId="{FAFDDF76-B563-4347-970F-94B8D14A4986}" destId="{6E3735A1-777E-41F6-9FAA-D454A8F77A37}" srcOrd="0" destOrd="0" presId="urn:microsoft.com/office/officeart/2005/8/layout/process1"/>
    <dgm:cxn modelId="{CC815DC8-D091-4CE6-B79C-F12A114F9EAD}" srcId="{C475453E-012F-4B4C-A272-F9312AFBDFB0}" destId="{CFB08F99-6430-4DC4-9830-6CE25D16BD5B}" srcOrd="2" destOrd="0" parTransId="{00FCAC68-582F-49B5-815D-C270783D6401}" sibTransId="{3ACED769-C1C5-411A-A474-22C53E42A75D}"/>
    <dgm:cxn modelId="{A72263D7-A9CD-4E1E-A1FF-40E1696EF59A}" type="presOf" srcId="{C475453E-012F-4B4C-A272-F9312AFBDFB0}" destId="{A7BE0122-2FBB-4A8A-B020-62088DBA4B78}" srcOrd="0" destOrd="0" presId="urn:microsoft.com/office/officeart/2005/8/layout/process1"/>
    <dgm:cxn modelId="{27999698-741A-4CA8-96B2-62591257BC78}" type="presParOf" srcId="{A7BE0122-2FBB-4A8A-B020-62088DBA4B78}" destId="{ECF57BF3-DC96-43A8-80D7-90B9BAED9A2B}" srcOrd="0" destOrd="0" presId="urn:microsoft.com/office/officeart/2005/8/layout/process1"/>
    <dgm:cxn modelId="{3FBC8C2B-C1AD-4AA4-BA64-1C2D9D592088}" type="presParOf" srcId="{A7BE0122-2FBB-4A8A-B020-62088DBA4B78}" destId="{6E3735A1-777E-41F6-9FAA-D454A8F77A37}" srcOrd="1" destOrd="0" presId="urn:microsoft.com/office/officeart/2005/8/layout/process1"/>
    <dgm:cxn modelId="{3D4A64C8-1902-44E3-A733-7CE8F55112AA}" type="presParOf" srcId="{6E3735A1-777E-41F6-9FAA-D454A8F77A37}" destId="{9D16EE8A-C66A-47C2-970D-64CC5EB13DBA}" srcOrd="0" destOrd="0" presId="urn:microsoft.com/office/officeart/2005/8/layout/process1"/>
    <dgm:cxn modelId="{B68B16FF-CE99-4DD0-BCD3-863767149291}" type="presParOf" srcId="{A7BE0122-2FBB-4A8A-B020-62088DBA4B78}" destId="{3CB02A65-BBD1-48E7-B48E-8AB3767B24F1}" srcOrd="2" destOrd="0" presId="urn:microsoft.com/office/officeart/2005/8/layout/process1"/>
    <dgm:cxn modelId="{940A9164-31A6-4A48-A10C-8C65D7EDB87E}" type="presParOf" srcId="{A7BE0122-2FBB-4A8A-B020-62088DBA4B78}" destId="{D47A7300-B397-471C-9ABA-1E148BF4D21F}" srcOrd="3" destOrd="0" presId="urn:microsoft.com/office/officeart/2005/8/layout/process1"/>
    <dgm:cxn modelId="{00D6FC04-4331-4B61-AFE6-37B373EF18F5}" type="presParOf" srcId="{D47A7300-B397-471C-9ABA-1E148BF4D21F}" destId="{18D3D7DE-56D1-4E5B-B469-93492D59D7FC}" srcOrd="0" destOrd="0" presId="urn:microsoft.com/office/officeart/2005/8/layout/process1"/>
    <dgm:cxn modelId="{48DA5D36-BF34-4135-ABF5-50BEDD9E7CC1}" type="presParOf" srcId="{A7BE0122-2FBB-4A8A-B020-62088DBA4B78}" destId="{6CEF6D63-2D09-497E-B522-1A4021A144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4AF24-F5BA-444B-B51A-093E8F8829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9F9A34B-2CB8-48A1-930D-D1C2ED5A88F2}">
      <dgm:prSet phldrT="[Text]"/>
      <dgm:spPr/>
      <dgm:t>
        <a:bodyPr/>
        <a:lstStyle/>
        <a:p>
          <a:r>
            <a:rPr lang="en-US" dirty="0"/>
            <a:t>Foreign Portfolio Investment</a:t>
          </a:r>
          <a:r>
            <a:rPr lang="fi-FI" dirty="0"/>
            <a:t>: </a:t>
          </a:r>
          <a:r>
            <a:rPr lang="fi-FI" dirty="0" err="1"/>
            <a:t>short-term</a:t>
          </a:r>
          <a:r>
            <a:rPr lang="fi-FI" dirty="0"/>
            <a:t> </a:t>
          </a:r>
          <a:r>
            <a:rPr lang="fi-FI" dirty="0" err="1"/>
            <a:t>interest</a:t>
          </a:r>
          <a:endParaRPr lang="en-US" dirty="0"/>
        </a:p>
      </dgm:t>
    </dgm:pt>
    <dgm:pt modelId="{6DCE7C48-1E94-4AEC-ACE2-BB9CF6141A53}" type="parTrans" cxnId="{9D239BC0-45F6-46E9-8A79-5C7340CE9D3F}">
      <dgm:prSet/>
      <dgm:spPr/>
      <dgm:t>
        <a:bodyPr/>
        <a:lstStyle/>
        <a:p>
          <a:endParaRPr lang="en-US"/>
        </a:p>
      </dgm:t>
    </dgm:pt>
    <dgm:pt modelId="{ADF51C0A-19D3-4F05-8F05-55B52FBFA9A9}" type="sibTrans" cxnId="{9D239BC0-45F6-46E9-8A79-5C7340CE9D3F}">
      <dgm:prSet/>
      <dgm:spPr/>
      <dgm:t>
        <a:bodyPr/>
        <a:lstStyle/>
        <a:p>
          <a:endParaRPr lang="en-US"/>
        </a:p>
      </dgm:t>
    </dgm:pt>
    <dgm:pt modelId="{61BDDF27-9185-4FEC-B109-BB9361CBB24A}">
      <dgm:prSet phldrT="[Text]"/>
      <dgm:spPr/>
      <dgm:t>
        <a:bodyPr/>
        <a:lstStyle/>
        <a:p>
          <a:r>
            <a:rPr lang="en-US" dirty="0">
              <a:solidFill>
                <a:srgbClr val="FF0000"/>
              </a:solidFill>
              <a:effectLst>
                <a:outerShdw blurRad="38100" dist="38100" dir="2700000" algn="tl">
                  <a:srgbClr val="000000">
                    <a:alpha val="43137"/>
                  </a:srgbClr>
                </a:outerShdw>
              </a:effectLst>
            </a:rPr>
            <a:t>Equity</a:t>
          </a:r>
          <a:r>
            <a:rPr lang="en-US" dirty="0"/>
            <a:t> </a:t>
          </a:r>
          <a:r>
            <a:rPr lang="en-US" dirty="0">
              <a:sym typeface="Wingdings" panose="05000000000000000000" pitchFamily="2" charset="2"/>
            </a:rPr>
            <a:t> </a:t>
          </a:r>
        </a:p>
        <a:p>
          <a:r>
            <a:rPr lang="en-US" dirty="0">
              <a:sym typeface="Wingdings" panose="05000000000000000000" pitchFamily="2" charset="2"/>
            </a:rPr>
            <a:t>Stock market  </a:t>
          </a:r>
        </a:p>
        <a:p>
          <a:r>
            <a:rPr lang="en-US" dirty="0">
              <a:sym typeface="Wingdings" panose="05000000000000000000" pitchFamily="2" charset="2"/>
            </a:rPr>
            <a:t>volatile and risky </a:t>
          </a:r>
          <a:endParaRPr lang="en-US" dirty="0"/>
        </a:p>
      </dgm:t>
    </dgm:pt>
    <dgm:pt modelId="{90B99278-A84A-483B-A7F7-F821B83E4ABE}" type="parTrans" cxnId="{A80359A7-D03E-4419-9EBE-0CC85FDBB874}">
      <dgm:prSet/>
      <dgm:spPr/>
      <dgm:t>
        <a:bodyPr/>
        <a:lstStyle/>
        <a:p>
          <a:endParaRPr lang="en-US"/>
        </a:p>
      </dgm:t>
    </dgm:pt>
    <dgm:pt modelId="{70E3EBA7-4D17-462E-A97A-4E51818C27E6}" type="sibTrans" cxnId="{A80359A7-D03E-4419-9EBE-0CC85FDBB874}">
      <dgm:prSet/>
      <dgm:spPr/>
      <dgm:t>
        <a:bodyPr/>
        <a:lstStyle/>
        <a:p>
          <a:endParaRPr lang="en-US"/>
        </a:p>
      </dgm:t>
    </dgm:pt>
    <dgm:pt modelId="{72F2024C-704B-4124-9483-18B902DDB553}">
      <dgm:prSet phldrT="[Text]"/>
      <dgm:spPr/>
      <dgm:t>
        <a:bodyPr/>
        <a:lstStyle/>
        <a:p>
          <a:r>
            <a:rPr lang="en-US" dirty="0">
              <a:solidFill>
                <a:srgbClr val="FF0000"/>
              </a:solidFill>
              <a:effectLst>
                <a:outerShdw blurRad="38100" dist="38100" dir="2700000" algn="tl">
                  <a:srgbClr val="000000">
                    <a:alpha val="43137"/>
                  </a:srgbClr>
                </a:outerShdw>
              </a:effectLst>
            </a:rPr>
            <a:t>Fixed income securities </a:t>
          </a:r>
          <a:r>
            <a:rPr lang="en-US" dirty="0">
              <a:sym typeface="Wingdings" panose="05000000000000000000" pitchFamily="2" charset="2"/>
            </a:rPr>
            <a:t> bonds  </a:t>
          </a:r>
        </a:p>
        <a:p>
          <a:r>
            <a:rPr lang="en-US" dirty="0">
              <a:sym typeface="Wingdings" panose="05000000000000000000" pitchFamily="2" charset="2"/>
            </a:rPr>
            <a:t>steady but moderate returns</a:t>
          </a:r>
          <a:endParaRPr lang="en-US" dirty="0"/>
        </a:p>
      </dgm:t>
    </dgm:pt>
    <dgm:pt modelId="{463B504F-1BB6-4F88-8315-B36999E0F3C1}" type="parTrans" cxnId="{21E77431-120F-4EFA-AF65-077B045F3272}">
      <dgm:prSet/>
      <dgm:spPr/>
      <dgm:t>
        <a:bodyPr/>
        <a:lstStyle/>
        <a:p>
          <a:endParaRPr lang="en-US"/>
        </a:p>
      </dgm:t>
    </dgm:pt>
    <dgm:pt modelId="{D2BBBEBE-C4B7-4445-8A85-177C551DACDF}" type="sibTrans" cxnId="{21E77431-120F-4EFA-AF65-077B045F3272}">
      <dgm:prSet/>
      <dgm:spPr/>
      <dgm:t>
        <a:bodyPr/>
        <a:lstStyle/>
        <a:p>
          <a:endParaRPr lang="en-US"/>
        </a:p>
      </dgm:t>
    </dgm:pt>
    <dgm:pt modelId="{232CB165-4833-4B91-9375-804022B362F7}">
      <dgm:prSet phldrT="[Text]"/>
      <dgm:spPr/>
      <dgm:t>
        <a:bodyPr/>
        <a:lstStyle/>
        <a:p>
          <a:r>
            <a:rPr lang="fi-FI" dirty="0" err="1">
              <a:latin typeface="Times New Roman" panose="02020603050405020304" pitchFamily="18" charset="0"/>
              <a:cs typeface="Times New Roman" panose="02020603050405020304" pitchFamily="18" charset="0"/>
            </a:rPr>
            <a:t>Involves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establishing</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direct</a:t>
          </a:r>
          <a:r>
            <a:rPr lang="fi-FI" dirty="0">
              <a:latin typeface="Times New Roman" panose="02020603050405020304" pitchFamily="18" charset="0"/>
              <a:cs typeface="Times New Roman" panose="02020603050405020304" pitchFamily="18" charset="0"/>
            </a:rPr>
            <a:t> business </a:t>
          </a:r>
          <a:r>
            <a:rPr lang="fi-FI" dirty="0" err="1">
              <a:latin typeface="Times New Roman" panose="02020603050405020304" pitchFamily="18" charset="0"/>
              <a:cs typeface="Times New Roman" panose="02020603050405020304" pitchFamily="18" charset="0"/>
            </a:rPr>
            <a:t>interest</a:t>
          </a:r>
          <a:r>
            <a:rPr lang="fi-FI" dirty="0">
              <a:latin typeface="Times New Roman" panose="02020603050405020304" pitchFamily="18" charset="0"/>
              <a:cs typeface="Times New Roman" panose="02020603050405020304" pitchFamily="18" charset="0"/>
            </a:rPr>
            <a:t> in a </a:t>
          </a:r>
          <a:r>
            <a:rPr lang="fi-FI" dirty="0" err="1">
              <a:latin typeface="Times New Roman" panose="02020603050405020304" pitchFamily="18" charset="0"/>
              <a:cs typeface="Times New Roman" panose="02020603050405020304" pitchFamily="18" charset="0"/>
            </a:rPr>
            <a:t>foreign</a:t>
          </a:r>
          <a:r>
            <a:rPr lang="fi-FI" dirty="0">
              <a:latin typeface="Times New Roman" panose="02020603050405020304" pitchFamily="18" charset="0"/>
              <a:cs typeface="Times New Roman" panose="02020603050405020304" pitchFamily="18" charset="0"/>
            </a:rPr>
            <a:t> country, </a:t>
          </a:r>
          <a:r>
            <a:rPr lang="fi-FI" dirty="0" err="1">
              <a:latin typeface="Times New Roman" panose="02020603050405020304" pitchFamily="18" charset="0"/>
              <a:cs typeface="Times New Roman" panose="02020603050405020304" pitchFamily="18" charset="0"/>
            </a:rPr>
            <a:t>such</a:t>
          </a:r>
          <a:r>
            <a:rPr lang="fi-FI" dirty="0">
              <a:latin typeface="Times New Roman" panose="02020603050405020304" pitchFamily="18" charset="0"/>
              <a:cs typeface="Times New Roman" panose="02020603050405020304" pitchFamily="18" charset="0"/>
            </a:rPr>
            <a:t> as </a:t>
          </a:r>
          <a:r>
            <a:rPr lang="fi-FI" dirty="0" err="1">
              <a:latin typeface="Times New Roman" panose="02020603050405020304" pitchFamily="18" charset="0"/>
              <a:cs typeface="Times New Roman" panose="02020603050405020304" pitchFamily="18" charset="0"/>
            </a:rPr>
            <a:t>buying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establishing</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manufacturing</a:t>
          </a:r>
          <a:r>
            <a:rPr lang="fi-FI" dirty="0">
              <a:latin typeface="Times New Roman" panose="02020603050405020304" pitchFamily="18" charset="0"/>
              <a:cs typeface="Times New Roman" panose="02020603050405020304" pitchFamily="18" charset="0"/>
            </a:rPr>
            <a:t> business. </a:t>
          </a:r>
          <a:endParaRPr lang="en-US" dirty="0"/>
        </a:p>
      </dgm:t>
    </dgm:pt>
    <dgm:pt modelId="{22BE35E3-C167-4A18-9A1F-825D9667DB3F}" type="sibTrans" cxnId="{4E44C8CA-CE18-41F2-B716-D46755B61F32}">
      <dgm:prSet/>
      <dgm:spPr/>
      <dgm:t>
        <a:bodyPr/>
        <a:lstStyle/>
        <a:p>
          <a:endParaRPr lang="en-US"/>
        </a:p>
      </dgm:t>
    </dgm:pt>
    <dgm:pt modelId="{D5497F8B-340B-42F5-A210-EB1B136EF42F}" type="parTrans" cxnId="{4E44C8CA-CE18-41F2-B716-D46755B61F32}">
      <dgm:prSet/>
      <dgm:spPr/>
      <dgm:t>
        <a:bodyPr/>
        <a:lstStyle/>
        <a:p>
          <a:endParaRPr lang="en-US"/>
        </a:p>
      </dgm:t>
    </dgm:pt>
    <dgm:pt modelId="{15E1E9DF-AAA3-4FE1-BED9-4A69D91950E8}">
      <dgm:prSet phldrT="[Text]"/>
      <dgm:spPr/>
      <dgm:t>
        <a:bodyPr/>
        <a:lstStyle/>
        <a:p>
          <a:r>
            <a:rPr lang="en-US" dirty="0">
              <a:latin typeface="Times New Roman" panose="02020603050405020304" pitchFamily="18" charset="0"/>
              <a:cs typeface="Times New Roman" panose="02020603050405020304" pitchFamily="18" charset="0"/>
            </a:rPr>
            <a:t>Direct investor owns directly or indirectly at least 10% of the voting power of the direct investment enterprise.</a:t>
          </a:r>
          <a:endParaRPr lang="en-US" dirty="0"/>
        </a:p>
      </dgm:t>
    </dgm:pt>
    <dgm:pt modelId="{6DDF302A-11CD-4F4E-A648-F3968195EE41}" type="sibTrans" cxnId="{76F01539-0709-4B5F-B5D9-6A72D45B315A}">
      <dgm:prSet/>
      <dgm:spPr/>
      <dgm:t>
        <a:bodyPr/>
        <a:lstStyle/>
        <a:p>
          <a:endParaRPr lang="en-US"/>
        </a:p>
      </dgm:t>
    </dgm:pt>
    <dgm:pt modelId="{2B1225E2-D4ED-46DD-B19E-B341902162B1}" type="parTrans" cxnId="{76F01539-0709-4B5F-B5D9-6A72D45B315A}">
      <dgm:prSet/>
      <dgm:spPr/>
      <dgm:t>
        <a:bodyPr/>
        <a:lstStyle/>
        <a:p>
          <a:endParaRPr lang="en-US"/>
        </a:p>
      </dgm:t>
    </dgm:pt>
    <dgm:pt modelId="{4580C7BF-2E5C-4A27-8EF7-219604993382}">
      <dgm:prSet phldrT="[Text]"/>
      <dgm:spPr/>
      <dgm:t>
        <a:bodyPr/>
        <a:lstStyle/>
        <a:p>
          <a:r>
            <a:rPr lang="en-US" dirty="0"/>
            <a:t>Foreign Direct Investment: long-term interest</a:t>
          </a:r>
        </a:p>
      </dgm:t>
    </dgm:pt>
    <dgm:pt modelId="{A680B197-FE01-44DC-9E44-3D040132F8BE}" type="sibTrans" cxnId="{48A96F84-C6BE-40CF-A5F2-DC7EAD040A91}">
      <dgm:prSet/>
      <dgm:spPr/>
      <dgm:t>
        <a:bodyPr/>
        <a:lstStyle/>
        <a:p>
          <a:endParaRPr lang="en-US"/>
        </a:p>
      </dgm:t>
    </dgm:pt>
    <dgm:pt modelId="{E4B36DC8-5160-4FEC-A70F-99D099360723}" type="parTrans" cxnId="{48A96F84-C6BE-40CF-A5F2-DC7EAD040A91}">
      <dgm:prSet/>
      <dgm:spPr/>
      <dgm:t>
        <a:bodyPr/>
        <a:lstStyle/>
        <a:p>
          <a:endParaRPr lang="en-US"/>
        </a:p>
      </dgm:t>
    </dgm:pt>
    <dgm:pt modelId="{798B93B3-4EC4-476B-8B25-925D6BCADEE8}" type="pres">
      <dgm:prSet presAssocID="{D0A4AF24-F5BA-444B-B51A-093E8F88290B}" presName="diagram" presStyleCnt="0">
        <dgm:presLayoutVars>
          <dgm:chPref val="1"/>
          <dgm:dir/>
          <dgm:animOne val="branch"/>
          <dgm:animLvl val="lvl"/>
          <dgm:resizeHandles/>
        </dgm:presLayoutVars>
      </dgm:prSet>
      <dgm:spPr/>
    </dgm:pt>
    <dgm:pt modelId="{650843D8-E8ED-4FF4-B522-B93D0B24760D}" type="pres">
      <dgm:prSet presAssocID="{F9F9A34B-2CB8-48A1-930D-D1C2ED5A88F2}" presName="root" presStyleCnt="0"/>
      <dgm:spPr/>
    </dgm:pt>
    <dgm:pt modelId="{D206FB7E-B49E-4FD1-A732-E570C5BEEF75}" type="pres">
      <dgm:prSet presAssocID="{F9F9A34B-2CB8-48A1-930D-D1C2ED5A88F2}" presName="rootComposite" presStyleCnt="0"/>
      <dgm:spPr/>
    </dgm:pt>
    <dgm:pt modelId="{ED38A183-A927-46A9-8D29-53A17C979449}" type="pres">
      <dgm:prSet presAssocID="{F9F9A34B-2CB8-48A1-930D-D1C2ED5A88F2}" presName="rootText" presStyleLbl="node1" presStyleIdx="0" presStyleCnt="2" custScaleX="136598"/>
      <dgm:spPr/>
    </dgm:pt>
    <dgm:pt modelId="{22E1862E-47FC-4E66-A4A0-E3DED8ABDEE1}" type="pres">
      <dgm:prSet presAssocID="{F9F9A34B-2CB8-48A1-930D-D1C2ED5A88F2}" presName="rootConnector" presStyleLbl="node1" presStyleIdx="0" presStyleCnt="2"/>
      <dgm:spPr/>
    </dgm:pt>
    <dgm:pt modelId="{0DED2CE4-3E96-4A7D-8D8F-0A29A7C69881}" type="pres">
      <dgm:prSet presAssocID="{F9F9A34B-2CB8-48A1-930D-D1C2ED5A88F2}" presName="childShape" presStyleCnt="0"/>
      <dgm:spPr/>
    </dgm:pt>
    <dgm:pt modelId="{71CC78E0-2811-4232-931B-B0A0811948AF}" type="pres">
      <dgm:prSet presAssocID="{90B99278-A84A-483B-A7F7-F821B83E4ABE}" presName="Name13" presStyleLbl="parChTrans1D2" presStyleIdx="0" presStyleCnt="4"/>
      <dgm:spPr/>
    </dgm:pt>
    <dgm:pt modelId="{C0499580-232A-4AEC-998F-FDAB38A2E03A}" type="pres">
      <dgm:prSet presAssocID="{61BDDF27-9185-4FEC-B109-BB9361CBB24A}" presName="childText" presStyleLbl="bgAcc1" presStyleIdx="0" presStyleCnt="4" custScaleX="153253">
        <dgm:presLayoutVars>
          <dgm:bulletEnabled val="1"/>
        </dgm:presLayoutVars>
      </dgm:prSet>
      <dgm:spPr/>
    </dgm:pt>
    <dgm:pt modelId="{7BDFC4C8-6111-4F6C-A720-C5913DD3C935}" type="pres">
      <dgm:prSet presAssocID="{463B504F-1BB6-4F88-8315-B36999E0F3C1}" presName="Name13" presStyleLbl="parChTrans1D2" presStyleIdx="1" presStyleCnt="4"/>
      <dgm:spPr/>
    </dgm:pt>
    <dgm:pt modelId="{2196EAE8-7F15-4D0A-987C-9B9AC04F19B0}" type="pres">
      <dgm:prSet presAssocID="{72F2024C-704B-4124-9483-18B902DDB553}" presName="childText" presStyleLbl="bgAcc1" presStyleIdx="1" presStyleCnt="4" custScaleX="179648">
        <dgm:presLayoutVars>
          <dgm:bulletEnabled val="1"/>
        </dgm:presLayoutVars>
      </dgm:prSet>
      <dgm:spPr/>
    </dgm:pt>
    <dgm:pt modelId="{12D416AF-55BD-4D85-849F-22BA42353418}" type="pres">
      <dgm:prSet presAssocID="{4580C7BF-2E5C-4A27-8EF7-219604993382}" presName="root" presStyleCnt="0"/>
      <dgm:spPr/>
    </dgm:pt>
    <dgm:pt modelId="{6EDC3417-0A0F-4A9D-B590-C1271ABF1BCE}" type="pres">
      <dgm:prSet presAssocID="{4580C7BF-2E5C-4A27-8EF7-219604993382}" presName="rootComposite" presStyleCnt="0"/>
      <dgm:spPr/>
    </dgm:pt>
    <dgm:pt modelId="{422D4F7D-B866-465B-BE77-698A0CA6D9F4}" type="pres">
      <dgm:prSet presAssocID="{4580C7BF-2E5C-4A27-8EF7-219604993382}" presName="rootText" presStyleLbl="node1" presStyleIdx="1" presStyleCnt="2" custScaleX="130179"/>
      <dgm:spPr/>
    </dgm:pt>
    <dgm:pt modelId="{14E28AEB-9C82-4927-8DD1-1C255CEEEDA8}" type="pres">
      <dgm:prSet presAssocID="{4580C7BF-2E5C-4A27-8EF7-219604993382}" presName="rootConnector" presStyleLbl="node1" presStyleIdx="1" presStyleCnt="2"/>
      <dgm:spPr/>
    </dgm:pt>
    <dgm:pt modelId="{F0E62D07-5999-442F-9AD0-EA6C6E1605C1}" type="pres">
      <dgm:prSet presAssocID="{4580C7BF-2E5C-4A27-8EF7-219604993382}" presName="childShape" presStyleCnt="0"/>
      <dgm:spPr/>
    </dgm:pt>
    <dgm:pt modelId="{79C38A0B-629F-47EA-AE4C-E6C7274CA898}" type="pres">
      <dgm:prSet presAssocID="{D5497F8B-340B-42F5-A210-EB1B136EF42F}" presName="Name13" presStyleLbl="parChTrans1D2" presStyleIdx="2" presStyleCnt="4"/>
      <dgm:spPr/>
    </dgm:pt>
    <dgm:pt modelId="{104CA015-9A8A-4F1D-A934-0D1FAFFF2438}" type="pres">
      <dgm:prSet presAssocID="{232CB165-4833-4B91-9375-804022B362F7}" presName="childText" presStyleLbl="bgAcc1" presStyleIdx="2" presStyleCnt="4" custScaleX="162778">
        <dgm:presLayoutVars>
          <dgm:bulletEnabled val="1"/>
        </dgm:presLayoutVars>
      </dgm:prSet>
      <dgm:spPr/>
    </dgm:pt>
    <dgm:pt modelId="{BECF36A3-CFA6-428A-9846-12077AB6DBE5}" type="pres">
      <dgm:prSet presAssocID="{2B1225E2-D4ED-46DD-B19E-B341902162B1}" presName="Name13" presStyleLbl="parChTrans1D2" presStyleIdx="3" presStyleCnt="4"/>
      <dgm:spPr/>
    </dgm:pt>
    <dgm:pt modelId="{19B743D3-396F-4AA9-AE87-1D090F0E0A18}" type="pres">
      <dgm:prSet presAssocID="{15E1E9DF-AAA3-4FE1-BED9-4A69D91950E8}" presName="childText" presStyleLbl="bgAcc1" presStyleIdx="3" presStyleCnt="4" custScaleX="256283">
        <dgm:presLayoutVars>
          <dgm:bulletEnabled val="1"/>
        </dgm:presLayoutVars>
      </dgm:prSet>
      <dgm:spPr/>
    </dgm:pt>
  </dgm:ptLst>
  <dgm:cxnLst>
    <dgm:cxn modelId="{CA758B09-3F9E-4F39-9908-C90F5529268C}" type="presOf" srcId="{72F2024C-704B-4124-9483-18B902DDB553}" destId="{2196EAE8-7F15-4D0A-987C-9B9AC04F19B0}" srcOrd="0" destOrd="0" presId="urn:microsoft.com/office/officeart/2005/8/layout/hierarchy3"/>
    <dgm:cxn modelId="{00A9B717-D519-4FB4-AE37-5A48A24DAD16}" type="presOf" srcId="{463B504F-1BB6-4F88-8315-B36999E0F3C1}" destId="{7BDFC4C8-6111-4F6C-A720-C5913DD3C935}" srcOrd="0" destOrd="0" presId="urn:microsoft.com/office/officeart/2005/8/layout/hierarchy3"/>
    <dgm:cxn modelId="{A59E2927-71FB-457F-BA4A-EBF4EC24BF03}" type="presOf" srcId="{15E1E9DF-AAA3-4FE1-BED9-4A69D91950E8}" destId="{19B743D3-396F-4AA9-AE87-1D090F0E0A18}" srcOrd="0" destOrd="0" presId="urn:microsoft.com/office/officeart/2005/8/layout/hierarchy3"/>
    <dgm:cxn modelId="{21E77431-120F-4EFA-AF65-077B045F3272}" srcId="{F9F9A34B-2CB8-48A1-930D-D1C2ED5A88F2}" destId="{72F2024C-704B-4124-9483-18B902DDB553}" srcOrd="1" destOrd="0" parTransId="{463B504F-1BB6-4F88-8315-B36999E0F3C1}" sibTransId="{D2BBBEBE-C4B7-4445-8A85-177C551DACDF}"/>
    <dgm:cxn modelId="{76F01539-0709-4B5F-B5D9-6A72D45B315A}" srcId="{4580C7BF-2E5C-4A27-8EF7-219604993382}" destId="{15E1E9DF-AAA3-4FE1-BED9-4A69D91950E8}" srcOrd="1" destOrd="0" parTransId="{2B1225E2-D4ED-46DD-B19E-B341902162B1}" sibTransId="{6DDF302A-11CD-4F4E-A648-F3968195EE41}"/>
    <dgm:cxn modelId="{E1A66245-10A8-4720-AB5F-DF799C5EB8B6}" type="presOf" srcId="{2B1225E2-D4ED-46DD-B19E-B341902162B1}" destId="{BECF36A3-CFA6-428A-9846-12077AB6DBE5}" srcOrd="0" destOrd="0" presId="urn:microsoft.com/office/officeart/2005/8/layout/hierarchy3"/>
    <dgm:cxn modelId="{D448A347-350F-445B-9FD8-A32039D14708}" type="presOf" srcId="{F9F9A34B-2CB8-48A1-930D-D1C2ED5A88F2}" destId="{22E1862E-47FC-4E66-A4A0-E3DED8ABDEE1}" srcOrd="1" destOrd="0" presId="urn:microsoft.com/office/officeart/2005/8/layout/hierarchy3"/>
    <dgm:cxn modelId="{01A3744A-0BB5-45CE-8C3F-3F89BC7F0302}" type="presOf" srcId="{4580C7BF-2E5C-4A27-8EF7-219604993382}" destId="{422D4F7D-B866-465B-BE77-698A0CA6D9F4}" srcOrd="0" destOrd="0" presId="urn:microsoft.com/office/officeart/2005/8/layout/hierarchy3"/>
    <dgm:cxn modelId="{48AB4F6C-F055-4C86-81F6-95D758915F73}" type="presOf" srcId="{D0A4AF24-F5BA-444B-B51A-093E8F88290B}" destId="{798B93B3-4EC4-476B-8B25-925D6BCADEE8}" srcOrd="0" destOrd="0" presId="urn:microsoft.com/office/officeart/2005/8/layout/hierarchy3"/>
    <dgm:cxn modelId="{EF2AED6F-3D99-4F73-9B03-1278FAD48A42}" type="presOf" srcId="{4580C7BF-2E5C-4A27-8EF7-219604993382}" destId="{14E28AEB-9C82-4927-8DD1-1C255CEEEDA8}" srcOrd="1" destOrd="0" presId="urn:microsoft.com/office/officeart/2005/8/layout/hierarchy3"/>
    <dgm:cxn modelId="{48A96F84-C6BE-40CF-A5F2-DC7EAD040A91}" srcId="{D0A4AF24-F5BA-444B-B51A-093E8F88290B}" destId="{4580C7BF-2E5C-4A27-8EF7-219604993382}" srcOrd="1" destOrd="0" parTransId="{E4B36DC8-5160-4FEC-A70F-99D099360723}" sibTransId="{A680B197-FE01-44DC-9E44-3D040132F8BE}"/>
    <dgm:cxn modelId="{8FFD0B86-A6F2-4CF3-B875-DF92BACC4650}" type="presOf" srcId="{90B99278-A84A-483B-A7F7-F821B83E4ABE}" destId="{71CC78E0-2811-4232-931B-B0A0811948AF}" srcOrd="0" destOrd="0" presId="urn:microsoft.com/office/officeart/2005/8/layout/hierarchy3"/>
    <dgm:cxn modelId="{3AE0838D-1BB8-4594-BAB5-E68B6C725501}" type="presOf" srcId="{F9F9A34B-2CB8-48A1-930D-D1C2ED5A88F2}" destId="{ED38A183-A927-46A9-8D29-53A17C979449}" srcOrd="0" destOrd="0" presId="urn:microsoft.com/office/officeart/2005/8/layout/hierarchy3"/>
    <dgm:cxn modelId="{2F8C3F9A-58E7-4646-A73C-2E81FB8522E4}" type="presOf" srcId="{D5497F8B-340B-42F5-A210-EB1B136EF42F}" destId="{79C38A0B-629F-47EA-AE4C-E6C7274CA898}" srcOrd="0" destOrd="0" presId="urn:microsoft.com/office/officeart/2005/8/layout/hierarchy3"/>
    <dgm:cxn modelId="{A80359A7-D03E-4419-9EBE-0CC85FDBB874}" srcId="{F9F9A34B-2CB8-48A1-930D-D1C2ED5A88F2}" destId="{61BDDF27-9185-4FEC-B109-BB9361CBB24A}" srcOrd="0" destOrd="0" parTransId="{90B99278-A84A-483B-A7F7-F821B83E4ABE}" sibTransId="{70E3EBA7-4D17-462E-A97A-4E51818C27E6}"/>
    <dgm:cxn modelId="{FB7C9CB8-4551-444D-A288-5F1A8D4B69B2}" type="presOf" srcId="{232CB165-4833-4B91-9375-804022B362F7}" destId="{104CA015-9A8A-4F1D-A934-0D1FAFFF2438}" srcOrd="0" destOrd="0" presId="urn:microsoft.com/office/officeart/2005/8/layout/hierarchy3"/>
    <dgm:cxn modelId="{9D239BC0-45F6-46E9-8A79-5C7340CE9D3F}" srcId="{D0A4AF24-F5BA-444B-B51A-093E8F88290B}" destId="{F9F9A34B-2CB8-48A1-930D-D1C2ED5A88F2}" srcOrd="0" destOrd="0" parTransId="{6DCE7C48-1E94-4AEC-ACE2-BB9CF6141A53}" sibTransId="{ADF51C0A-19D3-4F05-8F05-55B52FBFA9A9}"/>
    <dgm:cxn modelId="{4E44C8CA-CE18-41F2-B716-D46755B61F32}" srcId="{4580C7BF-2E5C-4A27-8EF7-219604993382}" destId="{232CB165-4833-4B91-9375-804022B362F7}" srcOrd="0" destOrd="0" parTransId="{D5497F8B-340B-42F5-A210-EB1B136EF42F}" sibTransId="{22BE35E3-C167-4A18-9A1F-825D9667DB3F}"/>
    <dgm:cxn modelId="{0A5D09EE-1B05-4293-AD8B-7E2615865D75}" type="presOf" srcId="{61BDDF27-9185-4FEC-B109-BB9361CBB24A}" destId="{C0499580-232A-4AEC-998F-FDAB38A2E03A}" srcOrd="0" destOrd="0" presId="urn:microsoft.com/office/officeart/2005/8/layout/hierarchy3"/>
    <dgm:cxn modelId="{A2E8D71F-D903-41A9-B4E6-0BF9FAC578E7}" type="presParOf" srcId="{798B93B3-4EC4-476B-8B25-925D6BCADEE8}" destId="{650843D8-E8ED-4FF4-B522-B93D0B24760D}" srcOrd="0" destOrd="0" presId="urn:microsoft.com/office/officeart/2005/8/layout/hierarchy3"/>
    <dgm:cxn modelId="{57AF26FA-28CD-4DB0-8373-077A7641FD20}" type="presParOf" srcId="{650843D8-E8ED-4FF4-B522-B93D0B24760D}" destId="{D206FB7E-B49E-4FD1-A732-E570C5BEEF75}" srcOrd="0" destOrd="0" presId="urn:microsoft.com/office/officeart/2005/8/layout/hierarchy3"/>
    <dgm:cxn modelId="{72D762B9-640C-459E-8C6C-9AA9FF2B5245}" type="presParOf" srcId="{D206FB7E-B49E-4FD1-A732-E570C5BEEF75}" destId="{ED38A183-A927-46A9-8D29-53A17C979449}" srcOrd="0" destOrd="0" presId="urn:microsoft.com/office/officeart/2005/8/layout/hierarchy3"/>
    <dgm:cxn modelId="{709EB51B-801C-423F-AB19-A3DDBFDCBEE8}" type="presParOf" srcId="{D206FB7E-B49E-4FD1-A732-E570C5BEEF75}" destId="{22E1862E-47FC-4E66-A4A0-E3DED8ABDEE1}" srcOrd="1" destOrd="0" presId="urn:microsoft.com/office/officeart/2005/8/layout/hierarchy3"/>
    <dgm:cxn modelId="{9174FED5-DBDD-4E5E-9B2B-390FFC96823E}" type="presParOf" srcId="{650843D8-E8ED-4FF4-B522-B93D0B24760D}" destId="{0DED2CE4-3E96-4A7D-8D8F-0A29A7C69881}" srcOrd="1" destOrd="0" presId="urn:microsoft.com/office/officeart/2005/8/layout/hierarchy3"/>
    <dgm:cxn modelId="{B4665E48-5A5A-4DA2-A59A-0842AF5E52D8}" type="presParOf" srcId="{0DED2CE4-3E96-4A7D-8D8F-0A29A7C69881}" destId="{71CC78E0-2811-4232-931B-B0A0811948AF}" srcOrd="0" destOrd="0" presId="urn:microsoft.com/office/officeart/2005/8/layout/hierarchy3"/>
    <dgm:cxn modelId="{ADE16C7A-6473-472B-ACF7-ADC166D9D9DA}" type="presParOf" srcId="{0DED2CE4-3E96-4A7D-8D8F-0A29A7C69881}" destId="{C0499580-232A-4AEC-998F-FDAB38A2E03A}" srcOrd="1" destOrd="0" presId="urn:microsoft.com/office/officeart/2005/8/layout/hierarchy3"/>
    <dgm:cxn modelId="{07E44444-FA33-46A9-A6E2-C55CF00BC4B1}" type="presParOf" srcId="{0DED2CE4-3E96-4A7D-8D8F-0A29A7C69881}" destId="{7BDFC4C8-6111-4F6C-A720-C5913DD3C935}" srcOrd="2" destOrd="0" presId="urn:microsoft.com/office/officeart/2005/8/layout/hierarchy3"/>
    <dgm:cxn modelId="{B0162296-9C6F-4251-95CD-60D2656D03C7}" type="presParOf" srcId="{0DED2CE4-3E96-4A7D-8D8F-0A29A7C69881}" destId="{2196EAE8-7F15-4D0A-987C-9B9AC04F19B0}" srcOrd="3" destOrd="0" presId="urn:microsoft.com/office/officeart/2005/8/layout/hierarchy3"/>
    <dgm:cxn modelId="{A064A770-4FC9-4E1E-92D0-0C3E3932A57A}" type="presParOf" srcId="{798B93B3-4EC4-476B-8B25-925D6BCADEE8}" destId="{12D416AF-55BD-4D85-849F-22BA42353418}" srcOrd="1" destOrd="0" presId="urn:microsoft.com/office/officeart/2005/8/layout/hierarchy3"/>
    <dgm:cxn modelId="{80E26B25-81B9-45D0-A638-0ABABA649AAB}" type="presParOf" srcId="{12D416AF-55BD-4D85-849F-22BA42353418}" destId="{6EDC3417-0A0F-4A9D-B590-C1271ABF1BCE}" srcOrd="0" destOrd="0" presId="urn:microsoft.com/office/officeart/2005/8/layout/hierarchy3"/>
    <dgm:cxn modelId="{F90AA114-31F1-4F4A-8CF2-23078C771828}" type="presParOf" srcId="{6EDC3417-0A0F-4A9D-B590-C1271ABF1BCE}" destId="{422D4F7D-B866-465B-BE77-698A0CA6D9F4}" srcOrd="0" destOrd="0" presId="urn:microsoft.com/office/officeart/2005/8/layout/hierarchy3"/>
    <dgm:cxn modelId="{0F4A3D39-6795-4E84-89FA-273641916350}" type="presParOf" srcId="{6EDC3417-0A0F-4A9D-B590-C1271ABF1BCE}" destId="{14E28AEB-9C82-4927-8DD1-1C255CEEEDA8}" srcOrd="1" destOrd="0" presId="urn:microsoft.com/office/officeart/2005/8/layout/hierarchy3"/>
    <dgm:cxn modelId="{F5F16BA2-1502-40FE-9B97-AFE2074D1718}" type="presParOf" srcId="{12D416AF-55BD-4D85-849F-22BA42353418}" destId="{F0E62D07-5999-442F-9AD0-EA6C6E1605C1}" srcOrd="1" destOrd="0" presId="urn:microsoft.com/office/officeart/2005/8/layout/hierarchy3"/>
    <dgm:cxn modelId="{3AFB881D-61FC-465C-9057-93D169183A01}" type="presParOf" srcId="{F0E62D07-5999-442F-9AD0-EA6C6E1605C1}" destId="{79C38A0B-629F-47EA-AE4C-E6C7274CA898}" srcOrd="0" destOrd="0" presId="urn:microsoft.com/office/officeart/2005/8/layout/hierarchy3"/>
    <dgm:cxn modelId="{D1AB5022-CAFE-4617-AD8B-B089F276A23F}" type="presParOf" srcId="{F0E62D07-5999-442F-9AD0-EA6C6E1605C1}" destId="{104CA015-9A8A-4F1D-A934-0D1FAFFF2438}" srcOrd="1" destOrd="0" presId="urn:microsoft.com/office/officeart/2005/8/layout/hierarchy3"/>
    <dgm:cxn modelId="{E4BE47C0-3C35-487C-B036-259421CBFD8F}" type="presParOf" srcId="{F0E62D07-5999-442F-9AD0-EA6C6E1605C1}" destId="{BECF36A3-CFA6-428A-9846-12077AB6DBE5}" srcOrd="2" destOrd="0" presId="urn:microsoft.com/office/officeart/2005/8/layout/hierarchy3"/>
    <dgm:cxn modelId="{C6FE53B7-96F0-411D-9A18-FA819CDEFC66}" type="presParOf" srcId="{F0E62D07-5999-442F-9AD0-EA6C6E1605C1}" destId="{19B743D3-396F-4AA9-AE87-1D090F0E0A1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7BF3-DC96-43A8-80D7-90B9BAED9A2B}">
      <dsp:nvSpPr>
        <dsp:cNvPr id="0" name=""/>
        <dsp:cNvSpPr/>
      </dsp:nvSpPr>
      <dsp:spPr>
        <a:xfrm>
          <a:off x="9242"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C00000"/>
              </a:solidFill>
            </a:rPr>
            <a:t>Frontier</a:t>
          </a:r>
        </a:p>
      </dsp:txBody>
      <dsp:txXfrm>
        <a:off x="57787" y="1395494"/>
        <a:ext cx="2665308" cy="1560349"/>
      </dsp:txXfrm>
    </dsp:sp>
    <dsp:sp modelId="{6E3735A1-777E-41F6-9FAA-D454A8F77A37}">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47880" y="1970146"/>
        <a:ext cx="409940" cy="411044"/>
      </dsp:txXfrm>
    </dsp:sp>
    <dsp:sp modelId="{3CB02A65-BBD1-48E7-B48E-8AB3767B24F1}">
      <dsp:nvSpPr>
        <dsp:cNvPr id="0" name=""/>
        <dsp:cNvSpPr/>
      </dsp:nvSpPr>
      <dsp:spPr>
        <a:xfrm>
          <a:off x="3876600"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accent2">
                  <a:lumMod val="75000"/>
                </a:schemeClr>
              </a:solidFill>
            </a:rPr>
            <a:t>Emerging</a:t>
          </a:r>
        </a:p>
      </dsp:txBody>
      <dsp:txXfrm>
        <a:off x="3925145" y="1395494"/>
        <a:ext cx="2665308" cy="1560349"/>
      </dsp:txXfrm>
    </dsp:sp>
    <dsp:sp modelId="{D47A7300-B397-471C-9ABA-1E148BF4D21F}">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15239" y="1970146"/>
        <a:ext cx="409940" cy="411044"/>
      </dsp:txXfrm>
    </dsp:sp>
    <dsp:sp modelId="{6CEF6D63-2D09-497E-B522-1A4021A14479}">
      <dsp:nvSpPr>
        <dsp:cNvPr id="0" name=""/>
        <dsp:cNvSpPr/>
      </dsp:nvSpPr>
      <dsp:spPr>
        <a:xfrm>
          <a:off x="7743958"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accent6">
                  <a:lumMod val="50000"/>
                </a:schemeClr>
              </a:solidFill>
            </a:rPr>
            <a:t>Developed</a:t>
          </a:r>
        </a:p>
      </dsp:txBody>
      <dsp:txXfrm>
        <a:off x="7792503" y="1395494"/>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A183-A927-46A9-8D29-53A17C979449}">
      <dsp:nvSpPr>
        <dsp:cNvPr id="0" name=""/>
        <dsp:cNvSpPr/>
      </dsp:nvSpPr>
      <dsp:spPr>
        <a:xfrm>
          <a:off x="274310" y="1178"/>
          <a:ext cx="3394640"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Foreign Portfolio Investment</a:t>
          </a:r>
          <a:r>
            <a:rPr lang="fi-FI" sz="2600" kern="1200" dirty="0"/>
            <a:t>: </a:t>
          </a:r>
          <a:r>
            <a:rPr lang="fi-FI" sz="2600" kern="1200" dirty="0" err="1"/>
            <a:t>short-term</a:t>
          </a:r>
          <a:r>
            <a:rPr lang="fi-FI" sz="2600" kern="1200" dirty="0"/>
            <a:t> </a:t>
          </a:r>
          <a:r>
            <a:rPr lang="fi-FI" sz="2600" kern="1200" dirty="0" err="1"/>
            <a:t>interest</a:t>
          </a:r>
          <a:endParaRPr lang="en-US" sz="2600" kern="1200" dirty="0"/>
        </a:p>
      </dsp:txBody>
      <dsp:txXfrm>
        <a:off x="310704" y="37572"/>
        <a:ext cx="3321852" cy="1169778"/>
      </dsp:txXfrm>
    </dsp:sp>
    <dsp:sp modelId="{71CC78E0-2811-4232-931B-B0A0811948AF}">
      <dsp:nvSpPr>
        <dsp:cNvPr id="0" name=""/>
        <dsp:cNvSpPr/>
      </dsp:nvSpPr>
      <dsp:spPr>
        <a:xfrm>
          <a:off x="613774" y="1243744"/>
          <a:ext cx="339464" cy="931924"/>
        </a:xfrm>
        <a:custGeom>
          <a:avLst/>
          <a:gdLst/>
          <a:ahLst/>
          <a:cxnLst/>
          <a:rect l="0" t="0" r="0" b="0"/>
          <a:pathLst>
            <a:path>
              <a:moveTo>
                <a:pt x="0" y="0"/>
              </a:moveTo>
              <a:lnTo>
                <a:pt x="0" y="931924"/>
              </a:lnTo>
              <a:lnTo>
                <a:pt x="339464"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99580-232A-4AEC-998F-FDAB38A2E03A}">
      <dsp:nvSpPr>
        <dsp:cNvPr id="0" name=""/>
        <dsp:cNvSpPr/>
      </dsp:nvSpPr>
      <dsp:spPr>
        <a:xfrm>
          <a:off x="953238" y="1554385"/>
          <a:ext cx="3046831"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0000"/>
              </a:solidFill>
              <a:effectLst>
                <a:outerShdw blurRad="38100" dist="38100" dir="2700000" algn="tl">
                  <a:srgbClr val="000000">
                    <a:alpha val="43137"/>
                  </a:srgbClr>
                </a:outerShdw>
              </a:effectLst>
            </a:rPr>
            <a:t>Equity</a:t>
          </a:r>
          <a:r>
            <a:rPr lang="en-US" sz="1600" kern="1200" dirty="0"/>
            <a:t> </a:t>
          </a:r>
          <a:r>
            <a:rPr lang="en-US" sz="1600" kern="1200" dirty="0">
              <a:sym typeface="Wingdings" panose="05000000000000000000" pitchFamily="2" charset="2"/>
            </a:rPr>
            <a:t> </a:t>
          </a:r>
        </a:p>
        <a:p>
          <a:pPr marL="0" lvl="0" indent="0" algn="ctr" defTabSz="711200">
            <a:lnSpc>
              <a:spcPct val="90000"/>
            </a:lnSpc>
            <a:spcBef>
              <a:spcPct val="0"/>
            </a:spcBef>
            <a:spcAft>
              <a:spcPct val="35000"/>
            </a:spcAft>
            <a:buNone/>
          </a:pPr>
          <a:r>
            <a:rPr lang="en-US" sz="1600" kern="1200" dirty="0">
              <a:sym typeface="Wingdings" panose="05000000000000000000" pitchFamily="2" charset="2"/>
            </a:rPr>
            <a:t>Stock market  </a:t>
          </a:r>
        </a:p>
        <a:p>
          <a:pPr marL="0" lvl="0" indent="0" algn="ctr" defTabSz="711200">
            <a:lnSpc>
              <a:spcPct val="90000"/>
            </a:lnSpc>
            <a:spcBef>
              <a:spcPct val="0"/>
            </a:spcBef>
            <a:spcAft>
              <a:spcPct val="35000"/>
            </a:spcAft>
            <a:buNone/>
          </a:pPr>
          <a:r>
            <a:rPr lang="en-US" sz="1600" kern="1200" dirty="0">
              <a:sym typeface="Wingdings" panose="05000000000000000000" pitchFamily="2" charset="2"/>
            </a:rPr>
            <a:t>volatile and risky </a:t>
          </a:r>
          <a:endParaRPr lang="en-US" sz="1600" kern="1200" dirty="0"/>
        </a:p>
      </dsp:txBody>
      <dsp:txXfrm>
        <a:off x="989632" y="1590779"/>
        <a:ext cx="2974043" cy="1169778"/>
      </dsp:txXfrm>
    </dsp:sp>
    <dsp:sp modelId="{7BDFC4C8-6111-4F6C-A720-C5913DD3C935}">
      <dsp:nvSpPr>
        <dsp:cNvPr id="0" name=""/>
        <dsp:cNvSpPr/>
      </dsp:nvSpPr>
      <dsp:spPr>
        <a:xfrm>
          <a:off x="613774" y="1243744"/>
          <a:ext cx="339464" cy="2485132"/>
        </a:xfrm>
        <a:custGeom>
          <a:avLst/>
          <a:gdLst/>
          <a:ahLst/>
          <a:cxnLst/>
          <a:rect l="0" t="0" r="0" b="0"/>
          <a:pathLst>
            <a:path>
              <a:moveTo>
                <a:pt x="0" y="0"/>
              </a:moveTo>
              <a:lnTo>
                <a:pt x="0" y="2485132"/>
              </a:lnTo>
              <a:lnTo>
                <a:pt x="339464"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6EAE8-7F15-4D0A-987C-9B9AC04F19B0}">
      <dsp:nvSpPr>
        <dsp:cNvPr id="0" name=""/>
        <dsp:cNvSpPr/>
      </dsp:nvSpPr>
      <dsp:spPr>
        <a:xfrm>
          <a:off x="953238" y="3107593"/>
          <a:ext cx="3571591"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0000"/>
              </a:solidFill>
              <a:effectLst>
                <a:outerShdw blurRad="38100" dist="38100" dir="2700000" algn="tl">
                  <a:srgbClr val="000000">
                    <a:alpha val="43137"/>
                  </a:srgbClr>
                </a:outerShdw>
              </a:effectLst>
            </a:rPr>
            <a:t>Fixed income securities </a:t>
          </a:r>
          <a:r>
            <a:rPr lang="en-US" sz="1600" kern="1200" dirty="0">
              <a:sym typeface="Wingdings" panose="05000000000000000000" pitchFamily="2" charset="2"/>
            </a:rPr>
            <a:t> bonds  </a:t>
          </a:r>
        </a:p>
        <a:p>
          <a:pPr marL="0" lvl="0" indent="0" algn="ctr" defTabSz="711200">
            <a:lnSpc>
              <a:spcPct val="90000"/>
            </a:lnSpc>
            <a:spcBef>
              <a:spcPct val="0"/>
            </a:spcBef>
            <a:spcAft>
              <a:spcPct val="35000"/>
            </a:spcAft>
            <a:buNone/>
          </a:pPr>
          <a:r>
            <a:rPr lang="en-US" sz="1600" kern="1200" dirty="0">
              <a:sym typeface="Wingdings" panose="05000000000000000000" pitchFamily="2" charset="2"/>
            </a:rPr>
            <a:t>steady but moderate returns</a:t>
          </a:r>
          <a:endParaRPr lang="en-US" sz="1600" kern="1200" dirty="0"/>
        </a:p>
      </dsp:txBody>
      <dsp:txXfrm>
        <a:off x="989632" y="3143987"/>
        <a:ext cx="3498803" cy="1169778"/>
      </dsp:txXfrm>
    </dsp:sp>
    <dsp:sp modelId="{422D4F7D-B866-465B-BE77-698A0CA6D9F4}">
      <dsp:nvSpPr>
        <dsp:cNvPr id="0" name=""/>
        <dsp:cNvSpPr/>
      </dsp:nvSpPr>
      <dsp:spPr>
        <a:xfrm>
          <a:off x="4499089" y="1178"/>
          <a:ext cx="3235120"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Foreign Direct Investment: long-term interest</a:t>
          </a:r>
        </a:p>
      </dsp:txBody>
      <dsp:txXfrm>
        <a:off x="4535483" y="37572"/>
        <a:ext cx="3162332" cy="1169778"/>
      </dsp:txXfrm>
    </dsp:sp>
    <dsp:sp modelId="{79C38A0B-629F-47EA-AE4C-E6C7274CA898}">
      <dsp:nvSpPr>
        <dsp:cNvPr id="0" name=""/>
        <dsp:cNvSpPr/>
      </dsp:nvSpPr>
      <dsp:spPr>
        <a:xfrm>
          <a:off x="4822601" y="1243744"/>
          <a:ext cx="323512" cy="931924"/>
        </a:xfrm>
        <a:custGeom>
          <a:avLst/>
          <a:gdLst/>
          <a:ahLst/>
          <a:cxnLst/>
          <a:rect l="0" t="0" r="0" b="0"/>
          <a:pathLst>
            <a:path>
              <a:moveTo>
                <a:pt x="0" y="0"/>
              </a:moveTo>
              <a:lnTo>
                <a:pt x="0" y="931924"/>
              </a:lnTo>
              <a:lnTo>
                <a:pt x="323512"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CA015-9A8A-4F1D-A934-0D1FAFFF2438}">
      <dsp:nvSpPr>
        <dsp:cNvPr id="0" name=""/>
        <dsp:cNvSpPr/>
      </dsp:nvSpPr>
      <dsp:spPr>
        <a:xfrm>
          <a:off x="5146113" y="1554385"/>
          <a:ext cx="323619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i-FI" sz="1600" kern="1200" dirty="0" err="1">
              <a:latin typeface="Times New Roman" panose="02020603050405020304" pitchFamily="18" charset="0"/>
              <a:cs typeface="Times New Roman" panose="02020603050405020304" pitchFamily="18" charset="0"/>
            </a:rPr>
            <a:t>Involves</a:t>
          </a:r>
          <a:r>
            <a:rPr lang="fi-FI" sz="1600" kern="1200" dirty="0">
              <a:latin typeface="Times New Roman" panose="02020603050405020304" pitchFamily="18" charset="0"/>
              <a:cs typeface="Times New Roman" panose="02020603050405020304" pitchFamily="18" charset="0"/>
            </a:rPr>
            <a:t> </a:t>
          </a:r>
          <a:r>
            <a:rPr lang="fi-FI" sz="1600" kern="1200" dirty="0" err="1">
              <a:latin typeface="Times New Roman" panose="02020603050405020304" pitchFamily="18" charset="0"/>
              <a:cs typeface="Times New Roman" panose="02020603050405020304" pitchFamily="18" charset="0"/>
            </a:rPr>
            <a:t>establishing</a:t>
          </a:r>
          <a:r>
            <a:rPr lang="fi-FI" sz="1600" kern="1200" dirty="0">
              <a:latin typeface="Times New Roman" panose="02020603050405020304" pitchFamily="18" charset="0"/>
              <a:cs typeface="Times New Roman" panose="02020603050405020304" pitchFamily="18" charset="0"/>
            </a:rPr>
            <a:t> a </a:t>
          </a:r>
          <a:r>
            <a:rPr lang="fi-FI" sz="1600" kern="1200" dirty="0" err="1">
              <a:latin typeface="Times New Roman" panose="02020603050405020304" pitchFamily="18" charset="0"/>
              <a:cs typeface="Times New Roman" panose="02020603050405020304" pitchFamily="18" charset="0"/>
            </a:rPr>
            <a:t>direct</a:t>
          </a:r>
          <a:r>
            <a:rPr lang="fi-FI" sz="1600" kern="1200" dirty="0">
              <a:latin typeface="Times New Roman" panose="02020603050405020304" pitchFamily="18" charset="0"/>
              <a:cs typeface="Times New Roman" panose="02020603050405020304" pitchFamily="18" charset="0"/>
            </a:rPr>
            <a:t> business </a:t>
          </a:r>
          <a:r>
            <a:rPr lang="fi-FI" sz="1600" kern="1200" dirty="0" err="1">
              <a:latin typeface="Times New Roman" panose="02020603050405020304" pitchFamily="18" charset="0"/>
              <a:cs typeface="Times New Roman" panose="02020603050405020304" pitchFamily="18" charset="0"/>
            </a:rPr>
            <a:t>interest</a:t>
          </a:r>
          <a:r>
            <a:rPr lang="fi-FI" sz="1600" kern="1200" dirty="0">
              <a:latin typeface="Times New Roman" panose="02020603050405020304" pitchFamily="18" charset="0"/>
              <a:cs typeface="Times New Roman" panose="02020603050405020304" pitchFamily="18" charset="0"/>
            </a:rPr>
            <a:t> in a </a:t>
          </a:r>
          <a:r>
            <a:rPr lang="fi-FI" sz="1600" kern="1200" dirty="0" err="1">
              <a:latin typeface="Times New Roman" panose="02020603050405020304" pitchFamily="18" charset="0"/>
              <a:cs typeface="Times New Roman" panose="02020603050405020304" pitchFamily="18" charset="0"/>
            </a:rPr>
            <a:t>foreign</a:t>
          </a:r>
          <a:r>
            <a:rPr lang="fi-FI" sz="1600" kern="1200" dirty="0">
              <a:latin typeface="Times New Roman" panose="02020603050405020304" pitchFamily="18" charset="0"/>
              <a:cs typeface="Times New Roman" panose="02020603050405020304" pitchFamily="18" charset="0"/>
            </a:rPr>
            <a:t> country, </a:t>
          </a:r>
          <a:r>
            <a:rPr lang="fi-FI" sz="1600" kern="1200" dirty="0" err="1">
              <a:latin typeface="Times New Roman" panose="02020603050405020304" pitchFamily="18" charset="0"/>
              <a:cs typeface="Times New Roman" panose="02020603050405020304" pitchFamily="18" charset="0"/>
            </a:rPr>
            <a:t>such</a:t>
          </a:r>
          <a:r>
            <a:rPr lang="fi-FI" sz="1600" kern="1200" dirty="0">
              <a:latin typeface="Times New Roman" panose="02020603050405020304" pitchFamily="18" charset="0"/>
              <a:cs typeface="Times New Roman" panose="02020603050405020304" pitchFamily="18" charset="0"/>
            </a:rPr>
            <a:t> as </a:t>
          </a:r>
          <a:r>
            <a:rPr lang="fi-FI" sz="1600" kern="1200" dirty="0" err="1">
              <a:latin typeface="Times New Roman" panose="02020603050405020304" pitchFamily="18" charset="0"/>
              <a:cs typeface="Times New Roman" panose="02020603050405020304" pitchFamily="18" charset="0"/>
            </a:rPr>
            <a:t>buying</a:t>
          </a:r>
          <a:r>
            <a:rPr lang="fi-FI" sz="1600" kern="1200" dirty="0">
              <a:latin typeface="Times New Roman" panose="02020603050405020304" pitchFamily="18" charset="0"/>
              <a:cs typeface="Times New Roman" panose="02020603050405020304" pitchFamily="18" charset="0"/>
            </a:rPr>
            <a:t> </a:t>
          </a:r>
          <a:r>
            <a:rPr lang="fi-FI" sz="1600" kern="1200" dirty="0" err="1">
              <a:latin typeface="Times New Roman" panose="02020603050405020304" pitchFamily="18" charset="0"/>
              <a:cs typeface="Times New Roman" panose="02020603050405020304" pitchFamily="18" charset="0"/>
            </a:rPr>
            <a:t>or</a:t>
          </a:r>
          <a:r>
            <a:rPr lang="fi-FI" sz="1600" kern="1200" dirty="0">
              <a:latin typeface="Times New Roman" panose="02020603050405020304" pitchFamily="18" charset="0"/>
              <a:cs typeface="Times New Roman" panose="02020603050405020304" pitchFamily="18" charset="0"/>
            </a:rPr>
            <a:t> </a:t>
          </a:r>
          <a:r>
            <a:rPr lang="fi-FI" sz="1600" kern="1200" dirty="0" err="1">
              <a:latin typeface="Times New Roman" panose="02020603050405020304" pitchFamily="18" charset="0"/>
              <a:cs typeface="Times New Roman" panose="02020603050405020304" pitchFamily="18" charset="0"/>
            </a:rPr>
            <a:t>establishing</a:t>
          </a:r>
          <a:r>
            <a:rPr lang="fi-FI" sz="1600" kern="1200" dirty="0">
              <a:latin typeface="Times New Roman" panose="02020603050405020304" pitchFamily="18" charset="0"/>
              <a:cs typeface="Times New Roman" panose="02020603050405020304" pitchFamily="18" charset="0"/>
            </a:rPr>
            <a:t> a </a:t>
          </a:r>
          <a:r>
            <a:rPr lang="fi-FI" sz="1600" kern="1200" dirty="0" err="1">
              <a:latin typeface="Times New Roman" panose="02020603050405020304" pitchFamily="18" charset="0"/>
              <a:cs typeface="Times New Roman" panose="02020603050405020304" pitchFamily="18" charset="0"/>
            </a:rPr>
            <a:t>manufacturing</a:t>
          </a:r>
          <a:r>
            <a:rPr lang="fi-FI" sz="1600" kern="1200" dirty="0">
              <a:latin typeface="Times New Roman" panose="02020603050405020304" pitchFamily="18" charset="0"/>
              <a:cs typeface="Times New Roman" panose="02020603050405020304" pitchFamily="18" charset="0"/>
            </a:rPr>
            <a:t> business. </a:t>
          </a:r>
          <a:endParaRPr lang="en-US" sz="1600" kern="1200" dirty="0"/>
        </a:p>
      </dsp:txBody>
      <dsp:txXfrm>
        <a:off x="5182507" y="1590779"/>
        <a:ext cx="3163410" cy="1169778"/>
      </dsp:txXfrm>
    </dsp:sp>
    <dsp:sp modelId="{BECF36A3-CFA6-428A-9846-12077AB6DBE5}">
      <dsp:nvSpPr>
        <dsp:cNvPr id="0" name=""/>
        <dsp:cNvSpPr/>
      </dsp:nvSpPr>
      <dsp:spPr>
        <a:xfrm>
          <a:off x="4822601" y="1243744"/>
          <a:ext cx="323512" cy="2485132"/>
        </a:xfrm>
        <a:custGeom>
          <a:avLst/>
          <a:gdLst/>
          <a:ahLst/>
          <a:cxnLst/>
          <a:rect l="0" t="0" r="0" b="0"/>
          <a:pathLst>
            <a:path>
              <a:moveTo>
                <a:pt x="0" y="0"/>
              </a:moveTo>
              <a:lnTo>
                <a:pt x="0" y="2485132"/>
              </a:lnTo>
              <a:lnTo>
                <a:pt x="323512"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743D3-396F-4AA9-AE87-1D090F0E0A18}">
      <dsp:nvSpPr>
        <dsp:cNvPr id="0" name=""/>
        <dsp:cNvSpPr/>
      </dsp:nvSpPr>
      <dsp:spPr>
        <a:xfrm>
          <a:off x="5146113" y="3107593"/>
          <a:ext cx="5095176"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Direct investor owns directly or indirectly at least 10% of the voting power of the direct investment enterprise.</a:t>
          </a:r>
          <a:endParaRPr lang="en-US" sz="1600" kern="1200" dirty="0"/>
        </a:p>
      </dsp:txBody>
      <dsp:txXfrm>
        <a:off x="5182507" y="3143987"/>
        <a:ext cx="5022388" cy="11697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9A5639-924A-408A-A220-F3AE1C033B6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9157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A5639-924A-408A-A220-F3AE1C033B6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8230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A5639-924A-408A-A220-F3AE1C033B6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82566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A5639-924A-408A-A220-F3AE1C033B6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94547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A5639-924A-408A-A220-F3AE1C033B6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6179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9A5639-924A-408A-A220-F3AE1C033B6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10796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9A5639-924A-408A-A220-F3AE1C033B6C}"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1435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9A5639-924A-408A-A220-F3AE1C033B6C}"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09147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A5639-924A-408A-A220-F3AE1C033B6C}"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766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A5639-924A-408A-A220-F3AE1C033B6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49968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A5639-924A-408A-A220-F3AE1C033B6C}"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19382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A5639-924A-408A-A220-F3AE1C033B6C}"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AB1F-05A0-4B22-9E58-91090B43D043}" type="slidenum">
              <a:rPr lang="en-US" smtClean="0"/>
              <a:t>‹#›</a:t>
            </a:fld>
            <a:endParaRPr lang="en-US"/>
          </a:p>
        </p:txBody>
      </p:sp>
    </p:spTree>
    <p:extLst>
      <p:ext uri="{BB962C8B-B14F-4D97-AF65-F5344CB8AC3E}">
        <p14:creationId xmlns:p14="http://schemas.microsoft.com/office/powerpoint/2010/main" val="320435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anose="02020603050405020304" pitchFamily="18" charset="0"/>
                <a:cs typeface="Times New Roman" panose="02020603050405020304" pitchFamily="18" charset="0"/>
              </a:rPr>
              <a:t>Lecture 1: </a:t>
            </a:r>
            <a:r>
              <a:rPr lang="fi-FI" dirty="0" err="1">
                <a:latin typeface="Times New Roman" panose="02020603050405020304" pitchFamily="18" charset="0"/>
                <a:cs typeface="Times New Roman" panose="02020603050405020304" pitchFamily="18" charset="0"/>
              </a:rPr>
              <a:t>Introduction</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Emerging</a:t>
            </a:r>
            <a:r>
              <a:rPr lang="fi-FI" dirty="0">
                <a:latin typeface="Times New Roman" panose="02020603050405020304" pitchFamily="18" charset="0"/>
                <a:cs typeface="Times New Roman" panose="02020603050405020304" pitchFamily="18" charset="0"/>
              </a:rPr>
              <a:t> Markets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fi-FI" dirty="0">
                <a:latin typeface="Times New Roman" panose="02020603050405020304" pitchFamily="18" charset="0"/>
                <a:cs typeface="Times New Roman" panose="02020603050405020304" pitchFamily="18" charset="0"/>
              </a:rPr>
              <a:t>Svetlana Ledyaeva</a:t>
            </a:r>
          </a:p>
          <a:p>
            <a:r>
              <a:rPr lang="fi-FI" dirty="0">
                <a:latin typeface="Times New Roman" panose="02020603050405020304" pitchFamily="18" charset="0"/>
                <a:cs typeface="Times New Roman" panose="02020603050405020304" pitchFamily="18" charset="0"/>
              </a:rPr>
              <a:t>Aalto </a:t>
            </a:r>
            <a:r>
              <a:rPr lang="fi-FI" dirty="0" err="1">
                <a:latin typeface="Times New Roman" panose="02020603050405020304" pitchFamily="18" charset="0"/>
                <a:cs typeface="Times New Roman" panose="02020603050405020304" pitchFamily="18" charset="0"/>
              </a:rPr>
              <a:t>University</a:t>
            </a:r>
            <a:r>
              <a:rPr lang="fi-FI" dirty="0">
                <a:latin typeface="Times New Roman" panose="02020603050405020304" pitchFamily="18" charset="0"/>
                <a:cs typeface="Times New Roman" panose="02020603050405020304" pitchFamily="18" charset="0"/>
              </a:rPr>
              <a:t> School of Business</a:t>
            </a:r>
            <a:endParaRPr lang="en-US" dirty="0">
              <a:latin typeface="Times New Roman" panose="02020603050405020304" pitchFamily="18" charset="0"/>
              <a:cs typeface="Times New Roman" panose="02020603050405020304" pitchFamily="18" charset="0"/>
            </a:endParaRPr>
          </a:p>
        </p:txBody>
      </p:sp>
      <p:pic>
        <p:nvPicPr>
          <p:cNvPr id="4" name="Picture 2" descr="Kuvahaun tulos haulle emerging mar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9" y="-86610"/>
            <a:ext cx="7104670" cy="1998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0"/>
            <a:ext cx="2857500" cy="19119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090" y="4423559"/>
            <a:ext cx="4526910" cy="24344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84" y="4696691"/>
            <a:ext cx="3142817" cy="18881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172" y="4481068"/>
            <a:ext cx="4247147" cy="2319421"/>
          </a:xfrm>
          <a:prstGeom prst="rect">
            <a:avLst/>
          </a:prstGeom>
        </p:spPr>
      </p:pic>
    </p:spTree>
    <p:extLst>
      <p:ext uri="{BB962C8B-B14F-4D97-AF65-F5344CB8AC3E}">
        <p14:creationId xmlns:p14="http://schemas.microsoft.com/office/powerpoint/2010/main" val="219859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085"/>
          </a:xfrm>
        </p:spPr>
        <p:txBody>
          <a:bodyPr>
            <a:normAutofit/>
          </a:bodyPr>
          <a:lstStyle/>
          <a:p>
            <a:r>
              <a:rPr lang="en-US" sz="2500" b="1" dirty="0">
                <a:latin typeface="Times New Roman" panose="02020603050405020304" pitchFamily="18" charset="0"/>
                <a:cs typeface="Times New Roman" panose="02020603050405020304" pitchFamily="18" charset="0"/>
              </a:rPr>
              <a:t>MSCI emerging markets index allocation (2020)</a:t>
            </a:r>
            <a:endParaRPr lang="en-US" sz="25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AD9AFA40-25AD-4FAD-9DAA-D55E2E46D19F}"/>
              </a:ext>
            </a:extLst>
          </p:cNvPr>
          <p:cNvPicPr>
            <a:picLocks noGrp="1" noChangeAspect="1"/>
          </p:cNvPicPr>
          <p:nvPr>
            <p:ph idx="1"/>
          </p:nvPr>
        </p:nvPicPr>
        <p:blipFill>
          <a:blip r:embed="rId2"/>
          <a:stretch>
            <a:fillRect/>
          </a:stretch>
        </p:blipFill>
        <p:spPr>
          <a:xfrm>
            <a:off x="993058" y="1002889"/>
            <a:ext cx="10515600" cy="5784409"/>
          </a:xfrm>
          <a:prstGeom prst="rect">
            <a:avLst/>
          </a:prstGeom>
        </p:spPr>
      </p:pic>
    </p:spTree>
    <p:extLst>
      <p:ext uri="{BB962C8B-B14F-4D97-AF65-F5344CB8AC3E}">
        <p14:creationId xmlns:p14="http://schemas.microsoft.com/office/powerpoint/2010/main" val="63759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95EF-8B9F-4BB5-AE94-982013F681EA}"/>
              </a:ext>
            </a:extLst>
          </p:cNvPr>
          <p:cNvSpPr>
            <a:spLocks noGrp="1"/>
          </p:cNvSpPr>
          <p:nvPr>
            <p:ph type="title"/>
          </p:nvPr>
        </p:nvSpPr>
        <p:spPr>
          <a:xfrm>
            <a:off x="838200" y="365126"/>
            <a:ext cx="10515600" cy="775518"/>
          </a:xfrm>
        </p:spPr>
        <p:txBody>
          <a:bodyPr>
            <a:normAutofit fontScale="90000"/>
          </a:bodyPr>
          <a:lstStyle/>
          <a:p>
            <a:r>
              <a:rPr lang="en-US" sz="3000" b="1" dirty="0">
                <a:latin typeface="Times New Roman" panose="02020603050405020304" pitchFamily="18" charset="0"/>
                <a:cs typeface="Times New Roman" panose="02020603050405020304" pitchFamily="18" charset="0"/>
              </a:rPr>
              <a:t>The MSCI Emerging Markets Index – main characteristics (2020) </a:t>
            </a:r>
            <a:endParaRPr lang="LID4096" sz="3000" dirty="0"/>
          </a:p>
        </p:txBody>
      </p:sp>
      <p:sp>
        <p:nvSpPr>
          <p:cNvPr id="3" name="Content Placeholder 2">
            <a:extLst>
              <a:ext uri="{FF2B5EF4-FFF2-40B4-BE49-F238E27FC236}">
                <a16:creationId xmlns:a16="http://schemas.microsoft.com/office/drawing/2014/main" id="{D127DB45-8600-46EB-8164-42734C9A3BFB}"/>
              </a:ext>
            </a:extLst>
          </p:cNvPr>
          <p:cNvSpPr>
            <a:spLocks noGrp="1"/>
          </p:cNvSpPr>
          <p:nvPr>
            <p:ph idx="1"/>
          </p:nvPr>
        </p:nvSpPr>
        <p:spPr>
          <a:xfrm>
            <a:off x="838200" y="1244338"/>
            <a:ext cx="10515600" cy="4932625"/>
          </a:xfrm>
        </p:spPr>
        <p:txBody>
          <a:bodyPr/>
          <a:lstStyle/>
          <a:p>
            <a:pPr marL="0" indent="0">
              <a:buNone/>
            </a:pPr>
            <a:endParaRPr lang="en-US" sz="3500" dirty="0"/>
          </a:p>
          <a:p>
            <a:pPr marL="0" indent="0">
              <a:buNone/>
            </a:pPr>
            <a:r>
              <a:rPr lang="en-US" sz="3500" dirty="0"/>
              <a:t>The MSCI Emerging Markets Index captures large and mid cap representation across 26 Emerging Markets (EM) countries*.</a:t>
            </a:r>
          </a:p>
          <a:p>
            <a:pPr marL="0" indent="0">
              <a:buNone/>
            </a:pPr>
            <a:endParaRPr lang="en-US" sz="3500" dirty="0"/>
          </a:p>
          <a:p>
            <a:pPr marL="0" indent="0">
              <a:buNone/>
            </a:pPr>
            <a:endParaRPr lang="en-US" sz="3500" dirty="0"/>
          </a:p>
          <a:p>
            <a:pPr marL="0" indent="0">
              <a:buNone/>
            </a:pPr>
            <a:r>
              <a:rPr lang="en-US" sz="3500" dirty="0"/>
              <a:t>With 1,390 constituents, the index covers approximately 85% of the free float-adjusted market capitalization in each country.</a:t>
            </a:r>
          </a:p>
          <a:p>
            <a:pPr marL="0" indent="0">
              <a:buNone/>
            </a:pPr>
            <a:endParaRPr lang="en-US" dirty="0"/>
          </a:p>
        </p:txBody>
      </p:sp>
    </p:spTree>
    <p:extLst>
      <p:ext uri="{BB962C8B-B14F-4D97-AF65-F5344CB8AC3E}">
        <p14:creationId xmlns:p14="http://schemas.microsoft.com/office/powerpoint/2010/main" val="167962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CC84-05CF-44AE-A23A-6773F9049641}"/>
              </a:ext>
            </a:extLst>
          </p:cNvPr>
          <p:cNvSpPr>
            <a:spLocks noGrp="1"/>
          </p:cNvSpPr>
          <p:nvPr>
            <p:ph type="title"/>
          </p:nvPr>
        </p:nvSpPr>
        <p:spPr>
          <a:xfrm>
            <a:off x="838200" y="365126"/>
            <a:ext cx="10515600" cy="681250"/>
          </a:xfrm>
        </p:spPr>
        <p:txBody>
          <a:bodyPr>
            <a:normAutofit/>
          </a:bodyPr>
          <a:lstStyle/>
          <a:p>
            <a:r>
              <a:rPr lang="en-US" sz="3000" b="1" dirty="0">
                <a:latin typeface="Times New Roman" panose="02020603050405020304" pitchFamily="18" charset="0"/>
                <a:cs typeface="Times New Roman" panose="02020603050405020304" pitchFamily="18" charset="0"/>
              </a:rPr>
              <a:t>The MSCI Emerging Markets Index – dynamics (2020) </a:t>
            </a:r>
            <a:endParaRPr lang="LID4096" sz="3000" dirty="0"/>
          </a:p>
        </p:txBody>
      </p:sp>
      <p:pic>
        <p:nvPicPr>
          <p:cNvPr id="4" name="Content Placeholder 3">
            <a:extLst>
              <a:ext uri="{FF2B5EF4-FFF2-40B4-BE49-F238E27FC236}">
                <a16:creationId xmlns:a16="http://schemas.microsoft.com/office/drawing/2014/main" id="{A6F3CAE6-1973-43C3-AEAC-3457CC44366E}"/>
              </a:ext>
            </a:extLst>
          </p:cNvPr>
          <p:cNvPicPr>
            <a:picLocks noGrp="1" noChangeAspect="1"/>
          </p:cNvPicPr>
          <p:nvPr>
            <p:ph idx="1"/>
          </p:nvPr>
        </p:nvPicPr>
        <p:blipFill>
          <a:blip r:embed="rId2"/>
          <a:stretch>
            <a:fillRect/>
          </a:stretch>
        </p:blipFill>
        <p:spPr>
          <a:xfrm>
            <a:off x="631596" y="1046377"/>
            <a:ext cx="10850251" cy="5599520"/>
          </a:xfrm>
          <a:prstGeom prst="rect">
            <a:avLst/>
          </a:prstGeom>
        </p:spPr>
      </p:pic>
      <p:cxnSp>
        <p:nvCxnSpPr>
          <p:cNvPr id="5" name="Straight Arrow Connector 4">
            <a:extLst>
              <a:ext uri="{FF2B5EF4-FFF2-40B4-BE49-F238E27FC236}">
                <a16:creationId xmlns:a16="http://schemas.microsoft.com/office/drawing/2014/main" id="{C96CFB50-15EA-42EE-9261-AA7E85085621}"/>
              </a:ext>
            </a:extLst>
          </p:cNvPr>
          <p:cNvCxnSpPr/>
          <p:nvPr/>
        </p:nvCxnSpPr>
        <p:spPr>
          <a:xfrm>
            <a:off x="2823099" y="2689934"/>
            <a:ext cx="2263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51B057E-6854-4FE9-8822-E4287E3FB9D7}"/>
              </a:ext>
            </a:extLst>
          </p:cNvPr>
          <p:cNvSpPr/>
          <p:nvPr/>
        </p:nvSpPr>
        <p:spPr>
          <a:xfrm>
            <a:off x="5086905" y="2148401"/>
            <a:ext cx="2716567" cy="91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Across 23 developed countries and 27 emerging markets</a:t>
            </a:r>
            <a:endParaRPr lang="LID4096" dirty="0"/>
          </a:p>
        </p:txBody>
      </p:sp>
    </p:spTree>
    <p:extLst>
      <p:ext uri="{BB962C8B-B14F-4D97-AF65-F5344CB8AC3E}">
        <p14:creationId xmlns:p14="http://schemas.microsoft.com/office/powerpoint/2010/main" val="360982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41FF-6C93-42EE-8491-C96FEE4962B3}"/>
              </a:ext>
            </a:extLst>
          </p:cNvPr>
          <p:cNvSpPr>
            <a:spLocks noGrp="1"/>
          </p:cNvSpPr>
          <p:nvPr>
            <p:ph type="title"/>
          </p:nvPr>
        </p:nvSpPr>
        <p:spPr>
          <a:xfrm>
            <a:off x="838200" y="365125"/>
            <a:ext cx="10515600" cy="756665"/>
          </a:xfrm>
        </p:spPr>
        <p:txBody>
          <a:bodyPr>
            <a:normAutofit fontScale="90000"/>
          </a:bodyPr>
          <a:lstStyle/>
          <a:p>
            <a:r>
              <a:rPr lang="en-US" sz="3300" b="1" dirty="0">
                <a:latin typeface="Times New Roman" panose="02020603050405020304" pitchFamily="18" charset="0"/>
                <a:cs typeface="Times New Roman" panose="02020603050405020304" pitchFamily="18" charset="0"/>
              </a:rPr>
              <a:t>The MSCI Emerging Markets Index – sector and country weights (2020) </a:t>
            </a:r>
            <a:endParaRPr lang="LID4096" sz="3300" dirty="0"/>
          </a:p>
        </p:txBody>
      </p:sp>
      <p:pic>
        <p:nvPicPr>
          <p:cNvPr id="4" name="Content Placeholder 3">
            <a:extLst>
              <a:ext uri="{FF2B5EF4-FFF2-40B4-BE49-F238E27FC236}">
                <a16:creationId xmlns:a16="http://schemas.microsoft.com/office/drawing/2014/main" id="{42A1955F-A78B-4C98-8E2B-DB6F854C7563}"/>
              </a:ext>
            </a:extLst>
          </p:cNvPr>
          <p:cNvPicPr>
            <a:picLocks noGrp="1" noChangeAspect="1"/>
          </p:cNvPicPr>
          <p:nvPr>
            <p:ph idx="1"/>
          </p:nvPr>
        </p:nvPicPr>
        <p:blipFill>
          <a:blip r:embed="rId2"/>
          <a:stretch>
            <a:fillRect/>
          </a:stretch>
        </p:blipFill>
        <p:spPr>
          <a:xfrm>
            <a:off x="838200" y="1282045"/>
            <a:ext cx="10515600" cy="5210830"/>
          </a:xfrm>
          <a:prstGeom prst="rect">
            <a:avLst/>
          </a:prstGeom>
        </p:spPr>
      </p:pic>
    </p:spTree>
    <p:extLst>
      <p:ext uri="{BB962C8B-B14F-4D97-AF65-F5344CB8AC3E}">
        <p14:creationId xmlns:p14="http://schemas.microsoft.com/office/powerpoint/2010/main" val="48422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Details of indices calculations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Usually are computed from Monday to Friday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Can be computed for separate countries, sectors, groups of countries, group of regions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Can be computed in USD and other currencies, local currencies.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Can be computed based on equity price, gross or net returns. </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94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a:latin typeface="Times New Roman" panose="02020603050405020304" pitchFamily="18" charset="0"/>
                <a:cs typeface="Times New Roman" panose="02020603050405020304" pitchFamily="18" charset="0"/>
              </a:rPr>
              <a:t>MSCI </a:t>
            </a:r>
            <a:r>
              <a:rPr lang="fi-FI" sz="4000" b="1" dirty="0" err="1">
                <a:latin typeface="Times New Roman" panose="02020603050405020304" pitchFamily="18" charset="0"/>
                <a:cs typeface="Times New Roman" panose="02020603050405020304" pitchFamily="18" charset="0"/>
              </a:rPr>
              <a:t>index</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can</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be</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customized</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03761" y="1407226"/>
            <a:ext cx="10675917" cy="5159829"/>
          </a:xfrm>
          <a:prstGeom prst="rect">
            <a:avLst/>
          </a:prstGeom>
        </p:spPr>
      </p:pic>
    </p:spTree>
    <p:extLst>
      <p:ext uri="{BB962C8B-B14F-4D97-AF65-F5344CB8AC3E}">
        <p14:creationId xmlns:p14="http://schemas.microsoft.com/office/powerpoint/2010/main" val="349859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Why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we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need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equity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indices</a:t>
            </a:r>
            <a:r>
              <a:rPr lang="fi-FI"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a:latin typeface="Times New Roman" panose="02020603050405020304" pitchFamily="18" charset="0"/>
                <a:cs typeface="Times New Roman" panose="02020603050405020304" pitchFamily="18" charset="0"/>
              </a:rPr>
              <a:t>It is a tool used by investors and financial managers to describe the market, and to compare the return on specific investments.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An index is a mathematical construct, so it may not be invested in directly.</a:t>
            </a:r>
          </a:p>
          <a:p>
            <a:pPr marL="0" indent="0">
              <a:buNone/>
            </a:pPr>
            <a:endParaRPr lang="fi-FI"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026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71" y="268741"/>
            <a:ext cx="10515600" cy="1031607"/>
          </a:xfrm>
        </p:spPr>
        <p:txBody>
          <a:bodyPr>
            <a:noAutofit/>
          </a:bodyPr>
          <a:lstStyle/>
          <a:p>
            <a:r>
              <a:rPr lang="fi-FI" sz="3500" b="1" dirty="0" err="1">
                <a:latin typeface="Times New Roman" panose="02020603050405020304" pitchFamily="18" charset="0"/>
                <a:cs typeface="Times New Roman" panose="02020603050405020304" pitchFamily="18" charset="0"/>
              </a:rPr>
              <a:t>Marquis&amp;Rainard</a:t>
            </a:r>
            <a:r>
              <a:rPr lang="fi-FI" sz="3500" b="1" dirty="0">
                <a:latin typeface="Times New Roman" panose="02020603050405020304" pitchFamily="18" charset="0"/>
                <a:cs typeface="Times New Roman" panose="02020603050405020304" pitchFamily="18" charset="0"/>
              </a:rPr>
              <a:t> </a:t>
            </a:r>
            <a:br>
              <a:rPr lang="fi-FI" sz="3500" b="1" dirty="0">
                <a:latin typeface="Times New Roman" panose="02020603050405020304" pitchFamily="18" charset="0"/>
                <a:cs typeface="Times New Roman" panose="02020603050405020304" pitchFamily="18" charset="0"/>
              </a:rPr>
            </a:br>
            <a:r>
              <a:rPr lang="fi-FI" sz="3500" b="1" dirty="0">
                <a:latin typeface="Times New Roman" panose="02020603050405020304" pitchFamily="18" charset="0"/>
                <a:cs typeface="Times New Roman" panose="02020603050405020304" pitchFamily="18" charset="0"/>
              </a:rPr>
              <a:t>(Harvard Business School </a:t>
            </a:r>
            <a:r>
              <a:rPr lang="fi-FI" sz="3500" b="1" dirty="0" err="1">
                <a:latin typeface="Times New Roman" panose="02020603050405020304" pitchFamily="18" charset="0"/>
                <a:cs typeface="Times New Roman" panose="02020603050405020304" pitchFamily="18" charset="0"/>
              </a:rPr>
              <a:t>Working</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paper</a:t>
            </a:r>
            <a:r>
              <a:rPr lang="fi-FI" sz="3500" b="1" dirty="0">
                <a:latin typeface="Times New Roman" panose="02020603050405020304" pitchFamily="18" charset="0"/>
                <a:cs typeface="Times New Roman" panose="02020603050405020304" pitchFamily="18" charset="0"/>
              </a:rPr>
              <a:t> 2014)  </a:t>
            </a:r>
            <a:endParaRPr lang="en-US" sz="35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6621" y="1300348"/>
            <a:ext cx="10953750" cy="5343896"/>
          </a:xfrm>
          <a:prstGeom prst="rect">
            <a:avLst/>
          </a:prstGeom>
        </p:spPr>
      </p:pic>
      <p:sp>
        <p:nvSpPr>
          <p:cNvPr id="6" name="4-Point Star 5"/>
          <p:cNvSpPr/>
          <p:nvPr/>
        </p:nvSpPr>
        <p:spPr>
          <a:xfrm>
            <a:off x="3473532" y="1911927"/>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3182586" y="2202872"/>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3473532" y="2354280"/>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3625932" y="2506680"/>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3263735" y="33334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3416135" y="34858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3568535" y="36382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3322122" y="4081579"/>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3631870" y="421362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2891640" y="462784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3572494" y="4772330"/>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3182586" y="491780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3086594" y="5208747"/>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3693227" y="5360157"/>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3371603" y="5760953"/>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3653644" y="592155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96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73229"/>
          </a:xfrm>
        </p:spPr>
        <p:txBody>
          <a:bodyPr>
            <a:normAutofit fontScale="90000"/>
          </a:bodyPr>
          <a:lstStyle/>
          <a:p>
            <a:r>
              <a:rPr lang="fi-FI" sz="2400" b="1" dirty="0">
                <a:latin typeface="Times New Roman" panose="02020603050405020304" pitchFamily="18" charset="0"/>
                <a:cs typeface="Times New Roman" panose="02020603050405020304" pitchFamily="18" charset="0"/>
              </a:rPr>
              <a:t>FTSE </a:t>
            </a:r>
            <a:r>
              <a:rPr lang="fi-FI" sz="2400" b="1" dirty="0" err="1">
                <a:latin typeface="Times New Roman" panose="02020603050405020304" pitchFamily="18" charset="0"/>
                <a:cs typeface="Times New Roman" panose="02020603050405020304" pitchFamily="18" charset="0"/>
              </a:rPr>
              <a:t>classification</a:t>
            </a:r>
            <a:r>
              <a:rPr lang="fi-FI" sz="2400" b="1" dirty="0">
                <a:latin typeface="Times New Roman" panose="02020603050405020304" pitchFamily="18" charset="0"/>
                <a:cs typeface="Times New Roman" panose="02020603050405020304" pitchFamily="18" charset="0"/>
              </a:rPr>
              <a:t>, </a:t>
            </a:r>
            <a:r>
              <a:rPr lang="fi-FI" sz="2400" b="1" dirty="0" err="1">
                <a:latin typeface="Times New Roman" panose="02020603050405020304" pitchFamily="18" charset="0"/>
                <a:cs typeface="Times New Roman" panose="02020603050405020304" pitchFamily="18" charset="0"/>
              </a:rPr>
              <a:t>September</a:t>
            </a:r>
            <a:r>
              <a:rPr lang="fi-FI" sz="2400" b="1" dirty="0">
                <a:latin typeface="Times New Roman" panose="02020603050405020304" pitchFamily="18" charset="0"/>
                <a:cs typeface="Times New Roman" panose="02020603050405020304" pitchFamily="18" charset="0"/>
              </a:rPr>
              <a:t> 2020</a:t>
            </a:r>
            <a:endParaRPr lang="en-US" sz="24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C9C3A44-683B-4D31-9FA4-A8F224B9E1E3}"/>
              </a:ext>
            </a:extLst>
          </p:cNvPr>
          <p:cNvPicPr>
            <a:picLocks noGrp="1" noChangeAspect="1"/>
          </p:cNvPicPr>
          <p:nvPr>
            <p:ph idx="1"/>
          </p:nvPr>
        </p:nvPicPr>
        <p:blipFill>
          <a:blip r:embed="rId2"/>
          <a:stretch>
            <a:fillRect/>
          </a:stretch>
        </p:blipFill>
        <p:spPr>
          <a:xfrm>
            <a:off x="933254" y="811213"/>
            <a:ext cx="10831398" cy="5787550"/>
          </a:xfrm>
          <a:prstGeom prst="rect">
            <a:avLst/>
          </a:prstGeom>
        </p:spPr>
      </p:pic>
    </p:spTree>
    <p:extLst>
      <p:ext uri="{BB962C8B-B14F-4D97-AF65-F5344CB8AC3E}">
        <p14:creationId xmlns:p14="http://schemas.microsoft.com/office/powerpoint/2010/main" val="11480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Process of development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448300" y="2180509"/>
            <a:ext cx="2897580" cy="67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South Korea</a:t>
            </a:r>
          </a:p>
        </p:txBody>
      </p:sp>
      <p:sp>
        <p:nvSpPr>
          <p:cNvPr id="6" name="Rectangle 5"/>
          <p:cNvSpPr/>
          <p:nvPr/>
        </p:nvSpPr>
        <p:spPr>
          <a:xfrm>
            <a:off x="2375065" y="5021234"/>
            <a:ext cx="3194462" cy="713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Argentina</a:t>
            </a:r>
          </a:p>
        </p:txBody>
      </p:sp>
      <p:sp>
        <p:nvSpPr>
          <p:cNvPr id="10" name="Right Arrow 9"/>
          <p:cNvSpPr/>
          <p:nvPr/>
        </p:nvSpPr>
        <p:spPr>
          <a:xfrm>
            <a:off x="6901384" y="1408309"/>
            <a:ext cx="2444496" cy="574003"/>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509594" y="6054509"/>
            <a:ext cx="2620719" cy="44264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8442" y="1317458"/>
            <a:ext cx="2779295" cy="86305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accent6">
                    <a:lumMod val="50000"/>
                  </a:schemeClr>
                </a:solidFill>
              </a:rPr>
              <a:t>Brazil, </a:t>
            </a:r>
            <a:r>
              <a:rPr lang="fi-FI" dirty="0" err="1">
                <a:solidFill>
                  <a:schemeClr val="accent6">
                    <a:lumMod val="50000"/>
                  </a:schemeClr>
                </a:solidFill>
              </a:rPr>
              <a:t>Russia</a:t>
            </a:r>
            <a:r>
              <a:rPr lang="fi-FI" dirty="0">
                <a:solidFill>
                  <a:schemeClr val="accent6">
                    <a:lumMod val="50000"/>
                  </a:schemeClr>
                </a:solidFill>
              </a:rPr>
              <a:t>, </a:t>
            </a:r>
            <a:r>
              <a:rPr lang="fi-FI" dirty="0" err="1">
                <a:solidFill>
                  <a:schemeClr val="accent6">
                    <a:lumMod val="50000"/>
                  </a:schemeClr>
                </a:solidFill>
              </a:rPr>
              <a:t>India</a:t>
            </a:r>
            <a:r>
              <a:rPr lang="fi-FI" dirty="0">
                <a:solidFill>
                  <a:schemeClr val="accent6">
                    <a:lumMod val="50000"/>
                  </a:schemeClr>
                </a:solidFill>
              </a:rPr>
              <a:t>, China, South Korea</a:t>
            </a:r>
          </a:p>
        </p:txBody>
      </p:sp>
      <p:cxnSp>
        <p:nvCxnSpPr>
          <p:cNvPr id="8" name="Straight Arrow Connector 7"/>
          <p:cNvCxnSpPr/>
          <p:nvPr/>
        </p:nvCxnSpPr>
        <p:spPr>
          <a:xfrm flipH="1" flipV="1">
            <a:off x="2249905" y="2180509"/>
            <a:ext cx="2731169" cy="94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19926" y="1408309"/>
            <a:ext cx="2701090" cy="9558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Portugal, Ireland, Italy, Greece, Spain </a:t>
            </a:r>
            <a:endParaRPr lang="fi-FI" dirty="0">
              <a:solidFill>
                <a:schemeClr val="accent6">
                  <a:lumMod val="50000"/>
                </a:schemeClr>
              </a:solidFill>
            </a:endParaRPr>
          </a:p>
        </p:txBody>
      </p:sp>
      <p:cxnSp>
        <p:nvCxnSpPr>
          <p:cNvPr id="13" name="Straight Arrow Connector 12"/>
          <p:cNvCxnSpPr/>
          <p:nvPr/>
        </p:nvCxnSpPr>
        <p:spPr>
          <a:xfrm flipH="1" flipV="1">
            <a:off x="4981074" y="2382253"/>
            <a:ext cx="588453" cy="739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8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Some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history</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term</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 term “emerging markets” dates back to 1981, recalls the man who invented it, </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Antoine van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Agtmael</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He was trying to start a </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Third-World Equity Fund</a:t>
            </a:r>
            <a:r>
              <a:rPr lang="en-US" sz="2400" dirty="0">
                <a:latin typeface="Times New Roman" panose="02020603050405020304" pitchFamily="18" charset="0"/>
                <a:cs typeface="Times New Roman" panose="02020603050405020304" pitchFamily="18" charset="0"/>
              </a:rPr>
              <a:t> to invest in developing-country shares, but his efforts to attract money were being constantly rebuffed.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“Racking my brain, at last I came up with a term that sounded more positive and invigorating: </a:t>
            </a:r>
            <a:r>
              <a:rPr lang="en-US" sz="2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markets</a:t>
            </a:r>
            <a:r>
              <a:rPr lang="en-US" sz="2400" dirty="0">
                <a:latin typeface="Times New Roman" panose="02020603050405020304" pitchFamily="18" charset="0"/>
                <a:cs typeface="Times New Roman" panose="02020603050405020304" pitchFamily="18" charset="0"/>
              </a:rPr>
              <a:t>. </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World</a:t>
            </a:r>
            <a:r>
              <a:rPr lang="en-US" sz="2400" dirty="0">
                <a:latin typeface="Times New Roman" panose="02020603050405020304" pitchFamily="18" charset="0"/>
                <a:cs typeface="Times New Roman" panose="02020603050405020304" pitchFamily="18" charset="0"/>
              </a:rPr>
              <a:t> suggested stagnation; </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Markets</a:t>
            </a:r>
            <a:r>
              <a:rPr lang="en-US" sz="2400" dirty="0">
                <a:latin typeface="Times New Roman" panose="02020603050405020304" pitchFamily="18" charset="0"/>
                <a:cs typeface="Times New Roman" panose="02020603050405020304" pitchFamily="18" charset="0"/>
              </a:rPr>
              <a:t> suggested progress, uplift and dynamism.”</a:t>
            </a:r>
          </a:p>
        </p:txBody>
      </p:sp>
      <p:pic>
        <p:nvPicPr>
          <p:cNvPr id="6" name="Picture 5"/>
          <p:cNvPicPr>
            <a:picLocks noChangeAspect="1"/>
          </p:cNvPicPr>
          <p:nvPr/>
        </p:nvPicPr>
        <p:blipFill>
          <a:blip r:embed="rId2"/>
          <a:stretch>
            <a:fillRect/>
          </a:stretch>
        </p:blipFill>
        <p:spPr>
          <a:xfrm>
            <a:off x="9904021" y="0"/>
            <a:ext cx="1300348" cy="1690688"/>
          </a:xfrm>
          <a:prstGeom prst="rect">
            <a:avLst/>
          </a:prstGeom>
        </p:spPr>
      </p:pic>
    </p:spTree>
    <p:extLst>
      <p:ext uri="{BB962C8B-B14F-4D97-AF65-F5344CB8AC3E}">
        <p14:creationId xmlns:p14="http://schemas.microsoft.com/office/powerpoint/2010/main" val="199154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Characteristics of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50148"/>
            <a:ext cx="10515600" cy="5238960"/>
          </a:xfrm>
        </p:spPr>
        <p:txBody>
          <a:bodyPr>
            <a:normAutofit fontScale="85000" lnSpcReduction="20000"/>
          </a:bodyPr>
          <a:lstStyle/>
          <a:p>
            <a:pPr marL="0" indent="0" algn="just">
              <a:buNone/>
            </a:pPr>
            <a:r>
              <a:rPr lang="fi-FI"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F. </a:t>
            </a:r>
            <a:r>
              <a:rPr lang="fi-FI" b="1" dirty="0" err="1">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DeRosa</a:t>
            </a:r>
            <a:endParaRPr lang="fi-FI"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rich</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world</a:t>
            </a:r>
            <a:r>
              <a:rPr lang="fi-FI"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Many emerging markets are greatly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dependent on commodity exports</a:t>
            </a:r>
            <a:r>
              <a:rPr lang="en-US"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Few emerging-markets countries are well-diversified industrial economies;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many have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two-tier economies</a:t>
            </a:r>
            <a:r>
              <a:rPr lang="en-US" dirty="0">
                <a:latin typeface="Times New Roman" panose="02020603050405020304" pitchFamily="18" charset="0"/>
                <a:cs typeface="Times New Roman" panose="02020603050405020304" pitchFamily="18" charset="0"/>
              </a:rPr>
              <a:t>, one a fully documented market segment that forms part of the world economy and the other a local segment that functions outside the documented and taxed economy (i.e., a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 gray or black market</a:t>
            </a:r>
            <a:r>
              <a:rPr lang="en-US" dirty="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and in some countries, the latter constitutes a sizable portion of the population and income.</a:t>
            </a:r>
          </a:p>
        </p:txBody>
      </p:sp>
      <p:cxnSp>
        <p:nvCxnSpPr>
          <p:cNvPr id="5" name="Straight Connector 4"/>
          <p:cNvCxnSpPr/>
          <p:nvPr/>
        </p:nvCxnSpPr>
        <p:spPr>
          <a:xfrm>
            <a:off x="560654" y="3744368"/>
            <a:ext cx="11206406" cy="133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a:off x="4395743" y="5330134"/>
            <a:ext cx="318837" cy="481263"/>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4894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Characteristics of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Many emerging-markets countries have—or have had—</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a:t>
            </a:r>
            <a:r>
              <a:rPr lang="en-US" dirty="0">
                <a:latin typeface="Times New Roman" panose="02020603050405020304" pitchFamily="18" charset="0"/>
                <a:cs typeface="Times New Roman" panose="02020603050405020304" pitchFamily="18" charset="0"/>
              </a:rPr>
              <a:t>, and possibly out of control,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fiscal deficits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fiscal debt.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Many emerging-markets nations have experienced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extreme macroeconomic dislocations</a:t>
            </a:r>
            <a:r>
              <a:rPr lang="en-US" dirty="0">
                <a:latin typeface="Times New Roman" panose="02020603050405020304" pitchFamily="18" charset="0"/>
                <a:cs typeface="Times New Roman" panose="02020603050405020304" pitchFamily="18" charset="0"/>
              </a:rPr>
              <a:t> in the past—such as hyperinflation, currency crises, and economic collapse.</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Many emerging-markets countries have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immature financial sectors </a:t>
            </a:r>
            <a:r>
              <a:rPr lang="en-US" dirty="0">
                <a:latin typeface="Times New Roman" panose="02020603050405020304" pitchFamily="18" charset="0"/>
                <a:cs typeface="Times New Roman" panose="02020603050405020304" pitchFamily="18" charset="0"/>
              </a:rPr>
              <a:t>and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fragile banking systems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787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Characteristics of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3500" dirty="0">
                <a:latin typeface="Times New Roman" panose="02020603050405020304" pitchFamily="18" charset="0"/>
                <a:cs typeface="Times New Roman" panose="02020603050405020304" pitchFamily="18" charset="0"/>
              </a:rPr>
              <a:t>Some emerging markets countries do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en-US" sz="3500" dirty="0">
                <a:latin typeface="Times New Roman" panose="02020603050405020304" pitchFamily="18" charset="0"/>
                <a:cs typeface="Times New Roman" panose="02020603050405020304" pitchFamily="18" charset="0"/>
              </a:rPr>
              <a:t> have truly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independent central banks</a:t>
            </a:r>
            <a:r>
              <a:rPr lang="en-US" sz="3500" dirty="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Emerging markets countries have a pronounced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vulnerability</a:t>
            </a:r>
            <a:r>
              <a:rPr lang="en-US" sz="3500" dirty="0">
                <a:latin typeface="Times New Roman" panose="02020603050405020304" pitchFamily="18" charset="0"/>
                <a:cs typeface="Times New Roman" panose="02020603050405020304" pitchFamily="18" charset="0"/>
              </a:rPr>
              <a:t> to the ebb/leak/loss and flow of international capital.</a:t>
            </a:r>
          </a:p>
        </p:txBody>
      </p:sp>
    </p:spTree>
    <p:extLst>
      <p:ext uri="{BB962C8B-B14F-4D97-AF65-F5344CB8AC3E}">
        <p14:creationId xmlns:p14="http://schemas.microsoft.com/office/powerpoint/2010/main" val="125879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a:latin typeface="Times New Roman" panose="02020603050405020304" pitchFamily="18" charset="0"/>
                <a:cs typeface="Times New Roman" panose="02020603050405020304" pitchFamily="18" charset="0"/>
              </a:rPr>
              <a:t>Five </a:t>
            </a:r>
            <a:r>
              <a:rPr lang="en-US" sz="4000" b="1" dirty="0">
                <a:latin typeface="Times New Roman" panose="02020603050405020304" pitchFamily="18" charset="0"/>
                <a:cs typeface="Times New Roman" panose="02020603050405020304" pitchFamily="18" charset="0"/>
              </a:rPr>
              <a:t>agreed upon characteristics 1 </a:t>
            </a:r>
            <a:br>
              <a:rPr lang="en-US" sz="4000"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(By Kimberly Amadeo Updated December 14, 2016)</a:t>
            </a:r>
          </a:p>
        </p:txBody>
      </p:sp>
      <p:sp>
        <p:nvSpPr>
          <p:cNvPr id="4" name="Content Placeholder 3"/>
          <p:cNvSpPr>
            <a:spLocks noGrp="1"/>
          </p:cNvSpPr>
          <p:nvPr>
            <p:ph idx="1"/>
          </p:nvPr>
        </p:nvSpPr>
        <p:spPr/>
        <p:txBody>
          <a:bodyPr>
            <a:normAutofit/>
          </a:bodyPr>
          <a:lstStyle/>
          <a:p>
            <a:pPr marL="0" indent="0" algn="just">
              <a:buNone/>
            </a:pPr>
            <a:r>
              <a:rPr lang="en-US" sz="3000" b="1" dirty="0">
                <a:latin typeface="Times New Roman" panose="02020603050405020304" pitchFamily="18" charset="0"/>
                <a:cs typeface="Times New Roman" panose="02020603050405020304" pitchFamily="18" charset="0"/>
              </a:rPr>
              <a:t>Lower-than-average per capita income</a:t>
            </a:r>
            <a:r>
              <a:rPr lang="en-US" sz="3000" dirty="0">
                <a:latin typeface="Times New Roman" panose="02020603050405020304" pitchFamily="18" charset="0"/>
                <a:cs typeface="Times New Roman" panose="02020603050405020304" pitchFamily="18" charset="0"/>
              </a:rPr>
              <a:t>. The World Bank: countries with low or lower middle per capita income of less than $4,035. </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b="1" dirty="0" err="1">
                <a:latin typeface="Times New Roman" panose="02020603050405020304" pitchFamily="18" charset="0"/>
                <a:cs typeface="Times New Roman" panose="02020603050405020304" pitchFamily="18" charset="0"/>
              </a:rPr>
              <a:t>Rapid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4-10% versus 1-2% in developed countries</a:t>
            </a:r>
          </a:p>
          <a:p>
            <a:pPr marL="0" indent="0" algn="just">
              <a:buNone/>
            </a:pPr>
            <a:endParaRPr lang="fi-FI" sz="3000" b="1" dirty="0">
              <a:latin typeface="Times New Roman" panose="02020603050405020304" pitchFamily="18" charset="0"/>
              <a:cs typeface="Times New Roman" panose="02020603050405020304" pitchFamily="18" charset="0"/>
            </a:endParaRPr>
          </a:p>
          <a:p>
            <a:pPr marL="0" indent="0" algn="just">
              <a:buNone/>
            </a:pPr>
            <a:r>
              <a:rPr lang="en-US" sz="3000" b="1" dirty="0">
                <a:latin typeface="Times New Roman" panose="02020603050405020304" pitchFamily="18" charset="0"/>
                <a:cs typeface="Times New Roman" panose="02020603050405020304" pitchFamily="18" charset="0"/>
              </a:rPr>
              <a:t>High volatility</a:t>
            </a:r>
            <a:r>
              <a:rPr lang="en-US" sz="3000" dirty="0">
                <a:latin typeface="Times New Roman" panose="02020603050405020304" pitchFamily="18" charset="0"/>
                <a:cs typeface="Times New Roman" panose="02020603050405020304" pitchFamily="18" charset="0"/>
              </a:rPr>
              <a:t>. That can come from three factors: Natural disasters, external price shocks, and domestic policy instability.</a:t>
            </a:r>
          </a:p>
          <a:p>
            <a:pPr marL="0" indent="0" algn="just">
              <a:buNone/>
            </a:pPr>
            <a:endParaRPr lang="fi-FI" sz="2000" b="1" dirty="0">
              <a:latin typeface="Times New Roman" panose="02020603050405020304" pitchFamily="18" charset="0"/>
              <a:cs typeface="Times New Roman" panose="02020603050405020304" pitchFamily="18" charset="0"/>
            </a:endParaRPr>
          </a:p>
          <a:p>
            <a:pPr marL="0" indent="0">
              <a:buNone/>
            </a:pPr>
            <a:endParaRPr lang="fi-FI" sz="2000" b="1" dirty="0"/>
          </a:p>
          <a:p>
            <a:pPr marL="0" indent="0">
              <a:buNone/>
            </a:pPr>
            <a:endParaRPr lang="en-US" sz="2000" b="1" dirty="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424983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A9A5-6A64-4A8E-A2FE-9E3382208048}"/>
              </a:ext>
            </a:extLst>
          </p:cNvPr>
          <p:cNvSpPr>
            <a:spLocks noGrp="1"/>
          </p:cNvSpPr>
          <p:nvPr>
            <p:ph type="title"/>
          </p:nvPr>
        </p:nvSpPr>
        <p:spPr>
          <a:xfrm>
            <a:off x="838200" y="365125"/>
            <a:ext cx="10515600" cy="1039469"/>
          </a:xfrm>
        </p:spPr>
        <p:txBody>
          <a:bodyPr>
            <a:normAutofit/>
          </a:bodyPr>
          <a:lstStyle/>
          <a:p>
            <a:r>
              <a:rPr lang="fi-FI" b="1" dirty="0" err="1">
                <a:latin typeface="Times New Roman" panose="02020603050405020304" pitchFamily="18" charset="0"/>
                <a:cs typeface="Times New Roman" panose="02020603050405020304" pitchFamily="18" charset="0"/>
              </a:rPr>
              <a:t>Five</a:t>
            </a:r>
            <a:r>
              <a:rPr lang="fi-FI"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agreed upon characteristics 2 </a:t>
            </a:r>
            <a:br>
              <a:rPr lang="en-US" sz="72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(By Kimberly Amadeo Updated December 14, 2016)</a:t>
            </a:r>
            <a:endParaRPr lang="LID4096" sz="2200" dirty="0"/>
          </a:p>
        </p:txBody>
      </p:sp>
      <p:sp>
        <p:nvSpPr>
          <p:cNvPr id="3" name="Content Placeholder 2">
            <a:extLst>
              <a:ext uri="{FF2B5EF4-FFF2-40B4-BE49-F238E27FC236}">
                <a16:creationId xmlns:a16="http://schemas.microsoft.com/office/drawing/2014/main" id="{999F630B-247D-40D7-841D-8C3AB86F2F2D}"/>
              </a:ext>
            </a:extLst>
          </p:cNvPr>
          <p:cNvSpPr>
            <a:spLocks noGrp="1"/>
          </p:cNvSpPr>
          <p:nvPr>
            <p:ph idx="1"/>
          </p:nvPr>
        </p:nvSpPr>
        <p:spPr>
          <a:xfrm>
            <a:off x="838199" y="1517714"/>
            <a:ext cx="10681355" cy="5099901"/>
          </a:xfrm>
        </p:spPr>
        <p:txBody>
          <a:bodyPr>
            <a:normAutofit lnSpcReduction="10000"/>
          </a:bodyPr>
          <a:lstStyle/>
          <a:p>
            <a:pPr marL="0" indent="0" algn="just">
              <a:buNone/>
            </a:pPr>
            <a:r>
              <a:rPr lang="en-US" sz="3200" b="1" dirty="0">
                <a:latin typeface="Times New Roman" panose="02020603050405020304" pitchFamily="18" charset="0"/>
                <a:cs typeface="Times New Roman" panose="02020603050405020304" pitchFamily="18" charset="0"/>
              </a:rPr>
              <a:t>Capital markets are less mature</a:t>
            </a:r>
            <a:r>
              <a:rPr lang="en-US" sz="3200"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Don't have a solid track record of foreign direct investment. </a:t>
            </a:r>
          </a:p>
          <a:p>
            <a:pPr algn="just"/>
            <a:r>
              <a:rPr lang="en-US" dirty="0">
                <a:latin typeface="Times New Roman" panose="02020603050405020304" pitchFamily="18" charset="0"/>
                <a:cs typeface="Times New Roman" panose="02020603050405020304" pitchFamily="18" charset="0"/>
              </a:rPr>
              <a:t>It's often difficult to get information on companies listed on their stock markets. </a:t>
            </a:r>
          </a:p>
          <a:p>
            <a:pPr algn="just"/>
            <a:r>
              <a:rPr lang="en-US" dirty="0">
                <a:latin typeface="Times New Roman" panose="02020603050405020304" pitchFamily="18" charset="0"/>
                <a:cs typeface="Times New Roman" panose="02020603050405020304" pitchFamily="18" charset="0"/>
              </a:rPr>
              <a:t>It may not be easy to sell debt, such as corporate bonds, on the secondary market.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sz="3200" b="1" dirty="0">
                <a:latin typeface="Times New Roman" panose="02020603050405020304" pitchFamily="18" charset="0"/>
                <a:cs typeface="Times New Roman" panose="02020603050405020304" pitchFamily="18" charset="0"/>
              </a:rPr>
              <a:t>Higher-than-average return</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investors</a:t>
            </a:r>
            <a:r>
              <a:rPr lang="en-US" sz="3200"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Many of theses countries focus on an export-driven strategy. </a:t>
            </a:r>
          </a:p>
          <a:p>
            <a:pPr algn="just"/>
            <a:r>
              <a:rPr lang="en-US" dirty="0">
                <a:latin typeface="Times New Roman" panose="02020603050405020304" pitchFamily="18" charset="0"/>
                <a:cs typeface="Times New Roman" panose="02020603050405020304" pitchFamily="18" charset="0"/>
              </a:rPr>
              <a:t>They don't have the demand at home, so they produce lower-cost consumer goods and commodities for developed markets.</a:t>
            </a:r>
          </a:p>
          <a:p>
            <a:pPr marL="0" indent="0">
              <a:buNone/>
            </a:pPr>
            <a:endParaRPr lang="LID4096" dirty="0"/>
          </a:p>
        </p:txBody>
      </p:sp>
    </p:spTree>
    <p:extLst>
      <p:ext uri="{BB962C8B-B14F-4D97-AF65-F5344CB8AC3E}">
        <p14:creationId xmlns:p14="http://schemas.microsoft.com/office/powerpoint/2010/main" val="41813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Paul Marsh, </a:t>
            </a:r>
            <a:r>
              <a:rPr lang="fi-FI" b="1" dirty="0" err="1">
                <a:latin typeface="Times New Roman" panose="02020603050405020304" pitchFamily="18" charset="0"/>
                <a:cs typeface="Times New Roman" panose="02020603050405020304" pitchFamily="18" charset="0"/>
              </a:rPr>
              <a:t>Emeretus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of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London Business School</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pPr marL="0" indent="0">
              <a:buNone/>
            </a:pPr>
            <a:r>
              <a:rPr lang="fi-FI" b="1" dirty="0" err="1">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only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marginally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more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volatile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than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developed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ones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are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becoming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increasingly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less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volatile</a:t>
            </a:r>
            <a:r>
              <a:rPr lang="fi-FI" b="1"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z="2000" dirty="0" err="1">
                <a:latin typeface="Times New Roman" panose="02020603050405020304" pitchFamily="18" charset="0"/>
                <a:cs typeface="Times New Roman" panose="02020603050405020304" pitchFamily="18" charset="0"/>
              </a:rPr>
              <a:t>Typical</a:t>
            </a:r>
            <a:r>
              <a:rPr lang="fi-FI" sz="2000" dirty="0">
                <a:latin typeface="Times New Roman" panose="02020603050405020304" pitchFamily="18" charset="0"/>
                <a:cs typeface="Times New Roman" panose="02020603050405020304" pitchFamily="18" charset="0"/>
              </a:rPr>
              <a:t> EM is </a:t>
            </a:r>
            <a:r>
              <a:rPr lang="fi-FI" sz="2000" dirty="0" err="1">
                <a:latin typeface="Times New Roman" panose="02020603050405020304" pitchFamily="18" charset="0"/>
                <a:cs typeface="Times New Roman" panose="02020603050405020304" pitchFamily="18" charset="0"/>
              </a:rPr>
              <a:t>probably</a:t>
            </a:r>
            <a:r>
              <a:rPr lang="fi-FI" sz="2000" dirty="0">
                <a:latin typeface="Times New Roman" panose="02020603050405020304" pitchFamily="18" charset="0"/>
                <a:cs typeface="Times New Roman" panose="02020603050405020304" pitchFamily="18" charset="0"/>
              </a:rPr>
              <a:t> 10-15% </a:t>
            </a:r>
            <a:r>
              <a:rPr lang="fi-FI" sz="2000" dirty="0" err="1">
                <a:latin typeface="Times New Roman" panose="02020603050405020304" pitchFamily="18" charset="0"/>
                <a:cs typeface="Times New Roman" panose="02020603050405020304" pitchFamily="18" charset="0"/>
              </a:rPr>
              <a:t>more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volatile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than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average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developed</a:t>
            </a:r>
            <a:r>
              <a:rPr lang="fi-FI" sz="2000" dirty="0">
                <a:latin typeface="Times New Roman" panose="02020603050405020304" pitchFamily="18" charset="0"/>
                <a:cs typeface="Times New Roman" panose="02020603050405020304" pitchFamily="18" charset="0"/>
              </a:rPr>
              <a:t> market. </a:t>
            </a:r>
            <a:r>
              <a:rPr lang="fi-FI" sz="2000" dirty="0" err="1">
                <a:latin typeface="Times New Roman" panose="02020603050405020304" pitchFamily="18" charset="0"/>
                <a:cs typeface="Times New Roman" panose="02020603050405020304" pitchFamily="18" charset="0"/>
              </a:rPr>
              <a:t>EMs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have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developed</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risk</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has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reduced</a:t>
            </a:r>
            <a:r>
              <a:rPr lang="fi-FI" sz="2000"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a:latin typeface="Times New Roman" panose="02020603050405020304" pitchFamily="18" charset="0"/>
                <a:cs typeface="Times New Roman" panose="02020603050405020304" pitchFamily="18" charset="0"/>
              </a:rPr>
              <a:t>Since</a:t>
            </a:r>
            <a:r>
              <a:rPr lang="fi-FI" b="1" dirty="0">
                <a:latin typeface="Times New Roman" panose="02020603050405020304" pitchFamily="18" charset="0"/>
                <a:cs typeface="Times New Roman" panose="02020603050405020304" pitchFamily="18" charset="0"/>
              </a:rPr>
              <a:t> 2000, </a:t>
            </a:r>
            <a:r>
              <a:rPr lang="fi-FI" b="1" dirty="0" err="1">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have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been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less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crisis-prone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than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developed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a:latin typeface="Times New Roman" panose="02020603050405020304" pitchFamily="18" charset="0"/>
                <a:cs typeface="Times New Roman" panose="02020603050405020304" pitchFamily="18" charset="0"/>
              </a:rPr>
              <a:t>Since</a:t>
            </a:r>
            <a:r>
              <a:rPr lang="fi-FI" b="1" dirty="0">
                <a:latin typeface="Times New Roman" panose="02020603050405020304" pitchFamily="18" charset="0"/>
                <a:cs typeface="Times New Roman" panose="02020603050405020304" pitchFamily="18" charset="0"/>
              </a:rPr>
              <a:t> 1980, </a:t>
            </a:r>
            <a:r>
              <a:rPr lang="fi-FI" b="1" dirty="0" err="1">
                <a:latin typeface="Times New Roman" panose="02020603050405020304" pitchFamily="18" charset="0"/>
                <a:cs typeface="Times New Roman" panose="02020603050405020304" pitchFamily="18" charset="0"/>
              </a:rPr>
              <a:t>developed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have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caused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more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contagion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harmful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effects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than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a:t>
            </a:r>
          </a:p>
          <a:p>
            <a:pPr marL="0" indent="0">
              <a:buNone/>
            </a:pPr>
            <a:r>
              <a:rPr lang="fi-FI"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Developed</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countries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crises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are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more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likely</a:t>
            </a:r>
            <a:r>
              <a:rPr lang="fi-FI" sz="2000" dirty="0">
                <a:latin typeface="Times New Roman" panose="02020603050405020304" pitchFamily="18" charset="0"/>
                <a:cs typeface="Times New Roman" panose="02020603050405020304" pitchFamily="18" charset="0"/>
              </a:rPr>
              <a:t> to </a:t>
            </a:r>
            <a:r>
              <a:rPr lang="fi-FI" sz="2000" dirty="0" err="1">
                <a:latin typeface="Times New Roman" panose="02020603050405020304" pitchFamily="18" charset="0"/>
                <a:cs typeface="Times New Roman" panose="02020603050405020304" pitchFamily="18" charset="0"/>
              </a:rPr>
              <a:t>spread</a:t>
            </a:r>
            <a:r>
              <a:rPr lang="fi-FI" sz="2000" dirty="0">
                <a:latin typeface="Times New Roman" panose="02020603050405020304" pitchFamily="18" charset="0"/>
                <a:cs typeface="Times New Roman" panose="02020603050405020304" pitchFamily="18" charset="0"/>
              </a:rPr>
              <a:t> to </a:t>
            </a:r>
            <a:r>
              <a:rPr lang="fi-FI" sz="2000" dirty="0" err="1">
                <a:latin typeface="Times New Roman" panose="02020603050405020304" pitchFamily="18" charset="0"/>
                <a:cs typeface="Times New Roman" panose="02020603050405020304" pitchFamily="18" charset="0"/>
              </a:rPr>
              <a:t>the</a:t>
            </a:r>
            <a:r>
              <a:rPr lang="fi-FI" sz="2000" dirty="0">
                <a:latin typeface="Times New Roman" panose="02020603050405020304" pitchFamily="18" charset="0"/>
                <a:cs typeface="Times New Roman" panose="02020603050405020304" pitchFamily="18" charset="0"/>
              </a:rPr>
              <a:t> World </a:t>
            </a:r>
            <a:r>
              <a:rPr lang="fi-FI" sz="2000" dirty="0" err="1">
                <a:latin typeface="Times New Roman" panose="02020603050405020304" pitchFamily="18" charset="0"/>
                <a:cs typeface="Times New Roman" panose="02020603050405020304" pitchFamily="18" charset="0"/>
              </a:rPr>
              <a:t>than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EMs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crises</a:t>
            </a:r>
            <a:r>
              <a:rPr lang="fi-FI" sz="20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151" y="0"/>
            <a:ext cx="2155849" cy="1690688"/>
          </a:xfrm>
          <a:prstGeom prst="rect">
            <a:avLst/>
          </a:prstGeom>
        </p:spPr>
      </p:pic>
    </p:spTree>
    <p:extLst>
      <p:ext uri="{BB962C8B-B14F-4D97-AF65-F5344CB8AC3E}">
        <p14:creationId xmlns:p14="http://schemas.microsoft.com/office/powerpoint/2010/main" val="297246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0428"/>
          </a:xfrm>
        </p:spPr>
        <p:txBody>
          <a:bodyPr/>
          <a:lstStyle/>
          <a:p>
            <a:r>
              <a:rPr lang="fi-FI" dirty="0" err="1">
                <a:latin typeface="Times New Roman" panose="02020603050405020304" pitchFamily="18" charset="0"/>
                <a:cs typeface="Times New Roman" panose="02020603050405020304" pitchFamily="18" charset="0"/>
              </a:rPr>
              <a:t>Unlike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countries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which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rather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homogenous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their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socio-economic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development</a:t>
            </a:r>
            <a:r>
              <a:rPr lang="fi-FI" dirty="0">
                <a:latin typeface="Times New Roman" panose="02020603050405020304" pitchFamily="18" charset="0"/>
                <a:cs typeface="Times New Roman" panose="02020603050405020304" pitchFamily="18" charset="0"/>
              </a:rPr>
              <a:t>,</a:t>
            </a:r>
            <a:br>
              <a:rPr lang="fi-FI"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heterogenous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Heterogeneity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bw</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within</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energing</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77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latin typeface="Times New Roman" panose="02020603050405020304" pitchFamily="18" charset="0"/>
                <a:cs typeface="Times New Roman" panose="02020603050405020304" pitchFamily="18" charset="0"/>
              </a:rPr>
              <a:t>Russia</a:t>
            </a:r>
            <a:r>
              <a:rPr lang="fi-FI" dirty="0">
                <a:latin typeface="Times New Roman" panose="02020603050405020304" pitchFamily="18" charset="0"/>
                <a:cs typeface="Times New Roman" panose="02020603050405020304" pitchFamily="18" charset="0"/>
              </a:rPr>
              <a:t>: </a:t>
            </a:r>
            <a:r>
              <a:rPr lang="fi-FI" b="1" dirty="0" err="1">
                <a:solidFill>
                  <a:srgbClr val="C00000"/>
                </a:solidFill>
                <a:latin typeface="Times New Roman" panose="02020603050405020304" pitchFamily="18" charset="0"/>
                <a:cs typeface="Times New Roman" panose="02020603050405020304" pitchFamily="18" charset="0"/>
              </a:rPr>
              <a:t>Sochi</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versus</a:t>
            </a:r>
            <a:r>
              <a:rPr lang="fi-FI" dirty="0">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village</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near</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Sochi</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067" y="1768860"/>
            <a:ext cx="3856866" cy="25023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726" y="1768859"/>
            <a:ext cx="4584032" cy="43191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68859"/>
            <a:ext cx="5863389" cy="4216851"/>
          </a:xfrm>
          <a:prstGeom prst="rect">
            <a:avLst/>
          </a:prstGeom>
        </p:spPr>
      </p:pic>
    </p:spTree>
    <p:extLst>
      <p:ext uri="{BB962C8B-B14F-4D97-AF65-F5344CB8AC3E}">
        <p14:creationId xmlns:p14="http://schemas.microsoft.com/office/powerpoint/2010/main" val="270123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21A7-3FF6-4112-94EB-FF5E4287CDEA}"/>
              </a:ext>
            </a:extLst>
          </p:cNvPr>
          <p:cNvSpPr>
            <a:spLocks noGrp="1"/>
          </p:cNvSpPr>
          <p:nvPr>
            <p:ph type="title"/>
          </p:nvPr>
        </p:nvSpPr>
        <p:spPr>
          <a:xfrm>
            <a:off x="838200" y="365125"/>
            <a:ext cx="10515600" cy="795081"/>
          </a:xfrm>
        </p:spPr>
        <p:txBody>
          <a:bodyPr>
            <a:normAutofit/>
          </a:bodyPr>
          <a:lstStyle/>
          <a:p>
            <a:r>
              <a:rPr lang="en-US" sz="3500" b="1" dirty="0">
                <a:effectLst>
                  <a:outerShdw blurRad="38100" dist="38100" dir="2700000" algn="tl">
                    <a:srgbClr val="000000">
                      <a:alpha val="43137"/>
                    </a:srgbClr>
                  </a:outerShdw>
                </a:effectLst>
              </a:rPr>
              <a:t>Russia, hospital, province versus Moscow</a:t>
            </a:r>
            <a:endParaRPr lang="LID4096" sz="3500" b="1" dirty="0">
              <a:effectLst>
                <a:outerShdw blurRad="38100" dist="38100" dir="2700000" algn="tl">
                  <a:srgbClr val="000000">
                    <a:alpha val="43137"/>
                  </a:srgbClr>
                </a:outerShdw>
              </a:effectLst>
            </a:endParaRPr>
          </a:p>
        </p:txBody>
      </p:sp>
      <p:pic>
        <p:nvPicPr>
          <p:cNvPr id="5" name="Content Placeholder 4" descr="A picture containing indoor, room, sitting, table&#10;&#10;Description automatically generated">
            <a:extLst>
              <a:ext uri="{FF2B5EF4-FFF2-40B4-BE49-F238E27FC236}">
                <a16:creationId xmlns:a16="http://schemas.microsoft.com/office/drawing/2014/main" id="{6703D1B7-06B8-4AAD-8763-0E4681867A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278" y="1415845"/>
            <a:ext cx="5400366" cy="4626181"/>
          </a:xfrm>
        </p:spPr>
      </p:pic>
      <p:pic>
        <p:nvPicPr>
          <p:cNvPr id="7" name="Picture 6" descr="A picture containing indoor, room, person, person&#10;&#10;Description automatically generated">
            <a:extLst>
              <a:ext uri="{FF2B5EF4-FFF2-40B4-BE49-F238E27FC236}">
                <a16:creationId xmlns:a16="http://schemas.microsoft.com/office/drawing/2014/main" id="{E59F3C02-5E1E-4998-B7FC-628246E85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358" y="1415845"/>
            <a:ext cx="5400364" cy="4626181"/>
          </a:xfrm>
          <a:prstGeom prst="rect">
            <a:avLst/>
          </a:prstGeom>
        </p:spPr>
      </p:pic>
    </p:spTree>
    <p:extLst>
      <p:ext uri="{BB962C8B-B14F-4D97-AF65-F5344CB8AC3E}">
        <p14:creationId xmlns:p14="http://schemas.microsoft.com/office/powerpoint/2010/main" val="97129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latin typeface="Times New Roman" panose="02020603050405020304" pitchFamily="18" charset="0"/>
                <a:cs typeface="Times New Roman" panose="02020603050405020304" pitchFamily="18" charset="0"/>
              </a:rPr>
              <a:t>China: </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Beijing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versus</a:t>
            </a:r>
            <a:r>
              <a:rPr lang="fi-FI" dirty="0">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poor</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village</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779" y="1690688"/>
            <a:ext cx="535246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68" y="1846846"/>
            <a:ext cx="5275848" cy="4195179"/>
          </a:xfrm>
          <a:prstGeom prst="rect">
            <a:avLst/>
          </a:prstGeom>
        </p:spPr>
      </p:pic>
    </p:spTree>
    <p:extLst>
      <p:ext uri="{BB962C8B-B14F-4D97-AF65-F5344CB8AC3E}">
        <p14:creationId xmlns:p14="http://schemas.microsoft.com/office/powerpoint/2010/main" val="375259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meant by an emerging country today</a:t>
            </a:r>
            <a:r>
              <a:rPr lang="fi-FI"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fi-FI" sz="2700" b="1" dirty="0" err="1">
                <a:latin typeface="Times New Roman" panose="02020603050405020304" pitchFamily="18" charset="0"/>
                <a:cs typeface="Times New Roman" panose="02020603050405020304" pitchFamily="18" charset="0"/>
              </a:rPr>
              <a:t>Countries</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with</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underfunded</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growth</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opportunities</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with</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problems</a:t>
            </a:r>
            <a:r>
              <a:rPr lang="fi-FI" sz="2700" b="1" dirty="0">
                <a:latin typeface="Times New Roman" panose="02020603050405020304" pitchFamily="18" charset="0"/>
                <a:cs typeface="Times New Roman" panose="02020603050405020304" pitchFamily="18" charset="0"/>
              </a:rPr>
              <a:t>.</a:t>
            </a:r>
            <a:r>
              <a:rPr lang="fi-FI" sz="2700" dirty="0">
                <a:latin typeface="Times New Roman" panose="02020603050405020304" pitchFamily="18" charset="0"/>
                <a:cs typeface="Times New Roman" panose="02020603050405020304" pitchFamily="18" charset="0"/>
                <a:sym typeface="Wingdings" panose="05000000000000000000" pitchFamily="2" charset="2"/>
              </a:rPr>
              <a:t></a:t>
            </a:r>
            <a:endParaRPr lang="fi-FI" sz="2700" dirty="0">
              <a:latin typeface="Times New Roman" panose="02020603050405020304" pitchFamily="18" charset="0"/>
              <a:cs typeface="Times New Roman" panose="02020603050405020304" pitchFamily="18" charset="0"/>
            </a:endParaRPr>
          </a:p>
          <a:p>
            <a:pPr marL="0" indent="0">
              <a:buNone/>
            </a:pPr>
            <a:endParaRPr lang="fi-FI" sz="2700" dirty="0">
              <a:latin typeface="Times New Roman" panose="02020603050405020304" pitchFamily="18" charset="0"/>
              <a:cs typeface="Times New Roman" panose="02020603050405020304" pitchFamily="18" charset="0"/>
            </a:endParaRPr>
          </a:p>
          <a:p>
            <a:pPr marL="0" indent="0">
              <a:buNone/>
            </a:pPr>
            <a:r>
              <a:rPr lang="fi-FI" sz="2700" dirty="0">
                <a:latin typeface="Times New Roman" panose="02020603050405020304" pitchFamily="18" charset="0"/>
                <a:cs typeface="Times New Roman" panose="02020603050405020304" pitchFamily="18" charset="0"/>
                <a:sym typeface="Wingdings" panose="05000000000000000000" pitchFamily="2" charset="2"/>
              </a:rPr>
              <a:t></a:t>
            </a:r>
            <a:r>
              <a:rPr lang="fi-FI" sz="2700" i="1" dirty="0" err="1">
                <a:latin typeface="Times New Roman" panose="02020603050405020304" pitchFamily="18" charset="0"/>
                <a:cs typeface="Times New Roman" panose="02020603050405020304" pitchFamily="18" charset="0"/>
              </a:rPr>
              <a:t>Developing</a:t>
            </a:r>
            <a:r>
              <a:rPr lang="fi-FI" sz="2700" i="1" dirty="0">
                <a:latin typeface="Times New Roman" panose="02020603050405020304" pitchFamily="18" charset="0"/>
                <a:cs typeface="Times New Roman" panose="02020603050405020304" pitchFamily="18" charset="0"/>
              </a:rPr>
              <a:t> country </a:t>
            </a:r>
            <a:r>
              <a:rPr lang="fi-FI" sz="2700" i="1" dirty="0" err="1">
                <a:latin typeface="Times New Roman" panose="02020603050405020304" pitchFamily="18" charset="0"/>
                <a:cs typeface="Times New Roman" panose="02020603050405020304" pitchFamily="18" charset="0"/>
              </a:rPr>
              <a:t>where</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investment</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brings</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higher</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return</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but</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be</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accompanied</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with</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greater</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risk</a:t>
            </a:r>
            <a:r>
              <a:rPr lang="fi-FI" sz="2700" i="1" dirty="0">
                <a:latin typeface="Times New Roman" panose="02020603050405020304" pitchFamily="18" charset="0"/>
                <a:cs typeface="Times New Roman" panose="02020603050405020304" pitchFamily="18" charset="0"/>
              </a:rPr>
              <a:t>. </a:t>
            </a:r>
          </a:p>
          <a:p>
            <a:pPr marL="0" indent="0">
              <a:buNone/>
            </a:pPr>
            <a:endParaRPr lang="fi-FI" sz="2700" dirty="0">
              <a:latin typeface="Times New Roman" panose="02020603050405020304" pitchFamily="18" charset="0"/>
              <a:cs typeface="Times New Roman" panose="02020603050405020304" pitchFamily="18" charset="0"/>
            </a:endParaRPr>
          </a:p>
          <a:p>
            <a:pPr marL="0" indent="0">
              <a:buNone/>
            </a:pPr>
            <a:r>
              <a:rPr lang="fi-FI" sz="2700" b="1" dirty="0" err="1">
                <a:latin typeface="Times New Roman" panose="02020603050405020304" pitchFamily="18" charset="0"/>
                <a:cs typeface="Times New Roman" panose="02020603050405020304" pitchFamily="18" charset="0"/>
              </a:rPr>
              <a:t>Recent</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integration</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with</a:t>
            </a:r>
            <a:r>
              <a:rPr lang="fi-FI" sz="2700" b="1" dirty="0">
                <a:latin typeface="Times New Roman" panose="02020603050405020304" pitchFamily="18" charset="0"/>
                <a:cs typeface="Times New Roman" panose="02020603050405020304" pitchFamily="18" charset="0"/>
              </a:rPr>
              <a:t> </a:t>
            </a:r>
            <a:r>
              <a:rPr lang="fi-FI" sz="2700" b="1" dirty="0" err="1">
                <a:latin typeface="Times New Roman" panose="02020603050405020304" pitchFamily="18" charset="0"/>
                <a:cs typeface="Times New Roman" panose="02020603050405020304" pitchFamily="18" charset="0"/>
              </a:rPr>
              <a:t>global</a:t>
            </a:r>
            <a:r>
              <a:rPr lang="fi-FI" sz="2700" b="1" dirty="0">
                <a:latin typeface="Times New Roman" panose="02020603050405020304" pitchFamily="18" charset="0"/>
                <a:cs typeface="Times New Roman" panose="02020603050405020304" pitchFamily="18" charset="0"/>
              </a:rPr>
              <a:t> capital market.</a:t>
            </a:r>
            <a:r>
              <a:rPr lang="fi-FI" sz="2700" dirty="0">
                <a:latin typeface="Times New Roman" panose="02020603050405020304" pitchFamily="18" charset="0"/>
                <a:cs typeface="Times New Roman" panose="02020603050405020304" pitchFamily="18" charset="0"/>
                <a:sym typeface="Wingdings" panose="05000000000000000000" pitchFamily="2" charset="2"/>
              </a:rPr>
              <a:t></a:t>
            </a:r>
            <a:endParaRPr lang="fi-FI" sz="2700" dirty="0">
              <a:latin typeface="Times New Roman" panose="02020603050405020304" pitchFamily="18" charset="0"/>
              <a:cs typeface="Times New Roman" panose="02020603050405020304" pitchFamily="18" charset="0"/>
            </a:endParaRPr>
          </a:p>
          <a:p>
            <a:pPr marL="0" indent="0">
              <a:buNone/>
            </a:pPr>
            <a:endParaRPr lang="fi-FI" sz="2700" dirty="0">
              <a:latin typeface="Times New Roman" panose="02020603050405020304" pitchFamily="18" charset="0"/>
              <a:cs typeface="Times New Roman" panose="02020603050405020304" pitchFamily="18" charset="0"/>
            </a:endParaRPr>
          </a:p>
          <a:p>
            <a:pPr marL="0" indent="0">
              <a:buNone/>
            </a:pPr>
            <a:r>
              <a:rPr lang="fi-FI" sz="2700" dirty="0">
                <a:latin typeface="Times New Roman" panose="02020603050405020304" pitchFamily="18" charset="0"/>
                <a:cs typeface="Times New Roman" panose="02020603050405020304" pitchFamily="18" charset="0"/>
                <a:sym typeface="Wingdings" panose="05000000000000000000" pitchFamily="2" charset="2"/>
              </a:rPr>
              <a:t></a:t>
            </a:r>
            <a:r>
              <a:rPr lang="fi-FI" sz="2700" i="1" dirty="0" err="1">
                <a:latin typeface="Times New Roman" panose="02020603050405020304" pitchFamily="18" charset="0"/>
                <a:cs typeface="Times New Roman" panose="02020603050405020304" pitchFamily="18" charset="0"/>
              </a:rPr>
              <a:t>Greater</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openess</a:t>
            </a:r>
            <a:r>
              <a:rPr lang="fi-FI" sz="2700" i="1" dirty="0">
                <a:latin typeface="Times New Roman" panose="02020603050405020304" pitchFamily="18" charset="0"/>
                <a:cs typeface="Times New Roman" panose="02020603050405020304" pitchFamily="18" charset="0"/>
              </a:rPr>
              <a:t> to cross-</a:t>
            </a:r>
            <a:r>
              <a:rPr lang="fi-FI" sz="2700" i="1" dirty="0" err="1">
                <a:latin typeface="Times New Roman" panose="02020603050405020304" pitchFamily="18" charset="0"/>
                <a:cs typeface="Times New Roman" panose="02020603050405020304" pitchFamily="18" charset="0"/>
              </a:rPr>
              <a:t>border</a:t>
            </a:r>
            <a:r>
              <a:rPr lang="fi-FI" sz="2700" i="1" dirty="0">
                <a:latin typeface="Times New Roman" panose="02020603050405020304" pitchFamily="18" charset="0"/>
                <a:cs typeface="Times New Roman" panose="02020603050405020304" pitchFamily="18" charset="0"/>
              </a:rPr>
              <a:t> capital </a:t>
            </a:r>
            <a:r>
              <a:rPr lang="fi-FI" sz="2700" i="1" dirty="0" err="1">
                <a:latin typeface="Times New Roman" panose="02020603050405020304" pitchFamily="18" charset="0"/>
                <a:cs typeface="Times New Roman" panose="02020603050405020304" pitchFamily="18" charset="0"/>
              </a:rPr>
              <a:t>flows</a:t>
            </a:r>
            <a:r>
              <a:rPr lang="fi-FI" sz="2700" i="1" dirty="0">
                <a:latin typeface="Times New Roman" panose="02020603050405020304" pitchFamily="18" charset="0"/>
                <a:cs typeface="Times New Roman" panose="02020603050405020304" pitchFamily="18" charset="0"/>
              </a:rPr>
              <a:t> and domestic </a:t>
            </a:r>
            <a:r>
              <a:rPr lang="fi-FI" sz="2700" i="1" dirty="0" err="1">
                <a:latin typeface="Times New Roman" panose="02020603050405020304" pitchFamily="18" charset="0"/>
                <a:cs typeface="Times New Roman" panose="02020603050405020304" pitchFamily="18" charset="0"/>
              </a:rPr>
              <a:t>financial</a:t>
            </a:r>
            <a:r>
              <a:rPr lang="fi-FI" sz="2700" i="1" dirty="0">
                <a:latin typeface="Times New Roman" panose="02020603050405020304" pitchFamily="18" charset="0"/>
                <a:cs typeface="Times New Roman" panose="02020603050405020304" pitchFamily="18" charset="0"/>
              </a:rPr>
              <a:t> </a:t>
            </a:r>
            <a:r>
              <a:rPr lang="fi-FI" sz="2700" i="1" dirty="0" err="1">
                <a:latin typeface="Times New Roman" panose="02020603050405020304" pitchFamily="18" charset="0"/>
                <a:cs typeface="Times New Roman" panose="02020603050405020304" pitchFamily="18" charset="0"/>
              </a:rPr>
              <a:t>liberalization</a:t>
            </a:r>
            <a:r>
              <a:rPr lang="fi-FI" sz="2700" i="1" dirty="0">
                <a:latin typeface="Times New Roman" panose="02020603050405020304" pitchFamily="18" charset="0"/>
                <a:cs typeface="Times New Roman" panose="02020603050405020304" pitchFamily="18" charset="0"/>
              </a:rPr>
              <a:t>. </a:t>
            </a:r>
          </a:p>
          <a:p>
            <a:pPr marL="0" indent="0">
              <a:buNone/>
            </a:pPr>
            <a:endParaRPr lang="fi-FI" sz="2700" dirty="0">
              <a:latin typeface="Times New Roman" panose="02020603050405020304" pitchFamily="18" charset="0"/>
              <a:cs typeface="Times New Roman" panose="02020603050405020304" pitchFamily="18" charset="0"/>
            </a:endParaRPr>
          </a:p>
          <a:p>
            <a:pPr marL="0" indent="0">
              <a:buNone/>
            </a:pPr>
            <a:r>
              <a:rPr lang="en-US" sz="2700" b="1" dirty="0">
                <a:latin typeface="Times New Roman" panose="02020603050405020304" pitchFamily="18" charset="0"/>
                <a:cs typeface="Times New Roman" panose="02020603050405020304" pitchFamily="18" charset="0"/>
              </a:rPr>
              <a:t>Poorer than those in the developed world but that has capital markets (stock and bond markets) accessible to international investors.</a:t>
            </a:r>
          </a:p>
          <a:p>
            <a:pPr marL="0" indent="0">
              <a:buNone/>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69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Political regimes in emerging markets</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475118"/>
            <a:ext cx="10583174" cy="5132716"/>
          </a:xfrm>
          <a:prstGeom prst="rect">
            <a:avLst/>
          </a:prstGeom>
        </p:spPr>
      </p:pic>
    </p:spTree>
    <p:extLst>
      <p:ext uri="{BB962C8B-B14F-4D97-AF65-F5344CB8AC3E}">
        <p14:creationId xmlns:p14="http://schemas.microsoft.com/office/powerpoint/2010/main" val="2096640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EMs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simplest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classification</a:t>
            </a:r>
            <a:r>
              <a:rPr lang="fi-FI" b="1" dirty="0">
                <a:latin typeface="Times New Roman" panose="02020603050405020304" pitchFamily="18" charset="0"/>
                <a:cs typeface="Times New Roman" panose="02020603050405020304" pitchFamily="18" charset="0"/>
              </a:rPr>
              <a:t>: BRIC(S) </a:t>
            </a:r>
            <a:r>
              <a:rPr lang="fi-FI" b="1" dirty="0" err="1">
                <a:latin typeface="Times New Roman" panose="02020603050405020304" pitchFamily="18" charset="0"/>
                <a:cs typeface="Times New Roman" panose="02020603050405020304" pitchFamily="18" charset="0"/>
              </a:rPr>
              <a:t>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non</a:t>
            </a:r>
            <a:r>
              <a:rPr lang="fi-FI" b="1" dirty="0">
                <a:latin typeface="Times New Roman" panose="02020603050405020304" pitchFamily="18" charset="0"/>
                <a:cs typeface="Times New Roman" panose="02020603050405020304" pitchFamily="18" charset="0"/>
              </a:rPr>
              <a:t>-BRIC(S)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The four largest (Brazil, Russia, India, and China, known collectively as </a:t>
            </a:r>
            <a:r>
              <a:rPr lang="en-US" b="1" dirty="0">
                <a:solidFill>
                  <a:srgbClr val="C00000"/>
                </a:solidFill>
                <a:latin typeface="Times New Roman" panose="02020603050405020304" pitchFamily="18" charset="0"/>
                <a:cs typeface="Times New Roman" panose="02020603050405020304" pitchFamily="18" charset="0"/>
              </a:rPr>
              <a:t>BRIC</a:t>
            </a:r>
            <a:r>
              <a:rPr lang="en-US" dirty="0">
                <a:latin typeface="Times New Roman" panose="02020603050405020304" pitchFamily="18" charset="0"/>
                <a:cs typeface="Times New Roman" panose="02020603050405020304" pitchFamily="18" charset="0"/>
              </a:rPr>
              <a:t>) and everywhere else.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b="1" dirty="0">
                <a:solidFill>
                  <a:srgbClr val="C00000"/>
                </a:solidFill>
                <a:latin typeface="Times New Roman" panose="02020603050405020304" pitchFamily="18" charset="0"/>
                <a:cs typeface="Times New Roman" panose="02020603050405020304" pitchFamily="18" charset="0"/>
              </a:rPr>
              <a:t>BRICS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includes</a:t>
            </a:r>
            <a:r>
              <a:rPr lang="fi-FI" dirty="0">
                <a:latin typeface="Times New Roman" panose="02020603050405020304" pitchFamily="18" charset="0"/>
                <a:cs typeface="Times New Roman" panose="02020603050405020304" pitchFamily="18" charset="0"/>
              </a:rPr>
              <a:t> South </a:t>
            </a:r>
            <a:r>
              <a:rPr lang="fi-FI" dirty="0" err="1">
                <a:latin typeface="Times New Roman" panose="02020603050405020304" pitchFamily="18" charset="0"/>
                <a:cs typeface="Times New Roman" panose="02020603050405020304" pitchFamily="18" charset="0"/>
              </a:rPr>
              <a:t>Africa</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2009). </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“everywhere else” includes a wide array of countries on several continents including North and South America, Africa, and Asia. The non-BRIC markets are characterized by their diversity, even within the same geographical region.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530" y="2329385"/>
            <a:ext cx="3837810" cy="1995660"/>
          </a:xfrm>
          <a:prstGeom prst="rect">
            <a:avLst/>
          </a:prstGeom>
        </p:spPr>
      </p:pic>
    </p:spTree>
    <p:extLst>
      <p:ext uri="{BB962C8B-B14F-4D97-AF65-F5344CB8AC3E}">
        <p14:creationId xmlns:p14="http://schemas.microsoft.com/office/powerpoint/2010/main" val="211387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Why</a:t>
            </a:r>
            <a:r>
              <a:rPr lang="fi-FI" b="1" dirty="0">
                <a:latin typeface="Times New Roman" panose="02020603050405020304" pitchFamily="18" charset="0"/>
                <a:cs typeface="Times New Roman" panose="02020603050405020304" pitchFamily="18" charset="0"/>
              </a:rPr>
              <a:t> BRIC(S)?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All have huge populations, are rich in natural resources, and have enormous growth potential. Combined, they have 42 percent of the world’s population and 23 percent of the world’s total output of goods and services. If these countries do nothing more than get their economies up to the world’s average, their output will double.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Non-BRIC countries have reasonable political stability, a good business climate; they’re just not as large, market-wise, as the big BRIC countries.</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7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Key </a:t>
            </a:r>
            <a:r>
              <a:rPr lang="fi-FI" b="1" dirty="0" err="1">
                <a:latin typeface="Times New Roman" panose="02020603050405020304" pitchFamily="18" charset="0"/>
                <a:cs typeface="Times New Roman" panose="02020603050405020304" pitchFamily="18" charset="0"/>
              </a:rPr>
              <a:t>features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BRICS </a:t>
            </a:r>
            <a:br>
              <a:rPr lang="fi-FI" b="1" dirty="0">
                <a:latin typeface="Times New Roman" panose="02020603050405020304" pitchFamily="18" charset="0"/>
                <a:cs typeface="Times New Roman" panose="02020603050405020304" pitchFamily="18" charset="0"/>
              </a:rPr>
            </a:br>
            <a:r>
              <a:rPr lang="fi-FI" b="1" dirty="0" err="1">
                <a:latin typeface="Times New Roman" panose="02020603050405020304" pitchFamily="18" charset="0"/>
                <a:cs typeface="Times New Roman" panose="02020603050405020304" pitchFamily="18" charset="0"/>
              </a:rPr>
              <a:t>countries</a:t>
            </a:r>
            <a:endParaRPr lang="en-US" b="1" dirty="0">
              <a:latin typeface="Times New Roman" panose="02020603050405020304" pitchFamily="18" charset="0"/>
              <a:cs typeface="Times New Roman" panose="02020603050405020304" pitchFamily="18" charset="0"/>
            </a:endParaRPr>
          </a:p>
        </p:txBody>
      </p:sp>
      <p:pic>
        <p:nvPicPr>
          <p:cNvPr id="4" name="Picture 6" descr="Kuvahaun tulos haulle brics in the world economy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36" y="1825624"/>
            <a:ext cx="8822586" cy="4747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94785" y="0"/>
            <a:ext cx="3597215" cy="2691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r>
              <a:rPr lang="en-US" dirty="0"/>
              <a:t>Global competitiveness index 2019</a:t>
            </a:r>
          </a:p>
          <a:p>
            <a:pPr algn="ctr"/>
            <a:r>
              <a:rPr lang="en-US" dirty="0"/>
              <a:t>Singapore – 1</a:t>
            </a:r>
            <a:r>
              <a:rPr lang="fi-FI" dirty="0"/>
              <a:t>;  84.8</a:t>
            </a:r>
          </a:p>
          <a:p>
            <a:pPr algn="ctr"/>
            <a:r>
              <a:rPr lang="fi-FI" dirty="0"/>
              <a:t>China – 28;  73.9</a:t>
            </a:r>
          </a:p>
          <a:p>
            <a:pPr algn="ctr"/>
            <a:r>
              <a:rPr lang="fi-FI" dirty="0" err="1"/>
              <a:t>Russia</a:t>
            </a:r>
            <a:r>
              <a:rPr lang="fi-FI" dirty="0"/>
              <a:t> – 43;  66.7</a:t>
            </a:r>
          </a:p>
          <a:p>
            <a:pPr algn="ctr"/>
            <a:r>
              <a:rPr lang="fi-FI" dirty="0" err="1"/>
              <a:t>India</a:t>
            </a:r>
            <a:r>
              <a:rPr lang="fi-FI" dirty="0"/>
              <a:t> – 68; 61.4</a:t>
            </a:r>
          </a:p>
          <a:p>
            <a:pPr algn="ctr"/>
            <a:r>
              <a:rPr lang="fi-FI" dirty="0"/>
              <a:t>Brazil – 71;  60.9</a:t>
            </a:r>
            <a:endParaRPr lang="en-US" dirty="0"/>
          </a:p>
          <a:p>
            <a:pPr algn="ctr"/>
            <a:endParaRPr lang="en-US" dirty="0"/>
          </a:p>
          <a:p>
            <a:pPr algn="ctr"/>
            <a:endParaRPr lang="en-US" dirty="0"/>
          </a:p>
          <a:p>
            <a:pPr algn="ctr"/>
            <a:endParaRPr lang="en-US" dirty="0"/>
          </a:p>
          <a:p>
            <a:pPr algn="ctr"/>
            <a:endParaRPr lang="en-US" dirty="0"/>
          </a:p>
          <a:p>
            <a:pPr algn="ctr"/>
            <a:endParaRPr lang="fi-FI" dirty="0"/>
          </a:p>
        </p:txBody>
      </p:sp>
    </p:spTree>
    <p:extLst>
      <p:ext uri="{BB962C8B-B14F-4D97-AF65-F5344CB8AC3E}">
        <p14:creationId xmlns:p14="http://schemas.microsoft.com/office/powerpoint/2010/main" val="3788653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Modern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investors</a:t>
            </a:r>
            <a:r>
              <a:rPr lang="fi-FI" b="1" dirty="0">
                <a:latin typeface="Times New Roman" panose="02020603050405020304" pitchFamily="18" charset="0"/>
                <a:cs typeface="Times New Roman" panose="02020603050405020304" pitchFamily="18" charset="0"/>
              </a:rPr>
              <a:t> on BRIC </a:t>
            </a:r>
            <a:r>
              <a:rPr lang="fi-FI" b="1" dirty="0" err="1">
                <a:latin typeface="Times New Roman" panose="02020603050405020304" pitchFamily="18" charset="0"/>
                <a:cs typeface="Times New Roman" panose="02020603050405020304" pitchFamily="18" charset="0"/>
              </a:rPr>
              <a:t>acronym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fi-FI" sz="2400" b="1" dirty="0">
                <a:latin typeface="Times New Roman" panose="02020603050405020304" pitchFamily="18" charset="0"/>
                <a:cs typeface="Times New Roman" panose="02020603050405020304" pitchFamily="18" charset="0"/>
              </a:rPr>
              <a:t>David </a:t>
            </a:r>
            <a:r>
              <a:rPr lang="fi-FI" sz="2400" b="1" dirty="0" err="1">
                <a:latin typeface="Times New Roman" panose="02020603050405020304" pitchFamily="18" charset="0"/>
                <a:cs typeface="Times New Roman" panose="02020603050405020304" pitchFamily="18" charset="0"/>
              </a:rPr>
              <a:t>Riedel</a:t>
            </a:r>
            <a:r>
              <a:rPr lang="fi-FI" sz="2400" b="1" dirty="0">
                <a:latin typeface="Times New Roman" panose="02020603050405020304" pitchFamily="18" charset="0"/>
                <a:cs typeface="Times New Roman" panose="02020603050405020304" pitchFamily="18" charset="0"/>
              </a:rPr>
              <a:t> </a:t>
            </a:r>
            <a:r>
              <a:rPr lang="fi-FI"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founder and President of Riedel Research Group, which provides independent equity research focusing on emerging markets Asia, Latin America, </a:t>
            </a:r>
          </a:p>
          <a:p>
            <a:pPr marL="0" indent="0">
              <a:buNone/>
            </a:pPr>
            <a:r>
              <a:rPr lang="en-US" sz="2400" dirty="0">
                <a:latin typeface="Times New Roman" panose="02020603050405020304" pitchFamily="18" charset="0"/>
                <a:cs typeface="Times New Roman" panose="02020603050405020304" pitchFamily="18" charset="0"/>
              </a:rPr>
              <a:t>and Europe.</a:t>
            </a:r>
            <a:endParaRPr lang="fi-FI" dirty="0"/>
          </a:p>
          <a:p>
            <a:pPr marL="0" indent="0">
              <a:buNone/>
            </a:pPr>
            <a:r>
              <a:rPr lang="fi-FI" sz="2200" dirty="0">
                <a:solidFill>
                  <a:srgbClr val="C00000"/>
                </a:solidFill>
                <a:latin typeface="Times New Roman" panose="02020603050405020304" pitchFamily="18" charset="0"/>
                <a:cs typeface="Times New Roman" panose="02020603050405020304" pitchFamily="18" charset="0"/>
              </a:rPr>
              <a:t>”BRIC(S) – </a:t>
            </a:r>
            <a:r>
              <a:rPr lang="fi-FI" sz="2200" dirty="0" err="1">
                <a:solidFill>
                  <a:srgbClr val="C00000"/>
                </a:solidFill>
                <a:latin typeface="Times New Roman" panose="02020603050405020304" pitchFamily="18" charset="0"/>
                <a:cs typeface="Times New Roman" panose="02020603050405020304" pitchFamily="18" charset="0"/>
              </a:rPr>
              <a:t>useless</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acronym</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two</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major</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exporters</a:t>
            </a:r>
            <a:r>
              <a:rPr lang="fi-FI" sz="2200" dirty="0">
                <a:solidFill>
                  <a:srgbClr val="C00000"/>
                </a:solidFill>
                <a:latin typeface="Times New Roman" panose="02020603050405020304" pitchFamily="18" charset="0"/>
                <a:cs typeface="Times New Roman" panose="02020603050405020304" pitchFamily="18" charset="0"/>
              </a:rPr>
              <a:t> and </a:t>
            </a:r>
            <a:r>
              <a:rPr lang="fi-FI" sz="2200" dirty="0" err="1">
                <a:solidFill>
                  <a:srgbClr val="C00000"/>
                </a:solidFill>
                <a:latin typeface="Times New Roman" panose="02020603050405020304" pitchFamily="18" charset="0"/>
                <a:cs typeface="Times New Roman" panose="02020603050405020304" pitchFamily="18" charset="0"/>
              </a:rPr>
              <a:t>importers</a:t>
            </a:r>
            <a:r>
              <a:rPr lang="fi-FI" sz="2200" dirty="0">
                <a:solidFill>
                  <a:srgbClr val="C00000"/>
                </a:solidFill>
                <a:latin typeface="Times New Roman" panose="02020603050405020304" pitchFamily="18" charset="0"/>
                <a:cs typeface="Times New Roman" panose="02020603050405020304" pitchFamily="18" charset="0"/>
              </a:rPr>
              <a:t> of </a:t>
            </a:r>
            <a:r>
              <a:rPr lang="fi-FI" sz="2200" dirty="0" err="1">
                <a:solidFill>
                  <a:srgbClr val="C00000"/>
                </a:solidFill>
                <a:latin typeface="Times New Roman" panose="02020603050405020304" pitchFamily="18" charset="0"/>
                <a:cs typeface="Times New Roman" panose="02020603050405020304" pitchFamily="18" charset="0"/>
              </a:rPr>
              <a:t>commodities</a:t>
            </a:r>
            <a:r>
              <a:rPr lang="fi-FI" sz="2200" dirty="0">
                <a:solidFill>
                  <a:srgbClr val="C00000"/>
                </a:solidFill>
                <a:latin typeface="Times New Roman" panose="02020603050405020304" pitchFamily="18" charset="0"/>
                <a:cs typeface="Times New Roman" panose="02020603050405020304" pitchFamily="18" charset="0"/>
              </a:rPr>
              <a:t>.” </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fi-FI" sz="2200" dirty="0" err="1">
                <a:solidFill>
                  <a:srgbClr val="C00000"/>
                </a:solidFill>
                <a:latin typeface="Times New Roman" panose="02020603050405020304" pitchFamily="18" charset="0"/>
                <a:cs typeface="Times New Roman" panose="02020603050405020304" pitchFamily="18" charset="0"/>
              </a:rPr>
              <a:t>What</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would</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be</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alternative</a:t>
            </a:r>
            <a:r>
              <a:rPr lang="fi-FI" sz="2200" dirty="0">
                <a:solidFill>
                  <a:srgbClr val="C00000"/>
                </a:solidFill>
                <a:latin typeface="Times New Roman" panose="02020603050405020304" pitchFamily="18" charset="0"/>
                <a:cs typeface="Times New Roman" panose="02020603050405020304" pitchFamily="18" charset="0"/>
              </a:rPr>
              <a:t> to BRIC(S)? </a:t>
            </a:r>
            <a:r>
              <a:rPr lang="fi-FI" sz="2200" dirty="0" err="1">
                <a:solidFill>
                  <a:srgbClr val="C00000"/>
                </a:solidFill>
                <a:latin typeface="Times New Roman" panose="02020603050405020304" pitchFamily="18" charset="0"/>
                <a:cs typeface="Times New Roman" panose="02020603050405020304" pitchFamily="18" charset="0"/>
              </a:rPr>
              <a:t>Panel</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a:solidFill>
                  <a:srgbClr val="C00000"/>
                </a:solidFill>
                <a:latin typeface="Times New Roman" panose="02020603050405020304" pitchFamily="18" charset="0"/>
                <a:cs typeface="Times New Roman" panose="02020603050405020304" pitchFamily="18" charset="0"/>
              </a:rPr>
              <a:t>discussion</a:t>
            </a:r>
            <a:r>
              <a:rPr lang="fi-FI" sz="2200" dirty="0">
                <a:solidFill>
                  <a:srgbClr val="C00000"/>
                </a:solidFill>
                <a:latin typeface="Times New Roman" panose="02020603050405020304" pitchFamily="18" charset="0"/>
                <a:cs typeface="Times New Roman" panose="02020603050405020304" pitchFamily="18" charset="0"/>
              </a:rPr>
              <a:t> of </a:t>
            </a:r>
            <a:r>
              <a:rPr lang="fi-FI" sz="2200" dirty="0" err="1">
                <a:solidFill>
                  <a:srgbClr val="C00000"/>
                </a:solidFill>
                <a:latin typeface="Times New Roman" panose="02020603050405020304" pitchFamily="18" charset="0"/>
                <a:cs typeface="Times New Roman" panose="02020603050405020304" pitchFamily="18" charset="0"/>
              </a:rPr>
              <a:t>some</a:t>
            </a:r>
            <a:r>
              <a:rPr lang="fi-FI" sz="2200" dirty="0">
                <a:solidFill>
                  <a:srgbClr val="C00000"/>
                </a:solidFill>
                <a:latin typeface="Times New Roman" panose="02020603050405020304" pitchFamily="18" charset="0"/>
                <a:cs typeface="Times New Roman" panose="02020603050405020304" pitchFamily="18" charset="0"/>
              </a:rPr>
              <a:t> business </a:t>
            </a:r>
            <a:r>
              <a:rPr lang="fi-FI" sz="2200" dirty="0" err="1">
                <a:solidFill>
                  <a:srgbClr val="C00000"/>
                </a:solidFill>
                <a:latin typeface="Times New Roman" panose="02020603050405020304" pitchFamily="18" charset="0"/>
                <a:cs typeface="Times New Roman" panose="02020603050405020304" pitchFamily="18" charset="0"/>
              </a:rPr>
              <a:t>owners</a:t>
            </a:r>
            <a:r>
              <a:rPr lang="fi-FI" sz="2200" dirty="0">
                <a:solidFill>
                  <a:srgbClr val="C00000"/>
                </a:solidFill>
                <a:latin typeface="Times New Roman" panose="02020603050405020304" pitchFamily="18" charset="0"/>
                <a:cs typeface="Times New Roman" panose="02020603050405020304" pitchFamily="18" charset="0"/>
              </a:rPr>
              <a:t>/</a:t>
            </a:r>
            <a:r>
              <a:rPr lang="fi-FI" sz="2200" dirty="0" err="1">
                <a:solidFill>
                  <a:srgbClr val="C00000"/>
                </a:solidFill>
                <a:latin typeface="Times New Roman" panose="02020603050405020304" pitchFamily="18" charset="0"/>
                <a:cs typeface="Times New Roman" panose="02020603050405020304" pitchFamily="18" charset="0"/>
              </a:rPr>
              <a:t>CEOs</a:t>
            </a:r>
            <a:r>
              <a:rPr lang="fi-FI" sz="2200" dirty="0">
                <a:solidFill>
                  <a:srgbClr val="C00000"/>
                </a:solidFill>
                <a:latin typeface="Times New Roman" panose="02020603050405020304" pitchFamily="18" charset="0"/>
                <a:cs typeface="Times New Roman" panose="02020603050405020304" pitchFamily="18" charset="0"/>
              </a:rPr>
              <a:t>:</a:t>
            </a:r>
          </a:p>
          <a:p>
            <a:pPr marL="0" indent="0">
              <a:buNone/>
            </a:pPr>
            <a:r>
              <a:rPr lang="fi-FI" sz="2000" dirty="0">
                <a:latin typeface="Times New Roman" panose="02020603050405020304" pitchFamily="18" charset="0"/>
                <a:cs typeface="Times New Roman" panose="02020603050405020304" pitchFamily="18" charset="0"/>
              </a:rPr>
              <a:t>Nigeria – 175 </a:t>
            </a:r>
            <a:r>
              <a:rPr lang="fi-FI" sz="2000" dirty="0" err="1">
                <a:latin typeface="Times New Roman" panose="02020603050405020304" pitchFamily="18" charset="0"/>
                <a:cs typeface="Times New Roman" panose="02020603050405020304" pitchFamily="18" charset="0"/>
              </a:rPr>
              <a:t>million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population</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rising</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population</a:t>
            </a:r>
            <a:r>
              <a:rPr lang="fi-FI" sz="2000" dirty="0">
                <a:latin typeface="Times New Roman" panose="02020603050405020304" pitchFamily="18" charset="0"/>
                <a:cs typeface="Times New Roman" panose="02020603050405020304" pitchFamily="18" charset="0"/>
              </a:rPr>
              <a:t>.</a:t>
            </a:r>
          </a:p>
          <a:p>
            <a:pPr marL="0" indent="0">
              <a:buNone/>
            </a:pPr>
            <a:r>
              <a:rPr lang="fi-FI" sz="2000" dirty="0">
                <a:latin typeface="Times New Roman" panose="02020603050405020304" pitchFamily="18" charset="0"/>
                <a:cs typeface="Times New Roman" panose="02020603050405020304" pitchFamily="18" charset="0"/>
              </a:rPr>
              <a:t>POC (</a:t>
            </a:r>
            <a:r>
              <a:rPr lang="fi-FI" sz="2000" dirty="0" err="1">
                <a:latin typeface="Times New Roman" panose="02020603050405020304" pitchFamily="18" charset="0"/>
                <a:cs typeface="Times New Roman" panose="02020603050405020304" pitchFamily="18" charset="0"/>
              </a:rPr>
              <a:t>Pasific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Ocean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Countries</a:t>
            </a:r>
            <a:r>
              <a:rPr lang="fi-FI" sz="2000" dirty="0">
                <a:latin typeface="Times New Roman" panose="02020603050405020304" pitchFamily="18" charset="0"/>
                <a:cs typeface="Times New Roman" panose="02020603050405020304" pitchFamily="18" charset="0"/>
              </a:rPr>
              <a:t>) – Mexico, Peru, Colombia, Chile</a:t>
            </a:r>
          </a:p>
          <a:p>
            <a:pPr marL="0" indent="0">
              <a:buNone/>
            </a:pPr>
            <a:r>
              <a:rPr lang="fi-FI" sz="2000" dirty="0">
                <a:latin typeface="Times New Roman" panose="02020603050405020304" pitchFamily="18" charset="0"/>
                <a:cs typeface="Times New Roman" panose="02020603050405020304" pitchFamily="18" charset="0"/>
              </a:rPr>
              <a:t>EMNO – </a:t>
            </a:r>
            <a:r>
              <a:rPr lang="fi-FI" sz="2000" dirty="0" err="1">
                <a:latin typeface="Times New Roman" panose="02020603050405020304" pitchFamily="18" charset="0"/>
                <a:cs typeface="Times New Roman" panose="02020603050405020304" pitchFamily="18" charset="0"/>
              </a:rPr>
              <a:t>emerging</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markets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new</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opportunities</a:t>
            </a:r>
            <a:endParaRPr lang="fi-FI" sz="2000" dirty="0">
              <a:latin typeface="Times New Roman" panose="02020603050405020304" pitchFamily="18" charset="0"/>
              <a:cs typeface="Times New Roman" panose="02020603050405020304" pitchFamily="18" charset="0"/>
            </a:endParaRPr>
          </a:p>
          <a:p>
            <a:pPr marL="0" indent="0">
              <a:buNone/>
            </a:pPr>
            <a:r>
              <a:rPr lang="fi-FI" sz="2000" dirty="0">
                <a:latin typeface="Times New Roman" panose="02020603050405020304" pitchFamily="18" charset="0"/>
                <a:cs typeface="Times New Roman" panose="02020603050405020304" pitchFamily="18" charset="0"/>
              </a:rPr>
              <a:t>CHIIM – China, </a:t>
            </a:r>
            <a:r>
              <a:rPr lang="fi-FI" sz="2000" dirty="0" err="1">
                <a:latin typeface="Times New Roman" panose="02020603050405020304" pitchFamily="18" charset="0"/>
                <a:cs typeface="Times New Roman" panose="02020603050405020304" pitchFamily="18" charset="0"/>
              </a:rPr>
              <a:t>India</a:t>
            </a:r>
            <a:r>
              <a:rPr lang="fi-FI" sz="2000" dirty="0">
                <a:latin typeface="Times New Roman" panose="02020603050405020304" pitchFamily="18" charset="0"/>
                <a:cs typeface="Times New Roman" panose="02020603050405020304" pitchFamily="18" charset="0"/>
              </a:rPr>
              <a:t>, Indonesia, Mexico</a:t>
            </a:r>
          </a:p>
          <a:p>
            <a:pPr marL="0" indent="0">
              <a:buNone/>
            </a:pPr>
            <a:r>
              <a:rPr lang="fi-FI" sz="2000" dirty="0">
                <a:latin typeface="Times New Roman" panose="02020603050405020304" pitchFamily="18" charset="0"/>
                <a:cs typeface="Times New Roman" panose="02020603050405020304" pitchFamily="18" charset="0"/>
              </a:rPr>
              <a:t>CHINDIA – China, </a:t>
            </a:r>
            <a:r>
              <a:rPr lang="fi-FI" sz="2000" dirty="0" err="1">
                <a:latin typeface="Times New Roman" panose="02020603050405020304" pitchFamily="18" charset="0"/>
                <a:cs typeface="Times New Roman" panose="02020603050405020304" pitchFamily="18" charset="0"/>
              </a:rPr>
              <a:t>India</a:t>
            </a:r>
            <a:endParaRPr lang="fi-FI" sz="20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826" y="1690688"/>
            <a:ext cx="828675" cy="952500"/>
          </a:xfrm>
          <a:prstGeom prst="rect">
            <a:avLst/>
          </a:prstGeom>
        </p:spPr>
      </p:pic>
    </p:spTree>
    <p:extLst>
      <p:ext uri="{BB962C8B-B14F-4D97-AF65-F5344CB8AC3E}">
        <p14:creationId xmlns:p14="http://schemas.microsoft.com/office/powerpoint/2010/main" val="427369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Transition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Transition economies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former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social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economies</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central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planned</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command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economies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started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transition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from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command</a:t>
            </a:r>
            <a:r>
              <a:rPr lang="fi-FI" dirty="0">
                <a:latin typeface="Times New Roman" panose="02020603050405020304" pitchFamily="18" charset="0"/>
                <a:cs typeface="Times New Roman" panose="02020603050405020304" pitchFamily="18" charset="0"/>
              </a:rPr>
              <a:t> to market </a:t>
            </a:r>
            <a:r>
              <a:rPr lang="fi-FI" dirty="0" err="1">
                <a:latin typeface="Times New Roman" panose="02020603050405020304" pitchFamily="18" charset="0"/>
                <a:cs typeface="Times New Roman" panose="02020603050405020304" pitchFamily="18" charset="0"/>
              </a:rPr>
              <a:t>economy</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late</a:t>
            </a:r>
            <a:r>
              <a:rPr lang="fi-FI" dirty="0">
                <a:latin typeface="Times New Roman" panose="02020603050405020304" pitchFamily="18" charset="0"/>
                <a:cs typeface="Times New Roman" panose="02020603050405020304" pitchFamily="18" charset="0"/>
              </a:rPr>
              <a:t> 80s, </a:t>
            </a:r>
            <a:r>
              <a:rPr lang="fi-FI" dirty="0" err="1">
                <a:latin typeface="Times New Roman" panose="02020603050405020304" pitchFamily="18" charset="0"/>
                <a:cs typeface="Times New Roman" panose="02020603050405020304" pitchFamily="18" charset="0"/>
              </a:rPr>
              <a:t>early</a:t>
            </a:r>
            <a:r>
              <a:rPr lang="fi-FI" dirty="0">
                <a:latin typeface="Times New Roman" panose="02020603050405020304" pitchFamily="18" charset="0"/>
                <a:cs typeface="Times New Roman" panose="02020603050405020304" pitchFamily="18" charset="0"/>
              </a:rPr>
              <a:t> 90s.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46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Classification of transition economies</a:t>
            </a:r>
          </a:p>
        </p:txBody>
      </p:sp>
      <p:sp>
        <p:nvSpPr>
          <p:cNvPr id="3" name="Content Placeholder 2"/>
          <p:cNvSpPr>
            <a:spLocks noGrp="1"/>
          </p:cNvSpPr>
          <p:nvPr>
            <p:ph idx="1"/>
          </p:nvPr>
        </p:nvSpPr>
        <p:spPr>
          <a:xfrm>
            <a:off x="385949" y="1825625"/>
            <a:ext cx="10967852" cy="4351338"/>
          </a:xfrm>
        </p:spPr>
        <p:txBody>
          <a:bodyPr>
            <a:normAutofit fontScale="925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New EU member states:</a:t>
            </a:r>
          </a:p>
          <a:p>
            <a:pPr marL="0" indent="0">
              <a:buNone/>
            </a:pPr>
            <a:r>
              <a:rPr lang="fi-FI" sz="2000" dirty="0">
                <a:latin typeface="Times New Roman" panose="02020603050405020304" pitchFamily="18" charset="0"/>
                <a:cs typeface="Times New Roman" panose="02020603050405020304" pitchFamily="18" charset="0"/>
              </a:rPr>
              <a:t>Bulgaria, </a:t>
            </a:r>
            <a:r>
              <a:rPr lang="fi-FI" sz="2000" dirty="0" err="1">
                <a:latin typeface="Times New Roman" panose="02020603050405020304" pitchFamily="18" charset="0"/>
                <a:cs typeface="Times New Roman" panose="02020603050405020304" pitchFamily="18" charset="0"/>
              </a:rPr>
              <a:t>Croatia</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Czech</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Republic</a:t>
            </a:r>
            <a:r>
              <a:rPr lang="fi-FI" sz="2000" dirty="0">
                <a:latin typeface="Times New Roman" panose="02020603050405020304" pitchFamily="18" charset="0"/>
                <a:cs typeface="Times New Roman" panose="02020603050405020304" pitchFamily="18" charset="0"/>
              </a:rPr>
              <a:t>, Estonia, </a:t>
            </a:r>
            <a:r>
              <a:rPr lang="fi-FI" sz="2000" dirty="0" err="1">
                <a:latin typeface="Times New Roman" panose="02020603050405020304" pitchFamily="18" charset="0"/>
                <a:cs typeface="Times New Roman" panose="02020603050405020304" pitchFamily="18" charset="0"/>
              </a:rPr>
              <a:t>Hungary</a:t>
            </a:r>
            <a:r>
              <a:rPr lang="fi-FI" sz="2000" dirty="0">
                <a:latin typeface="Times New Roman" panose="02020603050405020304" pitchFamily="18" charset="0"/>
                <a:cs typeface="Times New Roman" panose="02020603050405020304" pitchFamily="18" charset="0"/>
              </a:rPr>
              <a:t>, Latvia, </a:t>
            </a:r>
            <a:r>
              <a:rPr lang="fi-FI" sz="2000" dirty="0" err="1">
                <a:latin typeface="Times New Roman" panose="02020603050405020304" pitchFamily="18" charset="0"/>
                <a:cs typeface="Times New Roman" panose="02020603050405020304" pitchFamily="18" charset="0"/>
              </a:rPr>
              <a:t>Lithuania</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Poland</a:t>
            </a:r>
            <a:r>
              <a:rPr lang="fi-FI" sz="2000" dirty="0">
                <a:latin typeface="Times New Roman" panose="02020603050405020304" pitchFamily="18" charset="0"/>
                <a:cs typeface="Times New Roman" panose="02020603050405020304" pitchFamily="18" charset="0"/>
              </a:rPr>
              <a:t>, Romania, Slovakia, Slovenia</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dirty="0">
                <a:solidFill>
                  <a:srgbClr val="FF0000"/>
                </a:solidFill>
                <a:latin typeface="Times New Roman" panose="02020603050405020304" pitchFamily="18" charset="0"/>
                <a:cs typeface="Times New Roman" panose="02020603050405020304" pitchFamily="18" charset="0"/>
              </a:rPr>
              <a:t>South-Eastern Europe: </a:t>
            </a:r>
          </a:p>
          <a:p>
            <a:pPr marL="0" indent="0">
              <a:buNone/>
            </a:pPr>
            <a:r>
              <a:rPr lang="fi-FI" sz="2000" dirty="0">
                <a:latin typeface="Times New Roman" panose="02020603050405020304" pitchFamily="18" charset="0"/>
                <a:cs typeface="Times New Roman" panose="02020603050405020304" pitchFamily="18" charset="0"/>
              </a:rPr>
              <a:t>Albania, Bosnia and </a:t>
            </a:r>
            <a:r>
              <a:rPr lang="fi-FI" sz="2000" dirty="0" err="1">
                <a:latin typeface="Times New Roman" panose="02020603050405020304" pitchFamily="18" charset="0"/>
                <a:cs typeface="Times New Roman" panose="02020603050405020304" pitchFamily="18" charset="0"/>
              </a:rPr>
              <a:t>Herzegovina</a:t>
            </a:r>
            <a:r>
              <a:rPr lang="fi-FI" sz="2000" dirty="0">
                <a:latin typeface="Times New Roman" panose="02020603050405020304" pitchFamily="18" charset="0"/>
                <a:cs typeface="Times New Roman" panose="02020603050405020304" pitchFamily="18" charset="0"/>
              </a:rPr>
              <a:t>, Montenegro, Serbia, </a:t>
            </a:r>
            <a:r>
              <a:rPr lang="en-US" sz="2000" dirty="0">
                <a:latin typeface="Times New Roman" panose="02020603050405020304" pitchFamily="18" charset="0"/>
                <a:cs typeface="Times New Roman" panose="02020603050405020304" pitchFamily="18" charset="0"/>
              </a:rPr>
              <a:t>The former Yugoslav Republic of Macedonia</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dirty="0" err="1">
                <a:solidFill>
                  <a:srgbClr val="FF0000"/>
                </a:solidFill>
                <a:latin typeface="Times New Roman" panose="02020603050405020304" pitchFamily="18" charset="0"/>
                <a:cs typeface="Times New Roman" panose="02020603050405020304" pitchFamily="18" charset="0"/>
              </a:rPr>
              <a:t>Commonwealth</a:t>
            </a:r>
            <a:r>
              <a:rPr lang="fi-FI" dirty="0">
                <a:solidFill>
                  <a:srgbClr val="FF0000"/>
                </a:solidFill>
                <a:latin typeface="Times New Roman" panose="02020603050405020304" pitchFamily="18" charset="0"/>
                <a:cs typeface="Times New Roman" panose="02020603050405020304" pitchFamily="18" charset="0"/>
              </a:rPr>
              <a:t> of </a:t>
            </a:r>
            <a:r>
              <a:rPr lang="fi-FI" dirty="0" err="1">
                <a:solidFill>
                  <a:srgbClr val="FF0000"/>
                </a:solidFill>
                <a:latin typeface="Times New Roman" panose="02020603050405020304" pitchFamily="18" charset="0"/>
                <a:cs typeface="Times New Roman" panose="02020603050405020304" pitchFamily="18" charset="0"/>
              </a:rPr>
              <a:t>Independent</a:t>
            </a:r>
            <a:r>
              <a:rPr lang="fi-FI" dirty="0">
                <a:solidFill>
                  <a:srgbClr val="FF0000"/>
                </a:solidFill>
                <a:latin typeface="Times New Roman" panose="02020603050405020304" pitchFamily="18" charset="0"/>
                <a:cs typeface="Times New Roman" panose="02020603050405020304" pitchFamily="18" charset="0"/>
              </a:rPr>
              <a:t> </a:t>
            </a:r>
            <a:r>
              <a:rPr lang="fi-FI" dirty="0" err="1">
                <a:solidFill>
                  <a:srgbClr val="FF0000"/>
                </a:solidFill>
                <a:latin typeface="Times New Roman" panose="02020603050405020304" pitchFamily="18" charset="0"/>
                <a:cs typeface="Times New Roman" panose="02020603050405020304" pitchFamily="18" charset="0"/>
              </a:rPr>
              <a:t>States</a:t>
            </a:r>
            <a:r>
              <a:rPr lang="fi-FI" dirty="0">
                <a:solidFill>
                  <a:srgbClr val="FF0000"/>
                </a:solidFill>
                <a:latin typeface="Times New Roman" panose="02020603050405020304" pitchFamily="18" charset="0"/>
                <a:cs typeface="Times New Roman" panose="02020603050405020304" pitchFamily="18" charset="0"/>
              </a:rPr>
              <a:t>:</a:t>
            </a:r>
          </a:p>
          <a:p>
            <a:pPr marL="0" indent="0">
              <a:buNone/>
            </a:pPr>
            <a:r>
              <a:rPr lang="fi-FI" sz="2000" dirty="0">
                <a:latin typeface="Times New Roman" panose="02020603050405020304" pitchFamily="18" charset="0"/>
                <a:cs typeface="Times New Roman" panose="02020603050405020304" pitchFamily="18" charset="0"/>
              </a:rPr>
              <a:t>Armenia, </a:t>
            </a:r>
            <a:r>
              <a:rPr lang="fi-FI" sz="2000" dirty="0" err="1">
                <a:latin typeface="Times New Roman" panose="02020603050405020304" pitchFamily="18" charset="0"/>
                <a:cs typeface="Times New Roman" panose="02020603050405020304" pitchFamily="18" charset="0"/>
              </a:rPr>
              <a:t>Azerbaijan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Belarus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Kazakhstan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Kyrgystan</a:t>
            </a:r>
            <a:r>
              <a:rPr lang="fi-FI" sz="2000" dirty="0">
                <a:latin typeface="Times New Roman" panose="02020603050405020304" pitchFamily="18" charset="0"/>
                <a:cs typeface="Times New Roman" panose="02020603050405020304" pitchFamily="18" charset="0"/>
              </a:rPr>
              <a:t>, Moldova, </a:t>
            </a:r>
            <a:r>
              <a:rPr lang="fi-FI" sz="2000" dirty="0" err="1">
                <a:latin typeface="Times New Roman" panose="02020603050405020304" pitchFamily="18" charset="0"/>
                <a:cs typeface="Times New Roman" panose="02020603050405020304" pitchFamily="18" charset="0"/>
              </a:rPr>
              <a:t>Russia</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Tajikistan</a:t>
            </a:r>
            <a:r>
              <a:rPr lang="fi-FI" sz="2000" dirty="0">
                <a:latin typeface="Times New Roman" panose="02020603050405020304" pitchFamily="18" charset="0"/>
                <a:cs typeface="Times New Roman" panose="02020603050405020304" pitchFamily="18" charset="0"/>
              </a:rPr>
              <a:t>, Turkmenistan, Uzbekistan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err="1">
                <a:latin typeface="Times New Roman" panose="02020603050405020304" pitchFamily="18" charset="0"/>
                <a:cs typeface="Times New Roman" panose="02020603050405020304" pitchFamily="18" charset="0"/>
              </a:rPr>
              <a:t>Ukraine</a:t>
            </a:r>
            <a:r>
              <a:rPr lang="fi-FI" sz="2000" dirty="0">
                <a:latin typeface="Times New Roman" panose="02020603050405020304" pitchFamily="18" charset="0"/>
                <a:cs typeface="Times New Roman" panose="02020603050405020304" pitchFamily="18" charset="0"/>
              </a:rPr>
              <a:t>, Georgia</a:t>
            </a:r>
            <a:endParaRPr lang="en-US" sz="2000" dirty="0">
              <a:latin typeface="Times New Roman" panose="02020603050405020304" pitchFamily="18" charset="0"/>
              <a:cs typeface="Times New Roman" panose="02020603050405020304" pitchFamily="18" charset="0"/>
            </a:endParaRPr>
          </a:p>
        </p:txBody>
      </p:sp>
      <p:sp>
        <p:nvSpPr>
          <p:cNvPr id="4" name="Block Arc 3"/>
          <p:cNvSpPr/>
          <p:nvPr/>
        </p:nvSpPr>
        <p:spPr>
          <a:xfrm>
            <a:off x="172191" y="5468587"/>
            <a:ext cx="2268187" cy="178129"/>
          </a:xfrm>
          <a:prstGeom prst="blockArc">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539380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Transition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region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 Europe</a:t>
            </a:r>
          </a:p>
          <a:p>
            <a:pPr marL="0" indent="0">
              <a:buNone/>
            </a:pPr>
            <a:r>
              <a:rPr lang="fi-FI" sz="2000" dirty="0" err="1">
                <a:latin typeface="Times New Roman" panose="02020603050405020304" pitchFamily="18" charset="0"/>
                <a:cs typeface="Times New Roman" panose="02020603050405020304" pitchFamily="18" charset="0"/>
              </a:rPr>
              <a:t>Czech</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Republic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Hungary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Poland</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Slovak</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Republic</a:t>
            </a:r>
            <a:r>
              <a:rPr lang="fi-FI" sz="2000" dirty="0">
                <a:latin typeface="Times New Roman" panose="02020603050405020304" pitchFamily="18" charset="0"/>
                <a:cs typeface="Times New Roman" panose="02020603050405020304" pitchFamily="18" charset="0"/>
              </a:rPr>
              <a:t>, Slovenia</a:t>
            </a:r>
          </a:p>
          <a:p>
            <a:pPr marL="0" indent="0">
              <a:buNone/>
            </a:pP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Southeast</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Europe</a:t>
            </a:r>
          </a:p>
          <a:p>
            <a:pPr marL="0" indent="0">
              <a:buNone/>
            </a:pPr>
            <a:r>
              <a:rPr lang="fi-FI" sz="2000" dirty="0">
                <a:latin typeface="Times New Roman" panose="02020603050405020304" pitchFamily="18" charset="0"/>
                <a:cs typeface="Times New Roman" panose="02020603050405020304" pitchFamily="18" charset="0"/>
              </a:rPr>
              <a:t>Bulgaria, </a:t>
            </a:r>
            <a:r>
              <a:rPr lang="fi-FI" sz="2000" dirty="0" err="1">
                <a:latin typeface="Times New Roman" panose="02020603050405020304" pitchFamily="18" charset="0"/>
                <a:cs typeface="Times New Roman" panose="02020603050405020304" pitchFamily="18" charset="0"/>
              </a:rPr>
              <a:t>Croatia</a:t>
            </a:r>
            <a:r>
              <a:rPr lang="fi-FI" sz="2000" dirty="0">
                <a:latin typeface="Times New Roman" panose="02020603050405020304" pitchFamily="18" charset="0"/>
                <a:cs typeface="Times New Roman" panose="02020603050405020304" pitchFamily="18" charset="0"/>
              </a:rPr>
              <a:t>, Romania, Albania, Bosnia and </a:t>
            </a:r>
            <a:r>
              <a:rPr lang="fi-FI" sz="2000" dirty="0" err="1">
                <a:latin typeface="Times New Roman" panose="02020603050405020304" pitchFamily="18" charset="0"/>
                <a:cs typeface="Times New Roman" panose="02020603050405020304" pitchFamily="18" charset="0"/>
              </a:rPr>
              <a:t>Herzegovina</a:t>
            </a:r>
            <a:r>
              <a:rPr lang="fi-FI" sz="2000" dirty="0">
                <a:latin typeface="Times New Roman" panose="02020603050405020304" pitchFamily="18" charset="0"/>
                <a:cs typeface="Times New Roman" panose="02020603050405020304" pitchFamily="18" charset="0"/>
              </a:rPr>
              <a:t>, Montenegro, Serbia, </a:t>
            </a:r>
            <a:r>
              <a:rPr lang="fi-FI" sz="2000" dirty="0" err="1">
                <a:latin typeface="Times New Roman" panose="02020603050405020304" pitchFamily="18" charset="0"/>
                <a:cs typeface="Times New Roman" panose="02020603050405020304" pitchFamily="18" charset="0"/>
              </a:rPr>
              <a:t>Macedonia</a:t>
            </a:r>
            <a:endParaRPr lang="fi-FI" sz="2000" dirty="0">
              <a:latin typeface="Times New Roman" panose="02020603050405020304" pitchFamily="18" charset="0"/>
              <a:cs typeface="Times New Roman" panose="02020603050405020304" pitchFamily="18" charset="0"/>
            </a:endParaRPr>
          </a:p>
          <a:p>
            <a:pPr marL="0" indent="0">
              <a:buNone/>
            </a:pP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Former</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Soviet</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Union (FSU) Europe</a:t>
            </a:r>
          </a:p>
          <a:p>
            <a:pPr marL="0" indent="0">
              <a:buNone/>
            </a:pPr>
            <a:r>
              <a:rPr lang="fi-FI" sz="2000" dirty="0" err="1">
                <a:latin typeface="Times New Roman" panose="02020603050405020304" pitchFamily="18" charset="0"/>
                <a:cs typeface="Times New Roman" panose="02020603050405020304" pitchFamily="18" charset="0"/>
              </a:rPr>
              <a:t>Belarus</a:t>
            </a:r>
            <a:r>
              <a:rPr lang="fi-FI" sz="2000" dirty="0">
                <a:latin typeface="Times New Roman" panose="02020603050405020304" pitchFamily="18" charset="0"/>
                <a:cs typeface="Times New Roman" panose="02020603050405020304" pitchFamily="18" charset="0"/>
              </a:rPr>
              <a:t>, Estonia, Latvia, </a:t>
            </a:r>
            <a:r>
              <a:rPr lang="fi-FI" sz="2000" dirty="0" err="1">
                <a:latin typeface="Times New Roman" panose="02020603050405020304" pitchFamily="18" charset="0"/>
                <a:cs typeface="Times New Roman" panose="02020603050405020304" pitchFamily="18" charset="0"/>
              </a:rPr>
              <a:t>Lithuania</a:t>
            </a:r>
            <a:r>
              <a:rPr lang="fi-FI" sz="2000" dirty="0">
                <a:latin typeface="Times New Roman" panose="02020603050405020304" pitchFamily="18" charset="0"/>
                <a:cs typeface="Times New Roman" panose="02020603050405020304" pitchFamily="18" charset="0"/>
              </a:rPr>
              <a:t>, Moldova, </a:t>
            </a:r>
            <a:r>
              <a:rPr lang="fi-FI" sz="2000" dirty="0" err="1">
                <a:latin typeface="Times New Roman" panose="02020603050405020304" pitchFamily="18" charset="0"/>
                <a:cs typeface="Times New Roman" panose="02020603050405020304" pitchFamily="18" charset="0"/>
              </a:rPr>
              <a:t>Ukraine</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Russia</a:t>
            </a:r>
            <a:endParaRPr lang="fi-FI" sz="2000" dirty="0">
              <a:latin typeface="Times New Roman" panose="02020603050405020304" pitchFamily="18" charset="0"/>
              <a:cs typeface="Times New Roman" panose="02020603050405020304" pitchFamily="18" charset="0"/>
            </a:endParaRPr>
          </a:p>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FSU Asia and Mongolia</a:t>
            </a:r>
          </a:p>
          <a:p>
            <a:pPr marL="0" indent="0">
              <a:buNone/>
            </a:pPr>
            <a:r>
              <a:rPr lang="fi-FI" sz="2000" dirty="0">
                <a:latin typeface="Times New Roman" panose="02020603050405020304" pitchFamily="18" charset="0"/>
                <a:cs typeface="Times New Roman" panose="02020603050405020304" pitchFamily="18" charset="0"/>
              </a:rPr>
              <a:t>Armenia, Azerbaijan, Georgia, </a:t>
            </a:r>
            <a:r>
              <a:rPr lang="fi-FI" sz="2000" dirty="0" err="1">
                <a:latin typeface="Times New Roman" panose="02020603050405020304" pitchFamily="18" charset="0"/>
                <a:cs typeface="Times New Roman" panose="02020603050405020304" pitchFamily="18" charset="0"/>
              </a:rPr>
              <a:t>Kazakhstan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Kyrgyz</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Republic</a:t>
            </a:r>
            <a:r>
              <a:rPr lang="fi-FI" sz="2000" dirty="0">
                <a:latin typeface="Times New Roman" panose="02020603050405020304" pitchFamily="18" charset="0"/>
                <a:cs typeface="Times New Roman" panose="02020603050405020304" pitchFamily="18" charset="0"/>
              </a:rPr>
              <a:t>, Mongolia, </a:t>
            </a:r>
            <a:r>
              <a:rPr lang="fi-FI" sz="2000" dirty="0" err="1">
                <a:latin typeface="Times New Roman" panose="02020603050405020304" pitchFamily="18" charset="0"/>
                <a:cs typeface="Times New Roman" panose="02020603050405020304" pitchFamily="18" charset="0"/>
              </a:rPr>
              <a:t>Tajikistan</a:t>
            </a:r>
            <a:r>
              <a:rPr lang="fi-FI" sz="2000" dirty="0">
                <a:latin typeface="Times New Roman" panose="02020603050405020304" pitchFamily="18" charset="0"/>
                <a:cs typeface="Times New Roman" panose="02020603050405020304" pitchFamily="18" charset="0"/>
              </a:rPr>
              <a:t>, Turkmenistan, Uzbekistan</a:t>
            </a:r>
          </a:p>
          <a:p>
            <a:pPr marL="0" indent="0">
              <a:buNone/>
            </a:pP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Southeast</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Asia</a:t>
            </a:r>
          </a:p>
          <a:p>
            <a:pPr marL="0" indent="0">
              <a:buNone/>
            </a:pPr>
            <a:r>
              <a:rPr lang="fi-FI" sz="2000" dirty="0">
                <a:latin typeface="Times New Roman" panose="02020603050405020304" pitchFamily="18" charset="0"/>
                <a:cs typeface="Times New Roman" panose="02020603050405020304" pitchFamily="18" charset="0"/>
              </a:rPr>
              <a:t>LAO PDR</a:t>
            </a:r>
          </a:p>
          <a:p>
            <a:pPr marL="0" indent="0">
              <a:buNone/>
            </a:pPr>
            <a:r>
              <a:rPr lang="fi-FI" sz="2000" dirty="0">
                <a:latin typeface="Times New Roman" panose="02020603050405020304" pitchFamily="18" charset="0"/>
                <a:cs typeface="Times New Roman" panose="02020603050405020304" pitchFamily="18" charset="0"/>
              </a:rPr>
              <a:t>Vietnam</a:t>
            </a:r>
          </a:p>
          <a:p>
            <a:pPr marL="0" indent="0">
              <a:buNone/>
            </a:pPr>
            <a:r>
              <a:rPr lang="fi-FI" sz="2000" b="1" dirty="0">
                <a:latin typeface="Times New Roman" panose="02020603050405020304" pitchFamily="18" charset="0"/>
                <a:cs typeface="Times New Roman" panose="02020603050405020304" pitchFamily="18" charset="0"/>
              </a:rPr>
              <a:t>China</a:t>
            </a:r>
          </a:p>
          <a:p>
            <a:pPr marL="0" indent="0">
              <a:buNone/>
            </a:pPr>
            <a:endParaRPr lang="fi-FI" sz="2000" dirty="0"/>
          </a:p>
        </p:txBody>
      </p:sp>
    </p:spTree>
    <p:extLst>
      <p:ext uri="{BB962C8B-B14F-4D97-AF65-F5344CB8AC3E}">
        <p14:creationId xmlns:p14="http://schemas.microsoft.com/office/powerpoint/2010/main" val="3475495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a:bodyPr>
          <a:lstStyle/>
          <a:p>
            <a:r>
              <a:rPr lang="fi-FI" sz="2000" b="1" dirty="0" err="1">
                <a:latin typeface="Times New Roman" panose="02020603050405020304" pitchFamily="18" charset="0"/>
                <a:cs typeface="Times New Roman" panose="02020603050405020304" pitchFamily="18" charset="0"/>
              </a:rPr>
              <a:t>Developing</a:t>
            </a:r>
            <a:r>
              <a:rPr lang="fi-FI" sz="2000" b="1" dirty="0">
                <a:latin typeface="Times New Roman" panose="02020603050405020304" pitchFamily="18" charset="0"/>
                <a:cs typeface="Times New Roman" panose="02020603050405020304" pitchFamily="18" charset="0"/>
              </a:rPr>
              <a:t> </a:t>
            </a:r>
            <a:r>
              <a:rPr lang="fi-FI" sz="2000" b="1" dirty="0" err="1">
                <a:latin typeface="Times New Roman" panose="02020603050405020304" pitchFamily="18" charset="0"/>
                <a:cs typeface="Times New Roman" panose="02020603050405020304" pitchFamily="18" charset="0"/>
              </a:rPr>
              <a:t>economies</a:t>
            </a:r>
            <a:r>
              <a:rPr lang="fi-FI" sz="2000" b="1" dirty="0">
                <a:latin typeface="Times New Roman" panose="02020603050405020304" pitchFamily="18" charset="0"/>
                <a:cs typeface="Times New Roman" panose="02020603050405020304" pitchFamily="18" charset="0"/>
              </a:rPr>
              <a:t> </a:t>
            </a:r>
            <a:r>
              <a:rPr lang="fi-FI" sz="2000" b="1" dirty="0" err="1">
                <a:latin typeface="Times New Roman" panose="02020603050405020304" pitchFamily="18" charset="0"/>
                <a:cs typeface="Times New Roman" panose="02020603050405020304" pitchFamily="18" charset="0"/>
              </a:rPr>
              <a:t>by</a:t>
            </a:r>
            <a:r>
              <a:rPr lang="fi-FI" sz="2000" b="1" dirty="0">
                <a:latin typeface="Times New Roman" panose="02020603050405020304" pitchFamily="18" charset="0"/>
                <a:cs typeface="Times New Roman" panose="02020603050405020304" pitchFamily="18" charset="0"/>
              </a:rPr>
              <a:t> </a:t>
            </a:r>
            <a:r>
              <a:rPr lang="fi-FI" sz="2000" b="1" dirty="0" err="1">
                <a:latin typeface="Times New Roman" panose="02020603050405020304" pitchFamily="18" charset="0"/>
                <a:cs typeface="Times New Roman" panose="02020603050405020304" pitchFamily="18" charset="0"/>
              </a:rPr>
              <a:t>region</a:t>
            </a:r>
            <a:endParaRPr lang="en-US"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50966" y="938150"/>
            <a:ext cx="9749642" cy="5919850"/>
          </a:xfrm>
          <a:prstGeom prst="rect">
            <a:avLst/>
          </a:prstGeom>
        </p:spPr>
      </p:pic>
    </p:spTree>
    <p:extLst>
      <p:ext uri="{BB962C8B-B14F-4D97-AF65-F5344CB8AC3E}">
        <p14:creationId xmlns:p14="http://schemas.microsoft.com/office/powerpoint/2010/main" val="705291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215"/>
          </a:xfrm>
        </p:spPr>
        <p:txBody>
          <a:bodyPr>
            <a:normAutofit fontScale="90000"/>
          </a:bodyPr>
          <a:lstStyle/>
          <a:p>
            <a:r>
              <a:rPr lang="fi-FI" sz="3000" b="1" dirty="0" err="1">
                <a:latin typeface="Times New Roman" panose="02020603050405020304" pitchFamily="18" charset="0"/>
                <a:cs typeface="Times New Roman" panose="02020603050405020304" pitchFamily="18" charset="0"/>
              </a:rPr>
              <a:t>Principal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differences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between</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transition</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developing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economies</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63782"/>
            <a:ext cx="10515600" cy="5013181"/>
          </a:xfrm>
        </p:spPr>
        <p:txBody>
          <a:bodyPr>
            <a:normAutofit/>
          </a:bodyPr>
          <a:lstStyle/>
          <a:p>
            <a:pPr marL="0" indent="0" algn="just">
              <a:buNone/>
            </a:pPr>
            <a:r>
              <a:rPr lang="fi-FI" sz="3000" dirty="0" err="1">
                <a:solidFill>
                  <a:srgbClr val="FF0000"/>
                </a:solidFill>
                <a:latin typeface="Times New Roman" panose="02020603050405020304" pitchFamily="18" charset="0"/>
                <a:cs typeface="Times New Roman" panose="02020603050405020304" pitchFamily="18" charset="0"/>
              </a:rPr>
              <a:t>TEs</a:t>
            </a:r>
            <a:r>
              <a:rPr lang="fi-FI" sz="3000" dirty="0">
                <a:solidFill>
                  <a:srgbClr val="FF0000"/>
                </a:solidFill>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suffer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from</a:t>
            </a:r>
            <a:r>
              <a:rPr lang="fi-FI" sz="3000" dirty="0">
                <a:latin typeface="Times New Roman" panose="02020603050405020304" pitchFamily="18" charset="0"/>
                <a:cs typeface="Times New Roman" panose="02020603050405020304" pitchFamily="18" charset="0"/>
              </a:rPr>
              <a:t> a </a:t>
            </a:r>
            <a:r>
              <a:rPr lang="fi-FI" sz="3000" dirty="0" err="1">
                <a:latin typeface="Times New Roman" panose="02020603050405020304" pitchFamily="18" charset="0"/>
                <a:cs typeface="Times New Roman" panose="02020603050405020304" pitchFamily="18" charset="0"/>
              </a:rPr>
              <a:t>comparative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disadvantage</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distribution</a:t>
            </a:r>
            <a:r>
              <a:rPr lang="fi-FI" sz="3000" dirty="0">
                <a:latin typeface="Times New Roman" panose="02020603050405020304" pitchFamily="18" charset="0"/>
                <a:cs typeface="Times New Roman" panose="02020603050405020304" pitchFamily="18" charset="0"/>
              </a:rPr>
              <a:t> and </a:t>
            </a:r>
            <a:r>
              <a:rPr lang="fi-FI" sz="3000" dirty="0" err="1">
                <a:latin typeface="Times New Roman" panose="02020603050405020304" pitchFamily="18" charset="0"/>
                <a:cs typeface="Times New Roman" panose="02020603050405020304" pitchFamily="18" charset="0"/>
              </a:rPr>
              <a:t>networking</a:t>
            </a:r>
            <a:r>
              <a:rPr lang="fi-FI" sz="3000" dirty="0">
                <a:latin typeface="Times New Roman" panose="02020603050405020304" pitchFamily="18" charset="0"/>
                <a:cs typeface="Times New Roman" panose="02020603050405020304" pitchFamily="18" charset="0"/>
              </a:rPr>
              <a:t>, as </a:t>
            </a:r>
            <a:r>
              <a:rPr lang="fi-FI" sz="3000" dirty="0" err="1">
                <a:latin typeface="Times New Roman" panose="02020603050405020304" pitchFamily="18" charset="0"/>
                <a:cs typeface="Times New Roman" panose="02020603050405020304" pitchFamily="18" charset="0"/>
              </a:rPr>
              <a:t>well</a:t>
            </a:r>
            <a:r>
              <a:rPr lang="fi-FI" sz="3000" dirty="0">
                <a:latin typeface="Times New Roman" panose="02020603050405020304" pitchFamily="18" charset="0"/>
                <a:cs typeface="Times New Roman" panose="02020603050405020304" pitchFamily="18" charset="0"/>
              </a:rPr>
              <a:t> as </a:t>
            </a:r>
            <a:r>
              <a:rPr lang="fi-FI" sz="3000" dirty="0" err="1">
                <a:latin typeface="Times New Roman" panose="02020603050405020304" pitchFamily="18" charset="0"/>
                <a:cs typeface="Times New Roman" panose="02020603050405020304" pitchFamily="18" charset="0"/>
              </a:rPr>
              <a:t>financial</a:t>
            </a:r>
            <a:r>
              <a:rPr lang="fi-FI" sz="3000" dirty="0">
                <a:latin typeface="Times New Roman" panose="02020603050405020304" pitchFamily="18" charset="0"/>
                <a:cs typeface="Times New Roman" panose="02020603050405020304" pitchFamily="18" charset="0"/>
              </a:rPr>
              <a:t> and </a:t>
            </a:r>
            <a:r>
              <a:rPr lang="fi-FI" sz="3000" dirty="0" err="1">
                <a:latin typeface="Times New Roman" panose="02020603050405020304" pitchFamily="18" charset="0"/>
                <a:cs typeface="Times New Roman" panose="02020603050405020304" pitchFamily="18" charset="0"/>
              </a:rPr>
              <a:t>other</a:t>
            </a:r>
            <a:r>
              <a:rPr lang="fi-FI" sz="3000" dirty="0">
                <a:latin typeface="Times New Roman" panose="02020603050405020304" pitchFamily="18" charset="0"/>
                <a:cs typeface="Times New Roman" panose="02020603050405020304" pitchFamily="18" charset="0"/>
              </a:rPr>
              <a:t> business </a:t>
            </a:r>
            <a:r>
              <a:rPr lang="fi-FI" sz="3000" dirty="0" err="1">
                <a:latin typeface="Times New Roman" panose="02020603050405020304" pitchFamily="18" charset="0"/>
                <a:cs typeface="Times New Roman" panose="02020603050405020304" pitchFamily="18" charset="0"/>
              </a:rPr>
              <a:t>services</a:t>
            </a:r>
            <a:r>
              <a:rPr lang="fi-FI" sz="3000" dirty="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dirty="0" err="1">
                <a:solidFill>
                  <a:srgbClr val="FF0000"/>
                </a:solidFill>
                <a:latin typeface="Times New Roman" panose="02020603050405020304" pitchFamily="18" charset="0"/>
                <a:cs typeface="Times New Roman" panose="02020603050405020304" pitchFamily="18" charset="0"/>
              </a:rPr>
              <a:t>TEs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more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than</a:t>
            </a:r>
            <a:r>
              <a:rPr lang="fi-FI" sz="3000" dirty="0">
                <a:latin typeface="Times New Roman" panose="02020603050405020304" pitchFamily="18" charset="0"/>
                <a:cs typeface="Times New Roman" panose="02020603050405020304" pitchFamily="18" charset="0"/>
              </a:rPr>
              <a:t> </a:t>
            </a:r>
            <a:r>
              <a:rPr lang="fi-FI" sz="3000" dirty="0" err="1">
                <a:solidFill>
                  <a:srgbClr val="FF0000"/>
                </a:solidFill>
                <a:latin typeface="Times New Roman" panose="02020603050405020304" pitchFamily="18" charset="0"/>
                <a:cs typeface="Times New Roman" panose="02020603050405020304" pitchFamily="18" charset="0"/>
              </a:rPr>
              <a:t>DEs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also</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have</a:t>
            </a:r>
            <a:r>
              <a:rPr lang="fi-FI" sz="3000" dirty="0">
                <a:latin typeface="Times New Roman" panose="02020603050405020304" pitchFamily="18" charset="0"/>
                <a:cs typeface="Times New Roman" panose="02020603050405020304" pitchFamily="18" charset="0"/>
              </a:rPr>
              <a:t> a </a:t>
            </a:r>
            <a:r>
              <a:rPr lang="fi-FI" sz="3000" dirty="0" err="1">
                <a:latin typeface="Times New Roman" panose="02020603050405020304" pitchFamily="18" charset="0"/>
                <a:cs typeface="Times New Roman" panose="02020603050405020304" pitchFamily="18" charset="0"/>
              </a:rPr>
              <a:t>greater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demand</a:t>
            </a:r>
            <a:r>
              <a:rPr lang="fi-FI" sz="3000" dirty="0">
                <a:latin typeface="Times New Roman" panose="02020603050405020304" pitchFamily="18" charset="0"/>
                <a:cs typeface="Times New Roman" panose="02020603050405020304" pitchFamily="18" charset="0"/>
              </a:rPr>
              <a:t> for business/</a:t>
            </a:r>
            <a:r>
              <a:rPr lang="fi-FI" sz="3000" dirty="0" err="1">
                <a:latin typeface="Times New Roman" panose="02020603050405020304" pitchFamily="18" charset="0"/>
                <a:cs typeface="Times New Roman" panose="02020603050405020304" pitchFamily="18" charset="0"/>
              </a:rPr>
              <a:t>financial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services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given</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their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highly</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developed</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production</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sector</a:t>
            </a:r>
            <a:r>
              <a:rPr lang="fi-FI" sz="3000" dirty="0">
                <a:latin typeface="Times New Roman" panose="02020603050405020304" pitchFamily="18" charset="0"/>
                <a:cs typeface="Times New Roman" panose="02020603050405020304" pitchFamily="18" charset="0"/>
              </a:rPr>
              <a:t>. </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dirty="0" err="1">
                <a:latin typeface="Times New Roman" panose="02020603050405020304" pitchFamily="18" charset="0"/>
                <a:cs typeface="Times New Roman" panose="02020603050405020304" pitchFamily="18" charset="0"/>
              </a:rPr>
              <a:t>Future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economic</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growth</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concentrated</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various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knowledge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sectors</a:t>
            </a:r>
            <a:r>
              <a:rPr lang="fi-FI" sz="3000" dirty="0">
                <a:latin typeface="Times New Roman" panose="02020603050405020304" pitchFamily="18" charset="0"/>
                <a:cs typeface="Times New Roman" panose="02020603050405020304" pitchFamily="18" charset="0"/>
              </a:rPr>
              <a:t>” is </a:t>
            </a:r>
            <a:r>
              <a:rPr lang="fi-FI" sz="3000" dirty="0" err="1">
                <a:latin typeface="Times New Roman" panose="02020603050405020304" pitchFamily="18" charset="0"/>
                <a:cs typeface="Times New Roman" panose="02020603050405020304" pitchFamily="18" charset="0"/>
              </a:rPr>
              <a:t>going</a:t>
            </a:r>
            <a:r>
              <a:rPr lang="fi-FI" sz="3000" dirty="0">
                <a:latin typeface="Times New Roman" panose="02020603050405020304" pitchFamily="18" charset="0"/>
                <a:cs typeface="Times New Roman" panose="02020603050405020304" pitchFamily="18" charset="0"/>
              </a:rPr>
              <a:t> to </a:t>
            </a:r>
            <a:r>
              <a:rPr lang="fi-FI" sz="3000" dirty="0" err="1">
                <a:latin typeface="Times New Roman" panose="02020603050405020304" pitchFamily="18" charset="0"/>
                <a:cs typeface="Times New Roman" panose="02020603050405020304" pitchFamily="18" charset="0"/>
              </a:rPr>
              <a:t>be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even</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more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dependent</a:t>
            </a:r>
            <a:r>
              <a:rPr lang="fi-FI" sz="3000" dirty="0">
                <a:latin typeface="Times New Roman" panose="02020603050405020304" pitchFamily="18" charset="0"/>
                <a:cs typeface="Times New Roman" panose="02020603050405020304" pitchFamily="18" charset="0"/>
              </a:rPr>
              <a:t> on </a:t>
            </a:r>
            <a:r>
              <a:rPr lang="fi-FI" sz="3000" dirty="0" err="1">
                <a:latin typeface="Times New Roman" panose="02020603050405020304" pitchFamily="18" charset="0"/>
                <a:cs typeface="Times New Roman" panose="02020603050405020304" pitchFamily="18" charset="0"/>
              </a:rPr>
              <a:t>human</a:t>
            </a:r>
            <a:r>
              <a:rPr lang="fi-FI" sz="3000" dirty="0">
                <a:latin typeface="Times New Roman" panose="02020603050405020304" pitchFamily="18" charset="0"/>
                <a:cs typeface="Times New Roman" panose="02020603050405020304" pitchFamily="18" charset="0"/>
              </a:rPr>
              <a:t> capital </a:t>
            </a:r>
            <a:r>
              <a:rPr lang="fi-FI" sz="3000" dirty="0" err="1">
                <a:latin typeface="Times New Roman" panose="02020603050405020304" pitchFamily="18" charset="0"/>
                <a:cs typeface="Times New Roman" panose="02020603050405020304" pitchFamily="18" charset="0"/>
              </a:rPr>
              <a:t>than</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the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past</a:t>
            </a:r>
            <a:r>
              <a:rPr lang="fi-FI" sz="3000" dirty="0">
                <a:latin typeface="Times New Roman" panose="02020603050405020304" pitchFamily="18" charset="0"/>
                <a:cs typeface="Times New Roman" panose="02020603050405020304" pitchFamily="18" charset="0"/>
              </a:rPr>
              <a:t>, and </a:t>
            </a:r>
            <a:r>
              <a:rPr lang="fi-FI" sz="3000" dirty="0" err="1">
                <a:solidFill>
                  <a:srgbClr val="FF0000"/>
                </a:solidFill>
                <a:latin typeface="Times New Roman" panose="02020603050405020304" pitchFamily="18" charset="0"/>
                <a:cs typeface="Times New Roman" panose="02020603050405020304" pitchFamily="18" charset="0"/>
              </a:rPr>
              <a:t>TEs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are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well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situated</a:t>
            </a:r>
            <a:r>
              <a:rPr lang="fi-FI" sz="3000" dirty="0">
                <a:latin typeface="Times New Roman" panose="02020603050405020304" pitchFamily="18" charset="0"/>
                <a:cs typeface="Times New Roman" panose="02020603050405020304" pitchFamily="18" charset="0"/>
              </a:rPr>
              <a:t> to </a:t>
            </a:r>
            <a:r>
              <a:rPr lang="fi-FI" sz="3000" dirty="0" err="1">
                <a:latin typeface="Times New Roman" panose="02020603050405020304" pitchFamily="18" charset="0"/>
                <a:cs typeface="Times New Roman" panose="02020603050405020304" pitchFamily="18" charset="0"/>
              </a:rPr>
              <a:t>take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advantage</a:t>
            </a:r>
            <a:r>
              <a:rPr lang="fi-FI" sz="3000" dirty="0">
                <a:latin typeface="Times New Roman" panose="02020603050405020304" pitchFamily="18" charset="0"/>
                <a:cs typeface="Times New Roman" panose="02020603050405020304" pitchFamily="18" charset="0"/>
              </a:rPr>
              <a:t> of </a:t>
            </a:r>
            <a:r>
              <a:rPr lang="fi-FI" sz="3000" dirty="0" err="1">
                <a:latin typeface="Times New Roman" panose="02020603050405020304" pitchFamily="18" charset="0"/>
                <a:cs typeface="Times New Roman" panose="02020603050405020304" pitchFamily="18" charset="0"/>
              </a:rPr>
              <a:t>this</a:t>
            </a:r>
            <a:r>
              <a:rPr lang="fi-FI" sz="3000" dirty="0">
                <a:latin typeface="Times New Roman" panose="02020603050405020304" pitchFamily="18" charset="0"/>
                <a:cs typeface="Times New Roman" panose="02020603050405020304" pitchFamily="18" charset="0"/>
              </a:rPr>
              <a:t>.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buNone/>
            </a:pPr>
            <a:endParaRPr lang="fi-FI" sz="1500" dirty="0"/>
          </a:p>
          <a:p>
            <a:pPr marL="0" indent="0">
              <a:buNone/>
            </a:pPr>
            <a:endParaRPr lang="fi-FI" sz="1500" dirty="0"/>
          </a:p>
          <a:p>
            <a:pPr marL="0" indent="0">
              <a:buNone/>
            </a:pPr>
            <a:endParaRPr lang="fi-FI" sz="1500" dirty="0"/>
          </a:p>
          <a:p>
            <a:pPr marL="0" indent="0">
              <a:buNone/>
            </a:pPr>
            <a:endParaRPr lang="fi-FI" sz="2500" dirty="0"/>
          </a:p>
          <a:p>
            <a:pPr marL="0" indent="0">
              <a:buNone/>
            </a:pPr>
            <a:endParaRPr lang="fi-FI" sz="2500" dirty="0"/>
          </a:p>
          <a:p>
            <a:pPr marL="0" indent="0">
              <a:buNone/>
            </a:pPr>
            <a:endParaRPr lang="fi-FI" sz="25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415711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meant by an emerging country today</a:t>
            </a:r>
            <a:r>
              <a:rPr lang="fi-FI" b="1" dirty="0">
                <a:latin typeface="Times New Roman" panose="02020603050405020304" pitchFamily="18" charset="0"/>
                <a:cs typeface="Times New Roman" panose="02020603050405020304" pitchFamily="18" charset="0"/>
              </a:rPr>
              <a:t>? 2</a:t>
            </a:r>
            <a:endParaRPr lang="en-US" dirty="0"/>
          </a:p>
        </p:txBody>
      </p:sp>
      <p:sp>
        <p:nvSpPr>
          <p:cNvPr id="3" name="Content Placeholder 2"/>
          <p:cNvSpPr>
            <a:spLocks noGrp="1"/>
          </p:cNvSpPr>
          <p:nvPr>
            <p:ph idx="1"/>
          </p:nvPr>
        </p:nvSpPr>
        <p:spPr>
          <a:xfrm>
            <a:off x="838200" y="1825625"/>
            <a:ext cx="10515600" cy="4827838"/>
          </a:xfrm>
        </p:spPr>
        <p:txBody>
          <a:bodyPr>
            <a:normAutofit fontScale="32500" lnSpcReduction="20000"/>
          </a:bodyPr>
          <a:lstStyle/>
          <a:p>
            <a:pPr marL="0" indent="0">
              <a:buNone/>
            </a:pPr>
            <a:r>
              <a:rPr lang="en-US" sz="7700" b="1" dirty="0">
                <a:latin typeface="Times New Roman" panose="02020603050405020304" pitchFamily="18" charset="0"/>
                <a:cs typeface="Times New Roman" panose="02020603050405020304" pitchFamily="18" charset="0"/>
              </a:rPr>
              <a:t>Less developed country but one that has adopted the institutional, legal, and financial structures</a:t>
            </a:r>
            <a:r>
              <a:rPr lang="en-US" sz="7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7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sz="6300" dirty="0">
                <a:latin typeface="Times New Roman" panose="02020603050405020304" pitchFamily="18" charset="0"/>
                <a:cs typeface="Times New Roman" panose="02020603050405020304" pitchFamily="18" charset="0"/>
                <a:sym typeface="Wingdings" panose="05000000000000000000" pitchFamily="2" charset="2"/>
              </a:rPr>
              <a:t> </a:t>
            </a:r>
            <a:r>
              <a:rPr lang="en-US" sz="6300" i="1" dirty="0">
                <a:latin typeface="Times New Roman" panose="02020603050405020304" pitchFamily="18" charset="0"/>
                <a:cs typeface="Times New Roman" panose="02020603050405020304" pitchFamily="18" charset="0"/>
              </a:rPr>
              <a:t>a potential path to becoming a more developed country over time.</a:t>
            </a:r>
          </a:p>
          <a:p>
            <a:pPr marL="0" indent="0">
              <a:buNone/>
            </a:pPr>
            <a:endParaRPr lang="fi-FI" sz="6300" dirty="0">
              <a:latin typeface="Times New Roman" panose="02020603050405020304" pitchFamily="18" charset="0"/>
              <a:cs typeface="Times New Roman" panose="02020603050405020304" pitchFamily="18" charset="0"/>
            </a:endParaRPr>
          </a:p>
          <a:p>
            <a:pPr marL="0" indent="0">
              <a:buNone/>
            </a:pPr>
            <a:endParaRPr lang="en-US" sz="6300" dirty="0">
              <a:latin typeface="Times New Roman" panose="02020603050405020304" pitchFamily="18" charset="0"/>
              <a:cs typeface="Times New Roman" panose="02020603050405020304" pitchFamily="18" charset="0"/>
            </a:endParaRPr>
          </a:p>
          <a:p>
            <a:pPr marL="0" indent="0">
              <a:buNone/>
            </a:pPr>
            <a:r>
              <a:rPr lang="en-US" sz="7700" b="1" dirty="0">
                <a:latin typeface="Times New Roman" panose="02020603050405020304" pitchFamily="18" charset="0"/>
                <a:cs typeface="Times New Roman" panose="02020603050405020304" pitchFamily="18" charset="0"/>
              </a:rPr>
              <a:t>Sufficiently open to the global economy </a:t>
            </a:r>
            <a:r>
              <a:rPr lang="en-US" sz="7700" dirty="0">
                <a:latin typeface="Times New Roman" panose="02020603050405020304" pitchFamily="18" charset="0"/>
                <a:cs typeface="Times New Roman" panose="02020603050405020304" pitchFamily="18" charset="0"/>
                <a:sym typeface="Wingdings" panose="05000000000000000000" pitchFamily="2" charset="2"/>
              </a:rPr>
              <a:t></a:t>
            </a:r>
            <a:r>
              <a:rPr lang="en-US" sz="7700" dirty="0">
                <a:latin typeface="Times New Roman" panose="02020603050405020304" pitchFamily="18" charset="0"/>
                <a:cs typeface="Times New Roman" panose="02020603050405020304" pitchFamily="18" charset="0"/>
              </a:rPr>
              <a:t> </a:t>
            </a:r>
          </a:p>
          <a:p>
            <a:pPr marL="0" indent="0">
              <a:buNone/>
            </a:pPr>
            <a:r>
              <a:rPr lang="en-US" sz="6300" dirty="0">
                <a:latin typeface="Times New Roman" panose="02020603050405020304" pitchFamily="18" charset="0"/>
                <a:cs typeface="Times New Roman" panose="02020603050405020304" pitchFamily="18" charset="0"/>
                <a:sym typeface="Wingdings" panose="05000000000000000000" pitchFamily="2" charset="2"/>
              </a:rPr>
              <a:t> </a:t>
            </a:r>
            <a:r>
              <a:rPr lang="en-US" sz="6300" i="1" dirty="0">
                <a:latin typeface="Times New Roman" panose="02020603050405020304" pitchFamily="18" charset="0"/>
                <a:cs typeface="Times New Roman" panose="02020603050405020304" pitchFamily="18" charset="0"/>
              </a:rPr>
              <a:t>can freely accommodate international trade and allow international investors to have access to its bond and stock markets as well as the ability to make foreign direct investment.</a:t>
            </a:r>
          </a:p>
          <a:p>
            <a:pPr marL="0" indent="0">
              <a:buNone/>
            </a:pPr>
            <a:endParaRPr lang="fi-FI" sz="6300" dirty="0">
              <a:latin typeface="Times New Roman" panose="02020603050405020304" pitchFamily="18" charset="0"/>
              <a:cs typeface="Times New Roman" panose="02020603050405020304" pitchFamily="18" charset="0"/>
            </a:endParaRPr>
          </a:p>
          <a:p>
            <a:pPr marL="0" indent="0">
              <a:buNone/>
            </a:pPr>
            <a:endParaRPr lang="fi-FI" sz="6300" dirty="0">
              <a:latin typeface="Times New Roman" panose="02020603050405020304" pitchFamily="18" charset="0"/>
              <a:cs typeface="Times New Roman" panose="02020603050405020304" pitchFamily="18" charset="0"/>
            </a:endParaRPr>
          </a:p>
          <a:p>
            <a:pPr marL="0" indent="0">
              <a:buNone/>
            </a:pPr>
            <a:r>
              <a:rPr lang="en-US" sz="7700" b="1" dirty="0">
                <a:latin typeface="Times New Roman" panose="02020603050405020304" pitchFamily="18" charset="0"/>
                <a:cs typeface="Times New Roman" panose="02020603050405020304" pitchFamily="18" charset="0"/>
              </a:rPr>
              <a:t>Platform for sustainable economic growth. </a:t>
            </a:r>
            <a:r>
              <a:rPr lang="en-US" sz="7700" b="1"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sz="6300" b="1" dirty="0">
                <a:latin typeface="Times New Roman" panose="02020603050405020304" pitchFamily="18" charset="0"/>
                <a:cs typeface="Times New Roman" panose="02020603050405020304" pitchFamily="18" charset="0"/>
                <a:sym typeface="Wingdings" panose="05000000000000000000" pitchFamily="2" charset="2"/>
              </a:rPr>
              <a:t></a:t>
            </a:r>
            <a:r>
              <a:rPr lang="en-US" sz="6300" dirty="0">
                <a:latin typeface="Times New Roman" panose="02020603050405020304" pitchFamily="18" charset="0"/>
                <a:cs typeface="Times New Roman" panose="02020603050405020304" pitchFamily="18" charset="0"/>
                <a:sym typeface="Wingdings" panose="05000000000000000000" pitchFamily="2" charset="2"/>
              </a:rPr>
              <a:t> </a:t>
            </a:r>
            <a:r>
              <a:rPr lang="en-US" sz="6300" i="1" dirty="0">
                <a:latin typeface="Times New Roman" panose="02020603050405020304" pitchFamily="18" charset="0"/>
                <a:cs typeface="Times New Roman" panose="02020603050405020304" pitchFamily="18" charset="0"/>
              </a:rPr>
              <a:t>has undertaken economic development and reform programs and [has] begun to ‘emerge’ as significant player . . . in the global economy.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712780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BF45-B50F-4C82-8FE7-10429215921D}"/>
              </a:ext>
            </a:extLst>
          </p:cNvPr>
          <p:cNvSpPr>
            <a:spLocks noGrp="1"/>
          </p:cNvSpPr>
          <p:nvPr>
            <p:ph type="title"/>
          </p:nvPr>
        </p:nvSpPr>
        <p:spPr>
          <a:xfrm>
            <a:off x="838200" y="365125"/>
            <a:ext cx="10515600" cy="753461"/>
          </a:xfrm>
        </p:spPr>
        <p:txBody>
          <a:bodyPr>
            <a:noAutofit/>
          </a:bodyPr>
          <a:lstStyle/>
          <a:p>
            <a:r>
              <a:rPr lang="fi-FI" sz="3000" b="1" dirty="0" err="1">
                <a:latin typeface="Times New Roman" panose="02020603050405020304" pitchFamily="18" charset="0"/>
                <a:cs typeface="Times New Roman" panose="02020603050405020304" pitchFamily="18" charset="0"/>
              </a:rPr>
              <a:t>Principal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differences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between</a:t>
            </a:r>
            <a:r>
              <a:rPr lang="fi-FI" sz="3000" b="1" dirty="0">
                <a:latin typeface="Times New Roman" panose="02020603050405020304" pitchFamily="18" charset="0"/>
                <a:cs typeface="Times New Roman" panose="02020603050405020304" pitchFamily="18" charset="0"/>
              </a:rPr>
              <a:t> transition and </a:t>
            </a:r>
            <a:r>
              <a:rPr lang="fi-FI" sz="3000" b="1" dirty="0" err="1">
                <a:latin typeface="Times New Roman" panose="02020603050405020304" pitchFamily="18" charset="0"/>
                <a:cs typeface="Times New Roman" panose="02020603050405020304" pitchFamily="18" charset="0"/>
              </a:rPr>
              <a:t>developing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economies</a:t>
            </a:r>
            <a:endParaRPr lang="LID4096" sz="3000" dirty="0"/>
          </a:p>
        </p:txBody>
      </p:sp>
      <p:sp>
        <p:nvSpPr>
          <p:cNvPr id="3" name="Content Placeholder 2">
            <a:extLst>
              <a:ext uri="{FF2B5EF4-FFF2-40B4-BE49-F238E27FC236}">
                <a16:creationId xmlns:a16="http://schemas.microsoft.com/office/drawing/2014/main" id="{D24EEA54-91C7-4039-BEED-3AFDA50A56C9}"/>
              </a:ext>
            </a:extLst>
          </p:cNvPr>
          <p:cNvSpPr>
            <a:spLocks noGrp="1"/>
          </p:cNvSpPr>
          <p:nvPr>
            <p:ph idx="1"/>
          </p:nvPr>
        </p:nvSpPr>
        <p:spPr>
          <a:xfrm>
            <a:off x="838200" y="1216241"/>
            <a:ext cx="10515600" cy="4960722"/>
          </a:xfrm>
        </p:spPr>
        <p:txBody>
          <a:bodyPr/>
          <a:lstStyle/>
          <a:p>
            <a:pPr marL="0" indent="0" algn="just">
              <a:buNone/>
            </a:pPr>
            <a:r>
              <a:rPr lang="fi-FI" dirty="0">
                <a:latin typeface="Times New Roman" panose="02020603050405020304" pitchFamily="18" charset="0"/>
                <a:cs typeface="Times New Roman" panose="02020603050405020304" pitchFamily="18" charset="0"/>
              </a:rPr>
              <a:t>Long </a:t>
            </a:r>
            <a:r>
              <a:rPr lang="fi-FI" dirty="0" err="1">
                <a:latin typeface="Times New Roman" panose="02020603050405020304" pitchFamily="18" charset="0"/>
                <a:cs typeface="Times New Roman" panose="02020603050405020304" pitchFamily="18" charset="0"/>
              </a:rPr>
              <a:t>experience</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Communism</a:t>
            </a:r>
            <a:r>
              <a:rPr lang="fi-FI" dirty="0">
                <a:latin typeface="Times New Roman" panose="02020603050405020304" pitchFamily="18" charset="0"/>
                <a:cs typeface="Times New Roman" panose="02020603050405020304" pitchFamily="18" charset="0"/>
              </a:rPr>
              <a:t> in </a:t>
            </a:r>
            <a:r>
              <a:rPr lang="fi-FI" dirty="0" err="1">
                <a:solidFill>
                  <a:srgbClr val="FF0000"/>
                </a:solidFill>
                <a:latin typeface="Times New Roman" panose="02020603050405020304" pitchFamily="18" charset="0"/>
                <a:cs typeface="Times New Roman" panose="02020603050405020304" pitchFamily="18" charset="0"/>
              </a:rPr>
              <a:t>TEs</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hence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necessety</a:t>
            </a:r>
            <a:r>
              <a:rPr lang="fi-FI" dirty="0">
                <a:latin typeface="Times New Roman" panose="02020603050405020304" pitchFamily="18" charset="0"/>
                <a:cs typeface="Times New Roman" panose="02020603050405020304" pitchFamily="18" charset="0"/>
              </a:rPr>
              <a:t> of a </a:t>
            </a:r>
            <a:r>
              <a:rPr lang="fi-FI" dirty="0" err="1">
                <a:latin typeface="Times New Roman" panose="02020603050405020304" pitchFamily="18" charset="0"/>
                <a:cs typeface="Times New Roman" panose="02020603050405020304" pitchFamily="18" charset="0"/>
              </a:rPr>
              <a:t>major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quick</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change</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institutions</a:t>
            </a:r>
            <a:r>
              <a:rPr lang="fi-FI"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While</a:t>
            </a:r>
            <a:r>
              <a:rPr lang="fi-FI" dirty="0">
                <a:latin typeface="Times New Roman" panose="02020603050405020304" pitchFamily="18" charset="0"/>
                <a:cs typeface="Times New Roman" panose="02020603050405020304" pitchFamily="18" charset="0"/>
              </a:rPr>
              <a:t> in </a:t>
            </a:r>
            <a:r>
              <a:rPr lang="fi-FI" dirty="0" err="1">
                <a:solidFill>
                  <a:srgbClr val="FF0000"/>
                </a:solidFill>
                <a:latin typeface="Times New Roman" panose="02020603050405020304" pitchFamily="18" charset="0"/>
                <a:cs typeface="Times New Roman" panose="02020603050405020304" pitchFamily="18" charset="0"/>
              </a:rPr>
              <a:t>DEs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less</a:t>
            </a:r>
            <a:r>
              <a:rPr lang="fi-FI" dirty="0">
                <a:latin typeface="Times New Roman" panose="02020603050405020304" pitchFamily="18" charset="0"/>
                <a:cs typeface="Times New Roman" panose="02020603050405020304" pitchFamily="18" charset="0"/>
              </a:rPr>
              <a:t> in tandem </a:t>
            </a:r>
            <a:r>
              <a:rPr lang="fi-FI" dirty="0" err="1">
                <a:latin typeface="Times New Roman" panose="02020603050405020304" pitchFamily="18" charset="0"/>
                <a:cs typeface="Times New Roman" panose="02020603050405020304" pitchFamily="18" charset="0"/>
              </a:rPr>
              <a:t>with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required</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institutions</a:t>
            </a:r>
            <a:r>
              <a:rPr lang="fi-FI" dirty="0">
                <a:latin typeface="Times New Roman" panose="02020603050405020304" pitchFamily="18" charset="0"/>
                <a:cs typeface="Times New Roman" panose="02020603050405020304" pitchFamily="18" charset="0"/>
              </a:rPr>
              <a:t>, in </a:t>
            </a:r>
            <a:r>
              <a:rPr lang="fi-FI" dirty="0" err="1">
                <a:solidFill>
                  <a:srgbClr val="FF0000"/>
                </a:solidFill>
                <a:latin typeface="Times New Roman" panose="02020603050405020304" pitchFamily="18" charset="0"/>
                <a:cs typeface="Times New Roman" panose="02020603050405020304" pitchFamily="18" charset="0"/>
              </a:rPr>
              <a:t>TEs</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modern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sector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might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already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exist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with</a:t>
            </a:r>
            <a:r>
              <a:rPr lang="fi-FI" dirty="0">
                <a:latin typeface="Times New Roman" panose="02020603050405020304" pitchFamily="18" charset="0"/>
                <a:cs typeface="Times New Roman" panose="02020603050405020304" pitchFamily="18" charset="0"/>
              </a:rPr>
              <a:t> no/</a:t>
            </a:r>
            <a:r>
              <a:rPr lang="fi-FI" dirty="0" err="1">
                <a:latin typeface="Times New Roman" panose="02020603050405020304" pitchFamily="18" charset="0"/>
                <a:cs typeface="Times New Roman" panose="02020603050405020304" pitchFamily="18" charset="0"/>
              </a:rPr>
              <a:t>underdeveloped</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government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infrastructure</a:t>
            </a:r>
            <a:r>
              <a:rPr lang="fi-FI" dirty="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sym typeface="Wingdings" panose="05000000000000000000" pitchFamily="2" charset="2"/>
              </a:rPr>
              <a:t></a:t>
            </a:r>
            <a:endParaRPr lang="fi-FI"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a:latin typeface="Times New Roman" panose="02020603050405020304" pitchFamily="18" charset="0"/>
                <a:cs typeface="Times New Roman" panose="02020603050405020304" pitchFamily="18" charset="0"/>
                <a:sym typeface="Wingdings" panose="05000000000000000000" pitchFamily="2" charset="2"/>
              </a:rPr>
              <a:t></a:t>
            </a:r>
            <a:r>
              <a:rPr lang="fi-FI" dirty="0" err="1">
                <a:solidFill>
                  <a:srgbClr val="FF0000"/>
                </a:solidFill>
                <a:latin typeface="Times New Roman" panose="02020603050405020304" pitchFamily="18" charset="0"/>
                <a:cs typeface="Times New Roman" panose="02020603050405020304" pitchFamily="18" charset="0"/>
              </a:rPr>
              <a:t>TEs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greater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need</a:t>
            </a:r>
            <a:r>
              <a:rPr lang="fi-FI" dirty="0">
                <a:latin typeface="Times New Roman" panose="02020603050405020304" pitchFamily="18" charset="0"/>
                <a:cs typeface="Times New Roman" panose="02020603050405020304" pitchFamily="18" charset="0"/>
              </a:rPr>
              <a:t> of market </a:t>
            </a:r>
            <a:r>
              <a:rPr lang="fi-FI" dirty="0" err="1">
                <a:latin typeface="Times New Roman" panose="02020603050405020304" pitchFamily="18" charset="0"/>
                <a:cs typeface="Times New Roman" panose="02020603050405020304" pitchFamily="18" charset="0"/>
              </a:rPr>
              <a:t>institutions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face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higher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barriers</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developing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them</a:t>
            </a:r>
            <a:r>
              <a:rPr lang="fi-FI" dirty="0">
                <a:latin typeface="Times New Roman" panose="02020603050405020304" pitchFamily="18" charset="0"/>
                <a:cs typeface="Times New Roman" panose="02020603050405020304" pitchFamily="18" charset="0"/>
              </a:rPr>
              <a:t>. </a:t>
            </a:r>
          </a:p>
          <a:p>
            <a:pPr marL="0" indent="0">
              <a:buNone/>
            </a:pPr>
            <a:endParaRPr lang="LID4096" dirty="0"/>
          </a:p>
        </p:txBody>
      </p:sp>
    </p:spTree>
    <p:extLst>
      <p:ext uri="{BB962C8B-B14F-4D97-AF65-F5344CB8AC3E}">
        <p14:creationId xmlns:p14="http://schemas.microsoft.com/office/powerpoint/2010/main" val="330887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Differences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between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TEs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DEs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summary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fi-FI" sz="2500" dirty="0" err="1">
                <a:solidFill>
                  <a:srgbClr val="FF0000"/>
                </a:solidFill>
                <a:latin typeface="Times New Roman" panose="02020603050405020304" pitchFamily="18" charset="0"/>
                <a:cs typeface="Times New Roman" panose="02020603050405020304" pitchFamily="18" charset="0"/>
              </a:rPr>
              <a:t>TEs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are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endowed</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with</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many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more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objects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both</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material</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human</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but</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many</a:t>
            </a:r>
            <a:r>
              <a:rPr lang="fi-FI" sz="2500" dirty="0">
                <a:latin typeface="Times New Roman" panose="02020603050405020304" pitchFamily="18" charset="0"/>
                <a:cs typeface="Times New Roman" panose="02020603050405020304" pitchFamily="18" charset="0"/>
              </a:rPr>
              <a:t> of </a:t>
            </a:r>
            <a:r>
              <a:rPr lang="fi-FI" sz="2500" dirty="0" err="1">
                <a:latin typeface="Times New Roman" panose="02020603050405020304" pitchFamily="18" charset="0"/>
                <a:cs typeface="Times New Roman" panose="02020603050405020304" pitchFamily="18" charset="0"/>
              </a:rPr>
              <a:t>them</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embody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wrong</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ideas</a:t>
            </a:r>
            <a:r>
              <a:rPr lang="fi-FI" sz="2500" dirty="0">
                <a:latin typeface="Times New Roman" panose="02020603050405020304" pitchFamily="18" charset="0"/>
                <a:cs typeface="Times New Roman" panose="02020603050405020304" pitchFamily="18" charset="0"/>
              </a:rPr>
              <a:t> (Paul </a:t>
            </a:r>
            <a:r>
              <a:rPr lang="fi-FI" sz="2500" dirty="0" err="1">
                <a:latin typeface="Times New Roman" panose="02020603050405020304" pitchFamily="18" charset="0"/>
                <a:cs typeface="Times New Roman" panose="02020603050405020304" pitchFamily="18" charset="0"/>
              </a:rPr>
              <a:t>Romer</a:t>
            </a:r>
            <a:r>
              <a:rPr lang="fi-FI" sz="2500" dirty="0">
                <a:latin typeface="Times New Roman" panose="02020603050405020304" pitchFamily="18" charset="0"/>
                <a:cs typeface="Times New Roman" panose="02020603050405020304" pitchFamily="18" charset="0"/>
              </a:rPr>
              <a:t> 1993).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dirty="0" err="1">
                <a:latin typeface="Times New Roman" panose="02020603050405020304" pitchFamily="18" charset="0"/>
                <a:cs typeface="Times New Roman" panose="02020603050405020304" pitchFamily="18" charset="0"/>
              </a:rPr>
              <a:t>But</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since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they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have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come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from</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different</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heritages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the</a:t>
            </a:r>
            <a:r>
              <a:rPr lang="fi-FI" sz="2500" dirty="0">
                <a:latin typeface="Times New Roman" panose="02020603050405020304" pitchFamily="18" charset="0"/>
                <a:cs typeface="Times New Roman" panose="02020603050405020304" pitchFamily="18" charset="0"/>
              </a:rPr>
              <a:t> mix of </a:t>
            </a:r>
            <a:r>
              <a:rPr lang="fi-FI" sz="2500" dirty="0" err="1">
                <a:latin typeface="Times New Roman" panose="02020603050405020304" pitchFamily="18" charset="0"/>
                <a:cs typeface="Times New Roman" panose="02020603050405020304" pitchFamily="18" charset="0"/>
              </a:rPr>
              <a:t>policy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instruments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their</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exact</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shape</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emphasis</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the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pace</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sequence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differ</a:t>
            </a:r>
            <a:r>
              <a:rPr lang="fi-FI" sz="2500" dirty="0">
                <a:latin typeface="Times New Roman" panose="02020603050405020304" pitchFamily="18" charset="0"/>
                <a:cs typeface="Times New Roman" panose="02020603050405020304" pitchFamily="18" charset="0"/>
              </a:rPr>
              <a:t>.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dirty="0" err="1">
                <a:solidFill>
                  <a:srgbClr val="FF0000"/>
                </a:solidFill>
                <a:latin typeface="Times New Roman" panose="02020603050405020304" pitchFamily="18" charset="0"/>
                <a:cs typeface="Times New Roman" panose="02020603050405020304" pitchFamily="18" charset="0"/>
              </a:rPr>
              <a:t>DEs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demand</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mostly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ordinary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technological</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transfers</a:t>
            </a:r>
            <a:r>
              <a:rPr lang="fi-FI" sz="2500" dirty="0">
                <a:latin typeface="Times New Roman" panose="02020603050405020304" pitchFamily="18" charset="0"/>
                <a:cs typeface="Times New Roman" panose="02020603050405020304" pitchFamily="18" charset="0"/>
              </a:rPr>
              <a:t>, </a:t>
            </a:r>
            <a:r>
              <a:rPr lang="fi-FI" sz="2500" dirty="0" err="1">
                <a:solidFill>
                  <a:srgbClr val="FF0000"/>
                </a:solidFill>
                <a:latin typeface="Times New Roman" panose="02020603050405020304" pitchFamily="18" charset="0"/>
                <a:cs typeface="Times New Roman" panose="02020603050405020304" pitchFamily="18" charset="0"/>
              </a:rPr>
              <a:t>TEs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require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mostly</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more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urgently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massive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importation</a:t>
            </a:r>
            <a:r>
              <a:rPr lang="fi-FI" sz="2500" dirty="0">
                <a:latin typeface="Times New Roman" panose="02020603050405020304" pitchFamily="18" charset="0"/>
                <a:cs typeface="Times New Roman" panose="02020603050405020304" pitchFamily="18" charset="0"/>
              </a:rPr>
              <a:t> of </a:t>
            </a:r>
            <a:r>
              <a:rPr lang="fi-FI" sz="2500" dirty="0" err="1">
                <a:latin typeface="Times New Roman" panose="02020603050405020304" pitchFamily="18" charset="0"/>
                <a:cs typeface="Times New Roman" panose="02020603050405020304" pitchFamily="18" charset="0"/>
              </a:rPr>
              <a:t>modern</a:t>
            </a:r>
            <a:r>
              <a:rPr lang="fi-FI" sz="2500" dirty="0">
                <a:latin typeface="Times New Roman" panose="02020603050405020304" pitchFamily="18" charset="0"/>
                <a:cs typeface="Times New Roman" panose="02020603050405020304" pitchFamily="18" charset="0"/>
              </a:rPr>
              <a:t> market, </a:t>
            </a:r>
            <a:r>
              <a:rPr lang="fi-FI" sz="2500" dirty="0" err="1">
                <a:latin typeface="Times New Roman" panose="02020603050405020304" pitchFamily="18" charset="0"/>
                <a:cs typeface="Times New Roman" panose="02020603050405020304" pitchFamily="18" charset="0"/>
              </a:rPr>
              <a:t>financial</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corporate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governance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services</a:t>
            </a:r>
            <a:r>
              <a:rPr lang="fi-FI" sz="2500" dirty="0">
                <a:latin typeface="Times New Roman" panose="02020603050405020304" pitchFamily="18" charset="0"/>
                <a:cs typeface="Times New Roman" panose="02020603050405020304" pitchFamily="18" charset="0"/>
              </a:rPr>
              <a:t>.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3776236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Fuel-exporting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countries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199" y="1733798"/>
            <a:ext cx="11108377" cy="4880758"/>
          </a:xfrm>
          <a:prstGeom prst="rect">
            <a:avLst/>
          </a:prstGeom>
        </p:spPr>
      </p:pic>
      <p:sp>
        <p:nvSpPr>
          <p:cNvPr id="5" name="5-Point Star 4"/>
          <p:cNvSpPr/>
          <p:nvPr/>
        </p:nvSpPr>
        <p:spPr>
          <a:xfrm>
            <a:off x="2576946" y="3550721"/>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923320" y="4938154"/>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580416" y="3293423"/>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412675" y="4768930"/>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737264" y="3592284"/>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434452" y="3293423"/>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0434452" y="4174177"/>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207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GDP,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706752"/>
              </p:ext>
            </p:extLst>
          </p:nvPr>
        </p:nvGraphicFramePr>
        <p:xfrm>
          <a:off x="838200" y="1496291"/>
          <a:ext cx="10515600" cy="4680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6161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Export,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6475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5324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FDI, net inflows,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3648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605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population,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6600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0339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Alternative data</a:t>
            </a:r>
          </a:p>
        </p:txBody>
      </p:sp>
      <p:sp>
        <p:nvSpPr>
          <p:cNvPr id="3" name="Content Placeholder 2"/>
          <p:cNvSpPr>
            <a:spLocks noGrp="1"/>
          </p:cNvSpPr>
          <p:nvPr>
            <p:ph idx="1"/>
          </p:nvPr>
        </p:nvSpPr>
        <p:spPr/>
        <p:txBody>
          <a:bodyPr/>
          <a:lstStyle/>
          <a:p>
            <a:endParaRPr lang="en-US"/>
          </a:p>
        </p:txBody>
      </p:sp>
      <p:pic>
        <p:nvPicPr>
          <p:cNvPr id="1026" name="Picture 2" descr="Kuvahaun tulos haulle economic growth in emerging mar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34996"/>
            <a:ext cx="10515600" cy="53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95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capitalization </a:t>
            </a:r>
            <a:r>
              <a:rPr lang="en-US" sz="2000" dirty="0">
                <a:latin typeface="Times New Roman" panose="02020603050405020304" pitchFamily="18" charset="0"/>
                <a:cs typeface="Times New Roman" panose="02020603050405020304" pitchFamily="18" charset="0"/>
              </a:rPr>
              <a:t>refers the total dollar market value of a company's outstanding shares. Commonly referred to as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cap</a:t>
            </a:r>
            <a:r>
              <a:rPr lang="en-US" sz="2000" dirty="0">
                <a:latin typeface="Times New Roman" panose="02020603050405020304" pitchFamily="18" charset="0"/>
                <a:cs typeface="Times New Roman" panose="02020603050405020304" pitchFamily="18" charset="0"/>
              </a:rPr>
              <a:t>," it is calculated by multiplying a company's shares outstanding by the current market price of one share. The investment community uses this figure to determine a company's size, as opposed to using sales or total asset figures.</a:t>
            </a:r>
            <a:br>
              <a:rPr lang="en-US" sz="2000" dirty="0">
                <a:latin typeface="Times New Roman" panose="02020603050405020304" pitchFamily="18" charset="0"/>
                <a:cs typeface="Times New Roman" panose="02020603050405020304" pitchFamily="18" charset="0"/>
              </a:rPr>
            </a:br>
            <a:br>
              <a:rPr lang="en-US" dirty="0"/>
            </a:b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22693" y="1690689"/>
            <a:ext cx="11102197" cy="4906054"/>
          </a:xfrm>
          <a:prstGeom prst="rect">
            <a:avLst/>
          </a:prstGeom>
        </p:spPr>
      </p:pic>
    </p:spTree>
    <p:extLst>
      <p:ext uri="{BB962C8B-B14F-4D97-AF65-F5344CB8AC3E}">
        <p14:creationId xmlns:p14="http://schemas.microsoft.com/office/powerpoint/2010/main" val="3965761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we study about emerging economies</a:t>
            </a: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markets</a:t>
            </a:r>
            <a:r>
              <a:rPr lang="en-US" b="1" dirty="0">
                <a:latin typeface="Times New Roman" panose="02020603050405020304" pitchFamily="18" charset="0"/>
                <a:cs typeface="Times New Roman" panose="02020603050405020304" pitchFamily="18" charset="0"/>
              </a:rPr>
              <a:t> in this course</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fi-FI" b="1" dirty="0" err="1">
                <a:latin typeface="Times New Roman" panose="02020603050405020304" pitchFamily="18" charset="0"/>
                <a:cs typeface="Times New Roman" panose="02020603050405020304" pitchFamily="18" charset="0"/>
              </a:rPr>
              <a:t>Factors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that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relevant</a:t>
            </a:r>
            <a:r>
              <a:rPr lang="fi-FI" b="1" dirty="0">
                <a:latin typeface="Times New Roman" panose="02020603050405020304" pitchFamily="18" charset="0"/>
                <a:cs typeface="Times New Roman" panose="02020603050405020304" pitchFamily="18" charset="0"/>
              </a:rPr>
              <a:t> for </a:t>
            </a:r>
            <a:r>
              <a:rPr lang="fi-FI" b="1" dirty="0" err="1">
                <a:latin typeface="Times New Roman" panose="02020603050405020304" pitchFamily="18" charset="0"/>
                <a:cs typeface="Times New Roman" panose="02020603050405020304" pitchFamily="18" charset="0"/>
              </a:rPr>
              <a:t>direct</a:t>
            </a:r>
            <a:r>
              <a:rPr lang="fi-FI" b="1" dirty="0">
                <a:latin typeface="Times New Roman" panose="02020603050405020304" pitchFamily="18" charset="0"/>
                <a:cs typeface="Times New Roman" panose="02020603050405020304" pitchFamily="18" charset="0"/>
              </a:rPr>
              <a:t> and portfolio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r>
              <a:rPr lang="fi-FI" b="1" dirty="0">
                <a:latin typeface="Times New Roman" panose="02020603050405020304" pitchFamily="18" charset="0"/>
                <a:cs typeface="Times New Roman" panose="02020603050405020304" pitchFamily="18" charset="0"/>
              </a:rPr>
              <a:t> into </a:t>
            </a:r>
            <a:r>
              <a:rPr lang="fi-FI" b="1" dirty="0" err="1">
                <a:latin typeface="Times New Roman" panose="02020603050405020304" pitchFamily="18" charset="0"/>
                <a:cs typeface="Times New Roman" panose="02020603050405020304" pitchFamily="18" charset="0"/>
              </a:rPr>
              <a:t>these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r>
              <a:rPr lang="fi-FI" b="1" dirty="0">
                <a:latin typeface="Times New Roman" panose="02020603050405020304" pitchFamily="18" charset="0"/>
                <a:cs typeface="Times New Roman" panose="02020603050405020304" pitchFamily="18" charset="0"/>
              </a:rPr>
              <a:t>:</a:t>
            </a:r>
          </a:p>
          <a:p>
            <a:pPr marL="457200" lvl="1" indent="0">
              <a:buNone/>
            </a:pPr>
            <a:r>
              <a:rPr lang="fi-FI"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Macroeconomic</a:t>
            </a:r>
            <a:r>
              <a:rPr lang="fi-FI"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r>
              <a:rPr lang="fi-FI"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growth</a:t>
            </a:r>
            <a:r>
              <a:rPr lang="fi-FI" dirty="0">
                <a:latin typeface="Times New Roman" panose="02020603050405020304" pitchFamily="18" charset="0"/>
                <a:cs typeface="Times New Roman" panose="02020603050405020304" pitchFamily="18" charset="0"/>
              </a:rPr>
              <a:t>, business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income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distribution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living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standards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inflation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exchange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rates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macroeconomic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crises</a:t>
            </a:r>
            <a:endParaRPr lang="fi-FI" dirty="0">
              <a:latin typeface="Times New Roman" panose="02020603050405020304" pitchFamily="18" charset="0"/>
              <a:cs typeface="Times New Roman" panose="02020603050405020304" pitchFamily="18" charset="0"/>
            </a:endParaRPr>
          </a:p>
          <a:p>
            <a:pPr marL="457200" lvl="1" indent="0">
              <a:buNone/>
            </a:pPr>
            <a:endParaRPr lang="fi-FI" dirty="0">
              <a:latin typeface="Times New Roman" panose="02020603050405020304" pitchFamily="18" charset="0"/>
              <a:cs typeface="Times New Roman" panose="02020603050405020304" pitchFamily="18" charset="0"/>
            </a:endParaRPr>
          </a:p>
          <a:p>
            <a:pPr marL="457200" lvl="1" indent="0">
              <a:buNone/>
            </a:pPr>
            <a:r>
              <a:rPr lang="fi-FI"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endParaRPr lang="fi-FI"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b="1" dirty="0">
              <a:latin typeface="Times New Roman" panose="02020603050405020304" pitchFamily="18" charset="0"/>
              <a:cs typeface="Times New Roman" panose="02020603050405020304" pitchFamily="18" charset="0"/>
            </a:endParaRPr>
          </a:p>
          <a:p>
            <a:pPr marL="0" indent="0">
              <a:buNone/>
            </a:pPr>
            <a:r>
              <a:rPr lang="fi-FI" b="1" dirty="0" err="1">
                <a:latin typeface="Times New Roman" panose="02020603050405020304" pitchFamily="18" charset="0"/>
                <a:cs typeface="Times New Roman" panose="02020603050405020304" pitchFamily="18" charset="0"/>
              </a:rPr>
              <a:t>Multinationals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companies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activities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a:p>
            <a:pPr marL="0" indent="0">
              <a:buNone/>
            </a:pPr>
            <a:endParaRPr lang="fi-FI" b="1" dirty="0">
              <a:latin typeface="Times New Roman" panose="02020603050405020304" pitchFamily="18" charset="0"/>
              <a:cs typeface="Times New Roman" panose="02020603050405020304" pitchFamily="18" charset="0"/>
            </a:endParaRPr>
          </a:p>
          <a:p>
            <a:pPr marL="0" indent="0">
              <a:buNone/>
            </a:pPr>
            <a:r>
              <a:rPr lang="fi-FI" b="1" dirty="0">
                <a:latin typeface="Times New Roman" panose="02020603050405020304" pitchFamily="18" charset="0"/>
                <a:cs typeface="Times New Roman" panose="02020603050405020304" pitchFamily="18" charset="0"/>
              </a:rPr>
              <a:t>Industrial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a:p>
            <a:pPr marL="0" indent="0">
              <a:buNone/>
            </a:pPr>
            <a:r>
              <a:rPr lang="fi-FI" b="1" dirty="0">
                <a:latin typeface="Times New Roman" panose="02020603050405020304" pitchFamily="18" charset="0"/>
                <a:cs typeface="Times New Roman" panose="02020603050405020304" pitchFamily="18" charset="0"/>
              </a:rPr>
              <a:t>	</a:t>
            </a:r>
            <a:r>
              <a:rPr lang="fi-FI" i="1" dirty="0">
                <a:latin typeface="Times New Roman" panose="02020603050405020304" pitchFamily="18" charset="0"/>
                <a:cs typeface="Times New Roman" panose="02020603050405020304" pitchFamily="18" charset="0"/>
              </a:rPr>
              <a:t>Industrial </a:t>
            </a:r>
            <a:r>
              <a:rPr lang="fi-FI" i="1" dirty="0" err="1">
                <a:latin typeface="Times New Roman" panose="02020603050405020304" pitchFamily="18" charset="0"/>
                <a:cs typeface="Times New Roman" panose="02020603050405020304" pitchFamily="18" charset="0"/>
              </a:rPr>
              <a:t>sectors</a:t>
            </a:r>
            <a:r>
              <a:rPr lang="fi-FI" i="1" dirty="0">
                <a:latin typeface="Times New Roman" panose="02020603050405020304" pitchFamily="18" charset="0"/>
                <a:cs typeface="Times New Roman" panose="02020603050405020304" pitchFamily="18" charset="0"/>
              </a:rPr>
              <a:t>, </a:t>
            </a:r>
            <a:r>
              <a:rPr lang="fi-FI" i="1" dirty="0" err="1">
                <a:latin typeface="Times New Roman" panose="02020603050405020304" pitchFamily="18" charset="0"/>
                <a:cs typeface="Times New Roman" panose="02020603050405020304" pitchFamily="18" charset="0"/>
              </a:rPr>
              <a:t>policies</a:t>
            </a:r>
            <a:r>
              <a:rPr lang="fi-FI" i="1" dirty="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and</a:t>
            </a:r>
            <a:r>
              <a:rPr lang="fi-FI" i="1" dirty="0">
                <a:latin typeface="Times New Roman" panose="02020603050405020304" pitchFamily="18" charset="0"/>
                <a:cs typeface="Times New Roman" panose="02020603050405020304" pitchFamily="18" charset="0"/>
              </a:rPr>
              <a:t> </a:t>
            </a:r>
            <a:r>
              <a:rPr lang="fi-FI" i="1" dirty="0" err="1">
                <a:latin typeface="Times New Roman" panose="02020603050405020304" pitchFamily="18" charset="0"/>
                <a:cs typeface="Times New Roman" panose="02020603050405020304" pitchFamily="18" charset="0"/>
              </a:rPr>
              <a:t>role</a:t>
            </a:r>
            <a:r>
              <a:rPr lang="fi-FI" i="1" dirty="0">
                <a:latin typeface="Times New Roman" panose="02020603050405020304" pitchFamily="18" charset="0"/>
                <a:cs typeface="Times New Roman" panose="02020603050405020304" pitchFamily="18" charset="0"/>
              </a:rPr>
              <a:t> of </a:t>
            </a:r>
            <a:r>
              <a:rPr lang="fi-FI" i="1" dirty="0" err="1">
                <a:latin typeface="Times New Roman" panose="02020603050405020304" pitchFamily="18" charset="0"/>
                <a:cs typeface="Times New Roman" panose="02020603050405020304" pitchFamily="18" charset="0"/>
              </a:rPr>
              <a:t>global</a:t>
            </a:r>
            <a:r>
              <a:rPr lang="fi-FI" i="1" dirty="0">
                <a:latin typeface="Times New Roman" panose="02020603050405020304" pitchFamily="18" charset="0"/>
                <a:cs typeface="Times New Roman" panose="02020603050405020304" pitchFamily="18" charset="0"/>
              </a:rPr>
              <a:t> </a:t>
            </a:r>
            <a:r>
              <a:rPr lang="fi-FI" i="1" dirty="0" err="1">
                <a:latin typeface="Times New Roman" panose="02020603050405020304" pitchFamily="18" charset="0"/>
                <a:cs typeface="Times New Roman" panose="02020603050405020304" pitchFamily="18" charset="0"/>
              </a:rPr>
              <a:t>value</a:t>
            </a:r>
            <a:r>
              <a:rPr lang="fi-FI" i="1" dirty="0">
                <a:latin typeface="Times New Roman" panose="02020603050405020304" pitchFamily="18" charset="0"/>
                <a:cs typeface="Times New Roman" panose="02020603050405020304" pitchFamily="18" charset="0"/>
              </a:rPr>
              <a:t> </a:t>
            </a:r>
            <a:r>
              <a:rPr lang="fi-FI" i="1" dirty="0" err="1">
                <a:latin typeface="Times New Roman" panose="02020603050405020304" pitchFamily="18" charset="0"/>
                <a:cs typeface="Times New Roman" panose="02020603050405020304" pitchFamily="18" charset="0"/>
              </a:rPr>
              <a:t>chains</a:t>
            </a:r>
            <a:endParaRPr lang="fi-FI" i="1" dirty="0">
              <a:latin typeface="Times New Roman" panose="02020603050405020304" pitchFamily="18" charset="0"/>
              <a:cs typeface="Times New Roman" panose="02020603050405020304" pitchFamily="18" charset="0"/>
            </a:endParaRPr>
          </a:p>
          <a:p>
            <a:pPr marL="0" indent="0">
              <a:buNone/>
            </a:pPr>
            <a:endParaRPr lang="fi-FI" b="1" dirty="0">
              <a:latin typeface="Times New Roman" panose="02020603050405020304" pitchFamily="18" charset="0"/>
              <a:cs typeface="Times New Roman" panose="02020603050405020304" pitchFamily="18" charset="0"/>
            </a:endParaRPr>
          </a:p>
          <a:p>
            <a:pPr marL="0" indent="0">
              <a:buNone/>
            </a:pP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lectures</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round-tables</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various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56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DC77-7B7D-44F9-9ACD-12FB77B77762}"/>
              </a:ext>
            </a:extLst>
          </p:cNvPr>
          <p:cNvSpPr>
            <a:spLocks noGrp="1"/>
          </p:cNvSpPr>
          <p:nvPr>
            <p:ph type="title"/>
          </p:nvPr>
        </p:nvSpPr>
        <p:spPr>
          <a:xfrm>
            <a:off x="838200" y="365125"/>
            <a:ext cx="10515600" cy="879213"/>
          </a:xfrm>
        </p:spPr>
        <p:txBody>
          <a:bodyPr>
            <a:normAutofit fontScale="90000"/>
          </a:bodyPr>
          <a:lstStyle/>
          <a:p>
            <a:r>
              <a:rPr lang="fi-FI" sz="3000" b="1" dirty="0" err="1">
                <a:latin typeface="Times New Roman" panose="02020603050405020304" pitchFamily="18" charset="0"/>
                <a:cs typeface="Times New Roman" panose="02020603050405020304" pitchFamily="18" charset="0"/>
              </a:rPr>
              <a:t>Classification</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countries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with</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respect</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their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accessibility</a:t>
            </a:r>
            <a:r>
              <a:rPr lang="fi-FI" sz="3000" b="1" dirty="0">
                <a:latin typeface="Times New Roman" panose="02020603050405020304" pitchFamily="18" charset="0"/>
                <a:cs typeface="Times New Roman" panose="02020603050405020304" pitchFamily="18" charset="0"/>
              </a:rPr>
              <a:t> to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investors</a:t>
            </a:r>
            <a:endParaRPr lang="LID4096" sz="3000" dirty="0"/>
          </a:p>
        </p:txBody>
      </p:sp>
      <p:sp>
        <p:nvSpPr>
          <p:cNvPr id="3" name="Content Placeholder 2">
            <a:extLst>
              <a:ext uri="{FF2B5EF4-FFF2-40B4-BE49-F238E27FC236}">
                <a16:creationId xmlns:a16="http://schemas.microsoft.com/office/drawing/2014/main" id="{9437980C-C94D-47A0-A4B3-7C70F2AB35B6}"/>
              </a:ext>
            </a:extLst>
          </p:cNvPr>
          <p:cNvSpPr>
            <a:spLocks noGrp="1"/>
          </p:cNvSpPr>
          <p:nvPr>
            <p:ph idx="1"/>
          </p:nvPr>
        </p:nvSpPr>
        <p:spPr>
          <a:xfrm>
            <a:off x="838200" y="1244338"/>
            <a:ext cx="10515600" cy="4932625"/>
          </a:xfrm>
        </p:spPr>
        <p:txBody>
          <a:bodyPr>
            <a:normAutofit fontScale="85000" lnSpcReduction="20000"/>
          </a:bodyPr>
          <a:lstStyle/>
          <a:p>
            <a:pPr marL="0" indent="0">
              <a:buNone/>
            </a:pPr>
            <a:endParaRPr lang="en-US" sz="3200" b="1" dirty="0">
              <a:solidFill>
                <a:srgbClr val="FF0000"/>
              </a:solidFill>
            </a:endParaRPr>
          </a:p>
          <a:p>
            <a:pPr marL="0" indent="0">
              <a:buNone/>
            </a:pPr>
            <a:r>
              <a:rPr lang="en-US" sz="3800" b="1" dirty="0">
                <a:solidFill>
                  <a:srgbClr val="FF0000"/>
                </a:solidFill>
              </a:rPr>
              <a:t>Developed markets: </a:t>
            </a:r>
            <a:r>
              <a:rPr lang="en-US" sz="3800" dirty="0"/>
              <a:t>most accessible to and supportive of foreign investors.</a:t>
            </a:r>
          </a:p>
          <a:p>
            <a:pPr marL="0" indent="0">
              <a:buNone/>
            </a:pPr>
            <a:endParaRPr lang="en-US" sz="3800" dirty="0"/>
          </a:p>
          <a:p>
            <a:pPr marL="0" indent="0">
              <a:buNone/>
            </a:pPr>
            <a:r>
              <a:rPr lang="en-US" sz="3800" b="1" dirty="0">
                <a:solidFill>
                  <a:srgbClr val="FF0000"/>
                </a:solidFill>
              </a:rPr>
              <a:t>Emerging markets: </a:t>
            </a:r>
            <a:r>
              <a:rPr lang="en-US" sz="3800" dirty="0"/>
              <a:t>generally, have less accessibility relative to developed markets but demonstrate some level of openness.</a:t>
            </a:r>
          </a:p>
          <a:p>
            <a:pPr marL="0" indent="0">
              <a:buNone/>
            </a:pPr>
            <a:endParaRPr lang="en-US" sz="3800" dirty="0"/>
          </a:p>
          <a:p>
            <a:pPr marL="0" indent="0">
              <a:buNone/>
            </a:pPr>
            <a:r>
              <a:rPr lang="en-US" sz="3800" dirty="0"/>
              <a:t> </a:t>
            </a:r>
            <a:r>
              <a:rPr lang="en-US" sz="3800" b="1" dirty="0">
                <a:solidFill>
                  <a:srgbClr val="FF0000"/>
                </a:solidFill>
              </a:rPr>
              <a:t>Frontier markets: </a:t>
            </a:r>
            <a:r>
              <a:rPr lang="en-US" sz="3800" dirty="0"/>
              <a:t>much less accessible to foreign investors; have notable limitations in their regulatory and operational environments; support a smaller investment landscape.  </a:t>
            </a:r>
            <a:endParaRPr lang="en-US" sz="3800" b="1" dirty="0">
              <a:solidFill>
                <a:srgbClr val="FF0000"/>
              </a:solidFill>
            </a:endParaRPr>
          </a:p>
          <a:p>
            <a:pPr marL="0" indent="0">
              <a:buNone/>
            </a:pPr>
            <a:endParaRPr lang="en-US" dirty="0"/>
          </a:p>
          <a:p>
            <a:pPr marL="0" indent="0">
              <a:buNone/>
            </a:pPr>
            <a:r>
              <a:rPr lang="en-US" dirty="0"/>
              <a:t> </a:t>
            </a:r>
            <a:endParaRPr lang="LID4096" dirty="0"/>
          </a:p>
        </p:txBody>
      </p:sp>
    </p:spTree>
    <p:extLst>
      <p:ext uri="{BB962C8B-B14F-4D97-AF65-F5344CB8AC3E}">
        <p14:creationId xmlns:p14="http://schemas.microsoft.com/office/powerpoint/2010/main" val="231924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Types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investment</a:t>
            </a:r>
            <a:endParaRPr lang="fi-FI" dirty="0"/>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p-Down Arrow 7"/>
          <p:cNvSpPr/>
          <p:nvPr/>
        </p:nvSpPr>
        <p:spPr>
          <a:xfrm>
            <a:off x="8241632" y="4626143"/>
            <a:ext cx="192505" cy="3007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6463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Emerging markets from investment point of 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US" sz="3500" dirty="0">
                <a:latin typeface="Times New Roman" panose="02020603050405020304" pitchFamily="18" charset="0"/>
                <a:cs typeface="Times New Roman" panose="02020603050405020304" pitchFamily="18" charset="0"/>
              </a:rPr>
              <a:t>Are those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included</a:t>
            </a:r>
            <a:r>
              <a:rPr lang="en-US" sz="3500" dirty="0">
                <a:latin typeface="Times New Roman" panose="02020603050405020304" pitchFamily="18" charset="0"/>
                <a:cs typeface="Times New Roman" panose="02020603050405020304" pitchFamily="18" charset="0"/>
              </a:rPr>
              <a:t> in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or more emerging-markets equity</a:t>
            </a:r>
            <a:r>
              <a:rPr lang="en-US" sz="3500" dirty="0">
                <a:latin typeface="Times New Roman" panose="02020603050405020304" pitchFamily="18" charset="0"/>
                <a:cs typeface="Times New Roman" panose="02020603050405020304" pitchFamily="18" charset="0"/>
              </a:rPr>
              <a:t> or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 benchmarks</a:t>
            </a:r>
            <a:r>
              <a:rPr lang="fi-FI"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indices</a:t>
            </a:r>
            <a:r>
              <a:rPr lang="en-US" sz="3500" dirty="0">
                <a:latin typeface="Times New Roman" panose="02020603050405020304" pitchFamily="18" charset="0"/>
                <a:cs typeface="Times New Roman" panose="02020603050405020304" pitchFamily="18" charset="0"/>
              </a:rPr>
              <a:t>.</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Benchmark</a:t>
            </a:r>
            <a:r>
              <a:rPr lang="en-US" sz="3500" dirty="0">
                <a:latin typeface="Times New Roman" panose="02020603050405020304" pitchFamily="18" charset="0"/>
                <a:cs typeface="Times New Roman" panose="02020603050405020304" pitchFamily="18" charset="0"/>
              </a:rPr>
              <a:t> is a measure/index to what you compare your fund’s returns with to judge its performance. </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a:t>
            </a:r>
            <a:r>
              <a:rPr lang="en-US" sz="3500" dirty="0">
                <a:latin typeface="Times New Roman" panose="02020603050405020304" pitchFamily="18" charset="0"/>
                <a:cs typeface="Times New Roman" panose="02020603050405020304" pitchFamily="18" charset="0"/>
              </a:rPr>
              <a:t> can be the average performance of funds similar to yours or a broad index of the investments your fund usually picks from.</a:t>
            </a:r>
          </a:p>
          <a:p>
            <a:pPr marL="0" indent="0" algn="just">
              <a:buNone/>
            </a:pPr>
            <a:endParaRPr lang="fi-FI"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i-FI"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 </a:t>
            </a:r>
            <a:r>
              <a:rPr lang="en-US" sz="3500" dirty="0">
                <a:latin typeface="Times New Roman" panose="02020603050405020304" pitchFamily="18" charset="0"/>
                <a:cs typeface="Times New Roman" panose="02020603050405020304" pitchFamily="18" charset="0"/>
              </a:rPr>
              <a:t>is computed from the prices of selected stocks (typically a weighted average).</a:t>
            </a:r>
            <a:endPar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31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8B1D-CFCD-49E1-B038-93AF4CD598D2}"/>
              </a:ext>
            </a:extLst>
          </p:cNvPr>
          <p:cNvSpPr>
            <a:spLocks noGrp="1"/>
          </p:cNvSpPr>
          <p:nvPr>
            <p:ph type="title"/>
          </p:nvPr>
        </p:nvSpPr>
        <p:spPr>
          <a:xfrm>
            <a:off x="838200" y="365126"/>
            <a:ext cx="10515600" cy="1001762"/>
          </a:xfrm>
        </p:spPr>
        <p:txBody>
          <a:bodyPr>
            <a:normAutofit fontScale="90000"/>
          </a:bodyPr>
          <a:lstStyle/>
          <a:p>
            <a:r>
              <a:rPr lang="en-US" b="1" dirty="0">
                <a:latin typeface="Times New Roman" panose="02020603050405020304" pitchFamily="18" charset="0"/>
                <a:cs typeface="Times New Roman" panose="02020603050405020304" pitchFamily="18" charset="0"/>
              </a:rPr>
              <a:t>The primary benchmarks/indices representing the global stock market</a:t>
            </a:r>
            <a:b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ID4096" dirty="0"/>
          </a:p>
        </p:txBody>
      </p:sp>
      <p:sp>
        <p:nvSpPr>
          <p:cNvPr id="3" name="Content Placeholder 2">
            <a:extLst>
              <a:ext uri="{FF2B5EF4-FFF2-40B4-BE49-F238E27FC236}">
                <a16:creationId xmlns:a16="http://schemas.microsoft.com/office/drawing/2014/main" id="{4828545C-5B4F-4E5B-990D-8D3EBC079768}"/>
              </a:ext>
            </a:extLst>
          </p:cNvPr>
          <p:cNvSpPr>
            <a:spLocks noGrp="1"/>
          </p:cNvSpPr>
          <p:nvPr>
            <p:ph idx="1"/>
          </p:nvPr>
        </p:nvSpPr>
        <p:spPr>
          <a:xfrm>
            <a:off x="838200" y="1159497"/>
            <a:ext cx="10515600" cy="5017466"/>
          </a:xfrm>
        </p:spPr>
        <p:txBody>
          <a:bodyPr/>
          <a:lstStyle/>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MSCI (Morgan Stanley Capital International</a:t>
            </a:r>
            <a:r>
              <a:rPr lang="fi-FI"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FTSE (Financial Times Stock Exchange)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Standard &amp; Poor’s</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Dow Jones</a:t>
            </a:r>
          </a:p>
          <a:p>
            <a:pPr marL="0" indent="0">
              <a:buNone/>
            </a:pPr>
            <a:endParaRPr lang="LID4096" dirty="0"/>
          </a:p>
        </p:txBody>
      </p:sp>
    </p:spTree>
    <p:extLst>
      <p:ext uri="{BB962C8B-B14F-4D97-AF65-F5344CB8AC3E}">
        <p14:creationId xmlns:p14="http://schemas.microsoft.com/office/powerpoint/2010/main" val="416795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What</a:t>
            </a:r>
            <a:r>
              <a:rPr lang="fi-FI" b="1" dirty="0">
                <a:latin typeface="Times New Roman" panose="02020603050405020304" pitchFamily="18" charset="0"/>
                <a:cs typeface="Times New Roman" panose="02020603050405020304" pitchFamily="18" charset="0"/>
              </a:rPr>
              <a:t> is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Markets </a:t>
            </a:r>
            <a:r>
              <a:rPr lang="fi-FI" b="1" dirty="0" err="1">
                <a:latin typeface="Times New Roman" panose="02020603050405020304" pitchFamily="18" charset="0"/>
                <a:cs typeface="Times New Roman" panose="02020603050405020304" pitchFamily="18" charset="0"/>
              </a:rPr>
              <a:t>Equity</a:t>
            </a:r>
            <a:r>
              <a:rPr lang="fi-FI" b="1" dirty="0">
                <a:latin typeface="Times New Roman" panose="02020603050405020304" pitchFamily="18" charset="0"/>
                <a:cs typeface="Times New Roman" panose="02020603050405020304" pitchFamily="18" charset="0"/>
              </a:rPr>
              <a:t> Index?</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0" indent="0" algn="just">
              <a:buNone/>
            </a:pP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en-US" sz="3500" dirty="0">
                <a:latin typeface="Times New Roman" panose="02020603050405020304" pitchFamily="18" charset="0"/>
                <a:cs typeface="Times New Roman" panose="02020603050405020304" pitchFamily="18" charset="0"/>
              </a:rPr>
              <a:t>: The MSCI Emerging Markets Index is an index created by Morgan Stanley Capital International (MSCI) designed to measure equity market performance in global emerging markets.</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It is a float-adjusted market capitalization index that consists of indices in 24 emerging markets.</a:t>
            </a:r>
            <a:endParaRPr lang="en-US" sz="3500" dirty="0"/>
          </a:p>
          <a:p>
            <a:pPr marL="0" indent="0">
              <a:buNone/>
            </a:pPr>
            <a:endParaRPr lang="en-US" dirty="0"/>
          </a:p>
        </p:txBody>
      </p:sp>
    </p:spTree>
    <p:extLst>
      <p:ext uri="{BB962C8B-B14F-4D97-AF65-F5344CB8AC3E}">
        <p14:creationId xmlns:p14="http://schemas.microsoft.com/office/powerpoint/2010/main" val="108579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7" y="93360"/>
            <a:ext cx="10973603" cy="578963"/>
          </a:xfrm>
        </p:spPr>
        <p:txBody>
          <a:bodyPr>
            <a:normAutofit fontScale="90000"/>
          </a:bodyPr>
          <a:lstStyle/>
          <a:p>
            <a:r>
              <a:rPr lang="fi-FI" sz="2500" b="1" dirty="0">
                <a:latin typeface="Times New Roman" panose="02020603050405020304" pitchFamily="18" charset="0"/>
                <a:cs typeface="Times New Roman" panose="02020603050405020304" pitchFamily="18" charset="0"/>
              </a:rPr>
              <a:t>How </a:t>
            </a:r>
            <a:r>
              <a:rPr lang="fi-FI" sz="2500" b="1" dirty="0" err="1">
                <a:latin typeface="Times New Roman" panose="02020603050405020304" pitchFamily="18" charset="0"/>
                <a:cs typeface="Times New Roman" panose="02020603050405020304" pitchFamily="18" charset="0"/>
              </a:rPr>
              <a:t>the</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index</a:t>
            </a:r>
            <a:r>
              <a:rPr lang="fi-FI" sz="2500" b="1" dirty="0">
                <a:latin typeface="Times New Roman" panose="02020603050405020304" pitchFamily="18" charset="0"/>
                <a:cs typeface="Times New Roman" panose="02020603050405020304" pitchFamily="18" charset="0"/>
              </a:rPr>
              <a:t> is </a:t>
            </a:r>
            <a:r>
              <a:rPr lang="fi-FI" sz="2500" b="1" dirty="0" err="1">
                <a:latin typeface="Times New Roman" panose="02020603050405020304" pitchFamily="18" charset="0"/>
                <a:cs typeface="Times New Roman" panose="02020603050405020304" pitchFamily="18" charset="0"/>
              </a:rPr>
              <a:t>calculated</a:t>
            </a:r>
            <a:r>
              <a:rPr lang="fi-FI" sz="2500" b="1" dirty="0">
                <a:latin typeface="Times New Roman" panose="02020603050405020304" pitchFamily="18" charset="0"/>
                <a:cs typeface="Times New Roman" panose="02020603050405020304" pitchFamily="18" charset="0"/>
              </a:rPr>
              <a:t>? FTSE (</a:t>
            </a:r>
            <a:r>
              <a:rPr lang="en-US" sz="2500" b="1" dirty="0">
                <a:latin typeface="Times New Roman" panose="02020603050405020304" pitchFamily="18" charset="0"/>
                <a:cs typeface="Times New Roman" panose="02020603050405020304" pitchFamily="18" charset="0"/>
              </a:rPr>
              <a:t>Financial Times Stock Exchange)</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index</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example</a:t>
            </a:r>
            <a:endParaRPr lang="en-US" sz="25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14882" y="746401"/>
            <a:ext cx="4197742" cy="2591243"/>
          </a:xfrm>
          <a:prstGeom prst="rect">
            <a:avLst/>
          </a:prstGeom>
        </p:spPr>
      </p:pic>
      <p:pic>
        <p:nvPicPr>
          <p:cNvPr id="5" name="Picture 4"/>
          <p:cNvPicPr>
            <a:picLocks noChangeAspect="1"/>
          </p:cNvPicPr>
          <p:nvPr/>
        </p:nvPicPr>
        <p:blipFill>
          <a:blip r:embed="rId3"/>
          <a:stretch>
            <a:fillRect/>
          </a:stretch>
        </p:blipFill>
        <p:spPr>
          <a:xfrm>
            <a:off x="4683858" y="655892"/>
            <a:ext cx="6355216" cy="571500"/>
          </a:xfrm>
          <a:prstGeom prst="rect">
            <a:avLst/>
          </a:prstGeom>
        </p:spPr>
      </p:pic>
      <p:pic>
        <p:nvPicPr>
          <p:cNvPr id="6" name="Picture 5"/>
          <p:cNvPicPr>
            <a:picLocks noChangeAspect="1"/>
          </p:cNvPicPr>
          <p:nvPr/>
        </p:nvPicPr>
        <p:blipFill>
          <a:blip r:embed="rId4"/>
          <a:stretch>
            <a:fillRect/>
          </a:stretch>
        </p:blipFill>
        <p:spPr>
          <a:xfrm>
            <a:off x="4821381" y="1198031"/>
            <a:ext cx="5492338" cy="544039"/>
          </a:xfrm>
          <a:prstGeom prst="rect">
            <a:avLst/>
          </a:prstGeom>
        </p:spPr>
      </p:pic>
      <p:pic>
        <p:nvPicPr>
          <p:cNvPr id="7" name="Picture 6"/>
          <p:cNvPicPr>
            <a:picLocks noChangeAspect="1"/>
          </p:cNvPicPr>
          <p:nvPr/>
        </p:nvPicPr>
        <p:blipFill>
          <a:blip r:embed="rId5"/>
          <a:stretch>
            <a:fillRect/>
          </a:stretch>
        </p:blipFill>
        <p:spPr>
          <a:xfrm>
            <a:off x="4970964" y="1753100"/>
            <a:ext cx="6511335" cy="542925"/>
          </a:xfrm>
          <a:prstGeom prst="rect">
            <a:avLst/>
          </a:prstGeom>
        </p:spPr>
      </p:pic>
      <p:pic>
        <p:nvPicPr>
          <p:cNvPr id="8" name="Picture 7"/>
          <p:cNvPicPr>
            <a:picLocks noChangeAspect="1"/>
          </p:cNvPicPr>
          <p:nvPr/>
        </p:nvPicPr>
        <p:blipFill>
          <a:blip r:embed="rId6"/>
          <a:stretch>
            <a:fillRect/>
          </a:stretch>
        </p:blipFill>
        <p:spPr>
          <a:xfrm>
            <a:off x="3942609" y="2267778"/>
            <a:ext cx="8039594" cy="561975"/>
          </a:xfrm>
          <a:prstGeom prst="rect">
            <a:avLst/>
          </a:prstGeom>
        </p:spPr>
      </p:pic>
      <p:pic>
        <p:nvPicPr>
          <p:cNvPr id="9" name="Picture 8"/>
          <p:cNvPicPr>
            <a:picLocks noChangeAspect="1"/>
          </p:cNvPicPr>
          <p:nvPr/>
        </p:nvPicPr>
        <p:blipFill>
          <a:blip r:embed="rId7"/>
          <a:stretch>
            <a:fillRect/>
          </a:stretch>
        </p:blipFill>
        <p:spPr>
          <a:xfrm>
            <a:off x="3355391" y="3039140"/>
            <a:ext cx="8715268" cy="552450"/>
          </a:xfrm>
          <a:prstGeom prst="rect">
            <a:avLst/>
          </a:prstGeom>
        </p:spPr>
      </p:pic>
      <p:pic>
        <p:nvPicPr>
          <p:cNvPr id="10" name="Picture 9"/>
          <p:cNvPicPr>
            <a:picLocks noChangeAspect="1"/>
          </p:cNvPicPr>
          <p:nvPr/>
        </p:nvPicPr>
        <p:blipFill>
          <a:blip r:embed="rId8"/>
          <a:stretch>
            <a:fillRect/>
          </a:stretch>
        </p:blipFill>
        <p:spPr>
          <a:xfrm>
            <a:off x="2624447" y="3729797"/>
            <a:ext cx="9446212" cy="419100"/>
          </a:xfrm>
          <a:prstGeom prst="rect">
            <a:avLst/>
          </a:prstGeom>
        </p:spPr>
      </p:pic>
      <p:pic>
        <p:nvPicPr>
          <p:cNvPr id="11" name="Picture 10"/>
          <p:cNvPicPr>
            <a:picLocks noChangeAspect="1"/>
          </p:cNvPicPr>
          <p:nvPr/>
        </p:nvPicPr>
        <p:blipFill>
          <a:blip r:embed="rId9"/>
          <a:stretch>
            <a:fillRect/>
          </a:stretch>
        </p:blipFill>
        <p:spPr>
          <a:xfrm>
            <a:off x="599508" y="4287104"/>
            <a:ext cx="11038310" cy="2357140"/>
          </a:xfrm>
          <a:prstGeom prst="rect">
            <a:avLst/>
          </a:prstGeom>
        </p:spPr>
      </p:pic>
    </p:spTree>
    <p:extLst>
      <p:ext uri="{BB962C8B-B14F-4D97-AF65-F5344CB8AC3E}">
        <p14:creationId xmlns:p14="http://schemas.microsoft.com/office/powerpoint/2010/main" val="187216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7185</TotalTime>
  <Words>2383</Words>
  <Application>Microsoft Office PowerPoint</Application>
  <PresentationFormat>Widescreen</PresentationFormat>
  <Paragraphs>287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Times New Roman</vt:lpstr>
      <vt:lpstr>Wingdings</vt:lpstr>
      <vt:lpstr>Office Theme</vt:lpstr>
      <vt:lpstr>Lecture 1: Introduction to Emerging Markets</vt:lpstr>
      <vt:lpstr>Some history of the term ”emerging markets”</vt:lpstr>
      <vt:lpstr>What is meant by an emerging country today? 1</vt:lpstr>
      <vt:lpstr>What is meant by an emerging country today? 2</vt:lpstr>
      <vt:lpstr>Classification of countries with respect of their accessibility to foreign investors</vt:lpstr>
      <vt:lpstr>Emerging markets from investment point of view:</vt:lpstr>
      <vt:lpstr>The primary benchmarks/indices representing the global stock market </vt:lpstr>
      <vt:lpstr>What is Emerging Markets Equity Index?</vt:lpstr>
      <vt:lpstr>How the index is calculated? FTSE (Financial Times Stock Exchange) index example</vt:lpstr>
      <vt:lpstr>MSCI emerging markets index allocation (2020)</vt:lpstr>
      <vt:lpstr>The MSCI Emerging Markets Index – main characteristics (2020) </vt:lpstr>
      <vt:lpstr>The MSCI Emerging Markets Index – dynamics (2020) </vt:lpstr>
      <vt:lpstr>The MSCI Emerging Markets Index – sector and country weights (2020) </vt:lpstr>
      <vt:lpstr>Details of indices calculations</vt:lpstr>
      <vt:lpstr>MSCI index can be customized</vt:lpstr>
      <vt:lpstr>Why we need EMs equity indices? </vt:lpstr>
      <vt:lpstr>Marquis&amp;Rainard  (Harvard Business School Working paper 2014)  </vt:lpstr>
      <vt:lpstr>FTSE classification, September 2020</vt:lpstr>
      <vt:lpstr>Process of development</vt:lpstr>
      <vt:lpstr>Characteristics of emerging markets 1</vt:lpstr>
      <vt:lpstr>Characteristics of emerging markets 2</vt:lpstr>
      <vt:lpstr>Characteristics of emerging markets 3</vt:lpstr>
      <vt:lpstr>Five agreed upon characteristics 1  (By Kimberly Amadeo Updated December 14, 2016)</vt:lpstr>
      <vt:lpstr>Five agreed upon characteristics 2  (By Kimberly Amadeo Updated December 14, 2016)</vt:lpstr>
      <vt:lpstr>Paul Marsh, Emeretus Professor of  London Business School</vt:lpstr>
      <vt:lpstr>Unlike developed countries which are rather homogenous in their socio-economic development,  Emerging countries are very heterogenous!!!  Heterogeneity –bw and within energing markets</vt:lpstr>
      <vt:lpstr>Russia: Sochi versus village near Sochi</vt:lpstr>
      <vt:lpstr>Russia, hospital, province versus Moscow</vt:lpstr>
      <vt:lpstr>China: Beijing versus poor village</vt:lpstr>
      <vt:lpstr>Political regimes in emerging markets</vt:lpstr>
      <vt:lpstr>EMs simplest classification: BRIC(S) or non-BRIC(S)</vt:lpstr>
      <vt:lpstr>Why BRIC(S)?</vt:lpstr>
      <vt:lpstr>Key features of the BRICS  countries</vt:lpstr>
      <vt:lpstr>Modern investors on BRIC acronym</vt:lpstr>
      <vt:lpstr>Transition economies</vt:lpstr>
      <vt:lpstr>Classification of transition economies</vt:lpstr>
      <vt:lpstr>Transition economies by region</vt:lpstr>
      <vt:lpstr>Developing economies by region</vt:lpstr>
      <vt:lpstr>Principal differences between transition and developing economies</vt:lpstr>
      <vt:lpstr>Principal differences between transition and developing economies</vt:lpstr>
      <vt:lpstr>Differences between TEs and DEs: summary</vt:lpstr>
      <vt:lpstr>Fuel-exporting countries</vt:lpstr>
      <vt:lpstr>EMs (according to FTSE 2016) in World GDP, 2015</vt:lpstr>
      <vt:lpstr>EMs (according to FTSE 2016) in World Export, 2015</vt:lpstr>
      <vt:lpstr>EMs (according to FTSE 2016) in World FDI, net inflows, 2015</vt:lpstr>
      <vt:lpstr>EMs (according to FTSE 2016) in World population, 2015</vt:lpstr>
      <vt:lpstr>Alternative data</vt:lpstr>
      <vt:lpstr>        Market capitalization refers the total dollar market value of a company's outstanding shares. Commonly referred to as "market cap," it is calculated by multiplying a company's shares outstanding by the current market price of one share. The investment community uses this figure to determine a company's size, as opposed to using sales or total asset figures.   </vt:lpstr>
      <vt:lpstr>What we study about emerging economies/markets in this course?</vt:lpstr>
      <vt:lpstr>Types of investment</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Investment decisions: basic fundamentals</dc:title>
  <dc:creator>Ledyaeva Svetlana</dc:creator>
  <cp:lastModifiedBy>Ledyaeva Svetlana</cp:lastModifiedBy>
  <cp:revision>347</cp:revision>
  <dcterms:created xsi:type="dcterms:W3CDTF">2017-02-07T09:21:41Z</dcterms:created>
  <dcterms:modified xsi:type="dcterms:W3CDTF">2021-01-11T13:08:19Z</dcterms:modified>
</cp:coreProperties>
</file>