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0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5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2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4B8F-4BD8-43AF-9EF3-AE75505E9E4D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Start-up</a:t>
            </a:r>
            <a:r>
              <a:rPr lang="fi-FI" dirty="0" smtClean="0"/>
              <a:t> tai pienyritys patentoi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Panu Kuosmanen</a:t>
            </a:r>
          </a:p>
          <a:p>
            <a:r>
              <a:rPr lang="fi-FI" dirty="0" smtClean="0"/>
              <a:t>Aalto-yliopisto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0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hyötyä patentoinnista on </a:t>
            </a:r>
            <a:r>
              <a:rPr lang="fi-FI" dirty="0" err="1" smtClean="0"/>
              <a:t>start-upille</a:t>
            </a:r>
            <a:r>
              <a:rPr lang="fi-FI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14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Sijoittajien vakuuttaminen</a:t>
            </a:r>
          </a:p>
          <a:p>
            <a:r>
              <a:rPr lang="fi-FI" dirty="0"/>
              <a:t>On todennäköisempää, että sijoittaja (yksityinen) tai rahoittaja (julkinen) rahoittaa suojattua keksintöä tai ideaa (yhdessä vakuuttavan tiimin kanssa) kuin suojaamatonta</a:t>
            </a:r>
          </a:p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Perusliiketoiminnan turvaaminen</a:t>
            </a:r>
          </a:p>
          <a:p>
            <a:r>
              <a:rPr lang="fi-FI" dirty="0" smtClean="0"/>
              <a:t>Pidetään hajurakoa kilpailijoihin ja varmistetaan kassavirtaa</a:t>
            </a:r>
          </a:p>
          <a:p>
            <a:r>
              <a:rPr lang="fi-FI" dirty="0" smtClean="0"/>
              <a:t>Mahdollistaa kasvun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2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r>
              <a:rPr lang="fi-FI" dirty="0" smtClean="0"/>
              <a:t> tai pienelle yritykselle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Lisensointi tai myynti</a:t>
            </a:r>
          </a:p>
          <a:p>
            <a:r>
              <a:rPr lang="fi-FI" dirty="0" smtClean="0"/>
              <a:t>Kun yritys myydään tai liiketoiminta luovutetaan, patentit ovat rahanarvoista kauppatavaraa</a:t>
            </a:r>
          </a:p>
          <a:p>
            <a:r>
              <a:rPr lang="fi-FI" dirty="0" smtClean="0"/>
              <a:t>Lisenssi on helpompi myydä, jos jotain on patentoitu (toki ei ainoa kriteeri)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r>
              <a:rPr lang="fi-FI" dirty="0" smtClean="0"/>
              <a:t> tai pienelle yritykselle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Asiakkaiden vakuuttaminen, osa 1</a:t>
            </a:r>
          </a:p>
          <a:p>
            <a:r>
              <a:rPr lang="fi-FI" dirty="0" smtClean="0"/>
              <a:t>Asiakas ostaa todennäköisemmin suojatun tuotteen tai ratkaisun kuin suojaamattoman (toki vasta, jos tuote tai ratkaisu tuo asiakkaalle tulevaa katetta tai ratkaisee ongelman)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23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r>
              <a:rPr lang="fi-FI" dirty="0" smtClean="0"/>
              <a:t> tai pienelle yritykselle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Asiakkaiden vakuuttaminen, osa 2</a:t>
            </a:r>
          </a:p>
          <a:p>
            <a:r>
              <a:rPr lang="fi-FI" dirty="0" smtClean="0"/>
              <a:t>On helpompi vakuuttaa asiakas patentoidulla ratkaisulla siitä, että tuote ei loukkaa kilpailijan patentteja kuin jos ratkaisu ei ensinkään olisi suojattu</a:t>
            </a:r>
          </a:p>
          <a:p>
            <a:r>
              <a:rPr lang="fi-FI" dirty="0" smtClean="0"/>
              <a:t>Pätee toki Suomessa, mutta erityisesti ulkomailla (USA:ssa)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1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Hyöty </a:t>
            </a:r>
            <a:r>
              <a:rPr lang="fi-FI" dirty="0" err="1" smtClean="0"/>
              <a:t>start-upille</a:t>
            </a:r>
            <a:r>
              <a:rPr lang="fi-FI" dirty="0" smtClean="0"/>
              <a:t> tai pienelle yritykselle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Yrityksen kasvumahdollisuuksien turvaaminen</a:t>
            </a:r>
          </a:p>
          <a:p>
            <a:r>
              <a:rPr lang="fi-FI" dirty="0" smtClean="0"/>
              <a:t>Jos ja kun markkinaosuus esimerkiksi USA:ssa lähestyy 5 % rajaa, haaste esim. kilpailijalta tai </a:t>
            </a:r>
            <a:r>
              <a:rPr lang="fi-FI" dirty="0" err="1" smtClean="0"/>
              <a:t>NPE:lta</a:t>
            </a:r>
            <a:r>
              <a:rPr lang="fi-FI" dirty="0" smtClean="0"/>
              <a:t> on todennäköinen</a:t>
            </a:r>
          </a:p>
          <a:p>
            <a:r>
              <a:rPr lang="fi-FI" dirty="0" smtClean="0"/>
              <a:t>Tällöin oma patenttisalkku on arvossa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056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Start-up tai pienyritys patentoi</vt:lpstr>
      <vt:lpstr>Hyöty start-upille</vt:lpstr>
      <vt:lpstr>Hyöty start-upille</vt:lpstr>
      <vt:lpstr>Hyöty start-upille</vt:lpstr>
      <vt:lpstr>Hyöty start-upille</vt:lpstr>
      <vt:lpstr>Hyöty start-upille tai pienelle yritykselle</vt:lpstr>
      <vt:lpstr>Hyöty start-upille tai pienelle yritykselle</vt:lpstr>
      <vt:lpstr>Hyöty start-upille tai pienelle yritykselle</vt:lpstr>
      <vt:lpstr>Hyöty start-upille tai pienelle yritykselle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tai pienyritys patentoi</dc:title>
  <dc:creator>Kuosmanen Panu</dc:creator>
  <cp:lastModifiedBy>Kuosmanen Panu</cp:lastModifiedBy>
  <cp:revision>7</cp:revision>
  <dcterms:created xsi:type="dcterms:W3CDTF">2013-03-26T19:49:58Z</dcterms:created>
  <dcterms:modified xsi:type="dcterms:W3CDTF">2019-03-06T13:31:51Z</dcterms:modified>
</cp:coreProperties>
</file>