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8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A6AF5-FC7A-4242-89EA-B49A766C8827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179F8-DB09-41F8-B48B-FE05E4C7B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14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Lisää </a:t>
            </a:r>
            <a:r>
              <a:rPr lang="fi-FI" dirty="0" err="1" smtClean="0"/>
              <a:t>päui</a:t>
            </a: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FAAB-DAA7-44DF-8DE4-43A6F578A71C}" type="slidenum">
              <a:rPr lang="fi-FI" smtClean="0">
                <a:solidFill>
                  <a:prstClr val="black"/>
                </a:solidFill>
              </a:rPr>
              <a:pPr/>
              <a:t>1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13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50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52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53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20002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2" y="1685676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25.9.2018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20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51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93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23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15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44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08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54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C2C65-2423-4C23-A216-32AF5D6AD690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A5981-34C4-48F9-AFEB-E349B37CB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28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2"/>
          <p:cNvSpPr/>
          <p:nvPr/>
        </p:nvSpPr>
        <p:spPr>
          <a:xfrm>
            <a:off x="1314823" y="3328894"/>
            <a:ext cx="10183905" cy="3257177"/>
          </a:xfrm>
          <a:prstGeom prst="rightArrow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973" y="207351"/>
            <a:ext cx="11573704" cy="1195798"/>
          </a:xfrm>
        </p:spPr>
        <p:txBody>
          <a:bodyPr/>
          <a:lstStyle/>
          <a:p>
            <a:r>
              <a:rPr lang="fi-FI" dirty="0" smtClean="0">
                <a:latin typeface="+mn-lt"/>
              </a:rPr>
              <a:t>A! </a:t>
            </a:r>
            <a:r>
              <a:rPr lang="fi-FI" dirty="0" err="1" smtClean="0">
                <a:latin typeface="+mn-lt"/>
              </a:rPr>
              <a:t>Peda</a:t>
            </a:r>
            <a:r>
              <a:rPr lang="fi-FI" dirty="0" smtClean="0">
                <a:latin typeface="+mn-lt"/>
              </a:rPr>
              <a:t> Intro </a:t>
            </a:r>
            <a:r>
              <a:rPr lang="fi-FI" dirty="0" err="1" smtClean="0">
                <a:latin typeface="+mn-lt"/>
              </a:rPr>
              <a:t>timeline</a:t>
            </a:r>
            <a:r>
              <a:rPr lang="fi-FI" dirty="0" smtClean="0">
                <a:latin typeface="+mn-lt"/>
              </a:rPr>
              <a:t>/</a:t>
            </a:r>
            <a:r>
              <a:rPr lang="fi-FI" dirty="0" err="1" smtClean="0">
                <a:latin typeface="+mn-lt"/>
              </a:rPr>
              <a:t>Autumn</a:t>
            </a:r>
            <a:r>
              <a:rPr lang="fi-FI" dirty="0" smtClean="0">
                <a:latin typeface="+mn-lt"/>
              </a:rPr>
              <a:t> 2018</a:t>
            </a:r>
            <a:endParaRPr lang="fi-FI" sz="1600" dirty="0">
              <a:latin typeface="+mn-lt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147586" y="1784157"/>
            <a:ext cx="1607771" cy="1816401"/>
          </a:xfrm>
          <a:custGeom>
            <a:avLst/>
            <a:gdLst>
              <a:gd name="connsiteX0" fmla="*/ 0 w 1607771"/>
              <a:gd name="connsiteY0" fmla="*/ 267967 h 1759432"/>
              <a:gd name="connsiteX1" fmla="*/ 267967 w 1607771"/>
              <a:gd name="connsiteY1" fmla="*/ 0 h 1759432"/>
              <a:gd name="connsiteX2" fmla="*/ 1339804 w 1607771"/>
              <a:gd name="connsiteY2" fmla="*/ 0 h 1759432"/>
              <a:gd name="connsiteX3" fmla="*/ 1607771 w 1607771"/>
              <a:gd name="connsiteY3" fmla="*/ 267967 h 1759432"/>
              <a:gd name="connsiteX4" fmla="*/ 1607771 w 1607771"/>
              <a:gd name="connsiteY4" fmla="*/ 1491465 h 1759432"/>
              <a:gd name="connsiteX5" fmla="*/ 1339804 w 1607771"/>
              <a:gd name="connsiteY5" fmla="*/ 1759432 h 1759432"/>
              <a:gd name="connsiteX6" fmla="*/ 267967 w 1607771"/>
              <a:gd name="connsiteY6" fmla="*/ 1759432 h 1759432"/>
              <a:gd name="connsiteX7" fmla="*/ 0 w 1607771"/>
              <a:gd name="connsiteY7" fmla="*/ 1491465 h 1759432"/>
              <a:gd name="connsiteX8" fmla="*/ 0 w 1607771"/>
              <a:gd name="connsiteY8" fmla="*/ 267967 h 175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771" h="1759432">
                <a:moveTo>
                  <a:pt x="0" y="267967"/>
                </a:moveTo>
                <a:cubicBezTo>
                  <a:pt x="0" y="119973"/>
                  <a:pt x="119973" y="0"/>
                  <a:pt x="267967" y="0"/>
                </a:cubicBezTo>
                <a:lnTo>
                  <a:pt x="1339804" y="0"/>
                </a:lnTo>
                <a:cubicBezTo>
                  <a:pt x="1487798" y="0"/>
                  <a:pt x="1607771" y="119973"/>
                  <a:pt x="1607771" y="267967"/>
                </a:cubicBezTo>
                <a:lnTo>
                  <a:pt x="1607771" y="1491465"/>
                </a:lnTo>
                <a:cubicBezTo>
                  <a:pt x="1607771" y="1639459"/>
                  <a:pt x="1487798" y="1759432"/>
                  <a:pt x="1339804" y="1759432"/>
                </a:cubicBezTo>
                <a:lnTo>
                  <a:pt x="267967" y="1759432"/>
                </a:lnTo>
                <a:cubicBezTo>
                  <a:pt x="119973" y="1759432"/>
                  <a:pt x="0" y="1639459"/>
                  <a:pt x="0" y="1491465"/>
                </a:cubicBezTo>
                <a:lnTo>
                  <a:pt x="0" y="267967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7065" tIns="147065" rIns="147065" bIns="147065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i-FI" b="1" dirty="0">
              <a:solidFill>
                <a:schemeClr val="tx1"/>
              </a:solidFill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b="1" dirty="0">
                <a:solidFill>
                  <a:schemeClr val="tx1"/>
                </a:solidFill>
              </a:rPr>
              <a:t>Session 1</a:t>
            </a:r>
            <a:r>
              <a:rPr lang="fi-FI" dirty="0">
                <a:solidFill>
                  <a:schemeClr val="tx1"/>
                </a:solidFill>
              </a:rPr>
              <a:t>: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 smtClean="0">
                <a:solidFill>
                  <a:schemeClr val="tx1"/>
                </a:solidFill>
              </a:rPr>
              <a:t>27.9.2018 </a:t>
            </a:r>
            <a:endParaRPr lang="fi-FI" dirty="0">
              <a:solidFill>
                <a:schemeClr val="tx1"/>
              </a:solidFill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>
                <a:solidFill>
                  <a:schemeClr val="tx1"/>
                </a:solidFill>
              </a:rPr>
              <a:t>I as a </a:t>
            </a:r>
            <a:r>
              <a:rPr lang="fi-FI" dirty="0" err="1">
                <a:solidFill>
                  <a:schemeClr val="tx1"/>
                </a:solidFill>
              </a:rPr>
              <a:t>university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teacher</a:t>
            </a:r>
            <a:endParaRPr lang="fi-FI" dirty="0">
              <a:solidFill>
                <a:schemeClr val="tx1"/>
              </a:solidFill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064761" y="1326777"/>
            <a:ext cx="1536253" cy="2484352"/>
          </a:xfrm>
          <a:custGeom>
            <a:avLst/>
            <a:gdLst>
              <a:gd name="connsiteX0" fmla="*/ 0 w 1607771"/>
              <a:gd name="connsiteY0" fmla="*/ 267967 h 1759432"/>
              <a:gd name="connsiteX1" fmla="*/ 267967 w 1607771"/>
              <a:gd name="connsiteY1" fmla="*/ 0 h 1759432"/>
              <a:gd name="connsiteX2" fmla="*/ 1339804 w 1607771"/>
              <a:gd name="connsiteY2" fmla="*/ 0 h 1759432"/>
              <a:gd name="connsiteX3" fmla="*/ 1607771 w 1607771"/>
              <a:gd name="connsiteY3" fmla="*/ 267967 h 1759432"/>
              <a:gd name="connsiteX4" fmla="*/ 1607771 w 1607771"/>
              <a:gd name="connsiteY4" fmla="*/ 1491465 h 1759432"/>
              <a:gd name="connsiteX5" fmla="*/ 1339804 w 1607771"/>
              <a:gd name="connsiteY5" fmla="*/ 1759432 h 1759432"/>
              <a:gd name="connsiteX6" fmla="*/ 267967 w 1607771"/>
              <a:gd name="connsiteY6" fmla="*/ 1759432 h 1759432"/>
              <a:gd name="connsiteX7" fmla="*/ 0 w 1607771"/>
              <a:gd name="connsiteY7" fmla="*/ 1491465 h 1759432"/>
              <a:gd name="connsiteX8" fmla="*/ 0 w 1607771"/>
              <a:gd name="connsiteY8" fmla="*/ 267967 h 175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771" h="1759432">
                <a:moveTo>
                  <a:pt x="0" y="267967"/>
                </a:moveTo>
                <a:cubicBezTo>
                  <a:pt x="0" y="119973"/>
                  <a:pt x="119973" y="0"/>
                  <a:pt x="267967" y="0"/>
                </a:cubicBezTo>
                <a:lnTo>
                  <a:pt x="1339804" y="0"/>
                </a:lnTo>
                <a:cubicBezTo>
                  <a:pt x="1487798" y="0"/>
                  <a:pt x="1607771" y="119973"/>
                  <a:pt x="1607771" y="267967"/>
                </a:cubicBezTo>
                <a:lnTo>
                  <a:pt x="1607771" y="1491465"/>
                </a:lnTo>
                <a:cubicBezTo>
                  <a:pt x="1607771" y="1639459"/>
                  <a:pt x="1487798" y="1759432"/>
                  <a:pt x="1339804" y="1759432"/>
                </a:cubicBezTo>
                <a:lnTo>
                  <a:pt x="267967" y="1759432"/>
                </a:lnTo>
                <a:cubicBezTo>
                  <a:pt x="119973" y="1759432"/>
                  <a:pt x="0" y="1639459"/>
                  <a:pt x="0" y="1491465"/>
                </a:cubicBezTo>
                <a:lnTo>
                  <a:pt x="0" y="267967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10690"/>
              <a:satOff val="3636"/>
              <a:lumOff val="-1716"/>
              <a:alphaOff val="0"/>
            </a:schemeClr>
          </a:fillRef>
          <a:effectRef idx="0">
            <a:schemeClr val="accent5">
              <a:hueOff val="-4910690"/>
              <a:satOff val="3636"/>
              <a:lumOff val="-171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7065" tIns="147065" rIns="147065" bIns="147065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b="1" dirty="0">
                <a:solidFill>
                  <a:schemeClr val="tx1"/>
                </a:solidFill>
              </a:rPr>
              <a:t>Session 2</a:t>
            </a:r>
            <a:r>
              <a:rPr lang="fi-FI" dirty="0">
                <a:solidFill>
                  <a:schemeClr val="tx1"/>
                </a:solidFill>
              </a:rPr>
              <a:t>: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 smtClean="0">
                <a:solidFill>
                  <a:schemeClr val="tx1"/>
                </a:solidFill>
              </a:rPr>
              <a:t>10.10.2018 </a:t>
            </a:r>
            <a:endParaRPr lang="fi-FI" dirty="0">
              <a:solidFill>
                <a:schemeClr val="tx1"/>
              </a:solidFill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 err="1" smtClean="0">
                <a:solidFill>
                  <a:schemeClr val="tx1"/>
                </a:solidFill>
              </a:rPr>
              <a:t>Teaching</a:t>
            </a:r>
            <a:r>
              <a:rPr lang="fi-FI" dirty="0" smtClean="0">
                <a:solidFill>
                  <a:schemeClr val="tx1"/>
                </a:solidFill>
              </a:rPr>
              <a:t> and </a:t>
            </a:r>
            <a:r>
              <a:rPr lang="fi-FI" dirty="0" err="1" smtClean="0">
                <a:solidFill>
                  <a:schemeClr val="tx1"/>
                </a:solidFill>
              </a:rPr>
              <a:t>learning</a:t>
            </a:r>
            <a:r>
              <a:rPr lang="fi-FI" dirty="0" smtClean="0">
                <a:solidFill>
                  <a:schemeClr val="tx1"/>
                </a:solidFill>
              </a:rPr>
              <a:t> at </a:t>
            </a:r>
            <a:r>
              <a:rPr lang="fi-FI" dirty="0" err="1" smtClean="0">
                <a:solidFill>
                  <a:schemeClr val="tx1"/>
                </a:solidFill>
              </a:rPr>
              <a:t>the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university</a:t>
            </a:r>
            <a:endParaRPr lang="fi-FI" dirty="0" smtClean="0">
              <a:solidFill>
                <a:schemeClr val="tx1"/>
              </a:solidFill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 err="1" smtClean="0">
                <a:solidFill>
                  <a:schemeClr val="tx1"/>
                </a:solidFill>
              </a:rPr>
              <a:t>Interaction</a:t>
            </a:r>
            <a:r>
              <a:rPr lang="fi-FI" dirty="0" smtClean="0">
                <a:solidFill>
                  <a:schemeClr val="tx1"/>
                </a:solidFill>
              </a:rPr>
              <a:t> in </a:t>
            </a:r>
            <a:r>
              <a:rPr lang="fi-FI" dirty="0" err="1" smtClean="0">
                <a:solidFill>
                  <a:schemeClr val="tx1"/>
                </a:solidFill>
              </a:rPr>
              <a:t>teaching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4918985" y="1785762"/>
            <a:ext cx="1607771" cy="1903959"/>
          </a:xfrm>
          <a:custGeom>
            <a:avLst/>
            <a:gdLst>
              <a:gd name="connsiteX0" fmla="*/ 0 w 1607771"/>
              <a:gd name="connsiteY0" fmla="*/ 267967 h 1759432"/>
              <a:gd name="connsiteX1" fmla="*/ 267967 w 1607771"/>
              <a:gd name="connsiteY1" fmla="*/ 0 h 1759432"/>
              <a:gd name="connsiteX2" fmla="*/ 1339804 w 1607771"/>
              <a:gd name="connsiteY2" fmla="*/ 0 h 1759432"/>
              <a:gd name="connsiteX3" fmla="*/ 1607771 w 1607771"/>
              <a:gd name="connsiteY3" fmla="*/ 267967 h 1759432"/>
              <a:gd name="connsiteX4" fmla="*/ 1607771 w 1607771"/>
              <a:gd name="connsiteY4" fmla="*/ 1491465 h 1759432"/>
              <a:gd name="connsiteX5" fmla="*/ 1339804 w 1607771"/>
              <a:gd name="connsiteY5" fmla="*/ 1759432 h 1759432"/>
              <a:gd name="connsiteX6" fmla="*/ 267967 w 1607771"/>
              <a:gd name="connsiteY6" fmla="*/ 1759432 h 1759432"/>
              <a:gd name="connsiteX7" fmla="*/ 0 w 1607771"/>
              <a:gd name="connsiteY7" fmla="*/ 1491465 h 1759432"/>
              <a:gd name="connsiteX8" fmla="*/ 0 w 1607771"/>
              <a:gd name="connsiteY8" fmla="*/ 267967 h 175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771" h="1759432">
                <a:moveTo>
                  <a:pt x="0" y="267967"/>
                </a:moveTo>
                <a:cubicBezTo>
                  <a:pt x="0" y="119973"/>
                  <a:pt x="119973" y="0"/>
                  <a:pt x="267967" y="0"/>
                </a:cubicBezTo>
                <a:lnTo>
                  <a:pt x="1339804" y="0"/>
                </a:lnTo>
                <a:cubicBezTo>
                  <a:pt x="1487798" y="0"/>
                  <a:pt x="1607771" y="119973"/>
                  <a:pt x="1607771" y="267967"/>
                </a:cubicBezTo>
                <a:lnTo>
                  <a:pt x="1607771" y="1491465"/>
                </a:lnTo>
                <a:cubicBezTo>
                  <a:pt x="1607771" y="1639459"/>
                  <a:pt x="1487798" y="1759432"/>
                  <a:pt x="1339804" y="1759432"/>
                </a:cubicBezTo>
                <a:lnTo>
                  <a:pt x="267967" y="1759432"/>
                </a:lnTo>
                <a:cubicBezTo>
                  <a:pt x="119973" y="1759432"/>
                  <a:pt x="0" y="1639459"/>
                  <a:pt x="0" y="1491465"/>
                </a:cubicBezTo>
                <a:lnTo>
                  <a:pt x="0" y="267967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821380"/>
              <a:satOff val="7272"/>
              <a:lumOff val="-3431"/>
              <a:alphaOff val="0"/>
            </a:schemeClr>
          </a:fillRef>
          <a:effectRef idx="0">
            <a:schemeClr val="accent5">
              <a:hueOff val="-9821380"/>
              <a:satOff val="7272"/>
              <a:lumOff val="-343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7065" tIns="147065" rIns="147065" bIns="147065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b="1" dirty="0">
                <a:solidFill>
                  <a:schemeClr val="tx1"/>
                </a:solidFill>
              </a:rPr>
              <a:t>Session 3: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 smtClean="0">
                <a:solidFill>
                  <a:schemeClr val="tx1"/>
                </a:solidFill>
              </a:rPr>
              <a:t>23.10.2018</a:t>
            </a:r>
            <a:endParaRPr lang="fi-FI" dirty="0">
              <a:solidFill>
                <a:schemeClr val="tx1"/>
              </a:solidFill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>
                <a:solidFill>
                  <a:schemeClr val="tx1"/>
                </a:solidFill>
              </a:rPr>
              <a:t>Curriculum </a:t>
            </a:r>
            <a:r>
              <a:rPr lang="fi-FI" dirty="0" err="1" smtClean="0">
                <a:solidFill>
                  <a:schemeClr val="tx1"/>
                </a:solidFill>
              </a:rPr>
              <a:t>work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941685" y="1784157"/>
            <a:ext cx="1607771" cy="1890481"/>
          </a:xfrm>
          <a:custGeom>
            <a:avLst/>
            <a:gdLst>
              <a:gd name="connsiteX0" fmla="*/ 0 w 1607771"/>
              <a:gd name="connsiteY0" fmla="*/ 267967 h 1759432"/>
              <a:gd name="connsiteX1" fmla="*/ 267967 w 1607771"/>
              <a:gd name="connsiteY1" fmla="*/ 0 h 1759432"/>
              <a:gd name="connsiteX2" fmla="*/ 1339804 w 1607771"/>
              <a:gd name="connsiteY2" fmla="*/ 0 h 1759432"/>
              <a:gd name="connsiteX3" fmla="*/ 1607771 w 1607771"/>
              <a:gd name="connsiteY3" fmla="*/ 267967 h 1759432"/>
              <a:gd name="connsiteX4" fmla="*/ 1607771 w 1607771"/>
              <a:gd name="connsiteY4" fmla="*/ 1491465 h 1759432"/>
              <a:gd name="connsiteX5" fmla="*/ 1339804 w 1607771"/>
              <a:gd name="connsiteY5" fmla="*/ 1759432 h 1759432"/>
              <a:gd name="connsiteX6" fmla="*/ 267967 w 1607771"/>
              <a:gd name="connsiteY6" fmla="*/ 1759432 h 1759432"/>
              <a:gd name="connsiteX7" fmla="*/ 0 w 1607771"/>
              <a:gd name="connsiteY7" fmla="*/ 1491465 h 1759432"/>
              <a:gd name="connsiteX8" fmla="*/ 0 w 1607771"/>
              <a:gd name="connsiteY8" fmla="*/ 267967 h 175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771" h="1759432">
                <a:moveTo>
                  <a:pt x="0" y="267967"/>
                </a:moveTo>
                <a:cubicBezTo>
                  <a:pt x="0" y="119973"/>
                  <a:pt x="119973" y="0"/>
                  <a:pt x="267967" y="0"/>
                </a:cubicBezTo>
                <a:lnTo>
                  <a:pt x="1339804" y="0"/>
                </a:lnTo>
                <a:cubicBezTo>
                  <a:pt x="1487798" y="0"/>
                  <a:pt x="1607771" y="119973"/>
                  <a:pt x="1607771" y="267967"/>
                </a:cubicBezTo>
                <a:lnTo>
                  <a:pt x="1607771" y="1491465"/>
                </a:lnTo>
                <a:cubicBezTo>
                  <a:pt x="1607771" y="1639459"/>
                  <a:pt x="1487798" y="1759432"/>
                  <a:pt x="1339804" y="1759432"/>
                </a:cubicBezTo>
                <a:lnTo>
                  <a:pt x="267967" y="1759432"/>
                </a:lnTo>
                <a:cubicBezTo>
                  <a:pt x="119973" y="1759432"/>
                  <a:pt x="0" y="1639459"/>
                  <a:pt x="0" y="1491465"/>
                </a:cubicBezTo>
                <a:lnTo>
                  <a:pt x="0" y="267967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4732070"/>
              <a:satOff val="10909"/>
              <a:lumOff val="-5147"/>
              <a:alphaOff val="0"/>
            </a:schemeClr>
          </a:fillRef>
          <a:effectRef idx="0">
            <a:schemeClr val="accent5">
              <a:hueOff val="-14732070"/>
              <a:satOff val="10909"/>
              <a:lumOff val="-514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7065" tIns="147065" rIns="147065" bIns="147065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b="1" dirty="0">
                <a:solidFill>
                  <a:schemeClr val="tx1"/>
                </a:solidFill>
              </a:rPr>
              <a:t>Session 4</a:t>
            </a:r>
            <a:r>
              <a:rPr lang="fi-FI" dirty="0">
                <a:solidFill>
                  <a:schemeClr val="tx1"/>
                </a:solidFill>
              </a:rPr>
              <a:t>: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 smtClean="0">
                <a:solidFill>
                  <a:schemeClr val="tx1"/>
                </a:solidFill>
              </a:rPr>
              <a:t>1.11.2018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 err="1" smtClean="0">
                <a:solidFill>
                  <a:schemeClr val="tx1"/>
                </a:solidFill>
              </a:rPr>
              <a:t>Teaching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practice</a:t>
            </a:r>
            <a:endParaRPr lang="fi-FI" dirty="0">
              <a:solidFill>
                <a:schemeClr val="tx1"/>
              </a:solidFill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8964385" y="1784157"/>
            <a:ext cx="1608397" cy="1870022"/>
          </a:xfrm>
          <a:custGeom>
            <a:avLst/>
            <a:gdLst>
              <a:gd name="connsiteX0" fmla="*/ 0 w 1607771"/>
              <a:gd name="connsiteY0" fmla="*/ 267967 h 1759432"/>
              <a:gd name="connsiteX1" fmla="*/ 267967 w 1607771"/>
              <a:gd name="connsiteY1" fmla="*/ 0 h 1759432"/>
              <a:gd name="connsiteX2" fmla="*/ 1339804 w 1607771"/>
              <a:gd name="connsiteY2" fmla="*/ 0 h 1759432"/>
              <a:gd name="connsiteX3" fmla="*/ 1607771 w 1607771"/>
              <a:gd name="connsiteY3" fmla="*/ 267967 h 1759432"/>
              <a:gd name="connsiteX4" fmla="*/ 1607771 w 1607771"/>
              <a:gd name="connsiteY4" fmla="*/ 1491465 h 1759432"/>
              <a:gd name="connsiteX5" fmla="*/ 1339804 w 1607771"/>
              <a:gd name="connsiteY5" fmla="*/ 1759432 h 1759432"/>
              <a:gd name="connsiteX6" fmla="*/ 267967 w 1607771"/>
              <a:gd name="connsiteY6" fmla="*/ 1759432 h 1759432"/>
              <a:gd name="connsiteX7" fmla="*/ 0 w 1607771"/>
              <a:gd name="connsiteY7" fmla="*/ 1491465 h 1759432"/>
              <a:gd name="connsiteX8" fmla="*/ 0 w 1607771"/>
              <a:gd name="connsiteY8" fmla="*/ 267967 h 175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771" h="1759432">
                <a:moveTo>
                  <a:pt x="0" y="267967"/>
                </a:moveTo>
                <a:cubicBezTo>
                  <a:pt x="0" y="119973"/>
                  <a:pt x="119973" y="0"/>
                  <a:pt x="267967" y="0"/>
                </a:cubicBezTo>
                <a:lnTo>
                  <a:pt x="1339804" y="0"/>
                </a:lnTo>
                <a:cubicBezTo>
                  <a:pt x="1487798" y="0"/>
                  <a:pt x="1607771" y="119973"/>
                  <a:pt x="1607771" y="267967"/>
                </a:cubicBezTo>
                <a:lnTo>
                  <a:pt x="1607771" y="1491465"/>
                </a:lnTo>
                <a:cubicBezTo>
                  <a:pt x="1607771" y="1639459"/>
                  <a:pt x="1487798" y="1759432"/>
                  <a:pt x="1339804" y="1759432"/>
                </a:cubicBezTo>
                <a:lnTo>
                  <a:pt x="267967" y="1759432"/>
                </a:lnTo>
                <a:cubicBezTo>
                  <a:pt x="119973" y="1759432"/>
                  <a:pt x="0" y="1639459"/>
                  <a:pt x="0" y="1491465"/>
                </a:cubicBezTo>
                <a:lnTo>
                  <a:pt x="0" y="267967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9642760"/>
              <a:satOff val="14545"/>
              <a:lumOff val="-6862"/>
              <a:alphaOff val="0"/>
            </a:schemeClr>
          </a:fillRef>
          <a:effectRef idx="0">
            <a:schemeClr val="accent5">
              <a:hueOff val="-19642760"/>
              <a:satOff val="14545"/>
              <a:lumOff val="-686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7065" tIns="147065" rIns="147065" bIns="147065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b="1" dirty="0">
                <a:solidFill>
                  <a:schemeClr val="tx1"/>
                </a:solidFill>
              </a:rPr>
              <a:t>Session 5</a:t>
            </a:r>
            <a:r>
              <a:rPr lang="fi-FI" dirty="0">
                <a:solidFill>
                  <a:schemeClr val="tx1"/>
                </a:solidFill>
              </a:rPr>
              <a:t>: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 smtClean="0">
                <a:solidFill>
                  <a:schemeClr val="tx1"/>
                </a:solidFill>
              </a:rPr>
              <a:t>7.11.2018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 err="1" smtClean="0">
                <a:solidFill>
                  <a:schemeClr val="tx1"/>
                </a:solidFill>
              </a:rPr>
              <a:t>We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>
                <a:solidFill>
                  <a:schemeClr val="tx1"/>
                </a:solidFill>
              </a:rPr>
              <a:t>as </a:t>
            </a:r>
            <a:r>
              <a:rPr lang="fi-FI" dirty="0" err="1" smtClean="0">
                <a:solidFill>
                  <a:schemeClr val="tx1"/>
                </a:solidFill>
              </a:rPr>
              <a:t>university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teachers</a:t>
            </a:r>
            <a:endParaRPr lang="fi-FI" dirty="0" smtClean="0">
              <a:solidFill>
                <a:schemeClr val="tx1"/>
              </a:solidFill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dirty="0" smtClean="0">
                <a:solidFill>
                  <a:schemeClr val="tx1"/>
                </a:solidFill>
              </a:rPr>
              <a:t>In </a:t>
            </a:r>
            <a:r>
              <a:rPr lang="fi-FI" dirty="0" err="1" smtClean="0">
                <a:solidFill>
                  <a:schemeClr val="tx1"/>
                </a:solidFill>
              </a:rPr>
              <a:t>groups</a:t>
            </a:r>
            <a:endParaRPr lang="fi-FI" dirty="0" smtClean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43929" y="3829690"/>
            <a:ext cx="1407314" cy="6470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1. </a:t>
            </a:r>
            <a:r>
              <a:rPr lang="fi-FI" sz="1400" dirty="0" err="1" smtClean="0">
                <a:solidFill>
                  <a:prstClr val="black"/>
                </a:solidFill>
              </a:rPr>
              <a:t>Pre-assignment</a:t>
            </a:r>
            <a:r>
              <a:rPr lang="fi-FI" sz="1400" dirty="0" smtClean="0">
                <a:solidFill>
                  <a:prstClr val="black"/>
                </a:solidFill>
              </a:rPr>
              <a:t/>
            </a:r>
            <a:br>
              <a:rPr lang="fi-FI" sz="1400" dirty="0" smtClean="0">
                <a:solidFill>
                  <a:prstClr val="black"/>
                </a:solidFill>
              </a:rPr>
            </a:br>
            <a:r>
              <a:rPr lang="fi-FI" sz="1400" dirty="0" smtClean="0">
                <a:solidFill>
                  <a:prstClr val="black"/>
                </a:solidFill>
              </a:rPr>
              <a:t>DL 21.9.2018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178712" y="3829690"/>
            <a:ext cx="1180282" cy="6281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Reading </a:t>
            </a:r>
            <a:endParaRPr lang="fi-FI" sz="1400" dirty="0">
              <a:solidFill>
                <a:prstClr val="black"/>
              </a:solidFill>
            </a:endParaRPr>
          </a:p>
          <a:p>
            <a:pPr algn="ctr"/>
            <a:r>
              <a:rPr lang="fi-FI" sz="1400" dirty="0" err="1">
                <a:solidFill>
                  <a:prstClr val="black"/>
                </a:solidFill>
              </a:rPr>
              <a:t>a</a:t>
            </a:r>
            <a:r>
              <a:rPr lang="fi-FI" sz="1400" dirty="0" err="1" smtClean="0">
                <a:solidFill>
                  <a:prstClr val="black"/>
                </a:solidFill>
              </a:rPr>
              <a:t>ssignment</a:t>
            </a:r>
            <a:endParaRPr lang="fi-FI" sz="1400" dirty="0" smtClean="0">
              <a:solidFill>
                <a:prstClr val="black"/>
              </a:solidFill>
            </a:endParaRPr>
          </a:p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DL 9.10.2018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5477498" y="3864713"/>
            <a:ext cx="2699612" cy="6638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Plan </a:t>
            </a:r>
            <a:r>
              <a:rPr lang="fi-FI" sz="1400" dirty="0">
                <a:solidFill>
                  <a:prstClr val="black"/>
                </a:solidFill>
              </a:rPr>
              <a:t>for </a:t>
            </a:r>
            <a:r>
              <a:rPr lang="fi-FI" sz="1400" dirty="0" err="1">
                <a:solidFill>
                  <a:prstClr val="black"/>
                </a:solidFill>
              </a:rPr>
              <a:t>teaching</a:t>
            </a:r>
            <a:r>
              <a:rPr lang="fi-FI" sz="1400" dirty="0">
                <a:solidFill>
                  <a:prstClr val="black"/>
                </a:solidFill>
              </a:rPr>
              <a:t> </a:t>
            </a:r>
            <a:r>
              <a:rPr lang="fi-FI" sz="1400" dirty="0" err="1" smtClean="0">
                <a:solidFill>
                  <a:prstClr val="black"/>
                </a:solidFill>
              </a:rPr>
              <a:t>practice</a:t>
            </a:r>
            <a:r>
              <a:rPr lang="fi-FI" sz="1400" dirty="0" smtClean="0">
                <a:solidFill>
                  <a:prstClr val="black"/>
                </a:solidFill>
              </a:rPr>
              <a:t> (</a:t>
            </a:r>
            <a:r>
              <a:rPr lang="fi-FI" sz="1400" dirty="0" err="1" smtClean="0">
                <a:solidFill>
                  <a:prstClr val="black"/>
                </a:solidFill>
              </a:rPr>
              <a:t>individual</a:t>
            </a:r>
            <a:r>
              <a:rPr lang="fi-FI" sz="1400" dirty="0" smtClean="0">
                <a:solidFill>
                  <a:prstClr val="black"/>
                </a:solidFill>
              </a:rPr>
              <a:t>) </a:t>
            </a:r>
          </a:p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DL  26.10.2018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3686463" y="3843224"/>
            <a:ext cx="1358936" cy="59885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z="1400" dirty="0">
              <a:solidFill>
                <a:prstClr val="black"/>
              </a:solidFill>
            </a:endParaRPr>
          </a:p>
          <a:p>
            <a:pPr algn="ctr"/>
            <a:endParaRPr lang="fi-FI" sz="1400" dirty="0" smtClean="0">
              <a:solidFill>
                <a:prstClr val="black"/>
              </a:solidFill>
            </a:endParaRPr>
          </a:p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Reading </a:t>
            </a:r>
            <a:endParaRPr lang="fi-FI" sz="1400" dirty="0">
              <a:solidFill>
                <a:prstClr val="black"/>
              </a:solidFill>
            </a:endParaRPr>
          </a:p>
          <a:p>
            <a:pPr algn="ctr"/>
            <a:r>
              <a:rPr lang="fi-FI" sz="1400" dirty="0" err="1" smtClean="0">
                <a:solidFill>
                  <a:prstClr val="black"/>
                </a:solidFill>
              </a:rPr>
              <a:t>assignment</a:t>
            </a:r>
            <a:endParaRPr lang="fi-FI" sz="1400" dirty="0" smtClean="0">
              <a:solidFill>
                <a:prstClr val="black"/>
              </a:solidFill>
            </a:endParaRPr>
          </a:p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DL 22.10.2017</a:t>
            </a:r>
          </a:p>
          <a:p>
            <a:pPr algn="ctr"/>
            <a:endParaRPr lang="fi-FI" sz="1400" dirty="0">
              <a:solidFill>
                <a:prstClr val="black"/>
              </a:solidFill>
            </a:endParaRPr>
          </a:p>
          <a:p>
            <a:pPr algn="ctr"/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877350" y="4704991"/>
            <a:ext cx="1481644" cy="5196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Learning </a:t>
            </a:r>
            <a:r>
              <a:rPr lang="fi-FI" sz="1400" dirty="0" err="1" smtClean="0">
                <a:solidFill>
                  <a:prstClr val="black"/>
                </a:solidFill>
              </a:rPr>
              <a:t>log</a:t>
            </a:r>
            <a:r>
              <a:rPr lang="fi-FI" sz="1400" dirty="0" smtClean="0">
                <a:solidFill>
                  <a:prstClr val="black"/>
                </a:solidFill>
              </a:rPr>
              <a:t> 1</a:t>
            </a:r>
            <a:br>
              <a:rPr lang="fi-FI" sz="1400" dirty="0" smtClean="0">
                <a:solidFill>
                  <a:prstClr val="black"/>
                </a:solidFill>
              </a:rPr>
            </a:br>
            <a:r>
              <a:rPr lang="fi-FI" sz="1400" dirty="0" smtClean="0">
                <a:solidFill>
                  <a:prstClr val="black"/>
                </a:solidFill>
              </a:rPr>
              <a:t>DL 8.10.2018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3868646" y="4704991"/>
            <a:ext cx="1481644" cy="5196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Learning </a:t>
            </a:r>
            <a:r>
              <a:rPr lang="fi-FI" sz="1400" dirty="0" err="1" smtClean="0">
                <a:solidFill>
                  <a:prstClr val="black"/>
                </a:solidFill>
              </a:rPr>
              <a:t>log</a:t>
            </a:r>
            <a:r>
              <a:rPr lang="fi-FI" sz="1400" dirty="0" smtClean="0">
                <a:solidFill>
                  <a:prstClr val="black"/>
                </a:solidFill>
              </a:rPr>
              <a:t> 2</a:t>
            </a:r>
            <a:br>
              <a:rPr lang="fi-FI" sz="1400" dirty="0" smtClean="0">
                <a:solidFill>
                  <a:prstClr val="black"/>
                </a:solidFill>
              </a:rPr>
            </a:br>
            <a:r>
              <a:rPr lang="fi-FI" sz="1400" dirty="0" smtClean="0">
                <a:solidFill>
                  <a:prstClr val="black"/>
                </a:solidFill>
              </a:rPr>
              <a:t>DL 18.10.2018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5910434" y="4697668"/>
            <a:ext cx="1481644" cy="5196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Learning </a:t>
            </a:r>
            <a:r>
              <a:rPr lang="fi-FI" sz="1400" dirty="0" err="1" smtClean="0">
                <a:solidFill>
                  <a:prstClr val="black"/>
                </a:solidFill>
              </a:rPr>
              <a:t>log</a:t>
            </a:r>
            <a:r>
              <a:rPr lang="fi-FI" sz="1400" dirty="0" smtClean="0">
                <a:solidFill>
                  <a:prstClr val="black"/>
                </a:solidFill>
              </a:rPr>
              <a:t> 3</a:t>
            </a:r>
            <a:br>
              <a:rPr lang="fi-FI" sz="1400" dirty="0" smtClean="0">
                <a:solidFill>
                  <a:prstClr val="black"/>
                </a:solidFill>
              </a:rPr>
            </a:br>
            <a:r>
              <a:rPr lang="fi-FI" sz="1400" dirty="0" smtClean="0">
                <a:solidFill>
                  <a:prstClr val="black"/>
                </a:solidFill>
              </a:rPr>
              <a:t>DL 30.10.2018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7940611" y="4704991"/>
            <a:ext cx="1481644" cy="5196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Learning </a:t>
            </a:r>
            <a:r>
              <a:rPr lang="fi-FI" sz="1400" dirty="0" err="1" smtClean="0">
                <a:solidFill>
                  <a:prstClr val="black"/>
                </a:solidFill>
              </a:rPr>
              <a:t>log</a:t>
            </a:r>
            <a:r>
              <a:rPr lang="fi-FI" sz="1400" dirty="0" smtClean="0">
                <a:solidFill>
                  <a:prstClr val="black"/>
                </a:solidFill>
              </a:rPr>
              <a:t> 4</a:t>
            </a:r>
            <a:br>
              <a:rPr lang="fi-FI" sz="1400" dirty="0" smtClean="0">
                <a:solidFill>
                  <a:prstClr val="black"/>
                </a:solidFill>
              </a:rPr>
            </a:br>
            <a:r>
              <a:rPr lang="fi-FI" sz="1400" dirty="0" smtClean="0">
                <a:solidFill>
                  <a:prstClr val="black"/>
                </a:solidFill>
              </a:rPr>
              <a:t>DL </a:t>
            </a:r>
            <a:r>
              <a:rPr lang="fi-FI" sz="1400" dirty="0">
                <a:solidFill>
                  <a:prstClr val="black"/>
                </a:solidFill>
              </a:rPr>
              <a:t>5</a:t>
            </a:r>
            <a:r>
              <a:rPr lang="fi-FI" sz="1400" dirty="0" smtClean="0">
                <a:solidFill>
                  <a:prstClr val="black"/>
                </a:solidFill>
              </a:rPr>
              <a:t>.11.2018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64234" y="5342965"/>
            <a:ext cx="9622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Working in smaller groups during the course time (target = your own presentations in session 5)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33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104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Georgia</vt:lpstr>
      <vt:lpstr>Lucida Grande</vt:lpstr>
      <vt:lpstr>Office Theme</vt:lpstr>
      <vt:lpstr>A! Peda Intro timeline/Autumn 2018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Keltikangas Kirsti</dc:creator>
  <cp:lastModifiedBy>Keltikangas Kirsti</cp:lastModifiedBy>
  <cp:revision>17</cp:revision>
  <dcterms:created xsi:type="dcterms:W3CDTF">2016-12-20T20:52:16Z</dcterms:created>
  <dcterms:modified xsi:type="dcterms:W3CDTF">2018-09-25T15:41:36Z</dcterms:modified>
</cp:coreProperties>
</file>