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6" r:id="rId4"/>
    <p:sldId id="268" r:id="rId5"/>
    <p:sldId id="269" r:id="rId6"/>
    <p:sldId id="292" r:id="rId7"/>
    <p:sldId id="270" r:id="rId8"/>
    <p:sldId id="258" r:id="rId9"/>
    <p:sldId id="293" r:id="rId10"/>
    <p:sldId id="295" r:id="rId11"/>
    <p:sldId id="274" r:id="rId12"/>
    <p:sldId id="260" r:id="rId13"/>
    <p:sldId id="261" r:id="rId14"/>
    <p:sldId id="290" r:id="rId15"/>
    <p:sldId id="297" r:id="rId16"/>
    <p:sldId id="296" r:id="rId17"/>
    <p:sldId id="284" r:id="rId18"/>
    <p:sldId id="280" r:id="rId19"/>
    <p:sldId id="286" r:id="rId20"/>
    <p:sldId id="287" r:id="rId21"/>
    <p:sldId id="288" r:id="rId22"/>
    <p:sldId id="289" r:id="rId23"/>
    <p:sldId id="291" r:id="rId24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5EB8"/>
    <a:srgbClr val="BB16A3"/>
    <a:srgbClr val="EF3340"/>
    <a:srgbClr val="FFCD00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Objects="1">
      <p:cViewPr varScale="1">
        <p:scale>
          <a:sx n="112" d="100"/>
          <a:sy n="112" d="100"/>
        </p:scale>
        <p:origin x="78" y="138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11/11/2015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11.11.2015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90"/>
            <a:ext cx="1809750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32437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83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90"/>
            <a:ext cx="1809750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09750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09750" cy="160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27145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27147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11.11.2015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227147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A9EA-066F-E043-9C14-E7E09C5B1CD2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FEB-945B-094A-A2C9-4A6149ED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5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A9EA-066F-E043-9C14-E7E09C5B1CD2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5FEB-945B-094A-A2C9-4A6149ED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6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11.11.2015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  <p:sldLayoutId id="2147484766" r:id="rId8"/>
    <p:sldLayoutId id="2147484767" r:id="rId9"/>
    <p:sldLayoutId id="2147484768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Communication Skills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6119910" cy="10920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61A00200</a:t>
            </a:r>
          </a:p>
          <a:p>
            <a:endParaRPr lang="es-ES" dirty="0"/>
          </a:p>
          <a:p>
            <a:r>
              <a:rPr lang="es-ES" dirty="0" err="1"/>
              <a:t>Group</a:t>
            </a:r>
            <a:r>
              <a:rPr lang="es-ES" dirty="0"/>
              <a:t> 8</a:t>
            </a:r>
          </a:p>
          <a:p>
            <a:r>
              <a:rPr lang="es-ES" dirty="0"/>
              <a:t>28.10.-2.12.2015</a:t>
            </a:r>
          </a:p>
          <a:p>
            <a:r>
              <a:rPr lang="es-ES" dirty="0" err="1"/>
              <a:t>Otakaari</a:t>
            </a:r>
            <a:r>
              <a:rPr lang="es-ES" dirty="0"/>
              <a:t> 1, U264</a:t>
            </a:r>
          </a:p>
          <a:p>
            <a:endParaRPr lang="es-ES" dirty="0"/>
          </a:p>
          <a:p>
            <a:r>
              <a:rPr lang="es-ES" dirty="0"/>
              <a:t>Ella Lillqvist</a:t>
            </a:r>
          </a:p>
          <a:p>
            <a:r>
              <a:rPr lang="es-ES" dirty="0"/>
              <a:t>ella.lillqvist@aalto.fi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63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Macro </a:t>
            </a:r>
            <a:r>
              <a:rPr lang="fi-FI" dirty="0" err="1" smtClean="0"/>
              <a:t>issues</a:t>
            </a:r>
            <a:r>
              <a:rPr lang="fi-FI" dirty="0" smtClean="0"/>
              <a:t>: </a:t>
            </a:r>
            <a:r>
              <a:rPr lang="fi-FI" dirty="0" err="1" smtClean="0"/>
              <a:t>paragraph</a:t>
            </a:r>
            <a:r>
              <a:rPr lang="fi-FI" dirty="0" smtClean="0"/>
              <a:t> </a:t>
            </a:r>
            <a:r>
              <a:rPr lang="fi-FI" dirty="0" err="1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”Topic sentences”: introduction to the paragraph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Main idea in generalized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Then develop argument, provide evidence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8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6107" y="1079012"/>
            <a:ext cx="5677946" cy="4323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33" b="1" dirty="0" smtClean="0"/>
              <a:t>Addition</a:t>
            </a:r>
            <a:endParaRPr lang="en-US" sz="1833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And</a:t>
            </a:r>
            <a:r>
              <a:rPr lang="en-US" sz="1833" dirty="0"/>
              <a:t>, in addition, again, also, similarly, finally…</a:t>
            </a:r>
          </a:p>
          <a:p>
            <a:r>
              <a:rPr lang="en-US" sz="1833" b="1" dirty="0" smtClean="0"/>
              <a:t>Contrast</a:t>
            </a:r>
            <a:r>
              <a:rPr lang="en-US" sz="1833" dirty="0" smtClean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But</a:t>
            </a:r>
            <a:r>
              <a:rPr lang="en-US" sz="1833" dirty="0"/>
              <a:t>, however, or, nevertheless, on the other hand…</a:t>
            </a:r>
          </a:p>
          <a:p>
            <a:r>
              <a:rPr lang="en-US" sz="1833" b="1" dirty="0" smtClean="0"/>
              <a:t>Example</a:t>
            </a:r>
            <a:endParaRPr lang="en-US" sz="1833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For </a:t>
            </a:r>
            <a:r>
              <a:rPr lang="en-US" sz="1833" dirty="0"/>
              <a:t>example, for instance, such as, that is…</a:t>
            </a:r>
          </a:p>
          <a:p>
            <a:r>
              <a:rPr lang="en-US" sz="1833" b="1" dirty="0" smtClean="0"/>
              <a:t>Sequence</a:t>
            </a:r>
            <a:endParaRPr lang="en-US" sz="1833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First</a:t>
            </a:r>
            <a:r>
              <a:rPr lang="en-US" sz="1833" dirty="0"/>
              <a:t>, second, third… then…</a:t>
            </a:r>
          </a:p>
          <a:p>
            <a:r>
              <a:rPr lang="en-US" sz="1833" b="1" dirty="0" smtClean="0"/>
              <a:t>Conclusion</a:t>
            </a:r>
            <a:endParaRPr lang="en-US" sz="1833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Finally</a:t>
            </a:r>
            <a:r>
              <a:rPr lang="en-US" sz="1833" dirty="0"/>
              <a:t>, therefore, in conclusion, as a result…</a:t>
            </a:r>
          </a:p>
          <a:p>
            <a:r>
              <a:rPr lang="en-US" sz="1833" b="1" dirty="0" smtClean="0"/>
              <a:t>Clarification/summary</a:t>
            </a:r>
            <a:endParaRPr lang="en-US" sz="1833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dirty="0" smtClean="0"/>
              <a:t>In </a:t>
            </a:r>
            <a:r>
              <a:rPr lang="en-US" sz="1833" dirty="0"/>
              <a:t>other words, what this means is, to summarize…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107" y="265212"/>
            <a:ext cx="8243878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 b="1" spc="-100" dirty="0" smtClean="0">
                <a:solidFill>
                  <a:schemeClr val="tx2"/>
                </a:solidFill>
                <a:latin typeface="+mj-lt"/>
                <a:cs typeface="MS PGothic" pitchFamily="34" charset="-128"/>
              </a:rPr>
              <a:t>Transitions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1345332"/>
            <a:ext cx="2139793" cy="15232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27353" y="2912879"/>
            <a:ext cx="3057247" cy="327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spc="-100" dirty="0">
                <a:cs typeface="MS PGothic" pitchFamily="34" charset="-128"/>
              </a:rPr>
              <a:t>(Hansel &amp; Gretel bread crumbs)</a:t>
            </a:r>
          </a:p>
        </p:txBody>
      </p:sp>
    </p:spTree>
    <p:extLst>
      <p:ext uri="{BB962C8B-B14F-4D97-AF65-F5344CB8AC3E}">
        <p14:creationId xmlns:p14="http://schemas.microsoft.com/office/powerpoint/2010/main" val="402684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Effective writing:  </a:t>
            </a:r>
            <a:r>
              <a:rPr lang="en-US" dirty="0" smtClean="0"/>
              <a:t>micro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Brevity</a:t>
            </a:r>
            <a:r>
              <a:rPr lang="fi-FI" dirty="0"/>
              <a:t> </a:t>
            </a:r>
            <a:r>
              <a:rPr lang="fi-FI" dirty="0" smtClean="0"/>
              <a:t>- it is </a:t>
            </a:r>
            <a:r>
              <a:rPr lang="fi-FI" dirty="0" err="1" smtClean="0"/>
              <a:t>better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concise</a:t>
            </a:r>
            <a:endParaRPr lang="fi-FI" dirty="0" smtClean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Avoid</a:t>
            </a:r>
            <a:r>
              <a:rPr lang="fi-FI" dirty="0" smtClean="0"/>
              <a:t> </a:t>
            </a:r>
            <a:r>
              <a:rPr lang="fi-FI" dirty="0" err="1" smtClean="0"/>
              <a:t>unnecesssary</a:t>
            </a:r>
            <a:r>
              <a:rPr lang="fi-FI" dirty="0" smtClean="0"/>
              <a:t> </a:t>
            </a:r>
            <a:r>
              <a:rPr lang="fi-FI" dirty="0" err="1" smtClean="0"/>
              <a:t>words</a:t>
            </a:r>
            <a:endParaRPr lang="fi-FI" dirty="0" smtClean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Avoid</a:t>
            </a:r>
            <a:r>
              <a:rPr lang="fi-FI" dirty="0" smtClean="0"/>
              <a:t> </a:t>
            </a:r>
            <a:r>
              <a:rPr lang="fi-FI" dirty="0" err="1" smtClean="0"/>
              <a:t>overlong</a:t>
            </a:r>
            <a:r>
              <a:rPr lang="fi-FI" dirty="0" smtClean="0"/>
              <a:t> </a:t>
            </a:r>
            <a:r>
              <a:rPr lang="fi-FI" dirty="0" err="1" smtClean="0"/>
              <a:t>sentences</a:t>
            </a:r>
            <a:endParaRPr lang="fi-FI" dirty="0" smtClean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Avoid</a:t>
            </a:r>
            <a:r>
              <a:rPr lang="fi-FI" dirty="0" smtClean="0"/>
              <a:t> </a:t>
            </a:r>
            <a:r>
              <a:rPr lang="fi-FI" dirty="0" err="1" smtClean="0"/>
              <a:t>artificially</a:t>
            </a:r>
            <a:r>
              <a:rPr lang="fi-FI" dirty="0" smtClean="0"/>
              <a:t> </a:t>
            </a:r>
            <a:r>
              <a:rPr lang="fi-FI" dirty="0" err="1" smtClean="0"/>
              <a:t>making</a:t>
            </a:r>
            <a:r>
              <a:rPr lang="fi-FI" dirty="0" smtClean="0"/>
              <a:t>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sound ”</a:t>
            </a:r>
            <a:r>
              <a:rPr lang="fi-FI" dirty="0" err="1" smtClean="0"/>
              <a:t>official</a:t>
            </a:r>
            <a:r>
              <a:rPr lang="fi-FI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Style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Choose</a:t>
            </a:r>
            <a:r>
              <a:rPr lang="fi-FI" dirty="0" smtClean="0"/>
              <a:t> an </a:t>
            </a:r>
            <a:r>
              <a:rPr lang="fi-FI" dirty="0" err="1" smtClean="0"/>
              <a:t>appropriate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context</a:t>
            </a:r>
            <a:endParaRPr lang="fi-FI" dirty="0" smtClean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Formal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informal</a:t>
            </a:r>
            <a:r>
              <a:rPr lang="fi-FI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51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Effective writing: </a:t>
            </a:r>
            <a:r>
              <a:rPr lang="fi-FI" dirty="0" err="1" smtClean="0"/>
              <a:t>Rhetorical</a:t>
            </a:r>
            <a:r>
              <a:rPr lang="fi-FI" dirty="0" smtClean="0"/>
              <a:t> </a:t>
            </a:r>
            <a:r>
              <a:rPr lang="fi-FI" dirty="0"/>
              <a:t>mix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Different kinds of arguments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Logos</a:t>
            </a:r>
          </a:p>
          <a:p>
            <a:pPr marL="694800" lvl="1" indent="-457200"/>
            <a:r>
              <a:rPr lang="en-US" dirty="0" smtClean="0"/>
              <a:t>Facts &amp; figures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Ethos</a:t>
            </a:r>
          </a:p>
          <a:p>
            <a:pPr marL="6948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Your character and credibility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Pathos</a:t>
            </a:r>
          </a:p>
          <a:p>
            <a:pPr marL="6948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Receivers’ emotions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6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Feedback </a:t>
            </a:r>
            <a:r>
              <a:rPr lang="fi-FI" dirty="0" err="1" smtClean="0"/>
              <a:t>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5401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How to </a:t>
            </a:r>
            <a:r>
              <a:rPr lang="en-US" dirty="0" smtClean="0">
                <a:solidFill>
                  <a:srgbClr val="005EB8"/>
                </a:solidFill>
              </a:rPr>
              <a:t>give</a:t>
            </a:r>
            <a:r>
              <a:rPr lang="en-US" dirty="0" smtClean="0"/>
              <a:t> feedback?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Be constructive</a:t>
            </a:r>
          </a:p>
          <a:p>
            <a:pPr marL="8037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is helpful, what is not?</a:t>
            </a:r>
          </a:p>
          <a:p>
            <a:pPr marL="8037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be specific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Avoid negative overload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Remember the rhetorical mix even here!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How to </a:t>
            </a:r>
            <a:r>
              <a:rPr lang="en-US" dirty="0" smtClean="0">
                <a:solidFill>
                  <a:srgbClr val="005EB8"/>
                </a:solidFill>
              </a:rPr>
              <a:t>take</a:t>
            </a:r>
            <a:r>
              <a:rPr lang="en-US" dirty="0" smtClean="0"/>
              <a:t> feedback?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/>
              <a:t>Say “thank you”!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Try not to be offended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Learn from others’ misunderstandings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927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05" y="769268"/>
            <a:ext cx="7087591" cy="333533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86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Exercise: evaluate this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 smtClean="0"/>
              <a:t>Work</a:t>
            </a:r>
            <a:r>
              <a:rPr lang="fi-FI" dirty="0" smtClean="0"/>
              <a:t> in </a:t>
            </a:r>
            <a:r>
              <a:rPr lang="fi-FI" dirty="0" err="1" smtClean="0"/>
              <a:t>pairs</a:t>
            </a:r>
            <a:endParaRPr lang="fi-FI" dirty="0" smtClean="0"/>
          </a:p>
          <a:p>
            <a:r>
              <a:rPr lang="fi-FI" dirty="0" err="1" smtClean="0"/>
              <a:t>Use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feedback </a:t>
            </a:r>
            <a:r>
              <a:rPr lang="fi-FI" dirty="0" err="1" smtClean="0"/>
              <a:t>form</a:t>
            </a:r>
            <a:endParaRPr lang="fi-FI" dirty="0" smtClean="0"/>
          </a:p>
          <a:p>
            <a:endParaRPr lang="en-US" dirty="0" smtClean="0"/>
          </a:p>
          <a:p>
            <a:r>
              <a:rPr lang="en-US" dirty="0" smtClean="0"/>
              <a:t>Aims: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Practice analyzing texts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Practice giving feedback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9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1348055" y="591344"/>
            <a:ext cx="6447896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667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1301752" y="1520532"/>
            <a:ext cx="6911901" cy="1110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A1a  </a:t>
            </a:r>
            <a:r>
              <a:rPr lang="en-GB" sz="1833" b="1" dirty="0">
                <a:solidFill>
                  <a:srgbClr val="000000"/>
                </a:solidFill>
              </a:rPr>
              <a:t>Communication strategy analysis</a:t>
            </a:r>
            <a:r>
              <a:rPr lang="en-GB" sz="1833" dirty="0">
                <a:solidFill>
                  <a:srgbClr val="000000"/>
                </a:solidFill>
              </a:rPr>
              <a:t> using </a:t>
            </a:r>
            <a:r>
              <a:rPr lang="en-GB" sz="1833" dirty="0" err="1">
                <a:solidFill>
                  <a:srgbClr val="000000"/>
                </a:solidFill>
              </a:rPr>
              <a:t>Munter</a:t>
            </a:r>
            <a:r>
              <a:rPr lang="en-GB" sz="1833" dirty="0">
                <a:solidFill>
                  <a:srgbClr val="000000"/>
                </a:solidFill>
              </a:rPr>
              <a:t> </a:t>
            </a:r>
            <a:r>
              <a:rPr lang="en-GB" sz="1833" dirty="0" err="1">
                <a:solidFill>
                  <a:srgbClr val="000000"/>
                </a:solidFill>
              </a:rPr>
              <a:t>Ch</a:t>
            </a:r>
            <a:r>
              <a:rPr lang="en-GB" sz="1833" dirty="0">
                <a:solidFill>
                  <a:srgbClr val="000000"/>
                </a:solidFill>
              </a:rPr>
              <a:t> 1 (10%) 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A1b  </a:t>
            </a:r>
            <a:r>
              <a:rPr lang="en-GB" sz="1833" b="1" dirty="0">
                <a:solidFill>
                  <a:srgbClr val="000000"/>
                </a:solidFill>
              </a:rPr>
              <a:t>Email request </a:t>
            </a:r>
            <a:r>
              <a:rPr lang="en-GB" sz="1833" dirty="0">
                <a:solidFill>
                  <a:srgbClr val="000000"/>
                </a:solidFill>
              </a:rPr>
              <a:t>(15 %)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GB" sz="1833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GB" sz="2000" dirty="0"/>
              <a:t>Review &amp; edit </a:t>
            </a:r>
            <a:r>
              <a:rPr lang="en-GB" sz="2000" b="1" dirty="0"/>
              <a:t>A1 Written Request </a:t>
            </a:r>
            <a:r>
              <a:rPr lang="en-GB" sz="2000" dirty="0"/>
              <a:t>in groups: Strategy Analysis &amp; Request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1301752" y="685271"/>
            <a:ext cx="6447896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A1 Written request (group)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5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2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1348055" y="591344"/>
            <a:ext cx="6447896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2667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1188018" y="1520531"/>
            <a:ext cx="7182607" cy="340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/>
            <a:r>
              <a:rPr lang="en-GB" sz="1833" b="1" dirty="0">
                <a:solidFill>
                  <a:srgbClr val="000000"/>
                </a:solidFill>
              </a:rPr>
              <a:t>Procedure</a:t>
            </a:r>
            <a:endParaRPr lang="en-US" sz="1833" dirty="0">
              <a:solidFill>
                <a:srgbClr val="000000"/>
              </a:solidFill>
            </a:endParaRP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en-US" sz="1833" dirty="0">
                <a:solidFill>
                  <a:srgbClr val="005EB8"/>
                </a:solidFill>
              </a:rPr>
              <a:t>Choose a </a:t>
            </a:r>
            <a:r>
              <a:rPr lang="en-US" sz="1833" b="1" dirty="0">
                <a:solidFill>
                  <a:srgbClr val="005EB8"/>
                </a:solidFill>
              </a:rPr>
              <a:t>topic</a:t>
            </a: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en-US" sz="1833" dirty="0">
                <a:solidFill>
                  <a:srgbClr val="005EB8"/>
                </a:solidFill>
              </a:rPr>
              <a:t>Prepare A2a </a:t>
            </a:r>
            <a:r>
              <a:rPr lang="en-US" sz="1833" b="1" dirty="0">
                <a:solidFill>
                  <a:srgbClr val="005EB8"/>
                </a:solidFill>
              </a:rPr>
              <a:t>Strategy Outline</a:t>
            </a:r>
            <a:r>
              <a:rPr lang="en-US" sz="1833" dirty="0">
                <a:solidFill>
                  <a:srgbClr val="005EB8"/>
                </a:solidFill>
              </a:rPr>
              <a:t> (your analysis of the presentation situation) for Session 2 (today)</a:t>
            </a: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en-US" sz="1833" dirty="0">
                <a:solidFill>
                  <a:srgbClr val="000000"/>
                </a:solidFill>
              </a:rPr>
              <a:t>Prepare the actual presentation including any slides you intend to use (maximum of 5)</a:t>
            </a: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en-US" sz="1833" b="1" dirty="0"/>
              <a:t>Present</a:t>
            </a:r>
            <a:r>
              <a:rPr lang="en-US" sz="1833" dirty="0"/>
              <a:t>: 6-8 minute presentation with peer feedback (Session 3)</a:t>
            </a: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Tx/>
              <a:buAutoNum type="arabicPeriod"/>
            </a:pPr>
            <a:r>
              <a:rPr lang="en-US" sz="1833" dirty="0">
                <a:solidFill>
                  <a:srgbClr val="000000"/>
                </a:solidFill>
              </a:rPr>
              <a:t>Write a </a:t>
            </a:r>
            <a:r>
              <a:rPr lang="en-US" sz="1833" b="1" dirty="0">
                <a:solidFill>
                  <a:srgbClr val="000000"/>
                </a:solidFill>
              </a:rPr>
              <a:t>Reflection Paper </a:t>
            </a:r>
            <a:r>
              <a:rPr lang="en-US" sz="1833" dirty="0">
                <a:solidFill>
                  <a:srgbClr val="000000"/>
                </a:solidFill>
              </a:rPr>
              <a:t>(A2b) - due one week after presentation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GB" sz="1667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fi-FI" sz="1667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fi-FI" sz="2000" dirty="0">
              <a:solidFill>
                <a:srgbClr val="000000"/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899592" y="538340"/>
            <a:ext cx="7992888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A2 Individual persuasive presentation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5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01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73324"/>
            <a:ext cx="6858000" cy="952500"/>
          </a:xfrm>
        </p:spPr>
        <p:txBody>
          <a:bodyPr>
            <a:noAutofit/>
          </a:bodyPr>
          <a:lstStyle/>
          <a:p>
            <a:r>
              <a:rPr lang="en-US" sz="3600" b="1" spc="-100" dirty="0">
                <a:solidFill>
                  <a:schemeClr val="tx2"/>
                </a:solidFill>
              </a:rPr>
              <a:t>60 second individual presentation ‘trailers’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0889" y="2937222"/>
            <a:ext cx="46022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smtClean="0">
                <a:latin typeface="Georgia" panose="02040502050405020303" pitchFamily="18" charset="0"/>
              </a:rPr>
              <a:t>In </a:t>
            </a:r>
            <a:r>
              <a:rPr lang="fi-FI" sz="2000" b="1" dirty="0" err="1" smtClean="0">
                <a:latin typeface="Georgia" panose="02040502050405020303" pitchFamily="18" charset="0"/>
              </a:rPr>
              <a:t>the</a:t>
            </a:r>
            <a:r>
              <a:rPr lang="fi-FI" sz="2000" b="1" dirty="0" smtClean="0">
                <a:latin typeface="Georgia" panose="02040502050405020303" pitchFamily="18" charset="0"/>
              </a:rPr>
              <a:t> </a:t>
            </a:r>
            <a:r>
              <a:rPr lang="fi-FI" sz="2000" b="1" dirty="0" err="1" smtClean="0">
                <a:latin typeface="Georgia" panose="02040502050405020303" pitchFamily="18" charset="0"/>
              </a:rPr>
              <a:t>beginning</a:t>
            </a:r>
            <a:r>
              <a:rPr lang="fi-FI" sz="2000" b="1" dirty="0" smtClean="0">
                <a:latin typeface="Georgia" panose="02040502050405020303" pitchFamily="18" charset="0"/>
              </a:rPr>
              <a:t> of </a:t>
            </a:r>
            <a:r>
              <a:rPr lang="fi-FI" sz="2000" b="1" dirty="0" err="1" smtClean="0">
                <a:latin typeface="Georgia" panose="02040502050405020303" pitchFamily="18" charset="0"/>
              </a:rPr>
              <a:t>class</a:t>
            </a:r>
            <a:r>
              <a:rPr lang="fi-FI" sz="2000" b="1" dirty="0" smtClean="0">
                <a:latin typeface="Georgia" panose="02040502050405020303" pitchFamily="18" charset="0"/>
              </a:rPr>
              <a:t> </a:t>
            </a:r>
            <a:r>
              <a:rPr lang="fi-FI" sz="2000" b="1" dirty="0" err="1" smtClean="0">
                <a:latin typeface="Georgia" panose="02040502050405020303" pitchFamily="18" charset="0"/>
              </a:rPr>
              <a:t>next</a:t>
            </a:r>
            <a:r>
              <a:rPr lang="fi-FI" sz="2000" b="1" dirty="0" smtClean="0">
                <a:latin typeface="Georgia" panose="02040502050405020303" pitchFamily="18" charset="0"/>
              </a:rPr>
              <a:t> </a:t>
            </a:r>
            <a:r>
              <a:rPr lang="fi-FI" sz="2000" b="1" dirty="0" err="1" smtClean="0">
                <a:latin typeface="Georgia" panose="02040502050405020303" pitchFamily="18" charset="0"/>
              </a:rPr>
              <a:t>time</a:t>
            </a:r>
            <a:r>
              <a:rPr lang="fi-FI" sz="2000" b="1" dirty="0" smtClean="0">
                <a:latin typeface="Georgia" panose="02040502050405020303" pitchFamily="18" charset="0"/>
              </a:rPr>
              <a:t>!</a:t>
            </a:r>
            <a:endParaRPr lang="en-US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70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BCS, session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Effective writing: composing, macro &amp; micro issues, r</a:t>
            </a:r>
            <a:r>
              <a:rPr lang="fi-FI" dirty="0" err="1" smtClean="0"/>
              <a:t>hetorical</a:t>
            </a:r>
            <a:r>
              <a:rPr lang="fi-FI" dirty="0" smtClean="0"/>
              <a:t> mix</a:t>
            </a:r>
            <a:endParaRPr lang="en-US" dirty="0" smtClean="0"/>
          </a:p>
          <a:p>
            <a:pPr marL="514350" indent="-514350">
              <a:buFont typeface="+mj-lt"/>
              <a:buAutoNum type="romanUcPeriod"/>
            </a:pPr>
            <a:r>
              <a:rPr lang="fi-FI" dirty="0" smtClean="0"/>
              <a:t>Feedback </a:t>
            </a:r>
            <a:r>
              <a:rPr lang="fi-FI" dirty="0" err="1" smtClean="0"/>
              <a:t>sessions</a:t>
            </a:r>
            <a:endParaRPr lang="fi-FI" dirty="0" smtClean="0"/>
          </a:p>
          <a:p>
            <a:pPr marL="751950" lvl="1" indent="-514350"/>
            <a:r>
              <a:rPr lang="en-US" dirty="0" smtClean="0"/>
              <a:t>A1 </a:t>
            </a:r>
            <a:r>
              <a:rPr lang="en-US" dirty="0"/>
              <a:t>Written </a:t>
            </a:r>
            <a:r>
              <a:rPr lang="en-US" dirty="0" smtClean="0"/>
              <a:t>request</a:t>
            </a:r>
          </a:p>
          <a:p>
            <a:pPr marL="751950" lvl="1" indent="-514350"/>
            <a:r>
              <a:rPr lang="en-US" dirty="0" smtClean="0"/>
              <a:t>A2a </a:t>
            </a:r>
            <a:r>
              <a:rPr lang="en-US" dirty="0"/>
              <a:t>Individual </a:t>
            </a:r>
            <a:r>
              <a:rPr lang="en-US" dirty="0" smtClean="0"/>
              <a:t>presentation strategy outline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High </a:t>
            </a:r>
            <a:r>
              <a:rPr lang="en-US" dirty="0"/>
              <a:t>impact </a:t>
            </a:r>
            <a:r>
              <a:rPr lang="en-US" dirty="0" smtClean="0"/>
              <a:t>introductions </a:t>
            </a:r>
            <a:r>
              <a:rPr lang="en-US" dirty="0"/>
              <a:t>&amp; </a:t>
            </a:r>
            <a:r>
              <a:rPr lang="en-US" dirty="0" smtClean="0"/>
              <a:t>conclusions (if time)</a:t>
            </a:r>
            <a:endParaRPr lang="en-US" dirty="0"/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2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85000"/>
              </a:lnSpc>
            </a:pPr>
            <a:r>
              <a:rPr lang="en-US" sz="3600" b="1" spc="-100" dirty="0">
                <a:solidFill>
                  <a:schemeClr val="tx2"/>
                </a:solidFill>
              </a:rPr>
              <a:t>High Impact Intros &amp; Conclusions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285906"/>
            <a:ext cx="3066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Intros</a:t>
            </a:r>
            <a:endParaRPr lang="en-US" sz="2000" dirty="0"/>
          </a:p>
          <a:p>
            <a:endParaRPr lang="en-US" sz="2000" dirty="0" smtClean="0"/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Motivation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Gain credibility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Context/</a:t>
            </a:r>
            <a:r>
              <a:rPr lang="en-US" sz="2000" dirty="0" smtClean="0">
                <a:latin typeface="Georgia" panose="02040502050405020303" pitchFamily="18" charset="0"/>
              </a:rPr>
              <a:t>Overview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Arouse interest – “grabbers</a:t>
            </a:r>
            <a:r>
              <a:rPr lang="en-US" sz="2000" dirty="0" smtClean="0">
                <a:latin typeface="Georgia" panose="02040502050405020303" pitchFamily="18" charset="0"/>
              </a:rPr>
              <a:t>”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3532675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15" indent="-238115">
              <a:buFont typeface="Arial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Surprise: interesting facts, stats or controversial claims</a:t>
            </a:r>
          </a:p>
          <a:p>
            <a:pPr marL="238115" indent="-238115">
              <a:buFont typeface="Arial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Quotation</a:t>
            </a:r>
          </a:p>
          <a:p>
            <a:pPr marL="238115" indent="-238115">
              <a:buFont typeface="Arial"/>
              <a:buChar char="•"/>
            </a:pPr>
            <a:r>
              <a:rPr lang="en-US" dirty="0" smtClean="0">
                <a:latin typeface="Georgia" panose="02040502050405020303" pitchFamily="18" charset="0"/>
              </a:rPr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4314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355865"/>
            <a:ext cx="7516440" cy="952500"/>
          </a:xfrm>
          <a:prstGeom prst="rect">
            <a:avLst/>
          </a:prstGeom>
        </p:spPr>
        <p:txBody>
          <a:bodyPr vert="horz" lIns="76200" tIns="38100" rIns="76200" bIns="3810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5000"/>
              </a:lnSpc>
            </a:pPr>
            <a:r>
              <a:rPr lang="en-US" sz="3600" b="1" spc="-100" dirty="0">
                <a:solidFill>
                  <a:schemeClr val="tx2"/>
                </a:solidFill>
                <a:ea typeface="ＭＳ Ｐゴシック" charset="0"/>
                <a:cs typeface="MS PGothic" pitchFamily="34" charset="-128"/>
              </a:rPr>
              <a:t>High Impact Intros &amp; Conclusions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602475"/>
            <a:ext cx="624831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Conclusions</a:t>
            </a:r>
          </a:p>
          <a:p>
            <a:endParaRPr lang="en-US" sz="2000" dirty="0"/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Repeat key message/s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Call for action - next steps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Link back to Intro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Finish on high note (something to clap about &amp; get audience talking in the break)</a:t>
            </a:r>
          </a:p>
          <a:p>
            <a:pPr marL="238115" indent="-238115">
              <a:buFont typeface="Arial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“</a:t>
            </a:r>
            <a:r>
              <a:rPr lang="en-US" sz="2000" dirty="0" err="1">
                <a:latin typeface="Georgia" panose="02040502050405020303" pitchFamily="18" charset="0"/>
              </a:rPr>
              <a:t>Feelgood</a:t>
            </a:r>
            <a:r>
              <a:rPr lang="en-US" sz="2000" dirty="0">
                <a:latin typeface="Georgia" panose="02040502050405020303" pitchFamily="18" charset="0"/>
              </a:rPr>
              <a:t>” or “goodwill” endings</a:t>
            </a:r>
          </a:p>
          <a:p>
            <a:pPr marL="238115" indent="-238115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1348055" y="591344"/>
            <a:ext cx="6447896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2667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1301752" y="1414199"/>
            <a:ext cx="6387523" cy="3865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0985" indent="-380985">
              <a:buFont typeface="+mj-lt"/>
              <a:buAutoNum type="arabicPeriod"/>
            </a:pPr>
            <a:r>
              <a:rPr lang="en-GB" sz="1833" b="1" dirty="0"/>
              <a:t>Deadline for final version of </a:t>
            </a:r>
            <a:r>
              <a:rPr lang="en-GB" sz="1833" b="1" u="sng" dirty="0"/>
              <a:t>Written Request (A1</a:t>
            </a:r>
            <a:r>
              <a:rPr lang="en-GB" sz="1833" b="1" u="sng" dirty="0" smtClean="0"/>
              <a:t>)</a:t>
            </a:r>
            <a:r>
              <a:rPr lang="en-GB" sz="1833" dirty="0" smtClean="0"/>
              <a:t> </a:t>
            </a:r>
            <a:endParaRPr lang="en-GB" sz="1833" dirty="0"/>
          </a:p>
          <a:p>
            <a:pPr marL="380985" indent="-380985">
              <a:buFont typeface="+mj-lt"/>
              <a:buAutoNum type="arabicPeriod"/>
            </a:pPr>
            <a:endParaRPr lang="en-US" sz="1833" dirty="0">
              <a:solidFill>
                <a:srgbClr val="0000FF"/>
              </a:solidFill>
            </a:endParaRPr>
          </a:p>
          <a:p>
            <a:pPr marL="380985" indent="-380985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1833" b="1" dirty="0" smtClean="0"/>
              <a:t>Finalize </a:t>
            </a:r>
            <a:r>
              <a:rPr lang="en-US" sz="1833" b="1" dirty="0"/>
              <a:t>your </a:t>
            </a:r>
            <a:r>
              <a:rPr lang="en-GB" sz="1833" b="1" u="sng" dirty="0"/>
              <a:t>A2a Individual Persuasive </a:t>
            </a:r>
            <a:r>
              <a:rPr lang="en-GB" sz="1833" b="1" u="sng" dirty="0" smtClean="0"/>
              <a:t>Presentation</a:t>
            </a:r>
          </a:p>
          <a:p>
            <a:pPr marL="838185" lvl="1" indent="-380985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sz="1833" dirty="0" smtClean="0">
                <a:latin typeface="Georgia" panose="02040502050405020303" pitchFamily="18" charset="0"/>
              </a:rPr>
              <a:t>To </a:t>
            </a:r>
            <a:r>
              <a:rPr lang="en-GB" sz="1833" dirty="0">
                <a:latin typeface="Georgia" panose="02040502050405020303" pitchFamily="18" charset="0"/>
              </a:rPr>
              <a:t>be presented to small groups in Session 3 (next week</a:t>
            </a:r>
            <a:r>
              <a:rPr lang="en-GB" sz="1833" dirty="0" smtClean="0">
                <a:latin typeface="Georgia" panose="02040502050405020303" pitchFamily="18" charset="0"/>
              </a:rPr>
              <a:t>)</a:t>
            </a:r>
          </a:p>
          <a:p>
            <a:pPr marL="838185" lvl="1" indent="-380985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GB" sz="1833" dirty="0" smtClean="0">
                <a:latin typeface="Georgia" panose="02040502050405020303" pitchFamily="18" charset="0"/>
              </a:rPr>
              <a:t>Also prepare a 60 second trailer</a:t>
            </a:r>
            <a:endParaRPr lang="en-GB" sz="1833" dirty="0">
              <a:latin typeface="Georgia" panose="02040502050405020303" pitchFamily="18" charset="0"/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1313659" y="685271"/>
            <a:ext cx="6447896" cy="72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For next week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5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1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Timeline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deadlines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397074" y="1913767"/>
            <a:ext cx="8207176" cy="21120"/>
          </a:xfrm>
          <a:prstGeom prst="line">
            <a:avLst/>
          </a:prstGeom>
          <a:ln>
            <a:solidFill>
              <a:srgbClr val="EF33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97074" y="1677012"/>
            <a:ext cx="579755" cy="483975"/>
          </a:xfrm>
          <a:prstGeom prst="ellipse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 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60014" y="1671778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28.10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753867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4.11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147720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11.11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541573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18.11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935426" y="1663745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25.11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7332413" y="1671778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2.12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8046242" y="2730185"/>
            <a:ext cx="828378" cy="500044"/>
          </a:xfrm>
          <a:prstGeom prst="roundRect">
            <a:avLst/>
          </a:prstGeom>
          <a:solidFill>
            <a:srgbClr val="EF3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9.12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5454722" y="2730171"/>
            <a:ext cx="828378" cy="500044"/>
          </a:xfrm>
          <a:prstGeom prst="roundRect">
            <a:avLst/>
          </a:prstGeom>
          <a:solidFill>
            <a:srgbClr val="EF3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24.10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754021" y="2258455"/>
            <a:ext cx="1224136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A1ab</a:t>
            </a:r>
            <a:endParaRPr lang="fi-FI" sz="2000" b="1" dirty="0"/>
          </a:p>
          <a:p>
            <a:r>
              <a:rPr lang="fi-FI" sz="2000" b="1" dirty="0" smtClean="0"/>
              <a:t>(</a:t>
            </a:r>
            <a:r>
              <a:rPr lang="fi-FI" sz="2000" b="1" dirty="0" err="1" smtClean="0"/>
              <a:t>draft</a:t>
            </a:r>
            <a:r>
              <a:rPr lang="fi-FI" sz="2000" b="1" dirty="0" smtClean="0"/>
              <a:t>) </a:t>
            </a:r>
          </a:p>
          <a:p>
            <a:endParaRPr lang="fi-FI" sz="2000" b="1" dirty="0" smtClean="0"/>
          </a:p>
          <a:p>
            <a:r>
              <a:rPr lang="fi-FI" sz="2000" b="1" dirty="0" smtClean="0"/>
              <a:t>A2a (outline)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152309" y="2258455"/>
            <a:ext cx="109523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A1ab</a:t>
            </a:r>
            <a:endParaRPr lang="fi-FI" sz="2000" b="1" dirty="0"/>
          </a:p>
          <a:p>
            <a:r>
              <a:rPr lang="fi-FI" sz="2000" b="1" dirty="0" smtClean="0"/>
              <a:t>(</a:t>
            </a:r>
            <a:r>
              <a:rPr lang="fi-FI" sz="2000" b="1" dirty="0" err="1" smtClean="0"/>
              <a:t>final</a:t>
            </a:r>
            <a:r>
              <a:rPr lang="fi-FI" sz="2000" b="1" dirty="0" smtClean="0"/>
              <a:t>)</a:t>
            </a:r>
          </a:p>
          <a:p>
            <a:endParaRPr lang="fi-FI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541573" y="1347936"/>
            <a:ext cx="10081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A3 </a:t>
            </a:r>
            <a:r>
              <a:rPr lang="fi-FI" sz="2000" b="1" dirty="0" err="1" smtClean="0"/>
              <a:t>test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70762" y="3240294"/>
            <a:ext cx="111746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(outline, </a:t>
            </a:r>
            <a:r>
              <a:rPr lang="fi-FI" sz="2000" b="1" dirty="0" err="1" smtClean="0"/>
              <a:t>preview</a:t>
            </a:r>
            <a:r>
              <a:rPr lang="fi-FI" sz="2000" b="1" dirty="0" smtClean="0"/>
              <a:t>)</a:t>
            </a:r>
            <a:endParaRPr lang="en-US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332412" y="1353000"/>
            <a:ext cx="112801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pres.</a:t>
            </a:r>
            <a:endParaRPr lang="en-US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61268" y="2258426"/>
            <a:ext cx="1307643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A2b</a:t>
            </a:r>
          </a:p>
          <a:p>
            <a:r>
              <a:rPr lang="fi-FI" sz="2000" b="1" dirty="0" smtClean="0"/>
              <a:t>(refl.)</a:t>
            </a:r>
            <a:endParaRPr lang="en-US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47720" y="1345332"/>
            <a:ext cx="10081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A2 pres.</a:t>
            </a:r>
            <a:endParaRPr lang="en-US" sz="2000" b="1" dirty="0"/>
          </a:p>
        </p:txBody>
      </p:sp>
      <p:sp>
        <p:nvSpPr>
          <p:cNvPr id="41" name="Content Placeholder 40"/>
          <p:cNvSpPr txBox="1">
            <a:spLocks noGrp="1"/>
          </p:cNvSpPr>
          <p:nvPr>
            <p:ph sz="quarter" idx="14"/>
          </p:nvPr>
        </p:nvSpPr>
        <p:spPr>
          <a:xfrm>
            <a:off x="396875" y="696913"/>
            <a:ext cx="82073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940161" y="1347936"/>
            <a:ext cx="10848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err="1" smtClean="0"/>
              <a:t>Consult</a:t>
            </a:r>
            <a:r>
              <a:rPr lang="fi-FI" sz="2000" b="1" dirty="0" smtClean="0"/>
              <a:t>.</a:t>
            </a:r>
            <a:endParaRPr lang="en-US" sz="2000" b="1" dirty="0"/>
          </a:p>
        </p:txBody>
      </p:sp>
      <p:cxnSp>
        <p:nvCxnSpPr>
          <p:cNvPr id="47" name="Straight Arrow Connector 46"/>
          <p:cNvCxnSpPr>
            <a:stCxn id="28" idx="0"/>
          </p:cNvCxnSpPr>
          <p:nvPr/>
        </p:nvCxnSpPr>
        <p:spPr>
          <a:xfrm flipV="1">
            <a:off x="5868911" y="1928344"/>
            <a:ext cx="0" cy="8018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604250" y="1928358"/>
            <a:ext cx="0" cy="8018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812360" y="3230215"/>
            <a:ext cx="135134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(</a:t>
            </a:r>
            <a:r>
              <a:rPr lang="fi-FI" sz="2000" b="1" dirty="0" err="1" smtClean="0"/>
              <a:t>appraisal</a:t>
            </a:r>
            <a:r>
              <a:rPr lang="fi-FI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667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3846" y="1828788"/>
            <a:ext cx="4549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 Research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44009" y="2328199"/>
            <a:ext cx="386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Organize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2827610"/>
            <a:ext cx="2373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 Focus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64986" y="3310607"/>
            <a:ext cx="2225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4. Draft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3793604"/>
            <a:ext cx="2274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 Edit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43609" y="278000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-100" dirty="0" smtClean="0">
                <a:solidFill>
                  <a:schemeClr val="tx2"/>
                </a:solidFill>
                <a:latin typeface="+mj-lt"/>
                <a:cs typeface="MS PGothic" pitchFamily="34" charset="-128"/>
              </a:rPr>
              <a:t>Effective writing: Composing techniques</a:t>
            </a:r>
            <a:endParaRPr lang="en-US" sz="3600" b="1" spc="-100" dirty="0">
              <a:solidFill>
                <a:schemeClr val="tx2"/>
              </a:solidFill>
              <a:latin typeface="+mj-lt"/>
              <a:cs typeface="MS PGothic" pitchFamily="34" charset="-128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355976" y="1828788"/>
            <a:ext cx="504056" cy="246887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4573" y="2617929"/>
            <a:ext cx="172819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err="1" smtClean="0"/>
              <a:t>Differentiate</a:t>
            </a:r>
            <a:r>
              <a:rPr lang="fi-FI" sz="2000" b="1" dirty="0" smtClean="0"/>
              <a:t>! (</a:t>
            </a:r>
            <a:r>
              <a:rPr lang="fi-FI" sz="2000" b="1" dirty="0" err="1" smtClean="0"/>
              <a:t>but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there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will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be</a:t>
            </a:r>
            <a:r>
              <a:rPr lang="fi-FI" sz="2000" b="1" dirty="0" smtClean="0"/>
              <a:t> </a:t>
            </a:r>
            <a:r>
              <a:rPr lang="fi-FI" sz="2000" b="1" dirty="0" err="1" smtClean="0"/>
              <a:t>overlap</a:t>
            </a:r>
            <a:r>
              <a:rPr lang="fi-FI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5656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  <p:bldP spid="11" grpId="0"/>
      <p:bldP spid="12" grpId="0"/>
      <p:bldP spid="2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9720" y="1628689"/>
            <a:ext cx="3810000" cy="34720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33" b="1" dirty="0" smtClean="0"/>
              <a:t>Focus</a:t>
            </a:r>
            <a:r>
              <a:rPr lang="en-US" sz="1833" dirty="0" smtClean="0"/>
              <a:t>: </a:t>
            </a:r>
            <a:endParaRPr lang="en-US" sz="1833" dirty="0"/>
          </a:p>
          <a:p>
            <a:endParaRPr lang="en-US" sz="1833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Skim </a:t>
            </a:r>
            <a:endParaRPr lang="en-US" sz="1833" b="1" dirty="0"/>
          </a:p>
          <a:p>
            <a:pPr marL="695315" lvl="1" indent="-238115">
              <a:buFont typeface="Arial"/>
              <a:buChar char="•"/>
            </a:pPr>
            <a:r>
              <a:rPr lang="en-US" sz="1833" dirty="0"/>
              <a:t>Imagine reader skimming…</a:t>
            </a:r>
          </a:p>
          <a:p>
            <a:pPr marL="695315" lvl="1" indent="-238115">
              <a:buFont typeface="Arial"/>
              <a:buChar char="•"/>
            </a:pPr>
            <a:r>
              <a:rPr lang="en-US" sz="1833" dirty="0"/>
              <a:t>What does reader need to know 1</a:t>
            </a:r>
            <a:r>
              <a:rPr lang="en-US" sz="1833" baseline="30000" dirty="0"/>
              <a:t>st</a:t>
            </a:r>
            <a:r>
              <a:rPr lang="en-US" sz="1833" dirty="0"/>
              <a:t>, 2</a:t>
            </a:r>
            <a:r>
              <a:rPr lang="en-US" sz="1833" baseline="30000" dirty="0"/>
              <a:t>nd</a:t>
            </a:r>
            <a:r>
              <a:rPr lang="en-US" sz="1833" dirty="0"/>
              <a:t>, 3</a:t>
            </a:r>
            <a:r>
              <a:rPr lang="en-US" sz="1833" baseline="30000" dirty="0"/>
              <a:t>rd</a:t>
            </a:r>
            <a:r>
              <a:rPr lang="en-US" sz="1833" dirty="0"/>
              <a:t>… if he/she skims text?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33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/>
              <a:t>Nutshell</a:t>
            </a:r>
            <a:r>
              <a:rPr lang="en-US" sz="1833" dirty="0"/>
              <a:t>… main points only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33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/>
              <a:t>Bottom line</a:t>
            </a:r>
            <a:r>
              <a:rPr lang="en-US" sz="1833" dirty="0"/>
              <a:t>… one key point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14236"/>
            <a:ext cx="557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Composing Techniques</a:t>
            </a:r>
          </a:p>
        </p:txBody>
      </p:sp>
      <p:pic>
        <p:nvPicPr>
          <p:cNvPr id="4" name="Picture 3" descr="skimmin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58" y="2375405"/>
            <a:ext cx="2831888" cy="187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8973" y="1387999"/>
            <a:ext cx="4543364" cy="12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33" b="1" dirty="0" smtClean="0"/>
              <a:t>Draft</a:t>
            </a:r>
            <a:r>
              <a:rPr lang="en-US" sz="1833" dirty="0"/>
              <a:t>:</a:t>
            </a:r>
          </a:p>
          <a:p>
            <a:endParaRPr lang="en-US" sz="1833" dirty="0"/>
          </a:p>
          <a:p>
            <a:pPr marL="238115" indent="-238115">
              <a:buFont typeface="Arial"/>
              <a:buChar char="•"/>
            </a:pPr>
            <a:r>
              <a:rPr lang="en-US" sz="1833" dirty="0"/>
              <a:t>Don’t start with blank page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2348" y="401512"/>
            <a:ext cx="572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Composing Techniques</a:t>
            </a:r>
          </a:p>
        </p:txBody>
      </p:sp>
      <p:pic>
        <p:nvPicPr>
          <p:cNvPr id="6" name="Picture 5" descr="use-chisel-sculpture-tool-800x8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523" y="2637507"/>
            <a:ext cx="3489682" cy="232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8973" y="1387999"/>
            <a:ext cx="4543364" cy="3754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33" b="1" dirty="0" smtClean="0"/>
              <a:t>Problems with writing?</a:t>
            </a:r>
          </a:p>
          <a:p>
            <a:endParaRPr lang="en-US" sz="1833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Adjust your level of expectation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Remember that it’s not just you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33" b="1" dirty="0" err="1" smtClean="0"/>
              <a:t>Work</a:t>
            </a:r>
            <a:r>
              <a:rPr lang="fi-FI" sz="1833" b="1" dirty="0" smtClean="0"/>
              <a:t> on </a:t>
            </a:r>
            <a:r>
              <a:rPr lang="fi-FI" sz="1833" b="1" dirty="0" err="1" smtClean="0"/>
              <a:t>something</a:t>
            </a:r>
            <a:r>
              <a:rPr lang="fi-FI" sz="1833" b="1" dirty="0" smtClean="0"/>
              <a:t> </a:t>
            </a:r>
            <a:r>
              <a:rPr lang="fi-FI" sz="1833" b="1" dirty="0" err="1" smtClean="0"/>
              <a:t>else</a:t>
            </a:r>
            <a:r>
              <a:rPr lang="fi-FI" sz="1833" b="1" dirty="0" smtClean="0"/>
              <a:t> for a </a:t>
            </a:r>
            <a:r>
              <a:rPr lang="fi-FI" sz="1833" b="1" dirty="0" err="1" smtClean="0"/>
              <a:t>while</a:t>
            </a:r>
            <a:endParaRPr lang="en-US" sz="1833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33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An exercise to try – </a:t>
            </a:r>
            <a:r>
              <a:rPr lang="en-US" sz="1833" b="1" dirty="0" smtClean="0">
                <a:solidFill>
                  <a:srgbClr val="005EB8"/>
                </a:solidFill>
              </a:rPr>
              <a:t>“freewriting”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Open and save a new document ”freewriting on XX”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Set the timer for 15 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33" b="1" dirty="0" smtClean="0"/>
              <a:t>Start writing and don’t stop until the timer goes off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2348" y="401512"/>
            <a:ext cx="572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Composing Techniques</a:t>
            </a:r>
          </a:p>
        </p:txBody>
      </p:sp>
    </p:spTree>
    <p:extLst>
      <p:ext uri="{BB962C8B-B14F-4D97-AF65-F5344CB8AC3E}">
        <p14:creationId xmlns:p14="http://schemas.microsoft.com/office/powerpoint/2010/main" val="162108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rge 5"/>
          <p:cNvSpPr/>
          <p:nvPr/>
        </p:nvSpPr>
        <p:spPr>
          <a:xfrm>
            <a:off x="2771800" y="1390726"/>
            <a:ext cx="2294779" cy="3495275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5856" y="1408866"/>
            <a:ext cx="1518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1. strategy</a:t>
            </a:r>
            <a:endParaRPr lang="en-US" baseline="30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75856" y="1830684"/>
            <a:ext cx="209493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b="1" dirty="0" smtClean="0"/>
              <a:t>2. macro</a:t>
            </a:r>
            <a:r>
              <a:rPr lang="en-US" dirty="0" smtClean="0"/>
              <a:t>: </a:t>
            </a:r>
            <a:r>
              <a:rPr lang="en-US" dirty="0"/>
              <a:t>Paragraphs &amp; </a:t>
            </a:r>
            <a:r>
              <a:rPr lang="en-US" dirty="0" smtClean="0"/>
              <a:t>sections</a:t>
            </a:r>
          </a:p>
          <a:p>
            <a:endParaRPr lang="en-US" dirty="0"/>
          </a:p>
          <a:p>
            <a:r>
              <a:rPr lang="en-US" b="1" dirty="0" smtClean="0"/>
              <a:t>3. micro</a:t>
            </a:r>
            <a:r>
              <a:rPr lang="en-US" dirty="0" smtClean="0"/>
              <a:t>: sentences &amp; words</a:t>
            </a:r>
          </a:p>
          <a:p>
            <a:endParaRPr lang="en-US" dirty="0"/>
          </a:p>
          <a:p>
            <a:r>
              <a:rPr lang="en-US" b="1" dirty="0" smtClean="0"/>
              <a:t>4. correctness</a:t>
            </a:r>
            <a:r>
              <a:rPr lang="en-US" dirty="0" smtClean="0"/>
              <a:t>: spelling</a:t>
            </a:r>
            <a:r>
              <a:rPr lang="en-US" dirty="0"/>
              <a:t>, grammar &amp; </a:t>
            </a:r>
            <a:r>
              <a:rPr lang="en-US" dirty="0" smtClean="0"/>
              <a:t>punctuation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26338"/>
            <a:ext cx="6656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-100" dirty="0">
                <a:solidFill>
                  <a:schemeClr val="tx2"/>
                </a:solidFill>
                <a:latin typeface="+mj-lt"/>
                <a:cs typeface="MS PGothic" pitchFamily="34" charset="-128"/>
              </a:rPr>
              <a:t>Composing Techniques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1401676"/>
            <a:ext cx="217848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smtClean="0"/>
              <a:t>Editing </a:t>
            </a:r>
            <a:r>
              <a:rPr lang="fi-FI" sz="2000" b="1" dirty="0" err="1" smtClean="0"/>
              <a:t>hierarchy</a:t>
            </a:r>
            <a:r>
              <a:rPr lang="fi-FI" sz="2000" b="1" dirty="0" smtClean="0"/>
              <a:t>:</a:t>
            </a:r>
            <a:endParaRPr lang="en-US" sz="2000" b="1" dirty="0"/>
          </a:p>
        </p:txBody>
      </p:sp>
      <p:sp>
        <p:nvSpPr>
          <p:cNvPr id="8" name="Left Arrow 7"/>
          <p:cNvSpPr/>
          <p:nvPr/>
        </p:nvSpPr>
        <p:spPr>
          <a:xfrm>
            <a:off x="6372200" y="799481"/>
            <a:ext cx="2160240" cy="1512168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err="1" smtClean="0"/>
              <a:t>Really</a:t>
            </a:r>
            <a:r>
              <a:rPr lang="fi-FI" b="1" dirty="0" smtClean="0"/>
              <a:t> </a:t>
            </a:r>
            <a:r>
              <a:rPr lang="fi-FI" b="1" dirty="0" err="1" smtClean="0"/>
              <a:t>important</a:t>
            </a:r>
            <a:r>
              <a:rPr lang="fi-FI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083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Effective writing:  </a:t>
            </a:r>
            <a:r>
              <a:rPr lang="en-US" dirty="0" smtClean="0"/>
              <a:t>macro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38115" indent="-238115">
              <a:buFont typeface="Arial"/>
              <a:buChar char="•"/>
            </a:pPr>
            <a:r>
              <a:rPr lang="en-US" sz="2400" dirty="0" smtClean="0"/>
              <a:t>Aim: high skim value</a:t>
            </a:r>
          </a:p>
          <a:p>
            <a:pPr marL="238115" indent="-238115">
              <a:buFont typeface="Arial"/>
              <a:buChar char="•"/>
            </a:pPr>
            <a:r>
              <a:rPr lang="en-US" sz="2400" dirty="0" smtClean="0"/>
              <a:t>Clear progression</a:t>
            </a:r>
          </a:p>
          <a:p>
            <a:pPr marL="238115" indent="-238115">
              <a:buFont typeface="Arial"/>
              <a:buChar char="•"/>
            </a:pPr>
            <a:r>
              <a:rPr lang="en-US" sz="2400" dirty="0" smtClean="0"/>
              <a:t>Effective sections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23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Macro </a:t>
            </a:r>
            <a:r>
              <a:rPr lang="fi-FI" dirty="0" err="1" smtClean="0"/>
              <a:t>issues</a:t>
            </a:r>
            <a:r>
              <a:rPr lang="fi-FI" dirty="0" smtClean="0"/>
              <a:t>: </a:t>
            </a:r>
            <a:r>
              <a:rPr lang="fi-FI" dirty="0" err="1" smtClean="0"/>
              <a:t>skim</a:t>
            </a:r>
            <a:r>
              <a:rPr lang="fi-FI" dirty="0"/>
              <a:t> </a:t>
            </a:r>
            <a:r>
              <a:rPr lang="fi-FI" dirty="0" err="1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75715" lvl="1" indent="-238115"/>
            <a:r>
              <a:rPr lang="en-US" sz="2300" dirty="0"/>
              <a:t>Headings &amp; </a:t>
            </a:r>
            <a:r>
              <a:rPr lang="en-US" sz="2300" dirty="0" smtClean="0"/>
              <a:t>subheadings</a:t>
            </a:r>
          </a:p>
          <a:p>
            <a:pPr marL="698915" lvl="2" indent="-238115"/>
            <a:r>
              <a:rPr lang="fi-FI" sz="1900" dirty="0" err="1" smtClean="0"/>
              <a:t>Use</a:t>
            </a:r>
            <a:r>
              <a:rPr lang="fi-FI" sz="1900" dirty="0" smtClean="0"/>
              <a:t> </a:t>
            </a:r>
            <a:r>
              <a:rPr lang="fi-FI" sz="1900" dirty="0" err="1" smtClean="0"/>
              <a:t>them</a:t>
            </a:r>
            <a:r>
              <a:rPr lang="fi-FI" sz="1900" dirty="0" smtClean="0"/>
              <a:t>!</a:t>
            </a:r>
          </a:p>
          <a:p>
            <a:pPr marL="698915" lvl="2" indent="-238115"/>
            <a:r>
              <a:rPr lang="fi-FI" sz="1900" dirty="0" err="1" smtClean="0"/>
              <a:t>Stand</a:t>
            </a:r>
            <a:r>
              <a:rPr lang="fi-FI" sz="1900" dirty="0" smtClean="0"/>
              <a:t> </a:t>
            </a:r>
            <a:r>
              <a:rPr lang="fi-FI" sz="1900" dirty="0" err="1" smtClean="0"/>
              <a:t>alone</a:t>
            </a:r>
            <a:r>
              <a:rPr lang="fi-FI" sz="1900" dirty="0" smtClean="0"/>
              <a:t> </a:t>
            </a:r>
            <a:r>
              <a:rPr lang="fi-FI" sz="1900" dirty="0" err="1" smtClean="0"/>
              <a:t>sense</a:t>
            </a:r>
            <a:endParaRPr lang="en-US" sz="1900" dirty="0"/>
          </a:p>
          <a:p>
            <a:pPr marL="475715" lvl="1" indent="-238115"/>
            <a:r>
              <a:rPr lang="en-US" sz="2300" dirty="0"/>
              <a:t>White </a:t>
            </a:r>
            <a:r>
              <a:rPr lang="en-US" sz="2300" dirty="0" smtClean="0"/>
              <a:t>space</a:t>
            </a:r>
          </a:p>
          <a:p>
            <a:pPr marL="698915" lvl="2" indent="-238115"/>
            <a:r>
              <a:rPr lang="en-US" sz="1900" dirty="0" smtClean="0"/>
              <a:t>indents</a:t>
            </a:r>
            <a:r>
              <a:rPr lang="en-US" sz="1900" dirty="0"/>
              <a:t>, </a:t>
            </a:r>
            <a:r>
              <a:rPr lang="en-US" sz="1900" dirty="0" smtClean="0"/>
              <a:t>spacing</a:t>
            </a:r>
          </a:p>
          <a:p>
            <a:pPr marL="698915" lvl="2" indent="-238115"/>
            <a:r>
              <a:rPr lang="en-US" sz="1900" dirty="0" smtClean="0"/>
              <a:t>Lists</a:t>
            </a:r>
          </a:p>
          <a:p>
            <a:pPr marL="475715" lvl="1" indent="-238115"/>
            <a:r>
              <a:rPr lang="en-US" sz="2300" dirty="0" smtClean="0"/>
              <a:t>Tables, figures</a:t>
            </a:r>
            <a:endParaRPr lang="en-US" sz="2300" dirty="0"/>
          </a:p>
          <a:p>
            <a:pPr marL="475715" lvl="1" indent="-238115"/>
            <a:r>
              <a:rPr lang="fi-FI" sz="2300" dirty="0" err="1" smtClean="0"/>
              <a:t>Typography</a:t>
            </a:r>
            <a:endParaRPr lang="en-US" sz="23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11.11.2015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sp>
        <p:nvSpPr>
          <p:cNvPr id="6" name="Left Arrow 5"/>
          <p:cNvSpPr/>
          <p:nvPr/>
        </p:nvSpPr>
        <p:spPr>
          <a:xfrm>
            <a:off x="5292080" y="1261611"/>
            <a:ext cx="2160240" cy="1512168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err="1" smtClean="0"/>
              <a:t>Really</a:t>
            </a:r>
            <a:r>
              <a:rPr lang="fi-FI" b="1" dirty="0" smtClean="0"/>
              <a:t> </a:t>
            </a:r>
            <a:r>
              <a:rPr lang="fi-FI" b="1" dirty="0" err="1" smtClean="0"/>
              <a:t>important</a:t>
            </a:r>
            <a:r>
              <a:rPr lang="fi-FI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016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8" id="{ECD78E7F-3D48-4012-844A-6582CCB7ACC9}" vid="{1E3A92F0-686A-4013-A75C-489663080F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BIZ_EN</Template>
  <TotalTime>0</TotalTime>
  <Words>793</Words>
  <Application>Microsoft Office PowerPoint</Application>
  <PresentationFormat>On-screen Show (16:10)</PresentationFormat>
  <Paragraphs>206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Verdana</vt:lpstr>
      <vt:lpstr>ヒラギノ角ゴ Pro W3</vt:lpstr>
      <vt:lpstr>Aalto University</vt:lpstr>
      <vt:lpstr>Business Communication Skills</vt:lpstr>
      <vt:lpstr>BCS, session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Effective writing:  macro </vt:lpstr>
      <vt:lpstr>Macro issues: skim value</vt:lpstr>
      <vt:lpstr>Macro issues: paragraph structure</vt:lpstr>
      <vt:lpstr>PowerPoint Presentation</vt:lpstr>
      <vt:lpstr>Effective writing:  micro issues</vt:lpstr>
      <vt:lpstr>Effective writing: Rhetorical mix </vt:lpstr>
      <vt:lpstr>Feedback sessions</vt:lpstr>
      <vt:lpstr>PowerPoint Presentation</vt:lpstr>
      <vt:lpstr>Exercise: evaluate this request</vt:lpstr>
      <vt:lpstr>PowerPoint Presentation</vt:lpstr>
      <vt:lpstr>PowerPoint Presentation</vt:lpstr>
      <vt:lpstr>60 second individual presentation ‘trailers’</vt:lpstr>
      <vt:lpstr>High Impact Intros &amp; Conclusions</vt:lpstr>
      <vt:lpstr>PowerPoint Presentation</vt:lpstr>
      <vt:lpstr>PowerPoint Presentation</vt:lpstr>
      <vt:lpstr>Timeline with deadlines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2015-11-03T09:13:26Z</dcterms:created>
  <dcterms:modified xsi:type="dcterms:W3CDTF">2015-11-11T13:15:52Z</dcterms:modified>
</cp:coreProperties>
</file>