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22"/>
  </p:notesMasterIdLst>
  <p:handoutMasterIdLst>
    <p:handoutMasterId r:id="rId23"/>
  </p:handoutMasterIdLst>
  <p:sldIdLst>
    <p:sldId id="387" r:id="rId3"/>
    <p:sldId id="388" r:id="rId4"/>
    <p:sldId id="418" r:id="rId5"/>
    <p:sldId id="410" r:id="rId6"/>
    <p:sldId id="413" r:id="rId7"/>
    <p:sldId id="415" r:id="rId8"/>
    <p:sldId id="390" r:id="rId9"/>
    <p:sldId id="411" r:id="rId10"/>
    <p:sldId id="408" r:id="rId11"/>
    <p:sldId id="409" r:id="rId12"/>
    <p:sldId id="416" r:id="rId13"/>
    <p:sldId id="397" r:id="rId14"/>
    <p:sldId id="402" r:id="rId15"/>
    <p:sldId id="419" r:id="rId16"/>
    <p:sldId id="423" r:id="rId17"/>
    <p:sldId id="412" r:id="rId18"/>
    <p:sldId id="421" r:id="rId19"/>
    <p:sldId id="420" r:id="rId20"/>
    <p:sldId id="422" r:id="rId21"/>
  </p:sldIdLst>
  <p:sldSz cx="9144000" cy="6858000" type="screen4x3"/>
  <p:notesSz cx="6792913" cy="9907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268" autoAdjust="0"/>
  </p:normalViewPr>
  <p:slideViewPr>
    <p:cSldViewPr>
      <p:cViewPr varScale="1">
        <p:scale>
          <a:sx n="68" d="100"/>
          <a:sy n="68" d="100"/>
        </p:scale>
        <p:origin x="19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30689E3-6B89-4D29-97AD-DB56798342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C1CC7A-5AE7-499B-BB69-058A291554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14237-C933-49E4-9757-6CB03F14B936}" type="datetimeFigureOut">
              <a:rPr lang="zh-CN" altLang="en-US" smtClean="0"/>
              <a:t>2023/5/24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1C0DB5-CD87-42AA-A639-AF208BF04B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107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8942AE-C361-46B3-86C0-A5BEB356D2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107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33B18-DFE5-42BE-ACEF-E0944465FD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018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0T09:38:4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2400 0 0,'0'0'0'0'0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0T09:39:58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1422 0 10656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0T09:39:59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0 759 10448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2:08:31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2:08:3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09:47:50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09:47:51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0T09:38:5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9576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0T09:38:5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1149 37 9040 0 0,'10'-37'0'0'0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0T09:39:0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3244 3136 12496 0 0,'0'0'0'0'0</inkml:trace>
  <inkml:trace contextRef="#ctx0" brushRef="#br0" timeOffset="2">3111 2 10248 0 0,'-31'-2'0'0'0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0T09:39:0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96 0 0,'0'0'0'0'0,"-56"36"0"0"0,16-13 0 0 0,-3 8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09:43:12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24575,'0'5'0,"0"8"0,0 6 0,0 5 0,0-1-8191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09:39:54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24575,'0'0'0,"0"0"0,0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0T09:39:56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1429 11760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0T09:39:58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13560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AC2F941-4858-467A-B844-F53501E48DA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548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4AC2F941-4858-467A-B844-F53501E48DAF}" type="slidenum">
              <a:rPr lang="en-US" sz="1400" b="0" strike="noStrike" spc="-1" smtClean="0">
                <a:latin typeface="Times New Roman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672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4AC2F941-4858-467A-B844-F53501E48DAF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5098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2F941-4858-467A-B844-F53501E48DAF}" type="slidenum">
              <a:rPr kumimoji="0" lang="en-US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2637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4AC2F941-4858-467A-B844-F53501E48DAF}" type="slidenum">
              <a:rPr lang="en-US" sz="1400" b="0" strike="noStrike" spc="-1" smtClean="0">
                <a:latin typeface="Times New Roman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3548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2F941-4858-467A-B844-F53501E48DAF}" type="slidenum">
              <a:rPr kumimoji="0" lang="en-US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7310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2F941-4858-467A-B844-F53501E48DAF}" type="slidenum">
              <a:rPr kumimoji="0" lang="en-US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0677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4AC2F941-4858-467A-B844-F53501E48DAF}" type="slidenum">
              <a:rPr lang="en-US" sz="1400" b="0" strike="noStrike" spc="-1" smtClean="0">
                <a:latin typeface="Times New Roman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622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4AC2F941-4858-467A-B844-F53501E48DAF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4330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4AC2F941-4858-467A-B844-F53501E48DAF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809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4AC2F941-4858-467A-B844-F53501E48DAF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67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4AC2F941-4858-467A-B844-F53501E48DAF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506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4AC2F941-4858-467A-B844-F53501E48DAF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899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2F941-4858-467A-B844-F53501E48DAF}" type="slidenum">
              <a:rPr kumimoji="0" lang="en-US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2272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4AC2F941-4858-467A-B844-F53501E48DAF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7850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4AC2F941-4858-467A-B844-F53501E48DAF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339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hyperlink" Target="http://www.facebook.com/aaltouniversity" TargetMode="External"/><Relationship Id="rId5" Type="http://schemas.openxmlformats.org/officeDocument/2006/relationships/hyperlink" Target="https://twitter.com/aaltouniversity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://instagram.com/aaltouniversity" TargetMode="External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2184180"/>
            <a:ext cx="7948556" cy="884352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2" y="3429000"/>
            <a:ext cx="7998597" cy="66851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4" y="5620518"/>
            <a:ext cx="2464025" cy="39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4" y="6013077"/>
            <a:ext cx="2464025" cy="39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Date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61024"/>
            <a:ext cx="1750409" cy="20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73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1195600"/>
            <a:ext cx="3869137" cy="76103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2375065"/>
            <a:ext cx="3869137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3725511"/>
            <a:ext cx="3869137" cy="3925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4118068"/>
            <a:ext cx="3869137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6858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</a:p>
          <a:p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61024"/>
            <a:ext cx="1750409" cy="20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49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9164"/>
            <a:ext cx="2025396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30" y="188144"/>
            <a:ext cx="8492897" cy="13327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30" y="1805517"/>
            <a:ext cx="8492897" cy="40659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2480687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2632"/>
            <a:ext cx="2025396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2" y="186167"/>
            <a:ext cx="8497093" cy="135505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947278"/>
            <a:ext cx="4150122" cy="391495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947278"/>
            <a:ext cx="4078684" cy="391495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500253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94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0088"/>
            <a:ext cx="2025396" cy="1014984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5" y="0"/>
            <a:ext cx="443320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1961610"/>
            <a:ext cx="4052221" cy="39006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40" y="196627"/>
            <a:ext cx="4052221" cy="1388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1082977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5" y="0"/>
            <a:ext cx="4433207" cy="6858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22714"/>
            <a:ext cx="1983521" cy="103528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692151"/>
            <a:ext cx="4218160" cy="502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Lorem ipsum dolor sit amet, consectetur adipiscing elit. Maecenas velit velit, consequat eget ullamcorper a, maximus ac ex.</a:t>
            </a:r>
          </a:p>
        </p:txBody>
      </p:sp>
    </p:spTree>
    <p:extLst>
      <p:ext uri="{BB962C8B-B14F-4D97-AF65-F5344CB8AC3E}">
        <p14:creationId xmlns:p14="http://schemas.microsoft.com/office/powerpoint/2010/main" val="3704512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2" y="2345901"/>
            <a:ext cx="7669159" cy="1803020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Divider – Headline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22714"/>
            <a:ext cx="1983521" cy="1035286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2314137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3016"/>
            <a:ext cx="2025396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40" y="188141"/>
            <a:ext cx="8497093" cy="13427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40" y="1761313"/>
            <a:ext cx="8497093" cy="4100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noProof="1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6464839"/>
            <a:ext cx="20574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6230321"/>
            <a:ext cx="20574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65600"/>
            <a:ext cx="30861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670917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43016"/>
            <a:ext cx="2025396" cy="101498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40" y="188141"/>
            <a:ext cx="8497093" cy="13427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6464839"/>
            <a:ext cx="20574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6230321"/>
            <a:ext cx="20574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65600"/>
            <a:ext cx="30861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2A2EF145-DF11-405B-B009-81042886D67A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9" y="1761312"/>
            <a:ext cx="8497094" cy="410091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noProof="1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42609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187171"/>
            <a:ext cx="8489928" cy="13278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3313440"/>
            <a:ext cx="1539000" cy="2592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noProof="1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3313440"/>
            <a:ext cx="1539000" cy="2592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766880"/>
            <a:ext cx="1116000" cy="133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766880"/>
            <a:ext cx="1116000" cy="133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766880"/>
            <a:ext cx="1116000" cy="133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766880"/>
            <a:ext cx="1116000" cy="133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766880"/>
            <a:ext cx="1116000" cy="133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2018</a:t>
            </a:r>
          </a:p>
        </p:txBody>
      </p:sp>
      <p:pic>
        <p:nvPicPr>
          <p:cNvPr id="16" name="Kuva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405"/>
            <a:ext cx="1969868" cy="1035286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3313440"/>
            <a:ext cx="1539000" cy="2592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3313440"/>
            <a:ext cx="1539000" cy="2592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3313440"/>
            <a:ext cx="1539000" cy="2592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453018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43201"/>
            <a:ext cx="2052735" cy="1014984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6464839"/>
            <a:ext cx="20574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6230321"/>
            <a:ext cx="20574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65600"/>
            <a:ext cx="30861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40" y="187913"/>
            <a:ext cx="8497093" cy="1515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766880"/>
            <a:ext cx="1116000" cy="1339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766880"/>
            <a:ext cx="1116000" cy="1339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766880"/>
            <a:ext cx="1116000" cy="1339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766880"/>
            <a:ext cx="1116000" cy="1339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766880"/>
            <a:ext cx="1116000" cy="1339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3313440"/>
            <a:ext cx="1539000" cy="259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3313440"/>
            <a:ext cx="1539000" cy="259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3313440"/>
            <a:ext cx="1539000" cy="259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3313440"/>
            <a:ext cx="1539000" cy="259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3313440"/>
            <a:ext cx="1539000" cy="259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135065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20" noProof="1"/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3717367" y="4757801"/>
            <a:ext cx="1709289" cy="48580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noProof="1"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90" y="1819522"/>
            <a:ext cx="5995987" cy="174146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noProof="1"/>
              <a:t>Add text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3117"/>
            <a:ext cx="1734813" cy="2028802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C3C2FFE7-F397-4068-859E-37030C16D3FD}"/>
              </a:ext>
            </a:extLst>
          </p:cNvPr>
          <p:cNvGrpSpPr/>
          <p:nvPr userDrawn="1"/>
        </p:nvGrpSpPr>
        <p:grpSpPr>
          <a:xfrm>
            <a:off x="3080872" y="3840314"/>
            <a:ext cx="2982257" cy="502920"/>
            <a:chOff x="3079396" y="2265361"/>
            <a:chExt cx="2982257" cy="419100"/>
          </a:xfrm>
        </p:grpSpPr>
        <p:pic>
          <p:nvPicPr>
            <p:cNvPr id="15" name="Picture 5">
              <a:hlinkClick r:id="rId3"/>
              <a:extLst>
                <a:ext uri="{FF2B5EF4-FFF2-40B4-BE49-F238E27FC236}">
                  <a16:creationId xmlns:a16="http://schemas.microsoft.com/office/drawing/2014/main" id="{4104E665-0439-486D-B1FE-9B01F7A88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17" name="Picture 6">
              <a:hlinkClick r:id="rId5"/>
              <a:extLst>
                <a:ext uri="{FF2B5EF4-FFF2-40B4-BE49-F238E27FC236}">
                  <a16:creationId xmlns:a16="http://schemas.microsoft.com/office/drawing/2014/main" id="{EDEED239-19B9-47E9-A6E0-DA7576334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18" name="Picture 7">
              <a:hlinkClick r:id="rId7"/>
              <a:extLst>
                <a:ext uri="{FF2B5EF4-FFF2-40B4-BE49-F238E27FC236}">
                  <a16:creationId xmlns:a16="http://schemas.microsoft.com/office/drawing/2014/main" id="{66BB3137-EDF0-451A-BDD6-385C2EBBE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19" name="Picture 8">
              <a:hlinkClick r:id="rId9"/>
              <a:extLst>
                <a:ext uri="{FF2B5EF4-FFF2-40B4-BE49-F238E27FC236}">
                  <a16:creationId xmlns:a16="http://schemas.microsoft.com/office/drawing/2014/main" id="{8D4AF5BD-AA2C-476B-96B5-36AAF2086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0" name="Picture 9">
              <a:hlinkClick r:id="rId11"/>
              <a:extLst>
                <a:ext uri="{FF2B5EF4-FFF2-40B4-BE49-F238E27FC236}">
                  <a16:creationId xmlns:a16="http://schemas.microsoft.com/office/drawing/2014/main" id="{3142E873-538D-4C8D-B6B1-432763293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1" name="Picture 11">
              <a:hlinkClick r:id="rId13"/>
              <a:extLst>
                <a:ext uri="{FF2B5EF4-FFF2-40B4-BE49-F238E27FC236}">
                  <a16:creationId xmlns:a16="http://schemas.microsoft.com/office/drawing/2014/main" id="{277E616D-4DA1-40C2-B1A8-AB030F799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4144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/>
          <p:nvPr/>
        </p:nvPicPr>
        <p:blipFill>
          <a:blip r:embed="rId14"/>
          <a:stretch/>
        </p:blipFill>
        <p:spPr>
          <a:xfrm>
            <a:off x="216000" y="5815080"/>
            <a:ext cx="2518560" cy="1042200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571680" y="5813280"/>
            <a:ext cx="7987320" cy="64440"/>
          </a:xfrm>
          <a:prstGeom prst="rect">
            <a:avLst/>
          </a:prstGeom>
          <a:solidFill>
            <a:srgbClr val="FF7900">
              <a:alpha val="9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6464839"/>
            <a:ext cx="20574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6230321"/>
            <a:ext cx="2057400" cy="234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65600"/>
            <a:ext cx="30861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10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0.png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24.png"/><Relationship Id="rId9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w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customXml" Target="../ink/ink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customXml" Target="../ink/ink13.xml"/><Relationship Id="rId3" Type="http://schemas.openxmlformats.org/officeDocument/2006/relationships/customXml" Target="../ink/ink7.xml"/><Relationship Id="rId7" Type="http://schemas.openxmlformats.org/officeDocument/2006/relationships/customXml" Target="../ink/ink8.xml"/><Relationship Id="rId12" Type="http://schemas.openxmlformats.org/officeDocument/2006/relationships/customXml" Target="../ink/ink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customXml" Target="../ink/ink11.xml"/><Relationship Id="rId10" Type="http://schemas.openxmlformats.org/officeDocument/2006/relationships/customXml" Target="../ink/ink10.xml"/><Relationship Id="rId9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ustomXml" Target="../ink/ink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4" Type="http://schemas.openxmlformats.org/officeDocument/2006/relationships/customXml" Target="../ink/ink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D62D43-0BEE-9B2C-7748-C7BE186B552D}"/>
              </a:ext>
            </a:extLst>
          </p:cNvPr>
          <p:cNvSpPr txBox="1"/>
          <p:nvPr/>
        </p:nvSpPr>
        <p:spPr>
          <a:xfrm flipH="1">
            <a:off x="438821" y="464994"/>
            <a:ext cx="864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Topic 4: Efficient Probabilistic Circuits Inference in Hardware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1C2EE-251F-664A-F057-B9552DCF2670}"/>
              </a:ext>
            </a:extLst>
          </p:cNvPr>
          <p:cNvSpPr txBox="1"/>
          <p:nvPr/>
        </p:nvSpPr>
        <p:spPr>
          <a:xfrm>
            <a:off x="433229" y="2032741"/>
            <a:ext cx="6858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robabilistic machine learning</a:t>
            </a:r>
          </a:p>
          <a:p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nference of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robabilistic machine learning</a:t>
            </a: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ea typeface="DengXian" panose="02010600030101010101" pitchFamily="2" charset="-122"/>
              </a:rPr>
              <a:t>Efficiency(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tractability</a:t>
            </a:r>
            <a:r>
              <a:rPr lang="en-US" sz="2400" b="1" dirty="0">
                <a:latin typeface="Calibri" panose="020F0502020204030204" pitchFamily="34" charset="0"/>
                <a:ea typeface="DengXian" panose="02010600030101010101" pitchFamily="2" charset="-122"/>
              </a:rPr>
              <a:t>)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inference</a:t>
            </a:r>
          </a:p>
          <a:p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Tractable</a:t>
            </a:r>
            <a:r>
              <a:rPr lang="en-US" sz="2400" b="1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probabilistic models</a:t>
            </a:r>
          </a:p>
          <a:p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Efficient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inference methods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15E8C5F-A074-AF2A-8650-8BC3370A2AF5}"/>
              </a:ext>
            </a:extLst>
          </p:cNvPr>
          <p:cNvGrpSpPr/>
          <p:nvPr/>
        </p:nvGrpSpPr>
        <p:grpSpPr>
          <a:xfrm>
            <a:off x="7392091" y="3242985"/>
            <a:ext cx="1318680" cy="1490760"/>
            <a:chOff x="7392091" y="3242985"/>
            <a:chExt cx="1318680" cy="14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12143A3-F0E8-77F9-E83C-0A17F40D5A7E}"/>
                    </a:ext>
                  </a:extLst>
                </p14:cNvPr>
                <p14:cNvContentPartPr/>
                <p14:nvPr/>
              </p14:nvContentPartPr>
              <p14:xfrm>
                <a:off x="7392091" y="324298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12143A3-F0E8-77F9-E83C-0A17F40D5A7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87771" y="32386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42E21B-7BAF-E26C-9C8A-3088A0E7FD59}"/>
                    </a:ext>
                  </a:extLst>
                </p14:cNvPr>
                <p14:cNvContentPartPr/>
                <p14:nvPr/>
              </p14:nvContentPartPr>
              <p14:xfrm>
                <a:off x="7395691" y="3666345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42E21B-7BAF-E26C-9C8A-3088A0E7FD5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91371" y="36620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A57950-8B1F-E67B-168F-09DA6F49614E}"/>
                    </a:ext>
                  </a:extLst>
                </p14:cNvPr>
                <p14:cNvContentPartPr/>
                <p14:nvPr/>
              </p14:nvContentPartPr>
              <p14:xfrm>
                <a:off x="8706811" y="4720065"/>
                <a:ext cx="3960" cy="1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A57950-8B1F-E67B-168F-09DA6F4961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02491" y="4715745"/>
                  <a:ext cx="1260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4C47D27-2038-8581-34D0-C214AB2B1527}"/>
                  </a:ext>
                </a:extLst>
              </p14:cNvPr>
              <p14:cNvContentPartPr/>
              <p14:nvPr/>
            </p14:nvContentPartPr>
            <p14:xfrm>
              <a:off x="5771011" y="4041105"/>
              <a:ext cx="59400" cy="1129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4C47D27-2038-8581-34D0-C214AB2B15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66691" y="4036785"/>
                <a:ext cx="68040" cy="11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92A9460-8466-E75E-AE15-8D5BC22B40B2}"/>
                  </a:ext>
                </a:extLst>
              </p14:cNvPr>
              <p14:cNvContentPartPr/>
              <p14:nvPr/>
            </p14:nvContentPartPr>
            <p14:xfrm>
              <a:off x="5256211" y="2053185"/>
              <a:ext cx="50400" cy="32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92A9460-8466-E75E-AE15-8D5BC22B40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51891" y="2048865"/>
                <a:ext cx="5904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226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48440D-58CF-C09D-AAA7-CBB374EF55E0}"/>
              </a:ext>
            </a:extLst>
          </p:cNvPr>
          <p:cNvSpPr txBox="1"/>
          <p:nvPr/>
        </p:nvSpPr>
        <p:spPr>
          <a:xfrm>
            <a:off x="533401" y="304800"/>
            <a:ext cx="8534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DengXian" panose="02010600030101010101" pitchFamily="2" charset="-122"/>
              </a:rPr>
              <a:t>Tractable probabilistic models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8980A-4A06-50E4-3E49-9C52DEF27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4821934" cy="3058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AEA03-9846-2D20-1C50-EED92DE14F60}"/>
              </a:ext>
            </a:extLst>
          </p:cNvPr>
          <p:cNvSpPr txBox="1"/>
          <p:nvPr/>
        </p:nvSpPr>
        <p:spPr>
          <a:xfrm>
            <a:off x="5562600" y="1182469"/>
            <a:ext cx="2666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DengXian" panose="02010600030101010101" pitchFamily="2" charset="-122"/>
              </a:rPr>
              <a:t>Probabilistic circuits PCs(SPNs) : </a:t>
            </a: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T</a:t>
            </a:r>
            <a:r>
              <a:rPr lang="en-US" sz="1800" dirty="0">
                <a:latin typeface="Calibri" panose="020F0502020204030204" pitchFamily="34" charset="0"/>
                <a:ea typeface="DengXian" panose="02010600030101010101" pitchFamily="2" charset="-122"/>
              </a:rPr>
              <a:t>ractable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F73FB4-3258-1AC1-9923-171F3762D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467" y="1820333"/>
            <a:ext cx="2629672" cy="33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7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>
            <a:extLst>
              <a:ext uri="{FF2B5EF4-FFF2-40B4-BE49-F238E27FC236}">
                <a16:creationId xmlns:a16="http://schemas.microsoft.com/office/drawing/2014/main" id="{DCC6446E-076C-A236-4C70-6E4F7E6AD24A}"/>
              </a:ext>
            </a:extLst>
          </p:cNvPr>
          <p:cNvSpPr/>
          <p:nvPr/>
        </p:nvSpPr>
        <p:spPr>
          <a:xfrm>
            <a:off x="6513126" y="3239791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x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7E8AD67-8574-4955-F3E0-EC39693E5DC4}"/>
              </a:ext>
            </a:extLst>
          </p:cNvPr>
          <p:cNvSpPr/>
          <p:nvPr/>
        </p:nvSpPr>
        <p:spPr>
          <a:xfrm>
            <a:off x="4469123" y="3880459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48440D-58CF-C09D-AAA7-CBB374EF55E0}"/>
              </a:ext>
            </a:extLst>
          </p:cNvPr>
          <p:cNvSpPr txBox="1"/>
          <p:nvPr/>
        </p:nvSpPr>
        <p:spPr>
          <a:xfrm>
            <a:off x="533401" y="304800"/>
            <a:ext cx="85343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DengXian" panose="02010600030101010101" pitchFamily="2" charset="-122"/>
              </a:rPr>
              <a:t>Tractable probabilistic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E7375-CFF5-F600-66A0-BFC6D77E65C1}"/>
              </a:ext>
            </a:extLst>
          </p:cNvPr>
          <p:cNvSpPr txBox="1"/>
          <p:nvPr/>
        </p:nvSpPr>
        <p:spPr>
          <a:xfrm>
            <a:off x="555979" y="948067"/>
            <a:ext cx="7696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of building a tractable model: a single node encoding a distribution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the distribution directly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AD7870-9429-4071-10E5-6ADEB7AE7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23" y="2031699"/>
            <a:ext cx="2991267" cy="101931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E24B06-4872-58F1-D6C6-31AEE32C5D04}"/>
              </a:ext>
            </a:extLst>
          </p:cNvPr>
          <p:cNvCxnSpPr>
            <a:cxnSpLocks/>
          </p:cNvCxnSpPr>
          <p:nvPr/>
        </p:nvCxnSpPr>
        <p:spPr>
          <a:xfrm flipH="1" flipV="1">
            <a:off x="1074105" y="3579629"/>
            <a:ext cx="1" cy="129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CCA4EF-EF6E-6754-FE05-A23CC6217778}"/>
              </a:ext>
            </a:extLst>
          </p:cNvPr>
          <p:cNvCxnSpPr>
            <a:cxnSpLocks/>
          </p:cNvCxnSpPr>
          <p:nvPr/>
        </p:nvCxnSpPr>
        <p:spPr>
          <a:xfrm>
            <a:off x="1072245" y="4879279"/>
            <a:ext cx="17616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8C8008-1A03-B5E1-D33C-C40E56310E72}"/>
              </a:ext>
            </a:extLst>
          </p:cNvPr>
          <p:cNvSpPr txBox="1"/>
          <p:nvPr/>
        </p:nvSpPr>
        <p:spPr>
          <a:xfrm>
            <a:off x="727049" y="31771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P(X)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F1BC0B-B972-508C-AA6D-A0EEA95C9183}"/>
              </a:ext>
            </a:extLst>
          </p:cNvPr>
          <p:cNvCxnSpPr/>
          <p:nvPr/>
        </p:nvCxnSpPr>
        <p:spPr>
          <a:xfrm>
            <a:off x="1072245" y="3981718"/>
            <a:ext cx="4012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4A6742-E938-85D6-17BF-EDC79237317C}"/>
              </a:ext>
            </a:extLst>
          </p:cNvPr>
          <p:cNvCxnSpPr/>
          <p:nvPr/>
        </p:nvCxnSpPr>
        <p:spPr>
          <a:xfrm>
            <a:off x="1463273" y="4545846"/>
            <a:ext cx="4012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496A98-61AE-01ED-97E4-F8D343691558}"/>
              </a:ext>
            </a:extLst>
          </p:cNvPr>
          <p:cNvCxnSpPr/>
          <p:nvPr/>
        </p:nvCxnSpPr>
        <p:spPr>
          <a:xfrm>
            <a:off x="1864498" y="4329975"/>
            <a:ext cx="4012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4BE814-A9F4-D7BA-C189-3941E0FA75CC}"/>
              </a:ext>
            </a:extLst>
          </p:cNvPr>
          <p:cNvCxnSpPr>
            <a:cxnSpLocks/>
          </p:cNvCxnSpPr>
          <p:nvPr/>
        </p:nvCxnSpPr>
        <p:spPr>
          <a:xfrm>
            <a:off x="1473470" y="3981718"/>
            <a:ext cx="0" cy="8975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8D8612-D70F-96DE-3DCA-C4A124AF6BA7}"/>
              </a:ext>
            </a:extLst>
          </p:cNvPr>
          <p:cNvCxnSpPr>
            <a:cxnSpLocks/>
          </p:cNvCxnSpPr>
          <p:nvPr/>
        </p:nvCxnSpPr>
        <p:spPr>
          <a:xfrm>
            <a:off x="1874695" y="4325281"/>
            <a:ext cx="0" cy="5539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47DAB0-CA94-63E9-69E1-983383DF6306}"/>
              </a:ext>
            </a:extLst>
          </p:cNvPr>
          <p:cNvCxnSpPr>
            <a:cxnSpLocks/>
          </p:cNvCxnSpPr>
          <p:nvPr/>
        </p:nvCxnSpPr>
        <p:spPr>
          <a:xfrm>
            <a:off x="2263862" y="4335749"/>
            <a:ext cx="8303" cy="5256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B69E09-CECB-8306-C20D-746371E3E60D}"/>
              </a:ext>
            </a:extLst>
          </p:cNvPr>
          <p:cNvSpPr txBox="1"/>
          <p:nvPr/>
        </p:nvSpPr>
        <p:spPr>
          <a:xfrm>
            <a:off x="1072245" y="4916786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AAB0C7-5F17-FE11-180E-4219B1C58784}"/>
              </a:ext>
            </a:extLst>
          </p:cNvPr>
          <p:cNvSpPr txBox="1"/>
          <p:nvPr/>
        </p:nvSpPr>
        <p:spPr>
          <a:xfrm>
            <a:off x="1468372" y="4909030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CE3836-22A9-A15E-9B43-9FF9CD9A4FDE}"/>
              </a:ext>
            </a:extLst>
          </p:cNvPr>
          <p:cNvSpPr txBox="1"/>
          <p:nvPr/>
        </p:nvSpPr>
        <p:spPr>
          <a:xfrm>
            <a:off x="1864498" y="4909029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1C67E5-971F-DB73-647E-4612BE368866}"/>
              </a:ext>
            </a:extLst>
          </p:cNvPr>
          <p:cNvSpPr txBox="1"/>
          <p:nvPr/>
        </p:nvSpPr>
        <p:spPr>
          <a:xfrm>
            <a:off x="1050215" y="3649564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7E1F6D-84FE-034C-550A-1ED56FA818DC}"/>
              </a:ext>
            </a:extLst>
          </p:cNvPr>
          <p:cNvSpPr txBox="1"/>
          <p:nvPr/>
        </p:nvSpPr>
        <p:spPr>
          <a:xfrm>
            <a:off x="1425663" y="4156276"/>
            <a:ext cx="676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9C3103-C3D2-4616-14D8-A8DCB0457CF7}"/>
              </a:ext>
            </a:extLst>
          </p:cNvPr>
          <p:cNvSpPr txBox="1"/>
          <p:nvPr/>
        </p:nvSpPr>
        <p:spPr>
          <a:xfrm>
            <a:off x="1845741" y="3951418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B6CD96D-34E4-79A7-DC7D-78E42DD7E795}"/>
              </a:ext>
            </a:extLst>
          </p:cNvPr>
          <p:cNvSpPr/>
          <p:nvPr/>
        </p:nvSpPr>
        <p:spPr>
          <a:xfrm>
            <a:off x="5679549" y="2663332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DA0CDE-93E5-ABD5-9B68-7EDF9E616B60}"/>
              </a:ext>
            </a:extLst>
          </p:cNvPr>
          <p:cNvSpPr txBox="1"/>
          <p:nvPr/>
        </p:nvSpPr>
        <p:spPr>
          <a:xfrm>
            <a:off x="5676727" y="258638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761D333-55C6-42A0-D14A-007B3625F781}"/>
              </a:ext>
            </a:extLst>
          </p:cNvPr>
          <p:cNvCxnSpPr>
            <a:cxnSpLocks/>
          </p:cNvCxnSpPr>
          <p:nvPr/>
        </p:nvCxnSpPr>
        <p:spPr>
          <a:xfrm flipH="1">
            <a:off x="5040783" y="2870459"/>
            <a:ext cx="634533" cy="337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0EDCBC1-BC8F-6B2B-43F7-BDD7CBF3CAA8}"/>
              </a:ext>
            </a:extLst>
          </p:cNvPr>
          <p:cNvCxnSpPr>
            <a:cxnSpLocks/>
          </p:cNvCxnSpPr>
          <p:nvPr/>
        </p:nvCxnSpPr>
        <p:spPr>
          <a:xfrm>
            <a:off x="6058463" y="2870459"/>
            <a:ext cx="696249" cy="337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FEC76A8-843B-017A-A78B-FD3660DF8B42}"/>
              </a:ext>
            </a:extLst>
          </p:cNvPr>
          <p:cNvSpPr txBox="1"/>
          <p:nvPr/>
        </p:nvSpPr>
        <p:spPr>
          <a:xfrm>
            <a:off x="4994904" y="2684540"/>
            <a:ext cx="53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E60600-CC74-599C-E506-03EC9291CBED}"/>
              </a:ext>
            </a:extLst>
          </p:cNvPr>
          <p:cNvSpPr txBox="1"/>
          <p:nvPr/>
        </p:nvSpPr>
        <p:spPr>
          <a:xfrm>
            <a:off x="6256006" y="2684540"/>
            <a:ext cx="63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52CF8AA-20CB-658F-2B60-3E65163E01AD}"/>
              </a:ext>
            </a:extLst>
          </p:cNvPr>
          <p:cNvSpPr txBox="1"/>
          <p:nvPr/>
        </p:nvSpPr>
        <p:spPr>
          <a:xfrm>
            <a:off x="4343400" y="4518977"/>
            <a:ext cx="4588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X: x1, p=0.5   Y: y1, p=0.5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Probability = 0.5*0.5*0.2+0.5*0.5*0.8=0.25</a:t>
            </a:r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14678E6-0421-D853-A72D-B3CB878CB52E}"/>
              </a:ext>
            </a:extLst>
          </p:cNvPr>
          <p:cNvSpPr/>
          <p:nvPr/>
        </p:nvSpPr>
        <p:spPr>
          <a:xfrm>
            <a:off x="4784321" y="3201381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A64031-48FE-D42C-99CA-6664D9379A13}"/>
              </a:ext>
            </a:extLst>
          </p:cNvPr>
          <p:cNvSpPr txBox="1"/>
          <p:nvPr/>
        </p:nvSpPr>
        <p:spPr>
          <a:xfrm>
            <a:off x="4805704" y="307633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F99DA64-A171-046B-00D0-0EAB91F82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312" y="3917083"/>
            <a:ext cx="249036" cy="244282"/>
          </a:xfrm>
          <a:prstGeom prst="rect">
            <a:avLst/>
          </a:prstGeom>
        </p:spPr>
      </p:pic>
      <p:sp>
        <p:nvSpPr>
          <p:cNvPr id="72" name="Oval 71">
            <a:extLst>
              <a:ext uri="{FF2B5EF4-FFF2-40B4-BE49-F238E27FC236}">
                <a16:creationId xmlns:a16="http://schemas.microsoft.com/office/drawing/2014/main" id="{9FF63A56-40D5-908A-3DC2-1A198DF9AAC7}"/>
              </a:ext>
            </a:extLst>
          </p:cNvPr>
          <p:cNvSpPr/>
          <p:nvPr/>
        </p:nvSpPr>
        <p:spPr>
          <a:xfrm>
            <a:off x="5069213" y="3868739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889D0F9-BC7E-869E-47AE-E32C45DE0B78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5040783" y="3532772"/>
            <a:ext cx="220138" cy="335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D90F055-B28D-B1E8-25FE-8183DE3BADA2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4660831" y="3547751"/>
            <a:ext cx="230933" cy="33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3B364BC3-BC1D-25F9-A892-66E0CD0C3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852" y="3913866"/>
            <a:ext cx="249036" cy="244282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ADF9B89E-314A-627E-619F-DDB7D6478BD8}"/>
              </a:ext>
            </a:extLst>
          </p:cNvPr>
          <p:cNvSpPr txBox="1"/>
          <p:nvPr/>
        </p:nvSpPr>
        <p:spPr>
          <a:xfrm>
            <a:off x="4486631" y="4263515"/>
            <a:ext cx="269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6C709A0-3B13-759E-CB10-099154008866}"/>
              </a:ext>
            </a:extLst>
          </p:cNvPr>
          <p:cNvSpPr txBox="1"/>
          <p:nvPr/>
        </p:nvSpPr>
        <p:spPr>
          <a:xfrm>
            <a:off x="5147160" y="4258869"/>
            <a:ext cx="269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6E84826-94AF-CA8B-6C39-04A63442B75C}"/>
              </a:ext>
            </a:extLst>
          </p:cNvPr>
          <p:cNvSpPr/>
          <p:nvPr/>
        </p:nvSpPr>
        <p:spPr>
          <a:xfrm>
            <a:off x="6197928" y="3918869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632FCFE-7AAA-FDAC-D4D8-492167D42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117" y="3955493"/>
            <a:ext cx="249036" cy="244282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ADB5F54D-DFA8-8CC0-0A61-19E971375299}"/>
              </a:ext>
            </a:extLst>
          </p:cNvPr>
          <p:cNvSpPr/>
          <p:nvPr/>
        </p:nvSpPr>
        <p:spPr>
          <a:xfrm>
            <a:off x="6798018" y="3907149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CB93BD7-0B54-187B-1928-5EDA80FF1661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6769588" y="3571182"/>
            <a:ext cx="220138" cy="335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34592FC-14BF-6E8D-B098-640EC5A1971F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6389636" y="3586161"/>
            <a:ext cx="230933" cy="33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0" name="Picture 89">
            <a:extLst>
              <a:ext uri="{FF2B5EF4-FFF2-40B4-BE49-F238E27FC236}">
                <a16:creationId xmlns:a16="http://schemas.microsoft.com/office/drawing/2014/main" id="{702FF20C-D513-E075-AC6E-EE5801F7F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657" y="3952276"/>
            <a:ext cx="249036" cy="244282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3834761E-935D-6E63-752E-85B434742F88}"/>
              </a:ext>
            </a:extLst>
          </p:cNvPr>
          <p:cNvSpPr txBox="1"/>
          <p:nvPr/>
        </p:nvSpPr>
        <p:spPr>
          <a:xfrm>
            <a:off x="6215436" y="4301925"/>
            <a:ext cx="269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68DCF87-959F-53CC-1917-E32BBFBCC087}"/>
              </a:ext>
            </a:extLst>
          </p:cNvPr>
          <p:cNvSpPr txBox="1"/>
          <p:nvPr/>
        </p:nvSpPr>
        <p:spPr>
          <a:xfrm>
            <a:off x="6875965" y="4297279"/>
            <a:ext cx="269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C22C480-0E97-4F20-99A7-9DB0261F352B}"/>
              </a:ext>
            </a:extLst>
          </p:cNvPr>
          <p:cNvSpPr txBox="1"/>
          <p:nvPr/>
        </p:nvSpPr>
        <p:spPr>
          <a:xfrm>
            <a:off x="6506917" y="3133395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A34701F-91AA-7733-AAF6-CDCEBD7F00B9}"/>
              </a:ext>
            </a:extLst>
          </p:cNvPr>
          <p:cNvSpPr txBox="1"/>
          <p:nvPr/>
        </p:nvSpPr>
        <p:spPr>
          <a:xfrm>
            <a:off x="4343400" y="2286000"/>
            <a:ext cx="3141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 nodes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p= w1·p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+w2·p2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7516C85-89E2-36E7-D2C9-ACF6CF2E706B}"/>
              </a:ext>
            </a:extLst>
          </p:cNvPr>
          <p:cNvSpPr txBox="1"/>
          <p:nvPr/>
        </p:nvSpPr>
        <p:spPr>
          <a:xfrm>
            <a:off x="7037054" y="3091339"/>
            <a:ext cx="1646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roduct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nodes </a:t>
            </a:r>
          </a:p>
          <a:p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p(</a:t>
            </a:r>
            <a:r>
              <a:rPr lang="nn-NO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· p(</a:t>
            </a:r>
            <a:r>
              <a:rPr lang="nn-NO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C5F28E-90FA-AF5C-E154-8798D4E75627}"/>
              </a:ext>
            </a:extLst>
          </p:cNvPr>
          <p:cNvSpPr txBox="1"/>
          <p:nvPr/>
        </p:nvSpPr>
        <p:spPr>
          <a:xfrm>
            <a:off x="304800" y="178065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category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57405-0825-923A-1FFC-5A3E785EC7F2}"/>
              </a:ext>
            </a:extLst>
          </p:cNvPr>
          <p:cNvSpPr txBox="1"/>
          <p:nvPr/>
        </p:nvSpPr>
        <p:spPr>
          <a:xfrm>
            <a:off x="1663885" y="280536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ED90E-414C-C220-B0B5-35A094FACE2C}"/>
              </a:ext>
            </a:extLst>
          </p:cNvPr>
          <p:cNvSpPr txBox="1"/>
          <p:nvPr/>
        </p:nvSpPr>
        <p:spPr>
          <a:xfrm>
            <a:off x="2263862" y="1864039"/>
            <a:ext cx="295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 value</a:t>
            </a:r>
          </a:p>
        </p:txBody>
      </p:sp>
    </p:spTree>
    <p:extLst>
      <p:ext uri="{BB962C8B-B14F-4D97-AF65-F5344CB8AC3E}">
        <p14:creationId xmlns:p14="http://schemas.microsoft.com/office/powerpoint/2010/main" val="2454460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3EDF119-6C9C-EE1B-B14C-270B38F96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765620"/>
            <a:ext cx="2743200" cy="2046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03ECD0-FE6F-9776-1616-DFC7C8FCB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76" y="1156648"/>
            <a:ext cx="5136451" cy="2124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24DB7F-700D-08C9-30AC-FD16B73AC6FD}"/>
              </a:ext>
            </a:extLst>
          </p:cNvPr>
          <p:cNvSpPr txBox="1"/>
          <p:nvPr/>
        </p:nvSpPr>
        <p:spPr>
          <a:xfrm>
            <a:off x="527991" y="836373"/>
            <a:ext cx="8458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 Inference of PCs is tractable when model is Consistency and Determinism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96094-3082-AE38-8946-D32FE4EB6DE0}"/>
              </a:ext>
            </a:extLst>
          </p:cNvPr>
          <p:cNvSpPr txBox="1"/>
          <p:nvPr/>
        </p:nvSpPr>
        <p:spPr>
          <a:xfrm>
            <a:off x="527991" y="277592"/>
            <a:ext cx="7308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Tractable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inference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544BFA-6AF2-26E6-1B60-259C2C3D0710}"/>
              </a:ext>
            </a:extLst>
          </p:cNvPr>
          <p:cNvSpPr txBox="1"/>
          <p:nvPr/>
        </p:nvSpPr>
        <p:spPr>
          <a:xfrm>
            <a:off x="527991" y="3332138"/>
            <a:ext cx="4215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Con. (Consistency)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repeat variables for product nodes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E03473-612A-1A0B-1390-8E87B9B372E6}"/>
              </a:ext>
            </a:extLst>
          </p:cNvPr>
          <p:cNvSpPr txBox="1"/>
          <p:nvPr/>
        </p:nvSpPr>
        <p:spPr>
          <a:xfrm>
            <a:off x="4771124" y="3306789"/>
            <a:ext cx="4215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Det. (Determinism)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one node is non-zero to sum nodes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4A4DE60-F3BC-DFDE-75CB-0F1620032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166921"/>
            <a:ext cx="2152950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81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BE07C8-B466-7F58-7A8D-00DE19B89D90}"/>
              </a:ext>
            </a:extLst>
          </p:cNvPr>
          <p:cNvSpPr txBox="1"/>
          <p:nvPr/>
        </p:nvSpPr>
        <p:spPr>
          <a:xfrm>
            <a:off x="457200" y="26987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 inference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with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</a:rPr>
              <a:t>Probabilistic circuits 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B53D7-A85A-70C4-3570-03AD64AED96B}"/>
              </a:ext>
            </a:extLst>
          </p:cNvPr>
          <p:cNvSpPr txBox="1"/>
          <p:nvPr/>
        </p:nvSpPr>
        <p:spPr>
          <a:xfrm>
            <a:off x="363844" y="4170310"/>
            <a:ext cx="85272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 nodes select only one node, So, Sum nodes turn into max nodes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MAP(e): X = x1, Y=y1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 times equal to go through this structure only once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A925686-8A93-8CDB-AECC-CDA13D474673}"/>
              </a:ext>
            </a:extLst>
          </p:cNvPr>
          <p:cNvCxnSpPr>
            <a:cxnSpLocks/>
          </p:cNvCxnSpPr>
          <p:nvPr/>
        </p:nvCxnSpPr>
        <p:spPr>
          <a:xfrm flipH="1" flipV="1">
            <a:off x="4919056" y="2155106"/>
            <a:ext cx="1" cy="129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049B5B6-CA2C-8973-8778-D8F1E68A7E13}"/>
              </a:ext>
            </a:extLst>
          </p:cNvPr>
          <p:cNvCxnSpPr>
            <a:cxnSpLocks/>
          </p:cNvCxnSpPr>
          <p:nvPr/>
        </p:nvCxnSpPr>
        <p:spPr>
          <a:xfrm flipV="1">
            <a:off x="4917196" y="3453365"/>
            <a:ext cx="1286058" cy="1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D94396D-1154-F77D-386A-8C82F8D23363}"/>
              </a:ext>
            </a:extLst>
          </p:cNvPr>
          <p:cNvSpPr txBox="1"/>
          <p:nvPr/>
        </p:nvSpPr>
        <p:spPr>
          <a:xfrm>
            <a:off x="4572000" y="1752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P(X)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06415FA-72CC-222E-99FA-6C67CEE45E0A}"/>
              </a:ext>
            </a:extLst>
          </p:cNvPr>
          <p:cNvCxnSpPr/>
          <p:nvPr/>
        </p:nvCxnSpPr>
        <p:spPr>
          <a:xfrm>
            <a:off x="4917196" y="2557195"/>
            <a:ext cx="4012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CFFB610-E2C0-C431-051C-EA80DF9A9D34}"/>
              </a:ext>
            </a:extLst>
          </p:cNvPr>
          <p:cNvCxnSpPr/>
          <p:nvPr/>
        </p:nvCxnSpPr>
        <p:spPr>
          <a:xfrm>
            <a:off x="5318421" y="2909082"/>
            <a:ext cx="4012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0B488F5-D986-7E89-0880-F6FAAC9477BE}"/>
              </a:ext>
            </a:extLst>
          </p:cNvPr>
          <p:cNvCxnSpPr>
            <a:cxnSpLocks/>
          </p:cNvCxnSpPr>
          <p:nvPr/>
        </p:nvCxnSpPr>
        <p:spPr>
          <a:xfrm>
            <a:off x="5318421" y="2557195"/>
            <a:ext cx="0" cy="8975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3B0550-306E-8ECF-2C36-07F499247BD3}"/>
              </a:ext>
            </a:extLst>
          </p:cNvPr>
          <p:cNvCxnSpPr>
            <a:cxnSpLocks/>
          </p:cNvCxnSpPr>
          <p:nvPr/>
        </p:nvCxnSpPr>
        <p:spPr>
          <a:xfrm>
            <a:off x="5719646" y="2900758"/>
            <a:ext cx="0" cy="5539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2214B77-D85E-EC61-C194-BC61D58D0B23}"/>
              </a:ext>
            </a:extLst>
          </p:cNvPr>
          <p:cNvSpPr txBox="1"/>
          <p:nvPr/>
        </p:nvSpPr>
        <p:spPr>
          <a:xfrm>
            <a:off x="4917196" y="3492263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9C3B48E-B4C7-D25C-6775-F093D2EF78AE}"/>
              </a:ext>
            </a:extLst>
          </p:cNvPr>
          <p:cNvSpPr txBox="1"/>
          <p:nvPr/>
        </p:nvSpPr>
        <p:spPr>
          <a:xfrm>
            <a:off x="5313323" y="3484507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67621-7A06-1589-2B86-4DF83B828EEA}"/>
              </a:ext>
            </a:extLst>
          </p:cNvPr>
          <p:cNvSpPr txBox="1"/>
          <p:nvPr/>
        </p:nvSpPr>
        <p:spPr>
          <a:xfrm>
            <a:off x="4895166" y="2225041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C08E109-8326-492A-16ED-AC65455E5716}"/>
              </a:ext>
            </a:extLst>
          </p:cNvPr>
          <p:cNvSpPr txBox="1"/>
          <p:nvPr/>
        </p:nvSpPr>
        <p:spPr>
          <a:xfrm>
            <a:off x="5295965" y="2527039"/>
            <a:ext cx="676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0.4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B3B0E04-18F9-9A7E-C3BC-1AB74F0BA377}"/>
              </a:ext>
            </a:extLst>
          </p:cNvPr>
          <p:cNvCxnSpPr>
            <a:cxnSpLocks/>
          </p:cNvCxnSpPr>
          <p:nvPr/>
        </p:nvCxnSpPr>
        <p:spPr>
          <a:xfrm flipH="1" flipV="1">
            <a:off x="7052752" y="2163430"/>
            <a:ext cx="1" cy="129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93440F2-423F-3422-01AF-694B5BF70132}"/>
              </a:ext>
            </a:extLst>
          </p:cNvPr>
          <p:cNvCxnSpPr>
            <a:cxnSpLocks/>
          </p:cNvCxnSpPr>
          <p:nvPr/>
        </p:nvCxnSpPr>
        <p:spPr>
          <a:xfrm>
            <a:off x="7050892" y="3463080"/>
            <a:ext cx="1209762" cy="21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5EB2005D-7043-E01B-3522-2ECABFDEBFD6}"/>
              </a:ext>
            </a:extLst>
          </p:cNvPr>
          <p:cNvSpPr txBox="1"/>
          <p:nvPr/>
        </p:nvSpPr>
        <p:spPr>
          <a:xfrm>
            <a:off x="6705696" y="17609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P(Y)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312D1D9-1CF6-AA56-58FC-9B1016347440}"/>
              </a:ext>
            </a:extLst>
          </p:cNvPr>
          <p:cNvCxnSpPr/>
          <p:nvPr/>
        </p:nvCxnSpPr>
        <p:spPr>
          <a:xfrm>
            <a:off x="7050892" y="2565519"/>
            <a:ext cx="4012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75C9070-F929-39E3-7522-5179AF61F00D}"/>
              </a:ext>
            </a:extLst>
          </p:cNvPr>
          <p:cNvCxnSpPr/>
          <p:nvPr/>
        </p:nvCxnSpPr>
        <p:spPr>
          <a:xfrm>
            <a:off x="7452117" y="3150997"/>
            <a:ext cx="4012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9CD978A-77B1-619C-36B0-C7AA36162AAC}"/>
              </a:ext>
            </a:extLst>
          </p:cNvPr>
          <p:cNvCxnSpPr>
            <a:cxnSpLocks/>
          </p:cNvCxnSpPr>
          <p:nvPr/>
        </p:nvCxnSpPr>
        <p:spPr>
          <a:xfrm>
            <a:off x="7452117" y="2565519"/>
            <a:ext cx="0" cy="8975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B38D1C4-3894-62FF-05D3-CD7E72E68C2B}"/>
              </a:ext>
            </a:extLst>
          </p:cNvPr>
          <p:cNvCxnSpPr>
            <a:cxnSpLocks/>
          </p:cNvCxnSpPr>
          <p:nvPr/>
        </p:nvCxnSpPr>
        <p:spPr>
          <a:xfrm>
            <a:off x="7853342" y="3150997"/>
            <a:ext cx="0" cy="312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EF385C6-6977-FC5B-5D28-F8451FD5EC41}"/>
              </a:ext>
            </a:extLst>
          </p:cNvPr>
          <p:cNvSpPr txBox="1"/>
          <p:nvPr/>
        </p:nvSpPr>
        <p:spPr>
          <a:xfrm>
            <a:off x="7050892" y="3500587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1222EFA-8E35-4417-63A4-61A69AA91E24}"/>
              </a:ext>
            </a:extLst>
          </p:cNvPr>
          <p:cNvSpPr txBox="1"/>
          <p:nvPr/>
        </p:nvSpPr>
        <p:spPr>
          <a:xfrm>
            <a:off x="7447019" y="3492831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2E081B2-2B8D-DA1B-A0AB-FAA4286093AC}"/>
              </a:ext>
            </a:extLst>
          </p:cNvPr>
          <p:cNvSpPr txBox="1"/>
          <p:nvPr/>
        </p:nvSpPr>
        <p:spPr>
          <a:xfrm>
            <a:off x="7028862" y="2233365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0.7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24BE286-D82E-5CB9-FEC9-F27695F04499}"/>
              </a:ext>
            </a:extLst>
          </p:cNvPr>
          <p:cNvSpPr txBox="1"/>
          <p:nvPr/>
        </p:nvSpPr>
        <p:spPr>
          <a:xfrm>
            <a:off x="7429660" y="2808425"/>
            <a:ext cx="676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7444147-A35A-B8C7-1D5A-885C8BDF3B06}"/>
              </a:ext>
            </a:extLst>
          </p:cNvPr>
          <p:cNvSpPr/>
          <p:nvPr/>
        </p:nvSpPr>
        <p:spPr>
          <a:xfrm>
            <a:off x="2810447" y="2036759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x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BA78DFA-8382-58E7-5EE0-89454B9DC2A8}"/>
              </a:ext>
            </a:extLst>
          </p:cNvPr>
          <p:cNvSpPr/>
          <p:nvPr/>
        </p:nvSpPr>
        <p:spPr>
          <a:xfrm>
            <a:off x="766444" y="2677427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8FA79D1-68AA-51F3-4A57-D127C6095B9F}"/>
              </a:ext>
            </a:extLst>
          </p:cNvPr>
          <p:cNvSpPr/>
          <p:nvPr/>
        </p:nvSpPr>
        <p:spPr>
          <a:xfrm>
            <a:off x="1976870" y="1460300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4E63165-6651-490E-4583-8CBEE6B87614}"/>
              </a:ext>
            </a:extLst>
          </p:cNvPr>
          <p:cNvSpPr txBox="1"/>
          <p:nvPr/>
        </p:nvSpPr>
        <p:spPr>
          <a:xfrm>
            <a:off x="1960364" y="1439145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4F5E04F-772D-933B-DB1A-3A9986678ED7}"/>
              </a:ext>
            </a:extLst>
          </p:cNvPr>
          <p:cNvCxnSpPr>
            <a:cxnSpLocks/>
          </p:cNvCxnSpPr>
          <p:nvPr/>
        </p:nvCxnSpPr>
        <p:spPr>
          <a:xfrm flipH="1">
            <a:off x="1338104" y="1667427"/>
            <a:ext cx="634533" cy="337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38630BE-30B7-18AB-8BD2-745C8951AC88}"/>
              </a:ext>
            </a:extLst>
          </p:cNvPr>
          <p:cNvCxnSpPr>
            <a:cxnSpLocks/>
          </p:cNvCxnSpPr>
          <p:nvPr/>
        </p:nvCxnSpPr>
        <p:spPr>
          <a:xfrm>
            <a:off x="2355784" y="1667427"/>
            <a:ext cx="696249" cy="33730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3D1CCCCE-0048-8B66-690B-FBE6C982AB90}"/>
              </a:ext>
            </a:extLst>
          </p:cNvPr>
          <p:cNvSpPr txBox="1"/>
          <p:nvPr/>
        </p:nvSpPr>
        <p:spPr>
          <a:xfrm>
            <a:off x="1292225" y="1481508"/>
            <a:ext cx="53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7A58F8E-3ADC-A333-73C7-B65621B6B0F4}"/>
              </a:ext>
            </a:extLst>
          </p:cNvPr>
          <p:cNvSpPr txBox="1"/>
          <p:nvPr/>
        </p:nvSpPr>
        <p:spPr>
          <a:xfrm>
            <a:off x="2553327" y="1481508"/>
            <a:ext cx="63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339A047-4BBD-43D6-4621-5772D6EBC40F}"/>
              </a:ext>
            </a:extLst>
          </p:cNvPr>
          <p:cNvSpPr/>
          <p:nvPr/>
        </p:nvSpPr>
        <p:spPr>
          <a:xfrm>
            <a:off x="1081642" y="1998349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9385CC-7C4A-FAB8-1538-1F73DADFAEC9}"/>
              </a:ext>
            </a:extLst>
          </p:cNvPr>
          <p:cNvSpPr txBox="1"/>
          <p:nvPr/>
        </p:nvSpPr>
        <p:spPr>
          <a:xfrm>
            <a:off x="1103025" y="187330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2735460-6A94-A05D-40FF-EAAB63719141}"/>
              </a:ext>
            </a:extLst>
          </p:cNvPr>
          <p:cNvSpPr/>
          <p:nvPr/>
        </p:nvSpPr>
        <p:spPr>
          <a:xfrm>
            <a:off x="1366534" y="2665707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AA68605-038C-541C-5D74-BC46C7383884}"/>
              </a:ext>
            </a:extLst>
          </p:cNvPr>
          <p:cNvCxnSpPr>
            <a:cxnSpLocks/>
            <a:endCxn id="94" idx="0"/>
          </p:cNvCxnSpPr>
          <p:nvPr/>
        </p:nvCxnSpPr>
        <p:spPr>
          <a:xfrm>
            <a:off x="1338104" y="2329740"/>
            <a:ext cx="220138" cy="335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61429DD-8398-EF2B-2041-9540D895118E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958152" y="2344719"/>
            <a:ext cx="230933" cy="33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BBA6CD1-29C2-BF8C-DD2E-C88A2BC36A5B}"/>
              </a:ext>
            </a:extLst>
          </p:cNvPr>
          <p:cNvCxnSpPr>
            <a:cxnSpLocks/>
            <a:endCxn id="158" idx="0"/>
          </p:cNvCxnSpPr>
          <p:nvPr/>
        </p:nvCxnSpPr>
        <p:spPr>
          <a:xfrm>
            <a:off x="3179238" y="2319641"/>
            <a:ext cx="403582" cy="38557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767C63F-2FEB-B7A9-BB93-18BB92E2DEB9}"/>
              </a:ext>
            </a:extLst>
          </p:cNvPr>
          <p:cNvCxnSpPr>
            <a:cxnSpLocks/>
            <a:endCxn id="159" idx="0"/>
          </p:cNvCxnSpPr>
          <p:nvPr/>
        </p:nvCxnSpPr>
        <p:spPr>
          <a:xfrm>
            <a:off x="2943229" y="2403578"/>
            <a:ext cx="37263" cy="30960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DD894BF-9BF8-2BAC-968C-B2425A744ACB}"/>
              </a:ext>
            </a:extLst>
          </p:cNvPr>
          <p:cNvSpPr txBox="1"/>
          <p:nvPr/>
        </p:nvSpPr>
        <p:spPr>
          <a:xfrm>
            <a:off x="2804238" y="1930363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57A7502-F38E-5BCF-8DA0-D8A7688BEC9B}"/>
              </a:ext>
            </a:extLst>
          </p:cNvPr>
          <p:cNvSpPr txBox="1"/>
          <p:nvPr/>
        </p:nvSpPr>
        <p:spPr>
          <a:xfrm>
            <a:off x="767401" y="267367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37D6605-123D-01B8-9BDF-EF48600C93BF}"/>
              </a:ext>
            </a:extLst>
          </p:cNvPr>
          <p:cNvSpPr txBox="1"/>
          <p:nvPr/>
        </p:nvSpPr>
        <p:spPr>
          <a:xfrm>
            <a:off x="1359211" y="267367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46EFCBF-E027-7BF9-2C83-537D51247CDF}"/>
              </a:ext>
            </a:extLst>
          </p:cNvPr>
          <p:cNvSpPr/>
          <p:nvPr/>
        </p:nvSpPr>
        <p:spPr>
          <a:xfrm>
            <a:off x="393828" y="3417606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198F9DB7-EF41-E000-1243-A3DC956E1521}"/>
              </a:ext>
            </a:extLst>
          </p:cNvPr>
          <p:cNvSpPr/>
          <p:nvPr/>
        </p:nvSpPr>
        <p:spPr>
          <a:xfrm>
            <a:off x="856821" y="3417815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012E821D-F575-8D96-F499-ED8B6D98C195}"/>
              </a:ext>
            </a:extLst>
          </p:cNvPr>
          <p:cNvCxnSpPr>
            <a:cxnSpLocks/>
            <a:stCxn id="110" idx="2"/>
            <a:endCxn id="125" idx="0"/>
          </p:cNvCxnSpPr>
          <p:nvPr/>
        </p:nvCxnSpPr>
        <p:spPr>
          <a:xfrm>
            <a:off x="955914" y="3043009"/>
            <a:ext cx="107745" cy="382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CCC9DD25-063E-37A7-D5AB-E717613D58BA}"/>
              </a:ext>
            </a:extLst>
          </p:cNvPr>
          <p:cNvCxnSpPr>
            <a:cxnSpLocks/>
            <a:endCxn id="124" idx="0"/>
          </p:cNvCxnSpPr>
          <p:nvPr/>
        </p:nvCxnSpPr>
        <p:spPr>
          <a:xfrm flipH="1">
            <a:off x="608946" y="2994957"/>
            <a:ext cx="207523" cy="418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10549114-AC8A-D759-9A0F-C69943722C6C}"/>
              </a:ext>
            </a:extLst>
          </p:cNvPr>
          <p:cNvSpPr txBox="1"/>
          <p:nvPr/>
        </p:nvSpPr>
        <p:spPr>
          <a:xfrm>
            <a:off x="394785" y="341385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62FBBA4-BB8E-F10E-5FFD-A64B60176B09}"/>
              </a:ext>
            </a:extLst>
          </p:cNvPr>
          <p:cNvSpPr txBox="1"/>
          <p:nvPr/>
        </p:nvSpPr>
        <p:spPr>
          <a:xfrm>
            <a:off x="849498" y="342578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09A848BE-ECFB-A521-5EDF-F9303D1E7CAF}"/>
              </a:ext>
            </a:extLst>
          </p:cNvPr>
          <p:cNvSpPr/>
          <p:nvPr/>
        </p:nvSpPr>
        <p:spPr>
          <a:xfrm>
            <a:off x="1414784" y="3468844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0AF7029-88D3-7704-8FCE-DD5CA582E41D}"/>
              </a:ext>
            </a:extLst>
          </p:cNvPr>
          <p:cNvSpPr/>
          <p:nvPr/>
        </p:nvSpPr>
        <p:spPr>
          <a:xfrm>
            <a:off x="1877777" y="3469053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EB8AEC14-A19A-C89D-1C54-FE51C7E16095}"/>
              </a:ext>
            </a:extLst>
          </p:cNvPr>
          <p:cNvCxnSpPr>
            <a:cxnSpLocks/>
            <a:endCxn id="134" idx="0"/>
          </p:cNvCxnSpPr>
          <p:nvPr/>
        </p:nvCxnSpPr>
        <p:spPr>
          <a:xfrm>
            <a:off x="1690574" y="2963023"/>
            <a:ext cx="394041" cy="51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34F247BC-C7D5-9B22-6463-7FD53F99CE0C}"/>
              </a:ext>
            </a:extLst>
          </p:cNvPr>
          <p:cNvCxnSpPr>
            <a:cxnSpLocks/>
            <a:stCxn id="111" idx="2"/>
            <a:endCxn id="133" idx="0"/>
          </p:cNvCxnSpPr>
          <p:nvPr/>
        </p:nvCxnSpPr>
        <p:spPr>
          <a:xfrm>
            <a:off x="1547724" y="3043009"/>
            <a:ext cx="82178" cy="422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CBFF48EC-95D7-CBF3-0030-A04BD95FCEFE}"/>
              </a:ext>
            </a:extLst>
          </p:cNvPr>
          <p:cNvSpPr txBox="1"/>
          <p:nvPr/>
        </p:nvSpPr>
        <p:spPr>
          <a:xfrm>
            <a:off x="1415741" y="346509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62A1732-5EF1-E7EE-C9CC-40BD4AB5D021}"/>
              </a:ext>
            </a:extLst>
          </p:cNvPr>
          <p:cNvSpPr txBox="1"/>
          <p:nvPr/>
        </p:nvSpPr>
        <p:spPr>
          <a:xfrm>
            <a:off x="1870454" y="347702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y2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EB2ED8B3-5AF0-E7D4-233B-2CD711965794}"/>
              </a:ext>
            </a:extLst>
          </p:cNvPr>
          <p:cNvSpPr/>
          <p:nvPr/>
        </p:nvSpPr>
        <p:spPr>
          <a:xfrm>
            <a:off x="2791022" y="2716936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212FCAD3-5A2E-F7A9-6793-95B681100586}"/>
              </a:ext>
            </a:extLst>
          </p:cNvPr>
          <p:cNvSpPr/>
          <p:nvPr/>
        </p:nvSpPr>
        <p:spPr>
          <a:xfrm>
            <a:off x="3391112" y="2705216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A80D25C-1F73-B494-5DF8-C99B96911696}"/>
              </a:ext>
            </a:extLst>
          </p:cNvPr>
          <p:cNvSpPr txBox="1"/>
          <p:nvPr/>
        </p:nvSpPr>
        <p:spPr>
          <a:xfrm>
            <a:off x="2791979" y="27131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E5F98EA-5A87-C06F-2DB9-23614E47A47C}"/>
              </a:ext>
            </a:extLst>
          </p:cNvPr>
          <p:cNvSpPr txBox="1"/>
          <p:nvPr/>
        </p:nvSpPr>
        <p:spPr>
          <a:xfrm>
            <a:off x="3383789" y="27131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DB136960-EAD2-C4CF-0685-D55188057FD3}"/>
              </a:ext>
            </a:extLst>
          </p:cNvPr>
          <p:cNvSpPr/>
          <p:nvPr/>
        </p:nvSpPr>
        <p:spPr>
          <a:xfrm>
            <a:off x="2418406" y="3457115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B5DDC3AD-51AD-3AEB-D027-7AFA407C04A1}"/>
              </a:ext>
            </a:extLst>
          </p:cNvPr>
          <p:cNvSpPr/>
          <p:nvPr/>
        </p:nvSpPr>
        <p:spPr>
          <a:xfrm>
            <a:off x="2881399" y="3457324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7FDBD175-66A4-7826-D9CF-CEDFD6A3EB22}"/>
              </a:ext>
            </a:extLst>
          </p:cNvPr>
          <p:cNvCxnSpPr>
            <a:cxnSpLocks/>
            <a:stCxn id="159" idx="2"/>
            <a:endCxn id="166" idx="0"/>
          </p:cNvCxnSpPr>
          <p:nvPr/>
        </p:nvCxnSpPr>
        <p:spPr>
          <a:xfrm>
            <a:off x="2980492" y="3082518"/>
            <a:ext cx="107745" cy="382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ED2D0562-6706-68BA-9845-751E39347059}"/>
              </a:ext>
            </a:extLst>
          </p:cNvPr>
          <p:cNvCxnSpPr>
            <a:cxnSpLocks/>
            <a:endCxn id="165" idx="0"/>
          </p:cNvCxnSpPr>
          <p:nvPr/>
        </p:nvCxnSpPr>
        <p:spPr>
          <a:xfrm flipH="1">
            <a:off x="2633524" y="3034466"/>
            <a:ext cx="207523" cy="41889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FE4E0219-9278-335C-3368-CF2EB1785CC8}"/>
              </a:ext>
            </a:extLst>
          </p:cNvPr>
          <p:cNvSpPr txBox="1"/>
          <p:nvPr/>
        </p:nvSpPr>
        <p:spPr>
          <a:xfrm>
            <a:off x="2419363" y="345336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679D07C6-704E-260E-E6A2-3658CD279873}"/>
              </a:ext>
            </a:extLst>
          </p:cNvPr>
          <p:cNvSpPr txBox="1"/>
          <p:nvPr/>
        </p:nvSpPr>
        <p:spPr>
          <a:xfrm>
            <a:off x="2874076" y="346529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47E3C93-DDAC-9FA4-31AE-6760566FF0FE}"/>
              </a:ext>
            </a:extLst>
          </p:cNvPr>
          <p:cNvSpPr/>
          <p:nvPr/>
        </p:nvSpPr>
        <p:spPr>
          <a:xfrm>
            <a:off x="3439362" y="3508353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5E5F1C74-DFF2-55E9-69FF-372BDBC92E40}"/>
              </a:ext>
            </a:extLst>
          </p:cNvPr>
          <p:cNvSpPr/>
          <p:nvPr/>
        </p:nvSpPr>
        <p:spPr>
          <a:xfrm>
            <a:off x="3902355" y="3508562"/>
            <a:ext cx="383415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BCFB668-3FB9-15AF-DC01-8322DF96C8EB}"/>
              </a:ext>
            </a:extLst>
          </p:cNvPr>
          <p:cNvCxnSpPr>
            <a:cxnSpLocks/>
            <a:endCxn id="172" idx="0"/>
          </p:cNvCxnSpPr>
          <p:nvPr/>
        </p:nvCxnSpPr>
        <p:spPr>
          <a:xfrm>
            <a:off x="3715152" y="3002532"/>
            <a:ext cx="394041" cy="51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366CEAEB-4350-34E7-459C-7C19D2BDD574}"/>
              </a:ext>
            </a:extLst>
          </p:cNvPr>
          <p:cNvCxnSpPr>
            <a:cxnSpLocks/>
            <a:stCxn id="160" idx="2"/>
            <a:endCxn id="171" idx="0"/>
          </p:cNvCxnSpPr>
          <p:nvPr/>
        </p:nvCxnSpPr>
        <p:spPr>
          <a:xfrm>
            <a:off x="3572302" y="3082518"/>
            <a:ext cx="82178" cy="42208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1" name="TextBox 170">
            <a:extLst>
              <a:ext uri="{FF2B5EF4-FFF2-40B4-BE49-F238E27FC236}">
                <a16:creationId xmlns:a16="http://schemas.microsoft.com/office/drawing/2014/main" id="{85646034-0E45-4043-0B3C-D1BE51E28930}"/>
              </a:ext>
            </a:extLst>
          </p:cNvPr>
          <p:cNvSpPr txBox="1"/>
          <p:nvPr/>
        </p:nvSpPr>
        <p:spPr>
          <a:xfrm>
            <a:off x="3440319" y="350460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y1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960EC84-D68E-9BE7-B034-89CD70DE844A}"/>
              </a:ext>
            </a:extLst>
          </p:cNvPr>
          <p:cNvSpPr txBox="1"/>
          <p:nvPr/>
        </p:nvSpPr>
        <p:spPr>
          <a:xfrm>
            <a:off x="3895032" y="351653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41347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F2E753-0639-53EF-3F67-3C4A63A6A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325" y="1619397"/>
            <a:ext cx="2585068" cy="33594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40B7CE-AF62-6787-CB15-BD44A06E0A35}"/>
              </a:ext>
            </a:extLst>
          </p:cNvPr>
          <p:cNvSpPr txBox="1"/>
          <p:nvPr/>
        </p:nvSpPr>
        <p:spPr>
          <a:xfrm>
            <a:off x="457200" y="269870"/>
            <a:ext cx="9525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</a:rPr>
              <a:t>Efficient inference methods for Probabilistic circuits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784A4-726B-07DE-EA20-B39C0131978F}"/>
              </a:ext>
            </a:extLst>
          </p:cNvPr>
          <p:cNvSpPr txBox="1"/>
          <p:nvPr/>
        </p:nvSpPr>
        <p:spPr>
          <a:xfrm>
            <a:off x="4876800" y="4794180"/>
            <a:ext cx="3823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Det. and Con. PCs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934AF-AC82-365C-7BE0-7B29ACB1B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88" y="1715935"/>
            <a:ext cx="2590800" cy="3193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BD639-A5A6-03E2-9AF2-80625CA00171}"/>
              </a:ext>
            </a:extLst>
          </p:cNvPr>
          <p:cNvSpPr txBox="1"/>
          <p:nvPr/>
        </p:nvSpPr>
        <p:spPr>
          <a:xfrm>
            <a:off x="1299867" y="4797696"/>
            <a:ext cx="259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ormal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1F1FF-A2B9-C69C-3E4D-959CC5EA305B}"/>
              </a:ext>
            </a:extLst>
          </p:cNvPr>
          <p:cNvSpPr txBox="1"/>
          <p:nvPr/>
        </p:nvSpPr>
        <p:spPr>
          <a:xfrm>
            <a:off x="433798" y="951989"/>
            <a:ext cx="8176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 Approximation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Transfer normal PCs into Det. and Con. PCs gets the approximation of MAP</a:t>
            </a:r>
          </a:p>
        </p:txBody>
      </p:sp>
    </p:spTree>
    <p:extLst>
      <p:ext uri="{BB962C8B-B14F-4D97-AF65-F5344CB8AC3E}">
        <p14:creationId xmlns:p14="http://schemas.microsoft.com/office/powerpoint/2010/main" val="3666514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40B7CE-AF62-6787-CB15-BD44A06E0A35}"/>
              </a:ext>
            </a:extLst>
          </p:cNvPr>
          <p:cNvSpPr txBox="1"/>
          <p:nvPr/>
        </p:nvSpPr>
        <p:spPr>
          <a:xfrm>
            <a:off x="457200" y="269870"/>
            <a:ext cx="9525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</a:rPr>
              <a:t>Efficient inference methods for Probabilistic circuits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1F1FF-A2B9-C69C-3E4D-959CC5EA305B}"/>
              </a:ext>
            </a:extLst>
          </p:cNvPr>
          <p:cNvSpPr txBox="1"/>
          <p:nvPr/>
        </p:nvSpPr>
        <p:spPr>
          <a:xfrm>
            <a:off x="428979" y="897955"/>
            <a:ext cx="31524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Alternative number system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[4]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Fixed-point, floating-point, posit,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logrithm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33260A-9EE5-53EC-B227-34AB96D4C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06301"/>
            <a:ext cx="4524021" cy="11095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6E436A2-2CDD-A5B0-C3F4-604A08855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822" y="909244"/>
            <a:ext cx="4700594" cy="23587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CE6236D-ACC1-DA72-E81D-2D10F1EFF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712608"/>
            <a:ext cx="4876800" cy="212741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027E1957-C1C0-64C1-AADE-C51079607945}"/>
              </a:ext>
            </a:extLst>
          </p:cNvPr>
          <p:cNvSpPr txBox="1"/>
          <p:nvPr/>
        </p:nvSpPr>
        <p:spPr>
          <a:xfrm>
            <a:off x="428979" y="3660477"/>
            <a:ext cx="3429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Fixed-point: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accurate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energy per bits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Floating-point: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accurate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energy per bits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1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40B7CE-AF62-6787-CB15-BD44A06E0A35}"/>
              </a:ext>
            </a:extLst>
          </p:cNvPr>
          <p:cNvSpPr txBox="1"/>
          <p:nvPr/>
        </p:nvSpPr>
        <p:spPr>
          <a:xfrm>
            <a:off x="457200" y="269870"/>
            <a:ext cx="9525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</a:rPr>
              <a:t>Efficient inference methods </a:t>
            </a:r>
            <a:r>
              <a:rPr lang="en-US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for Probabilistic circuits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1F1FF-A2B9-C69C-3E4D-959CC5EA305B}"/>
              </a:ext>
            </a:extLst>
          </p:cNvPr>
          <p:cNvSpPr txBox="1"/>
          <p:nvPr/>
        </p:nvSpPr>
        <p:spPr>
          <a:xfrm>
            <a:off x="457200" y="914400"/>
            <a:ext cx="7567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Operator Approximation</a:t>
            </a:r>
            <a:r>
              <a:rPr lang="en-US" sz="1800" b="0" dirty="0"/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[3] </a:t>
            </a:r>
          </a:p>
          <a:p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floating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multiplier -&gt; Approximate multiplier</a:t>
            </a:r>
          </a:p>
        </p:txBody>
      </p:sp>
      <p:sp>
        <p:nvSpPr>
          <p:cNvPr id="8" name="文本框 5">
            <a:extLst>
              <a:ext uri="{FF2B5EF4-FFF2-40B4-BE49-F238E27FC236}">
                <a16:creationId xmlns:a16="http://schemas.microsoft.com/office/drawing/2014/main" id="{EBB4D67C-CB6B-C368-BCC6-9648C728305F}"/>
              </a:ext>
            </a:extLst>
          </p:cNvPr>
          <p:cNvSpPr txBox="1"/>
          <p:nvPr/>
        </p:nvSpPr>
        <p:spPr>
          <a:xfrm>
            <a:off x="457200" y="1751186"/>
            <a:ext cx="53473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simulating the energy consumption of the floating multiplier energy and approximate floating multiplier in 65nm, and then we get the equation after fitting the data:</a:t>
            </a:r>
          </a:p>
        </p:txBody>
      </p:sp>
      <p:pic>
        <p:nvPicPr>
          <p:cNvPr id="12" name="图片 13" descr="%IWPZMB%~GC7TO7`[RUI9N4">
            <a:extLst>
              <a:ext uri="{FF2B5EF4-FFF2-40B4-BE49-F238E27FC236}">
                <a16:creationId xmlns:a16="http://schemas.microsoft.com/office/drawing/2014/main" id="{09F968EC-CE27-BE3A-8E52-F7758E87D7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94997" y="1751186"/>
            <a:ext cx="3418205" cy="3593465"/>
          </a:xfrm>
          <a:prstGeom prst="rect">
            <a:avLst/>
          </a:prstGeom>
        </p:spPr>
      </p:pic>
      <p:graphicFrame>
        <p:nvGraphicFramePr>
          <p:cNvPr id="13" name="对象 1">
            <a:extLst>
              <a:ext uri="{FF2B5EF4-FFF2-40B4-BE49-F238E27FC236}">
                <a16:creationId xmlns:a16="http://schemas.microsoft.com/office/drawing/2014/main" id="{F1A49DBE-F10B-6AD8-33A4-0FB091F082D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6391539"/>
              </p:ext>
            </p:extLst>
          </p:nvPr>
        </p:nvGraphicFramePr>
        <p:xfrm>
          <a:off x="566737" y="3725282"/>
          <a:ext cx="512826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124450" imgH="1335405" progId="Equation.AxMath">
                  <p:embed/>
                </p:oleObj>
              </mc:Choice>
              <mc:Fallback>
                <p:oleObj r:id="rId6" imgW="5124450" imgH="1335405" progId="Equation.AxMath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6737" y="3725282"/>
                        <a:ext cx="5128260" cy="133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235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83FE77-F8E7-7A67-89D8-43B968E1151B}"/>
              </a:ext>
            </a:extLst>
          </p:cNvPr>
          <p:cNvSpPr txBox="1"/>
          <p:nvPr/>
        </p:nvSpPr>
        <p:spPr>
          <a:xfrm>
            <a:off x="381000" y="304800"/>
            <a:ext cx="6629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</a:rPr>
              <a:t>Assignment questions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41878-8326-23E8-8D3D-13A73002273B}"/>
              </a:ext>
            </a:extLst>
          </p:cNvPr>
          <p:cNvSpPr txBox="1"/>
          <p:nvPr/>
        </p:nvSpPr>
        <p:spPr>
          <a:xfrm>
            <a:off x="381000" y="1600200"/>
            <a:ext cx="6976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Briefly explain MAP and MAR inference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we need our probabilistic model tractable?</a:t>
            </a:r>
          </a:p>
        </p:txBody>
      </p:sp>
    </p:spTree>
    <p:extLst>
      <p:ext uri="{BB962C8B-B14F-4D97-AF65-F5344CB8AC3E}">
        <p14:creationId xmlns:p14="http://schemas.microsoft.com/office/powerpoint/2010/main" val="274581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D3E3A4-7A73-A3B7-8BA8-207035DEC679}"/>
              </a:ext>
            </a:extLst>
          </p:cNvPr>
          <p:cNvSpPr txBox="1"/>
          <p:nvPr/>
        </p:nvSpPr>
        <p:spPr>
          <a:xfrm>
            <a:off x="152400" y="895402"/>
            <a:ext cx="87178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/>
            <a:r>
              <a:rPr lang="fi-FI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[1] Y. </a:t>
            </a:r>
            <a:r>
              <a:rPr lang="fi-FI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</a:t>
            </a:r>
            <a:r>
              <a:rPr lang="fi-FI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</a:t>
            </a:r>
            <a:r>
              <a:rPr lang="fi-FI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Vergari</a:t>
            </a:r>
            <a:r>
              <a:rPr lang="fi-FI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G. Van den Broeck, “Probabilistic circuits: A unifying framework for tractable probabilistic models,” oct 2020.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FAF22-4680-437B-29A2-EE50BA8FF35F}"/>
              </a:ext>
            </a:extLst>
          </p:cNvPr>
          <p:cNvSpPr txBox="1"/>
          <p:nvPr/>
        </p:nvSpPr>
        <p:spPr>
          <a:xfrm>
            <a:off x="381000" y="304800"/>
            <a:ext cx="6629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</a:rPr>
              <a:t>References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CCCEF-7E71-DA2A-7385-C7570FEEE6F7}"/>
              </a:ext>
            </a:extLst>
          </p:cNvPr>
          <p:cNvSpPr txBox="1"/>
          <p:nvPr/>
        </p:nvSpPr>
        <p:spPr>
          <a:xfrm>
            <a:off x="381000" y="1276472"/>
            <a:ext cx="8001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Gens, Robert, and 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Domingos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Pedro. "Learning the structure of sum-product networks." International conference on machine learning. PMLR, 2013.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D829A-93E6-95A7-0C6F-A90CDDAA4197}"/>
              </a:ext>
            </a:extLst>
          </p:cNvPr>
          <p:cNvSpPr txBox="1"/>
          <p:nvPr/>
        </p:nvSpPr>
        <p:spPr>
          <a:xfrm>
            <a:off x="381000" y="1842208"/>
            <a:ext cx="8489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[3] Saadat, H., Bokhari, H., &amp; Parameswaran, S. (2018). Minimally biased multipliers for approximate integer and floating-point multiplication. IEEE Transactions on Computer-Aided Design of Integrated Circuits and Systems, 37(11), 2623–2635.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ABE8B0-81D8-9D31-29AA-886D18AE2104}"/>
              </a:ext>
            </a:extLst>
          </p:cNvPr>
          <p:cNvSpPr txBox="1"/>
          <p:nvPr/>
        </p:nvSpPr>
        <p:spPr>
          <a:xfrm>
            <a:off x="381000" y="2407944"/>
            <a:ext cx="8627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[4] Sommer, L., Weber, L., 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Kumm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M., &amp; Koch, A. (2020). Comparison of arithmetic number formats for inference in sum-product networks on 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fpgas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2020 IEEE 28th Annual International Symposium on Field-Programmable Custom Computing Machines (FCCM).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9DF214-B30B-5662-AFF7-E1D751D3DB36}"/>
              </a:ext>
            </a:extLst>
          </p:cNvPr>
          <p:cNvSpPr txBox="1"/>
          <p:nvPr/>
        </p:nvSpPr>
        <p:spPr>
          <a:xfrm>
            <a:off x="378178" y="2973680"/>
            <a:ext cx="82606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[5] 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París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I., &amp; 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Díez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 J. (2020). Sum-product networks: A survey. 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https://doi.org/https://arxiv.org/abs/2004.01167v1</a:t>
            </a:r>
          </a:p>
        </p:txBody>
      </p:sp>
    </p:spTree>
    <p:extLst>
      <p:ext uri="{BB962C8B-B14F-4D97-AF65-F5344CB8AC3E}">
        <p14:creationId xmlns:p14="http://schemas.microsoft.com/office/powerpoint/2010/main" val="347500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3F9533-420D-49BD-F949-219B5CC78CC2}"/>
              </a:ext>
            </a:extLst>
          </p:cNvPr>
          <p:cNvSpPr txBox="1"/>
          <p:nvPr/>
        </p:nvSpPr>
        <p:spPr>
          <a:xfrm>
            <a:off x="2362200" y="2286000"/>
            <a:ext cx="419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Thanks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5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A92749-89A9-C70C-6877-59C38CCEFCB0}"/>
              </a:ext>
            </a:extLst>
          </p:cNvPr>
          <p:cNvSpPr txBox="1"/>
          <p:nvPr/>
        </p:nvSpPr>
        <p:spPr>
          <a:xfrm>
            <a:off x="533400" y="250820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Why probabilistic machine learning?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1548BA-C32A-0CF6-9011-FBDB1BCE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344" y="3748591"/>
            <a:ext cx="5001656" cy="19829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55555A-C77E-88BC-8839-1B94B6B28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639" y="804640"/>
            <a:ext cx="5158100" cy="2876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8EE380F-55F2-1466-D5BC-7722F57AEBC3}"/>
              </a:ext>
            </a:extLst>
          </p:cNvPr>
          <p:cNvSpPr txBox="1"/>
          <p:nvPr/>
        </p:nvSpPr>
        <p:spPr>
          <a:xfrm>
            <a:off x="533400" y="9923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DengXian" panose="02010600030101010101" pitchFamily="2" charset="-122"/>
              </a:rPr>
              <a:t>Uncertainty representation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2FC3CB-5049-FF81-F105-300EF6FF91ED}"/>
              </a:ext>
            </a:extLst>
          </p:cNvPr>
          <p:cNvSpPr txBox="1"/>
          <p:nvPr/>
        </p:nvSpPr>
        <p:spPr>
          <a:xfrm>
            <a:off x="495299" y="3681377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DengXian" panose="02010600030101010101" pitchFamily="2" charset="-122"/>
              </a:rPr>
              <a:t>Belief update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DF255F-1D49-9D91-C517-8C4C8C1F9F20}"/>
              </a:ext>
            </a:extLst>
          </p:cNvPr>
          <p:cNvSpPr txBox="1"/>
          <p:nvPr/>
        </p:nvSpPr>
        <p:spPr>
          <a:xfrm>
            <a:off x="533400" y="1600200"/>
            <a:ext cx="3048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Probability is used to avoid over fitting by answer as probability rather than a certain category/value:</a:t>
            </a:r>
          </a:p>
          <a:p>
            <a:endParaRPr lang="en-US" dirty="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518333-E3E1-9C87-6CDA-6AB53152DAFB}"/>
              </a:ext>
            </a:extLst>
          </p:cNvPr>
          <p:cNvSpPr txBox="1"/>
          <p:nvPr/>
        </p:nvSpPr>
        <p:spPr>
          <a:xfrm>
            <a:off x="483950" y="4244288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P(class A |new evidence)=0.92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P(class A |new evidence)=0.95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P(class A |new evidence)=0.99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86F07-81FA-6A53-6756-A774190994C8}"/>
              </a:ext>
            </a:extLst>
          </p:cNvPr>
          <p:cNvSpPr txBox="1"/>
          <p:nvPr/>
        </p:nvSpPr>
        <p:spPr>
          <a:xfrm>
            <a:off x="533400" y="29854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P(class=A |evidence from dataset)=0.9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2042609-895C-7BDF-C2E1-1D8690E39D93}"/>
                  </a:ext>
                </a:extLst>
              </p14:cNvPr>
              <p14:cNvContentPartPr/>
              <p14:nvPr/>
            </p14:nvContentPartPr>
            <p14:xfrm>
              <a:off x="11318251" y="3121665"/>
              <a:ext cx="360" cy="30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2042609-895C-7BDF-C2E1-1D8690E39D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09611" y="3113025"/>
                <a:ext cx="18000" cy="4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500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847D434F-DF51-D75A-E304-85B6EAF988FD}"/>
              </a:ext>
            </a:extLst>
          </p:cNvPr>
          <p:cNvGraphicFramePr>
            <a:graphicFrameLocks noGrp="1"/>
          </p:cNvGraphicFramePr>
          <p:nvPr/>
        </p:nvGraphicFramePr>
        <p:xfrm>
          <a:off x="5517176" y="2450378"/>
          <a:ext cx="83312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038093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288168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710583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97465200"/>
                    </a:ext>
                  </a:extLst>
                </a:gridCol>
              </a:tblGrid>
              <a:tr h="142233"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469784"/>
                  </a:ext>
                </a:extLst>
              </a:tr>
              <a:tr h="142233">
                <a:tc>
                  <a:txBody>
                    <a:bodyPr/>
                    <a:lstStyle/>
                    <a:p>
                      <a:endParaRPr lang="fi-FI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22175"/>
                  </a:ext>
                </a:extLst>
              </a:tr>
              <a:tr h="142233"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4035"/>
                  </a:ext>
                </a:extLst>
              </a:tr>
              <a:tr h="142233"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921114"/>
                  </a:ext>
                </a:extLst>
              </a:tr>
              <a:tr h="142233"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97840"/>
                  </a:ext>
                </a:extLst>
              </a:tr>
              <a:tr h="142233"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192828"/>
                  </a:ext>
                </a:extLst>
              </a:tr>
            </a:tbl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DACC1D1-2557-21E7-2D1F-9D2028372AF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03920" y="403637"/>
            <a:ext cx="8492897" cy="1332766"/>
          </a:xfrm>
        </p:spPr>
        <p:txBody>
          <a:bodyPr/>
          <a:lstStyle/>
          <a:p>
            <a:pPr defTabSz="914400"/>
            <a:r>
              <a:rPr lang="en-US" sz="2800" dirty="0">
                <a:latin typeface="Calibri" panose="020F0502020204030204" pitchFamily="34" charset="0"/>
                <a:ea typeface="DengXian" panose="02010600030101010101" pitchFamily="2" charset="-122"/>
              </a:rPr>
              <a:t>Probabilistic ML training</a:t>
            </a:r>
            <a:endParaRPr lang="fi-FI" sz="2800" dirty="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4FCA283-5279-0181-E271-B3DF55B8388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71464" y="1204859"/>
            <a:ext cx="8492897" cy="421635"/>
          </a:xfrm>
        </p:spPr>
        <p:txBody>
          <a:bodyPr/>
          <a:lstStyle/>
          <a:p>
            <a:r>
              <a:rPr lang="en-US" b="0" dirty="0"/>
              <a:t>Training involves both </a:t>
            </a:r>
            <a:r>
              <a:rPr lang="en-US" dirty="0"/>
              <a:t>structure</a:t>
            </a:r>
            <a:r>
              <a:rPr lang="en-US" b="0" dirty="0"/>
              <a:t> and </a:t>
            </a:r>
            <a:r>
              <a:rPr lang="en-US" dirty="0"/>
              <a:t>parameter</a:t>
            </a:r>
            <a:r>
              <a:rPr lang="en-US" b="0" dirty="0"/>
              <a:t> learning </a:t>
            </a:r>
            <a:r>
              <a:rPr lang="en-US" sz="1200" b="0" dirty="0"/>
              <a:t>[1]</a:t>
            </a:r>
            <a:endParaRPr lang="en-US" b="0" dirty="0"/>
          </a:p>
          <a:p>
            <a:r>
              <a:rPr lang="en-US" b="0" dirty="0"/>
              <a:t>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6F75FE-D55E-3109-5475-75498F3A58D1}"/>
              </a:ext>
            </a:extLst>
          </p:cNvPr>
          <p:cNvSpPr txBox="1">
            <a:spLocks/>
          </p:cNvSpPr>
          <p:nvPr/>
        </p:nvSpPr>
        <p:spPr>
          <a:xfrm>
            <a:off x="286987" y="2118573"/>
            <a:ext cx="4899258" cy="19732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714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Structure</a:t>
            </a:r>
            <a:r>
              <a:rPr lang="en-US" b="0" dirty="0">
                <a:solidFill>
                  <a:prstClr val="black"/>
                </a:solidFill>
                <a:latin typeface="Arial" panose="020B0604020202020204"/>
              </a:rPr>
              <a:t> learning: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prstClr val="black"/>
                </a:solidFill>
                <a:latin typeface="Arial" panose="020B0604020202020204"/>
              </a:rPr>
              <a:t>Active research topic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prstClr val="black"/>
                </a:solidFill>
                <a:latin typeface="Arial" panose="020B0604020202020204"/>
              </a:rPr>
              <a:t>Example with </a:t>
            </a:r>
            <a:r>
              <a:rPr lang="en-US" b="0" dirty="0" err="1">
                <a:solidFill>
                  <a:prstClr val="black"/>
                </a:solidFill>
                <a:latin typeface="Arial" panose="020B0604020202020204"/>
              </a:rPr>
              <a:t>LearnSPN</a:t>
            </a:r>
            <a:r>
              <a:rPr lang="en-US" b="0" baseline="-25000" dirty="0">
                <a:solidFill>
                  <a:prstClr val="black"/>
                </a:solidFill>
                <a:latin typeface="Arial" panose="020B0604020202020204"/>
              </a:rPr>
              <a:t>[2]</a:t>
            </a:r>
          </a:p>
          <a:p>
            <a:pPr marL="971550" lvl="1" indent="-342900"/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Iterative clustering (+) and independence tests (x)</a:t>
            </a:r>
          </a:p>
          <a:p>
            <a:r>
              <a:rPr lang="en-US" b="0" dirty="0">
                <a:solidFill>
                  <a:prstClr val="black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6AD603-A383-61F1-68A9-0A5E15644335}"/>
              </a:ext>
            </a:extLst>
          </p:cNvPr>
          <p:cNvSpPr txBox="1">
            <a:spLocks/>
          </p:cNvSpPr>
          <p:nvPr/>
        </p:nvSpPr>
        <p:spPr>
          <a:xfrm>
            <a:off x="315576" y="4549677"/>
            <a:ext cx="6785170" cy="42163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714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Parameter</a:t>
            </a:r>
            <a:r>
              <a:rPr lang="en-US" b="0" dirty="0">
                <a:solidFill>
                  <a:prstClr val="black"/>
                </a:solidFill>
                <a:latin typeface="Arial" panose="020B0604020202020204"/>
              </a:rPr>
              <a:t> learning:</a:t>
            </a:r>
          </a:p>
          <a:p>
            <a:pPr marL="971550" lvl="1" indent="-342900"/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Main algorithm is expectation-maximization</a:t>
            </a:r>
          </a:p>
          <a:p>
            <a:pPr marL="971550" lvl="1" indent="-342900"/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Idea: Find the best likelihood under missing data </a:t>
            </a:r>
          </a:p>
          <a:p>
            <a:r>
              <a:rPr lang="en-US" b="0" dirty="0">
                <a:solidFill>
                  <a:prstClr val="black"/>
                </a:solidFill>
                <a:latin typeface="Arial" panose="020B0604020202020204"/>
              </a:rPr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569DCD-B9A0-EE5C-1FA0-37DFD1B11049}"/>
              </a:ext>
            </a:extLst>
          </p:cNvPr>
          <p:cNvGraphicFramePr>
            <a:graphicFrameLocks noGrp="1"/>
          </p:cNvGraphicFramePr>
          <p:nvPr/>
        </p:nvGraphicFramePr>
        <p:xfrm>
          <a:off x="5516814" y="2450378"/>
          <a:ext cx="83312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038093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288168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710583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97465200"/>
                    </a:ext>
                  </a:extLst>
                </a:gridCol>
              </a:tblGrid>
              <a:tr h="142233"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469784"/>
                  </a:ext>
                </a:extLst>
              </a:tr>
              <a:tr h="142233">
                <a:tc>
                  <a:txBody>
                    <a:bodyPr/>
                    <a:lstStyle/>
                    <a:p>
                      <a:endParaRPr lang="fi-FI" sz="60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22175"/>
                  </a:ext>
                </a:extLst>
              </a:tr>
              <a:tr h="142233"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4035"/>
                  </a:ext>
                </a:extLst>
              </a:tr>
              <a:tr h="142233"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921114"/>
                  </a:ext>
                </a:extLst>
              </a:tr>
              <a:tr h="142233"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97840"/>
                  </a:ext>
                </a:extLst>
              </a:tr>
              <a:tr h="142233"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19282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DAF876B-8D28-662B-E3EB-AE405E2BB3C1}"/>
              </a:ext>
            </a:extLst>
          </p:cNvPr>
          <p:cNvSpPr txBox="1"/>
          <p:nvPr/>
        </p:nvSpPr>
        <p:spPr>
          <a:xfrm>
            <a:off x="5489165" y="1968532"/>
            <a:ext cx="914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Arial" panose="020B0604020202020204"/>
              </a:rPr>
              <a:t>Variables</a:t>
            </a:r>
            <a:endParaRPr lang="fi-FI" sz="135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F681F7-9F9F-3A6D-C4A8-F27D86169911}"/>
              </a:ext>
            </a:extLst>
          </p:cNvPr>
          <p:cNvSpPr txBox="1"/>
          <p:nvPr/>
        </p:nvSpPr>
        <p:spPr>
          <a:xfrm rot="16200000">
            <a:off x="4879663" y="2841481"/>
            <a:ext cx="9245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Arial" panose="020B0604020202020204"/>
              </a:rPr>
              <a:t>Instances</a:t>
            </a:r>
            <a:endParaRPr lang="fi-FI" sz="135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B11CF-99DE-F875-FB4C-36ABEDEDCDF8}"/>
              </a:ext>
            </a:extLst>
          </p:cNvPr>
          <p:cNvSpPr txBox="1"/>
          <p:nvPr/>
        </p:nvSpPr>
        <p:spPr>
          <a:xfrm>
            <a:off x="5390564" y="2185238"/>
            <a:ext cx="10531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prstClr val="black"/>
                </a:solidFill>
                <a:latin typeface="Arial" panose="020B0604020202020204"/>
              </a:rPr>
              <a:t>V</a:t>
            </a:r>
            <a:r>
              <a:rPr lang="en-US" sz="1350" b="1" baseline="-25000" dirty="0">
                <a:solidFill>
                  <a:prstClr val="black"/>
                </a:solidFill>
                <a:latin typeface="Arial" panose="020B0604020202020204"/>
              </a:rPr>
              <a:t>1 </a:t>
            </a:r>
            <a:r>
              <a:rPr lang="en-US" sz="1350" b="1" dirty="0">
                <a:solidFill>
                  <a:prstClr val="black"/>
                </a:solidFill>
                <a:latin typeface="Arial" panose="020B0604020202020204"/>
              </a:rPr>
              <a:t>V</a:t>
            </a:r>
            <a:r>
              <a:rPr lang="en-US" sz="1350" b="1" baseline="-25000" dirty="0">
                <a:solidFill>
                  <a:prstClr val="black"/>
                </a:solidFill>
                <a:latin typeface="Arial" panose="020B0604020202020204"/>
              </a:rPr>
              <a:t>2 </a:t>
            </a:r>
            <a:r>
              <a:rPr lang="en-US" sz="1350" b="1" dirty="0">
                <a:solidFill>
                  <a:prstClr val="black"/>
                </a:solidFill>
                <a:latin typeface="Arial" panose="020B0604020202020204"/>
              </a:rPr>
              <a:t>V</a:t>
            </a:r>
            <a:r>
              <a:rPr lang="en-US" sz="1350" b="1" baseline="-25000" dirty="0">
                <a:solidFill>
                  <a:prstClr val="black"/>
                </a:solidFill>
                <a:latin typeface="Arial" panose="020B0604020202020204"/>
              </a:rPr>
              <a:t>3 </a:t>
            </a:r>
            <a:r>
              <a:rPr lang="en-US" sz="1350" b="1" dirty="0">
                <a:solidFill>
                  <a:prstClr val="black"/>
                </a:solidFill>
                <a:latin typeface="Arial" panose="020B0604020202020204"/>
              </a:rPr>
              <a:t>V</a:t>
            </a:r>
            <a:r>
              <a:rPr lang="en-US" sz="1350" b="1" baseline="-25000" dirty="0">
                <a:solidFill>
                  <a:prstClr val="black"/>
                </a:solidFill>
                <a:latin typeface="Arial" panose="020B0604020202020204"/>
              </a:rPr>
              <a:t>4</a:t>
            </a:r>
            <a:r>
              <a:rPr lang="en-US" sz="135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endParaRPr lang="fi-FI" sz="1350" b="1" dirty="0">
              <a:solidFill>
                <a:prstClr val="black"/>
              </a:solidFill>
              <a:latin typeface="Arial" panose="020B0604020202020204"/>
            </a:endParaRP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D8F4F02A-85EE-B7C4-9FE0-7213DDBA5AB3}"/>
              </a:ext>
            </a:extLst>
          </p:cNvPr>
          <p:cNvGraphicFramePr>
            <a:graphicFrameLocks noGrp="1"/>
          </p:cNvGraphicFramePr>
          <p:nvPr/>
        </p:nvGraphicFramePr>
        <p:xfrm>
          <a:off x="5522982" y="3777754"/>
          <a:ext cx="83312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2038093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288168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710583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97465200"/>
                    </a:ext>
                  </a:extLst>
                </a:gridCol>
              </a:tblGrid>
              <a:tr h="142233"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4035"/>
                  </a:ext>
                </a:extLst>
              </a:tr>
              <a:tr h="142233"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921114"/>
                  </a:ext>
                </a:extLst>
              </a:tr>
              <a:tr h="142233"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600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97840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6D0AADF6-50B3-7FFB-9149-473FCF96C0EB}"/>
              </a:ext>
            </a:extLst>
          </p:cNvPr>
          <p:cNvGrpSpPr/>
          <p:nvPr/>
        </p:nvGrpSpPr>
        <p:grpSpPr>
          <a:xfrm>
            <a:off x="5515218" y="2824967"/>
            <a:ext cx="840884" cy="1480056"/>
            <a:chOff x="5760720" y="2507284"/>
            <a:chExt cx="840884" cy="14800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D5D49F-77CC-FB15-AAFE-FBC522114A34}"/>
                </a:ext>
              </a:extLst>
            </p:cNvPr>
            <p:cNvSpPr/>
            <p:nvPr/>
          </p:nvSpPr>
          <p:spPr>
            <a:xfrm>
              <a:off x="5760720" y="2507284"/>
              <a:ext cx="834716" cy="52852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5A5B7F-7398-8340-F934-0458F93DEE10}"/>
                </a:ext>
              </a:extLst>
            </p:cNvPr>
            <p:cNvSpPr/>
            <p:nvPr/>
          </p:nvSpPr>
          <p:spPr>
            <a:xfrm>
              <a:off x="5764309" y="3458816"/>
              <a:ext cx="834716" cy="52852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ACC355B-66CF-CDAC-526D-EF1AFED6E04A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5760720" y="3035808"/>
              <a:ext cx="417358" cy="424263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1B37F48-0C1D-6B45-35F3-2A9CC5849C32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6178078" y="3035808"/>
              <a:ext cx="423526" cy="401637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340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7B399-1689-E350-60DF-0895224BE678}"/>
              </a:ext>
            </a:extLst>
          </p:cNvPr>
          <p:cNvSpPr txBox="1"/>
          <p:nvPr/>
        </p:nvSpPr>
        <p:spPr>
          <a:xfrm>
            <a:off x="476955" y="321279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DengXian" panose="02010600030101010101" pitchFamily="2" charset="-122"/>
              </a:rPr>
              <a:t>P</a:t>
            </a:r>
            <a:r>
              <a:rPr lang="en-US" sz="28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robabilistic ML inference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2F93D-6A15-ED9E-36E6-5395AD749E3A}"/>
              </a:ext>
            </a:extLst>
          </p:cNvPr>
          <p:cNvSpPr txBox="1"/>
          <p:nvPr/>
        </p:nvSpPr>
        <p:spPr>
          <a:xfrm>
            <a:off x="1699477" y="1934006"/>
            <a:ext cx="2906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Nodes: variables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5B519B-A8D1-514E-B0EA-C7EFD4DA4886}"/>
              </a:ext>
            </a:extLst>
          </p:cNvPr>
          <p:cNvSpPr txBox="1"/>
          <p:nvPr/>
        </p:nvSpPr>
        <p:spPr>
          <a:xfrm>
            <a:off x="1730521" y="3467041"/>
            <a:ext cx="251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Arrows: dependency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32985-0FB7-23AB-F413-1B2125B96EC1}"/>
              </a:ext>
            </a:extLst>
          </p:cNvPr>
          <p:cNvSpPr txBox="1"/>
          <p:nvPr/>
        </p:nvSpPr>
        <p:spPr>
          <a:xfrm>
            <a:off x="2048596" y="2500692"/>
            <a:ext cx="1591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P(B)=0.2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DA921F-1456-BF8D-9B52-A7D8A22FBE9F}"/>
              </a:ext>
            </a:extLst>
          </p:cNvPr>
          <p:cNvSpPr txBox="1"/>
          <p:nvPr/>
        </p:nvSpPr>
        <p:spPr>
          <a:xfrm>
            <a:off x="4724396" y="2283590"/>
            <a:ext cx="33861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A happen if B has already happened?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P(A|B) =0.9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0.9 possibility to happen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Observed variables: B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Hidden variables: A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Posterior distribution P(A|B)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532066C-F9E3-8C50-1B93-8DA7B41D3462}"/>
                  </a:ext>
                </a:extLst>
              </p14:cNvPr>
              <p14:cNvContentPartPr/>
              <p14:nvPr/>
            </p14:nvContentPartPr>
            <p14:xfrm>
              <a:off x="7713931" y="628390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532066C-F9E3-8C50-1B93-8DA7B41D34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4931" y="62752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C47A7C-8385-AD22-D7B0-E3DF5B572CCF}"/>
                  </a:ext>
                </a:extLst>
              </p14:cNvPr>
              <p14:cNvContentPartPr/>
              <p14:nvPr/>
            </p14:nvContentPartPr>
            <p14:xfrm>
              <a:off x="5400931" y="666550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C47A7C-8385-AD22-D7B0-E3DF5B572C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2291" y="66565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27A7508-5F27-6B54-6B50-59D681EB1BC8}"/>
                  </a:ext>
                </a:extLst>
              </p14:cNvPr>
              <p14:cNvContentPartPr/>
              <p14:nvPr/>
            </p14:nvContentPartPr>
            <p14:xfrm>
              <a:off x="5055994" y="5735268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27A7508-5F27-6B54-6B50-59D681EB1B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6994" y="572626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16103BED-76FD-2B96-BC2C-BD1D97F321C9}"/>
              </a:ext>
            </a:extLst>
          </p:cNvPr>
          <p:cNvGrpSpPr/>
          <p:nvPr/>
        </p:nvGrpSpPr>
        <p:grpSpPr>
          <a:xfrm>
            <a:off x="4227335" y="4811407"/>
            <a:ext cx="228960" cy="263880"/>
            <a:chOff x="4722691" y="4282665"/>
            <a:chExt cx="22896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B6E488F-435F-3197-1E68-D7A7D43A8E04}"/>
                    </a:ext>
                  </a:extLst>
                </p14:cNvPr>
                <p14:cNvContentPartPr/>
                <p14:nvPr/>
              </p14:nvContentPartPr>
              <p14:xfrm>
                <a:off x="4951291" y="4282665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B6E488F-435F-3197-1E68-D7A7D43A8E0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42291" y="42736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1694A3D-AEEC-0A4F-BC4C-F2EF5D330786}"/>
                    </a:ext>
                  </a:extLst>
                </p14:cNvPr>
                <p14:cNvContentPartPr/>
                <p14:nvPr/>
              </p14:nvContentPartPr>
              <p14:xfrm>
                <a:off x="4722691" y="454618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1694A3D-AEEC-0A4F-BC4C-F2EF5D33078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13691" y="45371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61DDB89-7BC5-F9F7-242A-CDD12BF2C18A}"/>
                  </a:ext>
                </a:extLst>
              </p14:cNvPr>
              <p14:cNvContentPartPr/>
              <p14:nvPr/>
            </p14:nvContentPartPr>
            <p14:xfrm>
              <a:off x="11585731" y="3177825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61DDB89-7BC5-F9F7-242A-CDD12BF2C1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76731" y="31688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4D274DC-7D64-9714-332A-7F6F190D273B}"/>
                  </a:ext>
                </a:extLst>
              </p14:cNvPr>
              <p14:cNvContentPartPr/>
              <p14:nvPr/>
            </p14:nvContentPartPr>
            <p14:xfrm>
              <a:off x="-3613469" y="4159185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4D274DC-7D64-9714-332A-7F6F190D27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622109" y="415018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8B22B29A-EC4D-E522-E8E3-BD0CD754CDD1}"/>
              </a:ext>
            </a:extLst>
          </p:cNvPr>
          <p:cNvSpPr/>
          <p:nvPr/>
        </p:nvSpPr>
        <p:spPr>
          <a:xfrm>
            <a:off x="1378052" y="2349409"/>
            <a:ext cx="704939" cy="713616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43B172-4937-0A31-E12D-90BCFBD5FC46}"/>
              </a:ext>
            </a:extLst>
          </p:cNvPr>
          <p:cNvSpPr/>
          <p:nvPr/>
        </p:nvSpPr>
        <p:spPr>
          <a:xfrm>
            <a:off x="1378052" y="4512630"/>
            <a:ext cx="704939" cy="713616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2CA55B-4F5F-220D-09CF-2745E2AF5615}"/>
              </a:ext>
            </a:extLst>
          </p:cNvPr>
          <p:cNvCxnSpPr>
            <a:stCxn id="3" idx="4"/>
            <a:endCxn id="5" idx="0"/>
          </p:cNvCxnSpPr>
          <p:nvPr/>
        </p:nvCxnSpPr>
        <p:spPr>
          <a:xfrm>
            <a:off x="1730522" y="3063025"/>
            <a:ext cx="0" cy="14496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A670C32-6EB1-4A06-66BA-8CF863179FBA}"/>
              </a:ext>
            </a:extLst>
          </p:cNvPr>
          <p:cNvSpPr txBox="1"/>
          <p:nvPr/>
        </p:nvSpPr>
        <p:spPr>
          <a:xfrm>
            <a:off x="2102752" y="4574428"/>
            <a:ext cx="2353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P(A|B)=0.9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posterior probability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DAE8F8-CCE7-C7A8-12D6-007C72530320}"/>
              </a:ext>
            </a:extLst>
          </p:cNvPr>
          <p:cNvSpPr txBox="1"/>
          <p:nvPr/>
        </p:nvSpPr>
        <p:spPr>
          <a:xfrm>
            <a:off x="532551" y="776265"/>
            <a:ext cx="87453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DengXian" panose="02010600030101010101" pitchFamily="2" charset="-122"/>
              </a:rPr>
              <a:t>Inference: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Computing the posterior distribution of the hidden variables over the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observed variables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[1] </a:t>
            </a:r>
            <a:endParaRPr lang="en-US" dirty="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926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AE451E-9D5E-6743-8F80-675D7CE2BAAF}"/>
              </a:ext>
            </a:extLst>
          </p:cNvPr>
          <p:cNvSpPr txBox="1"/>
          <p:nvPr/>
        </p:nvSpPr>
        <p:spPr>
          <a:xfrm>
            <a:off x="395868" y="234457"/>
            <a:ext cx="800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DengXian" panose="02010600030101010101" pitchFamily="2" charset="-122"/>
              </a:rPr>
              <a:t>Example: step 1: Training from dataset</a:t>
            </a:r>
            <a:endParaRPr lang="en-US" sz="2800" b="1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9B8B8-B95B-33D2-CC2A-4959BBF8F760}"/>
              </a:ext>
            </a:extLst>
          </p:cNvPr>
          <p:cNvSpPr txBox="1"/>
          <p:nvPr/>
        </p:nvSpPr>
        <p:spPr>
          <a:xfrm>
            <a:off x="409979" y="838200"/>
            <a:ext cx="8473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DengXian" panose="02010600030101010101" pitchFamily="2" charset="-122"/>
              </a:rPr>
              <a:t>There is a big city which has 1000 streets, we have a data set which records there is traffic jam or not for every roads in every day and at each time.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 has 7 categories, Time has many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categorie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StrJam_N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binary variables.</a:t>
            </a:r>
          </a:p>
          <a:p>
            <a:endParaRPr lang="en-US" dirty="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graphicFrame>
        <p:nvGraphicFramePr>
          <p:cNvPr id="56" name="Table 56">
            <a:extLst>
              <a:ext uri="{FF2B5EF4-FFF2-40B4-BE49-F238E27FC236}">
                <a16:creationId xmlns:a16="http://schemas.microsoft.com/office/drawing/2014/main" id="{5F9CC2CB-AC0D-B5F5-ED43-D2E151AB6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90280"/>
              </p:ext>
            </p:extLst>
          </p:nvPr>
        </p:nvGraphicFramePr>
        <p:xfrm>
          <a:off x="559884" y="2286000"/>
          <a:ext cx="8024232" cy="3130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742996310"/>
                    </a:ext>
                  </a:extLst>
                </a:gridCol>
                <a:gridCol w="1003029">
                  <a:extLst>
                    <a:ext uri="{9D8B030D-6E8A-4147-A177-3AD203B41FA5}">
                      <a16:colId xmlns:a16="http://schemas.microsoft.com/office/drawing/2014/main" val="377594159"/>
                    </a:ext>
                  </a:extLst>
                </a:gridCol>
                <a:gridCol w="1003029">
                  <a:extLst>
                    <a:ext uri="{9D8B030D-6E8A-4147-A177-3AD203B41FA5}">
                      <a16:colId xmlns:a16="http://schemas.microsoft.com/office/drawing/2014/main" val="1089375049"/>
                    </a:ext>
                  </a:extLst>
                </a:gridCol>
                <a:gridCol w="1003029">
                  <a:extLst>
                    <a:ext uri="{9D8B030D-6E8A-4147-A177-3AD203B41FA5}">
                      <a16:colId xmlns:a16="http://schemas.microsoft.com/office/drawing/2014/main" val="2593850579"/>
                    </a:ext>
                  </a:extLst>
                </a:gridCol>
                <a:gridCol w="1003029">
                  <a:extLst>
                    <a:ext uri="{9D8B030D-6E8A-4147-A177-3AD203B41FA5}">
                      <a16:colId xmlns:a16="http://schemas.microsoft.com/office/drawing/2014/main" val="3551641075"/>
                    </a:ext>
                  </a:extLst>
                </a:gridCol>
                <a:gridCol w="1003029">
                  <a:extLst>
                    <a:ext uri="{9D8B030D-6E8A-4147-A177-3AD203B41FA5}">
                      <a16:colId xmlns:a16="http://schemas.microsoft.com/office/drawing/2014/main" val="473649881"/>
                    </a:ext>
                  </a:extLst>
                </a:gridCol>
                <a:gridCol w="1003029">
                  <a:extLst>
                    <a:ext uri="{9D8B030D-6E8A-4147-A177-3AD203B41FA5}">
                      <a16:colId xmlns:a16="http://schemas.microsoft.com/office/drawing/2014/main" val="398366897"/>
                    </a:ext>
                  </a:extLst>
                </a:gridCol>
                <a:gridCol w="1003029">
                  <a:extLst>
                    <a:ext uri="{9D8B030D-6E8A-4147-A177-3AD203B41FA5}">
                      <a16:colId xmlns:a16="http://schemas.microsoft.com/office/drawing/2014/main" val="3350144322"/>
                    </a:ext>
                  </a:extLst>
                </a:gridCol>
              </a:tblGrid>
              <a:tr h="55906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StrJam_1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StrJam_2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StrJam_3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StrJam_4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StrJam_5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StrJam</a:t>
                      </a:r>
                      <a:r>
                        <a:rPr lang="en-US" sz="160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_...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090140"/>
                  </a:ext>
                </a:extLst>
              </a:tr>
              <a:tr h="559067">
                <a:tc>
                  <a:txBody>
                    <a:bodyPr/>
                    <a:lstStyle/>
                    <a:p>
                      <a:r>
                        <a:rPr lang="en-US" sz="16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932842"/>
                  </a:ext>
                </a:extLst>
              </a:tr>
              <a:tr h="559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9.01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856341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r>
                        <a:rPr lang="en-US" sz="1600" dirty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61240"/>
                  </a:ext>
                </a:extLst>
              </a:tr>
              <a:tr h="559067">
                <a:tc>
                  <a:txBody>
                    <a:bodyPr/>
                    <a:lstStyle/>
                    <a:p>
                      <a:r>
                        <a:rPr lang="en-US" sz="1600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9.01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720232"/>
                  </a:ext>
                </a:extLst>
              </a:tr>
              <a:tr h="559067">
                <a:tc>
                  <a:txBody>
                    <a:bodyPr/>
                    <a:lstStyle/>
                    <a:p>
                      <a:r>
                        <a:rPr lang="en-US" sz="1600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9.02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878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84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0D9743DB-7C00-AABA-86CC-B35B342E1D2F}"/>
              </a:ext>
            </a:extLst>
          </p:cNvPr>
          <p:cNvSpPr/>
          <p:nvPr/>
        </p:nvSpPr>
        <p:spPr>
          <a:xfrm>
            <a:off x="1514122" y="2501932"/>
            <a:ext cx="589845" cy="3991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6B55C99-8D5D-61BB-3F1A-B835A0AF4345}"/>
              </a:ext>
            </a:extLst>
          </p:cNvPr>
          <p:cNvSpPr/>
          <p:nvPr/>
        </p:nvSpPr>
        <p:spPr>
          <a:xfrm>
            <a:off x="2171710" y="3414404"/>
            <a:ext cx="1044217" cy="3693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130BD91-B85F-8306-696B-A3C431F585B0}"/>
              </a:ext>
            </a:extLst>
          </p:cNvPr>
          <p:cNvSpPr/>
          <p:nvPr/>
        </p:nvSpPr>
        <p:spPr>
          <a:xfrm>
            <a:off x="6027561" y="2648631"/>
            <a:ext cx="1105604" cy="3991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08A5011-37EF-4C11-D026-E4AD053EA507}"/>
              </a:ext>
            </a:extLst>
          </p:cNvPr>
          <p:cNvSpPr/>
          <p:nvPr/>
        </p:nvSpPr>
        <p:spPr>
          <a:xfrm>
            <a:off x="4134555" y="2974259"/>
            <a:ext cx="1105604" cy="3991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B207892-B7D5-E1B6-8DE2-C1DE6206C815}"/>
              </a:ext>
            </a:extLst>
          </p:cNvPr>
          <p:cNvSpPr/>
          <p:nvPr/>
        </p:nvSpPr>
        <p:spPr>
          <a:xfrm>
            <a:off x="4648199" y="2007379"/>
            <a:ext cx="1066801" cy="3991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2632ABB-7964-45CE-D625-C2A50BCAA37C}"/>
              </a:ext>
            </a:extLst>
          </p:cNvPr>
          <p:cNvSpPr/>
          <p:nvPr/>
        </p:nvSpPr>
        <p:spPr>
          <a:xfrm>
            <a:off x="3172881" y="2363706"/>
            <a:ext cx="589845" cy="3991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E451E-9D5E-6743-8F80-675D7CE2BAAF}"/>
              </a:ext>
            </a:extLst>
          </p:cNvPr>
          <p:cNvSpPr txBox="1"/>
          <p:nvPr/>
        </p:nvSpPr>
        <p:spPr>
          <a:xfrm>
            <a:off x="395868" y="234457"/>
            <a:ext cx="800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DengXian" panose="02010600030101010101" pitchFamily="2" charset="-122"/>
              </a:rPr>
              <a:t>Example: step 2: Inference from model</a:t>
            </a:r>
            <a:endParaRPr lang="en-US" sz="2800" b="1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D513E-04AA-77BC-0B5A-44B81136B398}"/>
              </a:ext>
            </a:extLst>
          </p:cNvPr>
          <p:cNvSpPr txBox="1"/>
          <p:nvPr/>
        </p:nvSpPr>
        <p:spPr>
          <a:xfrm>
            <a:off x="391004" y="4495800"/>
            <a:ext cx="82768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DengXian" panose="02010600030101010101" pitchFamily="2" charset="-122"/>
              </a:rPr>
              <a:t>How to use this model to answer following questions?</a:t>
            </a:r>
            <a:endParaRPr lang="en-US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q1: What is the probability that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there is a traffic jam on street1 </a:t>
            </a: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on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Monday</a:t>
            </a: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? 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q2: Which combination of streets is most likely to be jammed on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Monday</a:t>
            </a: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 at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9am</a:t>
            </a: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083CB-963A-96F7-ECC0-BB6AB35FF9C0}"/>
              </a:ext>
            </a:extLst>
          </p:cNvPr>
          <p:cNvSpPr txBox="1"/>
          <p:nvPr/>
        </p:nvSpPr>
        <p:spPr>
          <a:xfrm>
            <a:off x="1514122" y="2523804"/>
            <a:ext cx="114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653CF5-5334-AB83-82C5-1040153163B8}"/>
              </a:ext>
            </a:extLst>
          </p:cNvPr>
          <p:cNvSpPr txBox="1"/>
          <p:nvPr/>
        </p:nvSpPr>
        <p:spPr>
          <a:xfrm>
            <a:off x="3143955" y="2348852"/>
            <a:ext cx="99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3D1A71-BE21-0DDC-3417-4A0AE2418A11}"/>
              </a:ext>
            </a:extLst>
          </p:cNvPr>
          <p:cNvSpPr txBox="1"/>
          <p:nvPr/>
        </p:nvSpPr>
        <p:spPr>
          <a:xfrm>
            <a:off x="4134555" y="2974585"/>
            <a:ext cx="2064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StrJam_1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FCD7A8-6A8C-4507-1AFD-3523323F3AEB}"/>
              </a:ext>
            </a:extLst>
          </p:cNvPr>
          <p:cNvSpPr txBox="1"/>
          <p:nvPr/>
        </p:nvSpPr>
        <p:spPr>
          <a:xfrm>
            <a:off x="4648201" y="2020121"/>
            <a:ext cx="106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StrJam_2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C139FB-D91F-9608-0BBA-2EC5D4AD70B9}"/>
              </a:ext>
            </a:extLst>
          </p:cNvPr>
          <p:cNvSpPr txBox="1"/>
          <p:nvPr/>
        </p:nvSpPr>
        <p:spPr>
          <a:xfrm>
            <a:off x="6039555" y="2661719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StrJam_3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B627D6-E1A1-3A35-A37A-ADE7BDF3014F}"/>
              </a:ext>
            </a:extLst>
          </p:cNvPr>
          <p:cNvSpPr txBox="1"/>
          <p:nvPr/>
        </p:nvSpPr>
        <p:spPr>
          <a:xfrm>
            <a:off x="2171710" y="3389647"/>
            <a:ext cx="1172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StrJam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_...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552D0B-375C-0F9A-46E2-32627D05CAE1}"/>
              </a:ext>
            </a:extLst>
          </p:cNvPr>
          <p:cNvSpPr txBox="1"/>
          <p:nvPr/>
        </p:nvSpPr>
        <p:spPr>
          <a:xfrm>
            <a:off x="391004" y="1006301"/>
            <a:ext cx="8448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We get a model M contains variables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{Day, Time, StrJam_1, StrJam_2,. . . , StrJam_1000} and their probabilistic relation description.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F8AD86D-C20B-4CB2-160A-CFFE7CCC510E}"/>
              </a:ext>
            </a:extLst>
          </p:cNvPr>
          <p:cNvCxnSpPr>
            <a:stCxn id="20" idx="3"/>
          </p:cNvCxnSpPr>
          <p:nvPr/>
        </p:nvCxnSpPr>
        <p:spPr>
          <a:xfrm>
            <a:off x="5715001" y="2204787"/>
            <a:ext cx="838199" cy="456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2DC2F36-99EC-BFFE-6900-55BA468B8C38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3734152" y="2204787"/>
            <a:ext cx="914049" cy="251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BD9AB53-F8F8-E7FE-A392-DCB6B1671A88}"/>
              </a:ext>
            </a:extLst>
          </p:cNvPr>
          <p:cNvCxnSpPr>
            <a:cxnSpLocks/>
          </p:cNvCxnSpPr>
          <p:nvPr/>
        </p:nvCxnSpPr>
        <p:spPr>
          <a:xfrm>
            <a:off x="1896545" y="2872566"/>
            <a:ext cx="797273" cy="521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90F7867-2F95-FB5E-FB94-69622B731272}"/>
              </a:ext>
            </a:extLst>
          </p:cNvPr>
          <p:cNvCxnSpPr>
            <a:cxnSpLocks/>
          </p:cNvCxnSpPr>
          <p:nvPr/>
        </p:nvCxnSpPr>
        <p:spPr>
          <a:xfrm flipH="1">
            <a:off x="2871613" y="2762916"/>
            <a:ext cx="455079" cy="692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A4C7DAD-0215-FF5A-8329-4FD4E36E9115}"/>
              </a:ext>
            </a:extLst>
          </p:cNvPr>
          <p:cNvCxnSpPr>
            <a:cxnSpLocks/>
          </p:cNvCxnSpPr>
          <p:nvPr/>
        </p:nvCxnSpPr>
        <p:spPr>
          <a:xfrm>
            <a:off x="3739442" y="2669428"/>
            <a:ext cx="567271" cy="34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581F131-C9D4-5306-DFD0-104C6192BD0B}"/>
              </a:ext>
            </a:extLst>
          </p:cNvPr>
          <p:cNvCxnSpPr>
            <a:cxnSpLocks/>
          </p:cNvCxnSpPr>
          <p:nvPr/>
        </p:nvCxnSpPr>
        <p:spPr>
          <a:xfrm flipH="1">
            <a:off x="4581878" y="2377383"/>
            <a:ext cx="357013" cy="613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78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F9469A-08A8-365F-78BB-6C6F06BDCAD4}"/>
              </a:ext>
            </a:extLst>
          </p:cNvPr>
          <p:cNvSpPr txBox="1"/>
          <p:nvPr/>
        </p:nvSpPr>
        <p:spPr>
          <a:xfrm>
            <a:off x="419100" y="386135"/>
            <a:ext cx="8877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ea typeface="DengXian" panose="02010600030101010101" pitchFamily="2" charset="-122"/>
              </a:rPr>
              <a:t> T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ractability of inference</a:t>
            </a:r>
            <a:endParaRPr lang="en-US" sz="2800" b="1" dirty="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A2242-C909-827C-E66F-ED1B21745E7F}"/>
              </a:ext>
            </a:extLst>
          </p:cNvPr>
          <p:cNvSpPr txBox="1"/>
          <p:nvPr/>
        </p:nvSpPr>
        <p:spPr>
          <a:xfrm>
            <a:off x="555978" y="3812996"/>
            <a:ext cx="78569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Tractability of inference: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[1]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class of inference is tractable when a probabilistic models M owns X number of variables, query runs in time O(poly(|X|))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EB8D10-2522-EF27-1A83-3B203B4D13FC}"/>
              </a:ext>
            </a:extLst>
          </p:cNvPr>
          <p:cNvCxnSpPr>
            <a:cxnSpLocks/>
          </p:cNvCxnSpPr>
          <p:nvPr/>
        </p:nvCxnSpPr>
        <p:spPr>
          <a:xfrm flipH="1" flipV="1">
            <a:off x="1211691" y="1888170"/>
            <a:ext cx="1" cy="129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6187532-D0BE-B7BD-1117-45728CE146C1}"/>
              </a:ext>
            </a:extLst>
          </p:cNvPr>
          <p:cNvCxnSpPr>
            <a:cxnSpLocks/>
          </p:cNvCxnSpPr>
          <p:nvPr/>
        </p:nvCxnSpPr>
        <p:spPr>
          <a:xfrm>
            <a:off x="1209831" y="3187820"/>
            <a:ext cx="17616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903488-E194-09DB-1B66-1204580D2C25}"/>
              </a:ext>
            </a:extLst>
          </p:cNvPr>
          <p:cNvSpPr txBox="1"/>
          <p:nvPr/>
        </p:nvSpPr>
        <p:spPr>
          <a:xfrm>
            <a:off x="533399" y="1159040"/>
            <a:ext cx="8068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Inference: Posterior distribution of the hidden variables over the observed variables</a:t>
            </a:r>
            <a:endParaRPr lang="en-US" b="1" dirty="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42B16B-32B4-0785-A1D7-A15186F91D49}"/>
              </a:ext>
            </a:extLst>
          </p:cNvPr>
          <p:cNvSpPr txBox="1"/>
          <p:nvPr/>
        </p:nvSpPr>
        <p:spPr>
          <a:xfrm>
            <a:off x="3249442" y="1725946"/>
            <a:ext cx="53528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A simple distribution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Hidden variables X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Categories of X</a:t>
            </a: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  <a:sym typeface="Wingdings" panose="05000000000000000000" pitchFamily="2" charset="2"/>
              </a:rPr>
              <a:t>:(x1,x2,x3)</a:t>
            </a:r>
          </a:p>
          <a:p>
            <a:endParaRPr lang="en-US" dirty="0">
              <a:latin typeface="Calibri" panose="020F0502020204030204" pitchFamily="34" charset="0"/>
              <a:ea typeface="DengXian" panose="02010600030101010101" pitchFamily="2" charset="-122"/>
              <a:sym typeface="Wingdings" panose="05000000000000000000" pitchFamily="2" charset="2"/>
            </a:endParaRP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the inference is intractable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when it requires complex computation to get the  distribution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02C791-B58C-41DB-6D5A-683C04D380F1}"/>
              </a:ext>
            </a:extLst>
          </p:cNvPr>
          <p:cNvSpPr txBox="1"/>
          <p:nvPr/>
        </p:nvSpPr>
        <p:spPr>
          <a:xfrm>
            <a:off x="641616" y="16416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P(X)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06D591-D4EA-0587-5D6A-BB2FEB2CED6A}"/>
              </a:ext>
            </a:extLst>
          </p:cNvPr>
          <p:cNvCxnSpPr/>
          <p:nvPr/>
        </p:nvCxnSpPr>
        <p:spPr>
          <a:xfrm>
            <a:off x="1209831" y="2290259"/>
            <a:ext cx="4012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59229E-6BB8-5FFA-48E0-99330ADB1D89}"/>
              </a:ext>
            </a:extLst>
          </p:cNvPr>
          <p:cNvCxnSpPr/>
          <p:nvPr/>
        </p:nvCxnSpPr>
        <p:spPr>
          <a:xfrm>
            <a:off x="1600859" y="2854387"/>
            <a:ext cx="4012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A9ED2E-FA7C-F997-BFF6-EEB9A2990E3E}"/>
              </a:ext>
            </a:extLst>
          </p:cNvPr>
          <p:cNvCxnSpPr/>
          <p:nvPr/>
        </p:nvCxnSpPr>
        <p:spPr>
          <a:xfrm>
            <a:off x="2002084" y="2638516"/>
            <a:ext cx="4012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9BCE21-E07C-C820-6F06-E51DAE3E44C3}"/>
              </a:ext>
            </a:extLst>
          </p:cNvPr>
          <p:cNvCxnSpPr>
            <a:cxnSpLocks/>
          </p:cNvCxnSpPr>
          <p:nvPr/>
        </p:nvCxnSpPr>
        <p:spPr>
          <a:xfrm>
            <a:off x="1611056" y="2290259"/>
            <a:ext cx="0" cy="8975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B73090-CA26-0743-6DC1-9B546896C673}"/>
              </a:ext>
            </a:extLst>
          </p:cNvPr>
          <p:cNvCxnSpPr>
            <a:cxnSpLocks/>
          </p:cNvCxnSpPr>
          <p:nvPr/>
        </p:nvCxnSpPr>
        <p:spPr>
          <a:xfrm>
            <a:off x="2012281" y="2633822"/>
            <a:ext cx="0" cy="5539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65C342-95A6-0A02-4739-720627249973}"/>
              </a:ext>
            </a:extLst>
          </p:cNvPr>
          <p:cNvCxnSpPr>
            <a:cxnSpLocks/>
          </p:cNvCxnSpPr>
          <p:nvPr/>
        </p:nvCxnSpPr>
        <p:spPr>
          <a:xfrm>
            <a:off x="2401448" y="2644290"/>
            <a:ext cx="8303" cy="5256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B8F65B0-5FC0-D1DF-374D-064B0F857BFE}"/>
              </a:ext>
            </a:extLst>
          </p:cNvPr>
          <p:cNvSpPr txBox="1"/>
          <p:nvPr/>
        </p:nvSpPr>
        <p:spPr>
          <a:xfrm>
            <a:off x="1209831" y="3225327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18133C-0C53-6E32-C15E-D93E88E92469}"/>
              </a:ext>
            </a:extLst>
          </p:cNvPr>
          <p:cNvSpPr txBox="1"/>
          <p:nvPr/>
        </p:nvSpPr>
        <p:spPr>
          <a:xfrm>
            <a:off x="1605958" y="3217571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A54DAC-4622-B6A9-809E-95F60CCD3455}"/>
              </a:ext>
            </a:extLst>
          </p:cNvPr>
          <p:cNvSpPr txBox="1"/>
          <p:nvPr/>
        </p:nvSpPr>
        <p:spPr>
          <a:xfrm>
            <a:off x="2002084" y="3217570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A4F0F7-5240-8E32-0025-56B6DE530DA3}"/>
              </a:ext>
            </a:extLst>
          </p:cNvPr>
          <p:cNvSpPr txBox="1"/>
          <p:nvPr/>
        </p:nvSpPr>
        <p:spPr>
          <a:xfrm>
            <a:off x="1187801" y="1958105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7059E3-1622-5201-DDC1-E29BCF775DBC}"/>
              </a:ext>
            </a:extLst>
          </p:cNvPr>
          <p:cNvSpPr txBox="1"/>
          <p:nvPr/>
        </p:nvSpPr>
        <p:spPr>
          <a:xfrm>
            <a:off x="1563249" y="2464817"/>
            <a:ext cx="676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32C1B7-4396-0291-D802-DEF649736372}"/>
              </a:ext>
            </a:extLst>
          </p:cNvPr>
          <p:cNvSpPr txBox="1"/>
          <p:nvPr/>
        </p:nvSpPr>
        <p:spPr>
          <a:xfrm>
            <a:off x="1983327" y="2259959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136670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A60499-09E4-B1A8-3D21-3D776F6D9327}"/>
                  </a:ext>
                </a:extLst>
              </p:cNvPr>
              <p:cNvSpPr txBox="1"/>
              <p:nvPr/>
            </p:nvSpPr>
            <p:spPr>
              <a:xfrm>
                <a:off x="461845" y="2639375"/>
                <a:ext cx="8336465" cy="2905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Inference calculation</a:t>
                </a:r>
              </a:p>
              <a:p>
                <a:pPr lvl="0">
                  <a:defRPr/>
                </a:pPr>
                <a:r>
                  <a: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P(e) =</a:t>
                </a:r>
                <a:r>
                  <a:rPr kumimoji="0" 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pt-BR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BR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BR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pt-BR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e: Evidence variables: {Day, StrJam_1}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Hidden variables</a:t>
                </a:r>
                <a:r>
                  <a:rPr lang="en-US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{Time, StrJam_2, StrJam_3,. . . , StrJam_1000} </a:t>
                </a:r>
              </a:p>
              <a:p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Computation </a:t>
                </a:r>
                <a:r>
                  <a:rPr lang="en-US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steps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Calculate all P(e)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Summation of P</a:t>
                </a:r>
              </a:p>
              <a:p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Number of P(e): number of time </a:t>
                </a:r>
                <a:r>
                  <a:rPr lang="en-US" altLang="zh-CN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categories</a:t>
                </a: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·</a:t>
                </a:r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999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impossible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to calculate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A60499-09E4-B1A8-3D21-3D776F6D9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5" y="2639375"/>
                <a:ext cx="8336465" cy="2905154"/>
              </a:xfrm>
              <a:prstGeom prst="rect">
                <a:avLst/>
              </a:prstGeom>
              <a:blipFill>
                <a:blip r:embed="rId3"/>
                <a:stretch>
                  <a:fillRect l="-658" t="-5870" b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045ED68-EAA7-F578-4D53-090A8B6EF9DD}"/>
              </a:ext>
            </a:extLst>
          </p:cNvPr>
          <p:cNvSpPr txBox="1"/>
          <p:nvPr/>
        </p:nvSpPr>
        <p:spPr>
          <a:xfrm>
            <a:off x="461846" y="331238"/>
            <a:ext cx="7005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libri" panose="020F0502020204030204" pitchFamily="34" charset="0"/>
                <a:ea typeface="DengXian" panose="02010600030101010101" pitchFamily="2" charset="-122"/>
              </a:rPr>
              <a:t>Marginal(MAR)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inference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25F1A-A5DD-3585-2F27-F67F1845588E}"/>
              </a:ext>
            </a:extLst>
          </p:cNvPr>
          <p:cNvSpPr txBox="1"/>
          <p:nvPr/>
        </p:nvSpPr>
        <p:spPr>
          <a:xfrm>
            <a:off x="461845" y="1079005"/>
            <a:ext cx="8336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probability that there is a traffic jam on street1 on Monday?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P(Day = Mon, StrJam_1 = 1)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Marginal means only these two variables are considered.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So, we need sum all situations that include these two variables.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69BDDE-95FC-E2A2-65A6-8EFD1F56D879}"/>
                  </a:ext>
                </a:extLst>
              </p14:cNvPr>
              <p14:cNvContentPartPr/>
              <p14:nvPr/>
            </p14:nvContentPartPr>
            <p14:xfrm>
              <a:off x="1862491" y="383590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69BDDE-95FC-E2A2-65A6-8EFD1F56D8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53491" y="38269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F10B3C-72C0-B2B8-C7D1-FDE5C9120B2F}"/>
                  </a:ext>
                </a:extLst>
              </p14:cNvPr>
              <p14:cNvContentPartPr/>
              <p14:nvPr/>
            </p14:nvContentPartPr>
            <p14:xfrm>
              <a:off x="2453251" y="364618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F10B3C-72C0-B2B8-C7D1-FDE5C9120B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4251" y="363718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784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A60499-09E4-B1A8-3D21-3D776F6D9327}"/>
                  </a:ext>
                </a:extLst>
              </p:cNvPr>
              <p:cNvSpPr txBox="1"/>
              <p:nvPr/>
            </p:nvSpPr>
            <p:spPr>
              <a:xfrm>
                <a:off x="442090" y="2362200"/>
                <a:ext cx="7010400" cy="343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Inference calculation</a:t>
                </a:r>
              </a:p>
              <a:p>
                <a:r>
                  <a:rPr lang="en-US" dirty="0">
                    <a:ea typeface="Calibri" panose="020F0502020204030204" pitchFamily="34" charset="0"/>
                    <a:cs typeface="Calibri" panose="020F0502020204030204" pitchFamily="34" charset="0"/>
                  </a:rPr>
                  <a:t>Max(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pt-B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|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e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) </a:t>
                </a:r>
              </a:p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e: Evidence variables: {Day, Time}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H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Hidden variables: {StrJam_1, StrJam_2, StrJam_3,. . . , StrJam_1000} </a:t>
                </a:r>
              </a:p>
              <a:p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Computation </a:t>
                </a:r>
                <a:r>
                  <a:rPr lang="en-US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steps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Calculate all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pt-BR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|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e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endPara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kumimoji="0" lang="en-US" sz="1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hoose</a:t>
                </a: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the largest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pt-BR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𝐻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|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e</m:t>
                    </m:r>
                    <m:r>
                      <m:rPr>
                        <m:nor/>
                      </m:rPr>
                      <a:rPr lang="en-US" b="0" i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and corresponding 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combination of roads</a:t>
                </a:r>
              </a:p>
              <a:p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Number of all combination of roads: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1000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impossible to calculate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A60499-09E4-B1A8-3D21-3D776F6D9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90" y="2362200"/>
                <a:ext cx="7010400" cy="3438634"/>
              </a:xfrm>
              <a:prstGeom prst="rect">
                <a:avLst/>
              </a:prstGeom>
              <a:blipFill>
                <a:blip r:embed="rId3"/>
                <a:stretch>
                  <a:fillRect l="-783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045ED68-EAA7-F578-4D53-090A8B6EF9DD}"/>
              </a:ext>
            </a:extLst>
          </p:cNvPr>
          <p:cNvSpPr txBox="1"/>
          <p:nvPr/>
        </p:nvSpPr>
        <p:spPr>
          <a:xfrm>
            <a:off x="461846" y="331238"/>
            <a:ext cx="73867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libri" panose="020F0502020204030204" pitchFamily="34" charset="0"/>
                <a:ea typeface="DengXian" panose="02010600030101010101" pitchFamily="2" charset="-122"/>
              </a:rPr>
              <a:t>Maximum a posteriori(MAP)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inference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25F1A-A5DD-3585-2F27-F67F1845588E}"/>
              </a:ext>
            </a:extLst>
          </p:cNvPr>
          <p:cNvSpPr txBox="1"/>
          <p:nvPr/>
        </p:nvSpPr>
        <p:spPr>
          <a:xfrm>
            <a:off x="461847" y="874781"/>
            <a:ext cx="75391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Which combination of roads is most likely to be jammed on Monday at 9am?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C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ombination of roads which contribut</a:t>
            </a: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e 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the 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maximum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posterior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P(Day = Mon, Time = 09.00|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combination of roads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8758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black.pptx" id="{5EC56BA3-E190-40EC-B2C9-9F18B2646A76}" vid="{254B8A3F-38A9-4EA3-879D-30B2B04A27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117666</TotalTime>
  <Words>1349</Words>
  <Application>Microsoft Office PowerPoint</Application>
  <PresentationFormat>On-screen Show (4:3)</PresentationFormat>
  <Paragraphs>272</Paragraphs>
  <Slides>19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Arial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Office-teema</vt:lpstr>
      <vt:lpstr>Equation.AxMath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Heikki Hämmäinen</dc:creator>
  <cp:lastModifiedBy>Yao Lingyun</cp:lastModifiedBy>
  <cp:revision>287</cp:revision>
  <cp:lastPrinted>2013-10-07T12:02:11Z</cp:lastPrinted>
  <dcterms:modified xsi:type="dcterms:W3CDTF">2023-05-24T11:13:37Z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c99f3f-9f13-4238-9ca0-8fc157946e10_Enabled">
    <vt:lpwstr>true</vt:lpwstr>
  </property>
  <property fmtid="{D5CDD505-2E9C-101B-9397-08002B2CF9AE}" pid="3" name="MSIP_Label_a6c99f3f-9f13-4238-9ca0-8fc157946e10_SetDate">
    <vt:lpwstr>2023-05-22T17:59:40Z</vt:lpwstr>
  </property>
  <property fmtid="{D5CDD505-2E9C-101B-9397-08002B2CF9AE}" pid="4" name="MSIP_Label_a6c99f3f-9f13-4238-9ca0-8fc157946e10_Method">
    <vt:lpwstr>Privileged</vt:lpwstr>
  </property>
  <property fmtid="{D5CDD505-2E9C-101B-9397-08002B2CF9AE}" pid="5" name="MSIP_Label_a6c99f3f-9f13-4238-9ca0-8fc157946e10_Name">
    <vt:lpwstr>a6c99f3f-9f13-4238-9ca0-8fc157946e10</vt:lpwstr>
  </property>
  <property fmtid="{D5CDD505-2E9C-101B-9397-08002B2CF9AE}" pid="6" name="MSIP_Label_a6c99f3f-9f13-4238-9ca0-8fc157946e10_SiteId">
    <vt:lpwstr>ae1a7724-4041-4462-a6dc-538cb199707e</vt:lpwstr>
  </property>
  <property fmtid="{D5CDD505-2E9C-101B-9397-08002B2CF9AE}" pid="7" name="MSIP_Label_a6c99f3f-9f13-4238-9ca0-8fc157946e10_ActionId">
    <vt:lpwstr>aa32bc55-da6e-4dd2-94be-7c99424b5936</vt:lpwstr>
  </property>
  <property fmtid="{D5CDD505-2E9C-101B-9397-08002B2CF9AE}" pid="8" name="MSIP_Label_a6c99f3f-9f13-4238-9ca0-8fc157946e10_ContentBits">
    <vt:lpwstr>0</vt:lpwstr>
  </property>
</Properties>
</file>