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45"/>
  </p:notesMasterIdLst>
  <p:handoutMasterIdLst>
    <p:handoutMasterId r:id="rId46"/>
  </p:handoutMasterIdLst>
  <p:sldIdLst>
    <p:sldId id="256" r:id="rId2"/>
    <p:sldId id="293" r:id="rId3"/>
    <p:sldId id="295" r:id="rId4"/>
    <p:sldId id="269" r:id="rId5"/>
    <p:sldId id="271" r:id="rId6"/>
    <p:sldId id="273" r:id="rId7"/>
    <p:sldId id="275" r:id="rId8"/>
    <p:sldId id="298" r:id="rId9"/>
    <p:sldId id="277" r:id="rId10"/>
    <p:sldId id="289" r:id="rId11"/>
    <p:sldId id="300" r:id="rId12"/>
    <p:sldId id="302" r:id="rId13"/>
    <p:sldId id="304" r:id="rId14"/>
    <p:sldId id="306" r:id="rId15"/>
    <p:sldId id="308" r:id="rId16"/>
    <p:sldId id="310" r:id="rId17"/>
    <p:sldId id="314" r:id="rId18"/>
    <p:sldId id="279" r:id="rId19"/>
    <p:sldId id="316" r:id="rId20"/>
    <p:sldId id="318" r:id="rId21"/>
    <p:sldId id="320" r:id="rId22"/>
    <p:sldId id="281" r:id="rId23"/>
    <p:sldId id="322" r:id="rId24"/>
    <p:sldId id="324" r:id="rId25"/>
    <p:sldId id="326" r:id="rId26"/>
    <p:sldId id="328" r:id="rId27"/>
    <p:sldId id="283" r:id="rId28"/>
    <p:sldId id="330" r:id="rId29"/>
    <p:sldId id="332" r:id="rId30"/>
    <p:sldId id="334" r:id="rId31"/>
    <p:sldId id="336" r:id="rId32"/>
    <p:sldId id="285" r:id="rId33"/>
    <p:sldId id="287" r:id="rId34"/>
    <p:sldId id="339" r:id="rId35"/>
    <p:sldId id="341" r:id="rId36"/>
    <p:sldId id="343" r:id="rId37"/>
    <p:sldId id="345" r:id="rId38"/>
    <p:sldId id="347" r:id="rId39"/>
    <p:sldId id="349" r:id="rId40"/>
    <p:sldId id="351" r:id="rId41"/>
    <p:sldId id="353" r:id="rId42"/>
    <p:sldId id="355" r:id="rId43"/>
    <p:sldId id="357" r:id="rId44"/>
  </p:sldIdLst>
  <p:sldSz cx="9144000" cy="6858000" type="screen4x3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939"/>
    <a:srgbClr val="00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80" autoAdjust="0"/>
  </p:normalViewPr>
  <p:slideViewPr>
    <p:cSldViewPr>
      <p:cViewPr varScale="1">
        <p:scale>
          <a:sx n="98" d="100"/>
          <a:sy n="98" d="100"/>
        </p:scale>
        <p:origin x="-99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0E99F-4A3E-40F2-A4EB-B6F929D229AC}" type="datetimeFigureOut">
              <a:rPr lang="fi-FI" smtClean="0"/>
              <a:t>23.1.2015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E0B36-DF66-4EC2-AD0F-690777985E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215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7303B11-5EFE-4A3B-B7C0-4ADE873E5104}" type="datetimeFigureOut">
              <a:rPr lang="fi-FI" smtClean="0"/>
              <a:pPr/>
              <a:t>23.1.2015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605DA8A-5216-4F63-A012-E5BD46E625C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664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800" y="1713600"/>
            <a:ext cx="8326800" cy="3920400"/>
          </a:xfrm>
          <a:prstGeom prst="rect">
            <a:avLst/>
          </a:prstGeom>
          <a:solidFill>
            <a:srgbClr val="ED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622CD5A-A9CA-4187-8D1C-14CBA696F3D0}" type="datetime1">
              <a:rPr lang="en-US" noProof="0" smtClean="0"/>
              <a:pPr/>
              <a:t>1/23/2015</a:t>
            </a:fld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2" name="Picture 11" descr="aalto_HSE_en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1408" cy="1630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BA70-3711-4040-B033-8C7B0100C4FF}" type="datetime1">
              <a:rPr lang="en-US" noProof="0" smtClean="0"/>
              <a:pPr/>
              <a:t>1/23/2015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E3A-323C-4559-B1BA-656B962F825F}" type="datetime1">
              <a:rPr lang="en-US" noProof="0" smtClean="0"/>
              <a:pPr/>
              <a:t>1/23/2015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9B31-C8A9-4E24-941C-E3996421D5FD}" type="datetime1">
              <a:rPr lang="en-US" noProof="0" smtClean="0"/>
              <a:pPr/>
              <a:t>1/23/2015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F0E-CBD3-4E99-91AB-A949DAD71055}" type="datetime1">
              <a:rPr lang="en-US" noProof="0" smtClean="0"/>
              <a:pPr/>
              <a:t>1/23/2015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BA70-3711-4040-B033-8C7B0100C4FF}" type="datetime1">
              <a:rPr lang="en-US" noProof="0" smtClean="0"/>
              <a:pPr/>
              <a:t>1/23/2015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rgbClr val="ED293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ED2939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622CD5A-A9CA-4187-8D1C-14CBA696F3D0}" type="datetime1">
              <a:rPr lang="en-US" noProof="0" smtClean="0"/>
              <a:pPr/>
              <a:t>1/23/2015</a:t>
            </a:fld>
            <a:endParaRPr lang="en-US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3" name="Picture 12" descr="aalto_HSE_en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1408" cy="1630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800" y="406800"/>
            <a:ext cx="8326800" cy="5472000"/>
          </a:xfrm>
          <a:prstGeom prst="rect">
            <a:avLst/>
          </a:prstGeom>
          <a:solidFill>
            <a:srgbClr val="ED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BA70-3711-4040-B033-8C7B0100C4FF}" type="datetime1">
              <a:rPr lang="en-US" noProof="0" smtClean="0"/>
              <a:pPr/>
              <a:t>1/23/2015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3" name="Picture 12" descr="aalto_HSE_eng_alakulm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58840"/>
            <a:ext cx="2880360" cy="899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E5B14-0EB9-4DE1-B225-B9CF48BE98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26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00" y="1584000"/>
            <a:ext cx="7988400" cy="4136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800" y="6274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E6C06D-47AC-41E9-B6F8-74CFCE12D955}" type="datetime1">
              <a:rPr lang="en-US" noProof="0" smtClean="0"/>
              <a:pPr/>
              <a:t>1/23/2015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800" y="61452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800" y="6400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/>
          <p:cNvSpPr/>
          <p:nvPr/>
        </p:nvSpPr>
        <p:spPr>
          <a:xfrm>
            <a:off x="571472" y="5814000"/>
            <a:ext cx="7988400" cy="64800"/>
          </a:xfrm>
          <a:prstGeom prst="rect">
            <a:avLst/>
          </a:prstGeom>
          <a:solidFill>
            <a:srgbClr val="ED293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11" name="Picture 10" descr="aalto_HSE_eng_alakulm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958840"/>
            <a:ext cx="2880360" cy="89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0" r:id="rId6"/>
    <p:sldLayoutId id="2147483662" r:id="rId7"/>
    <p:sldLayoutId id="2147483663" r:id="rId8"/>
    <p:sldLayoutId id="2147483664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293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5.jpe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4P4uvC2BFdU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yI7_pwxcC6M&amp;feature=relmf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80920" cy="1872208"/>
          </a:xfrm>
        </p:spPr>
        <p:txBody>
          <a:bodyPr>
            <a:normAutofit/>
          </a:bodyPr>
          <a:lstStyle/>
          <a:p>
            <a:pPr algn="ctr"/>
            <a:r>
              <a:rPr lang="fi-FI" dirty="0" smtClean="0"/>
              <a:t>Poliittinen yritysvastuu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8104056" cy="2198264"/>
          </a:xfrm>
        </p:spPr>
        <p:txBody>
          <a:bodyPr>
            <a:normAutofit fontScale="92500" lnSpcReduction="10000"/>
          </a:bodyPr>
          <a:lstStyle/>
          <a:p>
            <a:endParaRPr lang="fi-FI" dirty="0" smtClean="0"/>
          </a:p>
          <a:p>
            <a:pPr algn="ctr"/>
            <a:endParaRPr lang="fi-FI" dirty="0"/>
          </a:p>
          <a:p>
            <a:pPr algn="ctr"/>
            <a:endParaRPr lang="fi-FI" b="1" dirty="0" smtClean="0"/>
          </a:p>
          <a:p>
            <a:pPr algn="ctr"/>
            <a:r>
              <a:rPr lang="fi-FI" b="1" dirty="0" smtClean="0"/>
              <a:t>31E28100 Markkinoiden juridinen toimintaympäristö </a:t>
            </a:r>
            <a:endParaRPr lang="fi-FI" sz="2200" b="1" dirty="0" smtClean="0"/>
          </a:p>
          <a:p>
            <a:r>
              <a:rPr lang="fi-FI" sz="2200" dirty="0" smtClean="0"/>
              <a:t>Dosentti, Jukka Mäkinen, Aalto Yliopisto</a:t>
            </a:r>
          </a:p>
          <a:p>
            <a:r>
              <a:rPr lang="fi-FI" sz="2200" dirty="0" smtClean="0"/>
              <a:t>15.01.2015</a:t>
            </a:r>
            <a:endParaRPr lang="fi-FI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52839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563136"/>
          </a:xfrm>
        </p:spPr>
        <p:txBody>
          <a:bodyPr/>
          <a:lstStyle/>
          <a:p>
            <a:pPr algn="ctr"/>
            <a:r>
              <a:rPr lang="fi-FI" dirty="0" smtClean="0"/>
              <a:t>Poliittiset opit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783458"/>
              </p:ext>
            </p:extLst>
          </p:nvPr>
        </p:nvGraphicFramePr>
        <p:xfrm>
          <a:off x="386414" y="1052736"/>
          <a:ext cx="8568952" cy="5096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1422400"/>
                <a:gridCol w="1512168"/>
                <a:gridCol w="1296144"/>
                <a:gridCol w="1296144"/>
                <a:gridCol w="1251018"/>
                <a:gridCol w="1143006"/>
              </a:tblGrid>
              <a:tr h="1472439">
                <a:tc>
                  <a:txBody>
                    <a:bodyPr/>
                    <a:lstStyle/>
                    <a:p>
                      <a:pPr marL="179705" algn="l">
                        <a:spcAft>
                          <a:spcPts val="0"/>
                        </a:spcAft>
                      </a:pPr>
                      <a:endParaRPr lang="fi-FI" sz="1050" noProof="0" dirty="0" smtClean="0">
                        <a:effectLst/>
                      </a:endParaRPr>
                    </a:p>
                    <a:p>
                      <a:pPr marL="179705" algn="l">
                        <a:spcAft>
                          <a:spcPts val="0"/>
                        </a:spcAft>
                      </a:pPr>
                      <a:r>
                        <a:rPr lang="fi-FI" sz="1050" noProof="0" dirty="0" smtClean="0">
                          <a:effectLst/>
                        </a:rPr>
                        <a:t> 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noProof="0" dirty="0" err="1" smtClean="0">
                          <a:effectLst/>
                        </a:rPr>
                        <a:t>Markkina</a:t>
                      </a:r>
                      <a:endParaRPr lang="fi-FI" sz="1100" noProof="0" dirty="0" smtClean="0">
                        <a:effectLst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sosialismi</a:t>
                      </a:r>
                      <a:endParaRPr lang="fi-FI" sz="1100" noProof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Omistus</a:t>
                      </a:r>
                    </a:p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demokratia</a:t>
                      </a:r>
                      <a:endParaRPr lang="fi-FI" sz="1100" noProof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Hyvinvointi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kapitalismi</a:t>
                      </a:r>
                      <a:endParaRPr lang="fi-FI" sz="11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Liberaali</a:t>
                      </a:r>
                      <a:r>
                        <a:rPr lang="fi-FI" sz="1100" baseline="0" noProof="0" dirty="0" smtClean="0">
                          <a:effectLst/>
                        </a:rPr>
                        <a:t> tasa-arvo</a:t>
                      </a:r>
                      <a:endParaRPr lang="fi-FI" sz="1100" noProof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Klassinen</a:t>
                      </a:r>
                      <a:r>
                        <a:rPr lang="fi-FI" sz="11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liberalismi</a:t>
                      </a:r>
                      <a:endParaRPr lang="fi-FI" sz="11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noProof="0" dirty="0" err="1" smtClean="0">
                          <a:effectLst/>
                        </a:rPr>
                        <a:t>Libertarismi</a:t>
                      </a:r>
                      <a:endParaRPr lang="fi-FI" sz="11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96113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Työnjako</a:t>
                      </a:r>
                      <a:endParaRPr lang="fi-FI" sz="12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Tasa-arvoon tuotantovälineiden yhteisomistuksella ja demokraattisella taloudella. Markkinoille rajattu </a:t>
                      </a:r>
                      <a:r>
                        <a:rPr lang="fi-FI" sz="120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allokatiiviseen</a:t>
                      </a:r>
                      <a:r>
                        <a:rPr lang="fi-FI" sz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tehokkuuteen liittyvä rooli. </a:t>
                      </a:r>
                      <a:endParaRPr lang="fi-FI" sz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fi-FI" sz="1200" noProof="0" dirty="0" smtClean="0">
                          <a:effectLst/>
                        </a:rPr>
                        <a:t>Yhteiskuntaelämän</a:t>
                      </a:r>
                      <a:r>
                        <a:rPr lang="fi-FI" sz="1200" baseline="0" noProof="0" dirty="0" smtClean="0">
                          <a:effectLst/>
                        </a:rPr>
                        <a:t> demokraattinen hallinta vaatii markkinoiden taustalle vahvat julkiset rakenteet, jotka estävät sosioekonomisen vallan kasautumisen ja muuntumisen poliittiseksi vallaksi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fi-FI" sz="1200" baseline="0" noProof="0" dirty="0" smtClean="0">
                          <a:effectLst/>
                        </a:rPr>
                        <a:t>Yhteiskunnan yleinen hyvinvointi vaatii suhteellisen vahvoja julkisen vallan rakenteita joiden vastuulla on sosio-ekonomisen vallan uudelleenjako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Vapaa markkinatalous</a:t>
                      </a:r>
                      <a:r>
                        <a:rPr lang="fi-FI" sz="1200" baseline="0" noProof="0" dirty="0" smtClean="0">
                          <a:effectLst/>
                        </a:rPr>
                        <a:t> </a:t>
                      </a:r>
                      <a:r>
                        <a:rPr lang="fi-FI" sz="1200" noProof="0" dirty="0" smtClean="0">
                          <a:effectLst/>
                        </a:rPr>
                        <a:t>yhtäläisiin</a:t>
                      </a:r>
                      <a:r>
                        <a:rPr lang="fi-FI" sz="1200" baseline="0" noProof="0" dirty="0" smtClean="0">
                          <a:effectLst/>
                        </a:rPr>
                        <a:t> mahdollisuuksiin tähtäävän sosiaalisektorin puitteissa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fi-FI" sz="1200" noProof="0" dirty="0" smtClean="0">
                          <a:effectLst/>
                        </a:rPr>
                        <a:t>Laaja yksityinen sektori jolla pääosa yhteiskunnan vastuista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 </a:t>
                      </a:r>
                      <a:r>
                        <a:rPr lang="fi-FI" sz="1200" baseline="0" noProof="0" dirty="0" smtClean="0">
                          <a:effectLst/>
                        </a:rPr>
                        <a:t>Rajoitettu valtiovalta taloudellista tehokkuutta varten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fi-FI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baseline="0" noProof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Yhteiskunta yksityisten sopimusten verkostona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aseline="0" noProof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Minimivaltio tai vahvat yritykset yksityisten omistusten ja sopimusten takaajina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46200" y="2463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80176"/>
            <a:ext cx="1008112" cy="114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70" y="1430736"/>
            <a:ext cx="936104" cy="112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73" y="1440362"/>
            <a:ext cx="1008112" cy="11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3" y="1412776"/>
            <a:ext cx="1098364" cy="11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91043"/>
            <a:ext cx="1008112" cy="11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19" y="1391043"/>
            <a:ext cx="993553" cy="11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Libertarismi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Kansalaisten suhde valtiovaltaan on periaatteessa sama kuin heidän suhde mihin tahansa yksityiseen yritykseen, jonka kanssa he ovat sopimussuhteissa.</a:t>
            </a:r>
          </a:p>
          <a:p>
            <a:r>
              <a:rPr lang="fi-FI" dirty="0" smtClean="0"/>
              <a:t>Kansalaisuuden ehdot riippuvat sopimusosapuolten neuvotteluvoimasta.</a:t>
            </a:r>
          </a:p>
          <a:p>
            <a:r>
              <a:rPr lang="fi-FI" dirty="0" smtClean="0"/>
              <a:t>Tarvitaan ainoastaan minimivaltio, jonka tehtävä on suojella yksityisiä omistuksia ja sopimusvapautta.</a:t>
            </a:r>
          </a:p>
          <a:p>
            <a:r>
              <a:rPr lang="fi-FI" dirty="0" smtClean="0"/>
              <a:t>Yhteiskunta yksityisten sopimusten verkostona.</a:t>
            </a:r>
          </a:p>
          <a:p>
            <a:r>
              <a:rPr lang="fi-FI" dirty="0" smtClean="0"/>
              <a:t>Liike-elämän ja politiikan välillä ei raja-aitaa.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3076"/>
            <a:ext cx="1224136" cy="148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152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2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995184"/>
          </a:xfrm>
        </p:spPr>
        <p:txBody>
          <a:bodyPr/>
          <a:lstStyle/>
          <a:p>
            <a:pPr algn="ctr"/>
            <a:r>
              <a:rPr lang="fi-FI" dirty="0" smtClean="0"/>
              <a:t>Klassinen liberalismi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484786"/>
            <a:ext cx="8424936" cy="432047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“</a:t>
            </a:r>
            <a:r>
              <a:rPr lang="en-US" sz="2200" dirty="0"/>
              <a:t>First the scope of </a:t>
            </a:r>
            <a:r>
              <a:rPr lang="en-US" sz="2200" b="1" dirty="0"/>
              <a:t>government</a:t>
            </a:r>
            <a:r>
              <a:rPr lang="en-US" sz="2200" dirty="0"/>
              <a:t> must be </a:t>
            </a:r>
            <a:r>
              <a:rPr lang="en-US" sz="2200" b="1" dirty="0"/>
              <a:t>limited.</a:t>
            </a:r>
            <a:r>
              <a:rPr lang="en-US" sz="2200" dirty="0"/>
              <a:t> Its major function must be to </a:t>
            </a:r>
            <a:r>
              <a:rPr lang="en-US" sz="2200" b="1" dirty="0"/>
              <a:t>protect</a:t>
            </a:r>
            <a:r>
              <a:rPr lang="en-US" sz="2200" dirty="0"/>
              <a:t> our </a:t>
            </a:r>
            <a:r>
              <a:rPr lang="en-US" sz="2200" b="1" dirty="0"/>
              <a:t>freedom</a:t>
            </a:r>
            <a:r>
              <a:rPr lang="en-US" sz="2200" dirty="0"/>
              <a:t> both from the enemies outside our gates and from our fellow-citizens: to </a:t>
            </a:r>
            <a:r>
              <a:rPr lang="en-US" sz="2200" b="1" dirty="0"/>
              <a:t>preserve law and order</a:t>
            </a:r>
            <a:r>
              <a:rPr lang="en-US" sz="2200" dirty="0"/>
              <a:t>, to </a:t>
            </a:r>
            <a:r>
              <a:rPr lang="en-US" sz="2200" b="1" dirty="0"/>
              <a:t>enforce private contracts,</a:t>
            </a:r>
            <a:r>
              <a:rPr lang="en-US" sz="2200" dirty="0"/>
              <a:t> to </a:t>
            </a:r>
            <a:r>
              <a:rPr lang="en-US" sz="2200" b="1" dirty="0"/>
              <a:t>foster competitive markets</a:t>
            </a:r>
            <a:r>
              <a:rPr lang="en-US" sz="2200" dirty="0"/>
              <a:t>. Beyond this major function, government may enable us </a:t>
            </a:r>
            <a:r>
              <a:rPr lang="en-US" sz="2200" b="1" dirty="0"/>
              <a:t>at times to accomplish jointly what we would find it more difficult or expensive to accomplish severally</a:t>
            </a:r>
            <a:r>
              <a:rPr lang="en-US" sz="2200" dirty="0"/>
              <a:t>. However, </a:t>
            </a:r>
            <a:r>
              <a:rPr lang="en-US" sz="2200" b="1" dirty="0"/>
              <a:t>any such use of government is fraught with danger</a:t>
            </a:r>
            <a:r>
              <a:rPr lang="en-US" sz="2200" dirty="0"/>
              <a:t>. We should not and cannot avoid using government in this way. But there should be a clear and large </a:t>
            </a:r>
            <a:r>
              <a:rPr lang="en-US" sz="2200" b="1" dirty="0"/>
              <a:t>balance of advantages </a:t>
            </a:r>
            <a:r>
              <a:rPr lang="en-US" sz="2200" dirty="0"/>
              <a:t>before we do. By </a:t>
            </a:r>
            <a:r>
              <a:rPr lang="en-US" sz="2200" b="1" dirty="0"/>
              <a:t>relying primarily on voluntary co-operation and private enterprise</a:t>
            </a:r>
            <a:r>
              <a:rPr lang="en-US" sz="2200" dirty="0"/>
              <a:t>, in both economic and other activities, we can insure that the </a:t>
            </a:r>
            <a:r>
              <a:rPr lang="en-US" sz="2200" b="1" dirty="0"/>
              <a:t>private sector is a check on the powers of the governmental sector and an effective protection of freedom of speech, of religion, and of thought</a:t>
            </a:r>
            <a:r>
              <a:rPr lang="en-US" sz="2200" dirty="0" smtClean="0"/>
              <a:t>.” (Milton Friedman 1961)</a:t>
            </a:r>
            <a:endParaRPr lang="fi-FI" sz="2200" dirty="0"/>
          </a:p>
          <a:p>
            <a:pPr marL="0" indent="0" algn="just">
              <a:buNone/>
            </a:pPr>
            <a:endParaRPr lang="fi-FI" sz="2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1"/>
            <a:ext cx="1440160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2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Liberaali tasa-arvo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988840"/>
            <a:ext cx="7988400" cy="373156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Huolissaan siitä, miten vapaiden markkinavaihtojen vaikutukset kumuloituvat yli ajan ja vaikuttavat ihmisten (yhtäläisiin) mahdollisuuksiin elämässä.</a:t>
            </a:r>
          </a:p>
          <a:p>
            <a:r>
              <a:rPr lang="fi-FI" dirty="0" smtClean="0"/>
              <a:t>Markkinat asetettava niitä säätelevien ja ohjaavien sosiaalisten rakenteiden puitteisiin.</a:t>
            </a:r>
          </a:p>
          <a:p>
            <a:r>
              <a:rPr lang="fi-FI" dirty="0"/>
              <a:t>S</a:t>
            </a:r>
            <a:r>
              <a:rPr lang="fi-FI" dirty="0" smtClean="0"/>
              <a:t>osiaalisten rakenteiden tehtävä on taata mahdollisuuksien tasa-arvo kaikille.</a:t>
            </a:r>
          </a:p>
          <a:p>
            <a:r>
              <a:rPr lang="fi-FI" dirty="0" smtClean="0"/>
              <a:t>Samat kyvyt ja eteenpäin pyrkimisen tahdon omaavien ihmisten elämännäkymiin eivät pitäisi vaikuttaa heidän sosiaaliset lähtökohtansa. </a:t>
            </a:r>
          </a:p>
          <a:p>
            <a:endParaRPr lang="en-US" dirty="0" smtClean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833"/>
            <a:ext cx="1656184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" y="0"/>
            <a:ext cx="1587273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8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Hyvinvointikapitalismi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772816"/>
            <a:ext cx="7988400" cy="3947584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Vapaasti toimimaan jätetyt markkinat tuottavat sosio-ekonomisia epätasa-arvoisuuksia, jotka eivät maksimoi yleistä yhteiskunnallista hyvinvointia.</a:t>
            </a:r>
          </a:p>
          <a:p>
            <a:r>
              <a:rPr lang="fi-FI" dirty="0" smtClean="0"/>
              <a:t>Tavoitteena yleisen hyvinvoinnin kasvattaminen taloudellista hyvää uudelleenjakavien sosio-ekonomisten ohjelmien avulla.</a:t>
            </a:r>
          </a:p>
          <a:p>
            <a:r>
              <a:rPr lang="fi-FI" dirty="0" smtClean="0"/>
              <a:t>Sallii merkittävät julkisen sektorin puuttumiset talouteen.</a:t>
            </a:r>
          </a:p>
          <a:p>
            <a:r>
              <a:rPr lang="fi-FI" dirty="0" smtClean="0"/>
              <a:t>Tasa-arvon vakavasti ottava sosiaalisektori ja progressiiviset “periodin lopussa” tuloja uudelleenjakavat verorakenne ja tulonsiirtojärjestelmät yhteiskunnallisten hyvinvointitasojen nostamiseen.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" y="0"/>
            <a:ext cx="15121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5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Omistusdemokratia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584000"/>
            <a:ext cx="9108504" cy="4136400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Sosiaalisen elämän ja talouden demokraattinen kontrolli poliittisena tavoitteena.</a:t>
            </a:r>
          </a:p>
          <a:p>
            <a:r>
              <a:rPr lang="fi-FI" dirty="0" smtClean="0"/>
              <a:t>Keskittyy institutionaalisiin mekanismeihin joilla taata omistusten laaja-alainen jakautuminen yhteiskunnassa ja joilla estää taloudellisen vallan kasautuminen ajan kuluessa harvojen käsiin.</a:t>
            </a:r>
          </a:p>
          <a:p>
            <a:r>
              <a:rPr lang="fi-FI" dirty="0" smtClean="0"/>
              <a:t>Omistusten ja vallan epätasa-arvoisuudet tarjoavat liikeyrityksille liikaa tilaa käyttää poliittista järjestelmää omien etujensa ajamiseen.</a:t>
            </a:r>
          </a:p>
          <a:p>
            <a:r>
              <a:rPr lang="fi-FI" dirty="0" smtClean="0"/>
              <a:t>Vahvat ja tasa-arvoa tukevat perintöverot ja lahjaverot tarpeen.</a:t>
            </a:r>
          </a:p>
          <a:p>
            <a:r>
              <a:rPr lang="fi-FI" dirty="0" smtClean="0"/>
              <a:t>Julkiset yhtäläisten mahdollisuuksien edistämiseen keskittyvät poliittiset ohjelmat ja instituutiot tarpeen.</a:t>
            </a:r>
          </a:p>
          <a:p>
            <a:r>
              <a:rPr lang="fi-FI" dirty="0" smtClean="0"/>
              <a:t>Poliittisten puolueiden toiminnan julkinen rahoitus ja vapaan julkisen keskustelun edistäminen.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07" y="24057"/>
            <a:ext cx="1547664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49"/>
            <a:ext cx="1152128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7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Markkinasosialismi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8536104" cy="4136400"/>
          </a:xfrm>
        </p:spPr>
        <p:txBody>
          <a:bodyPr/>
          <a:lstStyle/>
          <a:p>
            <a:r>
              <a:rPr lang="fi-FI" dirty="0" smtClean="0"/>
              <a:t>Yrittää yhdistää sosialistisen käsityksen jako-oikeudenmukaisuudesta ja markkinoiden tehokkuuden.</a:t>
            </a:r>
          </a:p>
          <a:p>
            <a:r>
              <a:rPr lang="fi-FI" dirty="0" smtClean="0"/>
              <a:t>Markkinat tarpeen tuotannollisen tehokkuuden kannalta, mutta ei tulojen ja varallisuuden jakoon.</a:t>
            </a:r>
          </a:p>
          <a:p>
            <a:r>
              <a:rPr lang="fi-FI" dirty="0" smtClean="0"/>
              <a:t>Tuotantovälineiden julkinen omistus ja niiden vuokraaminen kilpaileville ja työläisten omistamille yrityksille.</a:t>
            </a:r>
          </a:p>
          <a:p>
            <a:r>
              <a:rPr lang="fi-FI" dirty="0" smtClean="0"/>
              <a:t>Tulojen ja varojen jako demokraattisten prosessien pohjalta.</a:t>
            </a:r>
          </a:p>
          <a:p>
            <a:r>
              <a:rPr lang="fi-FI" dirty="0" smtClean="0"/>
              <a:t>Yritysten demokraattinen hallinta. 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87" y="0"/>
            <a:ext cx="1080120" cy="134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34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9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fi-FI" dirty="0" smtClean="0"/>
              <a:t>Osa 3: Merkittävien yritysvastuukeskustelujen (1950-2011) poliittinen tulkinta.</a:t>
            </a:r>
            <a:br>
              <a:rPr lang="fi-FI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fi-FI" dirty="0" smtClean="0"/>
              <a:t>Klassinen yritysvastuu</a:t>
            </a:r>
            <a:br>
              <a:rPr lang="fi-FI" dirty="0" smtClean="0"/>
            </a:br>
            <a:r>
              <a:rPr lang="fi-FI" dirty="0" err="1" smtClean="0"/>
              <a:t>-Taloudellinen</a:t>
            </a:r>
            <a:r>
              <a:rPr lang="fi-FI" dirty="0" smtClean="0"/>
              <a:t> yritysvastuu</a:t>
            </a:r>
            <a:br>
              <a:rPr lang="fi-FI" dirty="0" smtClean="0"/>
            </a:br>
            <a:r>
              <a:rPr lang="fi-FI" dirty="0" smtClean="0"/>
              <a:t>- Uusi poliittinen yritysvastuu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9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851168"/>
          </a:xfrm>
        </p:spPr>
        <p:txBody>
          <a:bodyPr/>
          <a:lstStyle/>
          <a:p>
            <a:pPr algn="ctr"/>
            <a:r>
              <a:rPr lang="fi-FI" dirty="0" smtClean="0"/>
              <a:t>Tulkintakehikko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842567"/>
              </p:ext>
            </p:extLst>
          </p:nvPr>
        </p:nvGraphicFramePr>
        <p:xfrm>
          <a:off x="395536" y="1383710"/>
          <a:ext cx="8496944" cy="4405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155"/>
                <a:gridCol w="1172341"/>
                <a:gridCol w="1245612"/>
                <a:gridCol w="1172341"/>
                <a:gridCol w="1099069"/>
                <a:gridCol w="1172341"/>
                <a:gridCol w="1243085"/>
              </a:tblGrid>
              <a:tr h="1743981">
                <a:tc>
                  <a:txBody>
                    <a:bodyPr/>
                    <a:lstStyle/>
                    <a:p>
                      <a:pPr marL="179705" algn="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Poliittiset</a:t>
                      </a:r>
                      <a:r>
                        <a:rPr lang="fi-FI" sz="1200" baseline="0" noProof="0" dirty="0" smtClean="0">
                          <a:effectLst/>
                        </a:rPr>
                        <a:t> opit</a:t>
                      </a: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 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Yritysvastuun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vaiheet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err="1" smtClean="0">
                          <a:effectLst/>
                        </a:rPr>
                        <a:t>Markkina</a:t>
                      </a:r>
                      <a:endParaRPr lang="fi-FI" sz="1200" noProof="0" dirty="0" smtClean="0">
                        <a:effectLst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sosialismi</a:t>
                      </a:r>
                      <a:endParaRPr lang="fi-FI" sz="1200" noProof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Omistus</a:t>
                      </a:r>
                    </a:p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demokratia</a:t>
                      </a:r>
                      <a:endParaRPr lang="fi-FI" sz="1200" noProof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Hyvinvointikapitalismi</a:t>
                      </a:r>
                      <a:endParaRPr lang="fi-FI" sz="12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Liberaali</a:t>
                      </a:r>
                      <a:r>
                        <a:rPr lang="fi-FI" sz="1200" baseline="0" noProof="0" dirty="0" smtClean="0">
                          <a:effectLst/>
                        </a:rPr>
                        <a:t> tasa-arvo</a:t>
                      </a:r>
                      <a:endParaRPr lang="fi-FI" sz="1200" noProof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Klassinen</a:t>
                      </a:r>
                      <a:r>
                        <a:rPr lang="fi-FI" sz="12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liberalismi</a:t>
                      </a:r>
                      <a:endParaRPr lang="fi-FI" sz="12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err="1" smtClean="0">
                          <a:effectLst/>
                        </a:rPr>
                        <a:t>Libertarismi</a:t>
                      </a:r>
                      <a:endParaRPr lang="fi-FI" sz="12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2803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Klassinen</a:t>
                      </a:r>
                      <a:endParaRPr lang="fi-FI" sz="12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fi-FI" sz="1600" noProof="0" dirty="0" smtClean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fi-FI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Perinteinen</a:t>
                      </a:r>
                      <a:r>
                        <a:rPr lang="fi-FI" sz="1600" baseline="0" noProof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i-FI" sz="1600" noProof="0" dirty="0" smtClean="0">
                          <a:effectLst/>
                        </a:rPr>
                        <a:t>1950- ja 1970</a:t>
                      </a:r>
                      <a:r>
                        <a:rPr lang="fi-FI" sz="1600" baseline="0" noProof="0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i-FI" sz="1600" baseline="0" noProof="0" dirty="0" smtClean="0"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fi-FI" sz="1600" baseline="0" noProof="0" dirty="0" smtClean="0">
                          <a:effectLst/>
                          <a:latin typeface="+mn-lt"/>
                          <a:cs typeface="+mn-cs"/>
                        </a:rPr>
                        <a:t>l</a:t>
                      </a:r>
                      <a:r>
                        <a:rPr lang="fi-FI" sz="1600" noProof="0" dirty="0" smtClean="0">
                          <a:effectLst/>
                        </a:rPr>
                        <a:t>ukujen yritysvastuukeskustelu</a:t>
                      </a:r>
                      <a:endParaRPr lang="fi-FI" sz="16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778417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Taloudellinen</a:t>
                      </a:r>
                      <a:endParaRPr lang="fi-FI" sz="1200" noProof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fi-FI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Yritysvastuukeskustelun hallitseva nykymuoto</a:t>
                      </a:r>
                      <a:endParaRPr lang="fi-FI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104527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Uusi</a:t>
                      </a:r>
                      <a:r>
                        <a:rPr lang="fi-FI" sz="12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poliittinen</a:t>
                      </a:r>
                      <a:endParaRPr lang="fi-FI" sz="12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fi-FI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Hallitsevan yritysvastuukeskustelun haastaja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46200" y="2463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64685"/>
            <a:ext cx="1080120" cy="124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64684"/>
            <a:ext cx="1008112" cy="126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51670"/>
            <a:ext cx="1008112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01" y="1764685"/>
            <a:ext cx="1152128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986" y="1751670"/>
            <a:ext cx="1152128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03" y="1751670"/>
            <a:ext cx="1080120" cy="126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913323" y="3212976"/>
            <a:ext cx="0" cy="259228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31501" y="3212976"/>
            <a:ext cx="0" cy="25922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83629" y="3212976"/>
            <a:ext cx="0" cy="25922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16216" y="3212976"/>
            <a:ext cx="0" cy="25922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68344" y="3212976"/>
            <a:ext cx="36004" cy="25922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9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1283216"/>
          </a:xfrm>
        </p:spPr>
        <p:txBody>
          <a:bodyPr/>
          <a:lstStyle/>
          <a:p>
            <a:pPr algn="ctr"/>
            <a:r>
              <a:rPr lang="fi-FI" dirty="0" smtClean="0"/>
              <a:t>Klassinen yritysvastuu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700808"/>
            <a:ext cx="7988400" cy="4019592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Howard </a:t>
            </a:r>
            <a:r>
              <a:rPr lang="fi-FI" dirty="0" err="1" smtClean="0"/>
              <a:t>Bowen</a:t>
            </a:r>
            <a:r>
              <a:rPr lang="fi-FI" dirty="0" smtClean="0"/>
              <a:t> (1953): </a:t>
            </a:r>
            <a:r>
              <a:rPr lang="fi-FI" i="1" dirty="0" smtClean="0"/>
              <a:t>Social </a:t>
            </a:r>
            <a:r>
              <a:rPr lang="fi-FI" i="1" dirty="0" err="1" smtClean="0"/>
              <a:t>Responsibilities</a:t>
            </a:r>
            <a:r>
              <a:rPr lang="fi-FI" i="1" dirty="0" smtClean="0"/>
              <a:t> of the Businessman</a:t>
            </a:r>
          </a:p>
          <a:p>
            <a:r>
              <a:rPr lang="fi-FI" dirty="0" smtClean="0"/>
              <a:t>Amerikkalainen </a:t>
            </a:r>
            <a:r>
              <a:rPr lang="fi-FI" dirty="0"/>
              <a:t>t</a:t>
            </a:r>
            <a:r>
              <a:rPr lang="fi-FI" dirty="0" smtClean="0"/>
              <a:t>aloustieteilijä ja kauppakorkeakoulun dekaani.</a:t>
            </a:r>
          </a:p>
          <a:p>
            <a:r>
              <a:rPr lang="fi-FI" dirty="0" smtClean="0"/>
              <a:t>Päähuomion kohteena yleinen yhteiskunnallinen hyvinvointi eikä yritysten voitot.</a:t>
            </a:r>
          </a:p>
          <a:p>
            <a:r>
              <a:rPr lang="fi-FI" dirty="0" smtClean="0"/>
              <a:t>Arvioi yritysten vastuita eri poliittisten järjestelmien puitteissa.</a:t>
            </a:r>
          </a:p>
          <a:p>
            <a:r>
              <a:rPr lang="fi-FI" dirty="0" smtClean="0"/>
              <a:t>Omaksuu poliittisesti moniarvoisen kannan.</a:t>
            </a:r>
          </a:p>
          <a:p>
            <a:r>
              <a:rPr lang="fi-FI" dirty="0" smtClean="0"/>
              <a:t>Myöhemmän yritysvastuututkimuksen perustan rakentaja</a:t>
            </a:r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16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7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Luennon rakenne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88400" cy="413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Osa 1</a:t>
            </a:r>
            <a:r>
              <a:rPr lang="fi-FI" dirty="0" smtClean="0"/>
              <a:t>: Uusi poliittinen yritysvastuukeskustelu.</a:t>
            </a:r>
          </a:p>
          <a:p>
            <a:pPr marL="0" indent="0">
              <a:buNone/>
            </a:pPr>
            <a:r>
              <a:rPr lang="fi-FI" b="1" dirty="0" smtClean="0"/>
              <a:t>Osa 2</a:t>
            </a:r>
            <a:r>
              <a:rPr lang="fi-FI" dirty="0" smtClean="0"/>
              <a:t>: Tulkintakehikko uuden poliittisen yritysvastuun merkityksen arviointiin.</a:t>
            </a:r>
          </a:p>
          <a:p>
            <a:pPr marL="0" indent="0">
              <a:buNone/>
            </a:pPr>
            <a:r>
              <a:rPr lang="fi-FI" b="1" dirty="0" smtClean="0"/>
              <a:t>Osa 3</a:t>
            </a:r>
            <a:r>
              <a:rPr lang="fi-FI" dirty="0" smtClean="0"/>
              <a:t>: Poliittinen tulkinta merkittävistä yritysvastuukeskusteluista.</a:t>
            </a:r>
          </a:p>
          <a:p>
            <a:pPr marL="0" indent="0">
              <a:buNone/>
            </a:pPr>
            <a:r>
              <a:rPr lang="fi-FI" b="1" dirty="0" smtClean="0"/>
              <a:t>Osa 4</a:t>
            </a:r>
            <a:r>
              <a:rPr lang="fi-FI" dirty="0" smtClean="0"/>
              <a:t>: Poliittisen yritysvastuun kritiikki</a:t>
            </a:r>
          </a:p>
          <a:p>
            <a:pPr marL="0" indent="0">
              <a:buNone/>
            </a:pPr>
            <a:r>
              <a:rPr lang="fi-FI" b="1" dirty="0" smtClean="0"/>
              <a:t>Osa 5: </a:t>
            </a:r>
            <a:r>
              <a:rPr lang="fi-FI" dirty="0" smtClean="0"/>
              <a:t>Johtopäätös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Taustatutkimukset: Mäkinen, J &amp; Kourula, A (2012); Mäkinen, J &amp; Kasanen, E (2014; 2015).</a:t>
            </a:r>
          </a:p>
          <a:p>
            <a:pPr marL="457200" indent="-457200">
              <a:buFont typeface="+mj-lt"/>
              <a:buAutoNum type="arabicPeriod"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0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Klassinen yritysvastuu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Theodore Levitt (1958): </a:t>
            </a:r>
            <a:r>
              <a:rPr lang="fi-FI" i="1" dirty="0" smtClean="0"/>
              <a:t>The </a:t>
            </a:r>
            <a:r>
              <a:rPr lang="fi-FI" i="1" dirty="0" err="1" smtClean="0"/>
              <a:t>Dangers</a:t>
            </a:r>
            <a:r>
              <a:rPr lang="fi-FI" i="1" dirty="0" smtClean="0"/>
              <a:t> of Social </a:t>
            </a:r>
            <a:r>
              <a:rPr lang="fi-FI" i="1" dirty="0" err="1" smtClean="0"/>
              <a:t>Responsibility</a:t>
            </a:r>
            <a:endParaRPr lang="fi-FI" i="1" dirty="0" smtClean="0"/>
          </a:p>
          <a:p>
            <a:r>
              <a:rPr lang="fi-FI" dirty="0" smtClean="0"/>
              <a:t>Amerikkalainen taloustieteilijä ja Harvardin kauppakorkean Professori, Harvard Business </a:t>
            </a:r>
            <a:r>
              <a:rPr lang="fi-FI" dirty="0" err="1" smtClean="0"/>
              <a:t>Review:n</a:t>
            </a:r>
            <a:r>
              <a:rPr lang="fi-FI" dirty="0" smtClean="0"/>
              <a:t> toimittaja</a:t>
            </a:r>
          </a:p>
          <a:p>
            <a:r>
              <a:rPr lang="fi-FI" dirty="0" smtClean="0"/>
              <a:t>Esittää vahvan yritysvastuun idean kritiikin hyvinvointikapitalismista käsin.</a:t>
            </a:r>
          </a:p>
          <a:p>
            <a:r>
              <a:rPr lang="fi-FI" b="1" dirty="0" smtClean="0"/>
              <a:t>Tiukka moraalinen työnjako: </a:t>
            </a:r>
            <a:r>
              <a:rPr lang="fi-FI" dirty="0" smtClean="0"/>
              <a:t>Yritysjohtajien tehtävä on taloudellinen ja poliitikkojen ja hallitusvallan tehtävä on huolehtia yleisestä hyvinvoinnista.</a:t>
            </a:r>
          </a:p>
          <a:p>
            <a:r>
              <a:rPr lang="fi-FI" dirty="0" smtClean="0"/>
              <a:t>Tarvitaan vahva ja laajat toiminnot omaava demokraattinen valtiovalta.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406" y="0"/>
            <a:ext cx="1428750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2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Klassinen yritysvastuu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K. D. </a:t>
            </a:r>
            <a:r>
              <a:rPr lang="fi-FI" dirty="0" err="1" smtClean="0"/>
              <a:t>Walters</a:t>
            </a:r>
            <a:r>
              <a:rPr lang="fi-FI" dirty="0" smtClean="0"/>
              <a:t> (1977): </a:t>
            </a:r>
            <a:r>
              <a:rPr lang="fi-FI" i="1" dirty="0" smtClean="0"/>
              <a:t>CSR and </a:t>
            </a:r>
            <a:r>
              <a:rPr lang="fi-FI" i="1" dirty="0" err="1" smtClean="0"/>
              <a:t>Political</a:t>
            </a:r>
            <a:r>
              <a:rPr lang="fi-FI" i="1" dirty="0" smtClean="0"/>
              <a:t> </a:t>
            </a:r>
            <a:r>
              <a:rPr lang="fi-FI" i="1" dirty="0" err="1" smtClean="0"/>
              <a:t>Ideology</a:t>
            </a:r>
            <a:endParaRPr lang="fi-FI" i="1" dirty="0" smtClean="0"/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 Argumentoi yritysvastuun puolesta ja vastaan sekä konservatiivisista että liberaaleista näkökulmista käsin.</a:t>
            </a:r>
          </a:p>
          <a:p>
            <a:endParaRPr lang="fi-FI" dirty="0" smtClean="0"/>
          </a:p>
          <a:p>
            <a:r>
              <a:rPr lang="fi-FI" dirty="0" smtClean="0"/>
              <a:t>L. E. </a:t>
            </a:r>
            <a:r>
              <a:rPr lang="fi-FI" dirty="0" err="1" smtClean="0"/>
              <a:t>Preston</a:t>
            </a:r>
            <a:r>
              <a:rPr lang="fi-FI" dirty="0" smtClean="0"/>
              <a:t> &amp; J. E. Post (1975): </a:t>
            </a:r>
            <a:r>
              <a:rPr lang="fi-FI" i="1" dirty="0" err="1" smtClean="0"/>
              <a:t>Private</a:t>
            </a:r>
            <a:r>
              <a:rPr lang="fi-FI" i="1" dirty="0" smtClean="0"/>
              <a:t> Management and Public </a:t>
            </a:r>
            <a:r>
              <a:rPr lang="fi-FI" i="1" dirty="0" err="1" smtClean="0"/>
              <a:t>Policy</a:t>
            </a:r>
            <a:endParaRPr lang="fi-FI" i="1" dirty="0" smtClean="0"/>
          </a:p>
          <a:p>
            <a:pPr marL="0" indent="0">
              <a:buNone/>
            </a:pPr>
            <a:endParaRPr lang="fi-FI" i="1" dirty="0" smtClean="0"/>
          </a:p>
          <a:p>
            <a:pPr marL="0" indent="0">
              <a:buNone/>
            </a:pPr>
            <a:r>
              <a:rPr lang="fi-FI" dirty="0" smtClean="0"/>
              <a:t>- Tutkii vastuiden jakoa yhteiskuntapolitiikan ja yritysten välillä.</a:t>
            </a:r>
          </a:p>
          <a:p>
            <a:endParaRPr lang="fi-FI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6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707152"/>
          </a:xfrm>
        </p:spPr>
        <p:txBody>
          <a:bodyPr/>
          <a:lstStyle/>
          <a:p>
            <a:pPr algn="ctr"/>
            <a:r>
              <a:rPr lang="fi-FI" dirty="0" smtClean="0"/>
              <a:t>Klassinen moniarvoisuus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297897"/>
              </p:ext>
            </p:extLst>
          </p:nvPr>
        </p:nvGraphicFramePr>
        <p:xfrm>
          <a:off x="539553" y="980728"/>
          <a:ext cx="8604447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468"/>
                <a:gridCol w="1112644"/>
                <a:gridCol w="1186821"/>
                <a:gridCol w="1483526"/>
                <a:gridCol w="1260996"/>
                <a:gridCol w="1260996"/>
                <a:gridCol w="1260996"/>
              </a:tblGrid>
              <a:tr h="1094928">
                <a:tc>
                  <a:txBody>
                    <a:bodyPr/>
                    <a:lstStyle/>
                    <a:p>
                      <a:pPr marL="179705" algn="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Poliittiset</a:t>
                      </a:r>
                      <a:r>
                        <a:rPr lang="fi-FI" sz="1200" baseline="0" noProof="0" dirty="0" smtClean="0">
                          <a:effectLst/>
                        </a:rPr>
                        <a:t> opit</a:t>
                      </a: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 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Yritys-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vastuun vaihe</a:t>
                      </a:r>
                      <a:endParaRPr lang="fi-FI" sz="1200" noProof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</a:rPr>
                        <a:t>Markkina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</a:rPr>
                        <a:t>sosialismi</a:t>
                      </a:r>
                      <a:endParaRPr lang="fi-FI" sz="1200" noProof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Omistus</a:t>
                      </a:r>
                    </a:p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demokratia</a:t>
                      </a:r>
                      <a:endParaRPr lang="fi-FI" sz="1200" noProof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Hyvinvointi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kapitalismi</a:t>
                      </a:r>
                      <a:endParaRPr lang="fi-FI" sz="1200" noProof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Liberaali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tasa-arvo</a:t>
                      </a:r>
                      <a:endParaRPr lang="fi-FI" sz="1200" noProof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Klassinen</a:t>
                      </a:r>
                      <a:r>
                        <a:rPr lang="fi-FI" sz="120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Liberalismi</a:t>
                      </a:r>
                      <a:endParaRPr lang="fi-FI" sz="1200" noProof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err="1" smtClean="0">
                          <a:effectLst/>
                        </a:rPr>
                        <a:t>Libertarismi</a:t>
                      </a:r>
                      <a:endParaRPr lang="fi-FI" sz="12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3742">
                <a:tc>
                  <a:txBody>
                    <a:bodyPr/>
                    <a:lstStyle/>
                    <a:p>
                      <a:pPr marL="179705" algn="l"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Klassinen</a:t>
                      </a:r>
                      <a:endParaRPr lang="fi-FI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Kapea yritysvastuu: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Levitt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i-FI" sz="160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i-FI" sz="160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Laaja yritysvastuu: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i-FI" sz="160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600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Bowen</a:t>
                      </a:r>
                      <a:endParaRPr lang="fi-FI" sz="160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i-FI" sz="160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i-FI" sz="160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Yritysvastuun</a:t>
                      </a:r>
                      <a:r>
                        <a:rPr lang="fi-FI" sz="160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arviointia eri poliittisissa rakenteissa</a:t>
                      </a:r>
                      <a:r>
                        <a:rPr lang="fi-FI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br>
                        <a:rPr lang="fi-FI" sz="1600" noProof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600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Bowen</a:t>
                      </a:r>
                      <a:r>
                        <a:rPr lang="fi-FI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fi-FI" sz="1600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Walters</a:t>
                      </a:r>
                      <a:endParaRPr lang="fi-FI" sz="160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Tutkimusta vastuiden jaosta yhteiskuntapolitiikan ja yritysten välillä: </a:t>
                      </a:r>
                      <a:r>
                        <a:rPr lang="fi-FI" sz="1600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Preston</a:t>
                      </a:r>
                      <a:r>
                        <a:rPr lang="fi-FI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 &amp; Post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AutoShape 2"/>
          <p:cNvSpPr>
            <a:spLocks noChangeShapeType="1"/>
          </p:cNvSpPr>
          <p:nvPr/>
        </p:nvSpPr>
        <p:spPr bwMode="auto">
          <a:xfrm>
            <a:off x="4067944" y="4005064"/>
            <a:ext cx="866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AutoShape 1"/>
          <p:cNvSpPr>
            <a:spLocks noChangeShapeType="1"/>
          </p:cNvSpPr>
          <p:nvPr/>
        </p:nvSpPr>
        <p:spPr bwMode="auto">
          <a:xfrm flipV="1">
            <a:off x="3995936" y="2852936"/>
            <a:ext cx="86677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14" y="3135949"/>
            <a:ext cx="85821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2014" y="2348880"/>
            <a:ext cx="864096" cy="7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Taloudellinen yritysvastuu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err="1" smtClean="0"/>
              <a:t>Milton</a:t>
            </a:r>
            <a:r>
              <a:rPr lang="fi-FI" b="1" dirty="0" smtClean="0"/>
              <a:t> Friedman</a:t>
            </a:r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Rajoitettu valtio ja kapea yritysvastuu “samassa paketissa”.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“Business of business is business”.</a:t>
            </a:r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Valtion tehtävä on valvoa lakia ja järjestystä, määritellä omistusoikeudet…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“Such a government would have clearly limited functions and would refrain from a host of activities that are now undertaken by federal and state governments in the USA and other Western countries” (Friedman 1962)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59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2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Taloudellinen yritysvastuu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Michael C. Jensen</a:t>
            </a:r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Poliittinen tavoite: yhteiskunta, joka käyttää resursseja tehokkaimmalla mahdollisella tavalla.</a:t>
            </a:r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Valtiovalta tulee pitää erillään yritysten yksityisistä ja erityisistä intresseistä.</a:t>
            </a:r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Valtiolla on rajoitetut tehtävät liittyen ihmisten suojeluun ja vapaaehtoisten sopimusten kunnioitukseen sekä ulkoisvaikutusten minimoimiseen.</a:t>
            </a:r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Yrityksen tehtävä on ylittää kapea osakkeenomistajien arvonmaksimointi ja keskittyä yrityksen kokonaisarvon pitkän tähtäimen maksimointiin.</a:t>
            </a:r>
          </a:p>
          <a:p>
            <a:pPr>
              <a:buFont typeface="Wingdings" pitchFamily="2" charset="2"/>
              <a:buChar char="§"/>
            </a:pPr>
            <a:endParaRPr lang="fi-FI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48" y="0"/>
            <a:ext cx="136815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9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Taloudellinen yritysvastuu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Valtavirran CSR</a:t>
            </a:r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Yritys voi menestyä tekemällä hyvää</a:t>
            </a:r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Huomion keskipisteessä ”business case of CSR”</a:t>
            </a:r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Tavallisesti yritysten roolista yhteiskunnissa ei käydä poliittista keskustelua</a:t>
            </a:r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Keskeisenä tavoitteena on kehittää Friedmanin kapeaa yritysvastuuta laajempi yritysvastuun käsitys, joka ei kuitenkaan hukkaa Friedmanin (klassisen liberalismin) vapaaehtoisuuden ja taloudellisen tehokkuuden korostusta.</a:t>
            </a:r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0"/>
            <a:ext cx="1224136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7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Taloudellinen yritysvastuu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 smtClean="0"/>
              <a:t>R. Edward </a:t>
            </a:r>
            <a:r>
              <a:rPr lang="fi-FI" b="1" dirty="0" err="1" smtClean="0"/>
              <a:t>Freeman</a:t>
            </a:r>
            <a:endParaRPr lang="fi-FI" b="1" dirty="0" smtClean="0"/>
          </a:p>
          <a:p>
            <a:pPr>
              <a:buFont typeface="Wingdings" pitchFamily="2" charset="2"/>
              <a:buChar char="§"/>
            </a:pPr>
            <a:r>
              <a:rPr lang="fi-FI" dirty="0" err="1"/>
              <a:t>L</a:t>
            </a:r>
            <a:r>
              <a:rPr lang="fi-FI" dirty="0" err="1" smtClean="0"/>
              <a:t>ibertarismi</a:t>
            </a:r>
            <a:r>
              <a:rPr lang="fi-FI" dirty="0" smtClean="0"/>
              <a:t> tarjoaa sopivan poliittisen kontekstin laajoille sidosryhmävelvollisuuksille.</a:t>
            </a:r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Se pitää sisällään syvä epäluulon suhteessa valtiovaltaan ja sen kykyihin huolehtia terveen liiketoiminnan sosiaalisista taustoista.</a:t>
            </a:r>
          </a:p>
          <a:p>
            <a:pPr>
              <a:buFont typeface="Wingdings" pitchFamily="2" charset="2"/>
              <a:buChar char="§"/>
            </a:pPr>
            <a:r>
              <a:rPr lang="fi-FI" dirty="0" err="1" smtClean="0"/>
              <a:t>Libertaristinen</a:t>
            </a:r>
            <a:r>
              <a:rPr lang="fi-FI" dirty="0" smtClean="0"/>
              <a:t> poliittinen konteksti korostaa yksityisten yritysten ja johtajien roolia vastuiden kantajina.</a:t>
            </a:r>
          </a:p>
          <a:p>
            <a:pPr>
              <a:buFont typeface="Wingdings" pitchFamily="2" charset="2"/>
              <a:buChar char="§"/>
            </a:pPr>
            <a:r>
              <a:rPr lang="fi-FI" dirty="0" err="1" smtClean="0"/>
              <a:t>Libertarismi</a:t>
            </a:r>
            <a:r>
              <a:rPr lang="fi-FI" dirty="0" smtClean="0"/>
              <a:t> jakaa moraalista työtä vahvasti yksityisille yrityksille ja sopii mainiosti yhteen politiikan kanssa, joka laajentaa ja vahvistaa yritysjohtajien vaikutusvaltaa suhteessa heidän poliittiseen ja sosiaaliseen ympäristöön.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1"/>
            <a:ext cx="1254905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2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851168"/>
          </a:xfrm>
        </p:spPr>
        <p:txBody>
          <a:bodyPr/>
          <a:lstStyle/>
          <a:p>
            <a:pPr algn="ctr"/>
            <a:r>
              <a:rPr lang="fi-FI" dirty="0" smtClean="0"/>
              <a:t>”Oikeistolainen taloudellinen”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692201"/>
              </p:ext>
            </p:extLst>
          </p:nvPr>
        </p:nvGraphicFramePr>
        <p:xfrm>
          <a:off x="143001" y="1052736"/>
          <a:ext cx="9000999" cy="4808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8016"/>
                <a:gridCol w="1147044"/>
                <a:gridCol w="1234538"/>
                <a:gridCol w="1235392"/>
                <a:gridCol w="1235392"/>
                <a:gridCol w="1416969"/>
                <a:gridCol w="1403648"/>
              </a:tblGrid>
              <a:tr h="1080120">
                <a:tc>
                  <a:txBody>
                    <a:bodyPr/>
                    <a:lstStyle/>
                    <a:p>
                      <a:pPr marL="179705" algn="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Poliittiset</a:t>
                      </a:r>
                      <a:r>
                        <a:rPr lang="fi-FI" sz="1200" baseline="0" noProof="0" dirty="0" smtClean="0">
                          <a:effectLst/>
                        </a:rPr>
                        <a:t> opit</a:t>
                      </a: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 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Yritysvastuun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vaihe</a:t>
                      </a:r>
                      <a:endParaRPr lang="fi-FI" sz="1200" noProof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</a:rPr>
                        <a:t>Markkina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</a:rPr>
                        <a:t>sosialismi</a:t>
                      </a:r>
                      <a:endParaRPr lang="fi-FI" sz="1200" noProof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</a:rPr>
                        <a:t>Omistus</a:t>
                      </a:r>
                    </a:p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</a:rPr>
                        <a:t>demokratia</a:t>
                      </a:r>
                      <a:endParaRPr lang="fi-FI" sz="1200" noProof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Hyvinvointi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kapitalismi</a:t>
                      </a:r>
                      <a:endParaRPr lang="fi-FI" sz="1200" noProof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</a:rPr>
                        <a:t>Liberaali</a:t>
                      </a:r>
                      <a:r>
                        <a:rPr lang="fi-FI" sz="1200" baseline="0" noProof="0" smtClean="0">
                          <a:effectLst/>
                        </a:rPr>
                        <a:t> tasa-arvo</a:t>
                      </a:r>
                      <a:endParaRPr lang="fi-FI" sz="1200" noProof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Klassinen</a:t>
                      </a:r>
                      <a:r>
                        <a:rPr lang="fi-FI" sz="120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liberalismi</a:t>
                      </a:r>
                      <a:endParaRPr lang="fi-FI" sz="1200" noProof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err="1" smtClean="0">
                          <a:effectLst/>
                        </a:rPr>
                        <a:t>Libertarismi</a:t>
                      </a:r>
                      <a:endParaRPr lang="fi-FI" sz="12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031">
                <a:tc rowSpan="3"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Taloudellinen</a:t>
                      </a:r>
                      <a:endParaRPr lang="fi-FI" sz="12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Kapea YV: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Friedman</a:t>
                      </a: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103625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dirty="0" smtClean="0">
                          <a:effectLst/>
                        </a:rPr>
                        <a:t>K</a:t>
                      </a:r>
                      <a:r>
                        <a:rPr lang="fi-FI" sz="1200" noProof="0" dirty="0" err="1" smtClean="0">
                          <a:effectLst/>
                        </a:rPr>
                        <a:t>eskivälin</a:t>
                      </a:r>
                      <a:r>
                        <a:rPr lang="fi-FI" sz="1200" noProof="0" dirty="0" smtClean="0">
                          <a:effectLst/>
                        </a:rPr>
                        <a:t> YV: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noProof="0" dirty="0" err="1" smtClean="0">
                          <a:effectLst/>
                        </a:rPr>
                        <a:t>Jensen</a:t>
                      </a: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166718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Laaja YV: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Valtavirta</a:t>
                      </a:r>
                      <a:r>
                        <a:rPr lang="fi-FI" sz="12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instrumentaalinen</a:t>
                      </a: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Laaja YV: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noProof="0" dirty="0" err="1" smtClean="0">
                          <a:effectLst/>
                        </a:rPr>
                        <a:t>Freeman</a:t>
                      </a:r>
                      <a:r>
                        <a:rPr lang="fi-FI" sz="1200" noProof="0" dirty="0" smtClean="0">
                          <a:effectLst/>
                        </a:rPr>
                        <a:t> et al.</a:t>
                      </a: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26" y="2490906"/>
            <a:ext cx="670768" cy="62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01008"/>
            <a:ext cx="72008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653136"/>
            <a:ext cx="86409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3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Uusi poliittinen yritysvastuu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97036"/>
            <a:ext cx="7988400" cy="4136400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Globalisaatio hämärtää perinteisiä politiikan ja liike-elämän välisiä raja-aitoja ja johtaa liikeyritysten politisoitumiseen (Scherer &amp; Palazzo).</a:t>
            </a:r>
          </a:p>
          <a:p>
            <a:r>
              <a:rPr lang="fi-FI" dirty="0" smtClean="0"/>
              <a:t>Yksityiset yritykset ottavat hoitaakseen perinteisiä valtiovallan sosiaaliseen regulaatioon liittyviä tehtäviä ja toimivat uusina kansalaisten perusoikeuksien ja julkihyödykkeiden tarjoajina (</a:t>
            </a:r>
            <a:r>
              <a:rPr lang="fi-FI" dirty="0" err="1" smtClean="0"/>
              <a:t>Crane</a:t>
            </a:r>
            <a:r>
              <a:rPr lang="fi-FI" dirty="0" smtClean="0"/>
              <a:t>, </a:t>
            </a:r>
            <a:r>
              <a:rPr lang="fi-FI" dirty="0" err="1" smtClean="0"/>
              <a:t>Matten</a:t>
            </a:r>
            <a:r>
              <a:rPr lang="fi-FI" dirty="0" smtClean="0"/>
              <a:t> &amp; </a:t>
            </a:r>
            <a:r>
              <a:rPr lang="fi-FI" dirty="0" err="1" smtClean="0"/>
              <a:t>Moon</a:t>
            </a:r>
            <a:r>
              <a:rPr lang="fi-FI" dirty="0" smtClean="0"/>
              <a:t>).</a:t>
            </a:r>
          </a:p>
          <a:p>
            <a:r>
              <a:rPr lang="fi-FI" dirty="0" smtClean="0"/>
              <a:t>Perinteinen epäpoliittinen kuva yrityksistä, jotka keskittyvät taloudellisiin tehtäviin yhteiskunnassa ei päde enää (Scherer &amp; Palazzo). </a:t>
            </a:r>
          </a:p>
          <a:p>
            <a:r>
              <a:rPr lang="fi-FI" dirty="0" smtClean="0"/>
              <a:t>Yritysten politisoituminen globaalissa taloudessa menee perinteisen taloustieteellisen yrityskäsityksen ja siihen liittyvän taloudellisen yritysvastuun pätevyysalan yli (Scherer &amp; Palazzo). </a:t>
            </a:r>
          </a:p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0"/>
            <a:ext cx="936104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8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04" y="476672"/>
            <a:ext cx="7988400" cy="1080000"/>
          </a:xfrm>
        </p:spPr>
        <p:txBody>
          <a:bodyPr/>
          <a:lstStyle/>
          <a:p>
            <a:pPr algn="ctr"/>
            <a:r>
              <a:rPr lang="fi-FI" dirty="0" smtClean="0"/>
              <a:t>Yritykset hallitusvallassa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2132856"/>
            <a:ext cx="7988400" cy="3587544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Valtion sijaan yrityksistä tulee pääasiallisia kansalaisten sosiaalisten oikeuksien, poliittisten oikeuksien ja kansalaisoikeuksien tarjoajia (= </a:t>
            </a:r>
            <a:r>
              <a:rPr lang="fi-FI" dirty="0" err="1" smtClean="0"/>
              <a:t>Laajannettu</a:t>
            </a:r>
            <a:r>
              <a:rPr lang="fi-FI" dirty="0" smtClean="0"/>
              <a:t> yrityskansalaisuus LY).</a:t>
            </a:r>
          </a:p>
          <a:p>
            <a:r>
              <a:rPr lang="fi-FI" dirty="0" smtClean="0"/>
              <a:t>Uuden poliittisen yritysvastuun näkökulmasta LY on merkittävä prosessi globaalissa taloudessa, jossa valtio menettää valtansa monikansallisille suuryrityksille.</a:t>
            </a:r>
          </a:p>
          <a:p>
            <a:r>
              <a:rPr lang="fi-FI" dirty="0" smtClean="0"/>
              <a:t>LY haastaa perinteisen taloudellisen käsityksen yritysvastuusta ja sen taustalla olevan klassisen liberalismin mukaisen näkemyksen moraalisesta työnjaosta, jossa on voimassa tiukka politiikan ja liike-elämän välinen erottelu.</a:t>
            </a:r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698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86409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132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0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1081600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600" dirty="0" smtClean="0"/>
              <a:t>Osa 1 : Uusi poliittinen yritysvastuu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“We suggest that, under the conditions of globalization, the strict division of labor between private business and nation-state governance does not hold any more” (Scherer </a:t>
            </a:r>
            <a:r>
              <a:rPr lang="en-US" dirty="0"/>
              <a:t>&amp;</a:t>
            </a:r>
            <a:r>
              <a:rPr lang="en-US" dirty="0" smtClean="0"/>
              <a:t> Palazzo)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37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17"/>
          <p:cNvSpPr txBox="1">
            <a:spLocks noChangeArrowheads="1"/>
          </p:cNvSpPr>
          <p:nvPr/>
        </p:nvSpPr>
        <p:spPr bwMode="auto">
          <a:xfrm>
            <a:off x="8027595" y="5756275"/>
            <a:ext cx="869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fr-CH" sz="1600" b="1" dirty="0" smtClean="0">
              <a:solidFill>
                <a:srgbClr val="FF0000"/>
              </a:solidFill>
            </a:endParaRPr>
          </a:p>
          <a:p>
            <a:pPr algn="ctr"/>
            <a:r>
              <a:rPr lang="fr-CH" sz="1600" b="1" dirty="0" err="1" smtClean="0">
                <a:solidFill>
                  <a:srgbClr val="FF0000"/>
                </a:solidFill>
              </a:rPr>
              <a:t>Private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32772" name="Text Box 18"/>
          <p:cNvSpPr txBox="1">
            <a:spLocks noChangeArrowheads="1"/>
          </p:cNvSpPr>
          <p:nvPr/>
        </p:nvSpPr>
        <p:spPr bwMode="auto">
          <a:xfrm>
            <a:off x="8061325" y="503713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CH" sz="1600" b="1" dirty="0">
                <a:solidFill>
                  <a:srgbClr val="FF0000"/>
                </a:solidFill>
              </a:rPr>
              <a:t>Public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240974" y="44625"/>
            <a:ext cx="8229600" cy="43204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i-FI" dirty="0" smtClean="0">
                <a:solidFill>
                  <a:schemeClr val="tx1"/>
                </a:solidFill>
              </a:rPr>
              <a:t>Uusi poliittinen yritysvastuu </a:t>
            </a:r>
            <a:r>
              <a:rPr lang="fi-FI" sz="1100" dirty="0" smtClean="0">
                <a:solidFill>
                  <a:schemeClr val="tx1"/>
                </a:solidFill>
              </a:rPr>
              <a:t>lähde: </a:t>
            </a:r>
            <a:r>
              <a:rPr lang="fi-FI" sz="1100" dirty="0" err="1" smtClean="0">
                <a:solidFill>
                  <a:schemeClr val="tx1"/>
                </a:solidFill>
              </a:rPr>
              <a:t>Guido</a:t>
            </a:r>
            <a:r>
              <a:rPr lang="fi-FI" sz="1100" dirty="0" smtClean="0">
                <a:solidFill>
                  <a:schemeClr val="tx1"/>
                </a:solidFill>
              </a:rPr>
              <a:t> Palazzo</a:t>
            </a:r>
            <a:endParaRPr lang="fi-FI" dirty="0" smtClean="0">
              <a:solidFill>
                <a:schemeClr val="tx1"/>
              </a:solidFill>
            </a:endParaRPr>
          </a:p>
        </p:txBody>
      </p:sp>
      <p:sp>
        <p:nvSpPr>
          <p:cNvPr id="32774" name="Rectangle 39"/>
          <p:cNvSpPr>
            <a:spLocks noChangeArrowheads="1"/>
          </p:cNvSpPr>
          <p:nvPr/>
        </p:nvSpPr>
        <p:spPr bwMode="auto">
          <a:xfrm>
            <a:off x="395288" y="1196975"/>
            <a:ext cx="2808287" cy="30956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5" name="Oval 42"/>
          <p:cNvSpPr>
            <a:spLocks noChangeArrowheads="1"/>
          </p:cNvSpPr>
          <p:nvPr/>
        </p:nvSpPr>
        <p:spPr bwMode="auto">
          <a:xfrm>
            <a:off x="466725" y="5914287"/>
            <a:ext cx="2736850" cy="1052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CH" sz="2400" b="1"/>
          </a:p>
        </p:txBody>
      </p:sp>
      <p:sp>
        <p:nvSpPr>
          <p:cNvPr id="32776" name="Rectangle 3"/>
          <p:cNvSpPr>
            <a:spLocks noChangeArrowheads="1"/>
          </p:cNvSpPr>
          <p:nvPr/>
        </p:nvSpPr>
        <p:spPr bwMode="auto">
          <a:xfrm>
            <a:off x="781050" y="1457325"/>
            <a:ext cx="2016125" cy="1439863"/>
          </a:xfrm>
          <a:prstGeom prst="rect">
            <a:avLst/>
          </a:prstGeom>
          <a:solidFill>
            <a:schemeClr val="hlink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7" name="Rectangle 5"/>
          <p:cNvSpPr>
            <a:spLocks noChangeArrowheads="1"/>
          </p:cNvSpPr>
          <p:nvPr/>
        </p:nvSpPr>
        <p:spPr bwMode="auto">
          <a:xfrm>
            <a:off x="781050" y="2251075"/>
            <a:ext cx="2016125" cy="574675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CH" sz="2000" b="1"/>
              <a:t>Parliament</a:t>
            </a:r>
            <a:endParaRPr lang="fr-FR" sz="2000" b="1"/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auto">
          <a:xfrm>
            <a:off x="781050" y="3302000"/>
            <a:ext cx="2016125" cy="574675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CH" sz="2000" b="1"/>
              <a:t>Political Parties</a:t>
            </a:r>
            <a:endParaRPr lang="fr-FR" sz="2000" b="1"/>
          </a:p>
        </p:txBody>
      </p:sp>
      <p:sp>
        <p:nvSpPr>
          <p:cNvPr id="32779" name="Rectangle 7"/>
          <p:cNvSpPr>
            <a:spLocks noChangeArrowheads="1"/>
          </p:cNvSpPr>
          <p:nvPr/>
        </p:nvSpPr>
        <p:spPr bwMode="auto">
          <a:xfrm>
            <a:off x="781050" y="1528763"/>
            <a:ext cx="2016125" cy="574675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CH" sz="2000" b="1"/>
              <a:t>Government</a:t>
            </a:r>
            <a:endParaRPr lang="fr-FR" sz="2000" b="1"/>
          </a:p>
        </p:txBody>
      </p:sp>
      <p:sp>
        <p:nvSpPr>
          <p:cNvPr id="32780" name="AutoShape 8"/>
          <p:cNvSpPr>
            <a:spLocks noChangeArrowheads="1"/>
          </p:cNvSpPr>
          <p:nvPr/>
        </p:nvSpPr>
        <p:spPr bwMode="auto">
          <a:xfrm>
            <a:off x="1619250" y="4167188"/>
            <a:ext cx="431800" cy="1439862"/>
          </a:xfrm>
          <a:prstGeom prst="upArrow">
            <a:avLst>
              <a:gd name="adj1" fmla="val 50000"/>
              <a:gd name="adj2" fmla="val 83364"/>
            </a:avLst>
          </a:prstGeom>
          <a:solidFill>
            <a:srgbClr val="000000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1" name="AutoShape 9"/>
          <p:cNvSpPr>
            <a:spLocks noChangeArrowheads="1"/>
          </p:cNvSpPr>
          <p:nvPr/>
        </p:nvSpPr>
        <p:spPr bwMode="auto">
          <a:xfrm>
            <a:off x="1547813" y="2943225"/>
            <a:ext cx="431800" cy="3333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2" name="Rectangle 28"/>
          <p:cNvSpPr>
            <a:spLocks noChangeArrowheads="1"/>
          </p:cNvSpPr>
          <p:nvPr/>
        </p:nvSpPr>
        <p:spPr bwMode="auto">
          <a:xfrm>
            <a:off x="611188" y="1358900"/>
            <a:ext cx="2305050" cy="2592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3" name="Text Box 43"/>
          <p:cNvSpPr txBox="1">
            <a:spLocks noChangeArrowheads="1"/>
          </p:cNvSpPr>
          <p:nvPr/>
        </p:nvSpPr>
        <p:spPr bwMode="auto">
          <a:xfrm>
            <a:off x="755650" y="6165850"/>
            <a:ext cx="196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b="1"/>
              <a:t>      corporations</a:t>
            </a:r>
            <a:endParaRPr lang="fr-FR" b="1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4049710" y="1310004"/>
            <a:ext cx="2881312" cy="4733236"/>
            <a:chOff x="2517" y="618"/>
            <a:chExt cx="1815" cy="3220"/>
          </a:xfrm>
        </p:grpSpPr>
        <p:sp>
          <p:nvSpPr>
            <p:cNvPr id="32785" name="Oval 26"/>
            <p:cNvSpPr>
              <a:spLocks noChangeArrowheads="1"/>
            </p:cNvSpPr>
            <p:nvPr/>
          </p:nvSpPr>
          <p:spPr bwMode="auto">
            <a:xfrm>
              <a:off x="2654" y="2295"/>
              <a:ext cx="1542" cy="5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H" sz="2400" b="1"/>
                <a:t>Civil Society</a:t>
              </a:r>
              <a:endParaRPr lang="fr-FR" sz="2400" b="1"/>
            </a:p>
          </p:txBody>
        </p:sp>
        <p:sp>
          <p:nvSpPr>
            <p:cNvPr id="32786" name="Rectangle 32"/>
            <p:cNvSpPr>
              <a:spLocks noChangeArrowheads="1"/>
            </p:cNvSpPr>
            <p:nvPr/>
          </p:nvSpPr>
          <p:spPr bwMode="auto">
            <a:xfrm>
              <a:off x="2851" y="742"/>
              <a:ext cx="1071" cy="755"/>
            </a:xfrm>
            <a:prstGeom prst="rect">
              <a:avLst/>
            </a:prstGeom>
            <a:solidFill>
              <a:schemeClr val="hlink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87" name="Rectangle 33"/>
            <p:cNvSpPr>
              <a:spLocks noChangeArrowheads="1"/>
            </p:cNvSpPr>
            <p:nvPr/>
          </p:nvSpPr>
          <p:spPr bwMode="auto">
            <a:xfrm>
              <a:off x="2851" y="1242"/>
              <a:ext cx="1071" cy="301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CH" b="1"/>
                <a:t>Parliament</a:t>
              </a:r>
              <a:endParaRPr lang="fr-FR" b="1"/>
            </a:p>
          </p:txBody>
        </p:sp>
        <p:sp>
          <p:nvSpPr>
            <p:cNvPr id="32788" name="Rectangle 34"/>
            <p:cNvSpPr>
              <a:spLocks noChangeArrowheads="1"/>
            </p:cNvSpPr>
            <p:nvPr/>
          </p:nvSpPr>
          <p:spPr bwMode="auto">
            <a:xfrm>
              <a:off x="2851" y="1723"/>
              <a:ext cx="1071" cy="301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CH" b="1"/>
                <a:t>Political Parties</a:t>
              </a:r>
              <a:endParaRPr lang="fr-FR" b="1"/>
            </a:p>
          </p:txBody>
        </p:sp>
        <p:sp>
          <p:nvSpPr>
            <p:cNvPr id="32789" name="Rectangle 35"/>
            <p:cNvSpPr>
              <a:spLocks noChangeArrowheads="1"/>
            </p:cNvSpPr>
            <p:nvPr/>
          </p:nvSpPr>
          <p:spPr bwMode="auto">
            <a:xfrm>
              <a:off x="2851" y="787"/>
              <a:ext cx="1071" cy="301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CH" b="1"/>
                <a:t>Government</a:t>
              </a:r>
              <a:endParaRPr lang="fr-FR" b="1"/>
            </a:p>
          </p:txBody>
        </p:sp>
        <p:sp>
          <p:nvSpPr>
            <p:cNvPr id="32790" name="AutoShape 36"/>
            <p:cNvSpPr>
              <a:spLocks noChangeArrowheads="1"/>
            </p:cNvSpPr>
            <p:nvPr/>
          </p:nvSpPr>
          <p:spPr bwMode="auto">
            <a:xfrm>
              <a:off x="3288" y="1541"/>
              <a:ext cx="229" cy="175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91" name="Rectangle 37"/>
            <p:cNvSpPr>
              <a:spLocks noChangeArrowheads="1"/>
            </p:cNvSpPr>
            <p:nvPr/>
          </p:nvSpPr>
          <p:spPr bwMode="auto">
            <a:xfrm>
              <a:off x="2789" y="708"/>
              <a:ext cx="1225" cy="1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92" name="Rectangle 40"/>
            <p:cNvSpPr>
              <a:spLocks noChangeArrowheads="1"/>
            </p:cNvSpPr>
            <p:nvPr/>
          </p:nvSpPr>
          <p:spPr bwMode="auto">
            <a:xfrm>
              <a:off x="2517" y="2205"/>
              <a:ext cx="1815" cy="1633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93" name="Oval 48"/>
            <p:cNvSpPr>
              <a:spLocks noChangeArrowheads="1"/>
            </p:cNvSpPr>
            <p:nvPr/>
          </p:nvSpPr>
          <p:spPr bwMode="auto">
            <a:xfrm>
              <a:off x="2562" y="3158"/>
              <a:ext cx="1724" cy="6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H" sz="2400" b="1"/>
            </a:p>
          </p:txBody>
        </p:sp>
        <p:sp>
          <p:nvSpPr>
            <p:cNvPr id="32794" name="AutoShape 49"/>
            <p:cNvSpPr>
              <a:spLocks noChangeArrowheads="1"/>
            </p:cNvSpPr>
            <p:nvPr/>
          </p:nvSpPr>
          <p:spPr bwMode="auto">
            <a:xfrm>
              <a:off x="3300" y="2857"/>
              <a:ext cx="306" cy="346"/>
            </a:xfrm>
            <a:prstGeom prst="upDownArrow">
              <a:avLst>
                <a:gd name="adj1" fmla="val 50000"/>
                <a:gd name="adj2" fmla="val 22614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95" name="Text Box 50"/>
            <p:cNvSpPr txBox="1">
              <a:spLocks noChangeArrowheads="1"/>
            </p:cNvSpPr>
            <p:nvPr/>
          </p:nvSpPr>
          <p:spPr bwMode="auto">
            <a:xfrm>
              <a:off x="2973" y="3339"/>
              <a:ext cx="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CH" b="1" dirty="0"/>
                <a:t>corporations</a:t>
              </a:r>
              <a:endParaRPr lang="fr-FR" b="1" dirty="0"/>
            </a:p>
          </p:txBody>
        </p:sp>
        <p:sp>
          <p:nvSpPr>
            <p:cNvPr id="32796" name="Rectangle 52"/>
            <p:cNvSpPr>
              <a:spLocks noChangeArrowheads="1"/>
            </p:cNvSpPr>
            <p:nvPr/>
          </p:nvSpPr>
          <p:spPr bwMode="auto">
            <a:xfrm>
              <a:off x="2517" y="618"/>
              <a:ext cx="1815" cy="1588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398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Uuden poliittisen yritysvastuun merkitys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Laajennettu yrityskansalaisuus (LY) saattaa haastaa klassisen liberalismin käsityksen sopivista liike-elämän ja politiikan välisistä suhteista.</a:t>
            </a:r>
          </a:p>
          <a:p>
            <a:r>
              <a:rPr lang="fi-FI" dirty="0" smtClean="0"/>
              <a:t>LY on kuitenkin täysin linjassa </a:t>
            </a:r>
            <a:r>
              <a:rPr lang="fi-FI" dirty="0" err="1" smtClean="0"/>
              <a:t>libertaristisen</a:t>
            </a:r>
            <a:r>
              <a:rPr lang="fi-FI" dirty="0" smtClean="0"/>
              <a:t> käsityksen kanssa siitä millaiset ovat sopivat liike-elämä ja politiikka väliset suhteet.</a:t>
            </a:r>
          </a:p>
          <a:p>
            <a:r>
              <a:rPr lang="fi-FI" dirty="0" smtClean="0"/>
              <a:t>Niinpä, uusi poliittinen yritysvastuu ei pohjimmiltaan kykene haastamaan tai ylittämään taloudellista yritysvastuukäsitystä.</a:t>
            </a:r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2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491128"/>
          </a:xfrm>
        </p:spPr>
        <p:txBody>
          <a:bodyPr/>
          <a:lstStyle/>
          <a:p>
            <a:pPr algn="ctr"/>
            <a:r>
              <a:rPr lang="fi-FI" dirty="0" smtClean="0"/>
              <a:t>Uusi poliittinen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360093"/>
              </p:ext>
            </p:extLst>
          </p:nvPr>
        </p:nvGraphicFramePr>
        <p:xfrm>
          <a:off x="827584" y="980728"/>
          <a:ext cx="8280920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1152128"/>
                <a:gridCol w="1152128"/>
                <a:gridCol w="1152128"/>
                <a:gridCol w="1080120"/>
                <a:gridCol w="1152128"/>
                <a:gridCol w="1296144"/>
              </a:tblGrid>
              <a:tr h="1574685">
                <a:tc>
                  <a:txBody>
                    <a:bodyPr/>
                    <a:lstStyle/>
                    <a:p>
                      <a:pPr marL="179705" algn="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Poliittiset</a:t>
                      </a:r>
                    </a:p>
                    <a:p>
                      <a:pPr marL="179705" algn="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opit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 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Yritysvastuu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vaihe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err="1" smtClean="0">
                          <a:effectLst/>
                        </a:rPr>
                        <a:t>Markkina</a:t>
                      </a:r>
                      <a:endParaRPr lang="fi-FI" sz="1200" noProof="0" dirty="0" smtClean="0">
                        <a:effectLst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sosialismi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</a:rPr>
                        <a:t>Omistus</a:t>
                      </a:r>
                    </a:p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</a:rPr>
                        <a:t>demokratia</a:t>
                      </a:r>
                      <a:endParaRPr lang="fi-FI" sz="1200" noProof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Hyvinvointikapitalismi</a:t>
                      </a:r>
                      <a:endParaRPr lang="fi-FI" sz="12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</a:rPr>
                        <a:t>Liberaali</a:t>
                      </a:r>
                      <a:endParaRPr lang="fi-FI" sz="1200" baseline="0" noProof="0" smtClean="0">
                        <a:effectLst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baseline="0" noProof="0" smtClean="0">
                          <a:effectLst/>
                        </a:rPr>
                        <a:t>tasa-arvo</a:t>
                      </a:r>
                      <a:endParaRPr lang="fi-FI" sz="1200" noProof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Klassinen</a:t>
                      </a:r>
                      <a:r>
                        <a:rPr lang="fi-FI" sz="120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liberalismi</a:t>
                      </a:r>
                      <a:endParaRPr lang="fi-FI" sz="1200" noProof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</a:rPr>
                        <a:t>Libertarismi</a:t>
                      </a:r>
                      <a:endParaRPr lang="fi-FI" sz="1200" noProof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7843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Uusi</a:t>
                      </a:r>
                      <a:r>
                        <a:rPr lang="fi-FI" sz="120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poliittinen</a:t>
                      </a:r>
                      <a:endParaRPr lang="fi-FI" sz="1200" noProof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400" noProof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noProof="0" dirty="0" smtClean="0">
                          <a:effectLst/>
                        </a:rPr>
                        <a:t>Aukko: Uusi poliittinen yritysvastuu tarvitsee vaihtoehtoisia</a:t>
                      </a:r>
                      <a:r>
                        <a:rPr lang="fi-FI" sz="1400" baseline="0" noProof="0" dirty="0" smtClean="0">
                          <a:effectLst/>
                        </a:rPr>
                        <a:t> käsityksiä taustaoikeudenmukaisuudesta haastaakseen taloudellisen yritysvastuukäsityksen ja päästäkseen kohti poliittisesti moniarvoisempaa yritysvastuuta.</a:t>
                      </a:r>
                      <a:endParaRPr lang="fi-FI" sz="14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Uusi</a:t>
                      </a:r>
                      <a:r>
                        <a:rPr lang="fi-FI" sz="14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poliittinen pyrkii tämän yli</a:t>
                      </a:r>
                      <a:endParaRPr lang="fi-FI" sz="14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Uusi poliittinen</a:t>
                      </a:r>
                      <a:r>
                        <a:rPr lang="fi-FI" sz="1200" baseline="0" noProof="0" dirty="0" smtClean="0">
                          <a:effectLst/>
                        </a:rPr>
                        <a:t> ilman taustaoikeuden-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baseline="0" noProof="0" dirty="0" smtClean="0">
                          <a:effectLst/>
                        </a:rPr>
                        <a:t>mukaisuutta</a:t>
                      </a:r>
                      <a:r>
                        <a:rPr lang="fi-FI" sz="1200" noProof="0" dirty="0" smtClean="0">
                          <a:effectLst/>
                        </a:rPr>
                        <a:t>:</a:t>
                      </a:r>
                      <a:r>
                        <a:rPr lang="fi-FI" sz="1200" baseline="0" noProof="0" dirty="0" smtClean="0">
                          <a:effectLst/>
                        </a:rPr>
                        <a:t> Yritys-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baseline="0" noProof="0" dirty="0" smtClean="0">
                          <a:effectLst/>
                        </a:rPr>
                        <a:t>kansalaisuus</a:t>
                      </a:r>
                      <a:endParaRPr lang="fi-FI" sz="1200" noProof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 </a:t>
                      </a: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62" y="3645024"/>
            <a:ext cx="720080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62" y="4791166"/>
            <a:ext cx="72008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927071"/>
            <a:ext cx="650592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22" y="4797152"/>
            <a:ext cx="576064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52" y="3933056"/>
            <a:ext cx="61145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3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0"/>
            <a:ext cx="7988400" cy="548680"/>
          </a:xfrm>
        </p:spPr>
        <p:txBody>
          <a:bodyPr>
            <a:normAutofit/>
          </a:bodyPr>
          <a:lstStyle/>
          <a:p>
            <a:pPr algn="ctr"/>
            <a:r>
              <a:rPr lang="fi-FI" dirty="0" smtClean="0"/>
              <a:t>Poliittinen peruskartta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411420"/>
              </p:ext>
            </p:extLst>
          </p:nvPr>
        </p:nvGraphicFramePr>
        <p:xfrm>
          <a:off x="192457" y="548679"/>
          <a:ext cx="9036496" cy="6131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310"/>
                <a:gridCol w="1170787"/>
                <a:gridCol w="1170787"/>
                <a:gridCol w="1170787"/>
                <a:gridCol w="1097613"/>
                <a:gridCol w="1560555"/>
                <a:gridCol w="1475657"/>
              </a:tblGrid>
              <a:tr h="1488803">
                <a:tc>
                  <a:txBody>
                    <a:bodyPr/>
                    <a:lstStyle/>
                    <a:p>
                      <a:pPr marL="179705" algn="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</a:rPr>
                        <a:t>Poliittiset</a:t>
                      </a:r>
                      <a:r>
                        <a:rPr lang="fi-FI" sz="1100" baseline="0" dirty="0" smtClean="0">
                          <a:effectLst/>
                        </a:rPr>
                        <a:t> opit</a:t>
                      </a:r>
                      <a:endParaRPr lang="fi-FI" sz="110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</a:rPr>
                        <a:t> 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</a:rPr>
                        <a:t>Yritysvastuun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</a:rPr>
                        <a:t>vaiheet</a:t>
                      </a:r>
                      <a:endParaRPr lang="fi-FI" sz="1100" dirty="0">
                        <a:effectLst/>
                      </a:endParaRPr>
                    </a:p>
                  </a:txBody>
                  <a:tcPr marL="32710" marR="3271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smtClean="0">
                          <a:effectLst/>
                        </a:rPr>
                        <a:t>Markkina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smtClean="0">
                          <a:effectLst/>
                        </a:rPr>
                        <a:t>sosialismi</a:t>
                      </a:r>
                      <a:endParaRPr lang="fi-FI" sz="1100" dirty="0">
                        <a:effectLst/>
                      </a:endParaRPr>
                    </a:p>
                  </a:txBody>
                  <a:tcPr marL="32710" marR="3271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fi-FI" sz="1100" smtClean="0">
                          <a:effectLst/>
                        </a:rPr>
                        <a:t>Omistus</a:t>
                      </a:r>
                    </a:p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fi-FI" sz="1100" smtClean="0">
                          <a:effectLst/>
                        </a:rPr>
                        <a:t>demokratia</a:t>
                      </a:r>
                      <a:endParaRPr lang="fi-FI" sz="1100" dirty="0">
                        <a:effectLst/>
                      </a:endParaRPr>
                    </a:p>
                  </a:txBody>
                  <a:tcPr marL="32710" marR="3271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Hyvinvointi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2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kapitalismi</a:t>
                      </a:r>
                      <a:endParaRPr lang="fi-FI" sz="12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10" marR="3271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smtClean="0">
                          <a:effectLst/>
                        </a:rPr>
                        <a:t>Liberaali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smtClean="0">
                          <a:effectLst/>
                        </a:rPr>
                        <a:t>tasa-arvo</a:t>
                      </a:r>
                      <a:endParaRPr lang="fi-FI" sz="1100" dirty="0">
                        <a:effectLst/>
                      </a:endParaRPr>
                    </a:p>
                  </a:txBody>
                  <a:tcPr marL="32710" marR="3271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Klassinen</a:t>
                      </a:r>
                      <a:r>
                        <a:rPr lang="fi-FI" sz="1100" baseline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liberalismi</a:t>
                      </a:r>
                      <a:endParaRPr lang="fi-FI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2710" marR="3271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Libertarismi</a:t>
                      </a:r>
                      <a:endParaRPr lang="fi-FI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2710" marR="32710" marT="0" marB="0"/>
                </a:tc>
              </a:tr>
              <a:tr h="1656801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1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Klassinen</a:t>
                      </a:r>
                      <a:endParaRPr lang="fi-FI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2710" marR="327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fi-FI" sz="1100" smtClean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fi-FI" sz="1100" smtClean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10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Kapea</a:t>
                      </a:r>
                      <a:r>
                        <a:rPr lang="fi-FI" sz="1100" baseline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YV</a:t>
                      </a:r>
                      <a:r>
                        <a:rPr lang="fi-FI" sz="110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10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Levitt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10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Laaja YV: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10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Bowen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Yritysvastuun</a:t>
                      </a:r>
                      <a:r>
                        <a:rPr lang="fi-FI" sz="1100" baseline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arviointia eri poliittisissa rakenteissa</a:t>
                      </a:r>
                      <a:r>
                        <a:rPr lang="fi-FI" sz="110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: </a:t>
                      </a:r>
                      <a:br>
                        <a:rPr lang="fi-FI" sz="110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</a:br>
                      <a:r>
                        <a:rPr lang="fi-FI" sz="110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Bowen, Walters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Tutkimusta</a:t>
                      </a:r>
                      <a:r>
                        <a:rPr lang="fi-FI" sz="1100" baseline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vastuiden jaosta yhteiskuntapolitiikan ja yritysten välillä</a:t>
                      </a:r>
                      <a:r>
                        <a:rPr lang="fi-FI" sz="110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: Preston &amp; Post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410569">
                <a:tc rowSpan="3"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1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Taloudellinen</a:t>
                      </a:r>
                      <a:endParaRPr lang="fi-FI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2710" marR="3271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i-FI" sz="1100" smtClean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i-FI" sz="1100" smtClean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i-FI" sz="1100" smtClean="0">
                          <a:effectLst/>
                          <a:latin typeface="Arial Black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i-FI" sz="1100" smtClean="0">
                          <a:effectLst/>
                          <a:latin typeface="Arial Black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100" smtClean="0">
                          <a:effectLst/>
                          <a:latin typeface="Arial Black" pitchFamily="34" charset="0"/>
                        </a:rPr>
                        <a:t>Kapea YV: Friedman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Arial Black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70C0"/>
                    </a:solidFill>
                  </a:tcPr>
                </a:tc>
              </a:tr>
              <a:tr h="448179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100" smtClean="0">
                          <a:effectLst/>
                          <a:latin typeface="Arial Black" pitchFamily="34" charset="0"/>
                        </a:rPr>
                        <a:t>Keskivälin</a:t>
                      </a:r>
                      <a:r>
                        <a:rPr lang="fi-FI" sz="1100" baseline="0" smtClean="0">
                          <a:effectLst/>
                          <a:latin typeface="Arial Black" pitchFamily="34" charset="0"/>
                        </a:rPr>
                        <a:t> YV</a:t>
                      </a:r>
                      <a:r>
                        <a:rPr lang="fi-FI" sz="1100" smtClean="0">
                          <a:effectLst/>
                          <a:latin typeface="Arial Black" pitchFamily="34" charset="0"/>
                        </a:rPr>
                        <a:t>: Jensen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70C0"/>
                    </a:solidFill>
                  </a:tcPr>
                </a:tc>
              </a:tr>
              <a:tr h="70240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100" smtClean="0">
                          <a:effectLst/>
                          <a:latin typeface="Arial Black" pitchFamily="34" charset="0"/>
                        </a:rPr>
                        <a:t>Laaja</a:t>
                      </a:r>
                      <a:r>
                        <a:rPr lang="fi-FI" sz="1100" baseline="0" smtClean="0">
                          <a:effectLst/>
                          <a:latin typeface="Arial Black" pitchFamily="34" charset="0"/>
                        </a:rPr>
                        <a:t> YV</a:t>
                      </a:r>
                      <a:r>
                        <a:rPr lang="fi-FI" sz="1100" smtClean="0">
                          <a:effectLst/>
                          <a:latin typeface="Arial Black" pitchFamily="34" charset="0"/>
                        </a:rPr>
                        <a:t>:</a:t>
                      </a:r>
                      <a:r>
                        <a:rPr lang="fi-FI" sz="1100" baseline="0" smtClean="0">
                          <a:effectLst/>
                          <a:latin typeface="Arial Black" pitchFamily="34" charset="0"/>
                        </a:rPr>
                        <a:t> Instrumentaalinen valtavirta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100" noProof="0" dirty="0" smtClean="0">
                          <a:effectLst/>
                          <a:latin typeface="Arial Black" pitchFamily="34" charset="0"/>
                        </a:rPr>
                        <a:t>Laaja</a:t>
                      </a:r>
                      <a:r>
                        <a:rPr lang="fi-FI" sz="1100" baseline="0" noProof="0" dirty="0" smtClean="0">
                          <a:effectLst/>
                          <a:latin typeface="Arial Black" pitchFamily="34" charset="0"/>
                        </a:rPr>
                        <a:t> YV</a:t>
                      </a:r>
                      <a:r>
                        <a:rPr lang="fi-FI" sz="1100" noProof="0" dirty="0" smtClean="0">
                          <a:effectLst/>
                          <a:latin typeface="Arial Black" pitchFamily="34" charset="0"/>
                        </a:rPr>
                        <a:t>: </a:t>
                      </a:r>
                      <a:r>
                        <a:rPr lang="fi-FI" sz="1100" noProof="0" dirty="0" err="1" smtClean="0">
                          <a:effectLst/>
                          <a:latin typeface="Arial Black" pitchFamily="34" charset="0"/>
                        </a:rPr>
                        <a:t>Freeman</a:t>
                      </a:r>
                      <a:r>
                        <a:rPr lang="fi-FI" sz="1100" noProof="0" dirty="0" smtClean="0">
                          <a:effectLst/>
                          <a:latin typeface="Arial Black" pitchFamily="34" charset="0"/>
                        </a:rPr>
                        <a:t> et al.</a:t>
                      </a:r>
                      <a:endParaRPr lang="fi-FI" sz="1100" noProof="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70C0"/>
                    </a:solidFill>
                  </a:tcPr>
                </a:tc>
              </a:tr>
              <a:tr h="1404810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1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Uusi</a:t>
                      </a:r>
                      <a:r>
                        <a:rPr lang="fi-FI" sz="1100" baseline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poliittinen</a:t>
                      </a:r>
                      <a:endParaRPr lang="fi-FI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2710" marR="32710" marT="0" marB="0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10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Aukko: </a:t>
                      </a:r>
                      <a:r>
                        <a:rPr lang="fi-FI" sz="1100" b="1" noProof="0" smtClean="0">
                          <a:effectLst/>
                        </a:rPr>
                        <a:t>Uusi poliittinen yritysvastuu tarvitsee vaihtoehtoisia</a:t>
                      </a:r>
                      <a:r>
                        <a:rPr lang="fi-FI" sz="1100" b="1" baseline="0" noProof="0" smtClean="0">
                          <a:effectLst/>
                        </a:rPr>
                        <a:t> käsityksiä taustaoikeudenmukaisuudesta haastaakseen taloudellisen yritysvastuukäsityksen ja päästäkseen kohti poliittisesti moniarvoisempaa yritysvastuuta.</a:t>
                      </a:r>
                      <a:endParaRPr lang="fi-FI" sz="1100" b="1" noProof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endParaRPr lang="fi-FI" sz="11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Uusi</a:t>
                      </a:r>
                      <a:r>
                        <a:rPr lang="fi-FI" sz="1100" baseline="0" dirty="0" smtClean="0"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 poliittinen YV: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aseline="0" dirty="0" smtClean="0"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Pyrkii tämän kannan yli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noProof="0" dirty="0" smtClean="0">
                          <a:effectLst/>
                          <a:latin typeface="Arial Black" pitchFamily="34" charset="0"/>
                        </a:rPr>
                        <a:t>Uusi poliittinen</a:t>
                      </a:r>
                      <a:r>
                        <a:rPr lang="fi-FI" sz="1100" baseline="0" noProof="0" dirty="0" smtClean="0">
                          <a:effectLst/>
                          <a:latin typeface="Arial Black" pitchFamily="34" charset="0"/>
                        </a:rPr>
                        <a:t> YV ilman taustaoikeuden-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aseline="0" noProof="0" dirty="0" smtClean="0">
                          <a:effectLst/>
                          <a:latin typeface="Arial Black" pitchFamily="34" charset="0"/>
                        </a:rPr>
                        <a:t>mukaisuutta</a:t>
                      </a:r>
                      <a:r>
                        <a:rPr lang="fi-FI" sz="1100" noProof="0" dirty="0" smtClean="0">
                          <a:effectLst/>
                          <a:latin typeface="Arial Black" pitchFamily="34" charset="0"/>
                        </a:rPr>
                        <a:t>: Yritys-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noProof="0" dirty="0" smtClean="0">
                          <a:effectLst/>
                          <a:latin typeface="Arial Black" pitchFamily="34" charset="0"/>
                        </a:rPr>
                        <a:t>kansalaisuus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 flipV="1">
            <a:off x="5144400" y="6813374"/>
            <a:ext cx="1537200" cy="45719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 flipV="1">
            <a:off x="6858000" y="6813375"/>
            <a:ext cx="1702800" cy="45719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AutoShape 1"/>
          <p:cNvSpPr>
            <a:spLocks noChangeShapeType="1"/>
          </p:cNvSpPr>
          <p:nvPr/>
        </p:nvSpPr>
        <p:spPr bwMode="auto">
          <a:xfrm flipV="1">
            <a:off x="3963925" y="2370196"/>
            <a:ext cx="86677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5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/>
              <a:t>Osa 4: Poliittisen yritysvastuun kritiikki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fi-FI" sz="2700" dirty="0" smtClean="0"/>
              <a:t>Poliittinen </a:t>
            </a:r>
            <a:r>
              <a:rPr lang="fi-FI" sz="2700" dirty="0"/>
              <a:t>yritysvastuu ja </a:t>
            </a:r>
            <a:r>
              <a:rPr lang="fi-FI" sz="2700" dirty="0" err="1"/>
              <a:t>libertarismi</a:t>
            </a:r>
            <a:r>
              <a:rPr lang="fi-FI" sz="2700" dirty="0"/>
              <a:t/>
            </a:r>
            <a:br>
              <a:rPr lang="fi-FI" sz="2700" dirty="0"/>
            </a:br>
            <a:r>
              <a:rPr lang="fi-FI" sz="2700" dirty="0" smtClean="0"/>
              <a:t>- Globalisaatio </a:t>
            </a:r>
            <a:r>
              <a:rPr lang="fi-FI" sz="2700" dirty="0"/>
              <a:t>ja poliittinen yritysvastuu</a:t>
            </a:r>
            <a:br>
              <a:rPr lang="fi-FI" sz="2700" dirty="0"/>
            </a:br>
            <a:r>
              <a:rPr lang="fi-FI" sz="2700" dirty="0" smtClean="0"/>
              <a:t>- Säännellyn </a:t>
            </a:r>
            <a:r>
              <a:rPr lang="fi-FI" sz="2700" dirty="0"/>
              <a:t>markkinatalouden puolustus</a:t>
            </a:r>
            <a:br>
              <a:rPr lang="fi-FI" sz="2700" dirty="0"/>
            </a:br>
            <a:r>
              <a:rPr lang="fi-FI" sz="2700" dirty="0" smtClean="0"/>
              <a:t>- Poliittinen yritysvastuu ja </a:t>
            </a:r>
            <a:r>
              <a:rPr lang="fi-FI" sz="2700" dirty="0" err="1" smtClean="0"/>
              <a:t>republikanismi</a:t>
            </a:r>
            <a:r>
              <a:rPr lang="fi-FI" sz="2700" dirty="0"/>
              <a:t/>
            </a:r>
            <a:br>
              <a:rPr lang="fi-FI" sz="2700" dirty="0"/>
            </a:br>
            <a:r>
              <a:rPr lang="fi-FI" dirty="0"/>
              <a:t/>
            </a:r>
            <a:br>
              <a:rPr lang="fi-FI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17281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604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563136"/>
          </a:xfrm>
        </p:spPr>
        <p:txBody>
          <a:bodyPr/>
          <a:lstStyle/>
          <a:p>
            <a:pPr algn="ctr"/>
            <a:r>
              <a:rPr lang="fi-FI" dirty="0" err="1" smtClean="0"/>
              <a:t>Libertarismi</a:t>
            </a:r>
            <a:r>
              <a:rPr lang="fi-FI" dirty="0" smtClean="0"/>
              <a:t> ja poliittinen yritysvastuu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776388"/>
              </p:ext>
            </p:extLst>
          </p:nvPr>
        </p:nvGraphicFramePr>
        <p:xfrm>
          <a:off x="386414" y="1052736"/>
          <a:ext cx="8568952" cy="5096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1422400"/>
                <a:gridCol w="1512168"/>
                <a:gridCol w="1296144"/>
                <a:gridCol w="1296144"/>
                <a:gridCol w="1251018"/>
                <a:gridCol w="1143006"/>
              </a:tblGrid>
              <a:tr h="1472439">
                <a:tc>
                  <a:txBody>
                    <a:bodyPr/>
                    <a:lstStyle/>
                    <a:p>
                      <a:pPr marL="179705" algn="l">
                        <a:spcAft>
                          <a:spcPts val="0"/>
                        </a:spcAft>
                      </a:pPr>
                      <a:endParaRPr lang="fi-FI" sz="1050" noProof="0" dirty="0" smtClean="0">
                        <a:effectLst/>
                      </a:endParaRPr>
                    </a:p>
                    <a:p>
                      <a:pPr marL="179705" algn="l">
                        <a:spcAft>
                          <a:spcPts val="0"/>
                        </a:spcAft>
                      </a:pPr>
                      <a:r>
                        <a:rPr lang="fi-FI" sz="1050" noProof="0" dirty="0" smtClean="0">
                          <a:effectLst/>
                        </a:rPr>
                        <a:t> 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noProof="0" dirty="0" err="1" smtClean="0">
                          <a:effectLst/>
                        </a:rPr>
                        <a:t>Markkina</a:t>
                      </a:r>
                      <a:endParaRPr lang="fi-FI" sz="1100" noProof="0" dirty="0" smtClean="0">
                        <a:effectLst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sosialismi</a:t>
                      </a:r>
                      <a:endParaRPr lang="fi-FI" sz="1100" noProof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Omistus</a:t>
                      </a:r>
                    </a:p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demokratia</a:t>
                      </a:r>
                      <a:endParaRPr lang="fi-FI" sz="1100" noProof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Hyvinvointi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kapitalismi</a:t>
                      </a:r>
                      <a:endParaRPr lang="fi-FI" sz="11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Liberaali</a:t>
                      </a:r>
                      <a:r>
                        <a:rPr lang="fi-FI" sz="1100" baseline="0" noProof="0" dirty="0" smtClean="0">
                          <a:effectLst/>
                        </a:rPr>
                        <a:t> tasa-arvo</a:t>
                      </a:r>
                      <a:endParaRPr lang="fi-FI" sz="1100" noProof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Klassinen</a:t>
                      </a:r>
                      <a:r>
                        <a:rPr lang="fi-FI" sz="11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liberalismi</a:t>
                      </a:r>
                      <a:endParaRPr lang="fi-FI" sz="11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100" noProof="0" dirty="0" err="1" smtClean="0">
                          <a:effectLst/>
                        </a:rPr>
                        <a:t>Libertarismi</a:t>
                      </a:r>
                      <a:endParaRPr lang="fi-FI" sz="11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96113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fi-FI" sz="120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Työnjako</a:t>
                      </a:r>
                      <a:endParaRPr lang="fi-FI" sz="12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Tasa-arvoon tuotantovälineiden yhteisomistuksella ja demokraattisella taloudella. Markkinoille rajattu </a:t>
                      </a:r>
                      <a:r>
                        <a:rPr lang="fi-FI" sz="120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allokatiiviseen</a:t>
                      </a:r>
                      <a:r>
                        <a:rPr lang="fi-FI" sz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tehokkuuteen liittyvä rooli. </a:t>
                      </a:r>
                      <a:endParaRPr lang="fi-FI" sz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fi-FI" sz="1200" noProof="0" dirty="0" smtClean="0">
                          <a:effectLst/>
                        </a:rPr>
                        <a:t>Yhteiskuntaelämän</a:t>
                      </a:r>
                      <a:r>
                        <a:rPr lang="fi-FI" sz="1200" baseline="0" noProof="0" dirty="0" smtClean="0">
                          <a:effectLst/>
                        </a:rPr>
                        <a:t> demokraattinen hallinta vaatii markkinoiden taustalle vahvat julkiset rakenteet, jotka estävät sosioekonomisen vallan kasautumisen ja muuntumisen poliittiseksi vallaksi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fi-FI" sz="1200" baseline="0" noProof="0" dirty="0" smtClean="0">
                          <a:effectLst/>
                        </a:rPr>
                        <a:t>Yhteiskunnan yleinen hyvinvointi vaatii suhteellisen vahvoja julkisen vallan rakenteita joiden vastuulla on sosio-ekonomisen vallan uudelleenjako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Vapaa markkinatalous</a:t>
                      </a:r>
                      <a:r>
                        <a:rPr lang="fi-FI" sz="1200" baseline="0" noProof="0" dirty="0" smtClean="0">
                          <a:effectLst/>
                        </a:rPr>
                        <a:t> </a:t>
                      </a:r>
                      <a:r>
                        <a:rPr lang="fi-FI" sz="1200" noProof="0" dirty="0" smtClean="0">
                          <a:effectLst/>
                        </a:rPr>
                        <a:t>yhtäläisiin</a:t>
                      </a:r>
                      <a:r>
                        <a:rPr lang="fi-FI" sz="1200" baseline="0" noProof="0" dirty="0" smtClean="0">
                          <a:effectLst/>
                        </a:rPr>
                        <a:t> mahdollisuuksiin tähtäävän sosiaalisektorin puitteissa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fi-FI" sz="1200" noProof="0" dirty="0" smtClean="0">
                          <a:effectLst/>
                        </a:rPr>
                        <a:t>Laaja yksityinen sektori jolla pääosa yhteiskunnan vastuista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 </a:t>
                      </a:r>
                      <a:r>
                        <a:rPr lang="fi-FI" sz="1200" baseline="0" noProof="0" dirty="0" smtClean="0">
                          <a:effectLst/>
                        </a:rPr>
                        <a:t>Rajoitettu valtiovalta taloudellista tehokkuutta varten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Poliittinen</a:t>
                      </a:r>
                      <a:r>
                        <a:rPr lang="fi-FI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yritysvastuu</a:t>
                      </a:r>
                      <a:r>
                        <a:rPr lang="fi-FI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haastaa tämän position</a:t>
                      </a:r>
                      <a:endParaRPr lang="fi-FI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baseline="0" noProof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Yhteiskunta yksityisten sopimusten verkostona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aseline="0" noProof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Minimivaltio tai vahvat yritykset yksityisten omistusten ja sopimusten takaajina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b="1" noProof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Poliittinen</a:t>
                      </a:r>
                      <a:r>
                        <a:rPr lang="fi-FI" sz="1200" b="1" baseline="0" noProof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yritysvastuu</a:t>
                      </a:r>
                      <a:r>
                        <a:rPr lang="fi-FI" sz="1200" b="1" noProof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päätyy tähän positioon</a:t>
                      </a:r>
                      <a:endParaRPr lang="fi-FI" sz="1200" b="1" noProof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46200" y="2463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80176"/>
            <a:ext cx="1008112" cy="114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70" y="1430736"/>
            <a:ext cx="936104" cy="112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73" y="1440362"/>
            <a:ext cx="1008112" cy="11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3" y="1412776"/>
            <a:ext cx="1098364" cy="11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91043"/>
            <a:ext cx="1008112" cy="11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19" y="1391043"/>
            <a:ext cx="993553" cy="11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1043608" y="2692400"/>
            <a:ext cx="7848872" cy="34729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Libertarismi</a:t>
            </a:r>
            <a:r>
              <a:rPr lang="fi-FI" dirty="0" smtClean="0"/>
              <a:t> ja poliittinen yritysvastuu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Libertarismi</a:t>
            </a:r>
            <a:r>
              <a:rPr lang="fi-FI" dirty="0" smtClean="0"/>
              <a:t> poliittisesti edistyksellisenä oppina?</a:t>
            </a:r>
          </a:p>
          <a:p>
            <a:pPr marL="0" indent="0">
              <a:buNone/>
            </a:pPr>
            <a:endParaRPr lang="fi-FI" dirty="0" smtClean="0"/>
          </a:p>
          <a:p>
            <a:pPr>
              <a:buFont typeface="Wingdings" charset="2"/>
              <a:buChar char="ü"/>
            </a:pPr>
            <a:r>
              <a:rPr lang="fi-FI" sz="2000" dirty="0" smtClean="0"/>
              <a:t>Esimerkkinä esiteollinen Suomi (Mänttä 1880-1950)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err="1" smtClean="0"/>
              <a:t>Libertaristinen</a:t>
            </a:r>
            <a:r>
              <a:rPr lang="fi-FI" dirty="0" smtClean="0"/>
              <a:t> poliittinen yritysvastuu ei ylitä valtavirran taloudellista yritysvastuuta.</a:t>
            </a:r>
          </a:p>
          <a:p>
            <a:endParaRPr lang="fi-FI" dirty="0" smtClean="0"/>
          </a:p>
          <a:p>
            <a:r>
              <a:rPr lang="fi-FI" dirty="0" err="1" smtClean="0"/>
              <a:t>Libertaristinen</a:t>
            </a:r>
            <a:r>
              <a:rPr lang="fi-FI" dirty="0" smtClean="0"/>
              <a:t> poliittinen konteksti ei tarjoa tilaa demokraattisille poliittisille prosesseille, joita Scherer ja Palazzo peräänkuuluttavat.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88840"/>
            <a:ext cx="111561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800" dirty="0" smtClean="0"/>
              <a:t>Globalisaatio ja poliittinen yritysvastuu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97036"/>
            <a:ext cx="7988400" cy="4136400"/>
          </a:xfrm>
        </p:spPr>
        <p:txBody>
          <a:bodyPr>
            <a:normAutofit/>
          </a:bodyPr>
          <a:lstStyle/>
          <a:p>
            <a:r>
              <a:rPr lang="fi-FI" dirty="0" smtClean="0"/>
              <a:t>Scherer ja Palazzo vetoavat nk. globalisaation vahvaan teesiin kun he haastavat klassista liberalismia.</a:t>
            </a:r>
          </a:p>
          <a:p>
            <a:r>
              <a:rPr lang="fi-FI" dirty="0" smtClean="0"/>
              <a:t>Tämän teesin mahdollinen paikkansapitävyys ei kuitenkaan haasta klassisen liberalismin vaatimusta talouden ja politiikan välisille raja-aidoille.</a:t>
            </a:r>
            <a:endParaRPr lang="fi-FI" b="1" dirty="0" smtClean="0"/>
          </a:p>
          <a:p>
            <a:r>
              <a:rPr lang="fi-FI" dirty="0" smtClean="0"/>
              <a:t>Edelleen, globaalissa taloudessa on tarvetta vahvemmille politiikan ja talouden välisille raja-aidoille.</a:t>
            </a:r>
          </a:p>
          <a:p>
            <a:pPr>
              <a:buFont typeface="Wingdings" charset="2"/>
              <a:buChar char="ü"/>
            </a:pPr>
            <a:r>
              <a:rPr lang="fi-FI" sz="2000" dirty="0" smtClean="0"/>
              <a:t>Finanssikriisi Yhdysvalloissa esimerkkinä </a:t>
            </a:r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0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260648"/>
            <a:ext cx="7988400" cy="648072"/>
          </a:xfrm>
        </p:spPr>
        <p:txBody>
          <a:bodyPr>
            <a:noAutofit/>
          </a:bodyPr>
          <a:lstStyle/>
          <a:p>
            <a:pPr algn="ctr"/>
            <a:r>
              <a:rPr lang="fi-FI" sz="2800" dirty="0" smtClean="0"/>
              <a:t>Säännellyn markkinatalouden puolustus</a:t>
            </a:r>
            <a:endParaRPr lang="fi-FI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442510"/>
              </p:ext>
            </p:extLst>
          </p:nvPr>
        </p:nvGraphicFramePr>
        <p:xfrm>
          <a:off x="426546" y="1124744"/>
          <a:ext cx="8609951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102"/>
                <a:gridCol w="1728192"/>
                <a:gridCol w="2088232"/>
                <a:gridCol w="1944216"/>
                <a:gridCol w="1872209"/>
              </a:tblGrid>
              <a:tr h="1534345">
                <a:tc>
                  <a:txBody>
                    <a:bodyPr/>
                    <a:lstStyle/>
                    <a:p>
                      <a:pPr marL="179705" algn="l">
                        <a:spcAft>
                          <a:spcPts val="0"/>
                        </a:spcAft>
                      </a:pPr>
                      <a:endParaRPr lang="fi-FI" sz="1050" noProof="0" dirty="0" smtClean="0">
                        <a:effectLst/>
                      </a:endParaRPr>
                    </a:p>
                    <a:p>
                      <a:pPr marL="179705" algn="l">
                        <a:spcAft>
                          <a:spcPts val="0"/>
                        </a:spcAft>
                      </a:pPr>
                      <a:r>
                        <a:rPr lang="fi-FI" sz="1050" noProof="0" dirty="0" smtClean="0">
                          <a:effectLst/>
                        </a:rPr>
                        <a:t> 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Property-owning</a:t>
                      </a:r>
                      <a:r>
                        <a:rPr lang="en-US" sz="1100" baseline="0" noProof="0" dirty="0" smtClean="0">
                          <a:effectLst/>
                        </a:rPr>
                        <a:t> democracy</a:t>
                      </a:r>
                      <a:endParaRPr lang="en-US" sz="1100" noProof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Welfare-state capitalism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noProof="0" smtClean="0">
                          <a:effectLst/>
                        </a:rPr>
                        <a:t>Liberal</a:t>
                      </a:r>
                      <a:r>
                        <a:rPr lang="en-US" sz="1100" baseline="0" noProof="0" smtClean="0">
                          <a:effectLst/>
                        </a:rPr>
                        <a:t> equality</a:t>
                      </a:r>
                      <a:endParaRPr lang="en-US" sz="1100" noProof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noProof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Klassinen</a:t>
                      </a:r>
                      <a:r>
                        <a:rPr lang="en-US" sz="11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noProof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liberalismi</a:t>
                      </a:r>
                      <a:endParaRPr lang="en-US" sz="110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344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05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Division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of 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moral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labor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between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endParaRPr lang="fi-FI" sz="1050" baseline="0" noProof="0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Public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structures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/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Private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sphere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of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society</a:t>
                      </a:r>
                      <a:endParaRPr lang="fi-FI" sz="1050" noProof="0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05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Yhteiskuntaelämän</a:t>
                      </a:r>
                      <a:r>
                        <a:rPr lang="fi-FI" sz="1200" baseline="0" noProof="0" dirty="0" smtClean="0">
                          <a:effectLst/>
                        </a:rPr>
                        <a:t> demokraattinen hallinta vaatii markkinoiden taustalle vahvat julkiset rakenteet, jotka estävät sosioekonomisen vallan kasautumisen ja muuntumisen poliittiseksi vallaksi</a:t>
                      </a:r>
                      <a:r>
                        <a:rPr lang="fi-FI" sz="1200" noProof="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fi-FI" sz="1100" b="1" noProof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Poliittinen</a:t>
                      </a:r>
                      <a:r>
                        <a:rPr lang="fi-FI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yritysvastuu ei</a:t>
                      </a:r>
                      <a:r>
                        <a:rPr lang="fi-FI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huomioi tätä positiota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baseline="0" noProof="0" dirty="0" smtClean="0">
                          <a:effectLst/>
                          <a:latin typeface="+mn-lt"/>
                        </a:rPr>
                        <a:t>Yhteiskunnan yleinen hyvinvointi vaatii suhteellisen vahvoja julkisen vallan rakenteita joiden vastuulla on sosio-ekonomisen vallan uudelleenjako</a:t>
                      </a:r>
                      <a:r>
                        <a:rPr lang="fi-FI" sz="1200" noProof="0" dirty="0" smtClean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fi-FI" sz="1200" b="1" noProof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Poliittinen</a:t>
                      </a:r>
                      <a:r>
                        <a:rPr lang="fi-FI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yritysvastuu ei</a:t>
                      </a:r>
                      <a:r>
                        <a:rPr lang="fi-FI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huomioi tätä positiota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fi-FI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Vapaa markkinatalous</a:t>
                      </a:r>
                      <a:r>
                        <a:rPr lang="fi-FI" sz="1200" baseline="0" noProof="0" dirty="0" smtClean="0">
                          <a:effectLst/>
                        </a:rPr>
                        <a:t> </a:t>
                      </a:r>
                      <a:r>
                        <a:rPr lang="fi-FI" sz="1200" noProof="0" dirty="0" smtClean="0">
                          <a:effectLst/>
                        </a:rPr>
                        <a:t>yhtäläisiin</a:t>
                      </a:r>
                      <a:r>
                        <a:rPr lang="fi-FI" sz="1200" baseline="0" noProof="0" dirty="0" smtClean="0">
                          <a:effectLst/>
                        </a:rPr>
                        <a:t> mahdollisuuksiin tähtäävän sosiaalisektorin puitteissa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endParaRPr lang="fi-FI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fi-FI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Poliittinen</a:t>
                      </a:r>
                      <a:r>
                        <a:rPr lang="fi-FI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yritysvastuu ei</a:t>
                      </a:r>
                      <a:r>
                        <a:rPr lang="fi-FI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huomioi tätä positiota</a:t>
                      </a:r>
                      <a:endParaRPr lang="fi-FI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fi-FI" sz="1200" noProof="0" dirty="0" smtClean="0">
                          <a:effectLst/>
                        </a:rPr>
                        <a:t>Laaja yksityinen sektori jolla pääosa yhteiskunnan vastuista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noProof="0" dirty="0" smtClean="0">
                          <a:effectLst/>
                        </a:rPr>
                        <a:t> </a:t>
                      </a:r>
                      <a:r>
                        <a:rPr lang="fi-FI" sz="1200" baseline="0" noProof="0" dirty="0" smtClean="0">
                          <a:effectLst/>
                        </a:rPr>
                        <a:t>Rajoitettu valtiovalta taloudellista tehokkuutta varten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fi-FI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fi-FI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fi-FI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Poliittinen</a:t>
                      </a:r>
                      <a:r>
                        <a:rPr lang="fi-FI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yritysvastuu</a:t>
                      </a:r>
                      <a:r>
                        <a:rPr lang="fi-FI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haastaa tämän position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46200" y="2463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00" y="1392824"/>
            <a:ext cx="936104" cy="119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81615"/>
            <a:ext cx="1008112" cy="119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5"/>
            <a:ext cx="1098364" cy="11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0864"/>
            <a:ext cx="1008112" cy="11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403648" y="2692400"/>
            <a:ext cx="7632848" cy="3267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9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400" dirty="0" smtClean="0"/>
              <a:t>Poliittinen yritysvastuu ja </a:t>
            </a:r>
            <a:r>
              <a:rPr lang="fi-FI" sz="2400" dirty="0" err="1" smtClean="0"/>
              <a:t>republikanismi</a:t>
            </a: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Scherer &amp; Palazzo vetoavat </a:t>
            </a:r>
            <a:r>
              <a:rPr lang="fi-FI" dirty="0" err="1" smtClean="0"/>
              <a:t>republikanistiseen</a:t>
            </a:r>
            <a:r>
              <a:rPr lang="fi-FI" dirty="0" smtClean="0"/>
              <a:t> poliittiseen filosofiaan ja </a:t>
            </a:r>
            <a:r>
              <a:rPr lang="fi-FI" dirty="0" err="1" smtClean="0"/>
              <a:t>deliberatiiviseen</a:t>
            </a:r>
            <a:r>
              <a:rPr lang="fi-FI" dirty="0" smtClean="0"/>
              <a:t> demokratiaan haastaessaan klassisen liberalismin erottelun yhteiskunnan poliittisen ja taloudellisen sektorin välillä.</a:t>
            </a:r>
          </a:p>
          <a:p>
            <a:r>
              <a:rPr lang="fi-FI" dirty="0" err="1" smtClean="0"/>
              <a:t>Republikanistisen</a:t>
            </a:r>
            <a:r>
              <a:rPr lang="fi-FI" dirty="0" smtClean="0"/>
              <a:t> poliittisen teorian ja poliittisen yritysvastuun välillä on kuitenkin syvällisiä jännitteitä.</a:t>
            </a:r>
          </a:p>
          <a:p>
            <a:endParaRPr lang="fi-FI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9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Uusi poliittinen yritysvastuu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dirty="0" smtClean="0"/>
              <a:t>Globalisaatio hämärtää perinteisiä raja-aitoja yhteiskunnan poliittisten ja taloudellisten elämänpiirien välillä ja johtaa liikeyritysten politisoitumiseen</a:t>
            </a:r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endParaRPr lang="en-US" sz="18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://www.youtube.com/watch?v=4P4uvC2BFdU&amp;feature=related</a:t>
            </a:r>
            <a:r>
              <a:rPr lang="en-US" sz="1800" dirty="0"/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77" y="1"/>
            <a:ext cx="13681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" y="0"/>
            <a:ext cx="1296144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38437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3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851168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Poliittinen</a:t>
            </a:r>
            <a:r>
              <a:rPr lang="en-US" sz="2800" dirty="0" smtClean="0"/>
              <a:t> </a:t>
            </a:r>
            <a:r>
              <a:rPr lang="en-US" sz="2800" dirty="0" err="1" smtClean="0"/>
              <a:t>yritysvastuu</a:t>
            </a:r>
            <a:r>
              <a:rPr lang="en-US" sz="2800" dirty="0" smtClean="0"/>
              <a:t> ja </a:t>
            </a:r>
            <a:r>
              <a:rPr lang="en-US" sz="2800" dirty="0" err="1" smtClean="0"/>
              <a:t>republikanismi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Poliittisen yritysvastuun mukaiset sosiaaliset järjestykset ja </a:t>
            </a:r>
            <a:r>
              <a:rPr lang="fi-FI" dirty="0" err="1" smtClean="0"/>
              <a:t>republikanistinen</a:t>
            </a:r>
            <a:r>
              <a:rPr lang="fi-FI" dirty="0" smtClean="0"/>
              <a:t> käsitys poliittisesta vapaudesta ovat ristiriidassa keskenään.</a:t>
            </a:r>
          </a:p>
          <a:p>
            <a:r>
              <a:rPr lang="fi-FI" dirty="0" smtClean="0"/>
              <a:t>Nykyaikainen </a:t>
            </a:r>
            <a:r>
              <a:rPr lang="fi-FI" dirty="0" err="1" smtClean="0"/>
              <a:t>republikanistinen</a:t>
            </a:r>
            <a:r>
              <a:rPr lang="fi-FI" dirty="0" smtClean="0"/>
              <a:t> poliittinen teoria on paremmin linjassa säännellyn markkinatalouden idean (omistusdemokratian) kuin poliittisen yritysvastuun kanssa.</a:t>
            </a:r>
          </a:p>
          <a:p>
            <a:r>
              <a:rPr lang="fi-FI" dirty="0" smtClean="0"/>
              <a:t>Scherer &amp; Palazzon kuvaus globaalista taloudesta (jossa ei ole taustaoikeudenmukaisuutta ylläpitäviä rakenteita) on jännitteisessä suhteessa </a:t>
            </a:r>
            <a:r>
              <a:rPr lang="fi-FI" dirty="0" err="1" smtClean="0"/>
              <a:t>deliberatiivisen</a:t>
            </a:r>
            <a:r>
              <a:rPr lang="fi-FI" dirty="0" smtClean="0"/>
              <a:t> demokratian vaatimien institutionaalisten olosuhteiden kanssa (</a:t>
            </a:r>
            <a:r>
              <a:rPr lang="fi-FI" dirty="0" err="1" smtClean="0"/>
              <a:t>Crocker</a:t>
            </a:r>
            <a:r>
              <a:rPr lang="fi-FI" dirty="0" smtClean="0"/>
              <a:t> 2006; Richardson 2002).</a:t>
            </a:r>
          </a:p>
          <a:p>
            <a:endParaRPr lang="en-US" dirty="0" smtClean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2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Osa</a:t>
            </a:r>
            <a:r>
              <a:rPr lang="en-US" dirty="0" smtClean="0"/>
              <a:t> 5: </a:t>
            </a:r>
            <a:r>
              <a:rPr lang="en-US" dirty="0" err="1" smtClean="0"/>
              <a:t>Johtopäätös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67240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6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779160"/>
          </a:xfrm>
        </p:spPr>
        <p:txBody>
          <a:bodyPr>
            <a:normAutofit/>
          </a:bodyPr>
          <a:lstStyle/>
          <a:p>
            <a:pPr algn="ctr"/>
            <a:r>
              <a:rPr lang="fi-FI" sz="2800" dirty="0" smtClean="0"/>
              <a:t>Kritiikin kooste</a:t>
            </a:r>
            <a:endParaRPr lang="fi-FI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2400" y="1124744"/>
            <a:ext cx="8320080" cy="4595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2800" dirty="0" smtClean="0"/>
              <a:t>Poliittisen yritysvastuun </a:t>
            </a:r>
            <a:r>
              <a:rPr lang="fi-FI" sz="2800" dirty="0" err="1" smtClean="0"/>
              <a:t>libertaristinen</a:t>
            </a:r>
            <a:r>
              <a:rPr lang="fi-FI" sz="2800" dirty="0" smtClean="0"/>
              <a:t> sävy.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 smtClean="0"/>
              <a:t>Ongelmallinen vastaus globalisaatiokehitykseen.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 smtClean="0"/>
              <a:t>Säännellyn markkinatalouden eri versioita ei ole otettu riittävästi huomioon.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 smtClean="0"/>
              <a:t>Vaikea yhdistää </a:t>
            </a:r>
            <a:r>
              <a:rPr lang="fi-FI" sz="2800" dirty="0" err="1" smtClean="0"/>
              <a:t>republikanistinen</a:t>
            </a:r>
            <a:r>
              <a:rPr lang="fi-FI" sz="2800" dirty="0" smtClean="0"/>
              <a:t> poliittinen teoria ja </a:t>
            </a:r>
            <a:r>
              <a:rPr lang="fi-FI" sz="2800" dirty="0" err="1" smtClean="0"/>
              <a:t>deliberatiivinen</a:t>
            </a:r>
            <a:r>
              <a:rPr lang="fi-FI" sz="2800" dirty="0" smtClean="0"/>
              <a:t> demokratia sen kanssa, että liikeyritykset ovat aktiivisia poliittisia toimijoita.</a:t>
            </a:r>
          </a:p>
          <a:p>
            <a:endParaRPr lang="fi-FI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7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Ehdotuksia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Enemmän huomiota vastuullisen liiketoiminnan edellyttämiin institutionaalisiin taustarakenteisiin.</a:t>
            </a:r>
          </a:p>
          <a:p>
            <a:r>
              <a:rPr lang="fi-FI" dirty="0" smtClean="0"/>
              <a:t>Ylikansallista lainsäädäntö ja normeja tarvitaan.</a:t>
            </a:r>
          </a:p>
          <a:p>
            <a:r>
              <a:rPr lang="fi-FI" dirty="0" smtClean="0"/>
              <a:t>Huomiota institutionaalisiin keinoihin joilla luoda rajoja talouden ja politiikan välille.</a:t>
            </a:r>
          </a:p>
          <a:p>
            <a:r>
              <a:rPr lang="fi-FI" dirty="0" smtClean="0"/>
              <a:t>Syytä etsiä reiluja ja tehokkaita politiikan ja talouden välisiä moraalisen työnjaon malleja. </a:t>
            </a:r>
          </a:p>
          <a:p>
            <a:r>
              <a:rPr lang="fi-FI" dirty="0" smtClean="0"/>
              <a:t>Säännellyn markkinatalouden idea on vahvempi ja moninaisempi kuin poliittinen yritysvastuu olettaa.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6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Yrityskansalaisuus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2492896"/>
            <a:ext cx="7988400" cy="33123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i-FI" dirty="0"/>
              <a:t>Y</a:t>
            </a:r>
            <a:r>
              <a:rPr lang="fi-FI" dirty="0" smtClean="0"/>
              <a:t>ritykset ottavat hoitaakseen valtiovallan perinteisiä yhteiskuntaelämän säätelytehtäviä ja toimivat kansalaisten perusoikeuksien tarjoajina.</a:t>
            </a:r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1700" dirty="0" smtClean="0">
                <a:hlinkClick r:id="rId2"/>
              </a:rPr>
              <a:t>http</a:t>
            </a:r>
            <a:r>
              <a:rPr lang="en-US" sz="1700" dirty="0">
                <a:hlinkClick r:id="rId2"/>
              </a:rPr>
              <a:t>://www.youtube.com/watch?v=yI7_pwxcC6M&amp;feature=relmfu</a:t>
            </a:r>
            <a:r>
              <a:rPr lang="en-US" sz="1700" dirty="0"/>
              <a:t> </a:t>
            </a:r>
          </a:p>
          <a:p>
            <a:pPr marL="0" indent="0" algn="ctr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1278818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737"/>
            <a:ext cx="127881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0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635144"/>
          </a:xfrm>
        </p:spPr>
        <p:txBody>
          <a:bodyPr/>
          <a:lstStyle/>
          <a:p>
            <a:pPr algn="ctr"/>
            <a:r>
              <a:rPr lang="fi-FI" dirty="0" smtClean="0"/>
              <a:t>Uusi yritysvastuun paradigma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40" y="1156930"/>
            <a:ext cx="7988400" cy="4604028"/>
          </a:xfrm>
        </p:spPr>
        <p:txBody>
          <a:bodyPr/>
          <a:lstStyle/>
          <a:p>
            <a:pPr marL="0" indent="0" algn="ctr">
              <a:buNone/>
            </a:pPr>
            <a:r>
              <a:rPr lang="fi-FI" dirty="0" smtClean="0"/>
              <a:t>Perinteinen käsitys yrityksistä taloudellisiin tehtäviin keskittyvinä </a:t>
            </a:r>
            <a:r>
              <a:rPr lang="fi-FI" b="1" dirty="0" smtClean="0"/>
              <a:t>epäpoliittisina toimijoina</a:t>
            </a:r>
            <a:r>
              <a:rPr lang="fi-FI" dirty="0" smtClean="0"/>
              <a:t>, joilla ei ole </a:t>
            </a:r>
            <a:r>
              <a:rPr lang="fi-FI" b="1" dirty="0" smtClean="0"/>
              <a:t>taloudellisen rationaalisuuden ylittäviä sosiaalisia vastuita</a:t>
            </a:r>
            <a:r>
              <a:rPr lang="fi-FI" dirty="0" smtClean="0"/>
              <a:t>, ei enää päde.</a:t>
            </a:r>
          </a:p>
          <a:p>
            <a:pPr marL="0" indent="0" algn="ctr">
              <a:buNone/>
            </a:pPr>
            <a:r>
              <a:rPr lang="fi-FI" dirty="0" smtClean="0"/>
              <a:t> Uusi poliittinen yritysvastuukäsitys ylittää ja korvaa perinteisen taloudellisen yritysvastuukäsityksen</a:t>
            </a:r>
          </a:p>
          <a:p>
            <a:pPr marL="0" indent="0" algn="just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3428999"/>
            <a:ext cx="3816424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627784" y="3356992"/>
            <a:ext cx="4032448" cy="2448272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627785" y="3356992"/>
            <a:ext cx="4032447" cy="24341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44" y="476672"/>
            <a:ext cx="7988400" cy="1080000"/>
          </a:xfrm>
        </p:spPr>
        <p:txBody>
          <a:bodyPr/>
          <a:lstStyle/>
          <a:p>
            <a:pPr algn="ctr"/>
            <a:r>
              <a:rPr lang="fi-FI" dirty="0" smtClean="0"/>
              <a:t>Pohdittavaa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fi-FI" sz="2800" dirty="0" smtClean="0"/>
              <a:t>Kuinka </a:t>
            </a:r>
            <a:r>
              <a:rPr lang="fi-FI" sz="2800" b="1" dirty="0" smtClean="0"/>
              <a:t>vakavasti</a:t>
            </a:r>
            <a:r>
              <a:rPr lang="fi-FI" sz="2800" dirty="0" smtClean="0"/>
              <a:t> ja </a:t>
            </a:r>
            <a:r>
              <a:rPr lang="fi-FI" sz="2800" b="1" dirty="0" smtClean="0"/>
              <a:t>millaisin poliittisin seurauksin </a:t>
            </a:r>
            <a:r>
              <a:rPr lang="fi-FI" sz="2800" dirty="0" smtClean="0"/>
              <a:t>uusi poliittinen yritysvastuukäsitys haastaa perinteisen ekonomistisen yritysvastuun tulkinnan?</a:t>
            </a:r>
          </a:p>
          <a:p>
            <a:endParaRPr lang="fi-FI" sz="2800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09120"/>
            <a:ext cx="108012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0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Osa</a:t>
            </a:r>
            <a:r>
              <a:rPr lang="en-US" dirty="0" smtClean="0"/>
              <a:t> 2</a:t>
            </a:r>
            <a:r>
              <a:rPr lang="fi-FI" dirty="0" smtClean="0"/>
              <a:t>: </a:t>
            </a:r>
            <a:r>
              <a:rPr lang="fi-FI" dirty="0"/>
              <a:t>Tulkintakehikko uuden poliittisen yritysvastuun </a:t>
            </a:r>
            <a:r>
              <a:rPr lang="fi-FI" dirty="0" smtClean="0"/>
              <a:t>merkityksen </a:t>
            </a:r>
            <a:r>
              <a:rPr lang="fi-FI" dirty="0"/>
              <a:t>arviointiin</a:t>
            </a:r>
            <a:r>
              <a:rPr lang="fi-FI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fi-FI" sz="3100" dirty="0" smtClean="0"/>
              <a:t>Moraalisen työnjaon käsite</a:t>
            </a:r>
            <a:br>
              <a:rPr lang="fi-FI" sz="3100" dirty="0" smtClean="0"/>
            </a:br>
            <a:r>
              <a:rPr lang="fi-FI" sz="3100" dirty="0" smtClean="0"/>
              <a:t/>
            </a:r>
            <a:br>
              <a:rPr lang="fi-FI" sz="3100" dirty="0" smtClean="0"/>
            </a:br>
            <a:r>
              <a:rPr lang="fi-FI" sz="2700" dirty="0" err="1" smtClean="0"/>
              <a:t>-Libertarismi</a:t>
            </a:r>
            <a:r>
              <a:rPr lang="fi-FI" sz="2700" dirty="0" smtClean="0"/>
              <a:t/>
            </a:r>
            <a:br>
              <a:rPr lang="fi-FI" sz="2700" dirty="0" smtClean="0"/>
            </a:br>
            <a:r>
              <a:rPr lang="fi-FI" sz="2700" dirty="0" err="1" smtClean="0"/>
              <a:t>-Klassinen</a:t>
            </a:r>
            <a:r>
              <a:rPr lang="fi-FI" sz="2700" dirty="0" smtClean="0"/>
              <a:t> liberalismi</a:t>
            </a:r>
            <a:br>
              <a:rPr lang="fi-FI" sz="2700" dirty="0" smtClean="0"/>
            </a:br>
            <a:r>
              <a:rPr lang="fi-FI" sz="2700" dirty="0" err="1" smtClean="0"/>
              <a:t>-Liberaali</a:t>
            </a:r>
            <a:r>
              <a:rPr lang="fi-FI" sz="2700" dirty="0" smtClean="0"/>
              <a:t> tasa-arvo</a:t>
            </a:r>
            <a:br>
              <a:rPr lang="fi-FI" sz="2700" dirty="0" smtClean="0"/>
            </a:br>
            <a:r>
              <a:rPr lang="fi-FI" sz="2700" dirty="0" err="1" smtClean="0"/>
              <a:t>-Hyvinvointikapitalismi</a:t>
            </a:r>
            <a:r>
              <a:rPr lang="fi-FI" sz="2700" dirty="0" smtClean="0"/>
              <a:t/>
            </a:r>
            <a:br>
              <a:rPr lang="fi-FI" sz="2700" dirty="0" smtClean="0"/>
            </a:br>
            <a:r>
              <a:rPr lang="fi-FI" sz="2700" dirty="0" smtClean="0"/>
              <a:t>Omistusdemokratia</a:t>
            </a:r>
            <a:br>
              <a:rPr lang="fi-FI" sz="2700" dirty="0" smtClean="0"/>
            </a:br>
            <a:r>
              <a:rPr lang="fi-FI" sz="2700" dirty="0" err="1" smtClean="0"/>
              <a:t>-Markkinasosialismi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5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Moraalinen työnjako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916832"/>
            <a:ext cx="7988400" cy="3803568"/>
          </a:xfrm>
        </p:spPr>
        <p:txBody>
          <a:bodyPr/>
          <a:lstStyle/>
          <a:p>
            <a:r>
              <a:rPr lang="fi-FI" dirty="0" smtClean="0"/>
              <a:t>Viittaa tapoihin joilla yhteiskunnassa vastuut jakautuvat poliittisten, sosiaalisten ja taloudellisten instituutioiden ja niiden puitteissa operoivien toimijoiden kesken.</a:t>
            </a:r>
          </a:p>
          <a:p>
            <a:pPr>
              <a:lnSpc>
                <a:spcPts val="2500"/>
              </a:lnSpc>
              <a:buClr>
                <a:schemeClr val="accent3"/>
              </a:buClr>
              <a:defRPr/>
            </a:pPr>
            <a:r>
              <a:rPr lang="fi-FI" dirty="0" smtClean="0"/>
              <a:t>Poliittiset opit voidaan nähdä erilaisina käsityksinä sopivasta moraalisesta työnjaosta yhteiskunnassa.</a:t>
            </a:r>
          </a:p>
          <a:p>
            <a:pPr>
              <a:defRPr/>
            </a:pPr>
            <a:endParaRPr lang="fi-FI" dirty="0" smtClean="0"/>
          </a:p>
          <a:p>
            <a:pPr marL="0" indent="0" algn="ctr">
              <a:buNone/>
            </a:pP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47" y="3806288"/>
            <a:ext cx="150609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6288"/>
            <a:ext cx="223224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9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_economic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aalto_economics</Template>
  <TotalTime>2408</TotalTime>
  <Words>1995</Words>
  <Application>Microsoft Office PowerPoint</Application>
  <PresentationFormat>On-screen Show (4:3)</PresentationFormat>
  <Paragraphs>453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aalto_economics</vt:lpstr>
      <vt:lpstr>Poliittinen yritysvastuu</vt:lpstr>
      <vt:lpstr>Luennon rakenne</vt:lpstr>
      <vt:lpstr>Osa 1 : Uusi poliittinen yritysvastuu    “We suggest that, under the conditions of globalization, the strict division of labor between private business and nation-state governance does not hold any more” (Scherer &amp; Palazzo)</vt:lpstr>
      <vt:lpstr>Uusi poliittinen yritysvastuu</vt:lpstr>
      <vt:lpstr>Yrityskansalaisuus</vt:lpstr>
      <vt:lpstr>Uusi yritysvastuun paradigma</vt:lpstr>
      <vt:lpstr>Pohdittavaa</vt:lpstr>
      <vt:lpstr>Osa 2: Tulkintakehikko uuden poliittisen yritysvastuun merkityksen arviointiin.  Moraalisen työnjaon käsite  -Libertarismi -Klassinen liberalismi -Liberaali tasa-arvo -Hyvinvointikapitalismi Omistusdemokratia -Markkinasosialismi   </vt:lpstr>
      <vt:lpstr>Moraalinen työnjako</vt:lpstr>
      <vt:lpstr>Poliittiset opit</vt:lpstr>
      <vt:lpstr>Libertarismi</vt:lpstr>
      <vt:lpstr>Klassinen liberalismi</vt:lpstr>
      <vt:lpstr>Liberaali tasa-arvo</vt:lpstr>
      <vt:lpstr>Hyvinvointikapitalismi</vt:lpstr>
      <vt:lpstr>Omistusdemokratia</vt:lpstr>
      <vt:lpstr>Markkinasosialismi</vt:lpstr>
      <vt:lpstr>Osa 3: Merkittävien yritysvastuukeskustelujen (1950-2011) poliittinen tulkinta.    -Klassinen yritysvastuu -Taloudellinen yritysvastuu - Uusi poliittinen yritysvastuu  </vt:lpstr>
      <vt:lpstr>Tulkintakehikko</vt:lpstr>
      <vt:lpstr>Klassinen yritysvastuu</vt:lpstr>
      <vt:lpstr>Klassinen yritysvastuu</vt:lpstr>
      <vt:lpstr>Klassinen yritysvastuu</vt:lpstr>
      <vt:lpstr>Klassinen moniarvoisuus</vt:lpstr>
      <vt:lpstr>Taloudellinen yritysvastuu</vt:lpstr>
      <vt:lpstr>Taloudellinen yritysvastuu</vt:lpstr>
      <vt:lpstr>Taloudellinen yritysvastuu</vt:lpstr>
      <vt:lpstr>Taloudellinen yritysvastuu</vt:lpstr>
      <vt:lpstr>”Oikeistolainen taloudellinen”</vt:lpstr>
      <vt:lpstr>Uusi poliittinen yritysvastuu</vt:lpstr>
      <vt:lpstr>Yritykset hallitusvallassa </vt:lpstr>
      <vt:lpstr>Uusi poliittinen yritysvastuu lähde: Guido Palazzo</vt:lpstr>
      <vt:lpstr>Uuden poliittisen yritysvastuun merkitys</vt:lpstr>
      <vt:lpstr>Uusi poliittinen</vt:lpstr>
      <vt:lpstr>Poliittinen peruskartta</vt:lpstr>
      <vt:lpstr>Osa 4: Poliittisen yritysvastuun kritiikki     -   - Poliittinen yritysvastuu ja libertarismi - Globalisaatio ja poliittinen yritysvastuu - Säännellyn markkinatalouden puolustus - Poliittinen yritysvastuu ja republikanismi  </vt:lpstr>
      <vt:lpstr>Libertarismi ja poliittinen yritysvastuu</vt:lpstr>
      <vt:lpstr>Libertarismi ja poliittinen yritysvastuu</vt:lpstr>
      <vt:lpstr>Globalisaatio ja poliittinen yritysvastuu</vt:lpstr>
      <vt:lpstr>Säännellyn markkinatalouden puolustus</vt:lpstr>
      <vt:lpstr>Poliittinen yritysvastuu ja republikanismi</vt:lpstr>
      <vt:lpstr>Poliittinen yritysvastuu ja republikanismi</vt:lpstr>
      <vt:lpstr>Osa 5: Johtopäätös</vt:lpstr>
      <vt:lpstr>Kritiikin kooste</vt:lpstr>
      <vt:lpstr>Ehdotuksia</vt:lpstr>
    </vt:vector>
  </TitlesOfParts>
  <Company>Aalto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Corporate Responsibility</dc:title>
  <dc:creator>jmakinen</dc:creator>
  <cp:lastModifiedBy>rudanko</cp:lastModifiedBy>
  <cp:revision>174</cp:revision>
  <cp:lastPrinted>2011-11-15T10:23:07Z</cp:lastPrinted>
  <dcterms:created xsi:type="dcterms:W3CDTF">2011-10-03T09:30:14Z</dcterms:created>
  <dcterms:modified xsi:type="dcterms:W3CDTF">2015-01-23T12:26:11Z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002</vt:lpwstr>
  </property>
</Properties>
</file>