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19"/>
  </p:notesMasterIdLst>
  <p:sldIdLst>
    <p:sldId id="304" r:id="rId2"/>
    <p:sldId id="305" r:id="rId3"/>
    <p:sldId id="324" r:id="rId4"/>
    <p:sldId id="326" r:id="rId5"/>
    <p:sldId id="321" r:id="rId6"/>
    <p:sldId id="322" r:id="rId7"/>
    <p:sldId id="323" r:id="rId8"/>
    <p:sldId id="325" r:id="rId9"/>
    <p:sldId id="329" r:id="rId10"/>
    <p:sldId id="330" r:id="rId11"/>
    <p:sldId id="332" r:id="rId12"/>
    <p:sldId id="333" r:id="rId13"/>
    <p:sldId id="318" r:id="rId14"/>
    <p:sldId id="334" r:id="rId15"/>
    <p:sldId id="331" r:id="rId16"/>
    <p:sldId id="319" r:id="rId17"/>
    <p:sldId id="328" r:id="rId18"/>
  </p:sldIdLst>
  <p:sldSz cx="27435175" cy="5715000"/>
  <p:notesSz cx="1344613" cy="81835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ttä Marketta" initials="KM" lastIdx="1" clrIdx="0">
    <p:extLst>
      <p:ext uri="{19B8F6BF-5375-455C-9EA6-DF929625EA0E}">
        <p15:presenceInfo xmlns:p15="http://schemas.microsoft.com/office/powerpoint/2012/main" userId="S-1-5-21-2413826791-1553473826-2432194272-69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A2"/>
    <a:srgbClr val="15ABAF"/>
    <a:srgbClr val="BB16A3"/>
    <a:srgbClr val="A513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1"/>
    <p:restoredTop sz="93871"/>
  </p:normalViewPr>
  <p:slideViewPr>
    <p:cSldViewPr snapToGrid="0">
      <p:cViewPr>
        <p:scale>
          <a:sx n="50" d="100"/>
          <a:sy n="50" d="100"/>
        </p:scale>
        <p:origin x="-2800" y="3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Average%20distance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TIEDOSTOT%202013\Colorado\Esitys\Kaaviot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TIEDOSTOT%202013\Colorado\Esitys\Kaaviot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TIEDOSTOT%202013\Colorado\Esitys\Kaaviot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Taul1!$B$4</c:f>
              <c:strCache>
                <c:ptCount val="1"/>
                <c:pt idx="0">
                  <c:v>Säpisijä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strRef>
              <c:f>Taul1!$C$3:$F$3</c:f>
              <c:strCache>
                <c:ptCount val="4"/>
                <c:pt idx="0">
                  <c:v>Työ-, koulu- ja päiväkotimatkat***</c:v>
                </c:pt>
                <c:pt idx="1">
                  <c:v>Kauppamatkat***</c:v>
                </c:pt>
                <c:pt idx="2">
                  <c:v>Asiointimatkat***</c:v>
                </c:pt>
                <c:pt idx="3">
                  <c:v>Vapaa-ajan matkat***</c:v>
                </c:pt>
              </c:strCache>
            </c:strRef>
          </c:cat>
          <c:val>
            <c:numRef>
              <c:f>Taul1!$C$4:$F$4</c:f>
              <c:numCache>
                <c:formatCode>General</c:formatCode>
                <c:ptCount val="4"/>
                <c:pt idx="0">
                  <c:v>2992</c:v>
                </c:pt>
                <c:pt idx="1">
                  <c:v>1017</c:v>
                </c:pt>
                <c:pt idx="2">
                  <c:v>1466</c:v>
                </c:pt>
                <c:pt idx="3">
                  <c:v>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1-4145-B59C-51A1528180BA}"/>
            </c:ext>
          </c:extLst>
        </c:ser>
        <c:ser>
          <c:idx val="1"/>
          <c:order val="1"/>
          <c:tx>
            <c:strRef>
              <c:f>Taul1!$B$5</c:f>
              <c:strCache>
                <c:ptCount val="1"/>
                <c:pt idx="0">
                  <c:v>Naapurustolainen</c:v>
                </c:pt>
              </c:strCache>
            </c:strRef>
          </c:tx>
          <c:spPr>
            <a:solidFill>
              <a:srgbClr val="B1059D"/>
            </a:solidFill>
          </c:spPr>
          <c:invertIfNegative val="0"/>
          <c:cat>
            <c:strRef>
              <c:f>Taul1!$C$3:$F$3</c:f>
              <c:strCache>
                <c:ptCount val="4"/>
                <c:pt idx="0">
                  <c:v>Työ-, koulu- ja päiväkotimatkat***</c:v>
                </c:pt>
                <c:pt idx="1">
                  <c:v>Kauppamatkat***</c:v>
                </c:pt>
                <c:pt idx="2">
                  <c:v>Asiointimatkat***</c:v>
                </c:pt>
                <c:pt idx="3">
                  <c:v>Vapaa-ajan matkat***</c:v>
                </c:pt>
              </c:strCache>
            </c:strRef>
          </c:cat>
          <c:val>
            <c:numRef>
              <c:f>Taul1!$C$5:$F$5</c:f>
              <c:numCache>
                <c:formatCode>General</c:formatCode>
                <c:ptCount val="4"/>
                <c:pt idx="0">
                  <c:v>3190</c:v>
                </c:pt>
                <c:pt idx="1">
                  <c:v>1080</c:v>
                </c:pt>
                <c:pt idx="2">
                  <c:v>1604</c:v>
                </c:pt>
                <c:pt idx="3">
                  <c:v>2885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91-4145-B59C-51A1528180BA}"/>
            </c:ext>
          </c:extLst>
        </c:ser>
        <c:ser>
          <c:idx val="2"/>
          <c:order val="2"/>
          <c:tx>
            <c:strRef>
              <c:f>Taul1!$B$6</c:f>
              <c:strCache>
                <c:ptCount val="1"/>
                <c:pt idx="0">
                  <c:v>Kotoilija</c:v>
                </c:pt>
              </c:strCache>
            </c:strRef>
          </c:tx>
          <c:spPr>
            <a:solidFill>
              <a:srgbClr val="00B0CA"/>
            </a:solidFill>
          </c:spPr>
          <c:invertIfNegative val="0"/>
          <c:cat>
            <c:strRef>
              <c:f>Taul1!$C$3:$F$3</c:f>
              <c:strCache>
                <c:ptCount val="4"/>
                <c:pt idx="0">
                  <c:v>Työ-, koulu- ja päiväkotimatkat***</c:v>
                </c:pt>
                <c:pt idx="1">
                  <c:v>Kauppamatkat***</c:v>
                </c:pt>
                <c:pt idx="2">
                  <c:v>Asiointimatkat***</c:v>
                </c:pt>
                <c:pt idx="3">
                  <c:v>Vapaa-ajan matkat***</c:v>
                </c:pt>
              </c:strCache>
            </c:strRef>
          </c:cat>
          <c:val>
            <c:numRef>
              <c:f>Taul1!$C$6:$F$6</c:f>
              <c:numCache>
                <c:formatCode>General</c:formatCode>
                <c:ptCount val="4"/>
                <c:pt idx="0">
                  <c:v>4109</c:v>
                </c:pt>
                <c:pt idx="1">
                  <c:v>1580</c:v>
                </c:pt>
                <c:pt idx="2">
                  <c:v>1966</c:v>
                </c:pt>
                <c:pt idx="3">
                  <c:v>4192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91-4145-B59C-51A152818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793896"/>
        <c:axId val="563411776"/>
      </c:barChart>
      <c:catAx>
        <c:axId val="2597938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8B9E"/>
                </a:solidFill>
              </a:defRPr>
            </a:pPr>
            <a:endParaRPr lang="fi-FI"/>
          </a:p>
        </c:txPr>
        <c:crossAx val="563411776"/>
        <c:crosses val="autoZero"/>
        <c:auto val="1"/>
        <c:lblAlgn val="ctr"/>
        <c:lblOffset val="100"/>
        <c:noMultiLvlLbl val="0"/>
      </c:catAx>
      <c:valAx>
        <c:axId val="5634117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fi-FI"/>
          </a:p>
        </c:txPr>
        <c:crossAx val="259793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458053709963965"/>
          <c:y val="8.9398850380526237E-2"/>
          <c:w val="0.27215765745696352"/>
          <c:h val="0.81751547039941763"/>
        </c:manualLayout>
      </c:layout>
      <c:overlay val="0"/>
      <c:txPr>
        <a:bodyPr/>
        <a:lstStyle/>
        <a:p>
          <a:pPr>
            <a:defRPr sz="1400">
              <a:solidFill>
                <a:srgbClr val="008B9E"/>
              </a:solidFill>
            </a:defRPr>
          </a:pPr>
          <a:endParaRPr lang="fi-FI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Taul1!$A$23</c:f>
              <c:strCache>
                <c:ptCount val="1"/>
                <c:pt idx="0">
                  <c:v>Busybody</c:v>
                </c:pt>
              </c:strCache>
            </c:strRef>
          </c:tx>
          <c:dPt>
            <c:idx val="0"/>
            <c:bubble3D val="0"/>
            <c:spPr>
              <a:solidFill>
                <a:srgbClr val="B1059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66F8-43EF-A1B2-D1F9A80193A0}"/>
              </c:ext>
            </c:extLst>
          </c:dPt>
          <c:dPt>
            <c:idx val="1"/>
            <c:bubble3D val="0"/>
            <c:spPr>
              <a:solidFill>
                <a:srgbClr val="C262B0"/>
              </a:solidFill>
            </c:spPr>
            <c:extLst>
              <c:ext xmlns:c16="http://schemas.microsoft.com/office/drawing/2014/chart" uri="{C3380CC4-5D6E-409C-BE32-E72D297353CC}">
                <c16:uniqueId val="{00000003-66F8-43EF-A1B2-D1F9A80193A0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6F8-43EF-A1B2-D1F9A80193A0}"/>
              </c:ext>
            </c:extLst>
          </c:dPt>
          <c:dPt>
            <c:idx val="3"/>
            <c:bubble3D val="0"/>
            <c:spPr>
              <a:solidFill>
                <a:srgbClr val="70BDD2"/>
              </a:solidFill>
            </c:spPr>
            <c:extLst>
              <c:ext xmlns:c16="http://schemas.microsoft.com/office/drawing/2014/chart" uri="{C3380CC4-5D6E-409C-BE32-E72D297353CC}">
                <c16:uniqueId val="{00000007-66F8-43EF-A1B2-D1F9A80193A0}"/>
              </c:ext>
            </c:extLst>
          </c:dPt>
          <c:cat>
            <c:strRef>
              <c:f>Taul1!$B$22:$E$22</c:f>
              <c:strCache>
                <c:ptCount val="4"/>
                <c:pt idx="0">
                  <c:v>Car</c:v>
                </c:pt>
                <c:pt idx="1">
                  <c:v>Public </c:v>
                </c:pt>
                <c:pt idx="2">
                  <c:v>Bike</c:v>
                </c:pt>
                <c:pt idx="3">
                  <c:v>Walk</c:v>
                </c:pt>
              </c:strCache>
            </c:strRef>
          </c:cat>
          <c:val>
            <c:numRef>
              <c:f>Taul1!$B$23:$E$23</c:f>
              <c:numCache>
                <c:formatCode>0.00%</c:formatCode>
                <c:ptCount val="4"/>
                <c:pt idx="0">
                  <c:v>0.17899999999999999</c:v>
                </c:pt>
                <c:pt idx="1">
                  <c:v>0.375</c:v>
                </c:pt>
                <c:pt idx="2">
                  <c:v>0.20799999999999999</c:v>
                </c:pt>
                <c:pt idx="3">
                  <c:v>0.23799999999999999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F8-43EF-A1B2-D1F9A8019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0086712110581282"/>
          <c:y val="0.78128436955116876"/>
          <c:w val="0.17870467149673133"/>
          <c:h val="0.2036311316498603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Taul1!$A$31</c:f>
              <c:strCache>
                <c:ptCount val="1"/>
                <c:pt idx="0">
                  <c:v>Neigbourer</c:v>
                </c:pt>
              </c:strCache>
            </c:strRef>
          </c:tx>
          <c:dPt>
            <c:idx val="0"/>
            <c:bubble3D val="0"/>
            <c:spPr>
              <a:solidFill>
                <a:srgbClr val="B1059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78AE-4262-B188-DACBD5D2F60A}"/>
              </c:ext>
            </c:extLst>
          </c:dPt>
          <c:dPt>
            <c:idx val="1"/>
            <c:bubble3D val="0"/>
            <c:spPr>
              <a:solidFill>
                <a:srgbClr val="C262B0"/>
              </a:solidFill>
            </c:spPr>
            <c:extLst>
              <c:ext xmlns:c16="http://schemas.microsoft.com/office/drawing/2014/chart" uri="{C3380CC4-5D6E-409C-BE32-E72D297353CC}">
                <c16:uniqueId val="{00000003-78AE-4262-B188-DACBD5D2F60A}"/>
              </c:ext>
            </c:extLst>
          </c:dPt>
          <c:dPt>
            <c:idx val="2"/>
            <c:bubble3D val="0"/>
            <c:spPr>
              <a:solidFill>
                <a:srgbClr val="2F8DA3"/>
              </a:solidFill>
            </c:spPr>
            <c:extLst>
              <c:ext xmlns:c16="http://schemas.microsoft.com/office/drawing/2014/chart" uri="{C3380CC4-5D6E-409C-BE32-E72D297353CC}">
                <c16:uniqueId val="{00000005-78AE-4262-B188-DACBD5D2F60A}"/>
              </c:ext>
            </c:extLst>
          </c:dPt>
          <c:dPt>
            <c:idx val="3"/>
            <c:bubble3D val="0"/>
            <c:spPr>
              <a:solidFill>
                <a:srgbClr val="70BDD2"/>
              </a:solidFill>
            </c:spPr>
            <c:extLst>
              <c:ext xmlns:c16="http://schemas.microsoft.com/office/drawing/2014/chart" uri="{C3380CC4-5D6E-409C-BE32-E72D297353CC}">
                <c16:uniqueId val="{00000007-78AE-4262-B188-DACBD5D2F60A}"/>
              </c:ext>
            </c:extLst>
          </c:dPt>
          <c:cat>
            <c:strRef>
              <c:f>Taul1!$B$30:$E$30</c:f>
              <c:strCache>
                <c:ptCount val="4"/>
                <c:pt idx="0">
                  <c:v>Car</c:v>
                </c:pt>
                <c:pt idx="1">
                  <c:v>Public transport</c:v>
                </c:pt>
                <c:pt idx="2">
                  <c:v>Bike</c:v>
                </c:pt>
                <c:pt idx="3">
                  <c:v>Walk</c:v>
                </c:pt>
              </c:strCache>
            </c:strRef>
          </c:cat>
          <c:val>
            <c:numRef>
              <c:f>Taul1!$B$31:$E$31</c:f>
              <c:numCache>
                <c:formatCode>0.00%</c:formatCode>
                <c:ptCount val="4"/>
                <c:pt idx="0">
                  <c:v>0.128</c:v>
                </c:pt>
                <c:pt idx="1">
                  <c:v>0.38200000000000001</c:v>
                </c:pt>
                <c:pt idx="2">
                  <c:v>0.25700000000000001</c:v>
                </c:pt>
                <c:pt idx="3">
                  <c:v>0.23400000000000001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AE-4262-B188-DACBD5D2F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Taul1!$A$39</c:f>
              <c:strCache>
                <c:ptCount val="1"/>
                <c:pt idx="0">
                  <c:v>Homebody</c:v>
                </c:pt>
              </c:strCache>
            </c:strRef>
          </c:tx>
          <c:dPt>
            <c:idx val="0"/>
            <c:bubble3D val="0"/>
            <c:spPr>
              <a:solidFill>
                <a:srgbClr val="B1059D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F52E-4E8D-BB63-AF0F588E0E0E}"/>
              </c:ext>
            </c:extLst>
          </c:dPt>
          <c:dPt>
            <c:idx val="1"/>
            <c:bubble3D val="0"/>
            <c:spPr>
              <a:solidFill>
                <a:srgbClr val="C262B0"/>
              </a:solidFill>
            </c:spPr>
            <c:extLst>
              <c:ext xmlns:c16="http://schemas.microsoft.com/office/drawing/2014/chart" uri="{C3380CC4-5D6E-409C-BE32-E72D297353CC}">
                <c16:uniqueId val="{00000003-F52E-4E8D-BB63-AF0F588E0E0E}"/>
              </c:ext>
            </c:extLst>
          </c:dPt>
          <c:dPt>
            <c:idx val="2"/>
            <c:bubble3D val="0"/>
            <c:spPr>
              <a:solidFill>
                <a:srgbClr val="2F8DA3"/>
              </a:solidFill>
            </c:spPr>
            <c:extLst>
              <c:ext xmlns:c16="http://schemas.microsoft.com/office/drawing/2014/chart" uri="{C3380CC4-5D6E-409C-BE32-E72D297353CC}">
                <c16:uniqueId val="{00000005-F52E-4E8D-BB63-AF0F588E0E0E}"/>
              </c:ext>
            </c:extLst>
          </c:dPt>
          <c:dPt>
            <c:idx val="3"/>
            <c:bubble3D val="0"/>
            <c:spPr>
              <a:solidFill>
                <a:srgbClr val="70BDD2"/>
              </a:solidFill>
            </c:spPr>
            <c:extLst>
              <c:ext xmlns:c16="http://schemas.microsoft.com/office/drawing/2014/chart" uri="{C3380CC4-5D6E-409C-BE32-E72D297353CC}">
                <c16:uniqueId val="{00000007-F52E-4E8D-BB63-AF0F588E0E0E}"/>
              </c:ext>
            </c:extLst>
          </c:dPt>
          <c:cat>
            <c:strRef>
              <c:f>Taul1!$B$38:$E$38</c:f>
              <c:strCache>
                <c:ptCount val="4"/>
                <c:pt idx="0">
                  <c:v>Car</c:v>
                </c:pt>
                <c:pt idx="1">
                  <c:v>Public transport</c:v>
                </c:pt>
                <c:pt idx="2">
                  <c:v>Bike</c:v>
                </c:pt>
                <c:pt idx="3">
                  <c:v>Walk</c:v>
                </c:pt>
              </c:strCache>
            </c:strRef>
          </c:cat>
          <c:val>
            <c:numRef>
              <c:f>Taul1!$B$39:$E$39</c:f>
              <c:numCache>
                <c:formatCode>0.00%</c:formatCode>
                <c:ptCount val="4"/>
                <c:pt idx="0">
                  <c:v>0.61099999999999999</c:v>
                </c:pt>
                <c:pt idx="1">
                  <c:v>0.14799999999999999</c:v>
                </c:pt>
                <c:pt idx="2">
                  <c:v>0.113</c:v>
                </c:pt>
                <c:pt idx="3">
                  <c:v>0.128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2E-4E8D-BB63-AF0F588E0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OLDER ADULTS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Older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A02-48B6-BE52-E2F89875B96D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02-48B6-BE52-E2F89875B96D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02-48B6-BE52-E2F89875B9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A02-48B6-BE52-E2F89875B96D}"/>
              </c:ext>
            </c:extLst>
          </c:dPt>
          <c:cat>
            <c:strRef>
              <c:f>Taul1!$A$2:$A$5</c:f>
              <c:strCache>
                <c:ptCount val="3"/>
                <c:pt idx="0">
                  <c:v>Monocentric</c:v>
                </c:pt>
                <c:pt idx="1">
                  <c:v>Bicentric</c:v>
                </c:pt>
                <c:pt idx="2">
                  <c:v>Polycentric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56</c:v>
                </c:pt>
                <c:pt idx="1">
                  <c:v>23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02-48B6-BE52-E2F89875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217830937318752"/>
          <c:y val="0.91333907944687487"/>
          <c:w val="0.77033097227390623"/>
          <c:h val="6.9151435674357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YOUNG ADULTS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YOUNG ADULTS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4D-4B1D-B70E-6C3318EE7504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4D-4B1D-B70E-6C3318EE750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4D-4B1D-B70E-6C3318EE75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4D-4B1D-B70E-6C3318EE7504}"/>
              </c:ext>
            </c:extLst>
          </c:dPt>
          <c:cat>
            <c:strRef>
              <c:f>Taul1!$A$2:$A$4</c:f>
              <c:strCache>
                <c:ptCount val="3"/>
                <c:pt idx="0">
                  <c:v>Monocentric</c:v>
                </c:pt>
                <c:pt idx="1">
                  <c:v>Bicentric</c:v>
                </c:pt>
                <c:pt idx="2">
                  <c:v>Polycentric</c:v>
                </c:pt>
              </c:strCache>
            </c:strRef>
          </c:cat>
          <c:val>
            <c:numRef>
              <c:f>Taul1!$B$2:$B$4</c:f>
              <c:numCache>
                <c:formatCode>General</c:formatCode>
                <c:ptCount val="3"/>
                <c:pt idx="0">
                  <c:v>20</c:v>
                </c:pt>
                <c:pt idx="1">
                  <c:v>31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4D-4B1D-B70E-6C3318EE7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82665" cy="409179"/>
          </a:xfrm>
          <a:prstGeom prst="rect">
            <a:avLst/>
          </a:prstGeom>
          <a:noFill/>
          <a:ln>
            <a:noFill/>
          </a:ln>
        </p:spPr>
        <p:txBody>
          <a:bodyPr lIns="52423" tIns="52423" rIns="52423" bIns="52423" anchor="t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6215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4317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86475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48634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10792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72951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35109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97268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761636" y="0"/>
            <a:ext cx="582665" cy="409179"/>
          </a:xfrm>
          <a:prstGeom prst="rect">
            <a:avLst/>
          </a:prstGeom>
          <a:noFill/>
          <a:ln>
            <a:noFill/>
          </a:ln>
        </p:spPr>
        <p:txBody>
          <a:bodyPr lIns="52423" tIns="52423" rIns="52423" bIns="52423" anchor="t" anchorCtr="0"/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6215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4317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86475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48634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10792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72951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35109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97268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-6692900" y="614363"/>
            <a:ext cx="14730413" cy="30686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34462" y="3887193"/>
            <a:ext cx="1075690" cy="3682604"/>
          </a:xfrm>
          <a:prstGeom prst="rect">
            <a:avLst/>
          </a:prstGeom>
          <a:noFill/>
          <a:ln>
            <a:noFill/>
          </a:ln>
        </p:spPr>
        <p:txBody>
          <a:bodyPr lIns="52423" tIns="52423" rIns="52423" bIns="52423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7772965"/>
            <a:ext cx="582665" cy="409179"/>
          </a:xfrm>
          <a:prstGeom prst="rect">
            <a:avLst/>
          </a:prstGeom>
          <a:noFill/>
          <a:ln>
            <a:noFill/>
          </a:ln>
        </p:spPr>
        <p:txBody>
          <a:bodyPr lIns="52423" tIns="52423" rIns="52423" bIns="52423" anchor="b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62158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4317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86475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48634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10792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72951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35109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97268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636" y="7772965"/>
            <a:ext cx="582665" cy="409179"/>
          </a:xfrm>
          <a:prstGeom prst="rect">
            <a:avLst/>
          </a:prstGeom>
          <a:noFill/>
          <a:ln>
            <a:noFill/>
          </a:ln>
        </p:spPr>
        <p:txBody>
          <a:bodyPr lIns="52423" tIns="26204" rIns="52423" bIns="2620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fi-FI" sz="7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fi-FI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0006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fi-FI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fi-FI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68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fi-FI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fi-FI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92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fi-FI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fi-FI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01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1371600" y="5297487"/>
            <a:ext cx="6402387" cy="303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9374188" y="5297487"/>
            <a:ext cx="8686800" cy="303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9661187" y="5297487"/>
            <a:ext cx="6402387" cy="3032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0" y="534600"/>
            <a:ext cx="9144000" cy="518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3"/>
          </p:nvPr>
        </p:nvSpPr>
        <p:spPr>
          <a:xfrm>
            <a:off x="18291175" y="0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4"/>
          </p:nvPr>
        </p:nvSpPr>
        <p:spPr>
          <a:xfrm>
            <a:off x="18291175" y="534600"/>
            <a:ext cx="9144000" cy="518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5"/>
          </p:nvPr>
        </p:nvSpPr>
        <p:spPr>
          <a:xfrm>
            <a:off x="9145586" y="0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6"/>
          </p:nvPr>
        </p:nvSpPr>
        <p:spPr>
          <a:xfrm>
            <a:off x="9145586" y="534600"/>
            <a:ext cx="9144000" cy="518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0" y="0"/>
            <a:ext cx="27435175" cy="571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9602786" y="1774825"/>
            <a:ext cx="8229600" cy="1225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0517186" y="3238500"/>
            <a:ext cx="6400799" cy="1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371600" y="5297487"/>
            <a:ext cx="6402387" cy="303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9374188" y="5297487"/>
            <a:ext cx="8686800" cy="303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9661187" y="5297487"/>
            <a:ext cx="6402387" cy="3032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1371600" y="5297487"/>
            <a:ext cx="6402387" cy="303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9374188" y="5297487"/>
            <a:ext cx="8686800" cy="3032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9661187" y="5297487"/>
            <a:ext cx="6402387" cy="3032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371600" y="228600"/>
            <a:ext cx="24691975" cy="95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371600" y="1333500"/>
            <a:ext cx="24691975" cy="377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3.emf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37979FA-E002-46AC-9E15-5498D58D5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F6DBDF3-D43D-46BA-886E-1BFC116C7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3C803E0-2931-48E3-BDBB-D0618620EF8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A27C754-2447-41D6-BC87-9D1A774FA41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4113CC76-92B1-4606-9F44-8E56E0DB1E59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D953492-9AE8-4102-BD35-C0523B3C2436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6CDBD0B9-87F9-4DFB-AD89-31E9C3C2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551"/>
          <a:stretch/>
        </p:blipFill>
        <p:spPr>
          <a:xfrm>
            <a:off x="651048" y="0"/>
            <a:ext cx="17424983" cy="571244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E6C15FD-40FB-488E-9259-BAEC78BAED56}"/>
              </a:ext>
            </a:extLst>
          </p:cNvPr>
          <p:cNvSpPr txBox="1"/>
          <p:nvPr/>
        </p:nvSpPr>
        <p:spPr>
          <a:xfrm>
            <a:off x="12524317" y="3912492"/>
            <a:ext cx="246413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14.2.2023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SPT-E5020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Marketta Kyttä</a:t>
            </a:r>
            <a:endParaRPr lang="fi-FI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9ABA89E-5ACE-4F9A-ABE0-2ACE4D7ADE32}"/>
              </a:ext>
            </a:extLst>
          </p:cNvPr>
          <p:cNvSpPr txBox="1"/>
          <p:nvPr/>
        </p:nvSpPr>
        <p:spPr>
          <a:xfrm>
            <a:off x="12378020" y="1707669"/>
            <a:ext cx="267913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fi-FI" sz="8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3DE77F82-5D98-2A8E-A9B4-498FAA4FB49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5" name="Kuva 1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88E50864-CB38-88FA-32D6-1BB032750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585" y="139917"/>
            <a:ext cx="9249195" cy="5432612"/>
          </a:xfrm>
          <a:prstGeom prst="rect">
            <a:avLst/>
          </a:prstGeom>
        </p:spPr>
      </p:pic>
      <p:sp>
        <p:nvSpPr>
          <p:cNvPr id="16" name="Suorakulmio 15">
            <a:extLst>
              <a:ext uri="{FF2B5EF4-FFF2-40B4-BE49-F238E27FC236}">
                <a16:creationId xmlns:a16="http://schemas.microsoft.com/office/drawing/2014/main" id="{64139182-DA89-2159-A1B0-95A9839FA624}"/>
              </a:ext>
            </a:extLst>
          </p:cNvPr>
          <p:cNvSpPr/>
          <p:nvPr/>
        </p:nvSpPr>
        <p:spPr>
          <a:xfrm>
            <a:off x="25464977" y="1052623"/>
            <a:ext cx="1145444" cy="355236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3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9E3CA5-2C4E-D654-38A7-40B519ECB0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fi-FI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7B7723B2-8867-AE31-4219-7383E9CF1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75823BD2-4417-9EC5-7B63-FBB506C5870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B0125162-1CB8-3897-F94F-B09202954DF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9" name="Tekstin paikkamerkki 18">
            <a:extLst>
              <a:ext uri="{FF2B5EF4-FFF2-40B4-BE49-F238E27FC236}">
                <a16:creationId xmlns:a16="http://schemas.microsoft.com/office/drawing/2014/main" id="{B13EB969-8612-7A80-4EA0-AE16227F7D8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0" name="Tekstin paikkamerkki 19">
            <a:extLst>
              <a:ext uri="{FF2B5EF4-FFF2-40B4-BE49-F238E27FC236}">
                <a16:creationId xmlns:a16="http://schemas.microsoft.com/office/drawing/2014/main" id="{53A2F48A-10F1-4DF7-C6DF-69030B35753B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EBBA08D6-4E6A-692B-7416-C0AD1ED94551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B2D81729-19CA-8510-32CA-1779D95C6EE1}"/>
              </a:ext>
            </a:extLst>
          </p:cNvPr>
          <p:cNvGrpSpPr/>
          <p:nvPr/>
        </p:nvGrpSpPr>
        <p:grpSpPr>
          <a:xfrm>
            <a:off x="-385189" y="1946383"/>
            <a:ext cx="6074789" cy="3654315"/>
            <a:chOff x="2929235" y="1268760"/>
            <a:chExt cx="6112476" cy="4168706"/>
          </a:xfrm>
          <a:solidFill>
            <a:sysClr val="window" lastClr="FFFFFF"/>
          </a:solidFill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C42C287C-60E7-912A-52E9-EC25867B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3462" y="1420534"/>
              <a:ext cx="5888249" cy="4016932"/>
            </a:xfrm>
            <a:prstGeom prst="rect">
              <a:avLst/>
            </a:prstGeom>
            <a:grpFill/>
          </p:spPr>
        </p:pic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52D817B5-AF4F-84CB-1703-907D31E74136}"/>
                </a:ext>
              </a:extLst>
            </p:cNvPr>
            <p:cNvSpPr/>
            <p:nvPr/>
          </p:nvSpPr>
          <p:spPr>
            <a:xfrm>
              <a:off x="2929235" y="1268760"/>
              <a:ext cx="2520280" cy="10081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2892CFEB-104B-792E-5022-5E0FFA988C0D}"/>
              </a:ext>
            </a:extLst>
          </p:cNvPr>
          <p:cNvSpPr txBox="1">
            <a:spLocks/>
          </p:cNvSpPr>
          <p:nvPr/>
        </p:nvSpPr>
        <p:spPr>
          <a:xfrm>
            <a:off x="396168" y="146201"/>
            <a:ext cx="9895579" cy="7755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PRO-SUSTAINABLE </a:t>
            </a:r>
            <a:r>
              <a:rPr kumimoji="0" lang="fi-FI" sz="2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urbaNITES</a:t>
            </a:r>
            <a:endParaRPr kumimoji="0" lang="fi-FI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23%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22E7D834-C702-2436-ED27-188A77A5C7CF}"/>
              </a:ext>
            </a:extLst>
          </p:cNvPr>
          <p:cNvSpPr txBox="1"/>
          <p:nvPr/>
        </p:nvSpPr>
        <p:spPr>
          <a:xfrm>
            <a:off x="5343957" y="2079429"/>
            <a:ext cx="3710932" cy="231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green and beautiful neighborhoods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 walking and cycling and good accessibility to public transportation and city center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Often females and rather young 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 likely to live in intensive transit zones </a:t>
            </a:r>
            <a:endParaRPr lang="fi-FI" sz="1809" kern="1200" dirty="0">
              <a:solidFill>
                <a:srgbClr val="008FA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2D04520A-B2F6-AFFF-7685-1D1AB72F5B12}"/>
              </a:ext>
            </a:extLst>
          </p:cNvPr>
          <p:cNvGrpSpPr/>
          <p:nvPr/>
        </p:nvGrpSpPr>
        <p:grpSpPr>
          <a:xfrm>
            <a:off x="22280879" y="712716"/>
            <a:ext cx="3524089" cy="3935084"/>
            <a:chOff x="4416270" y="1772816"/>
            <a:chExt cx="3502829" cy="3652458"/>
          </a:xfrm>
        </p:grpSpPr>
        <p:pic>
          <p:nvPicPr>
            <p:cNvPr id="32" name="Kuva 31">
              <a:extLst>
                <a:ext uri="{FF2B5EF4-FFF2-40B4-BE49-F238E27FC236}">
                  <a16:creationId xmlns:a16="http://schemas.microsoft.com/office/drawing/2014/main" id="{AC8D95D6-651B-CBB2-D2ED-5A6441C29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17" t="13928" r="32576"/>
            <a:stretch/>
          </p:blipFill>
          <p:spPr>
            <a:xfrm>
              <a:off x="4416270" y="1988839"/>
              <a:ext cx="3502829" cy="3436435"/>
            </a:xfrm>
            <a:prstGeom prst="rect">
              <a:avLst/>
            </a:prstGeom>
          </p:spPr>
        </p:pic>
        <p:sp>
          <p:nvSpPr>
            <p:cNvPr id="33" name="Suorakulmio 32">
              <a:extLst>
                <a:ext uri="{FF2B5EF4-FFF2-40B4-BE49-F238E27FC236}">
                  <a16:creationId xmlns:a16="http://schemas.microsoft.com/office/drawing/2014/main" id="{213D9CC2-D09F-1B65-9E50-20A4FCBD77EE}"/>
                </a:ext>
              </a:extLst>
            </p:cNvPr>
            <p:cNvSpPr/>
            <p:nvPr/>
          </p:nvSpPr>
          <p:spPr>
            <a:xfrm>
              <a:off x="4416270" y="1772816"/>
              <a:ext cx="1033245" cy="43204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4" name="Kuva 33">
            <a:extLst>
              <a:ext uri="{FF2B5EF4-FFF2-40B4-BE49-F238E27FC236}">
                <a16:creationId xmlns:a16="http://schemas.microsoft.com/office/drawing/2014/main" id="{3E9D493A-BD3C-DD53-4267-45A8C0E32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94" r="72768"/>
          <a:stretch/>
        </p:blipFill>
        <p:spPr>
          <a:xfrm>
            <a:off x="20953476" y="3653270"/>
            <a:ext cx="1909025" cy="2061730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88207F6-6D03-C2D2-854A-DADB96BB981D}"/>
              </a:ext>
            </a:extLst>
          </p:cNvPr>
          <p:cNvSpPr txBox="1">
            <a:spLocks/>
          </p:cNvSpPr>
          <p:nvPr/>
        </p:nvSpPr>
        <p:spPr>
          <a:xfrm>
            <a:off x="18521832" y="153771"/>
            <a:ext cx="9895579" cy="116339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MULTIMODAL PRICE-CONSCIOUS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RESIDENTS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32%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11DE06DC-1C2F-5962-627D-5F26C60A59DE}"/>
              </a:ext>
            </a:extLst>
          </p:cNvPr>
          <p:cNvSpPr txBox="1"/>
          <p:nvPr/>
        </p:nvSpPr>
        <p:spPr>
          <a:xfrm>
            <a:off x="18630543" y="2194111"/>
            <a:ext cx="3277445" cy="231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Omnivorous (</a:t>
            </a:r>
            <a:r>
              <a:rPr lang="en-US" sz="1809" kern="1200" dirty="0" err="1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kaikkiruokainen</a:t>
            </a: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but cost-sensitive in their travel mode choices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functionality over attractiveness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Often males and highly educated but have limited budget. </a:t>
            </a:r>
            <a:endParaRPr lang="fi-FI" sz="1809" kern="1200" dirty="0">
              <a:solidFill>
                <a:srgbClr val="008FA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D70C64BC-B260-2C0B-12F5-7F4BA7C9DF80}"/>
              </a:ext>
            </a:extLst>
          </p:cNvPr>
          <p:cNvGrpSpPr/>
          <p:nvPr/>
        </p:nvGrpSpPr>
        <p:grpSpPr>
          <a:xfrm>
            <a:off x="25524801" y="2930567"/>
            <a:ext cx="2237134" cy="2727660"/>
            <a:chOff x="10454081" y="-243409"/>
            <a:chExt cx="3000937" cy="3451602"/>
          </a:xfrm>
        </p:grpSpPr>
        <p:pic>
          <p:nvPicPr>
            <p:cNvPr id="38" name="Kuva 37">
              <a:extLst>
                <a:ext uri="{FF2B5EF4-FFF2-40B4-BE49-F238E27FC236}">
                  <a16:creationId xmlns:a16="http://schemas.microsoft.com/office/drawing/2014/main" id="{AF086808-688E-7711-438B-D69833734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293" t="13928"/>
            <a:stretch/>
          </p:blipFill>
          <p:spPr>
            <a:xfrm>
              <a:off x="10454081" y="-243409"/>
              <a:ext cx="3000937" cy="3436435"/>
            </a:xfrm>
            <a:prstGeom prst="rect">
              <a:avLst/>
            </a:prstGeom>
          </p:spPr>
        </p:pic>
        <p:sp>
          <p:nvSpPr>
            <p:cNvPr id="39" name="Suorakulmio 38">
              <a:extLst>
                <a:ext uri="{FF2B5EF4-FFF2-40B4-BE49-F238E27FC236}">
                  <a16:creationId xmlns:a16="http://schemas.microsoft.com/office/drawing/2014/main" id="{D0C92E20-D659-9ABF-7914-036FBC6253F0}"/>
                </a:ext>
              </a:extLst>
            </p:cNvPr>
            <p:cNvSpPr/>
            <p:nvPr/>
          </p:nvSpPr>
          <p:spPr>
            <a:xfrm>
              <a:off x="11066139" y="2708920"/>
              <a:ext cx="2304256" cy="4992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Ellipsi 39">
            <a:extLst>
              <a:ext uri="{FF2B5EF4-FFF2-40B4-BE49-F238E27FC236}">
                <a16:creationId xmlns:a16="http://schemas.microsoft.com/office/drawing/2014/main" id="{46B2DDA3-4E3A-39BF-022B-30F26039A63F}"/>
              </a:ext>
            </a:extLst>
          </p:cNvPr>
          <p:cNvSpPr/>
          <p:nvPr/>
        </p:nvSpPr>
        <p:spPr>
          <a:xfrm>
            <a:off x="11559230" y="1324799"/>
            <a:ext cx="3600000" cy="3600000"/>
          </a:xfrm>
          <a:prstGeom prst="ellipse">
            <a:avLst/>
          </a:prstGeom>
          <a:solidFill>
            <a:srgbClr val="0C8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FIRST TWO GROUPS….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AFBCEA18-E2A1-A0EE-AF13-1388EDC08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8993084D-99BC-9737-2053-D3DB9FB026F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1BE2CE2B-5974-A26A-D1E5-066706B190F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357B3602-317F-A3AA-59ED-85B0AEDD176E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238B4FE1-D885-BC3F-5C08-AD0A76D97359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231D452-6268-3973-6F68-2D18DEDF6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2151"/>
          <a:stretch/>
        </p:blipFill>
        <p:spPr>
          <a:xfrm>
            <a:off x="3571992" y="2772447"/>
            <a:ext cx="5711708" cy="2982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F1CB5-8457-1024-AC02-5E57206FB214}"/>
              </a:ext>
            </a:extLst>
          </p:cNvPr>
          <p:cNvSpPr txBox="1">
            <a:spLocks/>
          </p:cNvSpPr>
          <p:nvPr/>
        </p:nvSpPr>
        <p:spPr>
          <a:xfrm>
            <a:off x="342154" y="151380"/>
            <a:ext cx="9895579" cy="7755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i-FI" sz="2800" dirty="0"/>
              <a:t>TIME-CONSCIOUS SUBURBANITES</a:t>
            </a:r>
          </a:p>
          <a:p>
            <a:r>
              <a:rPr lang="fi-FI" sz="2800" dirty="0"/>
              <a:t>24%</a:t>
            </a:r>
            <a:endParaRPr lang="en-US" sz="28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1754C9F-BE25-46A2-93F7-1968E4CCCC08}"/>
              </a:ext>
            </a:extLst>
          </p:cNvPr>
          <p:cNvSpPr txBox="1"/>
          <p:nvPr/>
        </p:nvSpPr>
        <p:spPr>
          <a:xfrm>
            <a:off x="342154" y="1468743"/>
            <a:ext cx="3441700" cy="371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suburban, quiet and green neighborhoods with good proximity to schools and recreational facilities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their travel they are time-sensitive and car-oriented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High-income residents who have often children 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 one or more cars 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likely to live in intensive transit zones 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car more than other groups regardless of where they live</a:t>
            </a:r>
            <a:endParaRPr lang="fi-FI" sz="1809" dirty="0">
              <a:solidFill>
                <a:srgbClr val="008FA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0D12ACB-D947-0397-E439-5ECB8D47F182}"/>
              </a:ext>
            </a:extLst>
          </p:cNvPr>
          <p:cNvSpPr/>
          <p:nvPr/>
        </p:nvSpPr>
        <p:spPr>
          <a:xfrm>
            <a:off x="8357616" y="5180400"/>
            <a:ext cx="347472" cy="241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07803A6-A2D9-B2D7-E1D2-D6E5AA7598B0}"/>
              </a:ext>
            </a:extLst>
          </p:cNvPr>
          <p:cNvSpPr txBox="1">
            <a:spLocks/>
          </p:cNvSpPr>
          <p:nvPr/>
        </p:nvSpPr>
        <p:spPr>
          <a:xfrm>
            <a:off x="18493156" y="151380"/>
            <a:ext cx="9895579" cy="116339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Auto-</a:t>
            </a:r>
            <a:r>
              <a:rPr kumimoji="0" lang="fi-FI" sz="28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orieNTED</a:t>
            </a:r>
            <a:endParaRPr kumimoji="0" lang="fi-FI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RESIDENTS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22%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EDE8C43A-E8ED-4E2D-AF0E-890915D00868}"/>
              </a:ext>
            </a:extLst>
          </p:cNvPr>
          <p:cNvGrpSpPr/>
          <p:nvPr/>
        </p:nvGrpSpPr>
        <p:grpSpPr>
          <a:xfrm>
            <a:off x="18513751" y="2503548"/>
            <a:ext cx="1952039" cy="2215678"/>
            <a:chOff x="8554063" y="2132856"/>
            <a:chExt cx="3413319" cy="3816424"/>
          </a:xfrm>
        </p:grpSpPr>
        <p:pic>
          <p:nvPicPr>
            <p:cNvPr id="30" name="Kuva 29">
              <a:extLst>
                <a:ext uri="{FF2B5EF4-FFF2-40B4-BE49-F238E27FC236}">
                  <a16:creationId xmlns:a16="http://schemas.microsoft.com/office/drawing/2014/main" id="{EEA1F20B-0A41-ECB1-3F76-EEDB6E29F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631" b="16505"/>
            <a:stretch/>
          </p:blipFill>
          <p:spPr>
            <a:xfrm>
              <a:off x="8554063" y="2132856"/>
              <a:ext cx="3413319" cy="3528392"/>
            </a:xfrm>
            <a:prstGeom prst="rect">
              <a:avLst/>
            </a:prstGeom>
          </p:spPr>
        </p:pic>
        <p:sp>
          <p:nvSpPr>
            <p:cNvPr id="31" name="Suorakulmio 30">
              <a:extLst>
                <a:ext uri="{FF2B5EF4-FFF2-40B4-BE49-F238E27FC236}">
                  <a16:creationId xmlns:a16="http://schemas.microsoft.com/office/drawing/2014/main" id="{A8D39BC1-0334-F806-764E-B9CF11B72140}"/>
                </a:ext>
              </a:extLst>
            </p:cNvPr>
            <p:cNvSpPr/>
            <p:nvPr/>
          </p:nvSpPr>
          <p:spPr>
            <a:xfrm>
              <a:off x="10994131" y="5661248"/>
              <a:ext cx="288032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ADD04FA7-54FB-F2B9-6E6F-3987CA802B83}"/>
              </a:ext>
            </a:extLst>
          </p:cNvPr>
          <p:cNvGrpSpPr/>
          <p:nvPr/>
        </p:nvGrpSpPr>
        <p:grpSpPr>
          <a:xfrm>
            <a:off x="20968984" y="1759857"/>
            <a:ext cx="3013718" cy="3995515"/>
            <a:chOff x="6449880" y="2542303"/>
            <a:chExt cx="4832283" cy="7041318"/>
          </a:xfrm>
        </p:grpSpPr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077A6F17-C50D-8866-7405-F06B977FB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666"/>
            <a:stretch/>
          </p:blipFill>
          <p:spPr>
            <a:xfrm>
              <a:off x="6449880" y="2542303"/>
              <a:ext cx="4488954" cy="7041318"/>
            </a:xfrm>
            <a:prstGeom prst="rect">
              <a:avLst/>
            </a:prstGeom>
          </p:spPr>
        </p:pic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8E31BFEF-E279-C53D-1E51-67C51FA4C9AD}"/>
                </a:ext>
              </a:extLst>
            </p:cNvPr>
            <p:cNvSpPr/>
            <p:nvPr/>
          </p:nvSpPr>
          <p:spPr>
            <a:xfrm>
              <a:off x="10994131" y="5661248"/>
              <a:ext cx="288032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6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Tekstiruutu 27">
            <a:extLst>
              <a:ext uri="{FF2B5EF4-FFF2-40B4-BE49-F238E27FC236}">
                <a16:creationId xmlns:a16="http://schemas.microsoft.com/office/drawing/2014/main" id="{07A4A9A3-5A37-1156-2450-5FDAB81060BA}"/>
              </a:ext>
            </a:extLst>
          </p:cNvPr>
          <p:cNvSpPr txBox="1"/>
          <p:nvPr/>
        </p:nvSpPr>
        <p:spPr>
          <a:xfrm>
            <a:off x="24017189" y="1813043"/>
            <a:ext cx="2813510" cy="34332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 good access to the main roads and district shopping center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the cleanness of the neighborhood and spacious housing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 rather old and live alone or with a partner</a:t>
            </a:r>
          </a:p>
          <a:p>
            <a:pPr marL="258327" indent="-258327">
              <a:buFont typeface="Arial" panose="020B0604020202020204" pitchFamily="34" charset="0"/>
              <a:buChar char="•"/>
            </a:pPr>
            <a:r>
              <a:rPr lang="en-US" sz="1809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Live car-dependent life, but decrease their use of car if they live in intensive transit zone</a:t>
            </a:r>
            <a:endParaRPr lang="fi-FI" sz="1809" kern="1200" dirty="0">
              <a:solidFill>
                <a:srgbClr val="008FA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Ellipsi 31">
            <a:extLst>
              <a:ext uri="{FF2B5EF4-FFF2-40B4-BE49-F238E27FC236}">
                <a16:creationId xmlns:a16="http://schemas.microsoft.com/office/drawing/2014/main" id="{4337FA9A-11EC-389B-4A53-E3AC7F38C2B8}"/>
              </a:ext>
            </a:extLst>
          </p:cNvPr>
          <p:cNvSpPr/>
          <p:nvPr/>
        </p:nvSpPr>
        <p:spPr>
          <a:xfrm>
            <a:off x="11559230" y="1324799"/>
            <a:ext cx="3600000" cy="3600000"/>
          </a:xfrm>
          <a:prstGeom prst="ellipse">
            <a:avLst/>
          </a:prstGeom>
          <a:solidFill>
            <a:srgbClr val="0C8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… AND THE OTHER TWO GROUPS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D0EBFC-F966-2804-6DDA-AD38952FA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2475E04-01AE-EE09-F47F-1D89C5AC5AD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44E6EC3-F22C-AA12-BBCF-4E2D5D748E8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3727B39-74FD-0921-6DD7-3D131ED7FB47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FF397FAA-C2EC-4B51-0C1D-B564BBE07489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A7B280E8-F0AB-2E87-5C57-66D0C209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788" y="2789721"/>
            <a:ext cx="9585027" cy="2895652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934EF20C-1BDD-494C-D015-775FAB71EBA2}"/>
              </a:ext>
            </a:extLst>
          </p:cNvPr>
          <p:cNvSpPr txBox="1"/>
          <p:nvPr/>
        </p:nvSpPr>
        <p:spPr>
          <a:xfrm>
            <a:off x="678887" y="2603722"/>
            <a:ext cx="1913373" cy="132343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PRO-SUSTAINABLE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URBANITES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(living in intensive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transit zone)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C8696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59D91C1D-C17E-176E-37E9-05B35FA776C9}"/>
              </a:ext>
            </a:extLst>
          </p:cNvPr>
          <p:cNvSpPr txBox="1"/>
          <p:nvPr/>
        </p:nvSpPr>
        <p:spPr>
          <a:xfrm>
            <a:off x="2734608" y="2603722"/>
            <a:ext cx="202491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MULTIMODAL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PRICE-CONSCIOUS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RESIDENTS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C8696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658F8A05-D31E-8A51-BA3F-CCF47B13EB1F}"/>
              </a:ext>
            </a:extLst>
          </p:cNvPr>
          <p:cNvSpPr txBox="1"/>
          <p:nvPr/>
        </p:nvSpPr>
        <p:spPr>
          <a:xfrm>
            <a:off x="4516992" y="2553137"/>
            <a:ext cx="2172390" cy="107721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AUTO-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ORIENTED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(living in basic transit/car zone)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C8696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1183C0B8-9C0D-B5E0-4BF7-D36AA1A4FE50}"/>
              </a:ext>
            </a:extLst>
          </p:cNvPr>
          <p:cNvSpPr txBox="1"/>
          <p:nvPr/>
        </p:nvSpPr>
        <p:spPr>
          <a:xfrm>
            <a:off x="6436186" y="2613567"/>
            <a:ext cx="2601800" cy="107721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TIME-CONSCIOUS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SUBURBANITES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(living in basic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transit/car zone)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C8696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FB70712F-46D6-E3E9-357A-039EBB5C780B}"/>
              </a:ext>
            </a:extLst>
          </p:cNvPr>
          <p:cNvSpPr txBox="1"/>
          <p:nvPr/>
        </p:nvSpPr>
        <p:spPr>
          <a:xfrm>
            <a:off x="4239280" y="1108637"/>
            <a:ext cx="483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srgbClr val="0C8696"/>
                </a:solidFill>
                <a:latin typeface="Arial Narrow"/>
                <a:ea typeface="+mn-ea"/>
                <a:cs typeface="+mn-cs"/>
              </a:rPr>
              <a:t>PERCEIVED LIFE SATISFACTION</a:t>
            </a:r>
            <a:endParaRPr lang="fi-FI" sz="2400" b="1" kern="1200" dirty="0">
              <a:solidFill>
                <a:srgbClr val="0C8696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E4CBC1D-0971-BB9E-5581-DA0530044606}"/>
              </a:ext>
            </a:extLst>
          </p:cNvPr>
          <p:cNvSpPr txBox="1"/>
          <p:nvPr/>
        </p:nvSpPr>
        <p:spPr>
          <a:xfrm>
            <a:off x="408955" y="1108637"/>
            <a:ext cx="3169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srgbClr val="0C8696"/>
                </a:solidFill>
                <a:latin typeface="Arial Narrow"/>
                <a:ea typeface="+mn-ea"/>
                <a:cs typeface="+mn-cs"/>
              </a:rPr>
              <a:t>PERCEIVED HEALTH</a:t>
            </a:r>
          </a:p>
          <a:p>
            <a:pPr algn="ctr"/>
            <a:endParaRPr lang="en-US" sz="2400" b="1" kern="1200" dirty="0">
              <a:solidFill>
                <a:srgbClr val="0C8696"/>
              </a:solidFill>
              <a:latin typeface="Arial Narrow"/>
              <a:ea typeface="+mn-ea"/>
              <a:cs typeface="+mn-cs"/>
            </a:endParaRPr>
          </a:p>
        </p:txBody>
      </p:sp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B1E86A59-4C37-63C3-43AF-CE739EB1F02F}"/>
              </a:ext>
            </a:extLst>
          </p:cNvPr>
          <p:cNvCxnSpPr>
            <a:cxnSpLocks/>
          </p:cNvCxnSpPr>
          <p:nvPr/>
        </p:nvCxnSpPr>
        <p:spPr>
          <a:xfrm flipV="1">
            <a:off x="1453765" y="1579013"/>
            <a:ext cx="27885" cy="1008000"/>
          </a:xfrm>
          <a:prstGeom prst="straightConnector1">
            <a:avLst/>
          </a:prstGeom>
          <a:noFill/>
          <a:ln w="1016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25872C81-128A-CEE4-BE86-57929526F287}"/>
              </a:ext>
            </a:extLst>
          </p:cNvPr>
          <p:cNvCxnSpPr>
            <a:cxnSpLocks/>
          </p:cNvCxnSpPr>
          <p:nvPr/>
        </p:nvCxnSpPr>
        <p:spPr>
          <a:xfrm flipH="1" flipV="1">
            <a:off x="3311833" y="1488992"/>
            <a:ext cx="2000058" cy="940985"/>
          </a:xfrm>
          <a:prstGeom prst="straightConnector1">
            <a:avLst/>
          </a:prstGeom>
          <a:noFill/>
          <a:ln w="101600" cap="flat" cmpd="sng" algn="ctr">
            <a:solidFill>
              <a:sysClr val="windowText" lastClr="000000"/>
            </a:solidFill>
            <a:prstDash val="sysDot"/>
            <a:tailEnd type="triangle"/>
          </a:ln>
          <a:effectLst/>
        </p:spPr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83EB2B0C-D12B-8A20-85C0-68976FBE5955}"/>
              </a:ext>
            </a:extLst>
          </p:cNvPr>
          <p:cNvCxnSpPr>
            <a:cxnSpLocks/>
          </p:cNvCxnSpPr>
          <p:nvPr/>
        </p:nvCxnSpPr>
        <p:spPr>
          <a:xfrm flipV="1">
            <a:off x="7709940" y="1571963"/>
            <a:ext cx="0" cy="1008000"/>
          </a:xfrm>
          <a:prstGeom prst="straightConnector1">
            <a:avLst/>
          </a:prstGeom>
          <a:noFill/>
          <a:ln w="1016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226E944E-C469-AC7A-85A9-3FCD10A0AFF0}"/>
              </a:ext>
            </a:extLst>
          </p:cNvPr>
          <p:cNvCxnSpPr>
            <a:cxnSpLocks/>
          </p:cNvCxnSpPr>
          <p:nvPr/>
        </p:nvCxnSpPr>
        <p:spPr>
          <a:xfrm flipV="1">
            <a:off x="5599923" y="1526061"/>
            <a:ext cx="194856" cy="903916"/>
          </a:xfrm>
          <a:prstGeom prst="straightConnector1">
            <a:avLst/>
          </a:prstGeom>
          <a:noFill/>
          <a:ln w="101600" cap="flat" cmpd="sng" algn="ctr">
            <a:solidFill>
              <a:sysClr val="windowText" lastClr="000000"/>
            </a:solidFill>
            <a:prstDash val="sysDot"/>
            <a:tailEnd type="triangle"/>
          </a:ln>
          <a:effectLst/>
        </p:spPr>
      </p:cxnSp>
      <p:pic>
        <p:nvPicPr>
          <p:cNvPr id="33" name="Kuva 32">
            <a:extLst>
              <a:ext uri="{FF2B5EF4-FFF2-40B4-BE49-F238E27FC236}">
                <a16:creationId xmlns:a16="http://schemas.microsoft.com/office/drawing/2014/main" id="{8F6A8F4E-D608-857E-3ED7-E5AE3F309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5" y="6345704"/>
            <a:ext cx="2230951" cy="40839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0EFA92A-DBB1-6F1C-7CF7-BC05F69B9C12}"/>
              </a:ext>
            </a:extLst>
          </p:cNvPr>
          <p:cNvSpPr txBox="1">
            <a:spLocks/>
          </p:cNvSpPr>
          <p:nvPr/>
        </p:nvSpPr>
        <p:spPr>
          <a:xfrm>
            <a:off x="317028" y="118359"/>
            <a:ext cx="9895579" cy="3877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ASSOCIATIONS WITH HEALTH AND WELLBEING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CC908E9-602C-9079-E821-31A08893245A}"/>
              </a:ext>
            </a:extLst>
          </p:cNvPr>
          <p:cNvSpPr txBox="1">
            <a:spLocks/>
          </p:cNvSpPr>
          <p:nvPr/>
        </p:nvSpPr>
        <p:spPr>
          <a:xfrm>
            <a:off x="18494490" y="257438"/>
            <a:ext cx="5126803" cy="155119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Positive influence of distance travelled by bike and transit on life satisfaction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58" name="Ryhmä 57">
            <a:extLst>
              <a:ext uri="{FF2B5EF4-FFF2-40B4-BE49-F238E27FC236}">
                <a16:creationId xmlns:a16="http://schemas.microsoft.com/office/drawing/2014/main" id="{0A0BA252-DFB9-A11B-C8AD-57F49C876C29}"/>
              </a:ext>
            </a:extLst>
          </p:cNvPr>
          <p:cNvGrpSpPr/>
          <p:nvPr/>
        </p:nvGrpSpPr>
        <p:grpSpPr>
          <a:xfrm>
            <a:off x="18556973" y="3367304"/>
            <a:ext cx="2192909" cy="2042166"/>
            <a:chOff x="4135561" y="1268760"/>
            <a:chExt cx="4906150" cy="4168706"/>
          </a:xfrm>
          <a:solidFill>
            <a:sysClr val="window" lastClr="FFFFFF"/>
          </a:solidFill>
        </p:grpSpPr>
        <p:pic>
          <p:nvPicPr>
            <p:cNvPr id="59" name="Kuva 58">
              <a:extLst>
                <a:ext uri="{FF2B5EF4-FFF2-40B4-BE49-F238E27FC236}">
                  <a16:creationId xmlns:a16="http://schemas.microsoft.com/office/drawing/2014/main" id="{4B3F120B-C4AA-88DD-3ACB-8BE2E2D2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07"/>
            <a:stretch/>
          </p:blipFill>
          <p:spPr>
            <a:xfrm>
              <a:off x="4531702" y="1420534"/>
              <a:ext cx="4510009" cy="4016932"/>
            </a:xfrm>
            <a:prstGeom prst="rect">
              <a:avLst/>
            </a:prstGeom>
            <a:grpFill/>
          </p:spPr>
        </p:pic>
        <p:sp>
          <p:nvSpPr>
            <p:cNvPr id="60" name="Suorakulmio 59">
              <a:extLst>
                <a:ext uri="{FF2B5EF4-FFF2-40B4-BE49-F238E27FC236}">
                  <a16:creationId xmlns:a16="http://schemas.microsoft.com/office/drawing/2014/main" id="{77B0EC09-6A2B-9D67-0749-D1D5E9B75647}"/>
                </a:ext>
              </a:extLst>
            </p:cNvPr>
            <p:cNvSpPr/>
            <p:nvPr/>
          </p:nvSpPr>
          <p:spPr>
            <a:xfrm>
              <a:off x="4135561" y="1268760"/>
              <a:ext cx="1313954" cy="100811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1" name="Ryhmä 60">
            <a:extLst>
              <a:ext uri="{FF2B5EF4-FFF2-40B4-BE49-F238E27FC236}">
                <a16:creationId xmlns:a16="http://schemas.microsoft.com/office/drawing/2014/main" id="{263F510B-DF66-EAF3-5DF4-2B7F3000A511}"/>
              </a:ext>
            </a:extLst>
          </p:cNvPr>
          <p:cNvGrpSpPr/>
          <p:nvPr/>
        </p:nvGrpSpPr>
        <p:grpSpPr>
          <a:xfrm>
            <a:off x="21443100" y="3367304"/>
            <a:ext cx="2015845" cy="1983029"/>
            <a:chOff x="4416270" y="1772816"/>
            <a:chExt cx="3502829" cy="3652458"/>
          </a:xfrm>
        </p:grpSpPr>
        <p:pic>
          <p:nvPicPr>
            <p:cNvPr id="62" name="Kuva 61">
              <a:extLst>
                <a:ext uri="{FF2B5EF4-FFF2-40B4-BE49-F238E27FC236}">
                  <a16:creationId xmlns:a16="http://schemas.microsoft.com/office/drawing/2014/main" id="{BEAD7BFE-8D7C-86AE-8685-735EB78B0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917" t="13928" r="32576"/>
            <a:stretch/>
          </p:blipFill>
          <p:spPr>
            <a:xfrm>
              <a:off x="4416270" y="1988839"/>
              <a:ext cx="3502829" cy="3436435"/>
            </a:xfrm>
            <a:prstGeom prst="rect">
              <a:avLst/>
            </a:prstGeom>
          </p:spPr>
        </p:pic>
        <p:sp>
          <p:nvSpPr>
            <p:cNvPr id="63" name="Suorakulmio 62">
              <a:extLst>
                <a:ext uri="{FF2B5EF4-FFF2-40B4-BE49-F238E27FC236}">
                  <a16:creationId xmlns:a16="http://schemas.microsoft.com/office/drawing/2014/main" id="{205F8948-B0D5-51C0-14D6-887B416F8B8C}"/>
                </a:ext>
              </a:extLst>
            </p:cNvPr>
            <p:cNvSpPr/>
            <p:nvPr/>
          </p:nvSpPr>
          <p:spPr>
            <a:xfrm>
              <a:off x="4416270" y="1772816"/>
              <a:ext cx="1033245" cy="43204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" name="Puhekupla: Suorakulmio, kulmat pyöristettu 63">
            <a:extLst>
              <a:ext uri="{FF2B5EF4-FFF2-40B4-BE49-F238E27FC236}">
                <a16:creationId xmlns:a16="http://schemas.microsoft.com/office/drawing/2014/main" id="{BAFAE8C1-B6D8-CF00-3AAC-50DDFE8EF1BE}"/>
              </a:ext>
            </a:extLst>
          </p:cNvPr>
          <p:cNvSpPr/>
          <p:nvPr/>
        </p:nvSpPr>
        <p:spPr>
          <a:xfrm>
            <a:off x="23827139" y="2217273"/>
            <a:ext cx="3351419" cy="2969092"/>
          </a:xfrm>
          <a:prstGeom prst="wedgeRoundRectCallout">
            <a:avLst>
              <a:gd name="adj1" fmla="val -65180"/>
              <a:gd name="adj2" fmla="val -51921"/>
              <a:gd name="adj3" fmla="val 16667"/>
            </a:avLst>
          </a:prstGeom>
          <a:solidFill>
            <a:srgbClr val="0C86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distance travelled by bike and transit influenced positively the life satisfaction of all groups and even more so for the pro sustainable urbanites and multimodal price conscious residents.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5" name="Kuva 1">
            <a:extLst>
              <a:ext uri="{FF2B5EF4-FFF2-40B4-BE49-F238E27FC236}">
                <a16:creationId xmlns:a16="http://schemas.microsoft.com/office/drawing/2014/main" id="{C75153A8-FDEE-5AD5-C0BE-85D667157D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11" t="22264" r="55431" b="47662"/>
          <a:stretch/>
        </p:blipFill>
        <p:spPr>
          <a:xfrm>
            <a:off x="23691869" y="227068"/>
            <a:ext cx="1836204" cy="1224136"/>
          </a:xfrm>
          <a:prstGeom prst="rect">
            <a:avLst/>
          </a:prstGeom>
        </p:spPr>
      </p:pic>
      <p:sp>
        <p:nvSpPr>
          <p:cNvPr id="66" name="Tekstiruutu 6">
            <a:extLst>
              <a:ext uri="{FF2B5EF4-FFF2-40B4-BE49-F238E27FC236}">
                <a16:creationId xmlns:a16="http://schemas.microsoft.com/office/drawing/2014/main" id="{A649C748-33A9-1771-471D-4E527DB82832}"/>
              </a:ext>
            </a:extLst>
          </p:cNvPr>
          <p:cNvSpPr txBox="1"/>
          <p:nvPr/>
        </p:nvSpPr>
        <p:spPr>
          <a:xfrm>
            <a:off x="18665287" y="2763389"/>
            <a:ext cx="1988621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PRO-SUSTAINABLE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URBANITES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C8696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7" name="Tekstiruutu 7">
            <a:extLst>
              <a:ext uri="{FF2B5EF4-FFF2-40B4-BE49-F238E27FC236}">
                <a16:creationId xmlns:a16="http://schemas.microsoft.com/office/drawing/2014/main" id="{5B02B75D-E3A1-724A-9062-11DA40071987}"/>
              </a:ext>
            </a:extLst>
          </p:cNvPr>
          <p:cNvSpPr txBox="1"/>
          <p:nvPr/>
        </p:nvSpPr>
        <p:spPr>
          <a:xfrm>
            <a:off x="21462817" y="2624890"/>
            <a:ext cx="2024913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MULTIMODAL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PRICE-CONSCIOUS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8696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RESIDENTS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C8696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8" name="Kuva 1">
            <a:extLst>
              <a:ext uri="{FF2B5EF4-FFF2-40B4-BE49-F238E27FC236}">
                <a16:creationId xmlns:a16="http://schemas.microsoft.com/office/drawing/2014/main" id="{6F91A650-94A8-1566-388B-CB61D982B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69" t="42605" r="41882" b="17296"/>
          <a:stretch/>
        </p:blipFill>
        <p:spPr>
          <a:xfrm>
            <a:off x="25528867" y="360740"/>
            <a:ext cx="1589280" cy="1495793"/>
          </a:xfrm>
          <a:prstGeom prst="rect">
            <a:avLst/>
          </a:prstGeom>
        </p:spPr>
      </p:pic>
      <p:sp>
        <p:nvSpPr>
          <p:cNvPr id="69" name="TextBox 2">
            <a:extLst>
              <a:ext uri="{FF2B5EF4-FFF2-40B4-BE49-F238E27FC236}">
                <a16:creationId xmlns:a16="http://schemas.microsoft.com/office/drawing/2014/main" id="{5A1D8A64-8F37-271C-BD36-1E47443448C3}"/>
              </a:ext>
            </a:extLst>
          </p:cNvPr>
          <p:cNvSpPr txBox="1"/>
          <p:nvPr/>
        </p:nvSpPr>
        <p:spPr>
          <a:xfrm>
            <a:off x="19256982" y="2050015"/>
            <a:ext cx="27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+</a:t>
            </a:r>
          </a:p>
        </p:txBody>
      </p:sp>
      <p:sp>
        <p:nvSpPr>
          <p:cNvPr id="70" name="TextBox 22">
            <a:extLst>
              <a:ext uri="{FF2B5EF4-FFF2-40B4-BE49-F238E27FC236}">
                <a16:creationId xmlns:a16="http://schemas.microsoft.com/office/drawing/2014/main" id="{4D5EA0FB-EECE-E7B5-2756-02BE5A00EF0C}"/>
              </a:ext>
            </a:extLst>
          </p:cNvPr>
          <p:cNvSpPr txBox="1"/>
          <p:nvPr/>
        </p:nvSpPr>
        <p:spPr>
          <a:xfrm>
            <a:off x="22037723" y="2047137"/>
            <a:ext cx="27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+</a:t>
            </a:r>
          </a:p>
        </p:txBody>
      </p:sp>
      <p:sp>
        <p:nvSpPr>
          <p:cNvPr id="71" name="Ellipsi 70">
            <a:extLst>
              <a:ext uri="{FF2B5EF4-FFF2-40B4-BE49-F238E27FC236}">
                <a16:creationId xmlns:a16="http://schemas.microsoft.com/office/drawing/2014/main" id="{996220C5-450C-FE9F-02C3-DBE96FF8A431}"/>
              </a:ext>
            </a:extLst>
          </p:cNvPr>
          <p:cNvSpPr/>
          <p:nvPr/>
        </p:nvSpPr>
        <p:spPr>
          <a:xfrm>
            <a:off x="11559230" y="1324799"/>
            <a:ext cx="3600000" cy="3600000"/>
          </a:xfrm>
          <a:prstGeom prst="ellipse">
            <a:avLst/>
          </a:prstGeom>
          <a:solidFill>
            <a:srgbClr val="0C8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SO WHAT?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4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7" grpId="0"/>
      <p:bldP spid="64" grpId="0" animBg="1"/>
      <p:bldP spid="66" grpId="0" animBg="1"/>
      <p:bldP spid="67" grpId="0" animBg="1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CE76706-611C-4C71-B4C8-A7C1C28F20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2EA9BB-796D-4BAC-9778-91794FAF201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8D4FCD3-B437-4A2E-845B-DBE91207A94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FD8B8CC8-4A35-4510-B95C-4569871DB351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FABB837-45C8-40B2-9744-2C7C3CDDADAB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76775494-7946-4465-AA7C-F2E84EC913FD}"/>
              </a:ext>
            </a:extLst>
          </p:cNvPr>
          <p:cNvSpPr txBox="1">
            <a:spLocks/>
          </p:cNvSpPr>
          <p:nvPr/>
        </p:nvSpPr>
        <p:spPr>
          <a:xfrm>
            <a:off x="18745469" y="141694"/>
            <a:ext cx="10946017" cy="11957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320" b="1" kern="1200" cap="all" spc="-120" baseline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all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activity</a:t>
            </a:r>
            <a:r>
              <a:rPr kumimoji="0" lang="fi-FI" sz="3200" b="1" i="0" u="none" strike="noStrike" kern="1200" cap="all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fi-FI" sz="3200" b="1" i="0" u="none" strike="noStrike" kern="1200" cap="all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space</a:t>
            </a:r>
            <a:r>
              <a:rPr kumimoji="0" lang="fi-FI" sz="3200" b="1" i="0" u="none" strike="noStrike" kern="1200" cap="all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fi-FI" sz="3200" b="1" i="0" u="none" strike="noStrike" kern="1200" cap="all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typology</a:t>
            </a:r>
            <a:endParaRPr kumimoji="0" lang="en-US" sz="3200" b="1" i="0" u="none" strike="noStrike" kern="1200" cap="all" spc="-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26" name="Content Placeholder 6" descr="Y:\activeAge\Kamyar\activity_space\articles\polycentricity\pix\as_examples.png">
            <a:extLst>
              <a:ext uri="{FF2B5EF4-FFF2-40B4-BE49-F238E27FC236}">
                <a16:creationId xmlns:a16="http://schemas.microsoft.com/office/drawing/2014/main" id="{40F49F90-04F9-4861-8D8E-9BE1785819B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333" y="990637"/>
            <a:ext cx="7288659" cy="461006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uorakulmio 126">
            <a:extLst>
              <a:ext uri="{FF2B5EF4-FFF2-40B4-BE49-F238E27FC236}">
                <a16:creationId xmlns:a16="http://schemas.microsoft.com/office/drawing/2014/main" id="{8EB44F49-0110-4505-96A6-7E006CFE476D}"/>
              </a:ext>
            </a:extLst>
          </p:cNvPr>
          <p:cNvSpPr/>
          <p:nvPr/>
        </p:nvSpPr>
        <p:spPr>
          <a:xfrm>
            <a:off x="19423333" y="934592"/>
            <a:ext cx="7288659" cy="54956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Tekstiruutu 127">
            <a:extLst>
              <a:ext uri="{FF2B5EF4-FFF2-40B4-BE49-F238E27FC236}">
                <a16:creationId xmlns:a16="http://schemas.microsoft.com/office/drawing/2014/main" id="{4B38BEAC-22AF-4F86-87BF-17B0D829A4FE}"/>
              </a:ext>
            </a:extLst>
          </p:cNvPr>
          <p:cNvSpPr txBox="1"/>
          <p:nvPr/>
        </p:nvSpPr>
        <p:spPr>
          <a:xfrm>
            <a:off x="19494315" y="1029715"/>
            <a:ext cx="1644681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69BE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MONOCENTRIC</a:t>
            </a:r>
          </a:p>
        </p:txBody>
      </p:sp>
      <p:sp>
        <p:nvSpPr>
          <p:cNvPr id="129" name="Tekstiruutu 128">
            <a:extLst>
              <a:ext uri="{FF2B5EF4-FFF2-40B4-BE49-F238E27FC236}">
                <a16:creationId xmlns:a16="http://schemas.microsoft.com/office/drawing/2014/main" id="{118C3338-37D1-4CCD-8D44-62987D614A00}"/>
              </a:ext>
            </a:extLst>
          </p:cNvPr>
          <p:cNvSpPr txBox="1"/>
          <p:nvPr/>
        </p:nvSpPr>
        <p:spPr>
          <a:xfrm>
            <a:off x="21942588" y="1049460"/>
            <a:ext cx="1118896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69BE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BICENTRIC</a:t>
            </a:r>
          </a:p>
        </p:txBody>
      </p:sp>
      <p:sp>
        <p:nvSpPr>
          <p:cNvPr id="130" name="Tekstiruutu 129">
            <a:extLst>
              <a:ext uri="{FF2B5EF4-FFF2-40B4-BE49-F238E27FC236}">
                <a16:creationId xmlns:a16="http://schemas.microsoft.com/office/drawing/2014/main" id="{0DB71F6E-1A2A-449A-AB72-3DA2A558B9FB}"/>
              </a:ext>
            </a:extLst>
          </p:cNvPr>
          <p:cNvSpPr txBox="1"/>
          <p:nvPr/>
        </p:nvSpPr>
        <p:spPr>
          <a:xfrm>
            <a:off x="24335727" y="1029715"/>
            <a:ext cx="2376264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69BE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POLYCENTRIC</a:t>
            </a:r>
          </a:p>
        </p:txBody>
      </p:sp>
      <p:sp>
        <p:nvSpPr>
          <p:cNvPr id="138" name="Title 8">
            <a:extLst>
              <a:ext uri="{FF2B5EF4-FFF2-40B4-BE49-F238E27FC236}">
                <a16:creationId xmlns:a16="http://schemas.microsoft.com/office/drawing/2014/main" id="{E68AF381-8956-4D69-9DF3-AB618D14FCFE}"/>
              </a:ext>
            </a:extLst>
          </p:cNvPr>
          <p:cNvSpPr txBox="1">
            <a:spLocks/>
          </p:cNvSpPr>
          <p:nvPr/>
        </p:nvSpPr>
        <p:spPr>
          <a:xfrm>
            <a:off x="371694" y="4968403"/>
            <a:ext cx="10946017" cy="11957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rgbClr val="009BB0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all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FF"/>
                </a:highlight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AS A REMINDER: STUDIES BY KAMYAR HASANZADEH</a:t>
            </a:r>
          </a:p>
        </p:txBody>
      </p:sp>
      <p:sp>
        <p:nvSpPr>
          <p:cNvPr id="139" name="Tekstiruutu 138">
            <a:extLst>
              <a:ext uri="{FF2B5EF4-FFF2-40B4-BE49-F238E27FC236}">
                <a16:creationId xmlns:a16="http://schemas.microsoft.com/office/drawing/2014/main" id="{1CD2BBE3-22EB-435B-9AFB-A0AB5DE5C61A}"/>
              </a:ext>
            </a:extLst>
          </p:cNvPr>
          <p:cNvSpPr txBox="1"/>
          <p:nvPr/>
        </p:nvSpPr>
        <p:spPr>
          <a:xfrm rot="5400000">
            <a:off x="16293843" y="4101996"/>
            <a:ext cx="307777" cy="2464585"/>
          </a:xfrm>
          <a:prstGeom prst="rect">
            <a:avLst/>
          </a:prstGeom>
          <a:noFill/>
        </p:spPr>
        <p:txBody>
          <a:bodyPr vert="vert270" wrap="non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000" b="1" i="1" kern="1200" dirty="0">
                <a:solidFill>
                  <a:srgbClr val="008B9E"/>
                </a:solidFill>
                <a:latin typeface="Calibri" panose="020F0502020204030204" pitchFamily="34" charset="0"/>
                <a:ea typeface="ＭＳ Ｐゴシック" charset="0"/>
                <a:cs typeface="Arial" panose="020B0604020202020204" pitchFamily="34" charset="0"/>
              </a:rPr>
              <a:t>Hasanzadeh et </a:t>
            </a:r>
            <a:r>
              <a:rPr lang="fi-FI" sz="2000" b="1" i="1" kern="1200" dirty="0" err="1">
                <a:solidFill>
                  <a:srgbClr val="008B9E"/>
                </a:solidFill>
                <a:latin typeface="Calibri" panose="020F0502020204030204" pitchFamily="34" charset="0"/>
                <a:ea typeface="ＭＳ Ｐゴシック" charset="0"/>
                <a:cs typeface="Arial" panose="020B0604020202020204" pitchFamily="34" charset="0"/>
              </a:rPr>
              <a:t>al</a:t>
            </a:r>
            <a:r>
              <a:rPr lang="fi-FI" sz="2000" b="1" i="1" kern="1200" dirty="0">
                <a:solidFill>
                  <a:srgbClr val="008B9E"/>
                </a:solidFill>
                <a:latin typeface="Calibri" panose="020F0502020204030204" pitchFamily="34" charset="0"/>
                <a:ea typeface="ＭＳ Ｐゴシック" charset="0"/>
                <a:cs typeface="Arial" panose="020B0604020202020204" pitchFamily="34" charset="0"/>
              </a:rPr>
              <a:t>, 2019</a:t>
            </a:r>
          </a:p>
        </p:txBody>
      </p:sp>
      <p:graphicFrame>
        <p:nvGraphicFramePr>
          <p:cNvPr id="141" name="Kaavio 140">
            <a:extLst>
              <a:ext uri="{FF2B5EF4-FFF2-40B4-BE49-F238E27FC236}">
                <a16:creationId xmlns:a16="http://schemas.microsoft.com/office/drawing/2014/main" id="{ADD2E198-457E-4B92-BE91-74E285379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00855"/>
              </p:ext>
            </p:extLst>
          </p:nvPr>
        </p:nvGraphicFramePr>
        <p:xfrm>
          <a:off x="8251664" y="1839751"/>
          <a:ext cx="4986592" cy="365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2" name="Kaavio 141">
            <a:extLst>
              <a:ext uri="{FF2B5EF4-FFF2-40B4-BE49-F238E27FC236}">
                <a16:creationId xmlns:a16="http://schemas.microsoft.com/office/drawing/2014/main" id="{819D6AA0-BDB8-47B7-932B-B760948EC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070875"/>
              </p:ext>
            </p:extLst>
          </p:nvPr>
        </p:nvGraphicFramePr>
        <p:xfrm>
          <a:off x="11122769" y="1855738"/>
          <a:ext cx="4778646" cy="333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3" name="Suorakulmio 142">
            <a:extLst>
              <a:ext uri="{FF2B5EF4-FFF2-40B4-BE49-F238E27FC236}">
                <a16:creationId xmlns:a16="http://schemas.microsoft.com/office/drawing/2014/main" id="{0A011A64-1939-4A36-B834-6498C6D3E4EE}"/>
              </a:ext>
            </a:extLst>
          </p:cNvPr>
          <p:cNvSpPr/>
          <p:nvPr/>
        </p:nvSpPr>
        <p:spPr>
          <a:xfrm>
            <a:off x="13100350" y="14154265"/>
            <a:ext cx="288032" cy="288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Content Placeholder 9">
            <a:extLst>
              <a:ext uri="{FF2B5EF4-FFF2-40B4-BE49-F238E27FC236}">
                <a16:creationId xmlns:a16="http://schemas.microsoft.com/office/drawing/2014/main" id="{8DC10951-0713-4163-B180-4BE75D49BCC3}"/>
              </a:ext>
            </a:extLst>
          </p:cNvPr>
          <p:cNvSpPr txBox="1">
            <a:spLocks/>
          </p:cNvSpPr>
          <p:nvPr/>
        </p:nvSpPr>
        <p:spPr>
          <a:xfrm>
            <a:off x="15178979" y="64308"/>
            <a:ext cx="2985094" cy="47862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52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85120" indent="-25488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552960" indent="-27648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92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950400" indent="-23328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8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3046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56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</a:rPr>
              <a:t>Monocentricity</a:t>
            </a:r>
            <a:r>
              <a:rPr lang="en-US" sz="2000" dirty="0">
                <a:latin typeface="Calibri" panose="020F0502020204030204" pitchFamily="34" charset="0"/>
              </a:rPr>
              <a:t> &amp;</a:t>
            </a:r>
          </a:p>
          <a:p>
            <a:r>
              <a:rPr lang="en-US" sz="2000" dirty="0">
                <a:latin typeface="Calibri" panose="020F0502020204030204" pitchFamily="34" charset="0"/>
              </a:rPr>
              <a:t>perceived health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In both groups, monocentric lifestyle was associated with better perceived health</a:t>
            </a:r>
          </a:p>
          <a:p>
            <a:pPr>
              <a:defRPr/>
            </a:pPr>
            <a:endParaRPr lang="en-US" sz="20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000" dirty="0">
                <a:latin typeface="Calibri" panose="020F0502020204030204" pitchFamily="34" charset="0"/>
              </a:rPr>
              <a:t>Polycentricity &amp; </a:t>
            </a:r>
          </a:p>
          <a:p>
            <a:pPr>
              <a:defRPr/>
            </a:pPr>
            <a:r>
              <a:rPr lang="en-US" sz="2000" dirty="0">
                <a:latin typeface="Calibri" panose="020F0502020204030204" pitchFamily="34" charset="0"/>
              </a:rPr>
              <a:t>quality of 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Among young adults monocentric lifestyle and among older adults polycentric lifestyle was associated with higher perceived quality of 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>
              <a:latin typeface="Calibri" panose="020F0502020204030204" pitchFamily="34" charset="0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E1E7DAC0-7803-424F-9519-DFF4F612D0D2}"/>
              </a:ext>
            </a:extLst>
          </p:cNvPr>
          <p:cNvSpPr/>
          <p:nvPr/>
        </p:nvSpPr>
        <p:spPr>
          <a:xfrm>
            <a:off x="14871213" y="4953578"/>
            <a:ext cx="3007385" cy="57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A7B5B9A-EA58-44C6-A1EA-5EAEEC19C709}"/>
              </a:ext>
            </a:extLst>
          </p:cNvPr>
          <p:cNvSpPr txBox="1"/>
          <p:nvPr/>
        </p:nvSpPr>
        <p:spPr>
          <a:xfrm>
            <a:off x="15280686" y="5134233"/>
            <a:ext cx="25971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Hasanzadeh et al. 2020</a:t>
            </a:r>
            <a:endParaRPr lang="fi-FI" sz="2000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19F7C92-8048-4EA5-90CF-E6200ABB9A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47" r="13523"/>
          <a:stretch/>
        </p:blipFill>
        <p:spPr>
          <a:xfrm>
            <a:off x="2785322" y="934592"/>
            <a:ext cx="3631667" cy="36722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88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animBg="1"/>
      <p:bldP spid="127" grpId="1" animBg="1"/>
      <p:bldP spid="128" grpId="0" animBg="1"/>
      <p:bldP spid="129" grpId="0" animBg="1"/>
      <p:bldP spid="130" grpId="0" animBg="1"/>
      <p:bldGraphic spid="141" grpId="0">
        <p:bldAsOne/>
      </p:bldGraphic>
      <p:bldGraphic spid="142" grpId="0">
        <p:bldAsOne/>
      </p:bldGraphic>
      <p:bldP spid="144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39F59A1-D609-8D39-1112-B6543D130C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8BB46D2-DB9B-849C-9F0B-37714140C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60891C-D608-44AC-A5CA-32E9C53631E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8FCD2DB-9597-1980-28AF-CD9F2DEE6E1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F098AC1-4D7B-92F4-8B75-8186A05AF20D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37982D7-324F-1C44-6B9C-A4231818BA59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963E1DE-C597-6E54-54C3-E46374DEAB9C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539BEBA-3CD9-0100-7132-E46107F3349C}"/>
              </a:ext>
            </a:extLst>
          </p:cNvPr>
          <p:cNvSpPr txBox="1">
            <a:spLocks/>
          </p:cNvSpPr>
          <p:nvPr/>
        </p:nvSpPr>
        <p:spPr>
          <a:xfrm>
            <a:off x="9473648" y="-141381"/>
            <a:ext cx="8042551" cy="155119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FINALLY: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Developing personas for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studying transport poverty </a:t>
            </a:r>
            <a:endParaRPr kumimoji="0" lang="fi-FI" sz="28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9674774F-7EFF-08C9-C3BF-97F096075C09}"/>
              </a:ext>
            </a:extLst>
          </p:cNvPr>
          <p:cNvSpPr txBox="1"/>
          <p:nvPr/>
        </p:nvSpPr>
        <p:spPr>
          <a:xfrm>
            <a:off x="260847" y="229516"/>
            <a:ext cx="383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Master’s thesis by Pinja Pirinen (2022)</a:t>
            </a:r>
            <a:endParaRPr lang="fi-FI" sz="18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709C35F-9853-CC90-838C-2CF79DACA87A}"/>
              </a:ext>
            </a:extLst>
          </p:cNvPr>
          <p:cNvSpPr txBox="1"/>
          <p:nvPr/>
        </p:nvSpPr>
        <p:spPr>
          <a:xfrm>
            <a:off x="12116117" y="1900743"/>
            <a:ext cx="247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interviews</a:t>
            </a:r>
            <a:endParaRPr lang="fi-FI" sz="32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1FA1DA7E-E8AA-39E1-8A11-E5139B5D276A}"/>
              </a:ext>
            </a:extLst>
          </p:cNvPr>
          <p:cNvSpPr txBox="1"/>
          <p:nvPr/>
        </p:nvSpPr>
        <p:spPr>
          <a:xfrm>
            <a:off x="12202199" y="3813601"/>
            <a:ext cx="2023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personas</a:t>
            </a:r>
            <a:endParaRPr lang="fi-FI" sz="32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4C08BED-9489-95DF-AAE7-3DEEEF09F76E}"/>
              </a:ext>
            </a:extLst>
          </p:cNvPr>
          <p:cNvCxnSpPr>
            <a:cxnSpLocks/>
          </p:cNvCxnSpPr>
          <p:nvPr/>
        </p:nvCxnSpPr>
        <p:spPr>
          <a:xfrm>
            <a:off x="13352096" y="2516296"/>
            <a:ext cx="0" cy="1297305"/>
          </a:xfrm>
          <a:prstGeom prst="straightConnector1">
            <a:avLst/>
          </a:prstGeom>
          <a:noFill/>
          <a:ln w="114300" cap="flat" cmpd="sng" algn="ctr">
            <a:solidFill>
              <a:srgbClr val="0C8696"/>
            </a:solidFill>
            <a:prstDash val="solid"/>
            <a:tailEnd type="triangle"/>
          </a:ln>
          <a:effectLst/>
        </p:spPr>
      </p:cxnSp>
      <p:pic>
        <p:nvPicPr>
          <p:cNvPr id="24" name="Kuva 23">
            <a:extLst>
              <a:ext uri="{FF2B5EF4-FFF2-40B4-BE49-F238E27FC236}">
                <a16:creationId xmlns:a16="http://schemas.microsoft.com/office/drawing/2014/main" id="{3469DF24-3E09-2C8A-6287-4E49A386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420" r="69182" b="47634"/>
          <a:stretch/>
        </p:blipFill>
        <p:spPr>
          <a:xfrm>
            <a:off x="4732148" y="1089926"/>
            <a:ext cx="2175000" cy="20880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F1F56A3A-4E9E-67DF-82C2-BF1CE6E4A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8" t="10965" r="69737" b="46797"/>
          <a:stretch/>
        </p:blipFill>
        <p:spPr>
          <a:xfrm>
            <a:off x="5966829" y="3209487"/>
            <a:ext cx="2136314" cy="20880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5536481B-B032-28DA-CA68-3909BDF0C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99" r="70528" b="47679"/>
          <a:stretch/>
        </p:blipFill>
        <p:spPr>
          <a:xfrm>
            <a:off x="2472435" y="1089926"/>
            <a:ext cx="2101108" cy="2088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2EB373FA-8585-2CB1-3BA4-A6516DD873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49" r="69775" b="46668"/>
          <a:stretch/>
        </p:blipFill>
        <p:spPr>
          <a:xfrm>
            <a:off x="1345769" y="3209487"/>
            <a:ext cx="2158122" cy="2088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231DA4B3-C118-D080-D8AF-86E6A1066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91" r="69775" b="47786"/>
          <a:stretch/>
        </p:blipFill>
        <p:spPr>
          <a:xfrm>
            <a:off x="3636947" y="3209487"/>
            <a:ext cx="2154816" cy="2088000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7AC7447B-ECE3-E62B-69C4-B4140B309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374" y="2695548"/>
            <a:ext cx="3934577" cy="27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F1944355-3F31-70A2-4401-FC7AF9D5E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8224" y="2306403"/>
            <a:ext cx="3934577" cy="27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4C664075-079A-3284-5C85-804094DF4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7074" y="1917258"/>
            <a:ext cx="3934577" cy="27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E9D805DC-0A87-5339-5244-57C36A19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5923" y="1485429"/>
            <a:ext cx="3934577" cy="27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Kuva 39">
            <a:extLst>
              <a:ext uri="{FF2B5EF4-FFF2-40B4-BE49-F238E27FC236}">
                <a16:creationId xmlns:a16="http://schemas.microsoft.com/office/drawing/2014/main" id="{CC1528CF-20CC-D191-7069-1BEE60CC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4772" y="1186873"/>
            <a:ext cx="3934577" cy="27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Otsikko 1">
            <a:extLst>
              <a:ext uri="{FF2B5EF4-FFF2-40B4-BE49-F238E27FC236}">
                <a16:creationId xmlns:a16="http://schemas.microsoft.com/office/drawing/2014/main" id="{C6AE5731-9412-4164-C360-321B7CAA4FBF}"/>
              </a:ext>
            </a:extLst>
          </p:cNvPr>
          <p:cNvSpPr txBox="1">
            <a:spLocks/>
          </p:cNvSpPr>
          <p:nvPr/>
        </p:nvSpPr>
        <p:spPr>
          <a:xfrm>
            <a:off x="18457227" y="-297598"/>
            <a:ext cx="11090275" cy="16619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5 personas</a:t>
            </a:r>
            <a:endParaRPr kumimoji="0" lang="fi-FI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40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DE98FEF-83A4-B5E9-9732-1094DC3C63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EA8841A-EEAF-26E4-1068-86F2512A4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49823D8-BE62-2706-5DBF-AD0005266ED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55B8113-B9B1-6754-59D8-6D950795D46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7FFC185-1790-2930-9B7A-3E40E08D3BD7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DC515C-80D4-6803-BF2C-45932C5C92BA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6BC5623-BD8A-F081-21B5-A884E0AE7D8A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6DF52C-9416-3C75-8E21-939C5F874962}"/>
              </a:ext>
            </a:extLst>
          </p:cNvPr>
          <p:cNvSpPr txBox="1">
            <a:spLocks/>
          </p:cNvSpPr>
          <p:nvPr/>
        </p:nvSpPr>
        <p:spPr>
          <a:xfrm>
            <a:off x="10012575" y="266699"/>
            <a:ext cx="11376227" cy="11957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320" b="1" kern="1200" cap="all" spc="-120" baseline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all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KNOWLEDGE FROM DIVERSE GROUPS OF PEOPLE</a:t>
            </a:r>
            <a:endParaRPr kumimoji="0" lang="en-US" sz="2800" b="1" i="0" u="none" strike="noStrike" kern="1200" cap="all" spc="-12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2825CBAE-1DF6-2CCF-E35B-B19543604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1" b="5901"/>
          <a:stretch/>
        </p:blipFill>
        <p:spPr>
          <a:xfrm>
            <a:off x="9480947" y="1400169"/>
            <a:ext cx="8226694" cy="361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BF13A223-F641-58E3-9455-80A157C064C2}"/>
              </a:ext>
            </a:extLst>
          </p:cNvPr>
          <p:cNvSpPr txBox="1"/>
          <p:nvPr/>
        </p:nvSpPr>
        <p:spPr>
          <a:xfrm>
            <a:off x="9480947" y="5180400"/>
            <a:ext cx="506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Pilvi Nummi &amp; Eveliina Harsia, Aalto </a:t>
            </a:r>
            <a:r>
              <a:rPr lang="en-US" sz="1800" b="1" kern="1200" dirty="0" err="1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yliopisto</a:t>
            </a:r>
            <a:r>
              <a:rPr lang="en-US" sz="1800" b="1" kern="1200" dirty="0">
                <a:solidFill>
                  <a:srgbClr val="008F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2021</a:t>
            </a:r>
            <a:endParaRPr lang="fi-FI" sz="1800" b="1" kern="1200" dirty="0">
              <a:solidFill>
                <a:srgbClr val="008FA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CF0A7056-BB5B-3507-481E-041B71BF8484}"/>
              </a:ext>
            </a:extLst>
          </p:cNvPr>
          <p:cNvSpPr txBox="1">
            <a:spLocks/>
          </p:cNvSpPr>
          <p:nvPr/>
        </p:nvSpPr>
        <p:spPr>
          <a:xfrm>
            <a:off x="942702" y="1201544"/>
            <a:ext cx="7416824" cy="11430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b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my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”Participatory Planning”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fi-FI" sz="4000" dirty="0">
                <a:latin typeface="Calibri" panose="020F0502020204030204" pitchFamily="34" charset="0"/>
                <a:cs typeface="Calibri" panose="020F0502020204030204" pitchFamily="34" charset="0"/>
              </a:rPr>
              <a:t> IV</a:t>
            </a:r>
            <a:endParaRPr kumimoji="0" lang="fi-FI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18AD457F-5340-C185-195B-E01C6CA36E4E}"/>
              </a:ext>
            </a:extLst>
          </p:cNvPr>
          <p:cNvSpPr txBox="1">
            <a:spLocks/>
          </p:cNvSpPr>
          <p:nvPr/>
        </p:nvSpPr>
        <p:spPr>
          <a:xfrm>
            <a:off x="18646750" y="1201544"/>
            <a:ext cx="7416824" cy="11430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b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Tuomas Ilmavirta</a:t>
            </a:r>
            <a:b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”Urban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fi-FI" sz="4000" dirty="0">
                <a:latin typeface="Calibri" panose="020F0502020204030204" pitchFamily="34" charset="0"/>
                <a:cs typeface="Calibri" panose="020F0502020204030204" pitchFamily="34" charset="0"/>
              </a:rPr>
              <a:t> V</a:t>
            </a:r>
            <a:endParaRPr kumimoji="0" lang="fi-FI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9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1CEC522-2EBD-4B3C-BF44-FBA0C30082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B166C5F-D326-4286-874D-AA033921DA1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4DF6C9B-0A4C-4CAB-B913-3AB4F50B149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E288442-6A78-416A-80A9-1CBDD49B769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C87D34-AB73-43B5-805C-EC66B2204BFA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392509A-2F5F-43B0-8B00-DEC5A2C48C9A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D6C1841-2072-4582-B1D8-B04E338F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880" y="533399"/>
            <a:ext cx="4571411" cy="44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5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4F9E8E6-AA49-4403-8BFA-20A3E1715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35FD61-EBCC-478A-BD35-7FDA0DDD1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120A30D-F609-4C6D-990F-8FA85FEA887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BF618D6-A448-4F05-B033-1652742F164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12703CB-2F22-4C75-ADFC-6465EFF4CAB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7B2C697-EDF1-4EAB-BF1D-176B3F7D0C2A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86F7874-34E4-4A8A-B0E6-8F5EF41D5846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B255BFA-BFF8-4C4D-8106-61275D4635D9}"/>
              </a:ext>
            </a:extLst>
          </p:cNvPr>
          <p:cNvSpPr/>
          <p:nvPr/>
        </p:nvSpPr>
        <p:spPr>
          <a:xfrm>
            <a:off x="9144793" y="0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C754D131-3E2E-4608-B884-0E41EB210CF0}"/>
              </a:ext>
            </a:extLst>
          </p:cNvPr>
          <p:cNvSpPr txBox="1">
            <a:spLocks/>
          </p:cNvSpPr>
          <p:nvPr/>
        </p:nvSpPr>
        <p:spPr>
          <a:xfrm>
            <a:off x="128640" y="521526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94385E6-1785-423B-B522-98BE88E4F416}"/>
              </a:ext>
            </a:extLst>
          </p:cNvPr>
          <p:cNvSpPr/>
          <p:nvPr/>
        </p:nvSpPr>
        <p:spPr>
          <a:xfrm>
            <a:off x="18265634" y="3894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9BE6327B-D7D5-41B9-BB61-D9E34BBD3F76}"/>
              </a:ext>
            </a:extLst>
          </p:cNvPr>
          <p:cNvSpPr/>
          <p:nvPr/>
        </p:nvSpPr>
        <p:spPr>
          <a:xfrm>
            <a:off x="-4993" y="3894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0187DDFB-B7C2-42D6-8C9B-9851E9113F92}"/>
              </a:ext>
            </a:extLst>
          </p:cNvPr>
          <p:cNvSpPr txBox="1">
            <a:spLocks/>
          </p:cNvSpPr>
          <p:nvPr/>
        </p:nvSpPr>
        <p:spPr bwMode="auto">
          <a:xfrm>
            <a:off x="314276" y="404664"/>
            <a:ext cx="12456125" cy="26345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200" b="1" kern="1200" spc="-200">
                <a:solidFill>
                  <a:schemeClr val="bg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600" b="1" i="0" u="none" strike="noStrike" kern="1200" cap="none" spc="-2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GROUP WORK PRESENTATIONS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61448B53-BD93-4D27-BC7F-CEC5EDC56EC6}"/>
              </a:ext>
            </a:extLst>
          </p:cNvPr>
          <p:cNvSpPr txBox="1"/>
          <p:nvPr/>
        </p:nvSpPr>
        <p:spPr>
          <a:xfrm>
            <a:off x="458292" y="1412776"/>
            <a:ext cx="10153128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Create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a Power Point (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or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other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format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)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presentation</a:t>
            </a:r>
            <a:endParaRPr lang="fi-FI" sz="20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What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was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data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were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working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What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kind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of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analysis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did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perform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Are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there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links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to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research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literature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? 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results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What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did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find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out?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How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results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can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be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used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planning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? 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</a:pP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Are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there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suggestions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that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you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can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6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make</a:t>
            </a:r>
            <a:r>
              <a:rPr lang="fi-FI" sz="16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fi-FI" sz="32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TIME: 10-15 min/ </a:t>
            </a:r>
            <a:r>
              <a:rPr lang="fi-FI" sz="32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group</a:t>
            </a:r>
            <a:endParaRPr lang="fi-FI" sz="32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spcAft>
                <a:spcPts val="1200"/>
              </a:spcAft>
            </a:pPr>
            <a:endParaRPr lang="fi-FI" sz="32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436365AC-341F-4070-8EC4-DB35287182A4}"/>
              </a:ext>
            </a:extLst>
          </p:cNvPr>
          <p:cNvSpPr/>
          <p:nvPr/>
        </p:nvSpPr>
        <p:spPr>
          <a:xfrm>
            <a:off x="4571068" y="1675828"/>
            <a:ext cx="4228452" cy="3888607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F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6F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i-FI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F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task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6F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</a:p>
          <a:p>
            <a:r>
              <a:rPr lang="en-US" sz="1600" b="1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  GIS-analysis or visualization</a:t>
            </a:r>
            <a:br>
              <a:rPr lang="en-US" sz="1600" b="1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  "On site" analysis &amp; additional data collection</a:t>
            </a:r>
          </a:p>
          <a:p>
            <a:r>
              <a:rPr lang="en-US" sz="1600" b="1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Historical analysis of the sites</a:t>
            </a:r>
          </a:p>
          <a:p>
            <a:r>
              <a:rPr lang="en-US" sz="1600" b="1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. Qualitative analysis</a:t>
            </a:r>
          </a:p>
          <a:p>
            <a:r>
              <a:rPr lang="en-US" sz="1600" b="1" dirty="0">
                <a:solidFill>
                  <a:srgbClr val="008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Improvement suggestions based on the place experiences by people</a:t>
            </a:r>
          </a:p>
        </p:txBody>
      </p:sp>
      <p:sp>
        <p:nvSpPr>
          <p:cNvPr id="29" name="Otsikko 1">
            <a:extLst>
              <a:ext uri="{FF2B5EF4-FFF2-40B4-BE49-F238E27FC236}">
                <a16:creationId xmlns:a16="http://schemas.microsoft.com/office/drawing/2014/main" id="{7AA15E5E-9E19-4533-BB9F-0E7561456575}"/>
              </a:ext>
            </a:extLst>
          </p:cNvPr>
          <p:cNvSpPr txBox="1">
            <a:spLocks/>
          </p:cNvSpPr>
          <p:nvPr/>
        </p:nvSpPr>
        <p:spPr>
          <a:xfrm>
            <a:off x="10313726" y="294256"/>
            <a:ext cx="10782300" cy="1258888"/>
          </a:xfr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  <a:sym typeface="Arial"/>
              </a:rPr>
              <a:t>INDIVIDUAL WORK:</a:t>
            </a:r>
          </a:p>
        </p:txBody>
      </p:sp>
      <p:sp>
        <p:nvSpPr>
          <p:cNvPr id="30" name="Alaotsikko 2">
            <a:extLst>
              <a:ext uri="{FF2B5EF4-FFF2-40B4-BE49-F238E27FC236}">
                <a16:creationId xmlns:a16="http://schemas.microsoft.com/office/drawing/2014/main" id="{873E608D-8C9D-4887-87BA-9C20DD7500D2}"/>
              </a:ext>
            </a:extLst>
          </p:cNvPr>
          <p:cNvSpPr txBox="1">
            <a:spLocks/>
          </p:cNvSpPr>
          <p:nvPr/>
        </p:nvSpPr>
        <p:spPr>
          <a:xfrm>
            <a:off x="10406756" y="1305753"/>
            <a:ext cx="7393769" cy="1678747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an essay about what you learned about urban experiences during the course.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learn something about your own urban experiences and behavior?  You can  freely concentrate to some, especially interesting aspects: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Theoretically</a:t>
            </a:r>
            <a:endParaRPr kumimoji="0" lang="fi-FI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Thematically</a:t>
            </a:r>
            <a:endParaRPr kumimoji="0" lang="fi-FI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Finding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links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to </a:t>
            </a: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planning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and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Or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you may find your unique way to profile your individual 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format of the final work is free. You can write a traditional essay but you can also use visualizations, images or make a blog, Podcast or video.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6600E81C-BEDC-4D7E-A64A-FEC430BCEC07}"/>
              </a:ext>
            </a:extLst>
          </p:cNvPr>
          <p:cNvSpPr txBox="1"/>
          <p:nvPr/>
        </p:nvSpPr>
        <p:spPr>
          <a:xfrm>
            <a:off x="10734036" y="4490542"/>
            <a:ext cx="307456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DEADLINE ?</a:t>
            </a:r>
          </a:p>
        </p:txBody>
      </p:sp>
      <p:sp>
        <p:nvSpPr>
          <p:cNvPr id="34" name="Otsikko 1">
            <a:extLst>
              <a:ext uri="{FF2B5EF4-FFF2-40B4-BE49-F238E27FC236}">
                <a16:creationId xmlns:a16="http://schemas.microsoft.com/office/drawing/2014/main" id="{C3532713-5086-4076-BACC-A60D27D3FD9D}"/>
              </a:ext>
            </a:extLst>
          </p:cNvPr>
          <p:cNvSpPr txBox="1">
            <a:spLocks/>
          </p:cNvSpPr>
          <p:nvPr/>
        </p:nvSpPr>
        <p:spPr bwMode="auto">
          <a:xfrm>
            <a:off x="18756284" y="449894"/>
            <a:ext cx="12456125" cy="26345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200" b="1" kern="1200" spc="-200">
                <a:solidFill>
                  <a:schemeClr val="bg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600" b="1" i="0" u="none" strike="noStrike" kern="1200" cap="none" spc="-2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NEXT TIME: FINAL MEETING!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DD163592-1B2D-426D-B1DA-5C18F6EEE32B}"/>
              </a:ext>
            </a:extLst>
          </p:cNvPr>
          <p:cNvSpPr txBox="1"/>
          <p:nvPr/>
        </p:nvSpPr>
        <p:spPr>
          <a:xfrm>
            <a:off x="19061695" y="1721946"/>
            <a:ext cx="5563596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Let’s</a:t>
            </a:r>
            <a:r>
              <a:rPr lang="fi-FI" sz="1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start</a:t>
            </a:r>
            <a:r>
              <a:rPr lang="fi-FI" sz="1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at 10 as </a:t>
            </a: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normally</a:t>
            </a:r>
            <a:endParaRPr lang="fi-FI" sz="1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spcAft>
                <a:spcPts val="1200"/>
              </a:spcAft>
            </a:pP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Please</a:t>
            </a:r>
            <a:r>
              <a:rPr lang="fi-FI" sz="1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remember</a:t>
            </a:r>
            <a:r>
              <a:rPr lang="fi-FI" sz="1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to </a:t>
            </a: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practise</a:t>
            </a:r>
            <a:r>
              <a:rPr lang="fi-FI" sz="1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your</a:t>
            </a:r>
            <a:r>
              <a:rPr lang="fi-FI" sz="1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18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presentation</a:t>
            </a:r>
            <a:endParaRPr lang="fi-FI" sz="1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 sz="1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spcAft>
                <a:spcPts val="1200"/>
              </a:spcAft>
            </a:pPr>
            <a:endParaRPr lang="fi-FI" sz="18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4F9E8E6-AA49-4403-8BFA-20A3E1715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35FD61-EBCC-478A-BD35-7FDA0DDD1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120A30D-F609-4C6D-990F-8FA85FEA887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BF618D6-A448-4F05-B033-1652742F164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12703CB-2F22-4C75-ADFC-6465EFF4CAB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7B2C697-EDF1-4EAB-BF1D-176B3F7D0C2A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86F7874-34E4-4A8A-B0E6-8F5EF41D5846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B255BFA-BFF8-4C4D-8106-61275D4635D9}"/>
              </a:ext>
            </a:extLst>
          </p:cNvPr>
          <p:cNvSpPr/>
          <p:nvPr/>
        </p:nvSpPr>
        <p:spPr>
          <a:xfrm>
            <a:off x="9144793" y="0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C754D131-3E2E-4608-B884-0E41EB210CF0}"/>
              </a:ext>
            </a:extLst>
          </p:cNvPr>
          <p:cNvSpPr txBox="1">
            <a:spLocks/>
          </p:cNvSpPr>
          <p:nvPr/>
        </p:nvSpPr>
        <p:spPr>
          <a:xfrm>
            <a:off x="128640" y="521526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B7A75BA-0C96-4FCC-B022-7A310E5B6CDE}"/>
              </a:ext>
            </a:extLst>
          </p:cNvPr>
          <p:cNvSpPr txBox="1">
            <a:spLocks/>
          </p:cNvSpPr>
          <p:nvPr/>
        </p:nvSpPr>
        <p:spPr>
          <a:xfrm>
            <a:off x="9659834" y="1614501"/>
            <a:ext cx="8042984" cy="2635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i-FI" altLang="fi-FI" sz="15000" dirty="0">
                <a:solidFill>
                  <a:schemeClr val="bg1"/>
                </a:solidFill>
              </a:rPr>
              <a:t>TODAY</a:t>
            </a:r>
          </a:p>
          <a:p>
            <a:pPr algn="ctr">
              <a:defRPr/>
            </a:pPr>
            <a:r>
              <a:rPr lang="fi-FI" altLang="fi-FI" sz="3600" dirty="0">
                <a:solidFill>
                  <a:schemeClr val="bg1"/>
                </a:solidFill>
              </a:rPr>
              <a:t>VARIOUS URBAN USER GROUPS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94385E6-1785-423B-B522-98BE88E4F416}"/>
              </a:ext>
            </a:extLst>
          </p:cNvPr>
          <p:cNvSpPr/>
          <p:nvPr/>
        </p:nvSpPr>
        <p:spPr>
          <a:xfrm>
            <a:off x="18289589" y="-3894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9BE6327B-D7D5-41B9-BB61-D9E34BBD3F76}"/>
              </a:ext>
            </a:extLst>
          </p:cNvPr>
          <p:cNvSpPr/>
          <p:nvPr/>
        </p:nvSpPr>
        <p:spPr>
          <a:xfrm>
            <a:off x="-4993" y="3894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9383B673-D635-405F-A4DB-98D13C9F4AD5}"/>
              </a:ext>
            </a:extLst>
          </p:cNvPr>
          <p:cNvSpPr txBox="1">
            <a:spLocks/>
          </p:cNvSpPr>
          <p:nvPr/>
        </p:nvSpPr>
        <p:spPr bwMode="auto">
          <a:xfrm>
            <a:off x="411798" y="297594"/>
            <a:ext cx="12456125" cy="26345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200" b="1" kern="1200" spc="-200">
                <a:solidFill>
                  <a:schemeClr val="bg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5398" b="1" i="0" u="none" strike="noStrike" kern="1200" cap="none" spc="-2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anose="020B0606020202030204" pitchFamily="34" charset="0"/>
              </a:rPr>
              <a:t>PROGRAMME OF TODAY</a:t>
            </a:r>
            <a:br>
              <a:rPr kumimoji="0" lang="fi-FI" altLang="fi-FI" sz="5398" b="1" i="0" u="none" strike="noStrike" kern="1200" cap="none" spc="-2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ＭＳ Ｐゴシック" charset="0"/>
              </a:rPr>
            </a:br>
            <a:r>
              <a:rPr kumimoji="0" lang="fi-FI" altLang="fi-FI" sz="4400" b="1" i="0" u="none" strike="noStrike" kern="1200" cap="none" spc="-20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Lectures</a:t>
            </a:r>
            <a:r>
              <a:rPr kumimoji="0" lang="fi-FI" altLang="fi-FI" sz="4400" b="1" i="0" u="none" strike="noStrike" kern="1200" cap="none" spc="-2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1534094B-4DB6-4795-9B87-EF67FBDB7077}"/>
              </a:ext>
            </a:extLst>
          </p:cNvPr>
          <p:cNvSpPr txBox="1"/>
          <p:nvPr/>
        </p:nvSpPr>
        <p:spPr>
          <a:xfrm>
            <a:off x="565048" y="1576451"/>
            <a:ext cx="8862108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10.00-11.30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Marketta Kyttä: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Various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urban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user</a:t>
            </a: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fi-FI" sz="2000" b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groups</a:t>
            </a:r>
            <a:endParaRPr lang="fi-FI" sz="20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</a:rPr>
              <a:t>Tiina Laatikainen: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Age-friendly environments</a:t>
            </a:r>
          </a:p>
          <a:p>
            <a:pPr marL="3429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LUNCH 11.30-12.30</a:t>
            </a:r>
          </a:p>
          <a:p>
            <a:pPr>
              <a:spcAft>
                <a:spcPts val="600"/>
              </a:spcAft>
            </a:pPr>
            <a:endParaRPr lang="fi-FI" sz="20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fi-FI" sz="20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+mn-cs"/>
              </a:rPr>
              <a:t>12.30-14.00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Marketta Kyttä: </a:t>
            </a:r>
            <a:r>
              <a:rPr lang="fi-FI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Child-</a:t>
            </a:r>
            <a:r>
              <a:rPr lang="fi-FI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friendly</a:t>
            </a:r>
            <a:r>
              <a:rPr lang="fi-FI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environments</a:t>
            </a:r>
            <a:endParaRPr lang="fi-FI" sz="2000" b="1" kern="12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Veera Moll: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city streets to playgrounds and suburban woodlands</a:t>
            </a:r>
          </a:p>
        </p:txBody>
      </p:sp>
      <p:sp>
        <p:nvSpPr>
          <p:cNvPr id="16" name="Otsikko 1">
            <a:extLst>
              <a:ext uri="{FF2B5EF4-FFF2-40B4-BE49-F238E27FC236}">
                <a16:creationId xmlns:a16="http://schemas.microsoft.com/office/drawing/2014/main" id="{AF665DD5-EB81-4E25-B5AA-FD7DE15140C2}"/>
              </a:ext>
            </a:extLst>
          </p:cNvPr>
          <p:cNvSpPr txBox="1">
            <a:spLocks/>
          </p:cNvSpPr>
          <p:nvPr/>
        </p:nvSpPr>
        <p:spPr bwMode="auto">
          <a:xfrm>
            <a:off x="18713294" y="849151"/>
            <a:ext cx="12456125" cy="26345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200" b="1" kern="1200" spc="-200">
                <a:solidFill>
                  <a:schemeClr val="bg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>
              <a:defRPr/>
            </a:pPr>
            <a:r>
              <a:rPr lang="fi-FI" altLang="fi-FI" sz="4400" spc="0" dirty="0">
                <a:latin typeface="Arial Narrow" panose="020B0606020202030204" pitchFamily="34" charset="0"/>
              </a:rPr>
              <a:t>GROUP WORK CONTINUES</a:t>
            </a:r>
          </a:p>
          <a:p>
            <a:pPr>
              <a:defRPr/>
            </a:pPr>
            <a:endParaRPr lang="fi-FI" altLang="fi-FI" sz="4400" dirty="0"/>
          </a:p>
          <a:p>
            <a:pPr>
              <a:defRPr/>
            </a:pPr>
            <a:r>
              <a:rPr lang="fi-FI" altLang="fi-FI" sz="4400" dirty="0">
                <a:latin typeface="Calibri" panose="020F0502020204030204" pitchFamily="34" charset="0"/>
                <a:cs typeface="Calibri" panose="020F0502020204030204" pitchFamily="34" charset="0"/>
              </a:rPr>
              <a:t>Analysis </a:t>
            </a:r>
            <a:r>
              <a:rPr lang="fi-FI" altLang="fi-FI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fi-FI" altLang="fi-FI" sz="4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i-FI" altLang="fi-FI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  <a:endParaRPr lang="fi-FI" altLang="fi-F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fi-FI" altLang="fi-FI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fi-FI" altLang="fi-FI" sz="4400" dirty="0">
                <a:latin typeface="Calibri" panose="020F0502020204030204" pitchFamily="34" charset="0"/>
                <a:cs typeface="Calibri" panose="020F0502020204030204" pitchFamily="34" charset="0"/>
              </a:rPr>
              <a:t> Tiina &amp; Marketta</a:t>
            </a:r>
          </a:p>
        </p:txBody>
      </p:sp>
    </p:spTree>
    <p:extLst>
      <p:ext uri="{BB962C8B-B14F-4D97-AF65-F5344CB8AC3E}">
        <p14:creationId xmlns:p14="http://schemas.microsoft.com/office/powerpoint/2010/main" val="122324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E23E32B-31D5-48C3-8740-F8AA4D4E84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3CE4E3-2F7F-4DB4-AD2A-0F81BD699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A13830-BDF6-4894-8D25-6A352DF49E5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CF3754D-B137-4AFE-AF01-692EF5E6EF7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FC93FA-1CC9-426F-AD82-77760474B32D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0FEC07C-405C-477E-A15C-3A486A91EED9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E01A9AB-5BF0-4A54-B4A2-B527E2F52A20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7F3B301-F3FD-4158-8D8D-11398BAFAFAC}"/>
              </a:ext>
            </a:extLst>
          </p:cNvPr>
          <p:cNvSpPr/>
          <p:nvPr/>
        </p:nvSpPr>
        <p:spPr>
          <a:xfrm>
            <a:off x="9144793" y="0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A137A52-F8C0-4E95-B958-720D4F20ACB0}"/>
              </a:ext>
            </a:extLst>
          </p:cNvPr>
          <p:cNvSpPr txBox="1">
            <a:spLocks/>
          </p:cNvSpPr>
          <p:nvPr/>
        </p:nvSpPr>
        <p:spPr>
          <a:xfrm>
            <a:off x="9659834" y="1614501"/>
            <a:ext cx="8042984" cy="2635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i-FI" altLang="fi-FI" sz="12000" dirty="0">
                <a:solidFill>
                  <a:schemeClr val="bg1"/>
                </a:solidFill>
              </a:rPr>
              <a:t>How </a:t>
            </a:r>
          </a:p>
          <a:p>
            <a:pPr algn="ctr">
              <a:defRPr/>
            </a:pPr>
            <a:r>
              <a:rPr lang="fi-FI" altLang="fi-FI" sz="3600" dirty="0">
                <a:solidFill>
                  <a:schemeClr val="bg1"/>
                </a:solidFill>
              </a:rPr>
              <a:t>Urban </a:t>
            </a:r>
            <a:r>
              <a:rPr lang="fi-FI" altLang="fi-FI" sz="3600" dirty="0" err="1">
                <a:solidFill>
                  <a:schemeClr val="bg1"/>
                </a:solidFill>
              </a:rPr>
              <a:t>dwellers</a:t>
            </a:r>
            <a:r>
              <a:rPr lang="fi-FI" altLang="fi-FI" sz="3600" dirty="0">
                <a:solidFill>
                  <a:schemeClr val="bg1"/>
                </a:solidFill>
              </a:rPr>
              <a:t> </a:t>
            </a:r>
            <a:r>
              <a:rPr lang="fi-FI" altLang="fi-FI" sz="3600" dirty="0" err="1">
                <a:solidFill>
                  <a:schemeClr val="bg1"/>
                </a:solidFill>
              </a:rPr>
              <a:t>differ</a:t>
            </a:r>
            <a:r>
              <a:rPr lang="fi-FI" altLang="fi-FI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2" name="Kuva 11" descr="Kuva, joka sisältää kohteen ulko, kävely, tie, henkilöt&#10;&#10;Kuvaus luotu automaattisesti">
            <a:extLst>
              <a:ext uri="{FF2B5EF4-FFF2-40B4-BE49-F238E27FC236}">
                <a16:creationId xmlns:a16="http://schemas.microsoft.com/office/drawing/2014/main" id="{C92A8BC5-A182-4245-89C1-04EB92506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88"/>
          <a:stretch/>
        </p:blipFill>
        <p:spPr>
          <a:xfrm>
            <a:off x="0" y="0"/>
            <a:ext cx="9160945" cy="59436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FE25A2FF-6734-4140-AFD6-C73B7D4AA9FC}"/>
              </a:ext>
            </a:extLst>
          </p:cNvPr>
          <p:cNvSpPr txBox="1"/>
          <p:nvPr/>
        </p:nvSpPr>
        <p:spPr>
          <a:xfrm flipH="1">
            <a:off x="6751608" y="5401101"/>
            <a:ext cx="242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Ryoji</a:t>
            </a:r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Iwata</a:t>
            </a:r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Unplash</a:t>
            </a:r>
            <a:endParaRPr lang="fi-FI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Kuva 14" descr="Kuva, joka sisältää kohteen ulko, rakennus, näkymä, tie&#10;&#10;Kuvaus luotu automaattisesti">
            <a:extLst>
              <a:ext uri="{FF2B5EF4-FFF2-40B4-BE49-F238E27FC236}">
                <a16:creationId xmlns:a16="http://schemas.microsoft.com/office/drawing/2014/main" id="{5EF9694D-773B-4816-B126-5EB32F1B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966" y="-1"/>
            <a:ext cx="9160945" cy="6097382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4D265E5B-34CD-44BD-B59A-8B5AE6A627DA}"/>
              </a:ext>
            </a:extLst>
          </p:cNvPr>
          <p:cNvSpPr txBox="1"/>
          <p:nvPr/>
        </p:nvSpPr>
        <p:spPr>
          <a:xfrm flipH="1">
            <a:off x="18448641" y="5256364"/>
            <a:ext cx="242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Jacek</a:t>
            </a:r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Dylac</a:t>
            </a:r>
            <a:r>
              <a:rPr lang="fi-FI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Unplash</a:t>
            </a:r>
            <a:endParaRPr lang="fi-FI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81B2C59-9FD0-4F96-91D6-D53A9D8B0C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0A2DD89-A93C-4337-A07E-572C04683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D9C0B2-B46A-4EB4-A411-34F8D5E63EC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2BBB653-E360-4117-AE17-CFF19081ED1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2A4A058-20DA-4556-A8BB-DAEC7E2B6F7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7E0EA35-9BEC-44CB-8F15-6CABDD759B07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EE2E0F0-203B-4FD5-B6A2-4FC1AD9CB206}"/>
              </a:ext>
            </a:extLst>
          </p:cNvPr>
          <p:cNvSpPr txBox="1"/>
          <p:nvPr/>
        </p:nvSpPr>
        <p:spPr>
          <a:xfrm>
            <a:off x="14140084" y="417682"/>
            <a:ext cx="2459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Lifestyles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12503B7-9D2C-4821-9108-2D8BC2E66232}"/>
              </a:ext>
            </a:extLst>
          </p:cNvPr>
          <p:cNvSpPr txBox="1"/>
          <p:nvPr/>
        </p:nvSpPr>
        <p:spPr>
          <a:xfrm>
            <a:off x="10093380" y="888646"/>
            <a:ext cx="3097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Preferences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095E420-BA75-4BD5-9FB6-2A1FFA7C3E42}"/>
              </a:ext>
            </a:extLst>
          </p:cNvPr>
          <p:cNvSpPr txBox="1"/>
          <p:nvPr/>
        </p:nvSpPr>
        <p:spPr>
          <a:xfrm>
            <a:off x="13424377" y="1610711"/>
            <a:ext cx="3350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life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A77E328-1632-42E8-99CC-16F507784E26}"/>
              </a:ext>
            </a:extLst>
          </p:cNvPr>
          <p:cNvSpPr txBox="1"/>
          <p:nvPr/>
        </p:nvSpPr>
        <p:spPr>
          <a:xfrm>
            <a:off x="15395635" y="2857794"/>
            <a:ext cx="2050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Choices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B9BCFDF-3933-40CD-80F6-09EAEA95404B}"/>
              </a:ext>
            </a:extLst>
          </p:cNvPr>
          <p:cNvSpPr txBox="1"/>
          <p:nvPr/>
        </p:nvSpPr>
        <p:spPr>
          <a:xfrm>
            <a:off x="11365907" y="3164361"/>
            <a:ext cx="2404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Practises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BC5BEC81-C2FF-4CFE-B76D-7AFCA0DF9DEF}"/>
              </a:ext>
            </a:extLst>
          </p:cNvPr>
          <p:cNvSpPr txBox="1"/>
          <p:nvPr/>
        </p:nvSpPr>
        <p:spPr>
          <a:xfrm>
            <a:off x="9724776" y="2293802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Identities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FE06D90D-BFBE-4819-929D-D04004C6FCED}"/>
              </a:ext>
            </a:extLst>
          </p:cNvPr>
          <p:cNvGrpSpPr>
            <a:grpSpLocks/>
          </p:cNvGrpSpPr>
          <p:nvPr/>
        </p:nvGrpSpPr>
        <p:grpSpPr bwMode="auto">
          <a:xfrm>
            <a:off x="719743" y="1304145"/>
            <a:ext cx="4320108" cy="2524125"/>
            <a:chOff x="884" y="1571"/>
            <a:chExt cx="2404" cy="159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0457AF2F-631B-4810-836A-3F5DD1E01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" y="1571"/>
              <a:ext cx="2404" cy="1590"/>
            </a:xfrm>
            <a:custGeom>
              <a:avLst/>
              <a:gdLst>
                <a:gd name="T0" fmla="*/ 2035 w 3708"/>
                <a:gd name="T1" fmla="*/ 270 h 1999"/>
                <a:gd name="T2" fmla="*/ 2134 w 3708"/>
                <a:gd name="T3" fmla="*/ 81 h 1999"/>
                <a:gd name="T4" fmla="*/ 2341 w 3708"/>
                <a:gd name="T5" fmla="*/ 0 h 1999"/>
                <a:gd name="T6" fmla="*/ 2656 w 3708"/>
                <a:gd name="T7" fmla="*/ 18 h 1999"/>
                <a:gd name="T8" fmla="*/ 2773 w 3708"/>
                <a:gd name="T9" fmla="*/ 81 h 1999"/>
                <a:gd name="T10" fmla="*/ 2881 w 3708"/>
                <a:gd name="T11" fmla="*/ 288 h 1999"/>
                <a:gd name="T12" fmla="*/ 2872 w 3708"/>
                <a:gd name="T13" fmla="*/ 387 h 1999"/>
                <a:gd name="T14" fmla="*/ 2863 w 3708"/>
                <a:gd name="T15" fmla="*/ 414 h 1999"/>
                <a:gd name="T16" fmla="*/ 2890 w 3708"/>
                <a:gd name="T17" fmla="*/ 396 h 1999"/>
                <a:gd name="T18" fmla="*/ 3025 w 3708"/>
                <a:gd name="T19" fmla="*/ 333 h 1999"/>
                <a:gd name="T20" fmla="*/ 3277 w 3708"/>
                <a:gd name="T21" fmla="*/ 342 h 1999"/>
                <a:gd name="T22" fmla="*/ 3313 w 3708"/>
                <a:gd name="T23" fmla="*/ 360 h 1999"/>
                <a:gd name="T24" fmla="*/ 3385 w 3708"/>
                <a:gd name="T25" fmla="*/ 387 h 1999"/>
                <a:gd name="T26" fmla="*/ 3493 w 3708"/>
                <a:gd name="T27" fmla="*/ 459 h 1999"/>
                <a:gd name="T28" fmla="*/ 3547 w 3708"/>
                <a:gd name="T29" fmla="*/ 513 h 1999"/>
                <a:gd name="T30" fmla="*/ 3565 w 3708"/>
                <a:gd name="T31" fmla="*/ 567 h 1999"/>
                <a:gd name="T32" fmla="*/ 3637 w 3708"/>
                <a:gd name="T33" fmla="*/ 837 h 1999"/>
                <a:gd name="T34" fmla="*/ 3511 w 3708"/>
                <a:gd name="T35" fmla="*/ 1287 h 1999"/>
                <a:gd name="T36" fmla="*/ 3493 w 3708"/>
                <a:gd name="T37" fmla="*/ 1341 h 1999"/>
                <a:gd name="T38" fmla="*/ 3286 w 3708"/>
                <a:gd name="T39" fmla="*/ 1386 h 1999"/>
                <a:gd name="T40" fmla="*/ 3232 w 3708"/>
                <a:gd name="T41" fmla="*/ 1548 h 1999"/>
                <a:gd name="T42" fmla="*/ 3097 w 3708"/>
                <a:gd name="T43" fmla="*/ 1719 h 1999"/>
                <a:gd name="T44" fmla="*/ 2719 w 3708"/>
                <a:gd name="T45" fmla="*/ 1809 h 1999"/>
                <a:gd name="T46" fmla="*/ 2359 w 3708"/>
                <a:gd name="T47" fmla="*/ 1782 h 1999"/>
                <a:gd name="T48" fmla="*/ 2269 w 3708"/>
                <a:gd name="T49" fmla="*/ 1665 h 1999"/>
                <a:gd name="T50" fmla="*/ 2197 w 3708"/>
                <a:gd name="T51" fmla="*/ 1764 h 1999"/>
                <a:gd name="T52" fmla="*/ 2053 w 3708"/>
                <a:gd name="T53" fmla="*/ 1872 h 1999"/>
                <a:gd name="T54" fmla="*/ 1963 w 3708"/>
                <a:gd name="T55" fmla="*/ 1908 h 1999"/>
                <a:gd name="T56" fmla="*/ 1855 w 3708"/>
                <a:gd name="T57" fmla="*/ 1953 h 1999"/>
                <a:gd name="T58" fmla="*/ 1693 w 3708"/>
                <a:gd name="T59" fmla="*/ 1971 h 1999"/>
                <a:gd name="T60" fmla="*/ 1441 w 3708"/>
                <a:gd name="T61" fmla="*/ 1989 h 1999"/>
                <a:gd name="T62" fmla="*/ 901 w 3708"/>
                <a:gd name="T63" fmla="*/ 1953 h 1999"/>
                <a:gd name="T64" fmla="*/ 865 w 3708"/>
                <a:gd name="T65" fmla="*/ 1926 h 1999"/>
                <a:gd name="T66" fmla="*/ 811 w 3708"/>
                <a:gd name="T67" fmla="*/ 1854 h 1999"/>
                <a:gd name="T68" fmla="*/ 739 w 3708"/>
                <a:gd name="T69" fmla="*/ 1692 h 1999"/>
                <a:gd name="T70" fmla="*/ 694 w 3708"/>
                <a:gd name="T71" fmla="*/ 1485 h 1999"/>
                <a:gd name="T72" fmla="*/ 541 w 3708"/>
                <a:gd name="T73" fmla="*/ 1512 h 1999"/>
                <a:gd name="T74" fmla="*/ 361 w 3708"/>
                <a:gd name="T75" fmla="*/ 1494 h 1999"/>
                <a:gd name="T76" fmla="*/ 253 w 3708"/>
                <a:gd name="T77" fmla="*/ 1476 h 1999"/>
                <a:gd name="T78" fmla="*/ 109 w 3708"/>
                <a:gd name="T79" fmla="*/ 1386 h 1999"/>
                <a:gd name="T80" fmla="*/ 1 w 3708"/>
                <a:gd name="T81" fmla="*/ 936 h 1999"/>
                <a:gd name="T82" fmla="*/ 46 w 3708"/>
                <a:gd name="T83" fmla="*/ 648 h 1999"/>
                <a:gd name="T84" fmla="*/ 145 w 3708"/>
                <a:gd name="T85" fmla="*/ 540 h 1999"/>
                <a:gd name="T86" fmla="*/ 217 w 3708"/>
                <a:gd name="T87" fmla="*/ 522 h 1999"/>
                <a:gd name="T88" fmla="*/ 532 w 3708"/>
                <a:gd name="T89" fmla="*/ 531 h 1999"/>
                <a:gd name="T90" fmla="*/ 613 w 3708"/>
                <a:gd name="T91" fmla="*/ 576 h 1999"/>
                <a:gd name="T92" fmla="*/ 658 w 3708"/>
                <a:gd name="T93" fmla="*/ 450 h 1999"/>
                <a:gd name="T94" fmla="*/ 667 w 3708"/>
                <a:gd name="T95" fmla="*/ 378 h 1999"/>
                <a:gd name="T96" fmla="*/ 712 w 3708"/>
                <a:gd name="T97" fmla="*/ 306 h 1999"/>
                <a:gd name="T98" fmla="*/ 757 w 3708"/>
                <a:gd name="T99" fmla="*/ 216 h 1999"/>
                <a:gd name="T100" fmla="*/ 1162 w 3708"/>
                <a:gd name="T101" fmla="*/ 63 h 1999"/>
                <a:gd name="T102" fmla="*/ 1603 w 3708"/>
                <a:gd name="T103" fmla="*/ 81 h 1999"/>
                <a:gd name="T104" fmla="*/ 1882 w 3708"/>
                <a:gd name="T105" fmla="*/ 207 h 1999"/>
                <a:gd name="T106" fmla="*/ 1972 w 3708"/>
                <a:gd name="T107" fmla="*/ 288 h 1999"/>
                <a:gd name="T108" fmla="*/ 2017 w 3708"/>
                <a:gd name="T109" fmla="*/ 342 h 1999"/>
                <a:gd name="T110" fmla="*/ 2035 w 3708"/>
                <a:gd name="T111" fmla="*/ 270 h 1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8" h="1999">
                  <a:moveTo>
                    <a:pt x="2035" y="270"/>
                  </a:moveTo>
                  <a:cubicBezTo>
                    <a:pt x="2058" y="202"/>
                    <a:pt x="2071" y="123"/>
                    <a:pt x="2134" y="81"/>
                  </a:cubicBezTo>
                  <a:cubicBezTo>
                    <a:pt x="2181" y="10"/>
                    <a:pt x="2262" y="7"/>
                    <a:pt x="2341" y="0"/>
                  </a:cubicBezTo>
                  <a:cubicBezTo>
                    <a:pt x="2344" y="0"/>
                    <a:pt x="2637" y="15"/>
                    <a:pt x="2656" y="18"/>
                  </a:cubicBezTo>
                  <a:cubicBezTo>
                    <a:pt x="2663" y="19"/>
                    <a:pt x="2750" y="73"/>
                    <a:pt x="2773" y="81"/>
                  </a:cubicBezTo>
                  <a:cubicBezTo>
                    <a:pt x="2836" y="144"/>
                    <a:pt x="2854" y="207"/>
                    <a:pt x="2881" y="288"/>
                  </a:cubicBezTo>
                  <a:cubicBezTo>
                    <a:pt x="2878" y="321"/>
                    <a:pt x="2877" y="354"/>
                    <a:pt x="2872" y="387"/>
                  </a:cubicBezTo>
                  <a:cubicBezTo>
                    <a:pt x="2871" y="396"/>
                    <a:pt x="2855" y="410"/>
                    <a:pt x="2863" y="414"/>
                  </a:cubicBezTo>
                  <a:cubicBezTo>
                    <a:pt x="2873" y="419"/>
                    <a:pt x="2881" y="402"/>
                    <a:pt x="2890" y="396"/>
                  </a:cubicBezTo>
                  <a:cubicBezTo>
                    <a:pt x="2925" y="344"/>
                    <a:pt x="2965" y="343"/>
                    <a:pt x="3025" y="333"/>
                  </a:cubicBezTo>
                  <a:cubicBezTo>
                    <a:pt x="3109" y="336"/>
                    <a:pt x="3193" y="334"/>
                    <a:pt x="3277" y="342"/>
                  </a:cubicBezTo>
                  <a:cubicBezTo>
                    <a:pt x="3290" y="343"/>
                    <a:pt x="3301" y="355"/>
                    <a:pt x="3313" y="360"/>
                  </a:cubicBezTo>
                  <a:cubicBezTo>
                    <a:pt x="3337" y="370"/>
                    <a:pt x="3362" y="376"/>
                    <a:pt x="3385" y="387"/>
                  </a:cubicBezTo>
                  <a:cubicBezTo>
                    <a:pt x="3442" y="413"/>
                    <a:pt x="3412" y="432"/>
                    <a:pt x="3493" y="459"/>
                  </a:cubicBezTo>
                  <a:cubicBezTo>
                    <a:pt x="3511" y="477"/>
                    <a:pt x="3533" y="492"/>
                    <a:pt x="3547" y="513"/>
                  </a:cubicBezTo>
                  <a:cubicBezTo>
                    <a:pt x="3558" y="529"/>
                    <a:pt x="3559" y="549"/>
                    <a:pt x="3565" y="567"/>
                  </a:cubicBezTo>
                  <a:cubicBezTo>
                    <a:pt x="3597" y="656"/>
                    <a:pt x="3622" y="744"/>
                    <a:pt x="3637" y="837"/>
                  </a:cubicBezTo>
                  <a:cubicBezTo>
                    <a:pt x="3631" y="1088"/>
                    <a:pt x="3708" y="1202"/>
                    <a:pt x="3511" y="1287"/>
                  </a:cubicBezTo>
                  <a:cubicBezTo>
                    <a:pt x="3505" y="1305"/>
                    <a:pt x="3503" y="1325"/>
                    <a:pt x="3493" y="1341"/>
                  </a:cubicBezTo>
                  <a:cubicBezTo>
                    <a:pt x="3463" y="1388"/>
                    <a:pt x="3310" y="1384"/>
                    <a:pt x="3286" y="1386"/>
                  </a:cubicBezTo>
                  <a:cubicBezTo>
                    <a:pt x="3319" y="1485"/>
                    <a:pt x="3274" y="1485"/>
                    <a:pt x="3232" y="1548"/>
                  </a:cubicBezTo>
                  <a:cubicBezTo>
                    <a:pt x="3205" y="1589"/>
                    <a:pt x="3150" y="1699"/>
                    <a:pt x="3097" y="1719"/>
                  </a:cubicBezTo>
                  <a:cubicBezTo>
                    <a:pt x="2971" y="1766"/>
                    <a:pt x="2852" y="1796"/>
                    <a:pt x="2719" y="1809"/>
                  </a:cubicBezTo>
                  <a:cubicBezTo>
                    <a:pt x="2581" y="1804"/>
                    <a:pt x="2482" y="1813"/>
                    <a:pt x="2359" y="1782"/>
                  </a:cubicBezTo>
                  <a:cubicBezTo>
                    <a:pt x="2313" y="1736"/>
                    <a:pt x="2303" y="1716"/>
                    <a:pt x="2269" y="1665"/>
                  </a:cubicBezTo>
                  <a:cubicBezTo>
                    <a:pt x="2220" y="1681"/>
                    <a:pt x="2232" y="1725"/>
                    <a:pt x="2197" y="1764"/>
                  </a:cubicBezTo>
                  <a:cubicBezTo>
                    <a:pt x="2157" y="1809"/>
                    <a:pt x="2111" y="1853"/>
                    <a:pt x="2053" y="1872"/>
                  </a:cubicBezTo>
                  <a:cubicBezTo>
                    <a:pt x="1988" y="1921"/>
                    <a:pt x="2049" y="1883"/>
                    <a:pt x="1963" y="1908"/>
                  </a:cubicBezTo>
                  <a:cubicBezTo>
                    <a:pt x="1926" y="1919"/>
                    <a:pt x="1893" y="1946"/>
                    <a:pt x="1855" y="1953"/>
                  </a:cubicBezTo>
                  <a:cubicBezTo>
                    <a:pt x="1802" y="1963"/>
                    <a:pt x="1747" y="1966"/>
                    <a:pt x="1693" y="1971"/>
                  </a:cubicBezTo>
                  <a:cubicBezTo>
                    <a:pt x="1609" y="1978"/>
                    <a:pt x="1441" y="1989"/>
                    <a:pt x="1441" y="1989"/>
                  </a:cubicBezTo>
                  <a:cubicBezTo>
                    <a:pt x="1235" y="1984"/>
                    <a:pt x="1085" y="1999"/>
                    <a:pt x="901" y="1953"/>
                  </a:cubicBezTo>
                  <a:cubicBezTo>
                    <a:pt x="889" y="1944"/>
                    <a:pt x="875" y="1937"/>
                    <a:pt x="865" y="1926"/>
                  </a:cubicBezTo>
                  <a:cubicBezTo>
                    <a:pt x="845" y="1904"/>
                    <a:pt x="811" y="1854"/>
                    <a:pt x="811" y="1854"/>
                  </a:cubicBezTo>
                  <a:cubicBezTo>
                    <a:pt x="792" y="1796"/>
                    <a:pt x="776" y="1741"/>
                    <a:pt x="739" y="1692"/>
                  </a:cubicBezTo>
                  <a:cubicBezTo>
                    <a:pt x="716" y="1623"/>
                    <a:pt x="711" y="1555"/>
                    <a:pt x="694" y="1485"/>
                  </a:cubicBezTo>
                  <a:cubicBezTo>
                    <a:pt x="609" y="1513"/>
                    <a:pt x="659" y="1501"/>
                    <a:pt x="541" y="1512"/>
                  </a:cubicBezTo>
                  <a:cubicBezTo>
                    <a:pt x="469" y="1506"/>
                    <a:pt x="428" y="1504"/>
                    <a:pt x="361" y="1494"/>
                  </a:cubicBezTo>
                  <a:cubicBezTo>
                    <a:pt x="325" y="1489"/>
                    <a:pt x="253" y="1476"/>
                    <a:pt x="253" y="1476"/>
                  </a:cubicBezTo>
                  <a:cubicBezTo>
                    <a:pt x="185" y="1451"/>
                    <a:pt x="158" y="1435"/>
                    <a:pt x="109" y="1386"/>
                  </a:cubicBezTo>
                  <a:cubicBezTo>
                    <a:pt x="59" y="1235"/>
                    <a:pt x="27" y="1093"/>
                    <a:pt x="1" y="936"/>
                  </a:cubicBezTo>
                  <a:cubicBezTo>
                    <a:pt x="7" y="836"/>
                    <a:pt x="0" y="739"/>
                    <a:pt x="46" y="648"/>
                  </a:cubicBezTo>
                  <a:cubicBezTo>
                    <a:pt x="59" y="621"/>
                    <a:pt x="117" y="553"/>
                    <a:pt x="145" y="540"/>
                  </a:cubicBezTo>
                  <a:cubicBezTo>
                    <a:pt x="168" y="530"/>
                    <a:pt x="217" y="522"/>
                    <a:pt x="217" y="522"/>
                  </a:cubicBezTo>
                  <a:cubicBezTo>
                    <a:pt x="322" y="525"/>
                    <a:pt x="427" y="525"/>
                    <a:pt x="532" y="531"/>
                  </a:cubicBezTo>
                  <a:cubicBezTo>
                    <a:pt x="563" y="533"/>
                    <a:pt x="613" y="576"/>
                    <a:pt x="613" y="576"/>
                  </a:cubicBezTo>
                  <a:cubicBezTo>
                    <a:pt x="626" y="531"/>
                    <a:pt x="643" y="494"/>
                    <a:pt x="658" y="450"/>
                  </a:cubicBezTo>
                  <a:cubicBezTo>
                    <a:pt x="661" y="426"/>
                    <a:pt x="659" y="401"/>
                    <a:pt x="667" y="378"/>
                  </a:cubicBezTo>
                  <a:cubicBezTo>
                    <a:pt x="676" y="351"/>
                    <a:pt x="701" y="332"/>
                    <a:pt x="712" y="306"/>
                  </a:cubicBezTo>
                  <a:cubicBezTo>
                    <a:pt x="735" y="249"/>
                    <a:pt x="719" y="258"/>
                    <a:pt x="757" y="216"/>
                  </a:cubicBezTo>
                  <a:cubicBezTo>
                    <a:pt x="879" y="82"/>
                    <a:pt x="986" y="83"/>
                    <a:pt x="1162" y="63"/>
                  </a:cubicBezTo>
                  <a:cubicBezTo>
                    <a:pt x="1309" y="66"/>
                    <a:pt x="1464" y="32"/>
                    <a:pt x="1603" y="81"/>
                  </a:cubicBezTo>
                  <a:cubicBezTo>
                    <a:pt x="1698" y="115"/>
                    <a:pt x="1783" y="191"/>
                    <a:pt x="1882" y="207"/>
                  </a:cubicBezTo>
                  <a:cubicBezTo>
                    <a:pt x="1911" y="236"/>
                    <a:pt x="1946" y="257"/>
                    <a:pt x="1972" y="288"/>
                  </a:cubicBezTo>
                  <a:cubicBezTo>
                    <a:pt x="2035" y="363"/>
                    <a:pt x="1938" y="263"/>
                    <a:pt x="2017" y="342"/>
                  </a:cubicBezTo>
                  <a:cubicBezTo>
                    <a:pt x="2023" y="318"/>
                    <a:pt x="2029" y="294"/>
                    <a:pt x="2035" y="27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8FA2"/>
                </a:solidFill>
              </a:endParaRPr>
            </a:p>
          </p:txBody>
        </p:sp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5FD6E6AB-E087-4584-B5D0-7D0139C46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1" y="1962"/>
              <a:ext cx="1660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Individual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 </a:t>
              </a:r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preferences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, </a:t>
              </a:r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desires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, </a:t>
              </a:r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ideals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 etc.</a:t>
              </a: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9B7F5191-E2FB-40EA-BD82-CD059F49464D}"/>
              </a:ext>
            </a:extLst>
          </p:cNvPr>
          <p:cNvGrpSpPr>
            <a:grpSpLocks/>
          </p:cNvGrpSpPr>
          <p:nvPr/>
        </p:nvGrpSpPr>
        <p:grpSpPr bwMode="auto">
          <a:xfrm>
            <a:off x="4104815" y="1383521"/>
            <a:ext cx="4103760" cy="2873721"/>
            <a:chOff x="2699" y="1621"/>
            <a:chExt cx="2404" cy="1590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E00E800-455D-4784-819A-E8E1EB52B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1621"/>
              <a:ext cx="2404" cy="1590"/>
            </a:xfrm>
            <a:custGeom>
              <a:avLst/>
              <a:gdLst>
                <a:gd name="T0" fmla="*/ 2035 w 3708"/>
                <a:gd name="T1" fmla="*/ 270 h 1999"/>
                <a:gd name="T2" fmla="*/ 2134 w 3708"/>
                <a:gd name="T3" fmla="*/ 81 h 1999"/>
                <a:gd name="T4" fmla="*/ 2341 w 3708"/>
                <a:gd name="T5" fmla="*/ 0 h 1999"/>
                <a:gd name="T6" fmla="*/ 2656 w 3708"/>
                <a:gd name="T7" fmla="*/ 18 h 1999"/>
                <a:gd name="T8" fmla="*/ 2773 w 3708"/>
                <a:gd name="T9" fmla="*/ 81 h 1999"/>
                <a:gd name="T10" fmla="*/ 2881 w 3708"/>
                <a:gd name="T11" fmla="*/ 288 h 1999"/>
                <a:gd name="T12" fmla="*/ 2872 w 3708"/>
                <a:gd name="T13" fmla="*/ 387 h 1999"/>
                <a:gd name="T14" fmla="*/ 2863 w 3708"/>
                <a:gd name="T15" fmla="*/ 414 h 1999"/>
                <a:gd name="T16" fmla="*/ 2890 w 3708"/>
                <a:gd name="T17" fmla="*/ 396 h 1999"/>
                <a:gd name="T18" fmla="*/ 3025 w 3708"/>
                <a:gd name="T19" fmla="*/ 333 h 1999"/>
                <a:gd name="T20" fmla="*/ 3277 w 3708"/>
                <a:gd name="T21" fmla="*/ 342 h 1999"/>
                <a:gd name="T22" fmla="*/ 3313 w 3708"/>
                <a:gd name="T23" fmla="*/ 360 h 1999"/>
                <a:gd name="T24" fmla="*/ 3385 w 3708"/>
                <a:gd name="T25" fmla="*/ 387 h 1999"/>
                <a:gd name="T26" fmla="*/ 3493 w 3708"/>
                <a:gd name="T27" fmla="*/ 459 h 1999"/>
                <a:gd name="T28" fmla="*/ 3547 w 3708"/>
                <a:gd name="T29" fmla="*/ 513 h 1999"/>
                <a:gd name="T30" fmla="*/ 3565 w 3708"/>
                <a:gd name="T31" fmla="*/ 567 h 1999"/>
                <a:gd name="T32" fmla="*/ 3637 w 3708"/>
                <a:gd name="T33" fmla="*/ 837 h 1999"/>
                <a:gd name="T34" fmla="*/ 3511 w 3708"/>
                <a:gd name="T35" fmla="*/ 1287 h 1999"/>
                <a:gd name="T36" fmla="*/ 3493 w 3708"/>
                <a:gd name="T37" fmla="*/ 1341 h 1999"/>
                <a:gd name="T38" fmla="*/ 3286 w 3708"/>
                <a:gd name="T39" fmla="*/ 1386 h 1999"/>
                <a:gd name="T40" fmla="*/ 3232 w 3708"/>
                <a:gd name="T41" fmla="*/ 1548 h 1999"/>
                <a:gd name="T42" fmla="*/ 3097 w 3708"/>
                <a:gd name="T43" fmla="*/ 1719 h 1999"/>
                <a:gd name="T44" fmla="*/ 2719 w 3708"/>
                <a:gd name="T45" fmla="*/ 1809 h 1999"/>
                <a:gd name="T46" fmla="*/ 2359 w 3708"/>
                <a:gd name="T47" fmla="*/ 1782 h 1999"/>
                <a:gd name="T48" fmla="*/ 2269 w 3708"/>
                <a:gd name="T49" fmla="*/ 1665 h 1999"/>
                <a:gd name="T50" fmla="*/ 2197 w 3708"/>
                <a:gd name="T51" fmla="*/ 1764 h 1999"/>
                <a:gd name="T52" fmla="*/ 2053 w 3708"/>
                <a:gd name="T53" fmla="*/ 1872 h 1999"/>
                <a:gd name="T54" fmla="*/ 1963 w 3708"/>
                <a:gd name="T55" fmla="*/ 1908 h 1999"/>
                <a:gd name="T56" fmla="*/ 1855 w 3708"/>
                <a:gd name="T57" fmla="*/ 1953 h 1999"/>
                <a:gd name="T58" fmla="*/ 1693 w 3708"/>
                <a:gd name="T59" fmla="*/ 1971 h 1999"/>
                <a:gd name="T60" fmla="*/ 1441 w 3708"/>
                <a:gd name="T61" fmla="*/ 1989 h 1999"/>
                <a:gd name="T62" fmla="*/ 901 w 3708"/>
                <a:gd name="T63" fmla="*/ 1953 h 1999"/>
                <a:gd name="T64" fmla="*/ 865 w 3708"/>
                <a:gd name="T65" fmla="*/ 1926 h 1999"/>
                <a:gd name="T66" fmla="*/ 811 w 3708"/>
                <a:gd name="T67" fmla="*/ 1854 h 1999"/>
                <a:gd name="T68" fmla="*/ 739 w 3708"/>
                <a:gd name="T69" fmla="*/ 1692 h 1999"/>
                <a:gd name="T70" fmla="*/ 694 w 3708"/>
                <a:gd name="T71" fmla="*/ 1485 h 1999"/>
                <a:gd name="T72" fmla="*/ 541 w 3708"/>
                <a:gd name="T73" fmla="*/ 1512 h 1999"/>
                <a:gd name="T74" fmla="*/ 361 w 3708"/>
                <a:gd name="T75" fmla="*/ 1494 h 1999"/>
                <a:gd name="T76" fmla="*/ 253 w 3708"/>
                <a:gd name="T77" fmla="*/ 1476 h 1999"/>
                <a:gd name="T78" fmla="*/ 109 w 3708"/>
                <a:gd name="T79" fmla="*/ 1386 h 1999"/>
                <a:gd name="T80" fmla="*/ 1 w 3708"/>
                <a:gd name="T81" fmla="*/ 936 h 1999"/>
                <a:gd name="T82" fmla="*/ 46 w 3708"/>
                <a:gd name="T83" fmla="*/ 648 h 1999"/>
                <a:gd name="T84" fmla="*/ 145 w 3708"/>
                <a:gd name="T85" fmla="*/ 540 h 1999"/>
                <a:gd name="T86" fmla="*/ 217 w 3708"/>
                <a:gd name="T87" fmla="*/ 522 h 1999"/>
                <a:gd name="T88" fmla="*/ 532 w 3708"/>
                <a:gd name="T89" fmla="*/ 531 h 1999"/>
                <a:gd name="T90" fmla="*/ 613 w 3708"/>
                <a:gd name="T91" fmla="*/ 576 h 1999"/>
                <a:gd name="T92" fmla="*/ 658 w 3708"/>
                <a:gd name="T93" fmla="*/ 450 h 1999"/>
                <a:gd name="T94" fmla="*/ 667 w 3708"/>
                <a:gd name="T95" fmla="*/ 378 h 1999"/>
                <a:gd name="T96" fmla="*/ 712 w 3708"/>
                <a:gd name="T97" fmla="*/ 306 h 1999"/>
                <a:gd name="T98" fmla="*/ 757 w 3708"/>
                <a:gd name="T99" fmla="*/ 216 h 1999"/>
                <a:gd name="T100" fmla="*/ 1162 w 3708"/>
                <a:gd name="T101" fmla="*/ 63 h 1999"/>
                <a:gd name="T102" fmla="*/ 1603 w 3708"/>
                <a:gd name="T103" fmla="*/ 81 h 1999"/>
                <a:gd name="T104" fmla="*/ 1882 w 3708"/>
                <a:gd name="T105" fmla="*/ 207 h 1999"/>
                <a:gd name="T106" fmla="*/ 1972 w 3708"/>
                <a:gd name="T107" fmla="*/ 288 h 1999"/>
                <a:gd name="T108" fmla="*/ 2017 w 3708"/>
                <a:gd name="T109" fmla="*/ 342 h 1999"/>
                <a:gd name="T110" fmla="*/ 2035 w 3708"/>
                <a:gd name="T111" fmla="*/ 270 h 1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8" h="1999">
                  <a:moveTo>
                    <a:pt x="2035" y="270"/>
                  </a:moveTo>
                  <a:cubicBezTo>
                    <a:pt x="2058" y="202"/>
                    <a:pt x="2071" y="123"/>
                    <a:pt x="2134" y="81"/>
                  </a:cubicBezTo>
                  <a:cubicBezTo>
                    <a:pt x="2181" y="10"/>
                    <a:pt x="2262" y="7"/>
                    <a:pt x="2341" y="0"/>
                  </a:cubicBezTo>
                  <a:cubicBezTo>
                    <a:pt x="2344" y="0"/>
                    <a:pt x="2637" y="15"/>
                    <a:pt x="2656" y="18"/>
                  </a:cubicBezTo>
                  <a:cubicBezTo>
                    <a:pt x="2663" y="19"/>
                    <a:pt x="2750" y="73"/>
                    <a:pt x="2773" y="81"/>
                  </a:cubicBezTo>
                  <a:cubicBezTo>
                    <a:pt x="2836" y="144"/>
                    <a:pt x="2854" y="207"/>
                    <a:pt x="2881" y="288"/>
                  </a:cubicBezTo>
                  <a:cubicBezTo>
                    <a:pt x="2878" y="321"/>
                    <a:pt x="2877" y="354"/>
                    <a:pt x="2872" y="387"/>
                  </a:cubicBezTo>
                  <a:cubicBezTo>
                    <a:pt x="2871" y="396"/>
                    <a:pt x="2855" y="410"/>
                    <a:pt x="2863" y="414"/>
                  </a:cubicBezTo>
                  <a:cubicBezTo>
                    <a:pt x="2873" y="419"/>
                    <a:pt x="2881" y="402"/>
                    <a:pt x="2890" y="396"/>
                  </a:cubicBezTo>
                  <a:cubicBezTo>
                    <a:pt x="2925" y="344"/>
                    <a:pt x="2965" y="343"/>
                    <a:pt x="3025" y="333"/>
                  </a:cubicBezTo>
                  <a:cubicBezTo>
                    <a:pt x="3109" y="336"/>
                    <a:pt x="3193" y="334"/>
                    <a:pt x="3277" y="342"/>
                  </a:cubicBezTo>
                  <a:cubicBezTo>
                    <a:pt x="3290" y="343"/>
                    <a:pt x="3301" y="355"/>
                    <a:pt x="3313" y="360"/>
                  </a:cubicBezTo>
                  <a:cubicBezTo>
                    <a:pt x="3337" y="370"/>
                    <a:pt x="3362" y="376"/>
                    <a:pt x="3385" y="387"/>
                  </a:cubicBezTo>
                  <a:cubicBezTo>
                    <a:pt x="3442" y="413"/>
                    <a:pt x="3412" y="432"/>
                    <a:pt x="3493" y="459"/>
                  </a:cubicBezTo>
                  <a:cubicBezTo>
                    <a:pt x="3511" y="477"/>
                    <a:pt x="3533" y="492"/>
                    <a:pt x="3547" y="513"/>
                  </a:cubicBezTo>
                  <a:cubicBezTo>
                    <a:pt x="3558" y="529"/>
                    <a:pt x="3559" y="549"/>
                    <a:pt x="3565" y="567"/>
                  </a:cubicBezTo>
                  <a:cubicBezTo>
                    <a:pt x="3597" y="656"/>
                    <a:pt x="3622" y="744"/>
                    <a:pt x="3637" y="837"/>
                  </a:cubicBezTo>
                  <a:cubicBezTo>
                    <a:pt x="3631" y="1088"/>
                    <a:pt x="3708" y="1202"/>
                    <a:pt x="3511" y="1287"/>
                  </a:cubicBezTo>
                  <a:cubicBezTo>
                    <a:pt x="3505" y="1305"/>
                    <a:pt x="3503" y="1325"/>
                    <a:pt x="3493" y="1341"/>
                  </a:cubicBezTo>
                  <a:cubicBezTo>
                    <a:pt x="3463" y="1388"/>
                    <a:pt x="3310" y="1384"/>
                    <a:pt x="3286" y="1386"/>
                  </a:cubicBezTo>
                  <a:cubicBezTo>
                    <a:pt x="3319" y="1485"/>
                    <a:pt x="3274" y="1485"/>
                    <a:pt x="3232" y="1548"/>
                  </a:cubicBezTo>
                  <a:cubicBezTo>
                    <a:pt x="3205" y="1589"/>
                    <a:pt x="3150" y="1699"/>
                    <a:pt x="3097" y="1719"/>
                  </a:cubicBezTo>
                  <a:cubicBezTo>
                    <a:pt x="2971" y="1766"/>
                    <a:pt x="2852" y="1796"/>
                    <a:pt x="2719" y="1809"/>
                  </a:cubicBezTo>
                  <a:cubicBezTo>
                    <a:pt x="2581" y="1804"/>
                    <a:pt x="2482" y="1813"/>
                    <a:pt x="2359" y="1782"/>
                  </a:cubicBezTo>
                  <a:cubicBezTo>
                    <a:pt x="2313" y="1736"/>
                    <a:pt x="2303" y="1716"/>
                    <a:pt x="2269" y="1665"/>
                  </a:cubicBezTo>
                  <a:cubicBezTo>
                    <a:pt x="2220" y="1681"/>
                    <a:pt x="2232" y="1725"/>
                    <a:pt x="2197" y="1764"/>
                  </a:cubicBezTo>
                  <a:cubicBezTo>
                    <a:pt x="2157" y="1809"/>
                    <a:pt x="2111" y="1853"/>
                    <a:pt x="2053" y="1872"/>
                  </a:cubicBezTo>
                  <a:cubicBezTo>
                    <a:pt x="1988" y="1921"/>
                    <a:pt x="2049" y="1883"/>
                    <a:pt x="1963" y="1908"/>
                  </a:cubicBezTo>
                  <a:cubicBezTo>
                    <a:pt x="1926" y="1919"/>
                    <a:pt x="1893" y="1946"/>
                    <a:pt x="1855" y="1953"/>
                  </a:cubicBezTo>
                  <a:cubicBezTo>
                    <a:pt x="1802" y="1963"/>
                    <a:pt x="1747" y="1966"/>
                    <a:pt x="1693" y="1971"/>
                  </a:cubicBezTo>
                  <a:cubicBezTo>
                    <a:pt x="1609" y="1978"/>
                    <a:pt x="1441" y="1989"/>
                    <a:pt x="1441" y="1989"/>
                  </a:cubicBezTo>
                  <a:cubicBezTo>
                    <a:pt x="1235" y="1984"/>
                    <a:pt x="1085" y="1999"/>
                    <a:pt x="901" y="1953"/>
                  </a:cubicBezTo>
                  <a:cubicBezTo>
                    <a:pt x="889" y="1944"/>
                    <a:pt x="875" y="1937"/>
                    <a:pt x="865" y="1926"/>
                  </a:cubicBezTo>
                  <a:cubicBezTo>
                    <a:pt x="845" y="1904"/>
                    <a:pt x="811" y="1854"/>
                    <a:pt x="811" y="1854"/>
                  </a:cubicBezTo>
                  <a:cubicBezTo>
                    <a:pt x="792" y="1796"/>
                    <a:pt x="776" y="1741"/>
                    <a:pt x="739" y="1692"/>
                  </a:cubicBezTo>
                  <a:cubicBezTo>
                    <a:pt x="716" y="1623"/>
                    <a:pt x="711" y="1555"/>
                    <a:pt x="694" y="1485"/>
                  </a:cubicBezTo>
                  <a:cubicBezTo>
                    <a:pt x="609" y="1513"/>
                    <a:pt x="659" y="1501"/>
                    <a:pt x="541" y="1512"/>
                  </a:cubicBezTo>
                  <a:cubicBezTo>
                    <a:pt x="469" y="1506"/>
                    <a:pt x="428" y="1504"/>
                    <a:pt x="361" y="1494"/>
                  </a:cubicBezTo>
                  <a:cubicBezTo>
                    <a:pt x="325" y="1489"/>
                    <a:pt x="253" y="1476"/>
                    <a:pt x="253" y="1476"/>
                  </a:cubicBezTo>
                  <a:cubicBezTo>
                    <a:pt x="185" y="1451"/>
                    <a:pt x="158" y="1435"/>
                    <a:pt x="109" y="1386"/>
                  </a:cubicBezTo>
                  <a:cubicBezTo>
                    <a:pt x="59" y="1235"/>
                    <a:pt x="27" y="1093"/>
                    <a:pt x="1" y="936"/>
                  </a:cubicBezTo>
                  <a:cubicBezTo>
                    <a:pt x="7" y="836"/>
                    <a:pt x="0" y="739"/>
                    <a:pt x="46" y="648"/>
                  </a:cubicBezTo>
                  <a:cubicBezTo>
                    <a:pt x="59" y="621"/>
                    <a:pt x="117" y="553"/>
                    <a:pt x="145" y="540"/>
                  </a:cubicBezTo>
                  <a:cubicBezTo>
                    <a:pt x="168" y="530"/>
                    <a:pt x="217" y="522"/>
                    <a:pt x="217" y="522"/>
                  </a:cubicBezTo>
                  <a:cubicBezTo>
                    <a:pt x="322" y="525"/>
                    <a:pt x="427" y="525"/>
                    <a:pt x="532" y="531"/>
                  </a:cubicBezTo>
                  <a:cubicBezTo>
                    <a:pt x="563" y="533"/>
                    <a:pt x="613" y="576"/>
                    <a:pt x="613" y="576"/>
                  </a:cubicBezTo>
                  <a:cubicBezTo>
                    <a:pt x="626" y="531"/>
                    <a:pt x="643" y="494"/>
                    <a:pt x="658" y="450"/>
                  </a:cubicBezTo>
                  <a:cubicBezTo>
                    <a:pt x="661" y="426"/>
                    <a:pt x="659" y="401"/>
                    <a:pt x="667" y="378"/>
                  </a:cubicBezTo>
                  <a:cubicBezTo>
                    <a:pt x="676" y="351"/>
                    <a:pt x="701" y="332"/>
                    <a:pt x="712" y="306"/>
                  </a:cubicBezTo>
                  <a:cubicBezTo>
                    <a:pt x="735" y="249"/>
                    <a:pt x="719" y="258"/>
                    <a:pt x="757" y="216"/>
                  </a:cubicBezTo>
                  <a:cubicBezTo>
                    <a:pt x="879" y="82"/>
                    <a:pt x="986" y="83"/>
                    <a:pt x="1162" y="63"/>
                  </a:cubicBezTo>
                  <a:cubicBezTo>
                    <a:pt x="1309" y="66"/>
                    <a:pt x="1464" y="32"/>
                    <a:pt x="1603" y="81"/>
                  </a:cubicBezTo>
                  <a:cubicBezTo>
                    <a:pt x="1698" y="115"/>
                    <a:pt x="1783" y="191"/>
                    <a:pt x="1882" y="207"/>
                  </a:cubicBezTo>
                  <a:cubicBezTo>
                    <a:pt x="1911" y="236"/>
                    <a:pt x="1946" y="257"/>
                    <a:pt x="1972" y="288"/>
                  </a:cubicBezTo>
                  <a:cubicBezTo>
                    <a:pt x="2035" y="363"/>
                    <a:pt x="1938" y="263"/>
                    <a:pt x="2017" y="342"/>
                  </a:cubicBezTo>
                  <a:cubicBezTo>
                    <a:pt x="2023" y="318"/>
                    <a:pt x="2029" y="294"/>
                    <a:pt x="2035" y="27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39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solidFill>
                  <a:srgbClr val="008FA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C8515BB9-8C74-40DB-9ED8-CF348A1E2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0" y="2071"/>
              <a:ext cx="1769" cy="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Characteristics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 of </a:t>
              </a:r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actual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 </a:t>
              </a:r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environment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, </a:t>
              </a:r>
              <a:r>
                <a:rPr lang="fi-FI" altLang="en-US" sz="2400" b="1" dirty="0" err="1">
                  <a:solidFill>
                    <a:srgbClr val="008FA2"/>
                  </a:solidFill>
                  <a:latin typeface="Calibri" panose="020F0502020204030204" pitchFamily="34" charset="0"/>
                </a:rPr>
                <a:t>realities</a:t>
              </a:r>
              <a:r>
                <a:rPr lang="fi-FI" altLang="en-US" sz="2400" b="1" dirty="0">
                  <a:solidFill>
                    <a:srgbClr val="008FA2"/>
                  </a:solidFill>
                  <a:latin typeface="Calibri" panose="020F0502020204030204" pitchFamily="34" charset="0"/>
                </a:rPr>
                <a:t> of life etc.</a:t>
              </a:r>
            </a:p>
          </p:txBody>
        </p:sp>
      </p:grp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670350F-2DDA-4EA2-9D4D-AA1A1F859705}"/>
              </a:ext>
            </a:extLst>
          </p:cNvPr>
          <p:cNvSpPr txBox="1"/>
          <p:nvPr/>
        </p:nvSpPr>
        <p:spPr>
          <a:xfrm>
            <a:off x="12529072" y="4231629"/>
            <a:ext cx="4459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projects</a:t>
            </a:r>
            <a:endParaRPr lang="fi-FI" sz="4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Kuva 23" descr="Kuva, joka sisältää kohteen rakennus, ulko, vesi, mies&#10;&#10;Kuvaus luotu automaattisesti">
            <a:extLst>
              <a:ext uri="{FF2B5EF4-FFF2-40B4-BE49-F238E27FC236}">
                <a16:creationId xmlns:a16="http://schemas.microsoft.com/office/drawing/2014/main" id="{C16A13DF-91FE-48D9-A2C0-19A79CEE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581" y="-3279289"/>
            <a:ext cx="9153594" cy="114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4F9E8E6-AA49-4403-8BFA-20A3E1715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35FD61-EBCC-478A-BD35-7FDA0DDD1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120A30D-F609-4C6D-990F-8FA85FEA887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BF618D6-A448-4F05-B033-1652742F164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12703CB-2F22-4C75-ADFC-6465EFF4CAB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7B2C697-EDF1-4EAB-BF1D-176B3F7D0C2A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86F7874-34E4-4A8A-B0E6-8F5EF41D5846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B255BFA-BFF8-4C4D-8106-61275D4635D9}"/>
              </a:ext>
            </a:extLst>
          </p:cNvPr>
          <p:cNvSpPr/>
          <p:nvPr/>
        </p:nvSpPr>
        <p:spPr>
          <a:xfrm>
            <a:off x="9144793" y="0"/>
            <a:ext cx="9145586" cy="5715000"/>
          </a:xfrm>
          <a:prstGeom prst="rect">
            <a:avLst/>
          </a:prstGeom>
          <a:solidFill>
            <a:srgbClr val="008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C754D131-3E2E-4608-B884-0E41EB210CF0}"/>
              </a:ext>
            </a:extLst>
          </p:cNvPr>
          <p:cNvSpPr txBox="1">
            <a:spLocks/>
          </p:cNvSpPr>
          <p:nvPr/>
        </p:nvSpPr>
        <p:spPr>
          <a:xfrm>
            <a:off x="128640" y="521526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AAB8E123-CC63-4CC5-B20F-334B3CDA6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 t="7412" r="23232" b="15848"/>
          <a:stretch/>
        </p:blipFill>
        <p:spPr>
          <a:xfrm>
            <a:off x="14132160" y="1054925"/>
            <a:ext cx="3787691" cy="383244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1F919B59-30F2-4E16-8FC4-185543A42F23}"/>
              </a:ext>
            </a:extLst>
          </p:cNvPr>
          <p:cNvSpPr txBox="1">
            <a:spLocks/>
          </p:cNvSpPr>
          <p:nvPr/>
        </p:nvSpPr>
        <p:spPr bwMode="auto">
          <a:xfrm>
            <a:off x="9586651" y="3606912"/>
            <a:ext cx="4929449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fi-FI" altLang="fi-FI" sz="5400" b="1" dirty="0">
                <a:solidFill>
                  <a:srgbClr val="FFFFF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IDENTIFICATION </a:t>
            </a:r>
          </a:p>
          <a:p>
            <a:pPr eaLnBrk="1" hangingPunct="1">
              <a:lnSpc>
                <a:spcPct val="80000"/>
              </a:lnSpc>
            </a:pPr>
            <a:r>
              <a:rPr lang="fi-FI" altLang="fi-FI" sz="5400" b="1" dirty="0">
                <a:solidFill>
                  <a:srgbClr val="FFFFFF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OF VARIOUS LIFESTYLES </a:t>
            </a:r>
          </a:p>
          <a:p>
            <a:pPr eaLnBrk="1" hangingPunct="1">
              <a:lnSpc>
                <a:spcPct val="80000"/>
              </a:lnSpc>
            </a:pPr>
            <a:endParaRPr lang="fi-FI" altLang="fi-FI" sz="5400" b="1" dirty="0">
              <a:solidFill>
                <a:srgbClr val="FFFFFF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3E29A670-49B9-4EA6-9494-B0A5B0BE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22" y="181304"/>
            <a:ext cx="6684809" cy="544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iruutu 1">
            <a:extLst>
              <a:ext uri="{FF2B5EF4-FFF2-40B4-BE49-F238E27FC236}">
                <a16:creationId xmlns:a16="http://schemas.microsoft.com/office/drawing/2014/main" id="{F5721BB9-B51C-4F28-B439-8702E52C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21" y="4887373"/>
            <a:ext cx="1623123" cy="6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1" tIns="60940" rIns="121881" bIns="6094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063"/>
            <a:r>
              <a:rPr lang="fi-FI" altLang="fi-FI" sz="3199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 </a:t>
            </a:r>
            <a:r>
              <a:rPr lang="fi-FI" altLang="fi-FI" sz="3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̴</a:t>
            </a:r>
            <a:r>
              <a:rPr lang="fi-FI" altLang="fi-FI" sz="3199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3300</a:t>
            </a:r>
          </a:p>
        </p:txBody>
      </p:sp>
      <p:sp>
        <p:nvSpPr>
          <p:cNvPr id="21" name="Puolivapaa piirto 2">
            <a:extLst>
              <a:ext uri="{FF2B5EF4-FFF2-40B4-BE49-F238E27FC236}">
                <a16:creationId xmlns:a16="http://schemas.microsoft.com/office/drawing/2014/main" id="{D996E741-AD0E-464F-B01F-333E2DE42F79}"/>
              </a:ext>
            </a:extLst>
          </p:cNvPr>
          <p:cNvSpPr/>
          <p:nvPr/>
        </p:nvSpPr>
        <p:spPr>
          <a:xfrm>
            <a:off x="4428438" y="1547784"/>
            <a:ext cx="2093069" cy="2926783"/>
          </a:xfrm>
          <a:custGeom>
            <a:avLst/>
            <a:gdLst>
              <a:gd name="connsiteX0" fmla="*/ 1292772 w 1844565"/>
              <a:gd name="connsiteY0" fmla="*/ 2617076 h 2617076"/>
              <a:gd name="connsiteX1" fmla="*/ 709448 w 1844565"/>
              <a:gd name="connsiteY1" fmla="*/ 2364827 h 2617076"/>
              <a:gd name="connsiteX2" fmla="*/ 1277007 w 1844565"/>
              <a:gd name="connsiteY2" fmla="*/ 2128345 h 2617076"/>
              <a:gd name="connsiteX3" fmla="*/ 646386 w 1844565"/>
              <a:gd name="connsiteY3" fmla="*/ 1876096 h 2617076"/>
              <a:gd name="connsiteX4" fmla="*/ 378372 w 1844565"/>
              <a:gd name="connsiteY4" fmla="*/ 1513489 h 2617076"/>
              <a:gd name="connsiteX5" fmla="*/ 1655379 w 1844565"/>
              <a:gd name="connsiteY5" fmla="*/ 1182414 h 2617076"/>
              <a:gd name="connsiteX6" fmla="*/ 567558 w 1844565"/>
              <a:gd name="connsiteY6" fmla="*/ 882869 h 2617076"/>
              <a:gd name="connsiteX7" fmla="*/ 772510 w 1844565"/>
              <a:gd name="connsiteY7" fmla="*/ 614855 h 2617076"/>
              <a:gd name="connsiteX8" fmla="*/ 0 w 1844565"/>
              <a:gd name="connsiteY8" fmla="*/ 315310 h 2617076"/>
              <a:gd name="connsiteX9" fmla="*/ 1844565 w 1844565"/>
              <a:gd name="connsiteY9" fmla="*/ 0 h 261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4565" h="2617076">
                <a:moveTo>
                  <a:pt x="1292772" y="2617076"/>
                </a:moveTo>
                <a:lnTo>
                  <a:pt x="709448" y="2364827"/>
                </a:lnTo>
                <a:lnTo>
                  <a:pt x="1277007" y="2128345"/>
                </a:lnTo>
                <a:lnTo>
                  <a:pt x="646386" y="1876096"/>
                </a:lnTo>
                <a:lnTo>
                  <a:pt x="378372" y="1513489"/>
                </a:lnTo>
                <a:lnTo>
                  <a:pt x="1655379" y="1182414"/>
                </a:lnTo>
                <a:lnTo>
                  <a:pt x="567558" y="882869"/>
                </a:lnTo>
                <a:lnTo>
                  <a:pt x="772510" y="614855"/>
                </a:lnTo>
                <a:lnTo>
                  <a:pt x="0" y="315310"/>
                </a:lnTo>
                <a:lnTo>
                  <a:pt x="1844565" y="0"/>
                </a:lnTo>
              </a:path>
            </a:pathLst>
          </a:custGeom>
          <a:noFill/>
          <a:ln w="57150">
            <a:solidFill>
              <a:srgbClr val="008B9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1" tIns="60940" rIns="121881" bIns="60940" anchor="ctr"/>
          <a:lstStyle/>
          <a:p>
            <a:pPr algn="ctr" defTabSz="609366">
              <a:defRPr/>
            </a:pPr>
            <a:endParaRPr lang="fi-FI" sz="3199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3DD814F-86A5-4066-AF2F-76664C65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 b="6927"/>
          <a:stretch/>
        </p:blipFill>
        <p:spPr bwMode="auto">
          <a:xfrm>
            <a:off x="18470841" y="1067999"/>
            <a:ext cx="8525489" cy="421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tsikko 1">
            <a:extLst>
              <a:ext uri="{FF2B5EF4-FFF2-40B4-BE49-F238E27FC236}">
                <a16:creationId xmlns:a16="http://schemas.microsoft.com/office/drawing/2014/main" id="{F028E206-DB62-483B-82B2-B52FF749864A}"/>
              </a:ext>
            </a:extLst>
          </p:cNvPr>
          <p:cNvSpPr txBox="1">
            <a:spLocks/>
          </p:cNvSpPr>
          <p:nvPr/>
        </p:nvSpPr>
        <p:spPr>
          <a:xfrm>
            <a:off x="355695" y="86814"/>
            <a:ext cx="2133505" cy="830997"/>
          </a:xfrm>
          <a:prstGeom prst="rect">
            <a:avLst/>
          </a:prstGeom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fi-FI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</a:t>
            </a:r>
            <a: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urbanity</a:t>
            </a:r>
            <a:br>
              <a:rPr lang="fi-FI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  <a:r>
              <a:rPr lang="fi-F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</a:t>
            </a:r>
            <a:endParaRPr lang="fi-FI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fi-F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i-FI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</a:t>
            </a:r>
            <a:endParaRPr lang="fi-FI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kstiruutu 1">
            <a:extLst>
              <a:ext uri="{FF2B5EF4-FFF2-40B4-BE49-F238E27FC236}">
                <a16:creationId xmlns:a16="http://schemas.microsoft.com/office/drawing/2014/main" id="{F143AE62-E250-45F9-80C7-91710E634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841" y="86814"/>
            <a:ext cx="4619134" cy="6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1" tIns="60940" rIns="121881" bIns="6094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063"/>
            <a:r>
              <a:rPr lang="en-US" altLang="fi-FI" sz="3199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</a:t>
            </a:r>
            <a:r>
              <a:rPr lang="fi-FI" altLang="fi-FI" sz="3199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ata</a:t>
            </a:r>
            <a:r>
              <a:rPr lang="fi-FI" altLang="fi-FI" sz="3199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199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collected</a:t>
            </a:r>
            <a:r>
              <a:rPr lang="fi-FI" altLang="fi-FI" sz="3199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in Tampere</a:t>
            </a:r>
          </a:p>
        </p:txBody>
      </p:sp>
    </p:spTree>
    <p:extLst>
      <p:ext uri="{BB962C8B-B14F-4D97-AF65-F5344CB8AC3E}">
        <p14:creationId xmlns:p14="http://schemas.microsoft.com/office/powerpoint/2010/main" val="3134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958BBDB-58C9-4FE6-BC73-6A1B12C0F0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6E118A6-3A62-4D20-81D7-9C9F348B1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FF800C-BC68-4A66-B6C2-75FBA67F962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>
              <a:solidFill>
                <a:schemeClr val="tx1"/>
              </a:solidFill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A6FBB57-EC75-4CC6-9532-C9D08104327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8F228FA-D666-4421-B0E5-7DD4A8D8A3C4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62F8ADB-1F00-46CE-9805-F14262A9B240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609DADEF-C5E1-49C3-B2D9-4A291E985FFF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698CA26-01B5-4A91-AB4C-7B0A4B08C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67" y="1622807"/>
            <a:ext cx="4642746" cy="328361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752DB56-AC39-45B5-9886-E2E144BC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13" y="90102"/>
            <a:ext cx="4351433" cy="8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1" tIns="60940" rIns="121881" bIns="6094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063">
              <a:defRPr/>
            </a:pPr>
            <a:r>
              <a:rPr lang="fi-FI" altLang="fi-FI" sz="4399" b="1" dirty="0" err="1">
                <a:latin typeface="Arial Narrow"/>
                <a:ea typeface="ＭＳ Ｐゴシック" panose="020B0600070205080204" pitchFamily="34" charset="-128"/>
              </a:rPr>
              <a:t>Neighbourer</a:t>
            </a:r>
            <a:r>
              <a:rPr lang="fi-FI" altLang="fi-FI" sz="4399" b="1" dirty="0">
                <a:latin typeface="Arial Narrow"/>
                <a:ea typeface="ＭＳ Ｐゴシック" panose="020B0600070205080204" pitchFamily="34" charset="-128"/>
              </a:rPr>
              <a:t> (42%)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BFB0700-3334-4115-A43E-DE7020828A6D}"/>
              </a:ext>
            </a:extLst>
          </p:cNvPr>
          <p:cNvSpPr txBox="1"/>
          <p:nvPr/>
        </p:nvSpPr>
        <p:spPr>
          <a:xfrm>
            <a:off x="7448996" y="4956986"/>
            <a:ext cx="14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fi-FI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Figures</a:t>
            </a:r>
            <a:r>
              <a:rPr lang="fi-FI" sz="1200" dirty="0">
                <a:solidFill>
                  <a:schemeClr val="tx1"/>
                </a:solidFill>
                <a:latin typeface="Calibri" panose="020F0502020204030204" pitchFamily="34" charset="0"/>
              </a:rPr>
              <a:t>: Ada Peiretti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9A4168A-5C1D-44E0-A576-54B6626B6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4" t="16183" r="24996" b="23481"/>
          <a:stretch/>
        </p:blipFill>
        <p:spPr bwMode="auto">
          <a:xfrm>
            <a:off x="247713" y="1295248"/>
            <a:ext cx="5209793" cy="393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uolivapaa piirto 9">
            <a:extLst>
              <a:ext uri="{FF2B5EF4-FFF2-40B4-BE49-F238E27FC236}">
                <a16:creationId xmlns:a16="http://schemas.microsoft.com/office/drawing/2014/main" id="{B73B32F0-780F-411B-B052-900C345C555A}"/>
              </a:ext>
            </a:extLst>
          </p:cNvPr>
          <p:cNvSpPr/>
          <p:nvPr/>
        </p:nvSpPr>
        <p:spPr>
          <a:xfrm>
            <a:off x="2274230" y="1889825"/>
            <a:ext cx="1156757" cy="2469948"/>
          </a:xfrm>
          <a:custGeom>
            <a:avLst/>
            <a:gdLst>
              <a:gd name="connsiteX0" fmla="*/ 340242 w 1562986"/>
              <a:gd name="connsiteY0" fmla="*/ 0 h 3232298"/>
              <a:gd name="connsiteX1" fmla="*/ 53163 w 1562986"/>
              <a:gd name="connsiteY1" fmla="*/ 467833 h 3232298"/>
              <a:gd name="connsiteX2" fmla="*/ 0 w 1562986"/>
              <a:gd name="connsiteY2" fmla="*/ 818707 h 3232298"/>
              <a:gd name="connsiteX3" fmla="*/ 85060 w 1562986"/>
              <a:gd name="connsiteY3" fmla="*/ 1158949 h 3232298"/>
              <a:gd name="connsiteX4" fmla="*/ 1562986 w 1562986"/>
              <a:gd name="connsiteY4" fmla="*/ 1499191 h 3232298"/>
              <a:gd name="connsiteX5" fmla="*/ 914400 w 1562986"/>
              <a:gd name="connsiteY5" fmla="*/ 1913861 h 3232298"/>
              <a:gd name="connsiteX6" fmla="*/ 1456660 w 1562986"/>
              <a:gd name="connsiteY6" fmla="*/ 2317898 h 3232298"/>
              <a:gd name="connsiteX7" fmla="*/ 170121 w 1562986"/>
              <a:gd name="connsiteY7" fmla="*/ 2668772 h 3232298"/>
              <a:gd name="connsiteX8" fmla="*/ 563526 w 1562986"/>
              <a:gd name="connsiteY8" fmla="*/ 2987749 h 3232298"/>
              <a:gd name="connsiteX9" fmla="*/ 457200 w 1562986"/>
              <a:gd name="connsiteY9" fmla="*/ 3232298 h 3232298"/>
              <a:gd name="connsiteX10" fmla="*/ 446567 w 1562986"/>
              <a:gd name="connsiteY10" fmla="*/ 3200400 h 3232298"/>
              <a:gd name="connsiteX0" fmla="*/ 207860 w 1562986"/>
              <a:gd name="connsiteY0" fmla="*/ 0 h 3280438"/>
              <a:gd name="connsiteX1" fmla="*/ 53163 w 1562986"/>
              <a:gd name="connsiteY1" fmla="*/ 515973 h 3280438"/>
              <a:gd name="connsiteX2" fmla="*/ 0 w 1562986"/>
              <a:gd name="connsiteY2" fmla="*/ 866847 h 3280438"/>
              <a:gd name="connsiteX3" fmla="*/ 85060 w 1562986"/>
              <a:gd name="connsiteY3" fmla="*/ 1207089 h 3280438"/>
              <a:gd name="connsiteX4" fmla="*/ 1562986 w 1562986"/>
              <a:gd name="connsiteY4" fmla="*/ 1547331 h 3280438"/>
              <a:gd name="connsiteX5" fmla="*/ 914400 w 1562986"/>
              <a:gd name="connsiteY5" fmla="*/ 1962001 h 3280438"/>
              <a:gd name="connsiteX6" fmla="*/ 1456660 w 1562986"/>
              <a:gd name="connsiteY6" fmla="*/ 2366038 h 3280438"/>
              <a:gd name="connsiteX7" fmla="*/ 170121 w 1562986"/>
              <a:gd name="connsiteY7" fmla="*/ 2716912 h 3280438"/>
              <a:gd name="connsiteX8" fmla="*/ 563526 w 1562986"/>
              <a:gd name="connsiteY8" fmla="*/ 3035889 h 3280438"/>
              <a:gd name="connsiteX9" fmla="*/ 457200 w 1562986"/>
              <a:gd name="connsiteY9" fmla="*/ 3280438 h 3280438"/>
              <a:gd name="connsiteX10" fmla="*/ 446567 w 1562986"/>
              <a:gd name="connsiteY10" fmla="*/ 3248540 h 3280438"/>
              <a:gd name="connsiteX0" fmla="*/ 207860 w 1689883"/>
              <a:gd name="connsiteY0" fmla="*/ 0 h 3280438"/>
              <a:gd name="connsiteX1" fmla="*/ 1689883 w 1689883"/>
              <a:gd name="connsiteY1" fmla="*/ 419696 h 3280438"/>
              <a:gd name="connsiteX2" fmla="*/ 0 w 1689883"/>
              <a:gd name="connsiteY2" fmla="*/ 866847 h 3280438"/>
              <a:gd name="connsiteX3" fmla="*/ 85060 w 1689883"/>
              <a:gd name="connsiteY3" fmla="*/ 1207089 h 3280438"/>
              <a:gd name="connsiteX4" fmla="*/ 1562986 w 1689883"/>
              <a:gd name="connsiteY4" fmla="*/ 1547331 h 3280438"/>
              <a:gd name="connsiteX5" fmla="*/ 914400 w 1689883"/>
              <a:gd name="connsiteY5" fmla="*/ 1962001 h 3280438"/>
              <a:gd name="connsiteX6" fmla="*/ 1456660 w 1689883"/>
              <a:gd name="connsiteY6" fmla="*/ 2366038 h 3280438"/>
              <a:gd name="connsiteX7" fmla="*/ 170121 w 1689883"/>
              <a:gd name="connsiteY7" fmla="*/ 2716912 h 3280438"/>
              <a:gd name="connsiteX8" fmla="*/ 563526 w 1689883"/>
              <a:gd name="connsiteY8" fmla="*/ 3035889 h 3280438"/>
              <a:gd name="connsiteX9" fmla="*/ 457200 w 1689883"/>
              <a:gd name="connsiteY9" fmla="*/ 3280438 h 3280438"/>
              <a:gd name="connsiteX10" fmla="*/ 446567 w 1689883"/>
              <a:gd name="connsiteY10" fmla="*/ 3248540 h 3280438"/>
              <a:gd name="connsiteX0" fmla="*/ 122800 w 1604823"/>
              <a:gd name="connsiteY0" fmla="*/ 0 h 3280438"/>
              <a:gd name="connsiteX1" fmla="*/ 1604823 w 1604823"/>
              <a:gd name="connsiteY1" fmla="*/ 419696 h 3280438"/>
              <a:gd name="connsiteX2" fmla="*/ 533410 w 1604823"/>
              <a:gd name="connsiteY2" fmla="*/ 701341 h 3280438"/>
              <a:gd name="connsiteX3" fmla="*/ 0 w 1604823"/>
              <a:gd name="connsiteY3" fmla="*/ 1207089 h 3280438"/>
              <a:gd name="connsiteX4" fmla="*/ 1477926 w 1604823"/>
              <a:gd name="connsiteY4" fmla="*/ 1547331 h 3280438"/>
              <a:gd name="connsiteX5" fmla="*/ 829340 w 1604823"/>
              <a:gd name="connsiteY5" fmla="*/ 1962001 h 3280438"/>
              <a:gd name="connsiteX6" fmla="*/ 1371600 w 1604823"/>
              <a:gd name="connsiteY6" fmla="*/ 2366038 h 3280438"/>
              <a:gd name="connsiteX7" fmla="*/ 85061 w 1604823"/>
              <a:gd name="connsiteY7" fmla="*/ 2716912 h 3280438"/>
              <a:gd name="connsiteX8" fmla="*/ 478466 w 1604823"/>
              <a:gd name="connsiteY8" fmla="*/ 3035889 h 3280438"/>
              <a:gd name="connsiteX9" fmla="*/ 372140 w 1604823"/>
              <a:gd name="connsiteY9" fmla="*/ 3280438 h 3280438"/>
              <a:gd name="connsiteX10" fmla="*/ 361507 w 1604823"/>
              <a:gd name="connsiteY10" fmla="*/ 3248540 h 3280438"/>
              <a:gd name="connsiteX0" fmla="*/ 37739 w 1519762"/>
              <a:gd name="connsiteY0" fmla="*/ 0 h 3280438"/>
              <a:gd name="connsiteX1" fmla="*/ 1519762 w 1519762"/>
              <a:gd name="connsiteY1" fmla="*/ 419696 h 3280438"/>
              <a:gd name="connsiteX2" fmla="*/ 448349 w 1519762"/>
              <a:gd name="connsiteY2" fmla="*/ 701341 h 3280438"/>
              <a:gd name="connsiteX3" fmla="*/ 890553 w 1519762"/>
              <a:gd name="connsiteY3" fmla="*/ 1137402 h 3280438"/>
              <a:gd name="connsiteX4" fmla="*/ 1392865 w 1519762"/>
              <a:gd name="connsiteY4" fmla="*/ 1547331 h 3280438"/>
              <a:gd name="connsiteX5" fmla="*/ 744279 w 1519762"/>
              <a:gd name="connsiteY5" fmla="*/ 1962001 h 3280438"/>
              <a:gd name="connsiteX6" fmla="*/ 1286539 w 1519762"/>
              <a:gd name="connsiteY6" fmla="*/ 2366038 h 3280438"/>
              <a:gd name="connsiteX7" fmla="*/ 0 w 1519762"/>
              <a:gd name="connsiteY7" fmla="*/ 2716912 h 3280438"/>
              <a:gd name="connsiteX8" fmla="*/ 393405 w 1519762"/>
              <a:gd name="connsiteY8" fmla="*/ 3035889 h 3280438"/>
              <a:gd name="connsiteX9" fmla="*/ 287079 w 1519762"/>
              <a:gd name="connsiteY9" fmla="*/ 3280438 h 3280438"/>
              <a:gd name="connsiteX10" fmla="*/ 276446 w 1519762"/>
              <a:gd name="connsiteY10" fmla="*/ 3248540 h 3280438"/>
              <a:gd name="connsiteX0" fmla="*/ 37739 w 1519762"/>
              <a:gd name="connsiteY0" fmla="*/ 0 h 3280438"/>
              <a:gd name="connsiteX1" fmla="*/ 1519762 w 1519762"/>
              <a:gd name="connsiteY1" fmla="*/ 419696 h 3280438"/>
              <a:gd name="connsiteX2" fmla="*/ 448349 w 1519762"/>
              <a:gd name="connsiteY2" fmla="*/ 701341 h 3280438"/>
              <a:gd name="connsiteX3" fmla="*/ 890553 w 1519762"/>
              <a:gd name="connsiteY3" fmla="*/ 1137402 h 3280438"/>
              <a:gd name="connsiteX4" fmla="*/ 443384 w 1519762"/>
              <a:gd name="connsiteY4" fmla="*/ 1460223 h 3280438"/>
              <a:gd name="connsiteX5" fmla="*/ 744279 w 1519762"/>
              <a:gd name="connsiteY5" fmla="*/ 1962001 h 3280438"/>
              <a:gd name="connsiteX6" fmla="*/ 1286539 w 1519762"/>
              <a:gd name="connsiteY6" fmla="*/ 2366038 h 3280438"/>
              <a:gd name="connsiteX7" fmla="*/ 0 w 1519762"/>
              <a:gd name="connsiteY7" fmla="*/ 2716912 h 3280438"/>
              <a:gd name="connsiteX8" fmla="*/ 393405 w 1519762"/>
              <a:gd name="connsiteY8" fmla="*/ 3035889 h 3280438"/>
              <a:gd name="connsiteX9" fmla="*/ 287079 w 1519762"/>
              <a:gd name="connsiteY9" fmla="*/ 3280438 h 3280438"/>
              <a:gd name="connsiteX10" fmla="*/ 276446 w 1519762"/>
              <a:gd name="connsiteY10" fmla="*/ 3248540 h 3280438"/>
              <a:gd name="connsiteX0" fmla="*/ 37739 w 1519762"/>
              <a:gd name="connsiteY0" fmla="*/ 0 h 3280438"/>
              <a:gd name="connsiteX1" fmla="*/ 1519762 w 1519762"/>
              <a:gd name="connsiteY1" fmla="*/ 419696 h 3280438"/>
              <a:gd name="connsiteX2" fmla="*/ 448349 w 1519762"/>
              <a:gd name="connsiteY2" fmla="*/ 701341 h 3280438"/>
              <a:gd name="connsiteX3" fmla="*/ 890553 w 1519762"/>
              <a:gd name="connsiteY3" fmla="*/ 1137402 h 3280438"/>
              <a:gd name="connsiteX4" fmla="*/ 443384 w 1519762"/>
              <a:gd name="connsiteY4" fmla="*/ 1460223 h 3280438"/>
              <a:gd name="connsiteX5" fmla="*/ 125809 w 1519762"/>
              <a:gd name="connsiteY5" fmla="*/ 1918447 h 3280438"/>
              <a:gd name="connsiteX6" fmla="*/ 1286539 w 1519762"/>
              <a:gd name="connsiteY6" fmla="*/ 2366038 h 3280438"/>
              <a:gd name="connsiteX7" fmla="*/ 0 w 1519762"/>
              <a:gd name="connsiteY7" fmla="*/ 2716912 h 3280438"/>
              <a:gd name="connsiteX8" fmla="*/ 393405 w 1519762"/>
              <a:gd name="connsiteY8" fmla="*/ 3035889 h 3280438"/>
              <a:gd name="connsiteX9" fmla="*/ 287079 w 1519762"/>
              <a:gd name="connsiteY9" fmla="*/ 3280438 h 3280438"/>
              <a:gd name="connsiteX10" fmla="*/ 276446 w 1519762"/>
              <a:gd name="connsiteY10" fmla="*/ 3248540 h 3280438"/>
              <a:gd name="connsiteX0" fmla="*/ 37739 w 1519762"/>
              <a:gd name="connsiteY0" fmla="*/ 0 h 3280438"/>
              <a:gd name="connsiteX1" fmla="*/ 1519762 w 1519762"/>
              <a:gd name="connsiteY1" fmla="*/ 419696 h 3280438"/>
              <a:gd name="connsiteX2" fmla="*/ 448349 w 1519762"/>
              <a:gd name="connsiteY2" fmla="*/ 701341 h 3280438"/>
              <a:gd name="connsiteX3" fmla="*/ 890553 w 1519762"/>
              <a:gd name="connsiteY3" fmla="*/ 1137402 h 3280438"/>
              <a:gd name="connsiteX4" fmla="*/ 443384 w 1519762"/>
              <a:gd name="connsiteY4" fmla="*/ 1460223 h 3280438"/>
              <a:gd name="connsiteX5" fmla="*/ 125809 w 1519762"/>
              <a:gd name="connsiteY5" fmla="*/ 1918447 h 3280438"/>
              <a:gd name="connsiteX6" fmla="*/ 1469467 w 1519762"/>
              <a:gd name="connsiteY6" fmla="*/ 2374749 h 3280438"/>
              <a:gd name="connsiteX7" fmla="*/ 0 w 1519762"/>
              <a:gd name="connsiteY7" fmla="*/ 2716912 h 3280438"/>
              <a:gd name="connsiteX8" fmla="*/ 393405 w 1519762"/>
              <a:gd name="connsiteY8" fmla="*/ 3035889 h 3280438"/>
              <a:gd name="connsiteX9" fmla="*/ 287079 w 1519762"/>
              <a:gd name="connsiteY9" fmla="*/ 3280438 h 3280438"/>
              <a:gd name="connsiteX10" fmla="*/ 276446 w 1519762"/>
              <a:gd name="connsiteY10" fmla="*/ 3248540 h 3280438"/>
              <a:gd name="connsiteX0" fmla="*/ 0 w 1482023"/>
              <a:gd name="connsiteY0" fmla="*/ 0 h 3280438"/>
              <a:gd name="connsiteX1" fmla="*/ 1482023 w 1482023"/>
              <a:gd name="connsiteY1" fmla="*/ 419696 h 3280438"/>
              <a:gd name="connsiteX2" fmla="*/ 410610 w 1482023"/>
              <a:gd name="connsiteY2" fmla="*/ 701341 h 3280438"/>
              <a:gd name="connsiteX3" fmla="*/ 852814 w 1482023"/>
              <a:gd name="connsiteY3" fmla="*/ 1137402 h 3280438"/>
              <a:gd name="connsiteX4" fmla="*/ 405645 w 1482023"/>
              <a:gd name="connsiteY4" fmla="*/ 1460223 h 3280438"/>
              <a:gd name="connsiteX5" fmla="*/ 88070 w 1482023"/>
              <a:gd name="connsiteY5" fmla="*/ 1918447 h 3280438"/>
              <a:gd name="connsiteX6" fmla="*/ 1431728 w 1482023"/>
              <a:gd name="connsiteY6" fmla="*/ 2374749 h 3280438"/>
              <a:gd name="connsiteX7" fmla="*/ 66791 w 1482023"/>
              <a:gd name="connsiteY7" fmla="*/ 2673358 h 3280438"/>
              <a:gd name="connsiteX8" fmla="*/ 355666 w 1482023"/>
              <a:gd name="connsiteY8" fmla="*/ 3035889 h 3280438"/>
              <a:gd name="connsiteX9" fmla="*/ 249340 w 1482023"/>
              <a:gd name="connsiteY9" fmla="*/ 3280438 h 3280438"/>
              <a:gd name="connsiteX10" fmla="*/ 238707 w 1482023"/>
              <a:gd name="connsiteY10" fmla="*/ 3248540 h 3280438"/>
              <a:gd name="connsiteX0" fmla="*/ 201829 w 1683852"/>
              <a:gd name="connsiteY0" fmla="*/ 0 h 3280438"/>
              <a:gd name="connsiteX1" fmla="*/ 1683852 w 1683852"/>
              <a:gd name="connsiteY1" fmla="*/ 419696 h 3280438"/>
              <a:gd name="connsiteX2" fmla="*/ 612439 w 1683852"/>
              <a:gd name="connsiteY2" fmla="*/ 701341 h 3280438"/>
              <a:gd name="connsiteX3" fmla="*/ 1054643 w 1683852"/>
              <a:gd name="connsiteY3" fmla="*/ 1137402 h 3280438"/>
              <a:gd name="connsiteX4" fmla="*/ 607474 w 1683852"/>
              <a:gd name="connsiteY4" fmla="*/ 1460223 h 3280438"/>
              <a:gd name="connsiteX5" fmla="*/ 289899 w 1683852"/>
              <a:gd name="connsiteY5" fmla="*/ 1918447 h 3280438"/>
              <a:gd name="connsiteX6" fmla="*/ 1633557 w 1683852"/>
              <a:gd name="connsiteY6" fmla="*/ 2374749 h 3280438"/>
              <a:gd name="connsiteX7" fmla="*/ 268620 w 1683852"/>
              <a:gd name="connsiteY7" fmla="*/ 2673358 h 3280438"/>
              <a:gd name="connsiteX8" fmla="*/ 0 w 1683852"/>
              <a:gd name="connsiteY8" fmla="*/ 3018468 h 3280438"/>
              <a:gd name="connsiteX9" fmla="*/ 451169 w 1683852"/>
              <a:gd name="connsiteY9" fmla="*/ 3280438 h 3280438"/>
              <a:gd name="connsiteX10" fmla="*/ 440536 w 1683852"/>
              <a:gd name="connsiteY10" fmla="*/ 3248540 h 3280438"/>
              <a:gd name="connsiteX0" fmla="*/ 201829 w 1683852"/>
              <a:gd name="connsiteY0" fmla="*/ 0 h 3292094"/>
              <a:gd name="connsiteX1" fmla="*/ 1683852 w 1683852"/>
              <a:gd name="connsiteY1" fmla="*/ 419696 h 3292094"/>
              <a:gd name="connsiteX2" fmla="*/ 612439 w 1683852"/>
              <a:gd name="connsiteY2" fmla="*/ 701341 h 3292094"/>
              <a:gd name="connsiteX3" fmla="*/ 1054643 w 1683852"/>
              <a:gd name="connsiteY3" fmla="*/ 1137402 h 3292094"/>
              <a:gd name="connsiteX4" fmla="*/ 607474 w 1683852"/>
              <a:gd name="connsiteY4" fmla="*/ 1460223 h 3292094"/>
              <a:gd name="connsiteX5" fmla="*/ 289899 w 1683852"/>
              <a:gd name="connsiteY5" fmla="*/ 1918447 h 3292094"/>
              <a:gd name="connsiteX6" fmla="*/ 1633557 w 1683852"/>
              <a:gd name="connsiteY6" fmla="*/ 2374749 h 3292094"/>
              <a:gd name="connsiteX7" fmla="*/ 268620 w 1683852"/>
              <a:gd name="connsiteY7" fmla="*/ 2673358 h 3292094"/>
              <a:gd name="connsiteX8" fmla="*/ 0 w 1683852"/>
              <a:gd name="connsiteY8" fmla="*/ 3018468 h 3292094"/>
              <a:gd name="connsiteX9" fmla="*/ 451169 w 1683852"/>
              <a:gd name="connsiteY9" fmla="*/ 3280438 h 3292094"/>
              <a:gd name="connsiteX10" fmla="*/ 39837 w 1683852"/>
              <a:gd name="connsiteY10" fmla="*/ 3292094 h 3292094"/>
              <a:gd name="connsiteX0" fmla="*/ 201829 w 1683852"/>
              <a:gd name="connsiteY0" fmla="*/ 0 h 3292094"/>
              <a:gd name="connsiteX1" fmla="*/ 1683852 w 1683852"/>
              <a:gd name="connsiteY1" fmla="*/ 419696 h 3292094"/>
              <a:gd name="connsiteX2" fmla="*/ 612439 w 1683852"/>
              <a:gd name="connsiteY2" fmla="*/ 701341 h 3292094"/>
              <a:gd name="connsiteX3" fmla="*/ 1054643 w 1683852"/>
              <a:gd name="connsiteY3" fmla="*/ 1137402 h 3292094"/>
              <a:gd name="connsiteX4" fmla="*/ 607474 w 1683852"/>
              <a:gd name="connsiteY4" fmla="*/ 1460223 h 3292094"/>
              <a:gd name="connsiteX5" fmla="*/ 289899 w 1683852"/>
              <a:gd name="connsiteY5" fmla="*/ 1918447 h 3292094"/>
              <a:gd name="connsiteX6" fmla="*/ 1633557 w 1683852"/>
              <a:gd name="connsiteY6" fmla="*/ 2374749 h 3292094"/>
              <a:gd name="connsiteX7" fmla="*/ 268620 w 1683852"/>
              <a:gd name="connsiteY7" fmla="*/ 2673358 h 3292094"/>
              <a:gd name="connsiteX8" fmla="*/ 0 w 1683852"/>
              <a:gd name="connsiteY8" fmla="*/ 3018468 h 3292094"/>
              <a:gd name="connsiteX9" fmla="*/ 67892 w 1683852"/>
              <a:gd name="connsiteY9" fmla="*/ 3280438 h 3292094"/>
              <a:gd name="connsiteX10" fmla="*/ 39837 w 1683852"/>
              <a:gd name="connsiteY10" fmla="*/ 3292094 h 329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3852" h="3292094">
                <a:moveTo>
                  <a:pt x="201829" y="0"/>
                </a:moveTo>
                <a:lnTo>
                  <a:pt x="1683852" y="419696"/>
                </a:lnTo>
                <a:lnTo>
                  <a:pt x="612439" y="701341"/>
                </a:lnTo>
                <a:lnTo>
                  <a:pt x="1054643" y="1137402"/>
                </a:lnTo>
                <a:lnTo>
                  <a:pt x="607474" y="1460223"/>
                </a:lnTo>
                <a:lnTo>
                  <a:pt x="289899" y="1918447"/>
                </a:lnTo>
                <a:lnTo>
                  <a:pt x="1633557" y="2374749"/>
                </a:lnTo>
                <a:lnTo>
                  <a:pt x="268620" y="2673358"/>
                </a:lnTo>
                <a:lnTo>
                  <a:pt x="0" y="3018468"/>
                </a:lnTo>
                <a:lnTo>
                  <a:pt x="67892" y="3280438"/>
                </a:lnTo>
                <a:lnTo>
                  <a:pt x="39837" y="3292094"/>
                </a:lnTo>
              </a:path>
            </a:pathLst>
          </a:custGeom>
          <a:noFill/>
          <a:ln w="57150">
            <a:solidFill>
              <a:srgbClr val="008F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fi-FI" sz="1799">
              <a:ln w="57150">
                <a:solidFill>
                  <a:srgbClr val="008FA2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FA7C767E-E3C2-465E-988B-C43D2F256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589" y="1788684"/>
            <a:ext cx="4628653" cy="3273652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109DE359-DF99-4D0E-ADBD-87C59D6B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1713" y="88901"/>
            <a:ext cx="3966713" cy="8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1" tIns="60940" rIns="121881" bIns="6094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063">
              <a:defRPr/>
            </a:pPr>
            <a:r>
              <a:rPr lang="fi-FI" altLang="fi-FI" sz="4399" b="1" dirty="0" err="1">
                <a:latin typeface="Arial Narrow"/>
                <a:ea typeface="ＭＳ Ｐゴシック" panose="020B0600070205080204" pitchFamily="34" charset="-128"/>
              </a:rPr>
              <a:t>Busy</a:t>
            </a:r>
            <a:r>
              <a:rPr lang="fi-FI" altLang="fi-FI" sz="4399" b="1" dirty="0">
                <a:latin typeface="Arial Narrow"/>
                <a:ea typeface="ＭＳ Ｐゴシック" panose="020B0600070205080204" pitchFamily="34" charset="-128"/>
              </a:rPr>
              <a:t> </a:t>
            </a:r>
            <a:r>
              <a:rPr lang="fi-FI" altLang="fi-FI" sz="4399" b="1" dirty="0" err="1">
                <a:latin typeface="Arial Narrow"/>
                <a:ea typeface="ＭＳ Ｐゴシック" panose="020B0600070205080204" pitchFamily="34" charset="-128"/>
              </a:rPr>
              <a:t>body</a:t>
            </a:r>
            <a:r>
              <a:rPr lang="fi-FI" altLang="fi-FI" sz="4399" b="1" dirty="0">
                <a:latin typeface="Arial Narrow"/>
                <a:ea typeface="ＭＳ Ｐゴシック" panose="020B0600070205080204" pitchFamily="34" charset="-128"/>
              </a:rPr>
              <a:t> (26%)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A61E6A5-F01B-4F08-83EE-B5A8D9B3D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4" t="16183" r="24996" b="23481"/>
          <a:stretch/>
        </p:blipFill>
        <p:spPr bwMode="auto">
          <a:xfrm>
            <a:off x="9391713" y="1242093"/>
            <a:ext cx="5184630" cy="391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uolivapaa piirto 9">
            <a:extLst>
              <a:ext uri="{FF2B5EF4-FFF2-40B4-BE49-F238E27FC236}">
                <a16:creationId xmlns:a16="http://schemas.microsoft.com/office/drawing/2014/main" id="{2CB26FC6-BF7A-4485-8515-E490D9AA59AE}"/>
              </a:ext>
            </a:extLst>
          </p:cNvPr>
          <p:cNvSpPr/>
          <p:nvPr/>
        </p:nvSpPr>
        <p:spPr>
          <a:xfrm>
            <a:off x="11998197" y="1828145"/>
            <a:ext cx="485398" cy="2478473"/>
          </a:xfrm>
          <a:custGeom>
            <a:avLst/>
            <a:gdLst>
              <a:gd name="connsiteX0" fmla="*/ 340242 w 1562986"/>
              <a:gd name="connsiteY0" fmla="*/ 0 h 3232298"/>
              <a:gd name="connsiteX1" fmla="*/ 53163 w 1562986"/>
              <a:gd name="connsiteY1" fmla="*/ 467833 h 3232298"/>
              <a:gd name="connsiteX2" fmla="*/ 0 w 1562986"/>
              <a:gd name="connsiteY2" fmla="*/ 818707 h 3232298"/>
              <a:gd name="connsiteX3" fmla="*/ 85060 w 1562986"/>
              <a:gd name="connsiteY3" fmla="*/ 1158949 h 3232298"/>
              <a:gd name="connsiteX4" fmla="*/ 1562986 w 1562986"/>
              <a:gd name="connsiteY4" fmla="*/ 1499191 h 3232298"/>
              <a:gd name="connsiteX5" fmla="*/ 914400 w 1562986"/>
              <a:gd name="connsiteY5" fmla="*/ 1913861 h 3232298"/>
              <a:gd name="connsiteX6" fmla="*/ 1456660 w 1562986"/>
              <a:gd name="connsiteY6" fmla="*/ 2317898 h 3232298"/>
              <a:gd name="connsiteX7" fmla="*/ 170121 w 1562986"/>
              <a:gd name="connsiteY7" fmla="*/ 2668772 h 3232298"/>
              <a:gd name="connsiteX8" fmla="*/ 563526 w 1562986"/>
              <a:gd name="connsiteY8" fmla="*/ 2987749 h 3232298"/>
              <a:gd name="connsiteX9" fmla="*/ 457200 w 1562986"/>
              <a:gd name="connsiteY9" fmla="*/ 3232298 h 3232298"/>
              <a:gd name="connsiteX10" fmla="*/ 446567 w 1562986"/>
              <a:gd name="connsiteY10" fmla="*/ 3200400 h 3232298"/>
              <a:gd name="connsiteX0" fmla="*/ 839973 w 1562986"/>
              <a:gd name="connsiteY0" fmla="*/ 0 h 3179135"/>
              <a:gd name="connsiteX1" fmla="*/ 53163 w 1562986"/>
              <a:gd name="connsiteY1" fmla="*/ 414670 h 3179135"/>
              <a:gd name="connsiteX2" fmla="*/ 0 w 1562986"/>
              <a:gd name="connsiteY2" fmla="*/ 765544 h 3179135"/>
              <a:gd name="connsiteX3" fmla="*/ 85060 w 1562986"/>
              <a:gd name="connsiteY3" fmla="*/ 1105786 h 3179135"/>
              <a:gd name="connsiteX4" fmla="*/ 1562986 w 1562986"/>
              <a:gd name="connsiteY4" fmla="*/ 1446028 h 3179135"/>
              <a:gd name="connsiteX5" fmla="*/ 914400 w 1562986"/>
              <a:gd name="connsiteY5" fmla="*/ 1860698 h 3179135"/>
              <a:gd name="connsiteX6" fmla="*/ 1456660 w 1562986"/>
              <a:gd name="connsiteY6" fmla="*/ 2264735 h 3179135"/>
              <a:gd name="connsiteX7" fmla="*/ 170121 w 1562986"/>
              <a:gd name="connsiteY7" fmla="*/ 2615609 h 3179135"/>
              <a:gd name="connsiteX8" fmla="*/ 563526 w 1562986"/>
              <a:gd name="connsiteY8" fmla="*/ 2934586 h 3179135"/>
              <a:gd name="connsiteX9" fmla="*/ 457200 w 1562986"/>
              <a:gd name="connsiteY9" fmla="*/ 3179135 h 3179135"/>
              <a:gd name="connsiteX10" fmla="*/ 446567 w 1562986"/>
              <a:gd name="connsiteY10" fmla="*/ 3147237 h 3179135"/>
              <a:gd name="connsiteX0" fmla="*/ 839973 w 1562986"/>
              <a:gd name="connsiteY0" fmla="*/ 0 h 3179135"/>
              <a:gd name="connsiteX1" fmla="*/ 914400 w 1562986"/>
              <a:gd name="connsiteY1" fmla="*/ 425302 h 3179135"/>
              <a:gd name="connsiteX2" fmla="*/ 0 w 1562986"/>
              <a:gd name="connsiteY2" fmla="*/ 765544 h 3179135"/>
              <a:gd name="connsiteX3" fmla="*/ 85060 w 1562986"/>
              <a:gd name="connsiteY3" fmla="*/ 1105786 h 3179135"/>
              <a:gd name="connsiteX4" fmla="*/ 1562986 w 1562986"/>
              <a:gd name="connsiteY4" fmla="*/ 1446028 h 3179135"/>
              <a:gd name="connsiteX5" fmla="*/ 914400 w 1562986"/>
              <a:gd name="connsiteY5" fmla="*/ 1860698 h 3179135"/>
              <a:gd name="connsiteX6" fmla="*/ 1456660 w 1562986"/>
              <a:gd name="connsiteY6" fmla="*/ 2264735 h 3179135"/>
              <a:gd name="connsiteX7" fmla="*/ 170121 w 1562986"/>
              <a:gd name="connsiteY7" fmla="*/ 2615609 h 3179135"/>
              <a:gd name="connsiteX8" fmla="*/ 563526 w 1562986"/>
              <a:gd name="connsiteY8" fmla="*/ 2934586 h 3179135"/>
              <a:gd name="connsiteX9" fmla="*/ 457200 w 1562986"/>
              <a:gd name="connsiteY9" fmla="*/ 3179135 h 3179135"/>
              <a:gd name="connsiteX10" fmla="*/ 446567 w 1562986"/>
              <a:gd name="connsiteY10" fmla="*/ 3147237 h 3179135"/>
              <a:gd name="connsiteX0" fmla="*/ 754913 w 1477926"/>
              <a:gd name="connsiteY0" fmla="*/ 0 h 3179135"/>
              <a:gd name="connsiteX1" fmla="*/ 829340 w 1477926"/>
              <a:gd name="connsiteY1" fmla="*/ 425302 h 3179135"/>
              <a:gd name="connsiteX2" fmla="*/ 744280 w 1477926"/>
              <a:gd name="connsiteY2" fmla="*/ 807375 h 3179135"/>
              <a:gd name="connsiteX3" fmla="*/ 0 w 1477926"/>
              <a:gd name="connsiteY3" fmla="*/ 1105786 h 3179135"/>
              <a:gd name="connsiteX4" fmla="*/ 1477926 w 1477926"/>
              <a:gd name="connsiteY4" fmla="*/ 1446028 h 3179135"/>
              <a:gd name="connsiteX5" fmla="*/ 829340 w 1477926"/>
              <a:gd name="connsiteY5" fmla="*/ 1860698 h 3179135"/>
              <a:gd name="connsiteX6" fmla="*/ 1371600 w 1477926"/>
              <a:gd name="connsiteY6" fmla="*/ 2264735 h 3179135"/>
              <a:gd name="connsiteX7" fmla="*/ 85061 w 1477926"/>
              <a:gd name="connsiteY7" fmla="*/ 2615609 h 3179135"/>
              <a:gd name="connsiteX8" fmla="*/ 478466 w 1477926"/>
              <a:gd name="connsiteY8" fmla="*/ 2934586 h 3179135"/>
              <a:gd name="connsiteX9" fmla="*/ 372140 w 1477926"/>
              <a:gd name="connsiteY9" fmla="*/ 3179135 h 3179135"/>
              <a:gd name="connsiteX10" fmla="*/ 361507 w 1477926"/>
              <a:gd name="connsiteY10" fmla="*/ 3147237 h 3179135"/>
              <a:gd name="connsiteX0" fmla="*/ 669852 w 1392865"/>
              <a:gd name="connsiteY0" fmla="*/ 0 h 3179135"/>
              <a:gd name="connsiteX1" fmla="*/ 744279 w 1392865"/>
              <a:gd name="connsiteY1" fmla="*/ 425302 h 3179135"/>
              <a:gd name="connsiteX2" fmla="*/ 659219 w 1392865"/>
              <a:gd name="connsiteY2" fmla="*/ 807375 h 3179135"/>
              <a:gd name="connsiteX3" fmla="*/ 637953 w 1392865"/>
              <a:gd name="connsiteY3" fmla="*/ 1168533 h 3179135"/>
              <a:gd name="connsiteX4" fmla="*/ 1392865 w 1392865"/>
              <a:gd name="connsiteY4" fmla="*/ 1446028 h 3179135"/>
              <a:gd name="connsiteX5" fmla="*/ 744279 w 1392865"/>
              <a:gd name="connsiteY5" fmla="*/ 1860698 h 3179135"/>
              <a:gd name="connsiteX6" fmla="*/ 1286539 w 1392865"/>
              <a:gd name="connsiteY6" fmla="*/ 2264735 h 3179135"/>
              <a:gd name="connsiteX7" fmla="*/ 0 w 1392865"/>
              <a:gd name="connsiteY7" fmla="*/ 2615609 h 3179135"/>
              <a:gd name="connsiteX8" fmla="*/ 393405 w 1392865"/>
              <a:gd name="connsiteY8" fmla="*/ 2934586 h 3179135"/>
              <a:gd name="connsiteX9" fmla="*/ 287079 w 1392865"/>
              <a:gd name="connsiteY9" fmla="*/ 3179135 h 3179135"/>
              <a:gd name="connsiteX10" fmla="*/ 276446 w 1392865"/>
              <a:gd name="connsiteY10" fmla="*/ 3147237 h 3179135"/>
              <a:gd name="connsiteX0" fmla="*/ 669852 w 1392865"/>
              <a:gd name="connsiteY0" fmla="*/ 0 h 3179135"/>
              <a:gd name="connsiteX1" fmla="*/ 744279 w 1392865"/>
              <a:gd name="connsiteY1" fmla="*/ 425302 h 3179135"/>
              <a:gd name="connsiteX2" fmla="*/ 659219 w 1392865"/>
              <a:gd name="connsiteY2" fmla="*/ 807375 h 3179135"/>
              <a:gd name="connsiteX3" fmla="*/ 637953 w 1392865"/>
              <a:gd name="connsiteY3" fmla="*/ 1147617 h 3179135"/>
              <a:gd name="connsiteX4" fmla="*/ 1392865 w 1392865"/>
              <a:gd name="connsiteY4" fmla="*/ 1446028 h 3179135"/>
              <a:gd name="connsiteX5" fmla="*/ 744279 w 1392865"/>
              <a:gd name="connsiteY5" fmla="*/ 1860698 h 3179135"/>
              <a:gd name="connsiteX6" fmla="*/ 1286539 w 1392865"/>
              <a:gd name="connsiteY6" fmla="*/ 2264735 h 3179135"/>
              <a:gd name="connsiteX7" fmla="*/ 0 w 1392865"/>
              <a:gd name="connsiteY7" fmla="*/ 2615609 h 3179135"/>
              <a:gd name="connsiteX8" fmla="*/ 393405 w 1392865"/>
              <a:gd name="connsiteY8" fmla="*/ 2934586 h 3179135"/>
              <a:gd name="connsiteX9" fmla="*/ 287079 w 1392865"/>
              <a:gd name="connsiteY9" fmla="*/ 3179135 h 3179135"/>
              <a:gd name="connsiteX10" fmla="*/ 276446 w 1392865"/>
              <a:gd name="connsiteY10" fmla="*/ 3147237 h 3179135"/>
              <a:gd name="connsiteX0" fmla="*/ 669852 w 1329070"/>
              <a:gd name="connsiteY0" fmla="*/ 0 h 3179135"/>
              <a:gd name="connsiteX1" fmla="*/ 744279 w 1329070"/>
              <a:gd name="connsiteY1" fmla="*/ 425302 h 3179135"/>
              <a:gd name="connsiteX2" fmla="*/ 659219 w 1329070"/>
              <a:gd name="connsiteY2" fmla="*/ 807375 h 3179135"/>
              <a:gd name="connsiteX3" fmla="*/ 637953 w 1329070"/>
              <a:gd name="connsiteY3" fmla="*/ 1147617 h 3179135"/>
              <a:gd name="connsiteX4" fmla="*/ 1329070 w 1329070"/>
              <a:gd name="connsiteY4" fmla="*/ 1466944 h 3179135"/>
              <a:gd name="connsiteX5" fmla="*/ 744279 w 1329070"/>
              <a:gd name="connsiteY5" fmla="*/ 1860698 h 3179135"/>
              <a:gd name="connsiteX6" fmla="*/ 1286539 w 1329070"/>
              <a:gd name="connsiteY6" fmla="*/ 2264735 h 3179135"/>
              <a:gd name="connsiteX7" fmla="*/ 0 w 1329070"/>
              <a:gd name="connsiteY7" fmla="*/ 2615609 h 3179135"/>
              <a:gd name="connsiteX8" fmla="*/ 393405 w 1329070"/>
              <a:gd name="connsiteY8" fmla="*/ 2934586 h 3179135"/>
              <a:gd name="connsiteX9" fmla="*/ 287079 w 1329070"/>
              <a:gd name="connsiteY9" fmla="*/ 3179135 h 3179135"/>
              <a:gd name="connsiteX10" fmla="*/ 276446 w 1329070"/>
              <a:gd name="connsiteY10" fmla="*/ 3147237 h 3179135"/>
              <a:gd name="connsiteX0" fmla="*/ 669852 w 1329070"/>
              <a:gd name="connsiteY0" fmla="*/ 0 h 3179135"/>
              <a:gd name="connsiteX1" fmla="*/ 744279 w 1329070"/>
              <a:gd name="connsiteY1" fmla="*/ 425302 h 3179135"/>
              <a:gd name="connsiteX2" fmla="*/ 659219 w 1329070"/>
              <a:gd name="connsiteY2" fmla="*/ 807375 h 3179135"/>
              <a:gd name="connsiteX3" fmla="*/ 637953 w 1329070"/>
              <a:gd name="connsiteY3" fmla="*/ 1147617 h 3179135"/>
              <a:gd name="connsiteX4" fmla="*/ 1329070 w 1329070"/>
              <a:gd name="connsiteY4" fmla="*/ 1466944 h 3179135"/>
              <a:gd name="connsiteX5" fmla="*/ 1318438 w 1329070"/>
              <a:gd name="connsiteY5" fmla="*/ 1871156 h 3179135"/>
              <a:gd name="connsiteX6" fmla="*/ 1286539 w 1329070"/>
              <a:gd name="connsiteY6" fmla="*/ 2264735 h 3179135"/>
              <a:gd name="connsiteX7" fmla="*/ 0 w 1329070"/>
              <a:gd name="connsiteY7" fmla="*/ 2615609 h 3179135"/>
              <a:gd name="connsiteX8" fmla="*/ 393405 w 1329070"/>
              <a:gd name="connsiteY8" fmla="*/ 2934586 h 3179135"/>
              <a:gd name="connsiteX9" fmla="*/ 287079 w 1329070"/>
              <a:gd name="connsiteY9" fmla="*/ 3179135 h 3179135"/>
              <a:gd name="connsiteX10" fmla="*/ 276446 w 1329070"/>
              <a:gd name="connsiteY10" fmla="*/ 3147237 h 3179135"/>
              <a:gd name="connsiteX0" fmla="*/ 669852 w 1329070"/>
              <a:gd name="connsiteY0" fmla="*/ 0 h 3179135"/>
              <a:gd name="connsiteX1" fmla="*/ 744279 w 1329070"/>
              <a:gd name="connsiteY1" fmla="*/ 425302 h 3179135"/>
              <a:gd name="connsiteX2" fmla="*/ 659219 w 1329070"/>
              <a:gd name="connsiteY2" fmla="*/ 807375 h 3179135"/>
              <a:gd name="connsiteX3" fmla="*/ 637953 w 1329070"/>
              <a:gd name="connsiteY3" fmla="*/ 1147617 h 3179135"/>
              <a:gd name="connsiteX4" fmla="*/ 1329070 w 1329070"/>
              <a:gd name="connsiteY4" fmla="*/ 1466944 h 3179135"/>
              <a:gd name="connsiteX5" fmla="*/ 1318438 w 1329070"/>
              <a:gd name="connsiteY5" fmla="*/ 1871156 h 3179135"/>
              <a:gd name="connsiteX6" fmla="*/ 1137684 w 1329070"/>
              <a:gd name="connsiteY6" fmla="*/ 2327481 h 3179135"/>
              <a:gd name="connsiteX7" fmla="*/ 0 w 1329070"/>
              <a:gd name="connsiteY7" fmla="*/ 2615609 h 3179135"/>
              <a:gd name="connsiteX8" fmla="*/ 393405 w 1329070"/>
              <a:gd name="connsiteY8" fmla="*/ 2934586 h 3179135"/>
              <a:gd name="connsiteX9" fmla="*/ 287079 w 1329070"/>
              <a:gd name="connsiteY9" fmla="*/ 3179135 h 3179135"/>
              <a:gd name="connsiteX10" fmla="*/ 276446 w 1329070"/>
              <a:gd name="connsiteY10" fmla="*/ 3147237 h 3179135"/>
              <a:gd name="connsiteX0" fmla="*/ 669852 w 1329070"/>
              <a:gd name="connsiteY0" fmla="*/ 0 h 3179135"/>
              <a:gd name="connsiteX1" fmla="*/ 744279 w 1329070"/>
              <a:gd name="connsiteY1" fmla="*/ 425302 h 3179135"/>
              <a:gd name="connsiteX2" fmla="*/ 659219 w 1329070"/>
              <a:gd name="connsiteY2" fmla="*/ 807375 h 3179135"/>
              <a:gd name="connsiteX3" fmla="*/ 637953 w 1329070"/>
              <a:gd name="connsiteY3" fmla="*/ 1147617 h 3179135"/>
              <a:gd name="connsiteX4" fmla="*/ 1329070 w 1329070"/>
              <a:gd name="connsiteY4" fmla="*/ 1466944 h 3179135"/>
              <a:gd name="connsiteX5" fmla="*/ 1318438 w 1329070"/>
              <a:gd name="connsiteY5" fmla="*/ 1871156 h 3179135"/>
              <a:gd name="connsiteX6" fmla="*/ 1137684 w 1329070"/>
              <a:gd name="connsiteY6" fmla="*/ 2306565 h 3179135"/>
              <a:gd name="connsiteX7" fmla="*/ 0 w 1329070"/>
              <a:gd name="connsiteY7" fmla="*/ 2615609 h 3179135"/>
              <a:gd name="connsiteX8" fmla="*/ 393405 w 1329070"/>
              <a:gd name="connsiteY8" fmla="*/ 2934586 h 3179135"/>
              <a:gd name="connsiteX9" fmla="*/ 287079 w 1329070"/>
              <a:gd name="connsiteY9" fmla="*/ 3179135 h 3179135"/>
              <a:gd name="connsiteX10" fmla="*/ 276446 w 1329070"/>
              <a:gd name="connsiteY10" fmla="*/ 3147237 h 3179135"/>
              <a:gd name="connsiteX0" fmla="*/ 393406 w 1052624"/>
              <a:gd name="connsiteY0" fmla="*/ 0 h 3179135"/>
              <a:gd name="connsiteX1" fmla="*/ 467833 w 1052624"/>
              <a:gd name="connsiteY1" fmla="*/ 425302 h 3179135"/>
              <a:gd name="connsiteX2" fmla="*/ 382773 w 1052624"/>
              <a:gd name="connsiteY2" fmla="*/ 807375 h 3179135"/>
              <a:gd name="connsiteX3" fmla="*/ 361507 w 1052624"/>
              <a:gd name="connsiteY3" fmla="*/ 1147617 h 3179135"/>
              <a:gd name="connsiteX4" fmla="*/ 1052624 w 1052624"/>
              <a:gd name="connsiteY4" fmla="*/ 1466944 h 3179135"/>
              <a:gd name="connsiteX5" fmla="*/ 1041992 w 1052624"/>
              <a:gd name="connsiteY5" fmla="*/ 1871156 h 3179135"/>
              <a:gd name="connsiteX6" fmla="*/ 861238 w 1052624"/>
              <a:gd name="connsiteY6" fmla="*/ 2306565 h 3179135"/>
              <a:gd name="connsiteX7" fmla="*/ 616689 w 1052624"/>
              <a:gd name="connsiteY7" fmla="*/ 2699270 h 3179135"/>
              <a:gd name="connsiteX8" fmla="*/ 116959 w 1052624"/>
              <a:gd name="connsiteY8" fmla="*/ 2934586 h 3179135"/>
              <a:gd name="connsiteX9" fmla="*/ 10633 w 1052624"/>
              <a:gd name="connsiteY9" fmla="*/ 3179135 h 3179135"/>
              <a:gd name="connsiteX10" fmla="*/ 0 w 1052624"/>
              <a:gd name="connsiteY10" fmla="*/ 3147237 h 3179135"/>
              <a:gd name="connsiteX0" fmla="*/ 393406 w 1052624"/>
              <a:gd name="connsiteY0" fmla="*/ 0 h 3179135"/>
              <a:gd name="connsiteX1" fmla="*/ 467833 w 1052624"/>
              <a:gd name="connsiteY1" fmla="*/ 425302 h 3179135"/>
              <a:gd name="connsiteX2" fmla="*/ 382773 w 1052624"/>
              <a:gd name="connsiteY2" fmla="*/ 807375 h 3179135"/>
              <a:gd name="connsiteX3" fmla="*/ 361507 w 1052624"/>
              <a:gd name="connsiteY3" fmla="*/ 1147617 h 3179135"/>
              <a:gd name="connsiteX4" fmla="*/ 1052624 w 1052624"/>
              <a:gd name="connsiteY4" fmla="*/ 1466944 h 3179135"/>
              <a:gd name="connsiteX5" fmla="*/ 1041992 w 1052624"/>
              <a:gd name="connsiteY5" fmla="*/ 1871156 h 3179135"/>
              <a:gd name="connsiteX6" fmla="*/ 861238 w 1052624"/>
              <a:gd name="connsiteY6" fmla="*/ 2306565 h 3179135"/>
              <a:gd name="connsiteX7" fmla="*/ 616689 w 1052624"/>
              <a:gd name="connsiteY7" fmla="*/ 2636524 h 3179135"/>
              <a:gd name="connsiteX8" fmla="*/ 116959 w 1052624"/>
              <a:gd name="connsiteY8" fmla="*/ 2934586 h 3179135"/>
              <a:gd name="connsiteX9" fmla="*/ 10633 w 1052624"/>
              <a:gd name="connsiteY9" fmla="*/ 3179135 h 3179135"/>
              <a:gd name="connsiteX10" fmla="*/ 0 w 1052624"/>
              <a:gd name="connsiteY10" fmla="*/ 3147237 h 3179135"/>
              <a:gd name="connsiteX0" fmla="*/ 393406 w 1052624"/>
              <a:gd name="connsiteY0" fmla="*/ 0 h 3179135"/>
              <a:gd name="connsiteX1" fmla="*/ 467833 w 1052624"/>
              <a:gd name="connsiteY1" fmla="*/ 425302 h 3179135"/>
              <a:gd name="connsiteX2" fmla="*/ 382773 w 1052624"/>
              <a:gd name="connsiteY2" fmla="*/ 807375 h 3179135"/>
              <a:gd name="connsiteX3" fmla="*/ 361507 w 1052624"/>
              <a:gd name="connsiteY3" fmla="*/ 1147617 h 3179135"/>
              <a:gd name="connsiteX4" fmla="*/ 1052624 w 1052624"/>
              <a:gd name="connsiteY4" fmla="*/ 1466944 h 3179135"/>
              <a:gd name="connsiteX5" fmla="*/ 1041992 w 1052624"/>
              <a:gd name="connsiteY5" fmla="*/ 1871156 h 3179135"/>
              <a:gd name="connsiteX6" fmla="*/ 861238 w 1052624"/>
              <a:gd name="connsiteY6" fmla="*/ 2306565 h 3179135"/>
              <a:gd name="connsiteX7" fmla="*/ 616689 w 1052624"/>
              <a:gd name="connsiteY7" fmla="*/ 2636524 h 3179135"/>
              <a:gd name="connsiteX8" fmla="*/ 478466 w 1052624"/>
              <a:gd name="connsiteY8" fmla="*/ 2924128 h 3179135"/>
              <a:gd name="connsiteX9" fmla="*/ 10633 w 1052624"/>
              <a:gd name="connsiteY9" fmla="*/ 3179135 h 3179135"/>
              <a:gd name="connsiteX10" fmla="*/ 0 w 1052624"/>
              <a:gd name="connsiteY10" fmla="*/ 3147237 h 3179135"/>
              <a:gd name="connsiteX0" fmla="*/ 382773 w 1041991"/>
              <a:gd name="connsiteY0" fmla="*/ 0 h 3189068"/>
              <a:gd name="connsiteX1" fmla="*/ 457200 w 1041991"/>
              <a:gd name="connsiteY1" fmla="*/ 425302 h 3189068"/>
              <a:gd name="connsiteX2" fmla="*/ 372140 w 1041991"/>
              <a:gd name="connsiteY2" fmla="*/ 807375 h 3189068"/>
              <a:gd name="connsiteX3" fmla="*/ 350874 w 1041991"/>
              <a:gd name="connsiteY3" fmla="*/ 1147617 h 3189068"/>
              <a:gd name="connsiteX4" fmla="*/ 1041991 w 1041991"/>
              <a:gd name="connsiteY4" fmla="*/ 1466944 h 3189068"/>
              <a:gd name="connsiteX5" fmla="*/ 1031359 w 1041991"/>
              <a:gd name="connsiteY5" fmla="*/ 1871156 h 3189068"/>
              <a:gd name="connsiteX6" fmla="*/ 850605 w 1041991"/>
              <a:gd name="connsiteY6" fmla="*/ 2306565 h 3189068"/>
              <a:gd name="connsiteX7" fmla="*/ 606056 w 1041991"/>
              <a:gd name="connsiteY7" fmla="*/ 2636524 h 3189068"/>
              <a:gd name="connsiteX8" fmla="*/ 467833 w 1041991"/>
              <a:gd name="connsiteY8" fmla="*/ 2924128 h 3189068"/>
              <a:gd name="connsiteX9" fmla="*/ 0 w 1041991"/>
              <a:gd name="connsiteY9" fmla="*/ 3179135 h 3189068"/>
              <a:gd name="connsiteX10" fmla="*/ 616688 w 1041991"/>
              <a:gd name="connsiteY10" fmla="*/ 3189068 h 3189068"/>
              <a:gd name="connsiteX0" fmla="*/ 31899 w 691117"/>
              <a:gd name="connsiteY0" fmla="*/ 0 h 3220966"/>
              <a:gd name="connsiteX1" fmla="*/ 106326 w 691117"/>
              <a:gd name="connsiteY1" fmla="*/ 425302 h 3220966"/>
              <a:gd name="connsiteX2" fmla="*/ 21266 w 691117"/>
              <a:gd name="connsiteY2" fmla="*/ 807375 h 3220966"/>
              <a:gd name="connsiteX3" fmla="*/ 0 w 691117"/>
              <a:gd name="connsiteY3" fmla="*/ 1147617 h 3220966"/>
              <a:gd name="connsiteX4" fmla="*/ 691117 w 691117"/>
              <a:gd name="connsiteY4" fmla="*/ 1466944 h 3220966"/>
              <a:gd name="connsiteX5" fmla="*/ 680485 w 691117"/>
              <a:gd name="connsiteY5" fmla="*/ 1871156 h 3220966"/>
              <a:gd name="connsiteX6" fmla="*/ 499731 w 691117"/>
              <a:gd name="connsiteY6" fmla="*/ 2306565 h 3220966"/>
              <a:gd name="connsiteX7" fmla="*/ 255182 w 691117"/>
              <a:gd name="connsiteY7" fmla="*/ 2636524 h 3220966"/>
              <a:gd name="connsiteX8" fmla="*/ 116959 w 691117"/>
              <a:gd name="connsiteY8" fmla="*/ 2924128 h 3220966"/>
              <a:gd name="connsiteX9" fmla="*/ 265814 w 691117"/>
              <a:gd name="connsiteY9" fmla="*/ 3220966 h 3220966"/>
              <a:gd name="connsiteX10" fmla="*/ 265814 w 691117"/>
              <a:gd name="connsiteY10" fmla="*/ 3189068 h 3220966"/>
              <a:gd name="connsiteX0" fmla="*/ 565438 w 691117"/>
              <a:gd name="connsiteY0" fmla="*/ 0 h 3258449"/>
              <a:gd name="connsiteX1" fmla="*/ 106326 w 691117"/>
              <a:gd name="connsiteY1" fmla="*/ 462785 h 3258449"/>
              <a:gd name="connsiteX2" fmla="*/ 21266 w 691117"/>
              <a:gd name="connsiteY2" fmla="*/ 844858 h 3258449"/>
              <a:gd name="connsiteX3" fmla="*/ 0 w 691117"/>
              <a:gd name="connsiteY3" fmla="*/ 1185100 h 3258449"/>
              <a:gd name="connsiteX4" fmla="*/ 691117 w 691117"/>
              <a:gd name="connsiteY4" fmla="*/ 1504427 h 3258449"/>
              <a:gd name="connsiteX5" fmla="*/ 680485 w 691117"/>
              <a:gd name="connsiteY5" fmla="*/ 1908639 h 3258449"/>
              <a:gd name="connsiteX6" fmla="*/ 499731 w 691117"/>
              <a:gd name="connsiteY6" fmla="*/ 2344048 h 3258449"/>
              <a:gd name="connsiteX7" fmla="*/ 255182 w 691117"/>
              <a:gd name="connsiteY7" fmla="*/ 2674007 h 3258449"/>
              <a:gd name="connsiteX8" fmla="*/ 116959 w 691117"/>
              <a:gd name="connsiteY8" fmla="*/ 2961611 h 3258449"/>
              <a:gd name="connsiteX9" fmla="*/ 265814 w 691117"/>
              <a:gd name="connsiteY9" fmla="*/ 3258449 h 3258449"/>
              <a:gd name="connsiteX10" fmla="*/ 265814 w 691117"/>
              <a:gd name="connsiteY10" fmla="*/ 3226551 h 3258449"/>
              <a:gd name="connsiteX0" fmla="*/ 565438 w 1135294"/>
              <a:gd name="connsiteY0" fmla="*/ 0 h 3258449"/>
              <a:gd name="connsiteX1" fmla="*/ 1135294 w 1135294"/>
              <a:gd name="connsiteY1" fmla="*/ 415931 h 3258449"/>
              <a:gd name="connsiteX2" fmla="*/ 21266 w 1135294"/>
              <a:gd name="connsiteY2" fmla="*/ 844858 h 3258449"/>
              <a:gd name="connsiteX3" fmla="*/ 0 w 1135294"/>
              <a:gd name="connsiteY3" fmla="*/ 1185100 h 3258449"/>
              <a:gd name="connsiteX4" fmla="*/ 691117 w 1135294"/>
              <a:gd name="connsiteY4" fmla="*/ 1504427 h 3258449"/>
              <a:gd name="connsiteX5" fmla="*/ 680485 w 1135294"/>
              <a:gd name="connsiteY5" fmla="*/ 1908639 h 3258449"/>
              <a:gd name="connsiteX6" fmla="*/ 499731 w 1135294"/>
              <a:gd name="connsiteY6" fmla="*/ 2344048 h 3258449"/>
              <a:gd name="connsiteX7" fmla="*/ 255182 w 1135294"/>
              <a:gd name="connsiteY7" fmla="*/ 2674007 h 3258449"/>
              <a:gd name="connsiteX8" fmla="*/ 116959 w 1135294"/>
              <a:gd name="connsiteY8" fmla="*/ 2961611 h 3258449"/>
              <a:gd name="connsiteX9" fmla="*/ 265814 w 1135294"/>
              <a:gd name="connsiteY9" fmla="*/ 3258449 h 3258449"/>
              <a:gd name="connsiteX10" fmla="*/ 265814 w 1135294"/>
              <a:gd name="connsiteY10" fmla="*/ 3226551 h 3258449"/>
              <a:gd name="connsiteX0" fmla="*/ 565438 w 1135294"/>
              <a:gd name="connsiteY0" fmla="*/ 0 h 3258449"/>
              <a:gd name="connsiteX1" fmla="*/ 1135294 w 1135294"/>
              <a:gd name="connsiteY1" fmla="*/ 415931 h 3258449"/>
              <a:gd name="connsiteX2" fmla="*/ 650079 w 1135294"/>
              <a:gd name="connsiteY2" fmla="*/ 704296 h 3258449"/>
              <a:gd name="connsiteX3" fmla="*/ 0 w 1135294"/>
              <a:gd name="connsiteY3" fmla="*/ 1185100 h 3258449"/>
              <a:gd name="connsiteX4" fmla="*/ 691117 w 1135294"/>
              <a:gd name="connsiteY4" fmla="*/ 1504427 h 3258449"/>
              <a:gd name="connsiteX5" fmla="*/ 680485 w 1135294"/>
              <a:gd name="connsiteY5" fmla="*/ 1908639 h 3258449"/>
              <a:gd name="connsiteX6" fmla="*/ 499731 w 1135294"/>
              <a:gd name="connsiteY6" fmla="*/ 2344048 h 3258449"/>
              <a:gd name="connsiteX7" fmla="*/ 255182 w 1135294"/>
              <a:gd name="connsiteY7" fmla="*/ 2674007 h 3258449"/>
              <a:gd name="connsiteX8" fmla="*/ 116959 w 1135294"/>
              <a:gd name="connsiteY8" fmla="*/ 2961611 h 3258449"/>
              <a:gd name="connsiteX9" fmla="*/ 265814 w 1135294"/>
              <a:gd name="connsiteY9" fmla="*/ 3258449 h 3258449"/>
              <a:gd name="connsiteX10" fmla="*/ 265814 w 1135294"/>
              <a:gd name="connsiteY10" fmla="*/ 3226551 h 3258449"/>
              <a:gd name="connsiteX0" fmla="*/ 448479 w 1045394"/>
              <a:gd name="connsiteY0" fmla="*/ 0 h 3258449"/>
              <a:gd name="connsiteX1" fmla="*/ 1018335 w 1045394"/>
              <a:gd name="connsiteY1" fmla="*/ 415931 h 3258449"/>
              <a:gd name="connsiteX2" fmla="*/ 533120 w 1045394"/>
              <a:gd name="connsiteY2" fmla="*/ 704296 h 3258449"/>
              <a:gd name="connsiteX3" fmla="*/ 1045394 w 1045394"/>
              <a:gd name="connsiteY3" fmla="*/ 1091393 h 3258449"/>
              <a:gd name="connsiteX4" fmla="*/ 574158 w 1045394"/>
              <a:gd name="connsiteY4" fmla="*/ 1504427 h 3258449"/>
              <a:gd name="connsiteX5" fmla="*/ 563526 w 1045394"/>
              <a:gd name="connsiteY5" fmla="*/ 1908639 h 3258449"/>
              <a:gd name="connsiteX6" fmla="*/ 382772 w 1045394"/>
              <a:gd name="connsiteY6" fmla="*/ 2344048 h 3258449"/>
              <a:gd name="connsiteX7" fmla="*/ 138223 w 1045394"/>
              <a:gd name="connsiteY7" fmla="*/ 2674007 h 3258449"/>
              <a:gd name="connsiteX8" fmla="*/ 0 w 1045394"/>
              <a:gd name="connsiteY8" fmla="*/ 2961611 h 3258449"/>
              <a:gd name="connsiteX9" fmla="*/ 148855 w 1045394"/>
              <a:gd name="connsiteY9" fmla="*/ 3258449 h 3258449"/>
              <a:gd name="connsiteX10" fmla="*/ 148855 w 1045394"/>
              <a:gd name="connsiteY10" fmla="*/ 3226551 h 3258449"/>
              <a:gd name="connsiteX0" fmla="*/ 448479 w 1045394"/>
              <a:gd name="connsiteY0" fmla="*/ 0 h 3258449"/>
              <a:gd name="connsiteX1" fmla="*/ 1018335 w 1045394"/>
              <a:gd name="connsiteY1" fmla="*/ 415931 h 3258449"/>
              <a:gd name="connsiteX2" fmla="*/ 533120 w 1045394"/>
              <a:gd name="connsiteY2" fmla="*/ 704296 h 3258449"/>
              <a:gd name="connsiteX3" fmla="*/ 1045394 w 1045394"/>
              <a:gd name="connsiteY3" fmla="*/ 1091393 h 3258449"/>
              <a:gd name="connsiteX4" fmla="*/ 478883 w 1045394"/>
              <a:gd name="connsiteY4" fmla="*/ 1448203 h 3258449"/>
              <a:gd name="connsiteX5" fmla="*/ 563526 w 1045394"/>
              <a:gd name="connsiteY5" fmla="*/ 1908639 h 3258449"/>
              <a:gd name="connsiteX6" fmla="*/ 382772 w 1045394"/>
              <a:gd name="connsiteY6" fmla="*/ 2344048 h 3258449"/>
              <a:gd name="connsiteX7" fmla="*/ 138223 w 1045394"/>
              <a:gd name="connsiteY7" fmla="*/ 2674007 h 3258449"/>
              <a:gd name="connsiteX8" fmla="*/ 0 w 1045394"/>
              <a:gd name="connsiteY8" fmla="*/ 2961611 h 3258449"/>
              <a:gd name="connsiteX9" fmla="*/ 148855 w 1045394"/>
              <a:gd name="connsiteY9" fmla="*/ 3258449 h 3258449"/>
              <a:gd name="connsiteX10" fmla="*/ 148855 w 1045394"/>
              <a:gd name="connsiteY10" fmla="*/ 3226551 h 3258449"/>
              <a:gd name="connsiteX0" fmla="*/ 448479 w 1045394"/>
              <a:gd name="connsiteY0" fmla="*/ 0 h 3258449"/>
              <a:gd name="connsiteX1" fmla="*/ 1018335 w 1045394"/>
              <a:gd name="connsiteY1" fmla="*/ 415931 h 3258449"/>
              <a:gd name="connsiteX2" fmla="*/ 533120 w 1045394"/>
              <a:gd name="connsiteY2" fmla="*/ 704296 h 3258449"/>
              <a:gd name="connsiteX3" fmla="*/ 1045394 w 1045394"/>
              <a:gd name="connsiteY3" fmla="*/ 1091393 h 3258449"/>
              <a:gd name="connsiteX4" fmla="*/ 478883 w 1045394"/>
              <a:gd name="connsiteY4" fmla="*/ 1448203 h 3258449"/>
              <a:gd name="connsiteX5" fmla="*/ 420614 w 1045394"/>
              <a:gd name="connsiteY5" fmla="*/ 1889898 h 3258449"/>
              <a:gd name="connsiteX6" fmla="*/ 382772 w 1045394"/>
              <a:gd name="connsiteY6" fmla="*/ 2344048 h 3258449"/>
              <a:gd name="connsiteX7" fmla="*/ 138223 w 1045394"/>
              <a:gd name="connsiteY7" fmla="*/ 2674007 h 3258449"/>
              <a:gd name="connsiteX8" fmla="*/ 0 w 1045394"/>
              <a:gd name="connsiteY8" fmla="*/ 2961611 h 3258449"/>
              <a:gd name="connsiteX9" fmla="*/ 148855 w 1045394"/>
              <a:gd name="connsiteY9" fmla="*/ 3258449 h 3258449"/>
              <a:gd name="connsiteX10" fmla="*/ 148855 w 1045394"/>
              <a:gd name="connsiteY10" fmla="*/ 3226551 h 3258449"/>
              <a:gd name="connsiteX0" fmla="*/ 448479 w 1045394"/>
              <a:gd name="connsiteY0" fmla="*/ 0 h 3258449"/>
              <a:gd name="connsiteX1" fmla="*/ 1018335 w 1045394"/>
              <a:gd name="connsiteY1" fmla="*/ 415931 h 3258449"/>
              <a:gd name="connsiteX2" fmla="*/ 533120 w 1045394"/>
              <a:gd name="connsiteY2" fmla="*/ 704296 h 3258449"/>
              <a:gd name="connsiteX3" fmla="*/ 1045394 w 1045394"/>
              <a:gd name="connsiteY3" fmla="*/ 1091393 h 3258449"/>
              <a:gd name="connsiteX4" fmla="*/ 478883 w 1045394"/>
              <a:gd name="connsiteY4" fmla="*/ 1448203 h 3258449"/>
              <a:gd name="connsiteX5" fmla="*/ 420614 w 1045394"/>
              <a:gd name="connsiteY5" fmla="*/ 1889898 h 3258449"/>
              <a:gd name="connsiteX6" fmla="*/ 792454 w 1045394"/>
              <a:gd name="connsiteY6" fmla="*/ 2362790 h 3258449"/>
              <a:gd name="connsiteX7" fmla="*/ 138223 w 1045394"/>
              <a:gd name="connsiteY7" fmla="*/ 2674007 h 3258449"/>
              <a:gd name="connsiteX8" fmla="*/ 0 w 1045394"/>
              <a:gd name="connsiteY8" fmla="*/ 2961611 h 3258449"/>
              <a:gd name="connsiteX9" fmla="*/ 148855 w 1045394"/>
              <a:gd name="connsiteY9" fmla="*/ 3258449 h 3258449"/>
              <a:gd name="connsiteX10" fmla="*/ 148855 w 1045394"/>
              <a:gd name="connsiteY10" fmla="*/ 3226551 h 3258449"/>
              <a:gd name="connsiteX0" fmla="*/ 448479 w 1045394"/>
              <a:gd name="connsiteY0" fmla="*/ 0 h 3258449"/>
              <a:gd name="connsiteX1" fmla="*/ 1018335 w 1045394"/>
              <a:gd name="connsiteY1" fmla="*/ 415931 h 3258449"/>
              <a:gd name="connsiteX2" fmla="*/ 533120 w 1045394"/>
              <a:gd name="connsiteY2" fmla="*/ 704296 h 3258449"/>
              <a:gd name="connsiteX3" fmla="*/ 1045394 w 1045394"/>
              <a:gd name="connsiteY3" fmla="*/ 1091393 h 3258449"/>
              <a:gd name="connsiteX4" fmla="*/ 478883 w 1045394"/>
              <a:gd name="connsiteY4" fmla="*/ 1448203 h 3258449"/>
              <a:gd name="connsiteX5" fmla="*/ 420614 w 1045394"/>
              <a:gd name="connsiteY5" fmla="*/ 1889898 h 3258449"/>
              <a:gd name="connsiteX6" fmla="*/ 792454 w 1045394"/>
              <a:gd name="connsiteY6" fmla="*/ 2362790 h 3258449"/>
              <a:gd name="connsiteX7" fmla="*/ 547905 w 1045394"/>
              <a:gd name="connsiteY7" fmla="*/ 2636524 h 3258449"/>
              <a:gd name="connsiteX8" fmla="*/ 0 w 1045394"/>
              <a:gd name="connsiteY8" fmla="*/ 2961611 h 3258449"/>
              <a:gd name="connsiteX9" fmla="*/ 148855 w 1045394"/>
              <a:gd name="connsiteY9" fmla="*/ 3258449 h 3258449"/>
              <a:gd name="connsiteX10" fmla="*/ 148855 w 1045394"/>
              <a:gd name="connsiteY10" fmla="*/ 3226551 h 3258449"/>
              <a:gd name="connsiteX0" fmla="*/ 299624 w 896539"/>
              <a:gd name="connsiteY0" fmla="*/ 0 h 3258449"/>
              <a:gd name="connsiteX1" fmla="*/ 869480 w 896539"/>
              <a:gd name="connsiteY1" fmla="*/ 415931 h 3258449"/>
              <a:gd name="connsiteX2" fmla="*/ 384265 w 896539"/>
              <a:gd name="connsiteY2" fmla="*/ 704296 h 3258449"/>
              <a:gd name="connsiteX3" fmla="*/ 896539 w 896539"/>
              <a:gd name="connsiteY3" fmla="*/ 1091393 h 3258449"/>
              <a:gd name="connsiteX4" fmla="*/ 330028 w 896539"/>
              <a:gd name="connsiteY4" fmla="*/ 1448203 h 3258449"/>
              <a:gd name="connsiteX5" fmla="*/ 271759 w 896539"/>
              <a:gd name="connsiteY5" fmla="*/ 1889898 h 3258449"/>
              <a:gd name="connsiteX6" fmla="*/ 643599 w 896539"/>
              <a:gd name="connsiteY6" fmla="*/ 2362790 h 3258449"/>
              <a:gd name="connsiteX7" fmla="*/ 399050 w 896539"/>
              <a:gd name="connsiteY7" fmla="*/ 2636524 h 3258449"/>
              <a:gd name="connsiteX8" fmla="*/ 279882 w 896539"/>
              <a:gd name="connsiteY8" fmla="*/ 2942870 h 3258449"/>
              <a:gd name="connsiteX9" fmla="*/ 0 w 896539"/>
              <a:gd name="connsiteY9" fmla="*/ 3258449 h 3258449"/>
              <a:gd name="connsiteX10" fmla="*/ 0 w 896539"/>
              <a:gd name="connsiteY10" fmla="*/ 3226551 h 3258449"/>
              <a:gd name="connsiteX0" fmla="*/ 299624 w 896539"/>
              <a:gd name="connsiteY0" fmla="*/ 0 h 3258449"/>
              <a:gd name="connsiteX1" fmla="*/ 869480 w 896539"/>
              <a:gd name="connsiteY1" fmla="*/ 415931 h 3258449"/>
              <a:gd name="connsiteX2" fmla="*/ 384265 w 896539"/>
              <a:gd name="connsiteY2" fmla="*/ 704296 h 3258449"/>
              <a:gd name="connsiteX3" fmla="*/ 896539 w 896539"/>
              <a:gd name="connsiteY3" fmla="*/ 1091393 h 3258449"/>
              <a:gd name="connsiteX4" fmla="*/ 330028 w 896539"/>
              <a:gd name="connsiteY4" fmla="*/ 1448203 h 3258449"/>
              <a:gd name="connsiteX5" fmla="*/ 271759 w 896539"/>
              <a:gd name="connsiteY5" fmla="*/ 1889898 h 3258449"/>
              <a:gd name="connsiteX6" fmla="*/ 643599 w 896539"/>
              <a:gd name="connsiteY6" fmla="*/ 2362790 h 3258449"/>
              <a:gd name="connsiteX7" fmla="*/ 399050 w 896539"/>
              <a:gd name="connsiteY7" fmla="*/ 2636524 h 3258449"/>
              <a:gd name="connsiteX8" fmla="*/ 279882 w 896539"/>
              <a:gd name="connsiteY8" fmla="*/ 2942870 h 3258449"/>
              <a:gd name="connsiteX9" fmla="*/ 0 w 896539"/>
              <a:gd name="connsiteY9" fmla="*/ 3258449 h 3258449"/>
              <a:gd name="connsiteX10" fmla="*/ 266770 w 896539"/>
              <a:gd name="connsiteY10" fmla="*/ 3226551 h 3258449"/>
              <a:gd name="connsiteX0" fmla="*/ 51909 w 648824"/>
              <a:gd name="connsiteY0" fmla="*/ 0 h 3258449"/>
              <a:gd name="connsiteX1" fmla="*/ 621765 w 648824"/>
              <a:gd name="connsiteY1" fmla="*/ 415931 h 3258449"/>
              <a:gd name="connsiteX2" fmla="*/ 136550 w 648824"/>
              <a:gd name="connsiteY2" fmla="*/ 704296 h 3258449"/>
              <a:gd name="connsiteX3" fmla="*/ 648824 w 648824"/>
              <a:gd name="connsiteY3" fmla="*/ 1091393 h 3258449"/>
              <a:gd name="connsiteX4" fmla="*/ 82313 w 648824"/>
              <a:gd name="connsiteY4" fmla="*/ 1448203 h 3258449"/>
              <a:gd name="connsiteX5" fmla="*/ 24044 w 648824"/>
              <a:gd name="connsiteY5" fmla="*/ 1889898 h 3258449"/>
              <a:gd name="connsiteX6" fmla="*/ 395884 w 648824"/>
              <a:gd name="connsiteY6" fmla="*/ 2362790 h 3258449"/>
              <a:gd name="connsiteX7" fmla="*/ 151335 w 648824"/>
              <a:gd name="connsiteY7" fmla="*/ 2636524 h 3258449"/>
              <a:gd name="connsiteX8" fmla="*/ 32167 w 648824"/>
              <a:gd name="connsiteY8" fmla="*/ 2942870 h 3258449"/>
              <a:gd name="connsiteX9" fmla="*/ 0 w 648824"/>
              <a:gd name="connsiteY9" fmla="*/ 3258449 h 3258449"/>
              <a:gd name="connsiteX10" fmla="*/ 19055 w 648824"/>
              <a:gd name="connsiteY10" fmla="*/ 3226551 h 32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824" h="3258449">
                <a:moveTo>
                  <a:pt x="51909" y="0"/>
                </a:moveTo>
                <a:lnTo>
                  <a:pt x="621765" y="415931"/>
                </a:lnTo>
                <a:lnTo>
                  <a:pt x="136550" y="704296"/>
                </a:lnTo>
                <a:lnTo>
                  <a:pt x="648824" y="1091393"/>
                </a:lnTo>
                <a:lnTo>
                  <a:pt x="82313" y="1448203"/>
                </a:lnTo>
                <a:lnTo>
                  <a:pt x="24044" y="1889898"/>
                </a:lnTo>
                <a:lnTo>
                  <a:pt x="395884" y="2362790"/>
                </a:lnTo>
                <a:lnTo>
                  <a:pt x="151335" y="2636524"/>
                </a:lnTo>
                <a:lnTo>
                  <a:pt x="32167" y="2942870"/>
                </a:lnTo>
                <a:lnTo>
                  <a:pt x="0" y="3258449"/>
                </a:lnTo>
                <a:lnTo>
                  <a:pt x="19055" y="3226551"/>
                </a:lnTo>
              </a:path>
            </a:pathLst>
          </a:custGeom>
          <a:noFill/>
          <a:ln w="57150">
            <a:solidFill>
              <a:srgbClr val="008F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fi-FI" sz="1799">
              <a:ln w="57150">
                <a:solidFill>
                  <a:srgbClr val="008FA2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9190FCB4-1BE4-4B39-9684-3918A3055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543" y="1762924"/>
            <a:ext cx="4444632" cy="3143502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B78F575A-1199-4569-BCDE-9C77C5B11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899" y="87231"/>
            <a:ext cx="4122204" cy="8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1" tIns="60940" rIns="121881" bIns="6094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063">
              <a:defRPr/>
            </a:pPr>
            <a:r>
              <a:rPr lang="fi-FI" altLang="fi-FI" sz="4399" b="1" dirty="0">
                <a:latin typeface="Arial Narrow"/>
                <a:ea typeface="ＭＳ Ｐゴシック" panose="020B0600070205080204" pitchFamily="34" charset="-128"/>
              </a:rPr>
              <a:t>Home </a:t>
            </a:r>
            <a:r>
              <a:rPr lang="fi-FI" altLang="fi-FI" sz="4399" b="1" dirty="0" err="1">
                <a:latin typeface="Arial Narrow"/>
                <a:ea typeface="ＭＳ Ｐゴシック" panose="020B0600070205080204" pitchFamily="34" charset="-128"/>
              </a:rPr>
              <a:t>body</a:t>
            </a:r>
            <a:r>
              <a:rPr lang="fi-FI" altLang="fi-FI" sz="4399" b="1" dirty="0">
                <a:latin typeface="Arial Narrow"/>
                <a:ea typeface="ＭＳ Ｐゴシック" panose="020B0600070205080204" pitchFamily="34" charset="-128"/>
              </a:rPr>
              <a:t> (33%)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425BCDDE-CD40-4213-BEA1-D4CC5D588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4" t="16183" r="24996" b="23481"/>
          <a:stretch/>
        </p:blipFill>
        <p:spPr bwMode="auto">
          <a:xfrm>
            <a:off x="18426040" y="1156518"/>
            <a:ext cx="5167114" cy="390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uolivapaa piirto 9">
            <a:extLst>
              <a:ext uri="{FF2B5EF4-FFF2-40B4-BE49-F238E27FC236}">
                <a16:creationId xmlns:a16="http://schemas.microsoft.com/office/drawing/2014/main" id="{A10902D1-68B6-496B-8B02-75E0F6B711D2}"/>
              </a:ext>
            </a:extLst>
          </p:cNvPr>
          <p:cNvSpPr/>
          <p:nvPr/>
        </p:nvSpPr>
        <p:spPr>
          <a:xfrm>
            <a:off x="20312857" y="1753958"/>
            <a:ext cx="1030629" cy="2453423"/>
          </a:xfrm>
          <a:custGeom>
            <a:avLst/>
            <a:gdLst>
              <a:gd name="connsiteX0" fmla="*/ 340242 w 1562986"/>
              <a:gd name="connsiteY0" fmla="*/ 0 h 3232298"/>
              <a:gd name="connsiteX1" fmla="*/ 53163 w 1562986"/>
              <a:gd name="connsiteY1" fmla="*/ 467833 h 3232298"/>
              <a:gd name="connsiteX2" fmla="*/ 0 w 1562986"/>
              <a:gd name="connsiteY2" fmla="*/ 818707 h 3232298"/>
              <a:gd name="connsiteX3" fmla="*/ 85060 w 1562986"/>
              <a:gd name="connsiteY3" fmla="*/ 1158949 h 3232298"/>
              <a:gd name="connsiteX4" fmla="*/ 1562986 w 1562986"/>
              <a:gd name="connsiteY4" fmla="*/ 1499191 h 3232298"/>
              <a:gd name="connsiteX5" fmla="*/ 914400 w 1562986"/>
              <a:gd name="connsiteY5" fmla="*/ 1913861 h 3232298"/>
              <a:gd name="connsiteX6" fmla="*/ 1456660 w 1562986"/>
              <a:gd name="connsiteY6" fmla="*/ 2317898 h 3232298"/>
              <a:gd name="connsiteX7" fmla="*/ 170121 w 1562986"/>
              <a:gd name="connsiteY7" fmla="*/ 2668772 h 3232298"/>
              <a:gd name="connsiteX8" fmla="*/ 563526 w 1562986"/>
              <a:gd name="connsiteY8" fmla="*/ 2987749 h 3232298"/>
              <a:gd name="connsiteX9" fmla="*/ 457200 w 1562986"/>
              <a:gd name="connsiteY9" fmla="*/ 3232298 h 3232298"/>
              <a:gd name="connsiteX10" fmla="*/ 446567 w 1562986"/>
              <a:gd name="connsiteY10" fmla="*/ 3200400 h 3232298"/>
              <a:gd name="connsiteX0" fmla="*/ 159488 w 1562986"/>
              <a:gd name="connsiteY0" fmla="*/ 0 h 3179135"/>
              <a:gd name="connsiteX1" fmla="*/ 53163 w 1562986"/>
              <a:gd name="connsiteY1" fmla="*/ 414670 h 3179135"/>
              <a:gd name="connsiteX2" fmla="*/ 0 w 1562986"/>
              <a:gd name="connsiteY2" fmla="*/ 765544 h 3179135"/>
              <a:gd name="connsiteX3" fmla="*/ 85060 w 1562986"/>
              <a:gd name="connsiteY3" fmla="*/ 1105786 h 3179135"/>
              <a:gd name="connsiteX4" fmla="*/ 1562986 w 1562986"/>
              <a:gd name="connsiteY4" fmla="*/ 1446028 h 3179135"/>
              <a:gd name="connsiteX5" fmla="*/ 914400 w 1562986"/>
              <a:gd name="connsiteY5" fmla="*/ 1860698 h 3179135"/>
              <a:gd name="connsiteX6" fmla="*/ 1456660 w 1562986"/>
              <a:gd name="connsiteY6" fmla="*/ 2264735 h 3179135"/>
              <a:gd name="connsiteX7" fmla="*/ 170121 w 1562986"/>
              <a:gd name="connsiteY7" fmla="*/ 2615609 h 3179135"/>
              <a:gd name="connsiteX8" fmla="*/ 563526 w 1562986"/>
              <a:gd name="connsiteY8" fmla="*/ 2934586 h 3179135"/>
              <a:gd name="connsiteX9" fmla="*/ 457200 w 1562986"/>
              <a:gd name="connsiteY9" fmla="*/ 3179135 h 3179135"/>
              <a:gd name="connsiteX10" fmla="*/ 446567 w 1562986"/>
              <a:gd name="connsiteY10" fmla="*/ 3147237 h 3179135"/>
              <a:gd name="connsiteX0" fmla="*/ 159488 w 1562986"/>
              <a:gd name="connsiteY0" fmla="*/ 0 h 3179135"/>
              <a:gd name="connsiteX1" fmla="*/ 53163 w 1562986"/>
              <a:gd name="connsiteY1" fmla="*/ 456500 h 3179135"/>
              <a:gd name="connsiteX2" fmla="*/ 0 w 1562986"/>
              <a:gd name="connsiteY2" fmla="*/ 765544 h 3179135"/>
              <a:gd name="connsiteX3" fmla="*/ 85060 w 1562986"/>
              <a:gd name="connsiteY3" fmla="*/ 1105786 h 3179135"/>
              <a:gd name="connsiteX4" fmla="*/ 1562986 w 1562986"/>
              <a:gd name="connsiteY4" fmla="*/ 1446028 h 3179135"/>
              <a:gd name="connsiteX5" fmla="*/ 914400 w 1562986"/>
              <a:gd name="connsiteY5" fmla="*/ 1860698 h 3179135"/>
              <a:gd name="connsiteX6" fmla="*/ 1456660 w 1562986"/>
              <a:gd name="connsiteY6" fmla="*/ 2264735 h 3179135"/>
              <a:gd name="connsiteX7" fmla="*/ 170121 w 1562986"/>
              <a:gd name="connsiteY7" fmla="*/ 2615609 h 3179135"/>
              <a:gd name="connsiteX8" fmla="*/ 563526 w 1562986"/>
              <a:gd name="connsiteY8" fmla="*/ 2934586 h 3179135"/>
              <a:gd name="connsiteX9" fmla="*/ 457200 w 1562986"/>
              <a:gd name="connsiteY9" fmla="*/ 3179135 h 3179135"/>
              <a:gd name="connsiteX10" fmla="*/ 446567 w 1562986"/>
              <a:gd name="connsiteY10" fmla="*/ 3147237 h 3179135"/>
              <a:gd name="connsiteX0" fmla="*/ 106325 w 1509823"/>
              <a:gd name="connsiteY0" fmla="*/ 0 h 3179135"/>
              <a:gd name="connsiteX1" fmla="*/ 0 w 1509823"/>
              <a:gd name="connsiteY1" fmla="*/ 456500 h 3179135"/>
              <a:gd name="connsiteX2" fmla="*/ 414670 w 1509823"/>
              <a:gd name="connsiteY2" fmla="*/ 776003 h 3179135"/>
              <a:gd name="connsiteX3" fmla="*/ 31897 w 1509823"/>
              <a:gd name="connsiteY3" fmla="*/ 1105786 h 3179135"/>
              <a:gd name="connsiteX4" fmla="*/ 1509823 w 1509823"/>
              <a:gd name="connsiteY4" fmla="*/ 1446028 h 3179135"/>
              <a:gd name="connsiteX5" fmla="*/ 861237 w 1509823"/>
              <a:gd name="connsiteY5" fmla="*/ 1860698 h 3179135"/>
              <a:gd name="connsiteX6" fmla="*/ 1403497 w 1509823"/>
              <a:gd name="connsiteY6" fmla="*/ 2264735 h 3179135"/>
              <a:gd name="connsiteX7" fmla="*/ 116958 w 1509823"/>
              <a:gd name="connsiteY7" fmla="*/ 2615609 h 3179135"/>
              <a:gd name="connsiteX8" fmla="*/ 510363 w 1509823"/>
              <a:gd name="connsiteY8" fmla="*/ 2934586 h 3179135"/>
              <a:gd name="connsiteX9" fmla="*/ 404037 w 1509823"/>
              <a:gd name="connsiteY9" fmla="*/ 3179135 h 3179135"/>
              <a:gd name="connsiteX10" fmla="*/ 393404 w 1509823"/>
              <a:gd name="connsiteY10" fmla="*/ 3147237 h 3179135"/>
              <a:gd name="connsiteX0" fmla="*/ 148856 w 1552354"/>
              <a:gd name="connsiteY0" fmla="*/ 0 h 3179135"/>
              <a:gd name="connsiteX1" fmla="*/ 42531 w 1552354"/>
              <a:gd name="connsiteY1" fmla="*/ 456500 h 3179135"/>
              <a:gd name="connsiteX2" fmla="*/ 457201 w 1552354"/>
              <a:gd name="connsiteY2" fmla="*/ 776003 h 3179135"/>
              <a:gd name="connsiteX3" fmla="*/ 0 w 1552354"/>
              <a:gd name="connsiteY3" fmla="*/ 1158074 h 3179135"/>
              <a:gd name="connsiteX4" fmla="*/ 1552354 w 1552354"/>
              <a:gd name="connsiteY4" fmla="*/ 1446028 h 3179135"/>
              <a:gd name="connsiteX5" fmla="*/ 903768 w 1552354"/>
              <a:gd name="connsiteY5" fmla="*/ 1860698 h 3179135"/>
              <a:gd name="connsiteX6" fmla="*/ 1446028 w 1552354"/>
              <a:gd name="connsiteY6" fmla="*/ 2264735 h 3179135"/>
              <a:gd name="connsiteX7" fmla="*/ 159489 w 1552354"/>
              <a:gd name="connsiteY7" fmla="*/ 2615609 h 3179135"/>
              <a:gd name="connsiteX8" fmla="*/ 552894 w 1552354"/>
              <a:gd name="connsiteY8" fmla="*/ 2934586 h 3179135"/>
              <a:gd name="connsiteX9" fmla="*/ 446568 w 1552354"/>
              <a:gd name="connsiteY9" fmla="*/ 3179135 h 3179135"/>
              <a:gd name="connsiteX10" fmla="*/ 435935 w 1552354"/>
              <a:gd name="connsiteY10" fmla="*/ 3147237 h 3179135"/>
              <a:gd name="connsiteX0" fmla="*/ 148856 w 1446028"/>
              <a:gd name="connsiteY0" fmla="*/ 0 h 3179135"/>
              <a:gd name="connsiteX1" fmla="*/ 42531 w 1446028"/>
              <a:gd name="connsiteY1" fmla="*/ 456500 h 3179135"/>
              <a:gd name="connsiteX2" fmla="*/ 457201 w 1446028"/>
              <a:gd name="connsiteY2" fmla="*/ 776003 h 3179135"/>
              <a:gd name="connsiteX3" fmla="*/ 0 w 1446028"/>
              <a:gd name="connsiteY3" fmla="*/ 1158074 h 3179135"/>
              <a:gd name="connsiteX4" fmla="*/ 148856 w 1446028"/>
              <a:gd name="connsiteY4" fmla="*/ 1477402 h 3179135"/>
              <a:gd name="connsiteX5" fmla="*/ 903768 w 1446028"/>
              <a:gd name="connsiteY5" fmla="*/ 1860698 h 3179135"/>
              <a:gd name="connsiteX6" fmla="*/ 1446028 w 1446028"/>
              <a:gd name="connsiteY6" fmla="*/ 2264735 h 3179135"/>
              <a:gd name="connsiteX7" fmla="*/ 159489 w 1446028"/>
              <a:gd name="connsiteY7" fmla="*/ 2615609 h 3179135"/>
              <a:gd name="connsiteX8" fmla="*/ 552894 w 1446028"/>
              <a:gd name="connsiteY8" fmla="*/ 2934586 h 3179135"/>
              <a:gd name="connsiteX9" fmla="*/ 446568 w 1446028"/>
              <a:gd name="connsiteY9" fmla="*/ 3179135 h 3179135"/>
              <a:gd name="connsiteX10" fmla="*/ 435935 w 1446028"/>
              <a:gd name="connsiteY10" fmla="*/ 3147237 h 3179135"/>
              <a:gd name="connsiteX0" fmla="*/ 148856 w 1446028"/>
              <a:gd name="connsiteY0" fmla="*/ 0 h 3179135"/>
              <a:gd name="connsiteX1" fmla="*/ 42531 w 1446028"/>
              <a:gd name="connsiteY1" fmla="*/ 456500 h 3179135"/>
              <a:gd name="connsiteX2" fmla="*/ 457201 w 1446028"/>
              <a:gd name="connsiteY2" fmla="*/ 776003 h 3179135"/>
              <a:gd name="connsiteX3" fmla="*/ 0 w 1446028"/>
              <a:gd name="connsiteY3" fmla="*/ 1158074 h 3179135"/>
              <a:gd name="connsiteX4" fmla="*/ 148856 w 1446028"/>
              <a:gd name="connsiteY4" fmla="*/ 1477402 h 3179135"/>
              <a:gd name="connsiteX5" fmla="*/ 1339703 w 1446028"/>
              <a:gd name="connsiteY5" fmla="*/ 1871155 h 3179135"/>
              <a:gd name="connsiteX6" fmla="*/ 1446028 w 1446028"/>
              <a:gd name="connsiteY6" fmla="*/ 2264735 h 3179135"/>
              <a:gd name="connsiteX7" fmla="*/ 159489 w 1446028"/>
              <a:gd name="connsiteY7" fmla="*/ 2615609 h 3179135"/>
              <a:gd name="connsiteX8" fmla="*/ 552894 w 1446028"/>
              <a:gd name="connsiteY8" fmla="*/ 2934586 h 3179135"/>
              <a:gd name="connsiteX9" fmla="*/ 446568 w 1446028"/>
              <a:gd name="connsiteY9" fmla="*/ 3179135 h 3179135"/>
              <a:gd name="connsiteX10" fmla="*/ 435935 w 1446028"/>
              <a:gd name="connsiteY10" fmla="*/ 3147237 h 3179135"/>
              <a:gd name="connsiteX0" fmla="*/ 148856 w 1339703"/>
              <a:gd name="connsiteY0" fmla="*/ 0 h 3179135"/>
              <a:gd name="connsiteX1" fmla="*/ 42531 w 1339703"/>
              <a:gd name="connsiteY1" fmla="*/ 456500 h 3179135"/>
              <a:gd name="connsiteX2" fmla="*/ 457201 w 1339703"/>
              <a:gd name="connsiteY2" fmla="*/ 776003 h 3179135"/>
              <a:gd name="connsiteX3" fmla="*/ 0 w 1339703"/>
              <a:gd name="connsiteY3" fmla="*/ 1158074 h 3179135"/>
              <a:gd name="connsiteX4" fmla="*/ 148856 w 1339703"/>
              <a:gd name="connsiteY4" fmla="*/ 1477402 h 3179135"/>
              <a:gd name="connsiteX5" fmla="*/ 1339703 w 1339703"/>
              <a:gd name="connsiteY5" fmla="*/ 1871155 h 3179135"/>
              <a:gd name="connsiteX6" fmla="*/ 648587 w 1339703"/>
              <a:gd name="connsiteY6" fmla="*/ 2306565 h 3179135"/>
              <a:gd name="connsiteX7" fmla="*/ 159489 w 1339703"/>
              <a:gd name="connsiteY7" fmla="*/ 2615609 h 3179135"/>
              <a:gd name="connsiteX8" fmla="*/ 552894 w 1339703"/>
              <a:gd name="connsiteY8" fmla="*/ 2934586 h 3179135"/>
              <a:gd name="connsiteX9" fmla="*/ 446568 w 1339703"/>
              <a:gd name="connsiteY9" fmla="*/ 3179135 h 3179135"/>
              <a:gd name="connsiteX10" fmla="*/ 435935 w 1339703"/>
              <a:gd name="connsiteY10" fmla="*/ 3147237 h 3179135"/>
              <a:gd name="connsiteX0" fmla="*/ 350874 w 1541721"/>
              <a:gd name="connsiteY0" fmla="*/ 0 h 3179135"/>
              <a:gd name="connsiteX1" fmla="*/ 244549 w 1541721"/>
              <a:gd name="connsiteY1" fmla="*/ 456500 h 3179135"/>
              <a:gd name="connsiteX2" fmla="*/ 659219 w 1541721"/>
              <a:gd name="connsiteY2" fmla="*/ 776003 h 3179135"/>
              <a:gd name="connsiteX3" fmla="*/ 202018 w 1541721"/>
              <a:gd name="connsiteY3" fmla="*/ 1158074 h 3179135"/>
              <a:gd name="connsiteX4" fmla="*/ 350874 w 1541721"/>
              <a:gd name="connsiteY4" fmla="*/ 1477402 h 3179135"/>
              <a:gd name="connsiteX5" fmla="*/ 1541721 w 1541721"/>
              <a:gd name="connsiteY5" fmla="*/ 1871155 h 3179135"/>
              <a:gd name="connsiteX6" fmla="*/ 850605 w 1541721"/>
              <a:gd name="connsiteY6" fmla="*/ 2306565 h 3179135"/>
              <a:gd name="connsiteX7" fmla="*/ 0 w 1541721"/>
              <a:gd name="connsiteY7" fmla="*/ 2626066 h 3179135"/>
              <a:gd name="connsiteX8" fmla="*/ 754912 w 1541721"/>
              <a:gd name="connsiteY8" fmla="*/ 2934586 h 3179135"/>
              <a:gd name="connsiteX9" fmla="*/ 648586 w 1541721"/>
              <a:gd name="connsiteY9" fmla="*/ 3179135 h 3179135"/>
              <a:gd name="connsiteX10" fmla="*/ 637953 w 1541721"/>
              <a:gd name="connsiteY10" fmla="*/ 3147237 h 3179135"/>
              <a:gd name="connsiteX0" fmla="*/ 350874 w 1541721"/>
              <a:gd name="connsiteY0" fmla="*/ 0 h 3179135"/>
              <a:gd name="connsiteX1" fmla="*/ 244549 w 1541721"/>
              <a:gd name="connsiteY1" fmla="*/ 456500 h 3179135"/>
              <a:gd name="connsiteX2" fmla="*/ 659219 w 1541721"/>
              <a:gd name="connsiteY2" fmla="*/ 776003 h 3179135"/>
              <a:gd name="connsiteX3" fmla="*/ 202018 w 1541721"/>
              <a:gd name="connsiteY3" fmla="*/ 1158074 h 3179135"/>
              <a:gd name="connsiteX4" fmla="*/ 350874 w 1541721"/>
              <a:gd name="connsiteY4" fmla="*/ 1477402 h 3179135"/>
              <a:gd name="connsiteX5" fmla="*/ 1541721 w 1541721"/>
              <a:gd name="connsiteY5" fmla="*/ 1871155 h 3179135"/>
              <a:gd name="connsiteX6" fmla="*/ 850605 w 1541721"/>
              <a:gd name="connsiteY6" fmla="*/ 2306565 h 3179135"/>
              <a:gd name="connsiteX7" fmla="*/ 0 w 1541721"/>
              <a:gd name="connsiteY7" fmla="*/ 2626066 h 3179135"/>
              <a:gd name="connsiteX8" fmla="*/ 659219 w 1541721"/>
              <a:gd name="connsiteY8" fmla="*/ 2903213 h 3179135"/>
              <a:gd name="connsiteX9" fmla="*/ 648586 w 1541721"/>
              <a:gd name="connsiteY9" fmla="*/ 3179135 h 3179135"/>
              <a:gd name="connsiteX10" fmla="*/ 637953 w 1541721"/>
              <a:gd name="connsiteY10" fmla="*/ 3147237 h 3179135"/>
              <a:gd name="connsiteX0" fmla="*/ 350874 w 1541721"/>
              <a:gd name="connsiteY0" fmla="*/ 0 h 3179135"/>
              <a:gd name="connsiteX1" fmla="*/ 244549 w 1541721"/>
              <a:gd name="connsiteY1" fmla="*/ 456500 h 3179135"/>
              <a:gd name="connsiteX2" fmla="*/ 659219 w 1541721"/>
              <a:gd name="connsiteY2" fmla="*/ 776003 h 3179135"/>
              <a:gd name="connsiteX3" fmla="*/ 202018 w 1541721"/>
              <a:gd name="connsiteY3" fmla="*/ 1158074 h 3179135"/>
              <a:gd name="connsiteX4" fmla="*/ 350874 w 1541721"/>
              <a:gd name="connsiteY4" fmla="*/ 1477402 h 3179135"/>
              <a:gd name="connsiteX5" fmla="*/ 1541721 w 1541721"/>
              <a:gd name="connsiteY5" fmla="*/ 1871155 h 3179135"/>
              <a:gd name="connsiteX6" fmla="*/ 850605 w 1541721"/>
              <a:gd name="connsiteY6" fmla="*/ 2306565 h 3179135"/>
              <a:gd name="connsiteX7" fmla="*/ 0 w 1541721"/>
              <a:gd name="connsiteY7" fmla="*/ 2626066 h 3179135"/>
              <a:gd name="connsiteX8" fmla="*/ 659219 w 1541721"/>
              <a:gd name="connsiteY8" fmla="*/ 2903213 h 3179135"/>
              <a:gd name="connsiteX9" fmla="*/ 648586 w 1541721"/>
              <a:gd name="connsiteY9" fmla="*/ 3179135 h 3179135"/>
              <a:gd name="connsiteX10" fmla="*/ 212651 w 1541721"/>
              <a:gd name="connsiteY10" fmla="*/ 3168153 h 3179135"/>
              <a:gd name="connsiteX0" fmla="*/ 350874 w 1541721"/>
              <a:gd name="connsiteY0" fmla="*/ 0 h 3189593"/>
              <a:gd name="connsiteX1" fmla="*/ 244549 w 1541721"/>
              <a:gd name="connsiteY1" fmla="*/ 456500 h 3189593"/>
              <a:gd name="connsiteX2" fmla="*/ 659219 w 1541721"/>
              <a:gd name="connsiteY2" fmla="*/ 776003 h 3189593"/>
              <a:gd name="connsiteX3" fmla="*/ 202018 w 1541721"/>
              <a:gd name="connsiteY3" fmla="*/ 1158074 h 3189593"/>
              <a:gd name="connsiteX4" fmla="*/ 350874 w 1541721"/>
              <a:gd name="connsiteY4" fmla="*/ 1477402 h 3189593"/>
              <a:gd name="connsiteX5" fmla="*/ 1541721 w 1541721"/>
              <a:gd name="connsiteY5" fmla="*/ 1871155 h 3189593"/>
              <a:gd name="connsiteX6" fmla="*/ 850605 w 1541721"/>
              <a:gd name="connsiteY6" fmla="*/ 2306565 h 3189593"/>
              <a:gd name="connsiteX7" fmla="*/ 0 w 1541721"/>
              <a:gd name="connsiteY7" fmla="*/ 2626066 h 3189593"/>
              <a:gd name="connsiteX8" fmla="*/ 659219 w 1541721"/>
              <a:gd name="connsiteY8" fmla="*/ 2903213 h 3189593"/>
              <a:gd name="connsiteX9" fmla="*/ 212651 w 1541721"/>
              <a:gd name="connsiteY9" fmla="*/ 3189593 h 3189593"/>
              <a:gd name="connsiteX10" fmla="*/ 212651 w 1541721"/>
              <a:gd name="connsiteY10" fmla="*/ 3168153 h 3189593"/>
              <a:gd name="connsiteX0" fmla="*/ 36467 w 1541721"/>
              <a:gd name="connsiteY0" fmla="*/ 0 h 3217705"/>
              <a:gd name="connsiteX1" fmla="*/ 244549 w 1541721"/>
              <a:gd name="connsiteY1" fmla="*/ 484612 h 3217705"/>
              <a:gd name="connsiteX2" fmla="*/ 659219 w 1541721"/>
              <a:gd name="connsiteY2" fmla="*/ 804115 h 3217705"/>
              <a:gd name="connsiteX3" fmla="*/ 202018 w 1541721"/>
              <a:gd name="connsiteY3" fmla="*/ 1186186 h 3217705"/>
              <a:gd name="connsiteX4" fmla="*/ 350874 w 1541721"/>
              <a:gd name="connsiteY4" fmla="*/ 1505514 h 3217705"/>
              <a:gd name="connsiteX5" fmla="*/ 1541721 w 1541721"/>
              <a:gd name="connsiteY5" fmla="*/ 1899267 h 3217705"/>
              <a:gd name="connsiteX6" fmla="*/ 850605 w 1541721"/>
              <a:gd name="connsiteY6" fmla="*/ 2334677 h 3217705"/>
              <a:gd name="connsiteX7" fmla="*/ 0 w 1541721"/>
              <a:gd name="connsiteY7" fmla="*/ 2654178 h 3217705"/>
              <a:gd name="connsiteX8" fmla="*/ 659219 w 1541721"/>
              <a:gd name="connsiteY8" fmla="*/ 2931325 h 3217705"/>
              <a:gd name="connsiteX9" fmla="*/ 212651 w 1541721"/>
              <a:gd name="connsiteY9" fmla="*/ 3217705 h 3217705"/>
              <a:gd name="connsiteX10" fmla="*/ 212651 w 1541721"/>
              <a:gd name="connsiteY10" fmla="*/ 3196265 h 3217705"/>
              <a:gd name="connsiteX0" fmla="*/ 36467 w 1541721"/>
              <a:gd name="connsiteY0" fmla="*/ 0 h 3217705"/>
              <a:gd name="connsiteX1" fmla="*/ 149274 w 1541721"/>
              <a:gd name="connsiteY1" fmla="*/ 409646 h 3217705"/>
              <a:gd name="connsiteX2" fmla="*/ 659219 w 1541721"/>
              <a:gd name="connsiteY2" fmla="*/ 804115 h 3217705"/>
              <a:gd name="connsiteX3" fmla="*/ 202018 w 1541721"/>
              <a:gd name="connsiteY3" fmla="*/ 1186186 h 3217705"/>
              <a:gd name="connsiteX4" fmla="*/ 350874 w 1541721"/>
              <a:gd name="connsiteY4" fmla="*/ 1505514 h 3217705"/>
              <a:gd name="connsiteX5" fmla="*/ 1541721 w 1541721"/>
              <a:gd name="connsiteY5" fmla="*/ 1899267 h 3217705"/>
              <a:gd name="connsiteX6" fmla="*/ 850605 w 1541721"/>
              <a:gd name="connsiteY6" fmla="*/ 2334677 h 3217705"/>
              <a:gd name="connsiteX7" fmla="*/ 0 w 1541721"/>
              <a:gd name="connsiteY7" fmla="*/ 2654178 h 3217705"/>
              <a:gd name="connsiteX8" fmla="*/ 659219 w 1541721"/>
              <a:gd name="connsiteY8" fmla="*/ 2931325 h 3217705"/>
              <a:gd name="connsiteX9" fmla="*/ 212651 w 1541721"/>
              <a:gd name="connsiteY9" fmla="*/ 3217705 h 3217705"/>
              <a:gd name="connsiteX10" fmla="*/ 212651 w 1541721"/>
              <a:gd name="connsiteY10" fmla="*/ 3196265 h 3217705"/>
              <a:gd name="connsiteX0" fmla="*/ 36467 w 1541721"/>
              <a:gd name="connsiteY0" fmla="*/ 0 h 3217705"/>
              <a:gd name="connsiteX1" fmla="*/ 149274 w 1541721"/>
              <a:gd name="connsiteY1" fmla="*/ 409646 h 3217705"/>
              <a:gd name="connsiteX2" fmla="*/ 78043 w 1541721"/>
              <a:gd name="connsiteY2" fmla="*/ 701037 h 3217705"/>
              <a:gd name="connsiteX3" fmla="*/ 202018 w 1541721"/>
              <a:gd name="connsiteY3" fmla="*/ 1186186 h 3217705"/>
              <a:gd name="connsiteX4" fmla="*/ 350874 w 1541721"/>
              <a:gd name="connsiteY4" fmla="*/ 1505514 h 3217705"/>
              <a:gd name="connsiteX5" fmla="*/ 1541721 w 1541721"/>
              <a:gd name="connsiteY5" fmla="*/ 1899267 h 3217705"/>
              <a:gd name="connsiteX6" fmla="*/ 850605 w 1541721"/>
              <a:gd name="connsiteY6" fmla="*/ 2334677 h 3217705"/>
              <a:gd name="connsiteX7" fmla="*/ 0 w 1541721"/>
              <a:gd name="connsiteY7" fmla="*/ 2654178 h 3217705"/>
              <a:gd name="connsiteX8" fmla="*/ 659219 w 1541721"/>
              <a:gd name="connsiteY8" fmla="*/ 2931325 h 3217705"/>
              <a:gd name="connsiteX9" fmla="*/ 212651 w 1541721"/>
              <a:gd name="connsiteY9" fmla="*/ 3217705 h 3217705"/>
              <a:gd name="connsiteX10" fmla="*/ 212651 w 1541721"/>
              <a:gd name="connsiteY10" fmla="*/ 3196265 h 3217705"/>
              <a:gd name="connsiteX0" fmla="*/ 36467 w 1541721"/>
              <a:gd name="connsiteY0" fmla="*/ 0 h 3217705"/>
              <a:gd name="connsiteX1" fmla="*/ 149274 w 1541721"/>
              <a:gd name="connsiteY1" fmla="*/ 409646 h 3217705"/>
              <a:gd name="connsiteX2" fmla="*/ 78043 w 1541721"/>
              <a:gd name="connsiteY2" fmla="*/ 701037 h 3217705"/>
              <a:gd name="connsiteX3" fmla="*/ 1326260 w 1541721"/>
              <a:gd name="connsiteY3" fmla="*/ 1054995 h 3217705"/>
              <a:gd name="connsiteX4" fmla="*/ 350874 w 1541721"/>
              <a:gd name="connsiteY4" fmla="*/ 1505514 h 3217705"/>
              <a:gd name="connsiteX5" fmla="*/ 1541721 w 1541721"/>
              <a:gd name="connsiteY5" fmla="*/ 1899267 h 3217705"/>
              <a:gd name="connsiteX6" fmla="*/ 850605 w 1541721"/>
              <a:gd name="connsiteY6" fmla="*/ 2334677 h 3217705"/>
              <a:gd name="connsiteX7" fmla="*/ 0 w 1541721"/>
              <a:gd name="connsiteY7" fmla="*/ 2654178 h 3217705"/>
              <a:gd name="connsiteX8" fmla="*/ 659219 w 1541721"/>
              <a:gd name="connsiteY8" fmla="*/ 2931325 h 3217705"/>
              <a:gd name="connsiteX9" fmla="*/ 212651 w 1541721"/>
              <a:gd name="connsiteY9" fmla="*/ 3217705 h 3217705"/>
              <a:gd name="connsiteX10" fmla="*/ 212651 w 1541721"/>
              <a:gd name="connsiteY10" fmla="*/ 3196265 h 3217705"/>
              <a:gd name="connsiteX0" fmla="*/ 36467 w 1541721"/>
              <a:gd name="connsiteY0" fmla="*/ 0 h 3217705"/>
              <a:gd name="connsiteX1" fmla="*/ 149274 w 1541721"/>
              <a:gd name="connsiteY1" fmla="*/ 409646 h 3217705"/>
              <a:gd name="connsiteX2" fmla="*/ 78043 w 1541721"/>
              <a:gd name="connsiteY2" fmla="*/ 701037 h 3217705"/>
              <a:gd name="connsiteX3" fmla="*/ 1326260 w 1541721"/>
              <a:gd name="connsiteY3" fmla="*/ 1054995 h 3217705"/>
              <a:gd name="connsiteX4" fmla="*/ 417567 w 1541721"/>
              <a:gd name="connsiteY4" fmla="*/ 1439918 h 3217705"/>
              <a:gd name="connsiteX5" fmla="*/ 1541721 w 1541721"/>
              <a:gd name="connsiteY5" fmla="*/ 1899267 h 3217705"/>
              <a:gd name="connsiteX6" fmla="*/ 850605 w 1541721"/>
              <a:gd name="connsiteY6" fmla="*/ 2334677 h 3217705"/>
              <a:gd name="connsiteX7" fmla="*/ 0 w 1541721"/>
              <a:gd name="connsiteY7" fmla="*/ 2654178 h 3217705"/>
              <a:gd name="connsiteX8" fmla="*/ 659219 w 1541721"/>
              <a:gd name="connsiteY8" fmla="*/ 2931325 h 3217705"/>
              <a:gd name="connsiteX9" fmla="*/ 212651 w 1541721"/>
              <a:gd name="connsiteY9" fmla="*/ 3217705 h 3217705"/>
              <a:gd name="connsiteX10" fmla="*/ 212651 w 1541721"/>
              <a:gd name="connsiteY10" fmla="*/ 3196265 h 3217705"/>
              <a:gd name="connsiteX0" fmla="*/ 36467 w 1326260"/>
              <a:gd name="connsiteY0" fmla="*/ 0 h 3217705"/>
              <a:gd name="connsiteX1" fmla="*/ 149274 w 1326260"/>
              <a:gd name="connsiteY1" fmla="*/ 409646 h 3217705"/>
              <a:gd name="connsiteX2" fmla="*/ 78043 w 1326260"/>
              <a:gd name="connsiteY2" fmla="*/ 701037 h 3217705"/>
              <a:gd name="connsiteX3" fmla="*/ 1326260 w 1326260"/>
              <a:gd name="connsiteY3" fmla="*/ 1054995 h 3217705"/>
              <a:gd name="connsiteX4" fmla="*/ 417567 w 1326260"/>
              <a:gd name="connsiteY4" fmla="*/ 1439918 h 3217705"/>
              <a:gd name="connsiteX5" fmla="*/ 26852 w 1326260"/>
              <a:gd name="connsiteY5" fmla="*/ 1880526 h 3217705"/>
              <a:gd name="connsiteX6" fmla="*/ 850605 w 1326260"/>
              <a:gd name="connsiteY6" fmla="*/ 2334677 h 3217705"/>
              <a:gd name="connsiteX7" fmla="*/ 0 w 1326260"/>
              <a:gd name="connsiteY7" fmla="*/ 2654178 h 3217705"/>
              <a:gd name="connsiteX8" fmla="*/ 659219 w 1326260"/>
              <a:gd name="connsiteY8" fmla="*/ 2931325 h 3217705"/>
              <a:gd name="connsiteX9" fmla="*/ 212651 w 1326260"/>
              <a:gd name="connsiteY9" fmla="*/ 3217705 h 3217705"/>
              <a:gd name="connsiteX10" fmla="*/ 212651 w 1326260"/>
              <a:gd name="connsiteY10" fmla="*/ 3196265 h 3217705"/>
              <a:gd name="connsiteX0" fmla="*/ 36467 w 1326260"/>
              <a:gd name="connsiteY0" fmla="*/ 0 h 3217705"/>
              <a:gd name="connsiteX1" fmla="*/ 149274 w 1326260"/>
              <a:gd name="connsiteY1" fmla="*/ 409646 h 3217705"/>
              <a:gd name="connsiteX2" fmla="*/ 78043 w 1326260"/>
              <a:gd name="connsiteY2" fmla="*/ 701037 h 3217705"/>
              <a:gd name="connsiteX3" fmla="*/ 1326260 w 1326260"/>
              <a:gd name="connsiteY3" fmla="*/ 1054995 h 3217705"/>
              <a:gd name="connsiteX4" fmla="*/ 417567 w 1326260"/>
              <a:gd name="connsiteY4" fmla="*/ 1439918 h 3217705"/>
              <a:gd name="connsiteX5" fmla="*/ 26852 w 1326260"/>
              <a:gd name="connsiteY5" fmla="*/ 1880526 h 3217705"/>
              <a:gd name="connsiteX6" fmla="*/ 774385 w 1326260"/>
              <a:gd name="connsiteY6" fmla="*/ 2315936 h 3217705"/>
              <a:gd name="connsiteX7" fmla="*/ 0 w 1326260"/>
              <a:gd name="connsiteY7" fmla="*/ 2654178 h 3217705"/>
              <a:gd name="connsiteX8" fmla="*/ 659219 w 1326260"/>
              <a:gd name="connsiteY8" fmla="*/ 2931325 h 3217705"/>
              <a:gd name="connsiteX9" fmla="*/ 212651 w 1326260"/>
              <a:gd name="connsiteY9" fmla="*/ 3217705 h 3217705"/>
              <a:gd name="connsiteX10" fmla="*/ 212651 w 1326260"/>
              <a:gd name="connsiteY10" fmla="*/ 3196265 h 3217705"/>
              <a:gd name="connsiteX0" fmla="*/ 207962 w 1497755"/>
              <a:gd name="connsiteY0" fmla="*/ 0 h 3217705"/>
              <a:gd name="connsiteX1" fmla="*/ 320769 w 1497755"/>
              <a:gd name="connsiteY1" fmla="*/ 409646 h 3217705"/>
              <a:gd name="connsiteX2" fmla="*/ 249538 w 1497755"/>
              <a:gd name="connsiteY2" fmla="*/ 701037 h 3217705"/>
              <a:gd name="connsiteX3" fmla="*/ 1497755 w 1497755"/>
              <a:gd name="connsiteY3" fmla="*/ 1054995 h 3217705"/>
              <a:gd name="connsiteX4" fmla="*/ 589062 w 1497755"/>
              <a:gd name="connsiteY4" fmla="*/ 1439918 h 3217705"/>
              <a:gd name="connsiteX5" fmla="*/ 198347 w 1497755"/>
              <a:gd name="connsiteY5" fmla="*/ 1880526 h 3217705"/>
              <a:gd name="connsiteX6" fmla="*/ 945880 w 1497755"/>
              <a:gd name="connsiteY6" fmla="*/ 2315936 h 3217705"/>
              <a:gd name="connsiteX7" fmla="*/ 0 w 1497755"/>
              <a:gd name="connsiteY7" fmla="*/ 2626066 h 3217705"/>
              <a:gd name="connsiteX8" fmla="*/ 830714 w 1497755"/>
              <a:gd name="connsiteY8" fmla="*/ 2931325 h 3217705"/>
              <a:gd name="connsiteX9" fmla="*/ 384146 w 1497755"/>
              <a:gd name="connsiteY9" fmla="*/ 3217705 h 3217705"/>
              <a:gd name="connsiteX10" fmla="*/ 384146 w 1497755"/>
              <a:gd name="connsiteY10" fmla="*/ 3196265 h 3217705"/>
              <a:gd name="connsiteX0" fmla="*/ 207962 w 1497755"/>
              <a:gd name="connsiteY0" fmla="*/ 0 h 3217705"/>
              <a:gd name="connsiteX1" fmla="*/ 320769 w 1497755"/>
              <a:gd name="connsiteY1" fmla="*/ 409646 h 3217705"/>
              <a:gd name="connsiteX2" fmla="*/ 249538 w 1497755"/>
              <a:gd name="connsiteY2" fmla="*/ 701037 h 3217705"/>
              <a:gd name="connsiteX3" fmla="*/ 1497755 w 1497755"/>
              <a:gd name="connsiteY3" fmla="*/ 1054995 h 3217705"/>
              <a:gd name="connsiteX4" fmla="*/ 589062 w 1497755"/>
              <a:gd name="connsiteY4" fmla="*/ 1439918 h 3217705"/>
              <a:gd name="connsiteX5" fmla="*/ 198347 w 1497755"/>
              <a:gd name="connsiteY5" fmla="*/ 1880526 h 3217705"/>
              <a:gd name="connsiteX6" fmla="*/ 945880 w 1497755"/>
              <a:gd name="connsiteY6" fmla="*/ 2315936 h 3217705"/>
              <a:gd name="connsiteX7" fmla="*/ 0 w 1497755"/>
              <a:gd name="connsiteY7" fmla="*/ 2626066 h 3217705"/>
              <a:gd name="connsiteX8" fmla="*/ 621110 w 1497755"/>
              <a:gd name="connsiteY8" fmla="*/ 2931325 h 3217705"/>
              <a:gd name="connsiteX9" fmla="*/ 384146 w 1497755"/>
              <a:gd name="connsiteY9" fmla="*/ 3217705 h 3217705"/>
              <a:gd name="connsiteX10" fmla="*/ 384146 w 1497755"/>
              <a:gd name="connsiteY10" fmla="*/ 3196265 h 3217705"/>
              <a:gd name="connsiteX0" fmla="*/ 207962 w 1497755"/>
              <a:gd name="connsiteY0" fmla="*/ 0 h 3217705"/>
              <a:gd name="connsiteX1" fmla="*/ 320769 w 1497755"/>
              <a:gd name="connsiteY1" fmla="*/ 409646 h 3217705"/>
              <a:gd name="connsiteX2" fmla="*/ 249538 w 1497755"/>
              <a:gd name="connsiteY2" fmla="*/ 701037 h 3217705"/>
              <a:gd name="connsiteX3" fmla="*/ 1497755 w 1497755"/>
              <a:gd name="connsiteY3" fmla="*/ 1054995 h 3217705"/>
              <a:gd name="connsiteX4" fmla="*/ 589062 w 1497755"/>
              <a:gd name="connsiteY4" fmla="*/ 1439918 h 3217705"/>
              <a:gd name="connsiteX5" fmla="*/ 198347 w 1497755"/>
              <a:gd name="connsiteY5" fmla="*/ 1880526 h 3217705"/>
              <a:gd name="connsiteX6" fmla="*/ 945880 w 1497755"/>
              <a:gd name="connsiteY6" fmla="*/ 2315936 h 3217705"/>
              <a:gd name="connsiteX7" fmla="*/ 0 w 1497755"/>
              <a:gd name="connsiteY7" fmla="*/ 2626066 h 3217705"/>
              <a:gd name="connsiteX8" fmla="*/ 621110 w 1497755"/>
              <a:gd name="connsiteY8" fmla="*/ 2931325 h 3217705"/>
              <a:gd name="connsiteX9" fmla="*/ 384146 w 1497755"/>
              <a:gd name="connsiteY9" fmla="*/ 3217705 h 3217705"/>
              <a:gd name="connsiteX10" fmla="*/ 126904 w 1497755"/>
              <a:gd name="connsiteY10" fmla="*/ 3186894 h 3217705"/>
              <a:gd name="connsiteX0" fmla="*/ 207962 w 1497755"/>
              <a:gd name="connsiteY0" fmla="*/ 0 h 3236447"/>
              <a:gd name="connsiteX1" fmla="*/ 320769 w 1497755"/>
              <a:gd name="connsiteY1" fmla="*/ 409646 h 3236447"/>
              <a:gd name="connsiteX2" fmla="*/ 249538 w 1497755"/>
              <a:gd name="connsiteY2" fmla="*/ 701037 h 3236447"/>
              <a:gd name="connsiteX3" fmla="*/ 1497755 w 1497755"/>
              <a:gd name="connsiteY3" fmla="*/ 1054995 h 3236447"/>
              <a:gd name="connsiteX4" fmla="*/ 589062 w 1497755"/>
              <a:gd name="connsiteY4" fmla="*/ 1439918 h 3236447"/>
              <a:gd name="connsiteX5" fmla="*/ 198347 w 1497755"/>
              <a:gd name="connsiteY5" fmla="*/ 1880526 h 3236447"/>
              <a:gd name="connsiteX6" fmla="*/ 945880 w 1497755"/>
              <a:gd name="connsiteY6" fmla="*/ 2315936 h 3236447"/>
              <a:gd name="connsiteX7" fmla="*/ 0 w 1497755"/>
              <a:gd name="connsiteY7" fmla="*/ 2626066 h 3236447"/>
              <a:gd name="connsiteX8" fmla="*/ 621110 w 1497755"/>
              <a:gd name="connsiteY8" fmla="*/ 2931325 h 3236447"/>
              <a:gd name="connsiteX9" fmla="*/ 117377 w 1497755"/>
              <a:gd name="connsiteY9" fmla="*/ 3236447 h 3236447"/>
              <a:gd name="connsiteX10" fmla="*/ 126904 w 1497755"/>
              <a:gd name="connsiteY10" fmla="*/ 3186894 h 323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7755" h="3236447">
                <a:moveTo>
                  <a:pt x="207962" y="0"/>
                </a:moveTo>
                <a:lnTo>
                  <a:pt x="320769" y="409646"/>
                </a:lnTo>
                <a:lnTo>
                  <a:pt x="249538" y="701037"/>
                </a:lnTo>
                <a:lnTo>
                  <a:pt x="1497755" y="1054995"/>
                </a:lnTo>
                <a:lnTo>
                  <a:pt x="589062" y="1439918"/>
                </a:lnTo>
                <a:lnTo>
                  <a:pt x="198347" y="1880526"/>
                </a:lnTo>
                <a:lnTo>
                  <a:pt x="945880" y="2315936"/>
                </a:lnTo>
                <a:lnTo>
                  <a:pt x="0" y="2626066"/>
                </a:lnTo>
                <a:lnTo>
                  <a:pt x="621110" y="2931325"/>
                </a:lnTo>
                <a:lnTo>
                  <a:pt x="117377" y="3236447"/>
                </a:lnTo>
                <a:lnTo>
                  <a:pt x="126904" y="3186894"/>
                </a:lnTo>
              </a:path>
            </a:pathLst>
          </a:custGeom>
          <a:noFill/>
          <a:ln w="57150">
            <a:solidFill>
              <a:srgbClr val="008F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fi-FI" sz="1799">
              <a:ln w="57150">
                <a:solidFill>
                  <a:srgbClr val="008FA2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6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6" grpId="0"/>
      <p:bldP spid="19" grpId="0" animBg="1"/>
      <p:bldP spid="21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B3F42D9-9F9B-4D7A-B106-B667485548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4627008-E3DA-4270-931E-103C9C54A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C6BB2C6-0081-4429-90F9-7CC05A0CA6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41B314F-B8AF-429F-8460-07E5005F50F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B2CD0FC-D836-4333-87A4-CD7706B85D5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72C1166-E4E3-4DD7-A367-F2555D4C7C0F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E9EA8CF3-B071-4B25-9287-8062EC5B7105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7" name="Otsikko 6">
            <a:extLst>
              <a:ext uri="{FF2B5EF4-FFF2-40B4-BE49-F238E27FC236}">
                <a16:creationId xmlns:a16="http://schemas.microsoft.com/office/drawing/2014/main" id="{40EA0743-30D0-4625-85DE-7922AC6C065F}"/>
              </a:ext>
            </a:extLst>
          </p:cNvPr>
          <p:cNvSpPr txBox="1">
            <a:spLocks/>
          </p:cNvSpPr>
          <p:nvPr/>
        </p:nvSpPr>
        <p:spPr bwMode="auto">
          <a:xfrm>
            <a:off x="9596037" y="1622413"/>
            <a:ext cx="8243101" cy="23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altLang="fi-FI" sz="3200" dirty="0" err="1">
                <a:ea typeface="ＭＳ Ｐゴシック" panose="020B0600070205080204" pitchFamily="34" charset="-128"/>
              </a:rPr>
              <a:t>Individually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sensitive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analysis</a:t>
            </a:r>
            <a:r>
              <a:rPr lang="fi-FI" altLang="fi-FI" sz="3200" dirty="0">
                <a:ea typeface="ＭＳ Ｐゴシック" panose="020B0600070205080204" pitchFamily="34" charset="-128"/>
              </a:rPr>
              <a:t> of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everyday</a:t>
            </a:r>
            <a:r>
              <a:rPr lang="fi-FI" altLang="fi-FI" sz="3200" dirty="0">
                <a:ea typeface="ＭＳ Ｐゴシック" panose="020B0600070205080204" pitchFamily="34" charset="-128"/>
              </a:rPr>
              <a:t> life:</a:t>
            </a:r>
          </a:p>
          <a:p>
            <a:pPr algn="ctr">
              <a:lnSpc>
                <a:spcPct val="120000"/>
              </a:lnSpc>
            </a:pPr>
            <a:r>
              <a:rPr lang="fi-FI" altLang="fi-FI" sz="3200" dirty="0" err="1">
                <a:ea typeface="ＭＳ Ｐゴシック" panose="020B0600070205080204" pitchFamily="34" charset="-128"/>
              </a:rPr>
              <a:t>Distance</a:t>
            </a:r>
            <a:r>
              <a:rPr lang="fi-FI" altLang="fi-FI" sz="3200" dirty="0">
                <a:ea typeface="ＭＳ Ｐゴシック" panose="020B0600070205080204" pitchFamily="34" charset="-128"/>
              </a:rPr>
              <a:t> to </a:t>
            </a:r>
            <a:r>
              <a:rPr lang="fi-FI" altLang="fi-FI" sz="3200" err="1">
                <a:ea typeface="ＭＳ Ｐゴシック" panose="020B0600070205080204" pitchFamily="34" charset="-128"/>
              </a:rPr>
              <a:t>everyday</a:t>
            </a:r>
            <a:r>
              <a:rPr lang="fi-FI" altLang="fi-FI" sz="3200">
                <a:ea typeface="ＭＳ Ｐゴシック" panose="020B0600070205080204" pitchFamily="34" charset="-128"/>
              </a:rPr>
              <a:t> services </a:t>
            </a:r>
            <a:r>
              <a:rPr lang="fi-FI" altLang="fi-FI" sz="3200" dirty="0">
                <a:ea typeface="ＭＳ Ｐゴシック" panose="020B0600070205080204" pitchFamily="34" charset="-128"/>
              </a:rPr>
              <a:t>and Travel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modes</a:t>
            </a:r>
            <a:endParaRPr lang="fi-FI" altLang="fi-FI" sz="32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18" name="Kaavio 17">
            <a:extLst>
              <a:ext uri="{FF2B5EF4-FFF2-40B4-BE49-F238E27FC236}">
                <a16:creationId xmlns:a16="http://schemas.microsoft.com/office/drawing/2014/main" id="{11369381-AC65-4F23-B9D9-193E3D7F3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728420"/>
              </p:ext>
            </p:extLst>
          </p:nvPr>
        </p:nvGraphicFramePr>
        <p:xfrm>
          <a:off x="501616" y="906143"/>
          <a:ext cx="7203274" cy="439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kstiruutu 18">
            <a:extLst>
              <a:ext uri="{FF2B5EF4-FFF2-40B4-BE49-F238E27FC236}">
                <a16:creationId xmlns:a16="http://schemas.microsoft.com/office/drawing/2014/main" id="{C68D0D24-6916-44F4-9AA2-80F4265FF56C}"/>
              </a:ext>
            </a:extLst>
          </p:cNvPr>
          <p:cNvSpPr txBox="1"/>
          <p:nvPr/>
        </p:nvSpPr>
        <p:spPr>
          <a:xfrm>
            <a:off x="321322" y="1313620"/>
            <a:ext cx="2927648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Free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time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journeys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***</a:t>
            </a: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Running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errands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***</a:t>
            </a: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Shopping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***</a:t>
            </a: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/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Work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school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daycare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trips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***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9620E2CD-95D1-431F-9D72-854E38BA9915}"/>
              </a:ext>
            </a:extLst>
          </p:cNvPr>
          <p:cNvSpPr txBox="1"/>
          <p:nvPr/>
        </p:nvSpPr>
        <p:spPr>
          <a:xfrm>
            <a:off x="6030672" y="1727483"/>
            <a:ext cx="1539777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Home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body</a:t>
            </a:r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Neighbourer</a:t>
            </a:r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Busy</a:t>
            </a:r>
            <a:r>
              <a:rPr lang="fi-FI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body</a:t>
            </a:r>
            <a:endParaRPr lang="fi-FI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EDFB5DC4-D5B1-4C3D-AA1A-B8CE1F87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67" y="3797096"/>
            <a:ext cx="2148167" cy="1854687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4F086DD0-2F72-4977-AEDC-B3E417D42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9"/>
          <a:stretch/>
        </p:blipFill>
        <p:spPr>
          <a:xfrm>
            <a:off x="7089415" y="2279196"/>
            <a:ext cx="1871195" cy="1627417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749D78FD-74EB-4893-A020-35CDE96C5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405" y="633381"/>
            <a:ext cx="1266989" cy="1795323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5EA0CBE3-8CC9-4F8E-96C6-686A88D87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606" y="226912"/>
            <a:ext cx="3230966" cy="2789555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9A86E34B-CF09-412C-A44E-D132F6F4D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9"/>
          <a:stretch/>
        </p:blipFill>
        <p:spPr>
          <a:xfrm>
            <a:off x="21131157" y="162927"/>
            <a:ext cx="2912275" cy="2532866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28121813-4670-47FD-BF69-AF805F6BAC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8213" y="0"/>
            <a:ext cx="1871195" cy="2651483"/>
          </a:xfrm>
          <a:prstGeom prst="rect">
            <a:avLst/>
          </a:prstGeom>
        </p:spPr>
      </p:pic>
      <p:graphicFrame>
        <p:nvGraphicFramePr>
          <p:cNvPr id="11" name="Kaavio 10">
            <a:extLst>
              <a:ext uri="{FF2B5EF4-FFF2-40B4-BE49-F238E27FC236}">
                <a16:creationId xmlns:a16="http://schemas.microsoft.com/office/drawing/2014/main" id="{CC95D410-2A10-4653-A1AE-40A8A98E7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682843"/>
              </p:ext>
            </p:extLst>
          </p:nvPr>
        </p:nvGraphicFramePr>
        <p:xfrm>
          <a:off x="21308156" y="1751072"/>
          <a:ext cx="3108447" cy="387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Kaavio 11">
            <a:extLst>
              <a:ext uri="{FF2B5EF4-FFF2-40B4-BE49-F238E27FC236}">
                <a16:creationId xmlns:a16="http://schemas.microsoft.com/office/drawing/2014/main" id="{260F3B63-ABD7-4A3A-82E5-C672A46058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414789"/>
              </p:ext>
            </p:extLst>
          </p:nvPr>
        </p:nvGraphicFramePr>
        <p:xfrm>
          <a:off x="23897641" y="2428704"/>
          <a:ext cx="2684895" cy="247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Kaavio 12">
            <a:extLst>
              <a:ext uri="{FF2B5EF4-FFF2-40B4-BE49-F238E27FC236}">
                <a16:creationId xmlns:a16="http://schemas.microsoft.com/office/drawing/2014/main" id="{540DE486-662B-4891-85E5-6906BE0289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070405"/>
              </p:ext>
            </p:extLst>
          </p:nvPr>
        </p:nvGraphicFramePr>
        <p:xfrm>
          <a:off x="18289587" y="2453268"/>
          <a:ext cx="3108448" cy="2490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1060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 animBg="1"/>
      <p:bldP spid="20" grpId="0" animBg="1"/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94B8FA8-2798-40D3-B22F-4F43456CF5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FFEF6A-3235-4090-B4EC-E0B3B0FED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38625E5-6A4A-4E92-8142-C92746EF4D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5017365-D9B1-4C1E-9D2F-C2D48736527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757FC78-D42D-422E-B3CA-F804B7968648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A893931-DFFD-441B-9AD5-6F5E7E42DAC4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379B58F-D08C-4E37-9124-4F069FEA6DC0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 dirty="0"/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A2588192-C90F-4E0B-AE27-4E8665603F4B}"/>
              </a:ext>
            </a:extLst>
          </p:cNvPr>
          <p:cNvGrpSpPr/>
          <p:nvPr/>
        </p:nvGrpSpPr>
        <p:grpSpPr>
          <a:xfrm>
            <a:off x="831848" y="389013"/>
            <a:ext cx="6942137" cy="4908474"/>
            <a:chOff x="831848" y="324483"/>
            <a:chExt cx="6942137" cy="4908474"/>
          </a:xfrm>
        </p:grpSpPr>
        <p:pic>
          <p:nvPicPr>
            <p:cNvPr id="9" name="Picture 4" descr="C:\Users\mkytta\AppData\Local\Microsoft\Windows\Temporary Internet Files\Content.Outlook\ONA2Q2AT\Tampere.jpg">
              <a:extLst>
                <a:ext uri="{FF2B5EF4-FFF2-40B4-BE49-F238E27FC236}">
                  <a16:creationId xmlns:a16="http://schemas.microsoft.com/office/drawing/2014/main" id="{BA6B3ED1-07E2-423B-B03A-9FF309B3F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48" y="324483"/>
              <a:ext cx="6942137" cy="4908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35863374-A9DB-4C53-B3F6-DD567A3EB50E}"/>
                </a:ext>
              </a:extLst>
            </p:cNvPr>
            <p:cNvSpPr txBox="1"/>
            <p:nvPr/>
          </p:nvSpPr>
          <p:spPr>
            <a:xfrm>
              <a:off x="912016" y="4234090"/>
              <a:ext cx="1114425" cy="8994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i-FI" sz="2000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Tribes</a:t>
              </a:r>
              <a:endParaRPr lang="fi-FI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1">
                <a:lnSpc>
                  <a:spcPct val="110000"/>
                </a:lnSpc>
                <a:defRPr/>
              </a:pPr>
              <a:r>
                <a:rPr lang="fi-FI" sz="1000" b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fi-FI" sz="1000" b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Homebody</a:t>
              </a:r>
              <a:endParaRPr lang="fi-FI" sz="1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lang="fi-FI" sz="1000" b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fi-FI" sz="1000" b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Busybody</a:t>
              </a:r>
              <a:endParaRPr lang="fi-FI" sz="1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lang="fi-FI" sz="1000" b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fi-FI" sz="1000" b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Neighbourer</a:t>
              </a:r>
              <a:endParaRPr lang="fi-FI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4" descr="C:\Users\mkytta\AppData\Local\Microsoft\Windows\Temporary Internet Files\Content.Outlook\ONA2Q2AT\Tampere.jpg">
              <a:extLst>
                <a:ext uri="{FF2B5EF4-FFF2-40B4-BE49-F238E27FC236}">
                  <a16:creationId xmlns:a16="http://schemas.microsoft.com/office/drawing/2014/main" id="{04E16391-943C-4FA5-9A1F-A3FAE5FEE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" t="87057" r="94660" b="3595"/>
            <a:stretch/>
          </p:blipFill>
          <p:spPr bwMode="auto">
            <a:xfrm>
              <a:off x="912016" y="4593556"/>
              <a:ext cx="219075" cy="45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tsikko 6">
            <a:extLst>
              <a:ext uri="{FF2B5EF4-FFF2-40B4-BE49-F238E27FC236}">
                <a16:creationId xmlns:a16="http://schemas.microsoft.com/office/drawing/2014/main" id="{9C8199D7-F4B2-424E-AB5E-013FBBB57CBF}"/>
              </a:ext>
            </a:extLst>
          </p:cNvPr>
          <p:cNvSpPr txBox="1">
            <a:spLocks/>
          </p:cNvSpPr>
          <p:nvPr/>
        </p:nvSpPr>
        <p:spPr bwMode="auto">
          <a:xfrm>
            <a:off x="9408912" y="1640372"/>
            <a:ext cx="8243101" cy="121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 cap="all" spc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altLang="fi-FI" sz="3200" dirty="0" err="1">
                <a:ea typeface="ＭＳ Ｐゴシック" panose="020B0600070205080204" pitchFamily="34" charset="-128"/>
              </a:rPr>
              <a:t>Where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do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the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members</a:t>
            </a:r>
            <a:r>
              <a:rPr lang="fi-FI" altLang="fi-FI" sz="3200" dirty="0">
                <a:ea typeface="ＭＳ Ｐゴシック" panose="020B0600070205080204" pitchFamily="34" charset="-128"/>
              </a:rPr>
              <a:t> of </a:t>
            </a:r>
          </a:p>
          <a:p>
            <a:pPr algn="ctr">
              <a:lnSpc>
                <a:spcPct val="120000"/>
              </a:lnSpc>
            </a:pPr>
            <a:r>
              <a:rPr lang="fi-FI" altLang="fi-FI" sz="3200" dirty="0" err="1">
                <a:ea typeface="ＭＳ Ｐゴシック" panose="020B0600070205080204" pitchFamily="34" charset="-128"/>
              </a:rPr>
              <a:t>various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urban</a:t>
            </a:r>
            <a:r>
              <a:rPr lang="fi-FI" altLang="fi-FI" sz="3200" dirty="0">
                <a:ea typeface="ＭＳ Ｐゴシック" panose="020B0600070205080204" pitchFamily="34" charset="-128"/>
              </a:rPr>
              <a:t> </a:t>
            </a:r>
            <a:r>
              <a:rPr lang="fi-FI" altLang="fi-FI" sz="3200" dirty="0" err="1">
                <a:ea typeface="ＭＳ Ｐゴシック" panose="020B0600070205080204" pitchFamily="34" charset="-128"/>
              </a:rPr>
              <a:t>tribes</a:t>
            </a:r>
            <a:r>
              <a:rPr lang="fi-FI" altLang="fi-FI" sz="3200" dirty="0">
                <a:ea typeface="ＭＳ Ｐゴシック" panose="020B0600070205080204" pitchFamily="34" charset="-128"/>
              </a:rPr>
              <a:t> live?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C4A6FF9-8424-44BD-A633-AB98BDE261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65426" y="114302"/>
            <a:ext cx="3772517" cy="266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3E59E5E-83D4-4DED-B755-4F70F4D733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63165" y="49790"/>
            <a:ext cx="3771108" cy="266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F2900F1-A0C7-4DDB-8AD2-D49297CCA7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72770" y="3041481"/>
            <a:ext cx="3580790" cy="252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yöristetty kuvaselitesuorakulmio 8">
            <a:extLst>
              <a:ext uri="{FF2B5EF4-FFF2-40B4-BE49-F238E27FC236}">
                <a16:creationId xmlns:a16="http://schemas.microsoft.com/office/drawing/2014/main" id="{FB0014FD-1ADF-46FE-8BE0-8AB92CF0C9E5}"/>
              </a:ext>
            </a:extLst>
          </p:cNvPr>
          <p:cNvSpPr/>
          <p:nvPr/>
        </p:nvSpPr>
        <p:spPr>
          <a:xfrm>
            <a:off x="13726038" y="3114181"/>
            <a:ext cx="4365117" cy="2183306"/>
          </a:xfrm>
          <a:prstGeom prst="wedgeRoundRectCallout">
            <a:avLst>
              <a:gd name="adj1" fmla="val 123559"/>
              <a:gd name="adj2" fmla="val -122"/>
              <a:gd name="adj3" fmla="val 16667"/>
            </a:avLst>
          </a:prstGeom>
          <a:solidFill>
            <a:srgbClr val="008FA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600" b="1" dirty="0"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fi-FI" sz="1600" b="1" dirty="0">
                <a:latin typeface="Calibri" panose="020F0502020204030204" pitchFamily="34" charset="0"/>
              </a:rPr>
              <a:t>The home </a:t>
            </a:r>
            <a:r>
              <a:rPr lang="fi-FI" sz="1600" b="1" dirty="0" err="1">
                <a:latin typeface="Calibri" panose="020F0502020204030204" pitchFamily="34" charset="0"/>
              </a:rPr>
              <a:t>zone</a:t>
            </a:r>
            <a:r>
              <a:rPr lang="fi-FI" sz="1600" b="1" dirty="0">
                <a:latin typeface="Calibri" panose="020F0502020204030204" pitchFamily="34" charset="0"/>
              </a:rPr>
              <a:t> of </a:t>
            </a:r>
            <a:r>
              <a:rPr lang="fi-FI" sz="1600" b="1" dirty="0" err="1">
                <a:latin typeface="Calibri" panose="020F0502020204030204" pitchFamily="34" charset="0"/>
              </a:rPr>
              <a:t>Homebodies</a:t>
            </a:r>
            <a:r>
              <a:rPr lang="fi-FI" sz="1600" b="1" dirty="0"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latin typeface="Calibri" panose="020F0502020204030204" pitchFamily="34" charset="0"/>
              </a:rPr>
              <a:t>differs</a:t>
            </a:r>
            <a:r>
              <a:rPr lang="fi-FI" sz="1600" b="1" dirty="0"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latin typeface="Calibri" panose="020F0502020204030204" pitchFamily="34" charset="0"/>
              </a:rPr>
              <a:t>highly</a:t>
            </a:r>
            <a:r>
              <a:rPr lang="fi-FI" sz="1600" b="1" dirty="0"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latin typeface="Calibri" panose="020F0502020204030204" pitchFamily="34" charset="0"/>
              </a:rPr>
              <a:t>significantly</a:t>
            </a:r>
            <a:r>
              <a:rPr lang="fi-FI" sz="1600" b="1" dirty="0"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latin typeface="Calibri" panose="020F0502020204030204" pitchFamily="34" charset="0"/>
              </a:rPr>
              <a:t>from</a:t>
            </a:r>
            <a:r>
              <a:rPr lang="fi-FI" sz="1600" b="1" dirty="0">
                <a:latin typeface="Calibri" panose="020F0502020204030204" pitchFamily="34" charset="0"/>
              </a:rPr>
              <a:t> the </a:t>
            </a:r>
            <a:r>
              <a:rPr lang="fi-FI" sz="1600" b="1" dirty="0" err="1">
                <a:latin typeface="Calibri" panose="020F0502020204030204" pitchFamily="34" charset="0"/>
              </a:rPr>
              <a:t>other</a:t>
            </a:r>
            <a:r>
              <a:rPr lang="fi-FI" sz="1600" b="1" dirty="0"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latin typeface="Calibri" panose="020F0502020204030204" pitchFamily="34" charset="0"/>
              </a:rPr>
              <a:t>two</a:t>
            </a:r>
            <a:r>
              <a:rPr lang="fi-FI" sz="1600" b="1" dirty="0">
                <a:latin typeface="Calibri" panose="020F0502020204030204" pitchFamily="34" charset="0"/>
              </a:rPr>
              <a:t> </a:t>
            </a:r>
            <a:r>
              <a:rPr lang="fi-FI" sz="1600" b="1" dirty="0" err="1">
                <a:latin typeface="Calibri" panose="020F0502020204030204" pitchFamily="34" charset="0"/>
              </a:rPr>
              <a:t>groups</a:t>
            </a:r>
            <a:r>
              <a:rPr lang="fi-FI" sz="1600" b="1" dirty="0">
                <a:latin typeface="Calibri" panose="020F0502020204030204" pitchFamily="34" charset="0"/>
              </a:rPr>
              <a:t>:</a:t>
            </a:r>
          </a:p>
          <a:p>
            <a:pPr algn="ctr">
              <a:defRPr/>
            </a:pPr>
            <a:endParaRPr lang="fi-FI" sz="16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b="1" dirty="0">
                <a:latin typeface="Calibri" panose="020F0502020204030204" pitchFamily="34" charset="0"/>
              </a:rPr>
              <a:t>&lt; </a:t>
            </a:r>
            <a:r>
              <a:rPr lang="fi-FI" b="1" dirty="0" err="1">
                <a:latin typeface="Calibri" panose="020F0502020204030204" pitchFamily="34" charset="0"/>
              </a:rPr>
              <a:t>density</a:t>
            </a:r>
            <a:r>
              <a:rPr lang="fi-FI" b="1" dirty="0">
                <a:latin typeface="Calibri" panose="020F0502020204030204" pitchFamily="34" charset="0"/>
              </a:rPr>
              <a:t> (</a:t>
            </a:r>
            <a:r>
              <a:rPr lang="fi-FI" b="1" dirty="0" err="1">
                <a:latin typeface="Calibri" panose="020F0502020204030204" pitchFamily="34" charset="0"/>
              </a:rPr>
              <a:t>total</a:t>
            </a:r>
            <a:r>
              <a:rPr lang="fi-FI" b="1" dirty="0">
                <a:latin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</a:rPr>
              <a:t>floor</a:t>
            </a:r>
            <a:r>
              <a:rPr lang="fi-FI" b="1" dirty="0">
                <a:latin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</a:rPr>
              <a:t>space</a:t>
            </a:r>
            <a:r>
              <a:rPr lang="fi-FI" b="1" dirty="0">
                <a:latin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b="1" dirty="0">
                <a:latin typeface="Calibri" panose="020F0502020204030204" pitchFamily="34" charset="0"/>
              </a:rPr>
              <a:t>&lt; </a:t>
            </a:r>
            <a:r>
              <a:rPr lang="fi-FI" b="1" dirty="0" err="1">
                <a:latin typeface="Calibri" panose="020F0502020204030204" pitchFamily="34" charset="0"/>
              </a:rPr>
              <a:t>services</a:t>
            </a:r>
            <a:r>
              <a:rPr lang="fi-FI" b="1" dirty="0">
                <a:latin typeface="Calibri" panose="020F0502020204030204" pitchFamily="34" charset="0"/>
              </a:rPr>
              <a:t> (</a:t>
            </a:r>
            <a:r>
              <a:rPr lang="fi-FI" b="1" dirty="0" err="1">
                <a:latin typeface="Calibri" panose="020F0502020204030204" pitchFamily="34" charset="0"/>
              </a:rPr>
              <a:t>total</a:t>
            </a:r>
            <a:r>
              <a:rPr lang="fi-FI" b="1" dirty="0">
                <a:latin typeface="Calibri" panose="020F0502020204030204" pitchFamily="34" charset="0"/>
              </a:rPr>
              <a:t>, food </a:t>
            </a:r>
            <a:r>
              <a:rPr lang="fi-FI" b="1" dirty="0" err="1">
                <a:latin typeface="Calibri" panose="020F0502020204030204" pitchFamily="34" charset="0"/>
              </a:rPr>
              <a:t>stores</a:t>
            </a:r>
            <a:r>
              <a:rPr lang="fi-FI" b="1" dirty="0">
                <a:latin typeface="Calibri" panose="020F0502020204030204" pitchFamily="34" charset="0"/>
              </a:rPr>
              <a:t>, </a:t>
            </a:r>
            <a:r>
              <a:rPr lang="fi-FI" b="1" dirty="0" err="1">
                <a:latin typeface="Calibri" panose="020F0502020204030204" pitchFamily="34" charset="0"/>
              </a:rPr>
              <a:t>restaurants</a:t>
            </a:r>
            <a:endParaRPr lang="fi-FI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b="1" dirty="0">
                <a:latin typeface="Calibri" panose="020F0502020204030204" pitchFamily="34" charset="0"/>
              </a:rPr>
              <a:t>&lt; </a:t>
            </a:r>
            <a:r>
              <a:rPr lang="fi-FI" b="1" dirty="0" err="1">
                <a:latin typeface="Calibri" panose="020F0502020204030204" pitchFamily="34" charset="0"/>
              </a:rPr>
              <a:t>number</a:t>
            </a:r>
            <a:r>
              <a:rPr lang="fi-FI" b="1" dirty="0">
                <a:latin typeface="Calibri" panose="020F0502020204030204" pitchFamily="34" charset="0"/>
              </a:rPr>
              <a:t> of </a:t>
            </a:r>
            <a:r>
              <a:rPr lang="fi-FI" b="1" dirty="0" err="1">
                <a:latin typeface="Calibri" panose="020F0502020204030204" pitchFamily="34" charset="0"/>
              </a:rPr>
              <a:t>apartment</a:t>
            </a:r>
            <a:r>
              <a:rPr lang="fi-FI" b="1" dirty="0">
                <a:latin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</a:rPr>
              <a:t>buildings</a:t>
            </a:r>
            <a:endParaRPr lang="fi-FI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b="1" dirty="0">
                <a:latin typeface="Calibri" panose="020F0502020204030204" pitchFamily="34" charset="0"/>
              </a:rPr>
              <a:t>&gt; </a:t>
            </a:r>
            <a:r>
              <a:rPr lang="fi-FI" b="1" dirty="0" err="1">
                <a:latin typeface="Calibri" panose="020F0502020204030204" pitchFamily="34" charset="0"/>
              </a:rPr>
              <a:t>number</a:t>
            </a:r>
            <a:r>
              <a:rPr lang="fi-FI" b="1" dirty="0">
                <a:latin typeface="Calibri" panose="020F0502020204030204" pitchFamily="34" charset="0"/>
              </a:rPr>
              <a:t> of single </a:t>
            </a:r>
            <a:r>
              <a:rPr lang="fi-FI" b="1" dirty="0" err="1">
                <a:latin typeface="Calibri" panose="020F0502020204030204" pitchFamily="34" charset="0"/>
              </a:rPr>
              <a:t>family/detached</a:t>
            </a:r>
            <a:r>
              <a:rPr lang="fi-FI" b="1" dirty="0">
                <a:latin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</a:rPr>
              <a:t>houses</a:t>
            </a:r>
            <a:endParaRPr lang="fi-FI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b="1" dirty="0">
                <a:latin typeface="Calibri" panose="020F0502020204030204" pitchFamily="34" charset="0"/>
              </a:rPr>
              <a:t>&gt; </a:t>
            </a:r>
            <a:r>
              <a:rPr lang="fi-FI" b="1" dirty="0" err="1">
                <a:latin typeface="Calibri" panose="020F0502020204030204" pitchFamily="34" charset="0"/>
              </a:rPr>
              <a:t>green</a:t>
            </a:r>
            <a:r>
              <a:rPr lang="fi-FI" b="1" dirty="0">
                <a:latin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</a:rPr>
              <a:t>space</a:t>
            </a:r>
            <a:endParaRPr lang="fi-FI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fi-FI" sz="16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sz="1600" b="1" dirty="0">
                <a:latin typeface="Calibri" panose="020F0502020204030204" pitchFamily="34" charset="0"/>
              </a:rPr>
              <a:t>&gt;</a:t>
            </a:r>
            <a:endParaRPr lang="fi-FI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3111406-4262-0A0C-8403-F4AA8FCDDD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fi-FI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D66E5B-549D-8D29-1BAE-D86C7B994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C0A24BC-6FDA-956B-F653-DBD35BD7B36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8A76766-94D9-C0E4-8D49-AA366D9C7C4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232D62B-8061-FB2E-F095-4328D290DACE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835EA57-0FF7-BDF5-F2EC-D87C555C533E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DFE6F62-39C9-41E4-BD1D-A3EC29883B06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 descr="Kuva, joka sisältää kohteen ulko, polkupyörä, maa, henkilö&#10;&#10;Kuvaus luotu automaattisesti">
            <a:extLst>
              <a:ext uri="{FF2B5EF4-FFF2-40B4-BE49-F238E27FC236}">
                <a16:creationId xmlns:a16="http://schemas.microsoft.com/office/drawing/2014/main" id="{A2B47770-40F9-AA67-E694-97D02EBD0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/>
          <a:stretch/>
        </p:blipFill>
        <p:spPr>
          <a:xfrm>
            <a:off x="9145588" y="0"/>
            <a:ext cx="9143998" cy="5715000"/>
          </a:xfrm>
          <a:prstGeom prst="rect">
            <a:avLst/>
          </a:prstGeom>
        </p:spPr>
      </p:pic>
      <p:sp>
        <p:nvSpPr>
          <p:cNvPr id="10" name="Oval 4">
            <a:extLst>
              <a:ext uri="{FF2B5EF4-FFF2-40B4-BE49-F238E27FC236}">
                <a16:creationId xmlns:a16="http://schemas.microsoft.com/office/drawing/2014/main" id="{A6616725-07C0-7924-E0E8-D94F9F48EF83}"/>
              </a:ext>
            </a:extLst>
          </p:cNvPr>
          <p:cNvSpPr/>
          <p:nvPr/>
        </p:nvSpPr>
        <p:spPr>
          <a:xfrm>
            <a:off x="13498959" y="1134910"/>
            <a:ext cx="3600000" cy="3600000"/>
          </a:xfrm>
          <a:prstGeom prst="ellipse">
            <a:avLst/>
          </a:prstGeom>
          <a:solidFill>
            <a:schemeClr val="bg1">
              <a:alpha val="8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Calibri" panose="020F0502020204030204" pitchFamily="34" charset="0"/>
              </a:rPr>
              <a:t>URBAN TRIBES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ea typeface="+mn-ea"/>
                <a:cs typeface="Calibri" panose="020F0502020204030204" pitchFamily="34" charset="0"/>
              </a:rPr>
              <a:t>in city of Turku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2723336-B71F-CC4C-4D04-A5221B14DE39}"/>
              </a:ext>
            </a:extLst>
          </p:cNvPr>
          <p:cNvSpPr/>
          <p:nvPr/>
        </p:nvSpPr>
        <p:spPr>
          <a:xfrm>
            <a:off x="255128" y="283741"/>
            <a:ext cx="6272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Narrow" panose="020B0606020202030204" pitchFamily="34" charset="0"/>
              </a:rPr>
              <a:t>HUBMOBILE STUDY IN TURKU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496F536-06C2-30DD-BA29-1F19A1FAC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1" r="126" b="5900"/>
          <a:stretch/>
        </p:blipFill>
        <p:spPr>
          <a:xfrm>
            <a:off x="470913" y="1139520"/>
            <a:ext cx="7847587" cy="4228239"/>
          </a:xfrm>
          <a:prstGeom prst="rect">
            <a:avLst/>
          </a:prstGeom>
        </p:spPr>
      </p:pic>
      <p:sp>
        <p:nvSpPr>
          <p:cNvPr id="13" name="Ellipsi 12">
            <a:extLst>
              <a:ext uri="{FF2B5EF4-FFF2-40B4-BE49-F238E27FC236}">
                <a16:creationId xmlns:a16="http://schemas.microsoft.com/office/drawing/2014/main" id="{3FA8C65B-590B-5EE4-CE89-236031D6D50C}"/>
              </a:ext>
            </a:extLst>
          </p:cNvPr>
          <p:cNvSpPr/>
          <p:nvPr/>
        </p:nvSpPr>
        <p:spPr>
          <a:xfrm>
            <a:off x="21186552" y="1291136"/>
            <a:ext cx="3600000" cy="3600000"/>
          </a:xfrm>
          <a:prstGeom prst="ellipse">
            <a:avLst/>
          </a:prstGeom>
          <a:solidFill>
            <a:srgbClr val="0C86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SURVEY IN TURKU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data was collected in 1/2020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survey was designed to study urban mobility lifestyles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About 800 respondents in total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subsample of 474 used for profiling</a:t>
            </a:r>
          </a:p>
        </p:txBody>
      </p:sp>
    </p:spTree>
    <p:extLst>
      <p:ext uri="{BB962C8B-B14F-4D97-AF65-F5344CB8AC3E}">
        <p14:creationId xmlns:p14="http://schemas.microsoft.com/office/powerpoint/2010/main" val="19013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AB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rgbClr val="0E7F9E"/>
    </a:dk1>
    <a:lt1>
      <a:srgbClr val="E1EDEC"/>
    </a:lt1>
    <a:dk2>
      <a:srgbClr val="684B35"/>
    </a:dk2>
    <a:lt2>
      <a:srgbClr val="FFFFFF"/>
    </a:lt2>
    <a:accent1>
      <a:srgbClr val="4892FF"/>
    </a:accent1>
    <a:accent2>
      <a:srgbClr val="D14438"/>
    </a:accent2>
    <a:accent3>
      <a:srgbClr val="9BBB59"/>
    </a:accent3>
    <a:accent4>
      <a:srgbClr val="8064A2"/>
    </a:accent4>
    <a:accent5>
      <a:srgbClr val="4BACC6"/>
    </a:accent5>
    <a:accent6>
      <a:srgbClr val="F4763B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rgbClr val="0E7F9E"/>
    </a:dk1>
    <a:lt1>
      <a:srgbClr val="E1EDEC"/>
    </a:lt1>
    <a:dk2>
      <a:srgbClr val="684B35"/>
    </a:dk2>
    <a:lt2>
      <a:srgbClr val="FFFFFF"/>
    </a:lt2>
    <a:accent1>
      <a:srgbClr val="4892FF"/>
    </a:accent1>
    <a:accent2>
      <a:srgbClr val="D14438"/>
    </a:accent2>
    <a:accent3>
      <a:srgbClr val="9BBB59"/>
    </a:accent3>
    <a:accent4>
      <a:srgbClr val="8064A2"/>
    </a:accent4>
    <a:accent5>
      <a:srgbClr val="4BACC6"/>
    </a:accent5>
    <a:accent6>
      <a:srgbClr val="F4763B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3">
    <a:dk1>
      <a:srgbClr val="0E7F9E"/>
    </a:dk1>
    <a:lt1>
      <a:srgbClr val="E1EDEC"/>
    </a:lt1>
    <a:dk2>
      <a:srgbClr val="684B35"/>
    </a:dk2>
    <a:lt2>
      <a:srgbClr val="FFFFFF"/>
    </a:lt2>
    <a:accent1>
      <a:srgbClr val="4892FF"/>
    </a:accent1>
    <a:accent2>
      <a:srgbClr val="D14438"/>
    </a:accent2>
    <a:accent3>
      <a:srgbClr val="9BBB59"/>
    </a:accent3>
    <a:accent4>
      <a:srgbClr val="8064A2"/>
    </a:accent4>
    <a:accent5>
      <a:srgbClr val="4BACC6"/>
    </a:accent5>
    <a:accent6>
      <a:srgbClr val="F4763B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3">
    <a:dk1>
      <a:srgbClr val="0E7F9E"/>
    </a:dk1>
    <a:lt1>
      <a:srgbClr val="E1EDEC"/>
    </a:lt1>
    <a:dk2>
      <a:srgbClr val="684B35"/>
    </a:dk2>
    <a:lt2>
      <a:srgbClr val="FFFFFF"/>
    </a:lt2>
    <a:accent1>
      <a:srgbClr val="4892FF"/>
    </a:accent1>
    <a:accent2>
      <a:srgbClr val="D14438"/>
    </a:accent2>
    <a:accent3>
      <a:srgbClr val="9BBB59"/>
    </a:accent3>
    <a:accent4>
      <a:srgbClr val="8064A2"/>
    </a:accent4>
    <a:accent5>
      <a:srgbClr val="4BACC6"/>
    </a:accent5>
    <a:accent6>
      <a:srgbClr val="F4763B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ALTO PRO 2018">
    <a:dk1>
      <a:sysClr val="windowText" lastClr="000000"/>
    </a:dk1>
    <a:lt1>
      <a:sysClr val="window" lastClr="FFFFFF"/>
    </a:lt1>
    <a:dk2>
      <a:srgbClr val="D5D2CA"/>
    </a:dk2>
    <a:lt2>
      <a:srgbClr val="928B81"/>
    </a:lt2>
    <a:accent1>
      <a:srgbClr val="00B0CA"/>
    </a:accent1>
    <a:accent2>
      <a:srgbClr val="B1059D"/>
    </a:accent2>
    <a:accent3>
      <a:srgbClr val="FF7900"/>
    </a:accent3>
    <a:accent4>
      <a:srgbClr val="69BE28"/>
    </a:accent4>
    <a:accent5>
      <a:srgbClr val="006778"/>
    </a:accent5>
    <a:accent6>
      <a:srgbClr val="522398"/>
    </a:accent6>
    <a:hlink>
      <a:srgbClr val="00B0CA"/>
    </a:hlink>
    <a:folHlink>
      <a:srgbClr val="00B0CA"/>
    </a:folHlink>
  </a:clrScheme>
  <a:fontScheme name="Aalto PRO">
    <a:majorFont>
      <a:latin typeface="Arial Narrow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ALTO PRO 2018">
    <a:dk1>
      <a:sysClr val="windowText" lastClr="000000"/>
    </a:dk1>
    <a:lt1>
      <a:sysClr val="window" lastClr="FFFFFF"/>
    </a:lt1>
    <a:dk2>
      <a:srgbClr val="D5D2CA"/>
    </a:dk2>
    <a:lt2>
      <a:srgbClr val="928B81"/>
    </a:lt2>
    <a:accent1>
      <a:srgbClr val="00B0CA"/>
    </a:accent1>
    <a:accent2>
      <a:srgbClr val="B1059D"/>
    </a:accent2>
    <a:accent3>
      <a:srgbClr val="FF7900"/>
    </a:accent3>
    <a:accent4>
      <a:srgbClr val="69BE28"/>
    </a:accent4>
    <a:accent5>
      <a:srgbClr val="006778"/>
    </a:accent5>
    <a:accent6>
      <a:srgbClr val="522398"/>
    </a:accent6>
    <a:hlink>
      <a:srgbClr val="00B0CA"/>
    </a:hlink>
    <a:folHlink>
      <a:srgbClr val="00B0CA"/>
    </a:folHlink>
  </a:clrScheme>
  <a:fontScheme name="Aalto PRO">
    <a:majorFont>
      <a:latin typeface="Arial Narrow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947</Words>
  <Application>Microsoft Office PowerPoint</Application>
  <PresentationFormat>Mukautettu</PresentationFormat>
  <Paragraphs>224</Paragraphs>
  <Slides>17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Calibri</vt:lpstr>
      <vt:lpstr>ABE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Kyttä Marketta</dc:creator>
  <cp:lastModifiedBy>Kyttä Marketta</cp:lastModifiedBy>
  <cp:revision>176</cp:revision>
  <cp:lastPrinted>2023-02-13T17:30:45Z</cp:lastPrinted>
  <dcterms:modified xsi:type="dcterms:W3CDTF">2023-02-14T07:30:26Z</dcterms:modified>
</cp:coreProperties>
</file>