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2" r:id="rId1"/>
  </p:sldMasterIdLst>
  <p:sldIdLst>
    <p:sldId id="256" r:id="rId2"/>
    <p:sldId id="259" r:id="rId3"/>
    <p:sldId id="261" r:id="rId4"/>
    <p:sldId id="263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Debt maturities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Bank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8B-4F48-B7E3-621534DD07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Vendor debt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8B-4F48-B7E3-621534DD07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Bond debt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8B-4F48-B7E3-621534DD0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558736"/>
        <c:axId val="530554576"/>
      </c:barChart>
      <c:catAx>
        <c:axId val="53055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4576"/>
        <c:crosses val="autoZero"/>
        <c:auto val="1"/>
        <c:lblAlgn val="ctr"/>
        <c:lblOffset val="100"/>
        <c:noMultiLvlLbl val="0"/>
      </c:catAx>
      <c:valAx>
        <c:axId val="5305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Debt maturities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Bank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200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8B-4F48-B7E3-621534DD07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Vendor debt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8B-4F48-B7E3-621534DD07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Bond debt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8B-4F48-B7E3-621534DD07F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Subordinated debt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E-4B61-A223-48F71D0A0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558736"/>
        <c:axId val="530554576"/>
      </c:barChart>
      <c:catAx>
        <c:axId val="53055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4576"/>
        <c:crosses val="autoZero"/>
        <c:auto val="1"/>
        <c:lblAlgn val="ctr"/>
        <c:lblOffset val="100"/>
        <c:noMultiLvlLbl val="0"/>
      </c:catAx>
      <c:valAx>
        <c:axId val="5305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Debt maturities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Bank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1">
                  <c:v>0</c:v>
                </c:pt>
                <c:pt idx="2">
                  <c:v>200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8-4780-A711-317547F574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Vendor debt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78-4780-A711-317547F574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Bond debt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78-4780-A711-317547F5744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Subordinated debt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2020</c:v>
                </c:pt>
                <c:pt idx="1">
                  <c:v>2022</c:v>
                </c:pt>
                <c:pt idx="2">
                  <c:v>2024</c:v>
                </c:pt>
                <c:pt idx="3">
                  <c:v>2025+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78-4780-A711-317547F57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558736"/>
        <c:axId val="530554576"/>
      </c:barChart>
      <c:catAx>
        <c:axId val="53055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4576"/>
        <c:crosses val="autoZero"/>
        <c:auto val="1"/>
        <c:lblAlgn val="ctr"/>
        <c:lblOffset val="100"/>
        <c:noMultiLvlLbl val="0"/>
      </c:catAx>
      <c:valAx>
        <c:axId val="5305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53055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0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801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200472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9868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753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254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27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1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8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4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1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6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3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1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6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0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00F08-5808-458E-8F47-6A3A4CC3D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32E11100 – Legal Aspects of Finance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Case 8: Use of Mezzanine Financing in Business</a:t>
            </a:r>
            <a:endParaRPr lang="en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70012-2BBF-45BE-AA07-4F116D0D0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24-Sep-2019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Tuomas Valorinta</a:t>
            </a:r>
            <a:endParaRPr lang="en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9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B3480-BCAE-49C6-AA20-9C51C52A0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103"/>
            <a:ext cx="8596668" cy="4196260"/>
          </a:xfrm>
        </p:spPr>
        <p:txBody>
          <a:bodyPr>
            <a:normAutofit lnSpcReduction="10000"/>
          </a:bodyPr>
          <a:lstStyle/>
          <a:p>
            <a:pPr marL="266700" indent="-266700"/>
            <a:r>
              <a:rPr lang="en-US" dirty="0"/>
              <a:t>Provides IT services for financial and public sector</a:t>
            </a:r>
          </a:p>
          <a:p>
            <a:pPr marL="266700" indent="-266700"/>
            <a:r>
              <a:rPr lang="en-US" dirty="0"/>
              <a:t>Parent company Parent Finland </a:t>
            </a:r>
            <a:r>
              <a:rPr lang="en-US" dirty="0" err="1"/>
              <a:t>Oyj</a:t>
            </a:r>
            <a:r>
              <a:rPr lang="en-US" dirty="0"/>
              <a:t> and six operating subsidiaries in different countries</a:t>
            </a:r>
          </a:p>
          <a:p>
            <a:pPr marL="266700" indent="-266700"/>
            <a:r>
              <a:rPr lang="en-US" dirty="0"/>
              <a:t>Parent Finland </a:t>
            </a:r>
            <a:r>
              <a:rPr lang="en-US" dirty="0" err="1"/>
              <a:t>Oyj</a:t>
            </a:r>
            <a:r>
              <a:rPr lang="en-US" dirty="0"/>
              <a:t> is publicly listed in OMX Helsinki</a:t>
            </a:r>
          </a:p>
          <a:p>
            <a:pPr marL="542925" lvl="1" indent="-276225"/>
            <a:r>
              <a:rPr lang="en-US" dirty="0"/>
              <a:t>Current market cap 500 MEUR</a:t>
            </a:r>
          </a:p>
          <a:p>
            <a:pPr marL="266700" indent="-266700"/>
            <a:r>
              <a:rPr lang="en-US" dirty="0"/>
              <a:t>Healthy operations with 25-35% operating margin, ROE and ROCE in 2017</a:t>
            </a:r>
          </a:p>
          <a:p>
            <a:pPr marL="542925" lvl="1" indent="-276225"/>
            <a:r>
              <a:rPr lang="en-US" dirty="0"/>
              <a:t>Healthy cash flow from operations, in line with Total Income</a:t>
            </a:r>
          </a:p>
          <a:p>
            <a:pPr lvl="1"/>
            <a:endParaRPr lang="en-US" dirty="0"/>
          </a:p>
          <a:p>
            <a:pPr marL="266700" indent="-266700"/>
            <a:r>
              <a:rPr lang="en-US" dirty="0" err="1"/>
              <a:t>Pekka</a:t>
            </a:r>
            <a:r>
              <a:rPr lang="en-US" dirty="0"/>
              <a:t> IT Group recapitalization plan to conserve liquidity, address capital structure and prepare for major acquisition</a:t>
            </a:r>
          </a:p>
          <a:p>
            <a:pPr marL="542925" lvl="1" indent="-276225">
              <a:buFont typeface="+mj-lt"/>
              <a:buAutoNum type="arabicPeriod"/>
              <a:tabLst>
                <a:tab pos="266700" algn="l"/>
              </a:tabLst>
            </a:pPr>
            <a:r>
              <a:rPr lang="en-US" dirty="0"/>
              <a:t>Create a stable platform</a:t>
            </a:r>
          </a:p>
          <a:p>
            <a:pPr marL="542925" lvl="1" indent="-276225">
              <a:buFont typeface="+mj-lt"/>
              <a:buAutoNum type="arabicPeriod"/>
              <a:tabLst>
                <a:tab pos="266700" algn="l"/>
              </a:tabLst>
            </a:pPr>
            <a:r>
              <a:rPr lang="en-US" dirty="0" err="1"/>
              <a:t>Recapitalisation</a:t>
            </a:r>
            <a:endParaRPr lang="en-US" dirty="0"/>
          </a:p>
          <a:p>
            <a:pPr lvl="1"/>
            <a:endParaRPr lang="en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8AA5B-7146-4049-8DEA-D45B1756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Pekka</a:t>
            </a:r>
            <a:r>
              <a:rPr lang="en-US" dirty="0"/>
              <a:t> IT Group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709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AA5B-7146-4049-8DEA-D45B1756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Refinancing needs</a:t>
            </a:r>
            <a:br>
              <a:rPr lang="en-US" dirty="0"/>
            </a:br>
            <a:r>
              <a:rPr lang="en-US" sz="2800" dirty="0"/>
              <a:t>Simplified Equity and Liabilities of </a:t>
            </a:r>
            <a:r>
              <a:rPr lang="en-US" sz="2800" dirty="0" err="1"/>
              <a:t>Pekka</a:t>
            </a:r>
            <a:r>
              <a:rPr lang="en-US" sz="2800" dirty="0"/>
              <a:t> IT Group</a:t>
            </a:r>
            <a:endParaRPr lang="en-FI" sz="28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CCFA51C-54A8-4F68-AC06-BF59345C59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384902"/>
              </p:ext>
            </p:extLst>
          </p:nvPr>
        </p:nvGraphicFramePr>
        <p:xfrm>
          <a:off x="5373159" y="4555135"/>
          <a:ext cx="3456517" cy="169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44BDEB7-79D0-4F95-A490-69D35BA6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102"/>
            <a:ext cx="4409016" cy="4117548"/>
          </a:xfrm>
        </p:spPr>
        <p:txBody>
          <a:bodyPr>
            <a:noAutofit/>
          </a:bodyPr>
          <a:lstStyle/>
          <a:p>
            <a:pPr marL="266700" indent="-266700">
              <a:buFont typeface="+mj-lt"/>
              <a:buAutoNum type="arabicPeriod"/>
            </a:pPr>
            <a:r>
              <a:rPr lang="en-US" dirty="0"/>
              <a:t>Create a stable platform</a:t>
            </a:r>
          </a:p>
          <a:p>
            <a:pPr marL="542925" lvl="1" indent="-276225"/>
            <a:r>
              <a:rPr lang="en-US" dirty="0"/>
              <a:t>Extend credit facilities until December 2020</a:t>
            </a:r>
          </a:p>
          <a:p>
            <a:pPr marL="266700" indent="-266700">
              <a:buFont typeface="+mj-lt"/>
              <a:buAutoNum type="arabicPeriod"/>
            </a:pPr>
            <a:r>
              <a:rPr lang="en-US" dirty="0"/>
              <a:t>Recapitalization</a:t>
            </a:r>
          </a:p>
          <a:p>
            <a:pPr marL="542925" lvl="1" indent="-276225"/>
            <a:r>
              <a:rPr lang="en-US" dirty="0"/>
              <a:t>Refinance bonds, target maturity 2025+</a:t>
            </a:r>
          </a:p>
          <a:p>
            <a:pPr marL="542925" lvl="1" indent="-276225"/>
            <a:r>
              <a:rPr lang="en-US" dirty="0"/>
              <a:t>Five-year maturity extension for bank debt</a:t>
            </a:r>
          </a:p>
          <a:p>
            <a:pPr marL="542925" lvl="1" indent="-276225"/>
            <a:r>
              <a:rPr lang="en-US" dirty="0"/>
              <a:t>Amortization relief</a:t>
            </a:r>
          </a:p>
          <a:p>
            <a:pPr marL="542925" lvl="1" indent="-276225"/>
            <a:r>
              <a:rPr lang="en-US" dirty="0"/>
              <a:t>Raise new capital using subordinated loans, minimum 100 MEUR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D30475-95AB-4785-959A-70C5287ED89D}"/>
              </a:ext>
            </a:extLst>
          </p:cNvPr>
          <p:cNvSpPr/>
          <p:nvPr/>
        </p:nvSpPr>
        <p:spPr>
          <a:xfrm>
            <a:off x="5373159" y="1844675"/>
            <a:ext cx="3456516" cy="1584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Liabilities				468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Non-current liabilities			312</a:t>
            </a:r>
          </a:p>
          <a:p>
            <a:pPr marL="361950" lvl="1"/>
            <a:r>
              <a:rPr lang="en-US" sz="1200" dirty="0"/>
              <a:t>Bank debt				200</a:t>
            </a:r>
          </a:p>
          <a:p>
            <a:pPr marL="361950" lvl="1"/>
            <a:r>
              <a:rPr lang="en-US" sz="1200" dirty="0"/>
              <a:t>Vendor debt				40</a:t>
            </a:r>
          </a:p>
          <a:p>
            <a:pPr marL="361950" lvl="1"/>
            <a:r>
              <a:rPr lang="en-US" sz="1200" dirty="0"/>
              <a:t>Bond debt				72</a:t>
            </a:r>
          </a:p>
          <a:p>
            <a:pPr marL="180975" lvl="1"/>
            <a:r>
              <a:rPr lang="en-US" sz="1200" dirty="0"/>
              <a:t>Current liabilities			156</a:t>
            </a:r>
          </a:p>
          <a:p>
            <a:pPr marL="266700" lvl="1"/>
            <a:endParaRPr lang="en-FI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7C9EE1-29A2-46DF-96AB-630DE472A5AE}"/>
              </a:ext>
            </a:extLst>
          </p:cNvPr>
          <p:cNvSpPr/>
          <p:nvPr/>
        </p:nvSpPr>
        <p:spPr>
          <a:xfrm>
            <a:off x="5373159" y="3495675"/>
            <a:ext cx="3456516" cy="1059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Equity					649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Share capital</a:t>
            </a:r>
          </a:p>
          <a:p>
            <a:pPr marL="180975" lvl="1"/>
            <a:r>
              <a:rPr lang="en-US" sz="1200" dirty="0"/>
              <a:t>Other equity				</a:t>
            </a:r>
          </a:p>
          <a:p>
            <a:pPr marL="180975" lvl="1"/>
            <a:r>
              <a:rPr lang="en-US" sz="1200" dirty="0"/>
              <a:t>Retained earnings</a:t>
            </a:r>
          </a:p>
          <a:p>
            <a:pPr marL="266700" lvl="1"/>
            <a:endParaRPr lang="en-FI" sz="1600" dirty="0"/>
          </a:p>
        </p:txBody>
      </p:sp>
    </p:spTree>
    <p:extLst>
      <p:ext uri="{BB962C8B-B14F-4D97-AF65-F5344CB8AC3E}">
        <p14:creationId xmlns:p14="http://schemas.microsoft.com/office/powerpoint/2010/main" val="119257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AA5B-7146-4049-8DEA-D45B1756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Refinancing needs</a:t>
            </a:r>
            <a:br>
              <a:rPr lang="en-US" dirty="0"/>
            </a:br>
            <a:r>
              <a:rPr lang="en-US" sz="2800" dirty="0"/>
              <a:t>Simplified Equity and Liabilities of </a:t>
            </a:r>
            <a:r>
              <a:rPr lang="en-US" sz="2800" dirty="0" err="1"/>
              <a:t>Pekka</a:t>
            </a:r>
            <a:r>
              <a:rPr lang="en-US" sz="2800" dirty="0"/>
              <a:t> IT Group</a:t>
            </a:r>
            <a:endParaRPr lang="en-FI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05A643-EE21-4C54-A065-6A5577B2CADF}"/>
              </a:ext>
            </a:extLst>
          </p:cNvPr>
          <p:cNvSpPr/>
          <p:nvPr/>
        </p:nvSpPr>
        <p:spPr>
          <a:xfrm>
            <a:off x="5373159" y="1844675"/>
            <a:ext cx="3456516" cy="1584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Liabilities				468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Non-current liabilities			312</a:t>
            </a:r>
          </a:p>
          <a:p>
            <a:pPr marL="361950" lvl="1"/>
            <a:r>
              <a:rPr lang="en-US" sz="1200" dirty="0"/>
              <a:t>Bank debt				200</a:t>
            </a:r>
          </a:p>
          <a:p>
            <a:pPr marL="361950" lvl="1"/>
            <a:r>
              <a:rPr lang="en-US" sz="1200" dirty="0"/>
              <a:t>Vendor debt				40</a:t>
            </a:r>
          </a:p>
          <a:p>
            <a:pPr marL="361950" lvl="1"/>
            <a:r>
              <a:rPr lang="en-US" sz="1200" dirty="0"/>
              <a:t>Bond debt				72</a:t>
            </a:r>
          </a:p>
          <a:p>
            <a:pPr marL="180975" lvl="1"/>
            <a:r>
              <a:rPr lang="en-US" sz="1200" dirty="0"/>
              <a:t>Current liabilities			156</a:t>
            </a:r>
          </a:p>
          <a:p>
            <a:pPr marL="266700" lvl="1"/>
            <a:endParaRPr lang="en-FI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8703A-40B5-4F2F-90F4-D8F0986A23F0}"/>
              </a:ext>
            </a:extLst>
          </p:cNvPr>
          <p:cNvSpPr/>
          <p:nvPr/>
        </p:nvSpPr>
        <p:spPr>
          <a:xfrm>
            <a:off x="5373159" y="3495675"/>
            <a:ext cx="3456516" cy="1059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Equity					749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Share capital</a:t>
            </a:r>
          </a:p>
          <a:p>
            <a:pPr marL="180975" lvl="1"/>
            <a:r>
              <a:rPr lang="en-US" sz="1200" dirty="0"/>
              <a:t>Other equity				100</a:t>
            </a:r>
          </a:p>
          <a:p>
            <a:pPr marL="180975" lvl="1"/>
            <a:r>
              <a:rPr lang="en-US" sz="1200" dirty="0"/>
              <a:t>Retained earnings</a:t>
            </a:r>
          </a:p>
          <a:p>
            <a:pPr marL="266700" lvl="1"/>
            <a:endParaRPr lang="en-FI" sz="16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CCFA51C-54A8-4F68-AC06-BF59345C59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274969"/>
              </p:ext>
            </p:extLst>
          </p:nvPr>
        </p:nvGraphicFramePr>
        <p:xfrm>
          <a:off x="5373159" y="4554708"/>
          <a:ext cx="3456517" cy="169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1523F0AE-053C-48BF-BABA-2D50DA61FEB4}"/>
              </a:ext>
            </a:extLst>
          </p:cNvPr>
          <p:cNvSpPr/>
          <p:nvPr/>
        </p:nvSpPr>
        <p:spPr>
          <a:xfrm>
            <a:off x="677334" y="1844674"/>
            <a:ext cx="3456516" cy="158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Liabilities				568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Non-current liabilities			312</a:t>
            </a:r>
          </a:p>
          <a:p>
            <a:pPr marL="361950" lvl="1"/>
            <a:r>
              <a:rPr lang="en-US" sz="1200" dirty="0"/>
              <a:t>Bank debt				200</a:t>
            </a:r>
          </a:p>
          <a:p>
            <a:pPr marL="361950" lvl="1"/>
            <a:r>
              <a:rPr lang="en-US" sz="1200" dirty="0"/>
              <a:t>Vendor debt				40</a:t>
            </a:r>
          </a:p>
          <a:p>
            <a:pPr marL="361950" lvl="1"/>
            <a:r>
              <a:rPr lang="en-US" sz="1200" dirty="0"/>
              <a:t>Bond debt				72</a:t>
            </a:r>
          </a:p>
          <a:p>
            <a:pPr marL="361950" lvl="1"/>
            <a:r>
              <a:rPr lang="en-US" sz="1200" dirty="0"/>
              <a:t>Subordinated loan			100</a:t>
            </a:r>
          </a:p>
          <a:p>
            <a:pPr marL="180975" lvl="1"/>
            <a:r>
              <a:rPr lang="en-US" sz="1200" dirty="0"/>
              <a:t>Current liabilities			156</a:t>
            </a:r>
          </a:p>
          <a:p>
            <a:pPr marL="266700" lvl="1"/>
            <a:endParaRPr lang="en-FI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833C0F-C2F1-400F-89D5-6D3A8E922C32}"/>
              </a:ext>
            </a:extLst>
          </p:cNvPr>
          <p:cNvSpPr/>
          <p:nvPr/>
        </p:nvSpPr>
        <p:spPr>
          <a:xfrm>
            <a:off x="677334" y="3495675"/>
            <a:ext cx="3456516" cy="107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b="1" dirty="0"/>
              <a:t>Equity					649</a:t>
            </a:r>
          </a:p>
          <a:p>
            <a:pPr marL="180975" lvl="1"/>
            <a:endParaRPr lang="en-US" sz="1200" dirty="0"/>
          </a:p>
          <a:p>
            <a:pPr marL="180975" lvl="1"/>
            <a:r>
              <a:rPr lang="en-US" sz="1200" dirty="0"/>
              <a:t>Share capital</a:t>
            </a:r>
          </a:p>
          <a:p>
            <a:pPr marL="180975" lvl="1"/>
            <a:r>
              <a:rPr lang="en-US" sz="1200" dirty="0"/>
              <a:t>Other equity</a:t>
            </a:r>
          </a:p>
          <a:p>
            <a:pPr marL="180975" lvl="1"/>
            <a:r>
              <a:rPr lang="en-US" sz="1200" dirty="0"/>
              <a:t>Retained earnings</a:t>
            </a:r>
          </a:p>
          <a:p>
            <a:pPr marL="266700" lvl="1"/>
            <a:endParaRPr lang="en-FI" sz="1600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4D7697E-3083-44BD-8652-93E1143FA3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7946244"/>
              </p:ext>
            </p:extLst>
          </p:nvPr>
        </p:nvGraphicFramePr>
        <p:xfrm>
          <a:off x="677334" y="4554708"/>
          <a:ext cx="3456517" cy="169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953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B3480-BCAE-49C6-AA20-9C51C52A0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103"/>
            <a:ext cx="8596668" cy="4196260"/>
          </a:xfrm>
        </p:spPr>
        <p:txBody>
          <a:bodyPr>
            <a:normAutofit/>
          </a:bodyPr>
          <a:lstStyle/>
          <a:p>
            <a:pPr marL="266700" indent="-266700"/>
            <a:r>
              <a:rPr lang="en-US" dirty="0"/>
              <a:t>Limited Liability Company Act (624/2006, chapter 12)</a:t>
            </a:r>
          </a:p>
          <a:p>
            <a:pPr marL="542925" lvl="1" indent="-276225"/>
            <a:r>
              <a:rPr lang="en-US" dirty="0"/>
              <a:t>Junior position of a capital loan</a:t>
            </a:r>
          </a:p>
          <a:p>
            <a:pPr marL="542925" lvl="1" indent="-276225"/>
            <a:r>
              <a:rPr lang="en-US" dirty="0"/>
              <a:t>Interest payment and capital repayment only if unreserved equity allows</a:t>
            </a:r>
          </a:p>
          <a:p>
            <a:pPr marL="542925" lvl="1" indent="-276225"/>
            <a:r>
              <a:rPr lang="en-US" dirty="0"/>
              <a:t>No collateral</a:t>
            </a:r>
          </a:p>
          <a:p>
            <a:pPr marL="542925" lvl="1" indent="-276225"/>
            <a:r>
              <a:rPr lang="en-US" dirty="0"/>
              <a:t>Separate entry in balance sheet</a:t>
            </a:r>
          </a:p>
          <a:p>
            <a:pPr marL="142875" indent="-276225"/>
            <a:r>
              <a:rPr lang="en-US" dirty="0"/>
              <a:t>Book Keeping Act (1336/1997, chapter 5:5c§)</a:t>
            </a:r>
          </a:p>
          <a:p>
            <a:pPr marL="542925" lvl="1" indent="-276225"/>
            <a:r>
              <a:rPr lang="en-US" dirty="0"/>
              <a:t>Treatment as equity as IAS/IFRS standards require, though no clear definition exists</a:t>
            </a:r>
          </a:p>
          <a:p>
            <a:pPr marL="542925" lvl="1" indent="-276225"/>
            <a:r>
              <a:rPr lang="en-US" dirty="0"/>
              <a:t>“Junior position”</a:t>
            </a:r>
          </a:p>
          <a:p>
            <a:pPr marL="542925" lvl="1" indent="-276225"/>
            <a:r>
              <a:rPr lang="en-US" dirty="0"/>
              <a:t>“No maturity”</a:t>
            </a:r>
          </a:p>
          <a:p>
            <a:pPr marL="542925" lvl="1" indent="-276225"/>
            <a:r>
              <a:rPr lang="en-US" dirty="0"/>
              <a:t>“Interest payments only if unreserved equity allows”</a:t>
            </a:r>
          </a:p>
          <a:p>
            <a:pPr marL="142875" indent="-276225"/>
            <a:r>
              <a:rPr lang="en-US" dirty="0"/>
              <a:t>Loss </a:t>
            </a:r>
            <a:r>
              <a:rPr lang="en-US"/>
              <a:t>of equity</a:t>
            </a:r>
            <a:endParaRPr lang="en-US" dirty="0"/>
          </a:p>
          <a:p>
            <a:pPr marL="142875" indent="-276225"/>
            <a:endParaRPr lang="en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8AA5B-7146-4049-8DEA-D45B1756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capital loan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72700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B3480-BCAE-49C6-AA20-9C51C52A0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5103"/>
            <a:ext cx="8596668" cy="4196260"/>
          </a:xfrm>
        </p:spPr>
        <p:txBody>
          <a:bodyPr>
            <a:normAutofit/>
          </a:bodyPr>
          <a:lstStyle/>
          <a:p>
            <a:pPr marL="266700" indent="-266700"/>
            <a:r>
              <a:rPr lang="en-US" dirty="0"/>
              <a:t>Covenants</a:t>
            </a:r>
          </a:p>
          <a:p>
            <a:pPr marL="542925" lvl="1" indent="-276225"/>
            <a:r>
              <a:rPr lang="en-US" dirty="0"/>
              <a:t>Leverage				Debt/EBITDA 					max. 2.50x	(Act 1.0)</a:t>
            </a:r>
          </a:p>
          <a:p>
            <a:pPr marL="542925" lvl="1" indent="-276225"/>
            <a:r>
              <a:rPr lang="en-US" dirty="0"/>
              <a:t>Interest coverage		EBITDA/Net Financial Items		min. 10.00x	(Act 23.0)</a:t>
            </a:r>
          </a:p>
          <a:p>
            <a:pPr marL="142875" indent="-276225"/>
            <a:r>
              <a:rPr lang="en-US" dirty="0"/>
              <a:t>Cross </a:t>
            </a:r>
            <a:r>
              <a:rPr lang="en-US" dirty="0" err="1"/>
              <a:t>collateralisation</a:t>
            </a:r>
            <a:endParaRPr lang="en-US" dirty="0"/>
          </a:p>
          <a:p>
            <a:pPr marL="542925" lvl="1" indent="-276225"/>
            <a:r>
              <a:rPr lang="en-US" dirty="0"/>
              <a:t>Tangible assets								67 MEUR</a:t>
            </a:r>
          </a:p>
          <a:p>
            <a:pPr marL="542925" lvl="1" indent="-276225"/>
            <a:r>
              <a:rPr lang="en-US" dirty="0" err="1"/>
              <a:t>Pekka</a:t>
            </a:r>
            <a:r>
              <a:rPr lang="en-US" dirty="0"/>
              <a:t> Virtanen’s 30% ownership of </a:t>
            </a:r>
            <a:r>
              <a:rPr lang="en-US" dirty="0" err="1"/>
              <a:t>Pekka</a:t>
            </a:r>
            <a:r>
              <a:rPr lang="en-US" dirty="0"/>
              <a:t> IT Group	150 MEUR</a:t>
            </a:r>
          </a:p>
          <a:p>
            <a:pPr marL="142875" indent="-276225"/>
            <a:r>
              <a:rPr lang="en-US" dirty="0"/>
              <a:t>Parent-subsidiary relations</a:t>
            </a:r>
          </a:p>
          <a:p>
            <a:pPr marL="542925" lvl="1" indent="-276225"/>
            <a:r>
              <a:rPr lang="en-US" dirty="0"/>
              <a:t>Convert existing shareholder loans (5 MEUR) to subordinated loans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8AA5B-7146-4049-8DEA-D45B1756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Recapitalisation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5655183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98</TotalTime>
  <Words>228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32E11100 – Legal Aspects of Finance  Case 8: Use of Mezzanine Financing in Business</vt:lpstr>
      <vt:lpstr>Pekka IT Group</vt:lpstr>
      <vt:lpstr>Refinancing needs Simplified Equity and Liabilities of Pekka IT Group</vt:lpstr>
      <vt:lpstr>Refinancing needs Simplified Equity and Liabilities of Pekka IT Group</vt:lpstr>
      <vt:lpstr>Characteristics of capital loan</vt:lpstr>
      <vt:lpstr>Recapitalisation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32E11100 – Legal Aspects of Finance  Case 8: Use of Mezzanine Financing in Business</dc:title>
  <dc:creator>Tuomas Valorinta</dc:creator>
  <cp:lastModifiedBy>Tuomas Valorinta</cp:lastModifiedBy>
  <cp:revision>10</cp:revision>
  <dcterms:created xsi:type="dcterms:W3CDTF">2019-09-24T04:04:52Z</dcterms:created>
  <dcterms:modified xsi:type="dcterms:W3CDTF">2019-09-24T05:45:29Z</dcterms:modified>
</cp:coreProperties>
</file>