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7" r:id="rId3"/>
    <p:sldId id="259" r:id="rId4"/>
    <p:sldId id="260" r:id="rId5"/>
    <p:sldId id="265" r:id="rId6"/>
    <p:sldId id="272" r:id="rId7"/>
    <p:sldId id="266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76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63B"/>
    <a:srgbClr val="00008C"/>
    <a:srgbClr val="0000C8"/>
    <a:srgbClr val="FF8C00"/>
    <a:srgbClr val="006400"/>
    <a:srgbClr val="887804"/>
    <a:srgbClr val="8C0000"/>
    <a:srgbClr val="008C00"/>
    <a:srgbClr val="005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0094" autoAdjust="0"/>
  </p:normalViewPr>
  <p:slideViewPr>
    <p:cSldViewPr snapToGrid="0" snapToObjects="1">
      <p:cViewPr varScale="1">
        <p:scale>
          <a:sx n="130" d="100"/>
          <a:sy n="130" d="100"/>
        </p:scale>
        <p:origin x="138" y="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91761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=""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=""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=""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=""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=""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=""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=""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=""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=""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=""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=""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=""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=""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=""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=""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=""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=""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=""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=""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=""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=""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=""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=""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=""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=""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=""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9176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9176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9176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9176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9176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=""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=""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=""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=""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=""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=""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=""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1572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=""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45"/>
            <a:ext cx="2100243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=""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tmp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wmf"/><Relationship Id="rId4" Type="http://schemas.openxmlformats.org/officeDocument/2006/relationships/image" Target="../media/image25.jp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oleObject" Target="../embeddings/oleObject6.bin"/><Relationship Id="rId7" Type="http://schemas.openxmlformats.org/officeDocument/2006/relationships/image" Target="../media/image36.tmp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3.wmf"/><Relationship Id="rId9" Type="http://schemas.openxmlformats.org/officeDocument/2006/relationships/image" Target="../media/image38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half" idx="11"/>
          </p:nvPr>
        </p:nvSpPr>
        <p:spPr>
          <a:xfrm>
            <a:off x="431800" y="895611"/>
            <a:ext cx="7948556" cy="1405788"/>
          </a:xfrm>
        </p:spPr>
        <p:txBody>
          <a:bodyPr/>
          <a:lstStyle/>
          <a:p>
            <a:r>
              <a:rPr lang="fi-FI" dirty="0"/>
              <a:t>Connection of Storage Devices to Electrical Energy Chains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431800" y="2928742"/>
            <a:ext cx="8361471" cy="804014"/>
          </a:xfrm>
        </p:spPr>
        <p:txBody>
          <a:bodyPr/>
          <a:lstStyle/>
          <a:p>
            <a:r>
              <a:rPr lang="fi-FI" sz="1800" dirty="0"/>
              <a:t>Floran Martin, Jarno Kukkola,</a:t>
            </a:r>
          </a:p>
          <a:p>
            <a:r>
              <a:rPr lang="fi-FI" sz="1800" dirty="0"/>
              <a:t>Annukka Santasalo-Arnio, Sandra Correa Gonzalez</a:t>
            </a:r>
            <a:endParaRPr lang="en-US"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2"/>
          </p:nvPr>
        </p:nvSpPr>
        <p:spPr>
          <a:xfrm>
            <a:off x="2185840" y="4516564"/>
            <a:ext cx="4440476" cy="294419"/>
          </a:xfrm>
        </p:spPr>
        <p:txBody>
          <a:bodyPr/>
          <a:lstStyle/>
          <a:p>
            <a:r>
              <a:rPr lang="fi-FI" dirty="0"/>
              <a:t>AAE – E3070 – Electrical Energy Storage System 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3"/>
          </p:nvPr>
        </p:nvSpPr>
        <p:spPr>
          <a:xfrm>
            <a:off x="7158625" y="4509807"/>
            <a:ext cx="1271772" cy="294419"/>
          </a:xfrm>
        </p:spPr>
        <p:txBody>
          <a:bodyPr/>
          <a:lstStyle/>
          <a:p>
            <a:pPr algn="r"/>
            <a:r>
              <a:rPr lang="fi-FI" dirty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933" y="1449971"/>
            <a:ext cx="6160499" cy="2561962"/>
            <a:chOff x="173933" y="1289624"/>
            <a:chExt cx="6374351" cy="27223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83" y="1550717"/>
              <a:ext cx="4704889" cy="23349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66922" y="1304496"/>
              <a:ext cx="349267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solidFill>
                    <a:srgbClr val="00008C"/>
                  </a:solidFill>
                  <a:ea typeface="Batang" panose="02030600000101010101" pitchFamily="18" charset="-127"/>
                </a:rPr>
                <a:t>Hydraulic power + Power plant power</a:t>
              </a:r>
              <a:endParaRPr lang="en-US" sz="1600" dirty="0">
                <a:solidFill>
                  <a:srgbClr val="00008C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06420" y="1873298"/>
              <a:ext cx="13418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solidFill>
                    <a:srgbClr val="006400"/>
                  </a:solidFill>
                  <a:ea typeface="Batang" panose="02030600000101010101" pitchFamily="18" charset="-127"/>
                </a:rPr>
                <a:t>Electric power</a:t>
              </a:r>
              <a:endParaRPr lang="en-US" sz="1600" dirty="0">
                <a:solidFill>
                  <a:srgbClr val="006400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691" y="2412959"/>
              <a:ext cx="1086225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solidFill>
                    <a:srgbClr val="8C0000"/>
                  </a:solidFill>
                  <a:ea typeface="Batang" panose="02030600000101010101" pitchFamily="18" charset="-127"/>
                </a:rPr>
                <a:t>Power plant power</a:t>
              </a:r>
              <a:endParaRPr lang="en-US" sz="1600" dirty="0">
                <a:solidFill>
                  <a:srgbClr val="8C0000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530" y="1949337"/>
              <a:ext cx="278348" cy="223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65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8530" y="2242786"/>
              <a:ext cx="278348" cy="222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60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530" y="2555120"/>
              <a:ext cx="278348" cy="223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55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530" y="2867750"/>
              <a:ext cx="278348" cy="223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50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530" y="3180380"/>
              <a:ext cx="278347" cy="231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45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529" y="3478569"/>
              <a:ext cx="27834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40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528" y="1624593"/>
              <a:ext cx="2783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70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933" y="1289624"/>
              <a:ext cx="86582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Power [GW]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8714" y="3759329"/>
              <a:ext cx="225430" cy="1813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M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3238" y="3759330"/>
              <a:ext cx="327797" cy="252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Tu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411" y="3767114"/>
              <a:ext cx="225430" cy="1813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W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6139" y="3767114"/>
              <a:ext cx="199869" cy="1813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F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5237" y="3767114"/>
              <a:ext cx="271911" cy="223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Th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4999" y="3759329"/>
              <a:ext cx="318387" cy="223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Sa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00310" y="3788645"/>
              <a:ext cx="434337" cy="2232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Su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14982" y="4191004"/>
            <a:ext cx="220093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Mass Flow of water 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2262" y="3353464"/>
            <a:ext cx="183760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Hydraulic Power :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61802"/>
              </p:ext>
            </p:extLst>
          </p:nvPr>
        </p:nvGraphicFramePr>
        <p:xfrm>
          <a:off x="7653760" y="2903921"/>
          <a:ext cx="11874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4" imgW="761760" imgH="419040" progId="Equation.3">
                  <p:embed/>
                </p:oleObj>
              </mc:Choice>
              <mc:Fallback>
                <p:oleObj name="Equation" r:id="rId4" imgW="761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3760" y="2903921"/>
                        <a:ext cx="11874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197188" y="4751914"/>
            <a:ext cx="50882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944611" y="4734293"/>
            <a:ext cx="499291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Empty 1,67 olympic swimming pools every second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3 – Evaluate intrinsec quantities of the storage system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19CB440A-000B-42D2-B006-95E4F6687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74474"/>
              </p:ext>
            </p:extLst>
          </p:nvPr>
        </p:nvGraphicFramePr>
        <p:xfrm>
          <a:off x="5018312" y="3990942"/>
          <a:ext cx="2200937" cy="67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6" imgW="1447560" imgH="444240" progId="Equation.KSEE3">
                  <p:embed/>
                </p:oleObj>
              </mc:Choice>
              <mc:Fallback>
                <p:oleObj name="Equation" r:id="rId6" imgW="1447560" imgH="4442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8312" y="3990942"/>
                        <a:ext cx="2200937" cy="67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67975"/>
              </p:ext>
            </p:extLst>
          </p:nvPr>
        </p:nvGraphicFramePr>
        <p:xfrm>
          <a:off x="7416429" y="3672239"/>
          <a:ext cx="16621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Equation" r:id="rId8" imgW="1066680" imgH="241200" progId="Equation.3">
                  <p:embed/>
                </p:oleObj>
              </mc:Choice>
              <mc:Fallback>
                <p:oleObj name="Equation" r:id="rId8" imgW="1066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16429" y="3672239"/>
                        <a:ext cx="1662112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Brace 26"/>
          <p:cNvSpPr/>
          <p:nvPr/>
        </p:nvSpPr>
        <p:spPr>
          <a:xfrm>
            <a:off x="7219249" y="3069884"/>
            <a:ext cx="182215" cy="897741"/>
          </a:xfrm>
          <a:prstGeom prst="leftBrace">
            <a:avLst>
              <a:gd name="adj1" fmla="val 123171"/>
              <a:gd name="adj2" fmla="val 50000"/>
            </a:avLst>
          </a:prstGeom>
          <a:ln w="1905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4 – Design the components of the energy chain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386" y="1389133"/>
            <a:ext cx="8637087" cy="2278073"/>
            <a:chOff x="262386" y="1389133"/>
            <a:chExt cx="8637087" cy="227807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97" y="1738846"/>
              <a:ext cx="1130876" cy="19247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044" y="1748502"/>
              <a:ext cx="1120143" cy="19119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90" t="35194" r="34623" b="28669"/>
            <a:stretch/>
          </p:blipFill>
          <p:spPr>
            <a:xfrm rot="5400000">
              <a:off x="1867101" y="2144342"/>
              <a:ext cx="1932250" cy="11134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28" y="1738846"/>
              <a:ext cx="1121906" cy="192835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75" t="1217" r="34959" b="62406"/>
            <a:stretch/>
          </p:blipFill>
          <p:spPr>
            <a:xfrm rot="5400000">
              <a:off x="3671766" y="2142846"/>
              <a:ext cx="1929879" cy="1105412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5935958" y="1741934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206140" y="2236513"/>
              <a:ext cx="72956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2386" y="1407654"/>
              <a:ext cx="1454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Hydropower plant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1288" y="1414629"/>
              <a:ext cx="1213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Pump/Turbine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99072" y="1403459"/>
              <a:ext cx="1318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Motor/Generator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01484" y="1389133"/>
              <a:ext cx="1624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Frequency Converter</a:t>
              </a:r>
              <a:endParaRPr lang="en-US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8754" y="1741934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59089" y="1738847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75264" y="1735765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68597" y="1742477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19630" y="2236513"/>
              <a:ext cx="74055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389965" y="2236513"/>
              <a:ext cx="686393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78120" y="2236513"/>
              <a:ext cx="690477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66518" y="3195363"/>
              <a:ext cx="690477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91885" y="3203509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389965" y="3203509"/>
              <a:ext cx="68639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19630" y="3203509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682729" y="2607951"/>
              <a:ext cx="5807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Force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9858" y="2604945"/>
              <a:ext cx="64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Torque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04494" y="2613172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29738" y="2604945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55815" y="1800234"/>
              <a:ext cx="644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Speed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36389" y="1640522"/>
              <a:ext cx="644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Rot. Speed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13782" y="1765791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66834" y="1784594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1645182" y="2266194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3503048" y="2270385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5312476" y="2270385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7172276" y="2263011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804656" y="2130765"/>
              <a:ext cx="334327" cy="230339"/>
              <a:chOff x="1673463" y="3436322"/>
              <a:chExt cx="334327" cy="230339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673463" y="3436322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684813" y="3666661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628693" y="2120776"/>
              <a:ext cx="334327" cy="230339"/>
              <a:chOff x="3497500" y="3426333"/>
              <a:chExt cx="334327" cy="23033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34975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5088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505798" y="2120776"/>
              <a:ext cx="334327" cy="230339"/>
              <a:chOff x="5374605" y="3426333"/>
              <a:chExt cx="334327" cy="2303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5374605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385955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7314793" y="2120776"/>
              <a:ext cx="334327" cy="230339"/>
              <a:chOff x="7183600" y="3426333"/>
              <a:chExt cx="334327" cy="230339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71836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71949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47E4BD3-0059-4F71-B1A9-7B4EA508C846}"/>
              </a:ext>
            </a:extLst>
          </p:cNvPr>
          <p:cNvSpPr/>
          <p:nvPr/>
        </p:nvSpPr>
        <p:spPr>
          <a:xfrm>
            <a:off x="0" y="4408197"/>
            <a:ext cx="1996440" cy="65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137422" y="3955229"/>
            <a:ext cx="150776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hydro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423 TJ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45B3081-C5E1-4A55-80F2-73FA31D7000E}"/>
              </a:ext>
            </a:extLst>
          </p:cNvPr>
          <p:cNvSpPr txBox="1"/>
          <p:nvPr/>
        </p:nvSpPr>
        <p:spPr>
          <a:xfrm>
            <a:off x="7663521" y="3812138"/>
            <a:ext cx="139691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275 TJ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137422" y="4344348"/>
            <a:ext cx="166723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hydro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15,4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7663521" y="4165173"/>
            <a:ext cx="142197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10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33484" y="3946165"/>
            <a:ext cx="4424515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How many turbines do we need ?</a:t>
            </a:r>
          </a:p>
          <a:p>
            <a:pPr marL="285750" indent="-285750"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What is the power of the motor/gen. ?</a:t>
            </a:r>
          </a:p>
          <a:p>
            <a:pPr marL="285750" indent="-285750"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.... ?</a:t>
            </a:r>
          </a:p>
          <a:p>
            <a:pPr marL="285750" indent="-285750"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.... ?</a:t>
            </a:r>
            <a:endParaRPr lang="en-US" sz="1600" b="1" dirty="0">
              <a:ea typeface="Batang" panose="02030600000101010101" pitchFamily="18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148771" y="4742068"/>
            <a:ext cx="199021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Q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hydro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6 279 m</a:t>
            </a:r>
            <a:r>
              <a:rPr lang="fi-FI" sz="1600" baseline="30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/s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7704929" y="4865178"/>
            <a:ext cx="125821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f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50 Hz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7635425" y="4525261"/>
            <a:ext cx="139721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V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10 kV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45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4 – Design the components of the energy chain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517" y="1669710"/>
            <a:ext cx="5656015" cy="1046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Pumps/Turbines (</a:t>
            </a:r>
            <a:r>
              <a:rPr lang="fi-FI" sz="1600" b="1" i="1" dirty="0">
                <a:ea typeface="Batang" panose="02030600000101010101" pitchFamily="18" charset="-127"/>
              </a:rPr>
              <a:t>Analyze different solutions</a:t>
            </a:r>
            <a:r>
              <a:rPr lang="fi-FI" sz="1600" b="1" dirty="0">
                <a:ea typeface="Batang" panose="02030600000101010101" pitchFamily="18" charset="-127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fi-FI" sz="1600" i="1" dirty="0">
                <a:ea typeface="Batang" panose="02030600000101010101" pitchFamily="18" charset="-127"/>
              </a:rPr>
              <a:t>77 pumps/turbines of 200 MW at 500 rpm (Alstom Hydro)</a:t>
            </a:r>
          </a:p>
          <a:p>
            <a:pPr lvl="1">
              <a:spcAft>
                <a:spcPts val="1200"/>
              </a:spcAft>
            </a:pPr>
            <a:endParaRPr lang="fi-FI" sz="1600" i="1" dirty="0">
              <a:ea typeface="Batang" panose="02030600000101010101" pitchFamily="18" charset="-127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23420" y="1589080"/>
            <a:ext cx="2610139" cy="2026684"/>
            <a:chOff x="3910727" y="2429451"/>
            <a:chExt cx="2610139" cy="20266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90" t="35194" r="34623" b="28669"/>
            <a:stretch/>
          </p:blipFill>
          <p:spPr>
            <a:xfrm rot="5400000">
              <a:off x="4258198" y="2933271"/>
              <a:ext cx="1932250" cy="111347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650186" y="2527776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910727" y="3025442"/>
              <a:ext cx="74055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781062" y="3025442"/>
              <a:ext cx="686393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81062" y="3992438"/>
              <a:ext cx="68639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910727" y="3992438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073826" y="3396880"/>
              <a:ext cx="5807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Force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70955" y="3393874"/>
              <a:ext cx="64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Torque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46912" y="2589163"/>
              <a:ext cx="644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Speed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27486" y="2429451"/>
              <a:ext cx="644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Rot. Speed</a:t>
              </a:r>
              <a:endParaRPr lang="en-US" sz="12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4036279" y="3055123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894145" y="3059314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4195753" y="2919694"/>
              <a:ext cx="334327" cy="230339"/>
              <a:chOff x="1673463" y="3436322"/>
              <a:chExt cx="334327" cy="23033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1673463" y="3436322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684813" y="3666661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6019790" y="2909705"/>
              <a:ext cx="334327" cy="230339"/>
              <a:chOff x="3497500" y="3426333"/>
              <a:chExt cx="334327" cy="230339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34975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35088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962648" y="2545231"/>
            <a:ext cx="299447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Q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turbine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</a:t>
            </a:r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Q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hydro 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/77 =81,5 m</a:t>
            </a:r>
            <a:r>
              <a:rPr lang="fi-FI" sz="1600" baseline="30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/s 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962648" y="3030355"/>
            <a:ext cx="145143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l-GR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η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turbine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87 %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44891" y="2545231"/>
            <a:ext cx="188438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Max Flow of water 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44891" y="3011754"/>
            <a:ext cx="168072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Rated Efficiency 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1916623" y="3984394"/>
            <a:ext cx="166723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hydro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15,4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6" name="Picture 6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67" y="3628881"/>
            <a:ext cx="2763951" cy="122098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6646034" y="3890573"/>
            <a:ext cx="20443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rotation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13,4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707528" y="4632222"/>
            <a:ext cx="124959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loss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2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72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4 – Design the components of the energy chain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3865" y="1640522"/>
            <a:ext cx="2655421" cy="2019970"/>
            <a:chOff x="303865" y="1640522"/>
            <a:chExt cx="2655421" cy="20199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75" t="1217" r="34959" b="62406"/>
            <a:stretch/>
          </p:blipFill>
          <p:spPr>
            <a:xfrm rot="5400000">
              <a:off x="585666" y="2142846"/>
              <a:ext cx="1929879" cy="110541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2120040" y="2236513"/>
              <a:ext cx="72956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989164" y="1735765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03865" y="2236513"/>
              <a:ext cx="686393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5310" y="3203509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865" y="3203509"/>
              <a:ext cx="68639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3758" y="2604945"/>
              <a:ext cx="64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Torque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8394" y="2613172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289" y="1640522"/>
              <a:ext cx="644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Rot. Speed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27682" y="1765791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416948" y="2270385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2226376" y="2270385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42593" y="2120776"/>
              <a:ext cx="334327" cy="230339"/>
              <a:chOff x="3497500" y="3426333"/>
              <a:chExt cx="334327" cy="230339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34975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5088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419698" y="2120776"/>
              <a:ext cx="334327" cy="230339"/>
              <a:chOff x="5374605" y="3426333"/>
              <a:chExt cx="334327" cy="230339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5374605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385955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67" y="3628881"/>
            <a:ext cx="2763951" cy="122098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1585301" y="3972578"/>
            <a:ext cx="20443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rotation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13,4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707528" y="4632222"/>
            <a:ext cx="14743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loss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0,2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6636509" y="3897807"/>
            <a:ext cx="20443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generator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13,2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11517" y="1669710"/>
            <a:ext cx="565601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Motors/Generators (</a:t>
            </a:r>
            <a:r>
              <a:rPr lang="fi-FI" sz="1600" b="1" i="1" dirty="0">
                <a:ea typeface="Batang" panose="02030600000101010101" pitchFamily="18" charset="-127"/>
              </a:rPr>
              <a:t>Analyze different solutions</a:t>
            </a:r>
            <a:r>
              <a:rPr lang="fi-FI" sz="1600" b="1" dirty="0">
                <a:ea typeface="Batang" panose="02030600000101010101" pitchFamily="18" charset="-127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fi-FI" sz="1600" i="1" dirty="0">
                <a:ea typeface="Batang" panose="02030600000101010101" pitchFamily="18" charset="-127"/>
              </a:rPr>
              <a:t>77 Induction Motor of 174 MW at 500 rpm (Alstom Hydro)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409100" y="3062938"/>
            <a:ext cx="3770334" cy="252963"/>
            <a:chOff x="3411516" y="2957288"/>
            <a:chExt cx="3770334" cy="252963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8BBC685-36AF-44CF-8921-8FF2EDE4B228}"/>
                </a:ext>
              </a:extLst>
            </p:cNvPr>
            <p:cNvSpPr txBox="1"/>
            <p:nvPr/>
          </p:nvSpPr>
          <p:spPr>
            <a:xfrm>
              <a:off x="5339966" y="2957288"/>
              <a:ext cx="184188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600" i="1" dirty="0">
                  <a:latin typeface="Batang" panose="02030600000101010101" pitchFamily="18" charset="-127"/>
                  <a:ea typeface="Batang" panose="02030600000101010101" pitchFamily="18" charset="-127"/>
                </a:rPr>
                <a:t>η</a:t>
              </a:r>
              <a:r>
                <a:rPr lang="fi-FI" sz="1600" baseline="-25000" dirty="0">
                  <a:latin typeface="Batang" panose="02030600000101010101" pitchFamily="18" charset="-127"/>
                  <a:ea typeface="Batang" panose="02030600000101010101" pitchFamily="18" charset="-127"/>
                </a:rPr>
                <a:t>generator</a:t>
              </a:r>
              <a:r>
                <a:rPr lang="fi-FI" sz="1600" dirty="0">
                  <a:latin typeface="Batang" panose="02030600000101010101" pitchFamily="18" charset="-127"/>
                  <a:ea typeface="Batang" panose="02030600000101010101" pitchFamily="18" charset="-127"/>
                </a:rPr>
                <a:t> = 98,5 %</a:t>
              </a:r>
              <a:endParaRPr lang="en-US" sz="1600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11516" y="2964030"/>
              <a:ext cx="16807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ea typeface="Batang" panose="02030600000101010101" pitchFamily="18" charset="-127"/>
                </a:rPr>
                <a:t>Rated Efficiency :</a:t>
              </a:r>
              <a:endParaRPr lang="en-US" sz="1600" dirty="0">
                <a:ea typeface="Batang" panose="02030600000101010101" pitchFamily="18" charset="-127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09100" y="2530474"/>
            <a:ext cx="5078698" cy="258528"/>
            <a:chOff x="3427127" y="2477754"/>
            <a:chExt cx="5078698" cy="258528"/>
          </a:xfrm>
        </p:grpSpPr>
        <p:sp>
          <p:nvSpPr>
            <p:cNvPr id="64" name="TextBox 63"/>
            <p:cNvSpPr txBox="1"/>
            <p:nvPr/>
          </p:nvSpPr>
          <p:spPr>
            <a:xfrm>
              <a:off x="3427127" y="2490061"/>
              <a:ext cx="178977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ea typeface="Batang" panose="02030600000101010101" pitchFamily="18" charset="-127"/>
                </a:rPr>
                <a:t>Maximum current :</a:t>
              </a:r>
              <a:endParaRPr lang="en-US" sz="1600" dirty="0">
                <a:ea typeface="Batang" panose="0203060000010101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98BBC685-36AF-44CF-8921-8FF2EDE4B228}"/>
                </a:ext>
              </a:extLst>
            </p:cNvPr>
            <p:cNvSpPr txBox="1"/>
            <p:nvPr/>
          </p:nvSpPr>
          <p:spPr>
            <a:xfrm>
              <a:off x="5339966" y="2477754"/>
              <a:ext cx="31658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i="1" dirty="0">
                  <a:latin typeface="Batang" panose="02030600000101010101" pitchFamily="18" charset="-127"/>
                  <a:ea typeface="Batang" panose="02030600000101010101" pitchFamily="18" charset="-127"/>
                </a:rPr>
                <a:t>I</a:t>
              </a:r>
              <a:r>
                <a:rPr lang="fi-FI" sz="1600" baseline="-25000" dirty="0">
                  <a:latin typeface="Batang" panose="02030600000101010101" pitchFamily="18" charset="-127"/>
                  <a:ea typeface="Batang" panose="02030600000101010101" pitchFamily="18" charset="-127"/>
                </a:rPr>
                <a:t>generator </a:t>
              </a:r>
              <a:r>
                <a:rPr lang="fi-FI" sz="1600" dirty="0">
                  <a:latin typeface="Batang" panose="02030600000101010101" pitchFamily="18" charset="-127"/>
                  <a:ea typeface="Batang" panose="02030600000101010101" pitchFamily="18" charset="-127"/>
                </a:rPr>
                <a:t>= 8,3 kA per generator</a:t>
              </a:r>
              <a:endParaRPr lang="en-US" sz="1600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21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4 – Design the components of the energy chain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72210" y="1648993"/>
            <a:ext cx="2678745" cy="1928358"/>
            <a:chOff x="5191885" y="1738846"/>
            <a:chExt cx="2678745" cy="19283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28" y="1738846"/>
              <a:ext cx="1121906" cy="192835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935958" y="1741934"/>
              <a:ext cx="1130876" cy="1924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06140" y="2236513"/>
              <a:ext cx="72956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78120" y="2236513"/>
              <a:ext cx="690477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66518" y="3195363"/>
              <a:ext cx="690477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91885" y="3203509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04494" y="2613172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29738" y="2604945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13782" y="1765791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66834" y="1784594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5312476" y="2270385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7172276" y="2263011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505798" y="2120776"/>
              <a:ext cx="334327" cy="230339"/>
              <a:chOff x="5374605" y="3426333"/>
              <a:chExt cx="334327" cy="230339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5374605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385955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7314793" y="2120776"/>
              <a:ext cx="334327" cy="230339"/>
              <a:chOff x="7183600" y="3426333"/>
              <a:chExt cx="334327" cy="230339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71836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71949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67" y="3628881"/>
            <a:ext cx="2763951" cy="122098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1585301" y="3972578"/>
            <a:ext cx="20443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generator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13,2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707528" y="4632222"/>
            <a:ext cx="14743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loss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0,4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6636509" y="3897807"/>
            <a:ext cx="20443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12,8 GW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8915" y="1643676"/>
            <a:ext cx="5968618" cy="1046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w"/>
            </a:pPr>
            <a:r>
              <a:rPr lang="fi-FI" sz="1600" b="1" dirty="0">
                <a:ea typeface="Batang" panose="02030600000101010101" pitchFamily="18" charset="-127"/>
              </a:rPr>
              <a:t>Frequency Converters (</a:t>
            </a:r>
            <a:r>
              <a:rPr lang="fi-FI" sz="1600" b="1" i="1" dirty="0">
                <a:ea typeface="Batang" panose="02030600000101010101" pitchFamily="18" charset="-127"/>
              </a:rPr>
              <a:t>Analyze different solutions</a:t>
            </a:r>
            <a:r>
              <a:rPr lang="fi-FI" sz="1600" b="1" dirty="0">
                <a:ea typeface="Batang" panose="02030600000101010101" pitchFamily="18" charset="-127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fi-FI" sz="1600" i="1" dirty="0">
                <a:ea typeface="Batang" panose="02030600000101010101" pitchFamily="18" charset="-127"/>
              </a:rPr>
              <a:t>77 Voltage Source Inverters of 172 MW for 50 Hz (ABB Drive)</a:t>
            </a:r>
          </a:p>
          <a:p>
            <a:pPr lvl="1">
              <a:spcAft>
                <a:spcPts val="1200"/>
              </a:spcAft>
            </a:pPr>
            <a:endParaRPr lang="fi-FI" sz="1600" i="1" dirty="0">
              <a:ea typeface="Batang" panose="02030600000101010101" pitchFamily="18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725718" y="2957227"/>
            <a:ext cx="199905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l-GR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η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converter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97 %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97268" y="2973494"/>
            <a:ext cx="168072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Rated Efficiency 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97268" y="2522759"/>
            <a:ext cx="168072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Output current 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740252" y="2517186"/>
            <a:ext cx="308942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16,6 kA per converter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18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A931EDF-CF52-49A3-861A-6B5F02B94B8B}"/>
              </a:ext>
            </a:extLst>
          </p:cNvPr>
          <p:cNvSpPr/>
          <p:nvPr/>
        </p:nvSpPr>
        <p:spPr>
          <a:xfrm>
            <a:off x="0" y="4408197"/>
            <a:ext cx="1996440" cy="65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game, table, umbrella&#10;&#10;Description automatically generated">
            <a:extLst>
              <a:ext uri="{FF2B5EF4-FFF2-40B4-BE49-F238E27FC236}">
                <a16:creationId xmlns="" xmlns:a16="http://schemas.microsoft.com/office/drawing/2014/main" id="{1207B797-42BF-4929-98C7-B2AE142D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73481" y="3731426"/>
            <a:ext cx="1406219" cy="482922"/>
          </a:xfrm>
          <a:prstGeom prst="rect">
            <a:avLst/>
          </a:prstGeom>
          <a:effectLst>
            <a:outerShdw algn="ctr" rotWithShape="0">
              <a:schemeClr val="bg1"/>
            </a:outerShdw>
          </a:effectLst>
          <a:scene3d>
            <a:camera prst="obliqueTopLeft"/>
            <a:lightRig rig="threePt" dir="t"/>
          </a:scene3d>
          <a:sp3d/>
        </p:spPr>
      </p:pic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5 – Estimate the performance of the storage system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90160" y="1598726"/>
            <a:ext cx="6339786" cy="921122"/>
            <a:chOff x="1479948" y="1691276"/>
            <a:chExt cx="6877376" cy="1363002"/>
          </a:xfrm>
        </p:grpSpPr>
        <p:grpSp>
          <p:nvGrpSpPr>
            <p:cNvPr id="14" name="Group 13"/>
            <p:cNvGrpSpPr/>
            <p:nvPr/>
          </p:nvGrpSpPr>
          <p:grpSpPr>
            <a:xfrm>
              <a:off x="1479948" y="1691276"/>
              <a:ext cx="6877376" cy="1363002"/>
              <a:chOff x="1546623" y="2587442"/>
              <a:chExt cx="6877376" cy="1363002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3216" y="2587442"/>
                <a:ext cx="2763951" cy="122098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8BBC685-36AF-44CF-8921-8FF2EDE4B228}"/>
                  </a:ext>
                </a:extLst>
              </p:cNvPr>
              <p:cNvSpPr txBox="1"/>
              <p:nvPr/>
            </p:nvSpPr>
            <p:spPr>
              <a:xfrm>
                <a:off x="1546623" y="2901879"/>
                <a:ext cx="1865626" cy="3643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P</a:t>
                </a:r>
                <a:r>
                  <a:rPr lang="fi-FI" sz="1600" baseline="-250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hydro</a:t>
                </a:r>
                <a:r>
                  <a:rPr lang="fi-FI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= 15,4 GW</a:t>
                </a:r>
                <a:endParaRPr lang="en-US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8BBC685-36AF-44CF-8921-8FF2EDE4B228}"/>
                  </a:ext>
                </a:extLst>
              </p:cNvPr>
              <p:cNvSpPr txBox="1"/>
              <p:nvPr/>
            </p:nvSpPr>
            <p:spPr>
              <a:xfrm>
                <a:off x="6379633" y="2785235"/>
                <a:ext cx="204436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P</a:t>
                </a:r>
                <a:r>
                  <a:rPr lang="fi-FI" sz="1600" baseline="-250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elec</a:t>
                </a:r>
                <a:r>
                  <a:rPr lang="fi-FI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= 12,8 GW</a:t>
                </a:r>
                <a:endParaRPr lang="en-US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8BBC685-36AF-44CF-8921-8FF2EDE4B228}"/>
                  </a:ext>
                </a:extLst>
              </p:cNvPr>
              <p:cNvSpPr txBox="1"/>
              <p:nvPr/>
            </p:nvSpPr>
            <p:spPr>
              <a:xfrm>
                <a:off x="5322538" y="3704223"/>
                <a:ext cx="204436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P</a:t>
                </a:r>
                <a:r>
                  <a:rPr lang="fi-FI" sz="1600" baseline="-250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loss</a:t>
                </a:r>
                <a:r>
                  <a:rPr lang="fi-FI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= 2,6 GW</a:t>
                </a:r>
                <a:endParaRPr lang="en-US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8BBC685-36AF-44CF-8921-8FF2EDE4B228}"/>
                </a:ext>
              </a:extLst>
            </p:cNvPr>
            <p:cNvSpPr txBox="1"/>
            <p:nvPr/>
          </p:nvSpPr>
          <p:spPr>
            <a:xfrm>
              <a:off x="4262641" y="1889069"/>
              <a:ext cx="1369842" cy="3643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600" b="1" i="1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η</a:t>
              </a:r>
              <a:r>
                <a:rPr lang="fi-FI" sz="1600" b="1" baseline="-25000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chain</a:t>
              </a:r>
              <a:r>
                <a:rPr lang="fi-FI" sz="1600" b="1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 = 83 %</a:t>
              </a:r>
              <a:endParaRPr lang="en-US" sz="16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pic>
        <p:nvPicPr>
          <p:cNvPr id="30" name="Picture 29" descr="A picture containing table, umbrella, drawing, game&#10;&#10;Description automatically generated">
            <a:extLst>
              <a:ext uri="{FF2B5EF4-FFF2-40B4-BE49-F238E27FC236}">
                <a16:creationId xmlns="" xmlns:a16="http://schemas.microsoft.com/office/drawing/2014/main" id="{06DEF0A7-9684-4420-B2C8-50500081E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18" y="3731948"/>
            <a:ext cx="1367514" cy="482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2BF377-7B7F-4060-9089-E81260D8EBFA}"/>
              </a:ext>
            </a:extLst>
          </p:cNvPr>
          <p:cNvSpPr txBox="1"/>
          <p:nvPr/>
        </p:nvSpPr>
        <p:spPr>
          <a:xfrm>
            <a:off x="427704" y="2974507"/>
            <a:ext cx="574908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The round trip efficiency 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considers the conversion chain for storing and for returning the energy. </a:t>
            </a:r>
            <a:endParaRPr lang="en-US" sz="1600" dirty="0">
              <a:ea typeface="Batang" panose="02030600000101010101" pitchFamily="18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3E10C4F-91CE-4F10-8E43-59B720949AC9}"/>
              </a:ext>
            </a:extLst>
          </p:cNvPr>
          <p:cNvGrpSpPr/>
          <p:nvPr/>
        </p:nvGrpSpPr>
        <p:grpSpPr>
          <a:xfrm>
            <a:off x="191820" y="4270535"/>
            <a:ext cx="7098190" cy="832139"/>
            <a:chOff x="1290160" y="3669223"/>
            <a:chExt cx="7098190" cy="832139"/>
          </a:xfrm>
        </p:grpSpPr>
        <p:pic>
          <p:nvPicPr>
            <p:cNvPr id="32" name="Picture 31" descr="Screen Clipping">
              <a:extLst>
                <a:ext uri="{FF2B5EF4-FFF2-40B4-BE49-F238E27FC236}">
                  <a16:creationId xmlns="" xmlns:a16="http://schemas.microsoft.com/office/drawing/2014/main" id="{B649E41D-1A02-4ED0-941D-01B4AFADD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3" y="3669223"/>
              <a:ext cx="2763951" cy="688141"/>
            </a:xfrm>
            <a:prstGeom prst="rect">
              <a:avLst/>
            </a:prstGeom>
          </p:spPr>
        </p:pic>
        <p:pic>
          <p:nvPicPr>
            <p:cNvPr id="35" name="Picture 34" descr="Screen Clipping">
              <a:extLst>
                <a:ext uri="{FF2B5EF4-FFF2-40B4-BE49-F238E27FC236}">
                  <a16:creationId xmlns="" xmlns:a16="http://schemas.microsoft.com/office/drawing/2014/main" id="{888E81AA-E007-44C8-B749-5577AF37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049" y="3671753"/>
              <a:ext cx="2763951" cy="82960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EE3B938-9B82-44CC-8166-75AB6C6A2F4D}"/>
                </a:ext>
              </a:extLst>
            </p:cNvPr>
            <p:cNvSpPr txBox="1"/>
            <p:nvPr/>
          </p:nvSpPr>
          <p:spPr>
            <a:xfrm>
              <a:off x="4616450" y="3789947"/>
              <a:ext cx="52705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i="1" dirty="0">
                  <a:latin typeface="Batang" panose="02030600000101010101" pitchFamily="18" charset="-127"/>
                  <a:ea typeface="Batang" panose="02030600000101010101" pitchFamily="18" charset="-127"/>
                </a:rPr>
                <a:t>P</a:t>
              </a:r>
              <a:r>
                <a:rPr lang="fi-FI" sz="1600" baseline="-25000" dirty="0">
                  <a:latin typeface="Batang" panose="02030600000101010101" pitchFamily="18" charset="-127"/>
                  <a:ea typeface="Batang" panose="02030600000101010101" pitchFamily="18" charset="-127"/>
                </a:rPr>
                <a:t>hydro</a:t>
              </a:r>
              <a:endParaRPr lang="en-US" sz="1600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4DE425A-9CFF-4208-B419-4EB9E9CCF5D9}"/>
                </a:ext>
              </a:extLst>
            </p:cNvPr>
            <p:cNvSpPr txBox="1"/>
            <p:nvPr/>
          </p:nvSpPr>
          <p:spPr>
            <a:xfrm>
              <a:off x="7939798" y="3735847"/>
              <a:ext cx="4485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i="1" dirty="0">
                  <a:latin typeface="Batang" panose="02030600000101010101" pitchFamily="18" charset="-127"/>
                  <a:ea typeface="Batang" panose="02030600000101010101" pitchFamily="18" charset="-127"/>
                </a:rPr>
                <a:t>P</a:t>
              </a:r>
              <a:r>
                <a:rPr lang="fi-FI" sz="1600" baseline="-25000" dirty="0">
                  <a:latin typeface="Batang" panose="02030600000101010101" pitchFamily="18" charset="-127"/>
                  <a:ea typeface="Batang" panose="02030600000101010101" pitchFamily="18" charset="-127"/>
                </a:rPr>
                <a:t>elec</a:t>
              </a:r>
              <a:endParaRPr lang="en-US" sz="1600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2CD6138-660D-465B-8229-947643740974}"/>
                </a:ext>
              </a:extLst>
            </p:cNvPr>
            <p:cNvSpPr txBox="1"/>
            <p:nvPr/>
          </p:nvSpPr>
          <p:spPr>
            <a:xfrm>
              <a:off x="1290160" y="3858957"/>
              <a:ext cx="4485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i="1" dirty="0">
                  <a:latin typeface="Batang" panose="02030600000101010101" pitchFamily="18" charset="-127"/>
                  <a:ea typeface="Batang" panose="02030600000101010101" pitchFamily="18" charset="-127"/>
                </a:rPr>
                <a:t>P</a:t>
              </a:r>
              <a:r>
                <a:rPr lang="fi-FI" sz="1600" baseline="-25000" dirty="0">
                  <a:latin typeface="Batang" panose="02030600000101010101" pitchFamily="18" charset="-127"/>
                  <a:ea typeface="Batang" panose="02030600000101010101" pitchFamily="18" charset="-127"/>
                </a:rPr>
                <a:t>elec</a:t>
              </a:r>
              <a:endParaRPr lang="en-US" sz="1600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82A8E484-A186-482E-A53D-A2EDAE3BE443}"/>
                </a:ext>
              </a:extLst>
            </p:cNvPr>
            <p:cNvSpPr txBox="1"/>
            <p:nvPr/>
          </p:nvSpPr>
          <p:spPr>
            <a:xfrm>
              <a:off x="2865043" y="3789947"/>
              <a:ext cx="144541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600" b="1" i="1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η</a:t>
              </a:r>
              <a:r>
                <a:rPr lang="fi-FI" sz="1600" b="1" baseline="-25000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storing</a:t>
              </a:r>
              <a:r>
                <a:rPr lang="fi-FI" sz="1600" b="1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 = 83 %</a:t>
              </a:r>
              <a:endParaRPr lang="en-US" sz="16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7CD28E2-38A8-4EA6-A1C0-3555C9250B39}"/>
                </a:ext>
              </a:extLst>
            </p:cNvPr>
            <p:cNvSpPr txBox="1"/>
            <p:nvPr/>
          </p:nvSpPr>
          <p:spPr>
            <a:xfrm>
              <a:off x="6105946" y="3733414"/>
              <a:ext cx="144541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600" b="1" i="1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η</a:t>
              </a:r>
              <a:r>
                <a:rPr lang="fi-FI" sz="1600" b="1" baseline="-25000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returing</a:t>
              </a:r>
              <a:r>
                <a:rPr lang="fi-FI" sz="1600" b="1" dirty="0">
                  <a:solidFill>
                    <a:schemeClr val="bg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 = 83 %</a:t>
              </a:r>
              <a:endParaRPr lang="en-US" sz="16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9CDC6A5-C967-4CDA-A818-DEF7C192A885}"/>
              </a:ext>
            </a:extLst>
          </p:cNvPr>
          <p:cNvSpPr/>
          <p:nvPr/>
        </p:nvSpPr>
        <p:spPr>
          <a:xfrm>
            <a:off x="7789048" y="4392420"/>
            <a:ext cx="1195269" cy="401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η</a:t>
            </a:r>
            <a:r>
              <a:rPr lang="fi-FI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 = 69 %</a:t>
            </a:r>
            <a:endParaRPr lang="en-US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976752A-1ACE-4B1F-98D8-426A10C703CE}"/>
              </a:ext>
            </a:extLst>
          </p:cNvPr>
          <p:cNvSpPr txBox="1"/>
          <p:nvPr/>
        </p:nvSpPr>
        <p:spPr>
          <a:xfrm>
            <a:off x="6516520" y="3061069"/>
            <a:ext cx="23671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16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η</a:t>
            </a:r>
            <a:r>
              <a:rPr lang="fi-FI" sz="1600" b="1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round trip</a:t>
            </a:r>
            <a:r>
              <a:rPr lang="fi-FI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 = </a:t>
            </a:r>
            <a:r>
              <a:rPr lang="el-GR" sz="16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η</a:t>
            </a:r>
            <a:r>
              <a:rPr lang="fi-FI" sz="1600" b="1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storing</a:t>
            </a:r>
            <a:r>
              <a:rPr lang="fi-FI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l-GR" sz="16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η</a:t>
            </a:r>
            <a:r>
              <a:rPr lang="fi-FI" sz="1600" b="1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returning</a:t>
            </a:r>
            <a:r>
              <a:rPr lang="fi-FI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sz="1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25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92CF04A7-319E-4DFB-BA2B-A15527FF59DF}"/>
              </a:ext>
            </a:extLst>
          </p:cNvPr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7" name="Rounded Rectangular Callout 23">
            <a:extLst>
              <a:ext uri="{FF2B5EF4-FFF2-40B4-BE49-F238E27FC236}">
                <a16:creationId xmlns="" xmlns:a16="http://schemas.microsoft.com/office/drawing/2014/main" id="{C605CA7E-1664-4E56-BEE7-3DAD2E27EF58}"/>
              </a:ext>
            </a:extLst>
          </p:cNvPr>
          <p:cNvSpPr/>
          <p:nvPr/>
        </p:nvSpPr>
        <p:spPr>
          <a:xfrm>
            <a:off x="276010" y="3041107"/>
            <a:ext cx="3255054" cy="750666"/>
          </a:xfrm>
          <a:prstGeom prst="wedgeRoundRectCallout">
            <a:avLst>
              <a:gd name="adj1" fmla="val 63112"/>
              <a:gd name="adj2" fmla="val -37719"/>
              <a:gd name="adj3" fmla="val 16667"/>
            </a:avLst>
          </a:prstGeom>
          <a:solidFill>
            <a:srgbClr val="887804">
              <a:alpha val="20000"/>
            </a:srgbClr>
          </a:solidFill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Would we get a higher efficiency with less turbines ?</a:t>
            </a:r>
          </a:p>
        </p:txBody>
      </p:sp>
      <p:sp>
        <p:nvSpPr>
          <p:cNvPr id="10" name="Rounded Rectangular Callout 24">
            <a:extLst>
              <a:ext uri="{FF2B5EF4-FFF2-40B4-BE49-F238E27FC236}">
                <a16:creationId xmlns="" xmlns:a16="http://schemas.microsoft.com/office/drawing/2014/main" id="{7858D75D-A621-4708-B42E-EF891B075972}"/>
              </a:ext>
            </a:extLst>
          </p:cNvPr>
          <p:cNvSpPr/>
          <p:nvPr/>
        </p:nvSpPr>
        <p:spPr>
          <a:xfrm>
            <a:off x="5705679" y="2691548"/>
            <a:ext cx="3255054" cy="957581"/>
          </a:xfrm>
          <a:prstGeom prst="wedgeRoundRectCallout">
            <a:avLst>
              <a:gd name="adj1" fmla="val -68757"/>
              <a:gd name="adj2" fmla="val -7563"/>
              <a:gd name="adj3" fmla="val 16667"/>
            </a:avLst>
          </a:prstGeom>
          <a:solidFill>
            <a:srgbClr val="7030A0">
              <a:alpha val="2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What is the autonomy of our storing </a:t>
            </a:r>
            <a:r>
              <a:rPr lang="en-US" sz="1600" i="1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system if </a:t>
            </a:r>
            <a:r>
              <a:rPr lang="en-US" sz="1600" i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one power plant is shut down ?</a:t>
            </a:r>
          </a:p>
        </p:txBody>
      </p:sp>
      <p:sp>
        <p:nvSpPr>
          <p:cNvPr id="13" name="Rounded Rectangular Callout 21">
            <a:extLst>
              <a:ext uri="{FF2B5EF4-FFF2-40B4-BE49-F238E27FC236}">
                <a16:creationId xmlns="" xmlns:a16="http://schemas.microsoft.com/office/drawing/2014/main" id="{4B12C727-6DB5-4E85-BB49-3F5BFE343708}"/>
              </a:ext>
            </a:extLst>
          </p:cNvPr>
          <p:cNvSpPr/>
          <p:nvPr/>
        </p:nvSpPr>
        <p:spPr>
          <a:xfrm>
            <a:off x="1907424" y="1690000"/>
            <a:ext cx="4354311" cy="761294"/>
          </a:xfrm>
          <a:prstGeom prst="wedgeRoundRectCallout">
            <a:avLst>
              <a:gd name="adj1" fmla="val -1563"/>
              <a:gd name="adj2" fmla="val 86527"/>
              <a:gd name="adj3" fmla="val 16667"/>
            </a:avLst>
          </a:prstGeom>
          <a:solidFill>
            <a:srgbClr val="FF8C00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Our initial guess of the efficiency is lower than the designed efficiency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="" xmlns:a16="http://schemas.microsoft.com/office/drawing/2014/main" id="{C78A2C5D-439A-49F8-B507-E9DEBF15061C}"/>
              </a:ext>
            </a:extLst>
          </p:cNvPr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6 – Adjust and improve the design: Back to step 1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sp>
        <p:nvSpPr>
          <p:cNvPr id="20" name="Rounded Rectangular Callout 21">
            <a:extLst>
              <a:ext uri="{FF2B5EF4-FFF2-40B4-BE49-F238E27FC236}">
                <a16:creationId xmlns="" xmlns:a16="http://schemas.microsoft.com/office/drawing/2014/main" id="{A633B617-1BC5-4ACF-8C06-D44ED798D2EA}"/>
              </a:ext>
            </a:extLst>
          </p:cNvPr>
          <p:cNvSpPr/>
          <p:nvPr/>
        </p:nvSpPr>
        <p:spPr>
          <a:xfrm>
            <a:off x="2659026" y="4115804"/>
            <a:ext cx="4017590" cy="695637"/>
          </a:xfrm>
          <a:prstGeom prst="wedgeRoundRectCallout">
            <a:avLst>
              <a:gd name="adj1" fmla="val 3669"/>
              <a:gd name="adj2" fmla="val -90639"/>
              <a:gd name="adj3" fmla="val 16667"/>
            </a:avLst>
          </a:prstGeom>
          <a:solidFill>
            <a:srgbClr val="EF363B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competitors could have cheaper solution, should we check it ?</a:t>
            </a:r>
          </a:p>
        </p:txBody>
      </p:sp>
    </p:spTree>
    <p:extLst>
      <p:ext uri="{BB962C8B-B14F-4D97-AF65-F5344CB8AC3E}">
        <p14:creationId xmlns:p14="http://schemas.microsoft.com/office/powerpoint/2010/main" val="302529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="" xmlns:a16="http://schemas.microsoft.com/office/drawing/2014/main" id="{606C88B5-A9B7-4162-9998-5E0DF8A965AA}"/>
              </a:ext>
            </a:extLst>
          </p:cNvPr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Today, you can learn :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4BFC415-78D6-47C0-88B3-09FE30349DD2}"/>
              </a:ext>
            </a:extLst>
          </p:cNvPr>
          <p:cNvSpPr/>
          <p:nvPr/>
        </p:nvSpPr>
        <p:spPr>
          <a:xfrm>
            <a:off x="749300" y="1684200"/>
            <a:ext cx="3512984" cy="1098912"/>
          </a:xfrm>
          <a:prstGeom prst="roundRect">
            <a:avLst/>
          </a:prstGeom>
          <a:solidFill>
            <a:srgbClr val="0000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Where the electrical storage system are commonly located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5F14D03-803E-4270-90FF-5C23EDC4DF18}"/>
              </a:ext>
            </a:extLst>
          </p:cNvPr>
          <p:cNvSpPr/>
          <p:nvPr/>
        </p:nvSpPr>
        <p:spPr>
          <a:xfrm>
            <a:off x="1476639" y="3347883"/>
            <a:ext cx="6164825" cy="951271"/>
          </a:xfrm>
          <a:prstGeom prst="roundRect">
            <a:avLst/>
          </a:prstGeom>
          <a:solidFill>
            <a:srgbClr val="0064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One pre-design method applied for an hydraulic storage system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80C58AB-8BC6-4CF3-BDFF-48D54D42F7E4}"/>
              </a:ext>
            </a:extLst>
          </p:cNvPr>
          <p:cNvSpPr/>
          <p:nvPr/>
        </p:nvSpPr>
        <p:spPr>
          <a:xfrm>
            <a:off x="4881716" y="1701438"/>
            <a:ext cx="3512984" cy="1098912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How to select the components for converting different types of energy</a:t>
            </a:r>
          </a:p>
        </p:txBody>
      </p:sp>
    </p:spTree>
    <p:extLst>
      <p:ext uri="{BB962C8B-B14F-4D97-AF65-F5344CB8AC3E}">
        <p14:creationId xmlns:p14="http://schemas.microsoft.com/office/powerpoint/2010/main" val="93687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77311" y="223262"/>
            <a:ext cx="23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ea typeface="Batang" panose="02030600000101010101" pitchFamily="18" charset="-127"/>
              </a:rPr>
              <a:t>Power Plants</a:t>
            </a:r>
            <a:endParaRPr lang="en-US" sz="2200" b="1" dirty="0">
              <a:ea typeface="Batang" panose="02030600000101010101" pitchFamily="18" charset="-127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19458" y="223263"/>
            <a:ext cx="2340000" cy="53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ea typeface="Batang" panose="02030600000101010101" pitchFamily="18" charset="-127"/>
              </a:rPr>
              <a:t>Electric Grid</a:t>
            </a:r>
            <a:endParaRPr lang="en-US" sz="2200" b="1" dirty="0">
              <a:ea typeface="Batang" panose="02030600000101010101" pitchFamily="18" charset="-127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1265" y="218738"/>
            <a:ext cx="23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ea typeface="Batang" panose="02030600000101010101" pitchFamily="18" charset="-127"/>
              </a:rPr>
              <a:t>Consumers</a:t>
            </a:r>
            <a:endParaRPr lang="en-US" sz="2200" b="1" dirty="0">
              <a:ea typeface="Batang" panose="02030600000101010101" pitchFamily="18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3549" y="843346"/>
            <a:ext cx="7637547" cy="3457245"/>
            <a:chOff x="693549" y="843346"/>
            <a:chExt cx="7637547" cy="34572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58"/>
            <a:stretch/>
          </p:blipFill>
          <p:spPr>
            <a:xfrm>
              <a:off x="786993" y="843346"/>
              <a:ext cx="7200000" cy="34572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96903" y="1081889"/>
              <a:ext cx="162255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Nuclear Power Plants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311" y="1290529"/>
              <a:ext cx="10667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Natural Gas Generators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549" y="3746631"/>
              <a:ext cx="90938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Wind Farms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2936" y="4115925"/>
              <a:ext cx="151437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Photovoltaic Farms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5039" y="2916129"/>
              <a:ext cx="140017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Hydropower Plants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6527" y="1286488"/>
              <a:ext cx="146685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Transmission Lines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6314" y="1143702"/>
              <a:ext cx="146685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solidFill>
                    <a:srgbClr val="00008C"/>
                  </a:solidFill>
                  <a:ea typeface="Batang" panose="02030600000101010101" pitchFamily="18" charset="-127"/>
                </a:rPr>
                <a:t>Utility scale storage</a:t>
              </a:r>
              <a:endParaRPr lang="en-US" sz="1200" b="1" dirty="0">
                <a:solidFill>
                  <a:srgbClr val="00008C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13217" y="3178575"/>
              <a:ext cx="17880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Plug-in Electric Vehicles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1265" y="2298668"/>
              <a:ext cx="94096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Photovoltaic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84251" y="2809243"/>
              <a:ext cx="940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ea typeface="Batang" panose="02030600000101010101" pitchFamily="18" charset="-127"/>
                </a:rPr>
                <a:t>Distributed Substations</a:t>
              </a:r>
              <a:endParaRPr lang="en-US" sz="1200" b="1" dirty="0">
                <a:ea typeface="Batang" panose="02030600000101010101" pitchFamily="18" charset="-127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3166" y="1209368"/>
              <a:ext cx="1507944" cy="198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4244" y="1328368"/>
              <a:ext cx="146685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dirty="0">
                  <a:solidFill>
                    <a:srgbClr val="00008C"/>
                  </a:solidFill>
                  <a:ea typeface="Batang" panose="02030600000101010101" pitchFamily="18" charset="-127"/>
                </a:rPr>
                <a:t>Distributed storage</a:t>
              </a:r>
              <a:endParaRPr lang="en-US" sz="1200" b="1" dirty="0">
                <a:solidFill>
                  <a:srgbClr val="00008C"/>
                </a:solidFill>
                <a:ea typeface="Batang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23547" y="3746631"/>
            <a:ext cx="69125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>
                <a:solidFill>
                  <a:srgbClr val="00008C"/>
                </a:solidFill>
                <a:ea typeface="Batang" panose="02030600000101010101" pitchFamily="18" charset="-127"/>
              </a:rPr>
              <a:t>Shaving storage</a:t>
            </a:r>
            <a:endParaRPr lang="en-US" sz="1200" b="1" dirty="0">
              <a:solidFill>
                <a:srgbClr val="00008C"/>
              </a:solidFill>
              <a:ea typeface="Batang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863" y="2624577"/>
            <a:ext cx="8357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>
                <a:solidFill>
                  <a:srgbClr val="00008C"/>
                </a:solidFill>
                <a:ea typeface="Batang" panose="02030600000101010101" pitchFamily="18" charset="-127"/>
              </a:rPr>
              <a:t>Smoothing storage</a:t>
            </a:r>
            <a:endParaRPr lang="en-US" sz="1200" b="1" dirty="0">
              <a:solidFill>
                <a:srgbClr val="00008C"/>
              </a:solidFill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34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2480" y="319283"/>
            <a:ext cx="3103471" cy="4479440"/>
            <a:chOff x="471953" y="1424327"/>
            <a:chExt cx="3103471" cy="4479440"/>
          </a:xfrm>
        </p:grpSpPr>
        <p:grpSp>
          <p:nvGrpSpPr>
            <p:cNvPr id="8" name="Group 7"/>
            <p:cNvGrpSpPr/>
            <p:nvPr/>
          </p:nvGrpSpPr>
          <p:grpSpPr>
            <a:xfrm>
              <a:off x="694293" y="1424327"/>
              <a:ext cx="2881131" cy="3958438"/>
              <a:chOff x="694293" y="1424327"/>
              <a:chExt cx="2881131" cy="395843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87"/>
              <a:stretch/>
            </p:blipFill>
            <p:spPr>
              <a:xfrm>
                <a:off x="694293" y="2315174"/>
                <a:ext cx="2881131" cy="3067591"/>
              </a:xfrm>
              <a:prstGeom prst="rect">
                <a:avLst/>
              </a:prstGeom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995714" y="1424327"/>
                <a:ext cx="2430000" cy="540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400" dirty="0">
                    <a:ea typeface="Batang" panose="02030600000101010101" pitchFamily="18" charset="-127"/>
                  </a:rPr>
                  <a:t>Production</a:t>
                </a:r>
                <a:endParaRPr lang="en-US" sz="2400" dirty="0">
                  <a:ea typeface="Batang" panose="02030600000101010101" pitchFamily="18" charset="-127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40286" y="2365569"/>
              <a:ext cx="2554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10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0285" y="2921347"/>
              <a:ext cx="2554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 8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0284" y="3443637"/>
              <a:ext cx="2554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 6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283" y="4062492"/>
              <a:ext cx="2554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 4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282" y="4602510"/>
              <a:ext cx="2554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 2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0281" y="5161218"/>
              <a:ext cx="2554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 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5522" y="5688323"/>
              <a:ext cx="58881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 </a:t>
              </a:r>
              <a:r>
                <a:rPr lang="fi-FI" sz="1400" dirty="0">
                  <a:ea typeface="Batang" panose="02030600000101010101" pitchFamily="18" charset="-127"/>
                </a:rPr>
                <a:t>1 day</a:t>
              </a:r>
              <a:endParaRPr lang="en-US" sz="1400" dirty="0">
                <a:ea typeface="Batang" panose="0203060000010101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4518" y="3243037"/>
              <a:ext cx="67436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  <a:ea typeface="Batang" panose="02030600000101010101" pitchFamily="18" charset="-127"/>
                </a:rPr>
                <a:t>Nuclear</a:t>
              </a:r>
              <a:endParaRPr lang="en-US" sz="1400" dirty="0">
                <a:solidFill>
                  <a:srgbClr val="FF0000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49053" y="4443958"/>
              <a:ext cx="49674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400" dirty="0">
                  <a:solidFill>
                    <a:srgbClr val="00008B"/>
                  </a:solidFill>
                  <a:ea typeface="Batang" panose="02030600000101010101" pitchFamily="18" charset="-127"/>
                </a:rPr>
                <a:t>Wind</a:t>
              </a:r>
            </a:p>
            <a:p>
              <a:r>
                <a:rPr lang="fi-FI" sz="1400" dirty="0">
                  <a:solidFill>
                    <a:srgbClr val="00008B"/>
                  </a:solidFill>
                  <a:ea typeface="Batang" panose="02030600000101010101" pitchFamily="18" charset="-127"/>
                </a:rPr>
                <a:t>Farm</a:t>
              </a:r>
              <a:endParaRPr lang="en-US" sz="1400" dirty="0">
                <a:solidFill>
                  <a:srgbClr val="00008B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1223574" y="3585429"/>
              <a:ext cx="3598804" cy="2077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dirty="0">
                  <a:ea typeface="Batang" panose="02030600000101010101" pitchFamily="18" charset="-127"/>
                </a:rPr>
                <a:t>Power Production [GW]</a:t>
              </a:r>
              <a:endParaRPr lang="en-US" dirty="0">
                <a:ea typeface="Batang" panose="02030600000101010101" pitchFamily="18" charset="-127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95702" y="316264"/>
            <a:ext cx="3586255" cy="4125034"/>
            <a:chOff x="7365585" y="1408879"/>
            <a:chExt cx="4515460" cy="5077678"/>
          </a:xfrm>
        </p:grpSpPr>
        <p:sp>
          <p:nvSpPr>
            <p:cNvPr id="22" name="Rounded Rectangle 21"/>
            <p:cNvSpPr/>
            <p:nvPr/>
          </p:nvSpPr>
          <p:spPr>
            <a:xfrm>
              <a:off x="8454750" y="1408879"/>
              <a:ext cx="3059618" cy="6647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dirty="0">
                  <a:ea typeface="Batang" panose="02030600000101010101" pitchFamily="18" charset="-127"/>
                </a:rPr>
                <a:t>Consumption</a:t>
              </a:r>
              <a:endParaRPr lang="en-US" sz="2400" dirty="0">
                <a:ea typeface="Batang" panose="02030600000101010101" pitchFamily="18" charset="-127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365585" y="2322867"/>
              <a:ext cx="4515460" cy="4163690"/>
              <a:chOff x="6980125" y="1931384"/>
              <a:chExt cx="4515460" cy="416369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"/>
              <a:stretch/>
            </p:blipFill>
            <p:spPr>
              <a:xfrm>
                <a:off x="7535859" y="1931384"/>
                <a:ext cx="3959726" cy="184954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"/>
              <a:stretch/>
            </p:blipFill>
            <p:spPr>
              <a:xfrm>
                <a:off x="7535859" y="4160094"/>
                <a:ext cx="3959726" cy="180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431748" y="2119675"/>
                <a:ext cx="248940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65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431748" y="2400299"/>
                <a:ext cx="248940" cy="2270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60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431748" y="2671487"/>
                <a:ext cx="248940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55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31748" y="2959935"/>
                <a:ext cx="248940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50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431748" y="3263947"/>
                <a:ext cx="248938" cy="2359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45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31748" y="4144348"/>
                <a:ext cx="230397" cy="236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55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431748" y="4440418"/>
                <a:ext cx="230398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50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31747" y="4759669"/>
                <a:ext cx="230399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45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31747" y="5107921"/>
                <a:ext cx="230397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40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31747" y="5422496"/>
                <a:ext cx="230397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35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31798" y="3662778"/>
                <a:ext cx="20161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M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031798" y="5867761"/>
                <a:ext cx="20161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M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27736" y="3662778"/>
                <a:ext cx="229704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Tu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527737" y="5867761"/>
                <a:ext cx="229703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Tu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023676" y="3662778"/>
                <a:ext cx="20161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W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023676" y="5867761"/>
                <a:ext cx="20161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W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020619" y="3662778"/>
                <a:ext cx="1787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F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020619" y="5867761"/>
                <a:ext cx="1787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F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491523" y="3662778"/>
                <a:ext cx="243183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Th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491523" y="5867761"/>
                <a:ext cx="243183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Th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502219" y="3662778"/>
                <a:ext cx="284748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Sa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502219" y="5867761"/>
                <a:ext cx="284748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Sa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989745" y="3662778"/>
                <a:ext cx="388448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Su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989745" y="5867761"/>
                <a:ext cx="278327" cy="22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Su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200000">
                <a:off x="5145481" y="3917701"/>
                <a:ext cx="3877037" cy="2077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i-FI" dirty="0">
                    <a:ea typeface="Batang" panose="02030600000101010101" pitchFamily="18" charset="-127"/>
                  </a:rPr>
                  <a:t>Power Consumption  [GW]</a:t>
                </a:r>
                <a:endParaRPr lang="en-US" dirty="0">
                  <a:ea typeface="Batang" panose="02030600000101010101" pitchFamily="18" charset="-127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703832" y="2126072"/>
                <a:ext cx="674361" cy="265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400" dirty="0">
                    <a:solidFill>
                      <a:srgbClr val="FF0000"/>
                    </a:solidFill>
                    <a:ea typeface="Batang" panose="02030600000101010101" pitchFamily="18" charset="-127"/>
                  </a:rPr>
                  <a:t>Winter</a:t>
                </a:r>
                <a:endParaRPr lang="en-US" sz="1400" dirty="0">
                  <a:solidFill>
                    <a:srgbClr val="FF0000"/>
                  </a:solidFill>
                  <a:ea typeface="Batang" panose="02030600000101010101" pitchFamily="18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547377" y="4425029"/>
                <a:ext cx="884734" cy="265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400" dirty="0">
                    <a:solidFill>
                      <a:srgbClr val="00008B"/>
                    </a:solidFill>
                    <a:ea typeface="Batang" panose="02030600000101010101" pitchFamily="18" charset="-127"/>
                  </a:rPr>
                  <a:t>Summer</a:t>
                </a:r>
                <a:endParaRPr lang="en-US" sz="1400" dirty="0">
                  <a:solidFill>
                    <a:srgbClr val="00008B"/>
                  </a:solidFill>
                  <a:ea typeface="Batang" panose="02030600000101010101" pitchFamily="18" charset="-127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387547" y="3915505"/>
            <a:ext cx="49459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>
                <a:ea typeface="Batang" panose="02030600000101010101" pitchFamily="18" charset="-127"/>
              </a:rPr>
              <a:t> </a:t>
            </a:r>
            <a:r>
              <a:rPr lang="fi-FI" sz="1400" dirty="0">
                <a:ea typeface="Batang" panose="02030600000101010101" pitchFamily="18" charset="-127"/>
              </a:rPr>
              <a:t>1 day</a:t>
            </a:r>
            <a:endParaRPr lang="en-US" sz="1400" dirty="0">
              <a:ea typeface="Batang" panose="02030600000101010101" pitchFamily="18" charset="-127"/>
            </a:endParaRPr>
          </a:p>
        </p:txBody>
      </p:sp>
      <p:sp>
        <p:nvSpPr>
          <p:cNvPr id="54" name="Left-Right Arrow 53"/>
          <p:cNvSpPr/>
          <p:nvPr/>
        </p:nvSpPr>
        <p:spPr>
          <a:xfrm>
            <a:off x="3573027" y="2557227"/>
            <a:ext cx="1723713" cy="4002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659372" y="1853374"/>
            <a:ext cx="162255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ea typeface="Batang" panose="02030600000101010101" pitchFamily="18" charset="-127"/>
              </a:rPr>
              <a:t>Supply the consumer need</a:t>
            </a:r>
            <a:endParaRPr lang="en-US" sz="1600" b="1" dirty="0">
              <a:ea typeface="Batang" panose="0203060000010101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22326" y="3205431"/>
            <a:ext cx="1696706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ea typeface="Batang" panose="02030600000101010101" pitchFamily="18" charset="-127"/>
              </a:rPr>
              <a:t>Drop the number of power plants</a:t>
            </a:r>
            <a:endParaRPr lang="en-US" sz="1600" b="1" dirty="0"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121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7" y="1692845"/>
            <a:ext cx="4591350" cy="25282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041" y="1458724"/>
            <a:ext cx="4312919" cy="2977158"/>
            <a:chOff x="320041" y="1628894"/>
            <a:chExt cx="4312919" cy="2977158"/>
          </a:xfrm>
        </p:grpSpPr>
        <p:sp>
          <p:nvSpPr>
            <p:cNvPr id="7" name="TextBox 6"/>
            <p:cNvSpPr txBox="1"/>
            <p:nvPr/>
          </p:nvSpPr>
          <p:spPr>
            <a:xfrm>
              <a:off x="320041" y="1628894"/>
              <a:ext cx="111252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High reservoir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9919" y="2817614"/>
              <a:ext cx="102108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Low reservoir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36609" y="2617708"/>
              <a:ext cx="111252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solidFill>
                    <a:srgbClr val="C00000"/>
                  </a:solidFill>
                  <a:ea typeface="Batang" panose="02030600000101010101" pitchFamily="18" charset="-127"/>
                </a:rPr>
                <a:t>Pump</a:t>
              </a:r>
              <a:r>
                <a:rPr lang="fi-FI" sz="1200" dirty="0">
                  <a:ea typeface="Batang" panose="02030600000101010101" pitchFamily="18" charset="-127"/>
                </a:rPr>
                <a:t> / </a:t>
              </a:r>
              <a:r>
                <a:rPr lang="fi-FI" sz="1200" dirty="0">
                  <a:solidFill>
                    <a:srgbClr val="006400"/>
                  </a:solidFill>
                  <a:ea typeface="Batang" panose="02030600000101010101" pitchFamily="18" charset="-127"/>
                </a:rPr>
                <a:t>Turbine</a:t>
              </a:r>
              <a:endParaRPr lang="en-US" sz="1200" dirty="0">
                <a:solidFill>
                  <a:srgbClr val="006400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6209" y="4421386"/>
              <a:ext cx="121750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solidFill>
                    <a:srgbClr val="C00000"/>
                  </a:solidFill>
                  <a:ea typeface="Batang" panose="02030600000101010101" pitchFamily="18" charset="-127"/>
                </a:rPr>
                <a:t>Motor</a:t>
              </a:r>
              <a:r>
                <a:rPr lang="fi-FI" sz="1200" dirty="0">
                  <a:ea typeface="Batang" panose="02030600000101010101" pitchFamily="18" charset="-127"/>
                </a:rPr>
                <a:t> / </a:t>
              </a:r>
              <a:r>
                <a:rPr lang="fi-FI" sz="1200" dirty="0">
                  <a:solidFill>
                    <a:srgbClr val="006400"/>
                  </a:solidFill>
                  <a:ea typeface="Batang" panose="02030600000101010101" pitchFamily="18" charset="-127"/>
                </a:rPr>
                <a:t>Generator</a:t>
              </a:r>
              <a:endParaRPr lang="en-US" sz="1200" dirty="0">
                <a:solidFill>
                  <a:srgbClr val="006400"/>
                </a:solidFill>
                <a:ea typeface="Batang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5949" y="3907274"/>
              <a:ext cx="6570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200" dirty="0">
                  <a:ea typeface="Batang" panose="02030600000101010101" pitchFamily="18" charset="-127"/>
                </a:rPr>
                <a:t>Electric Grid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7883" y="3856613"/>
              <a:ext cx="50249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900" dirty="0">
                  <a:ea typeface="Batang" panose="02030600000101010101" pitchFamily="18" charset="-127"/>
                </a:rPr>
                <a:t>MECH</a:t>
              </a:r>
              <a:endParaRPr lang="en-US" sz="900" dirty="0">
                <a:ea typeface="Batang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34424" y="4188544"/>
              <a:ext cx="50249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900" dirty="0">
                  <a:ea typeface="Batang" panose="02030600000101010101" pitchFamily="18" charset="-127"/>
                </a:rPr>
                <a:t>ELEC</a:t>
              </a:r>
              <a:endParaRPr lang="en-US" sz="900" dirty="0">
                <a:ea typeface="Batang" panose="02030600000101010101" pitchFamily="18" charset="-127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61060" y="1817608"/>
              <a:ext cx="2602658" cy="338852"/>
              <a:chOff x="861060" y="1817608"/>
              <a:chExt cx="2602658" cy="3388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819810" y="1817608"/>
                <a:ext cx="164390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Water of mass </a:t>
                </a:r>
                <a:r>
                  <a:rPr lang="fi-FI" sz="1200" i="1" dirty="0">
                    <a:ea typeface="Batang" panose="02030600000101010101" pitchFamily="18" charset="-127"/>
                  </a:rPr>
                  <a:t>m </a:t>
                </a:r>
                <a:r>
                  <a:rPr lang="fi-FI" sz="1200" dirty="0">
                    <a:ea typeface="Batang" panose="02030600000101010101" pitchFamily="18" charset="-127"/>
                  </a:rPr>
                  <a:t>[kg]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861060" y="1912620"/>
                <a:ext cx="807722" cy="243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68782" y="1912620"/>
                <a:ext cx="10001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427703" y="2017514"/>
              <a:ext cx="1241079" cy="1397229"/>
              <a:chOff x="427703" y="2017514"/>
              <a:chExt cx="1241079" cy="139722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529467" y="2017514"/>
                <a:ext cx="0" cy="1397229"/>
              </a:xfrm>
              <a:prstGeom prst="straightConnector1">
                <a:avLst/>
              </a:prstGeom>
              <a:ln w="9525"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27703" y="3399503"/>
                <a:ext cx="1241079" cy="0"/>
              </a:xfrm>
              <a:prstGeom prst="line">
                <a:avLst/>
              </a:prstGeom>
              <a:ln cmpd="sng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43688" y="3127146"/>
                <a:ext cx="91087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>
                    <a:ea typeface="Batang" panose="02030600000101010101" pitchFamily="18" charset="-127"/>
                  </a:rPr>
                  <a:t>Altitude </a:t>
                </a:r>
                <a:r>
                  <a:rPr lang="fi-FI" sz="1200" i="1" dirty="0">
                    <a:ea typeface="Batang" panose="02030600000101010101" pitchFamily="18" charset="-127"/>
                  </a:rPr>
                  <a:t>h </a:t>
                </a:r>
                <a:r>
                  <a:rPr lang="fi-FI" sz="1200" dirty="0">
                    <a:ea typeface="Batang" panose="02030600000101010101" pitchFamily="18" charset="-127"/>
                  </a:rPr>
                  <a:t>[m]</a:t>
                </a:r>
                <a:endParaRPr lang="en-US" sz="1200" dirty="0">
                  <a:ea typeface="Batang" panose="02030600000101010101" pitchFamily="18" charset="-127"/>
                </a:endParaRP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887" y="2958897"/>
              <a:ext cx="493982" cy="43532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732487" y="1452309"/>
            <a:ext cx="261719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Hydraulic Energy Stored [J]: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0633" y="1966992"/>
            <a:ext cx="258775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i="1" dirty="0">
                <a:ea typeface="Batang" panose="02030600000101010101" pitchFamily="18" charset="-127"/>
              </a:rPr>
              <a:t>Gravitation constant </a:t>
            </a:r>
            <a:r>
              <a:rPr lang="fi-FI" sz="1200" dirty="0">
                <a:ea typeface="Batang" panose="02030600000101010101" pitchFamily="18" charset="-127"/>
              </a:rPr>
              <a:t>  </a:t>
            </a:r>
            <a:r>
              <a:rPr lang="fi-FI" sz="1200" i="1" dirty="0">
                <a:ea typeface="Batang" panose="02030600000101010101" pitchFamily="18" charset="-127"/>
              </a:rPr>
              <a:t>g</a:t>
            </a:r>
            <a:r>
              <a:rPr lang="fi-FI" sz="1200" dirty="0">
                <a:ea typeface="Batang" panose="02030600000101010101" pitchFamily="18" charset="-127"/>
              </a:rPr>
              <a:t> = 9,819 m/s</a:t>
            </a:r>
            <a:r>
              <a:rPr lang="fi-FI" sz="1200" baseline="30000" dirty="0">
                <a:ea typeface="Batang" panose="02030600000101010101" pitchFamily="18" charset="-127"/>
              </a:rPr>
              <a:t>2</a:t>
            </a:r>
            <a:endParaRPr lang="en-US" sz="1200" baseline="30000" dirty="0">
              <a:ea typeface="Batang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2487" y="2696830"/>
            <a:ext cx="201239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Power developed [W]: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404515"/>
              </p:ext>
            </p:extLst>
          </p:nvPr>
        </p:nvGraphicFramePr>
        <p:xfrm>
          <a:off x="7534275" y="1403350"/>
          <a:ext cx="12477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Equation" r:id="rId5" imgW="799920" imgH="241200" progId="Equation.3">
                  <p:embed/>
                </p:oleObj>
              </mc:Choice>
              <mc:Fallback>
                <p:oleObj name="Equation" r:id="rId5" imgW="799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34275" y="1403350"/>
                        <a:ext cx="124777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74078"/>
              </p:ext>
            </p:extLst>
          </p:nvPr>
        </p:nvGraphicFramePr>
        <p:xfrm>
          <a:off x="7010180" y="2526516"/>
          <a:ext cx="194151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" name="Equation" r:id="rId7" imgW="1244520" imgH="393480" progId="Equation.3">
                  <p:embed/>
                </p:oleObj>
              </mc:Choice>
              <mc:Fallback>
                <p:oleObj name="Equation" r:id="rId7" imgW="1244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0180" y="2526516"/>
                        <a:ext cx="1941513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48882"/>
              </p:ext>
            </p:extLst>
          </p:nvPr>
        </p:nvGraphicFramePr>
        <p:xfrm>
          <a:off x="7238380" y="3726109"/>
          <a:ext cx="12287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9" imgW="787320" imgH="241200" progId="Equation.3">
                  <p:embed/>
                </p:oleObj>
              </mc:Choice>
              <mc:Fallback>
                <p:oleObj name="Equation" r:id="rId9" imgW="787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8380" y="3726109"/>
                        <a:ext cx="12287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014881" y="3632581"/>
            <a:ext cx="186144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Electric Power [W]: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8559" y="4525839"/>
            <a:ext cx="212024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Efficiency of the chain: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7209"/>
              </p:ext>
            </p:extLst>
          </p:nvPr>
        </p:nvGraphicFramePr>
        <p:xfrm>
          <a:off x="6870480" y="4461624"/>
          <a:ext cx="2081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Equation" r:id="rId11" imgW="1333440" imgH="241200" progId="Equation.3">
                  <p:embed/>
                </p:oleObj>
              </mc:Choice>
              <mc:Fallback>
                <p:oleObj name="Equation" r:id="rId11" imgW="1333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70480" y="4461624"/>
                        <a:ext cx="2081213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93496" y="3995449"/>
            <a:ext cx="121278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i="1" dirty="0">
                <a:ea typeface="Batang" panose="02030600000101010101" pitchFamily="18" charset="-127"/>
              </a:rPr>
              <a:t>Generator mode</a:t>
            </a:r>
            <a:endParaRPr lang="en-US" sz="1200" i="1" dirty="0"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11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885166"/>
            <a:ext cx="8952222" cy="4174514"/>
            <a:chOff x="0" y="885166"/>
            <a:chExt cx="8952222" cy="4174514"/>
          </a:xfrm>
        </p:grpSpPr>
        <p:grpSp>
          <p:nvGrpSpPr>
            <p:cNvPr id="48" name="Group 47"/>
            <p:cNvGrpSpPr/>
            <p:nvPr/>
          </p:nvGrpSpPr>
          <p:grpSpPr>
            <a:xfrm>
              <a:off x="5804765" y="3046948"/>
              <a:ext cx="1130876" cy="1925270"/>
              <a:chOff x="257561" y="3046948"/>
              <a:chExt cx="1130876" cy="1925270"/>
            </a:xfrm>
            <a:solidFill>
              <a:srgbClr val="00008C">
                <a:alpha val="20000"/>
              </a:srgbClr>
            </a:solidFill>
          </p:grpSpPr>
          <p:sp>
            <p:nvSpPr>
              <p:cNvPr id="49" name="Rectangle 48"/>
              <p:cNvSpPr/>
              <p:nvPr/>
            </p:nvSpPr>
            <p:spPr>
              <a:xfrm>
                <a:off x="257561" y="3047491"/>
                <a:ext cx="1130876" cy="1924727"/>
              </a:xfrm>
              <a:prstGeom prst="rect">
                <a:avLst/>
              </a:pr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258655" y="3046948"/>
                <a:ext cx="1129782" cy="1925270"/>
              </a:xfrm>
              <a:prstGeom prst="line">
                <a:avLst/>
              </a:pr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0" y="4408197"/>
              <a:ext cx="1996440" cy="651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074947" y="3542070"/>
              <a:ext cx="72956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861" y="1265974"/>
              <a:ext cx="1525602" cy="10280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8" t="1217" r="22377"/>
            <a:stretch/>
          </p:blipFill>
          <p:spPr>
            <a:xfrm rot="5400000">
              <a:off x="2817812" y="314900"/>
              <a:ext cx="1822658" cy="2963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91" y="1064345"/>
              <a:ext cx="1933609" cy="155233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1018" y="3171539"/>
              <a:ext cx="880563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i="1" dirty="0"/>
                <a:t>Potential Energy</a:t>
              </a:r>
              <a:endParaRPr lang="en-US" sz="12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289" y="4408197"/>
              <a:ext cx="727148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i="1" dirty="0"/>
                <a:t>Kinetic Energy</a:t>
              </a:r>
              <a:endParaRPr lang="en-US" sz="12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00616" y="3047491"/>
              <a:ext cx="1085330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i="1" dirty="0"/>
                <a:t>Translation Mechanical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7547" y="4470379"/>
              <a:ext cx="1011225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i="1" dirty="0"/>
                <a:t>Rotation</a:t>
              </a:r>
              <a:endParaRPr lang="en-US" sz="1200" i="1" dirty="0"/>
            </a:p>
            <a:p>
              <a:pPr algn="r"/>
              <a:r>
                <a:rPr lang="fi-FI" sz="1200" i="1" dirty="0"/>
                <a:t>Mechanical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21524" y="4477096"/>
              <a:ext cx="865025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i="1" dirty="0"/>
                <a:t>AC Electrical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67049" y="3695385"/>
              <a:ext cx="865025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i="1" dirty="0"/>
                <a:t>Electric</a:t>
              </a:r>
            </a:p>
            <a:p>
              <a:r>
                <a:rPr lang="fi-FI" sz="1200" i="1" dirty="0"/>
                <a:t>Network</a:t>
              </a:r>
              <a:endParaRPr lang="en-US" sz="12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15781" y="3046949"/>
              <a:ext cx="1011225" cy="49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i="1" dirty="0"/>
                <a:t>Rotation</a:t>
              </a:r>
              <a:endParaRPr lang="en-US" sz="1200" i="1" dirty="0"/>
            </a:p>
            <a:p>
              <a:r>
                <a:rPr lang="fi-FI" sz="1200" i="1" dirty="0"/>
                <a:t>Mechanical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4515" y="3039328"/>
              <a:ext cx="1162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i="1" dirty="0">
                  <a:solidFill>
                    <a:srgbClr val="C00000"/>
                  </a:solidFill>
                </a:rPr>
                <a:t>Var. Freq.</a:t>
              </a:r>
              <a:r>
                <a:rPr lang="fi-FI" sz="1200" i="1" dirty="0"/>
                <a:t> AC Electrical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29792" y="4477096"/>
              <a:ext cx="1137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i="1" dirty="0">
                  <a:solidFill>
                    <a:srgbClr val="C00000"/>
                  </a:solidFill>
                </a:rPr>
                <a:t>Adjusted</a:t>
              </a:r>
              <a:r>
                <a:rPr lang="fi-FI" sz="1200" i="1" dirty="0"/>
                <a:t> </a:t>
              </a:r>
            </a:p>
            <a:p>
              <a:pPr algn="r"/>
              <a:r>
                <a:rPr lang="fi-FI" sz="1200" i="1" dirty="0"/>
                <a:t>AC  Electrical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1193" y="2639831"/>
              <a:ext cx="1454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Hydropower plant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00616" y="2642052"/>
              <a:ext cx="1213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Pump/Turbine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7879" y="2648802"/>
              <a:ext cx="1318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Motor/Generator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96618" y="2642052"/>
              <a:ext cx="1624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Frequency Converter</a:t>
              </a:r>
              <a:endParaRPr lang="en-US" sz="12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899" y="1181443"/>
              <a:ext cx="1305323" cy="145838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7561" y="3046948"/>
              <a:ext cx="1130876" cy="1925270"/>
              <a:chOff x="257561" y="3046948"/>
              <a:chExt cx="1130876" cy="1925270"/>
            </a:xfrm>
            <a:solidFill>
              <a:srgbClr val="006400">
                <a:alpha val="20000"/>
              </a:srgb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257561" y="3047491"/>
                <a:ext cx="1130876" cy="1924727"/>
              </a:xfrm>
              <a:prstGeom prst="rect">
                <a:avLst/>
              </a:pr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58655" y="3046948"/>
                <a:ext cx="1129782" cy="1925270"/>
              </a:xfrm>
              <a:prstGeom prst="line">
                <a:avLst/>
              </a:pr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127896" y="3043861"/>
              <a:ext cx="1130876" cy="1925270"/>
              <a:chOff x="257561" y="3046948"/>
              <a:chExt cx="1130876" cy="1925270"/>
            </a:xfrm>
            <a:solidFill>
              <a:srgbClr val="006400">
                <a:alpha val="20000"/>
              </a:srgb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257561" y="3047491"/>
                <a:ext cx="1130876" cy="1924727"/>
              </a:xfrm>
              <a:prstGeom prst="rect">
                <a:avLst/>
              </a:pr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258655" y="3046948"/>
                <a:ext cx="1129782" cy="1925270"/>
              </a:xfrm>
              <a:prstGeom prst="line">
                <a:avLst/>
              </a:pr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3944071" y="3040779"/>
              <a:ext cx="1130876" cy="1925270"/>
              <a:chOff x="257561" y="3046948"/>
              <a:chExt cx="1130876" cy="192527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57561" y="3047491"/>
                <a:ext cx="1130876" cy="1924727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>
                <a:off x="258655" y="3046948"/>
                <a:ext cx="1129782" cy="192527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7637404" y="3048034"/>
              <a:ext cx="1130876" cy="1924727"/>
            </a:xfrm>
            <a:prstGeom prst="rect">
              <a:avLst/>
            </a:prstGeom>
            <a:solidFill>
              <a:srgbClr val="00008C">
                <a:alpha val="2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388437" y="3542070"/>
              <a:ext cx="74055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258772" y="3542070"/>
              <a:ext cx="686393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46927" y="3542070"/>
              <a:ext cx="690477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35325" y="4500920"/>
              <a:ext cx="690477" cy="5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060692" y="4509066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58772" y="4509066"/>
              <a:ext cx="68639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88437" y="4509066"/>
              <a:ext cx="74382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551536" y="3913508"/>
              <a:ext cx="5807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Force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348665" y="3910502"/>
              <a:ext cx="64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Torque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73301" y="3918729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98545" y="3910502"/>
              <a:ext cx="740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Voltage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24622" y="3105791"/>
              <a:ext cx="644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Speed</a:t>
              </a:r>
              <a:endParaRPr lang="en-US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05196" y="2946079"/>
              <a:ext cx="644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Rot. Speed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82589" y="3071348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35641" y="3090151"/>
              <a:ext cx="71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Current</a:t>
              </a:r>
              <a:endParaRPr lang="en-US" sz="12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 flipV="1">
              <a:off x="1513989" y="3571751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3371855" y="3575942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5181283" y="3575942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7041083" y="3568568"/>
              <a:ext cx="1" cy="90718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 rot="10800000">
              <a:off x="3952806" y="3040779"/>
              <a:ext cx="1122139" cy="1924722"/>
            </a:xfrm>
            <a:prstGeom prst="triangle">
              <a:avLst>
                <a:gd name="adj" fmla="val 100000"/>
              </a:avLst>
            </a:prstGeom>
            <a:solidFill>
              <a:srgbClr val="0064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3934882" y="3062980"/>
              <a:ext cx="1151667" cy="1924722"/>
            </a:xfrm>
            <a:prstGeom prst="triangle">
              <a:avLst>
                <a:gd name="adj" fmla="val 100000"/>
              </a:avLst>
            </a:prstGeom>
            <a:solidFill>
              <a:srgbClr val="0000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73463" y="3436322"/>
              <a:ext cx="334327" cy="230339"/>
              <a:chOff x="1673463" y="3436322"/>
              <a:chExt cx="334327" cy="230339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1673463" y="3436322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684813" y="3666661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497500" y="3426333"/>
              <a:ext cx="334327" cy="230339"/>
              <a:chOff x="3497500" y="3426333"/>
              <a:chExt cx="334327" cy="23033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34975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5088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374605" y="3426333"/>
              <a:ext cx="334327" cy="230339"/>
              <a:chOff x="5374605" y="3426333"/>
              <a:chExt cx="334327" cy="230339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5374605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5385955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7183600" y="3426333"/>
              <a:ext cx="334327" cy="230339"/>
              <a:chOff x="7183600" y="3426333"/>
              <a:chExt cx="334327" cy="230339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7183600" y="3426333"/>
                <a:ext cx="322977" cy="0"/>
              </a:xfrm>
              <a:prstGeom prst="straightConnector1">
                <a:avLst/>
              </a:prstGeom>
              <a:ln w="25400">
                <a:solidFill>
                  <a:srgbClr val="006400"/>
                </a:solidFill>
                <a:headEnd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194950" y="3656672"/>
                <a:ext cx="322977" cy="0"/>
              </a:xfrm>
              <a:prstGeom prst="straightConnector1">
                <a:avLst/>
              </a:prstGeom>
              <a:ln w="25400">
                <a:solidFill>
                  <a:srgbClr val="8C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026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6430" y="2357071"/>
            <a:ext cx="205871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Geographic Location : 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28567"/>
              </p:ext>
            </p:extLst>
          </p:nvPr>
        </p:nvGraphicFramePr>
        <p:xfrm>
          <a:off x="7106083" y="2340324"/>
          <a:ext cx="11287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3" imgW="723600" imgH="241200" progId="Equation.3">
                  <p:embed/>
                </p:oleObj>
              </mc:Choice>
              <mc:Fallback>
                <p:oleObj name="Equation" r:id="rId3" imgW="723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6083" y="2340324"/>
                        <a:ext cx="1128713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5654" y="1365624"/>
            <a:ext cx="3589533" cy="1296157"/>
            <a:chOff x="205150" y="2666498"/>
            <a:chExt cx="3227568" cy="16025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"/>
            <a:stretch/>
          </p:blipFill>
          <p:spPr>
            <a:xfrm>
              <a:off x="287836" y="2666498"/>
              <a:ext cx="3144882" cy="15025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5150" y="2819463"/>
              <a:ext cx="19771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65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50" y="3047438"/>
              <a:ext cx="197712" cy="1844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60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50" y="3267747"/>
              <a:ext cx="19771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55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150" y="3502078"/>
              <a:ext cx="19771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50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50" y="3749053"/>
              <a:ext cx="197711" cy="1916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45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720" y="4060183"/>
              <a:ext cx="160124" cy="150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M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601" y="4060184"/>
              <a:ext cx="232836" cy="2089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Tu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86" y="4060183"/>
              <a:ext cx="160124" cy="150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W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1275" y="4066621"/>
              <a:ext cx="141968" cy="150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F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41058" y="4060183"/>
              <a:ext cx="1931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Th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3770" y="4060183"/>
              <a:ext cx="226152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Sa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0971" y="4060183"/>
              <a:ext cx="308512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Su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54273" y="2824660"/>
              <a:ext cx="585211" cy="2437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  <a:ea typeface="Batang" panose="02030600000101010101" pitchFamily="18" charset="-127"/>
                </a:rPr>
                <a:t>Winter</a:t>
              </a:r>
              <a:endParaRPr lang="en-US" sz="1400" dirty="0">
                <a:solidFill>
                  <a:srgbClr val="FF0000"/>
                </a:solidFill>
                <a:ea typeface="Batang" panose="02030600000101010101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0407" y="990187"/>
            <a:ext cx="31770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ea typeface="Batang" panose="02030600000101010101" pitchFamily="18" charset="-127"/>
              </a:rPr>
              <a:t>Consumption profile [GW]</a:t>
            </a:r>
            <a:endParaRPr lang="en-US" sz="1600" b="1" dirty="0">
              <a:ea typeface="Batang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1385" y="1039294"/>
            <a:ext cx="31770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ea typeface="Batang" panose="02030600000101010101" pitchFamily="18" charset="-127"/>
              </a:rPr>
              <a:t>Production source</a:t>
            </a:r>
            <a:endParaRPr lang="en-US" sz="1600" b="1" dirty="0">
              <a:ea typeface="Batang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3591" y="1312442"/>
            <a:ext cx="398816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Power plant produces constantly  55 GW 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4043" y="2012815"/>
            <a:ext cx="31770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ea typeface="Batang" panose="02030600000101010101" pitchFamily="18" charset="-127"/>
              </a:rPr>
              <a:t>Environmental respect</a:t>
            </a:r>
            <a:endParaRPr lang="en-US" sz="1600" b="1" dirty="0">
              <a:ea typeface="Batang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9140" y="2839860"/>
            <a:ext cx="31770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ea typeface="Batang" panose="02030600000101010101" pitchFamily="18" charset="-127"/>
              </a:rPr>
              <a:t>Assumption</a:t>
            </a:r>
            <a:endParaRPr lang="en-US" sz="1600" b="1" dirty="0">
              <a:ea typeface="Batang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1385" y="3222118"/>
            <a:ext cx="4373548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ea typeface="Batang" panose="02030600000101010101" pitchFamily="18" charset="-127"/>
              </a:rPr>
              <a:t>The level of the water is negligible compared with the altitude of the reservoir.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ea typeface="Batang" panose="02030600000101010101" pitchFamily="18" charset="-127"/>
              </a:rPr>
              <a:t>The consumption profile can be exceptionally considered sinusoidal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ea typeface="Batang" panose="02030600000101010101" pitchFamily="18" charset="-127"/>
              </a:rPr>
              <a:t>The overall chain efficiency is 65 %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41534" y="2736768"/>
            <a:ext cx="219206" cy="349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21702" y="3004637"/>
            <a:ext cx="3614888" cy="1394298"/>
            <a:chOff x="274444" y="3140272"/>
            <a:chExt cx="3614888" cy="139429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3140272"/>
              <a:ext cx="3378925" cy="12386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74444" y="3171824"/>
              <a:ext cx="226426" cy="179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65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4444" y="3393626"/>
              <a:ext cx="226426" cy="1794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60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4444" y="3607969"/>
              <a:ext cx="226426" cy="179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55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444" y="3835955"/>
              <a:ext cx="226426" cy="179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50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444" y="4076242"/>
              <a:ext cx="226425" cy="1864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45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1437" y="4331315"/>
              <a:ext cx="183379" cy="1459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M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52522" y="4331316"/>
              <a:ext cx="266651" cy="203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Tu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03611" y="4331315"/>
              <a:ext cx="183379" cy="1459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W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10391" y="4337579"/>
              <a:ext cx="162586" cy="1459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F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29146" y="4331315"/>
              <a:ext cx="221190" cy="179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Th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436" y="4331315"/>
              <a:ext cx="258996" cy="179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Sa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91870" y="4331315"/>
              <a:ext cx="353317" cy="179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dirty="0">
                  <a:ea typeface="Batang" panose="02030600000101010101" pitchFamily="18" charset="-127"/>
                </a:rPr>
                <a:t>Su</a:t>
              </a:r>
              <a:endParaRPr lang="en-US" sz="1200" dirty="0">
                <a:ea typeface="Batang" panose="02030600000101010101" pitchFamily="18" charset="-127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635" b="6807"/>
          <a:stretch/>
        </p:blipFill>
        <p:spPr>
          <a:xfrm>
            <a:off x="485775" y="1335220"/>
            <a:ext cx="3362325" cy="1181762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635794" y="3603168"/>
            <a:ext cx="3246263" cy="0"/>
          </a:xfrm>
          <a:prstGeom prst="line">
            <a:avLst/>
          </a:prstGeom>
          <a:ln w="22225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9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47E4BD3-0059-4F71-B1A9-7B4EA508C846}"/>
              </a:ext>
            </a:extLst>
          </p:cNvPr>
          <p:cNvSpPr/>
          <p:nvPr/>
        </p:nvSpPr>
        <p:spPr>
          <a:xfrm>
            <a:off x="0" y="4408197"/>
            <a:ext cx="1996440" cy="65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6357" y="3183566"/>
            <a:ext cx="17833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i="1" dirty="0">
                <a:latin typeface="Batang" panose="02030600000101010101" pitchFamily="18" charset="-127"/>
                <a:ea typeface="Batang" panose="02030600000101010101" pitchFamily="18" charset="-127"/>
              </a:rPr>
              <a:t>Period: T = 24 hours</a:t>
            </a:r>
            <a:endParaRPr lang="en-US" sz="1200" i="1" baseline="30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962" y="4570458"/>
            <a:ext cx="254925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Electrical Energy to stored: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04197"/>
              </p:ext>
            </p:extLst>
          </p:nvPr>
        </p:nvGraphicFramePr>
        <p:xfrm>
          <a:off x="2985610" y="4310879"/>
          <a:ext cx="30305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Equation" r:id="rId3" imgW="1942920" imgH="482400" progId="Equation.3">
                  <p:embed/>
                </p:oleObj>
              </mc:Choice>
              <mc:Fallback>
                <p:oleObj name="Equation" r:id="rId3" imgW="19429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5610" y="4310879"/>
                        <a:ext cx="303053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1 – Determine the Stored Energy from the Consumption Side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038F699-D105-493D-8662-287B85F8A11F}"/>
              </a:ext>
            </a:extLst>
          </p:cNvPr>
          <p:cNvGrpSpPr/>
          <p:nvPr/>
        </p:nvGrpSpPr>
        <p:grpSpPr>
          <a:xfrm>
            <a:off x="353962" y="2995767"/>
            <a:ext cx="5807158" cy="657225"/>
            <a:chOff x="349287" y="3211599"/>
            <a:chExt cx="5807158" cy="657225"/>
          </a:xfrm>
        </p:grpSpPr>
        <p:graphicFrame>
          <p:nvGraphicFramePr>
            <p:cNvPr id="43" name="Object 42">
              <a:extLst>
                <a:ext uri="{FF2B5EF4-FFF2-40B4-BE49-F238E27FC236}">
                  <a16:creationId xmlns="" xmlns:a16="http://schemas.microsoft.com/office/drawing/2014/main" id="{17B90126-602C-4A1B-8685-8C309124EA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3116048"/>
                </p:ext>
              </p:extLst>
            </p:nvPr>
          </p:nvGraphicFramePr>
          <p:xfrm>
            <a:off x="3684707" y="3211599"/>
            <a:ext cx="2471738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" name="Equation" r:id="rId5" imgW="1625400" imgH="431640" progId="Equation.KSEE3">
                    <p:embed/>
                  </p:oleObj>
                </mc:Choice>
                <mc:Fallback>
                  <p:oleObj name="Equation" r:id="rId5" imgW="1625400" imgH="431640" progId="Equation.KSEE3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="" xmlns:a16="http://schemas.microsoft.com/office/drawing/2014/main" id="{19CB440A-000B-42D2-B006-95E4F6687D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84707" y="3211599"/>
                          <a:ext cx="2471738" cy="657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9287" y="3394376"/>
              <a:ext cx="312912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ea typeface="Batang" panose="02030600000101010101" pitchFamily="18" charset="-127"/>
                </a:rPr>
                <a:t>Consumed Electrical power [GW]:</a:t>
              </a:r>
              <a:endParaRPr lang="en-US" sz="1600" dirty="0">
                <a:ea typeface="Batang" panose="02030600000101010101" pitchFamily="18" charset="-127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45B3081-C5E1-4A55-80F2-73FA31D7000E}"/>
              </a:ext>
            </a:extLst>
          </p:cNvPr>
          <p:cNvSpPr txBox="1"/>
          <p:nvPr/>
        </p:nvSpPr>
        <p:spPr>
          <a:xfrm>
            <a:off x="6530340" y="4556098"/>
            <a:ext cx="261366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elec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275 TJ = 76,4 GWh 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51B2CD5-7D32-4374-986A-A9B73A9B3A99}"/>
              </a:ext>
            </a:extLst>
          </p:cNvPr>
          <p:cNvGrpSpPr/>
          <p:nvPr/>
        </p:nvGrpSpPr>
        <p:grpSpPr>
          <a:xfrm>
            <a:off x="1607575" y="1456501"/>
            <a:ext cx="6896345" cy="1496144"/>
            <a:chOff x="1607575" y="1456501"/>
            <a:chExt cx="7082825" cy="1748748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20BF6695-0E6E-4598-8E11-C2FED1119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4832" y="1456501"/>
              <a:ext cx="4228374" cy="154080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607575" y="1511638"/>
              <a:ext cx="7027857" cy="1693611"/>
              <a:chOff x="196937" y="1032024"/>
              <a:chExt cx="5716905" cy="136274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6937" y="1032024"/>
                <a:ext cx="3570743" cy="1362746"/>
                <a:chOff x="274444" y="3171824"/>
                <a:chExt cx="3570743" cy="1362746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274444" y="3171824"/>
                  <a:ext cx="226426" cy="179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65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74444" y="3393626"/>
                  <a:ext cx="226426" cy="1794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60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4444" y="3607969"/>
                  <a:ext cx="226426" cy="179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55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74444" y="3835955"/>
                  <a:ext cx="226426" cy="179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50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4444" y="4076242"/>
                  <a:ext cx="226425" cy="1864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45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01437" y="4331315"/>
                  <a:ext cx="183379" cy="1459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M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252522" y="4331316"/>
                  <a:ext cx="266651" cy="2032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Tu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703611" y="4331315"/>
                  <a:ext cx="183379" cy="1459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W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610391" y="4337579"/>
                  <a:ext cx="162586" cy="1459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F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129146" y="4331315"/>
                  <a:ext cx="221190" cy="179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Th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048436" y="4331315"/>
                  <a:ext cx="258996" cy="179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Sa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491870" y="4331315"/>
                  <a:ext cx="353317" cy="179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1200" dirty="0">
                      <a:ea typeface="Batang" panose="02030600000101010101" pitchFamily="18" charset="-127"/>
                    </a:rPr>
                    <a:t>Su</a:t>
                  </a:r>
                  <a:endParaRPr lang="en-US" sz="1200" dirty="0">
                    <a:ea typeface="Batang" panose="02030600000101010101" pitchFamily="18" charset="-127"/>
                  </a:endParaRPr>
                </a:p>
              </p:txBody>
            </p:sp>
          </p:grpSp>
          <p:cxnSp>
            <p:nvCxnSpPr>
              <p:cNvPr id="24" name="Straight Connector 23"/>
              <p:cNvCxnSpPr>
                <a:cxnSpLocks/>
              </p:cNvCxnSpPr>
              <p:nvPr/>
            </p:nvCxnSpPr>
            <p:spPr>
              <a:xfrm>
                <a:off x="432900" y="1590948"/>
                <a:ext cx="5480942" cy="0"/>
              </a:xfrm>
              <a:prstGeom prst="line">
                <a:avLst/>
              </a:prstGeom>
              <a:ln w="22225">
                <a:solidFill>
                  <a:srgbClr val="FF8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6023733" y="2325899"/>
              <a:ext cx="5171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400" dirty="0">
                  <a:ea typeface="Batang" panose="02030600000101010101" pitchFamily="18" charset="-127"/>
                </a:rPr>
                <a:t>Motor</a:t>
              </a:r>
              <a:endParaRPr lang="en-US" sz="1400" dirty="0">
                <a:ea typeface="Batang" panose="02030600000101010101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3732" y="1784813"/>
              <a:ext cx="86376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400" dirty="0">
                  <a:ea typeface="Batang" panose="02030600000101010101" pitchFamily="18" charset="-127"/>
                </a:rPr>
                <a:t>Generator</a:t>
              </a:r>
              <a:endParaRPr lang="en-US" sz="1400" dirty="0">
                <a:ea typeface="Batang" panose="02030600000101010101" pitchFamily="18" charset="-127"/>
              </a:endParaRPr>
            </a:p>
          </p:txBody>
        </p:sp>
        <p:pic>
          <p:nvPicPr>
            <p:cNvPr id="21" name="Picture 20" descr="A picture containing table, umbrella, drawing, game&#10;&#10;Description automatically generated">
              <a:extLst>
                <a:ext uri="{FF2B5EF4-FFF2-40B4-BE49-F238E27FC236}">
                  <a16:creationId xmlns="" xmlns:a16="http://schemas.microsoft.com/office/drawing/2014/main" id="{016BF267-DEAA-4348-BB13-434029E1F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1978" y="1463458"/>
              <a:ext cx="1793454" cy="720000"/>
            </a:xfrm>
            <a:prstGeom prst="rect">
              <a:avLst/>
            </a:prstGeom>
          </p:spPr>
        </p:pic>
        <p:pic>
          <p:nvPicPr>
            <p:cNvPr id="28" name="Picture 27" descr="A picture containing game, table, umbrella&#10;&#10;Description automatically generated">
              <a:extLst>
                <a:ext uri="{FF2B5EF4-FFF2-40B4-BE49-F238E27FC236}">
                  <a16:creationId xmlns="" xmlns:a16="http://schemas.microsoft.com/office/drawing/2014/main" id="{8CAA67C6-6E4D-417B-985F-865AB62A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178" y="2291915"/>
              <a:ext cx="1842222" cy="720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914AEA9-4916-48EB-9872-10876A197692}"/>
              </a:ext>
            </a:extLst>
          </p:cNvPr>
          <p:cNvGrpSpPr/>
          <p:nvPr/>
        </p:nvGrpSpPr>
        <p:grpSpPr>
          <a:xfrm>
            <a:off x="353962" y="3669097"/>
            <a:ext cx="6008774" cy="657225"/>
            <a:chOff x="353962" y="3822758"/>
            <a:chExt cx="6008774" cy="65722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037267B-94BD-45BA-8725-5559AB0B8D0E}"/>
                </a:ext>
              </a:extLst>
            </p:cNvPr>
            <p:cNvSpPr txBox="1"/>
            <p:nvPr/>
          </p:nvSpPr>
          <p:spPr>
            <a:xfrm>
              <a:off x="353962" y="3997006"/>
              <a:ext cx="380553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600" dirty="0">
                  <a:ea typeface="Batang" panose="02030600000101010101" pitchFamily="18" charset="-127"/>
                </a:rPr>
                <a:t>Electrical power to deliver and store [GW]:</a:t>
              </a:r>
              <a:endParaRPr lang="en-US" sz="1600" dirty="0">
                <a:ea typeface="Batang" panose="02030600000101010101" pitchFamily="18" charset="-127"/>
              </a:endParaRPr>
            </a:p>
          </p:txBody>
        </p:sp>
        <p:graphicFrame>
          <p:nvGraphicFramePr>
            <p:cNvPr id="45" name="Object 44">
              <a:extLst>
                <a:ext uri="{FF2B5EF4-FFF2-40B4-BE49-F238E27FC236}">
                  <a16:creationId xmlns="" xmlns:a16="http://schemas.microsoft.com/office/drawing/2014/main" id="{005C4B6A-E8B5-49ED-9E56-E41CBABBC0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4838712"/>
                </p:ext>
              </p:extLst>
            </p:nvPr>
          </p:nvGraphicFramePr>
          <p:xfrm>
            <a:off x="4354548" y="3822758"/>
            <a:ext cx="2008188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" name="Equation" r:id="rId10" imgW="1320480" imgH="431640" progId="Equation.KSEE3">
                    <p:embed/>
                  </p:oleObj>
                </mc:Choice>
                <mc:Fallback>
                  <p:oleObj name="Equation" r:id="rId10" imgW="1320480" imgH="431640" progId="Equation.KSEE3">
                    <p:embed/>
                    <p:pic>
                      <p:nvPicPr>
                        <p:cNvPr id="43" name="Object 42">
                          <a:extLst>
                            <a:ext uri="{FF2B5EF4-FFF2-40B4-BE49-F238E27FC236}">
                              <a16:creationId xmlns="" xmlns:a16="http://schemas.microsoft.com/office/drawing/2014/main" id="{17B90126-602C-4A1B-8685-8C309124EA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54548" y="3822758"/>
                          <a:ext cx="2008188" cy="657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25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704" y="319282"/>
            <a:ext cx="8262696" cy="49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ea typeface="Batang" panose="02030600000101010101" pitchFamily="18" charset="-127"/>
              </a:rPr>
              <a:t>Design a Hydropower Storage System</a:t>
            </a:r>
            <a:endParaRPr lang="en-US" sz="2400" dirty="0">
              <a:ea typeface="Batang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287" y="3374633"/>
            <a:ext cx="35096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Hydraulic Energy :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871954"/>
              </p:ext>
            </p:extLst>
          </p:nvPr>
        </p:nvGraphicFramePr>
        <p:xfrm>
          <a:off x="7489155" y="1856118"/>
          <a:ext cx="727772" cy="56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" name="Equation" r:id="rId3" imgW="291960" imgH="228600" progId="Equation.3">
                  <p:embed/>
                </p:oleObj>
              </mc:Choice>
              <mc:Fallback>
                <p:oleObj name="Equation" r:id="rId3" imgW="2919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9155" y="1856118"/>
                        <a:ext cx="727772" cy="568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730504"/>
              </p:ext>
            </p:extLst>
          </p:nvPr>
        </p:nvGraphicFramePr>
        <p:xfrm>
          <a:off x="728287" y="1708509"/>
          <a:ext cx="773110" cy="52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" name="Equation" r:id="rId5" imgW="355320" imgH="241200" progId="Equation.3">
                  <p:embed/>
                </p:oleObj>
              </mc:Choice>
              <mc:Fallback>
                <p:oleObj name="Equation" r:id="rId5" imgW="355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287" y="1708509"/>
                        <a:ext cx="773110" cy="52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91434"/>
              </p:ext>
            </p:extLst>
          </p:nvPr>
        </p:nvGraphicFramePr>
        <p:xfrm>
          <a:off x="3313614" y="3186983"/>
          <a:ext cx="12477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" name="Equation" r:id="rId7" imgW="799920" imgH="419040" progId="Equation.3">
                  <p:embed/>
                </p:oleObj>
              </mc:Choice>
              <mc:Fallback>
                <p:oleObj name="Equation" r:id="rId7" imgW="799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3614" y="3186983"/>
                        <a:ext cx="12477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8287" y="4015248"/>
            <a:ext cx="35096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Mass of water :</a:t>
            </a:r>
            <a:endParaRPr lang="en-US" sz="1600" dirty="0">
              <a:ea typeface="Batang" panose="02030600000101010101" pitchFamily="18" charset="-127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99448"/>
              </p:ext>
            </p:extLst>
          </p:nvPr>
        </p:nvGraphicFramePr>
        <p:xfrm>
          <a:off x="3313614" y="3814369"/>
          <a:ext cx="10302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" name="Equation" r:id="rId9" imgW="660240" imgH="444240" progId="Equation.3">
                  <p:embed/>
                </p:oleObj>
              </mc:Choice>
              <mc:Fallback>
                <p:oleObj name="Equation" r:id="rId9" imgW="6602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3614" y="3814369"/>
                        <a:ext cx="103028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3574347" y="4718728"/>
            <a:ext cx="50882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25951" y="4701107"/>
            <a:ext cx="40386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ea typeface="Batang" panose="02030600000101010101" pitchFamily="18" charset="-127"/>
              </a:rPr>
              <a:t>46 000 Olympic swimming pools  </a:t>
            </a:r>
            <a:r>
              <a:rPr lang="fi-FI" sz="1200" i="1" dirty="0">
                <a:ea typeface="Batang" panose="02030600000101010101" pitchFamily="18" charset="-127"/>
              </a:rPr>
              <a:t>(3m depth) </a:t>
            </a:r>
            <a:endParaRPr lang="en-US" sz="1200" i="1" dirty="0">
              <a:ea typeface="Batang" panose="02030600000101010101" pitchFamily="18" charset="-127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687542" y="1439823"/>
            <a:ext cx="5528659" cy="1332000"/>
            <a:chOff x="740999" y="1453968"/>
            <a:chExt cx="6617274" cy="1594276"/>
          </a:xfrm>
        </p:grpSpPr>
        <p:grpSp>
          <p:nvGrpSpPr>
            <p:cNvPr id="13" name="Group 12"/>
            <p:cNvGrpSpPr/>
            <p:nvPr/>
          </p:nvGrpSpPr>
          <p:grpSpPr>
            <a:xfrm>
              <a:off x="740999" y="1453968"/>
              <a:ext cx="6617274" cy="1594276"/>
              <a:chOff x="235900" y="1246809"/>
              <a:chExt cx="7449399" cy="22693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900" y="1246809"/>
                <a:ext cx="4695218" cy="2269342"/>
                <a:chOff x="3745111" y="3304674"/>
                <a:chExt cx="5167618" cy="255655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3745111" y="5160844"/>
                  <a:ext cx="2550477" cy="590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1400" b="1" dirty="0">
                      <a:latin typeface="Batang" panose="02030600000101010101" pitchFamily="18" charset="-127"/>
                      <a:ea typeface="Batang" panose="02030600000101010101" pitchFamily="18" charset="-127"/>
                    </a:rPr>
                    <a:t>Turbine/Pump</a:t>
                  </a:r>
                  <a:endParaRPr lang="en-US" sz="1400" b="1" dirty="0">
                    <a:latin typeface="Batang" panose="02030600000101010101" pitchFamily="18" charset="-127"/>
                    <a:ea typeface="Batang" panose="02030600000101010101" pitchFamily="18" charset="-127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288504" y="3304674"/>
                  <a:ext cx="2331621" cy="2556550"/>
                </a:xfrm>
                <a:prstGeom prst="rect">
                  <a:avLst/>
                </a:prstGeom>
                <a:solidFill>
                  <a:schemeClr val="bg1">
                    <a:alpha val="30000"/>
                  </a:schemeClr>
                </a:solidFill>
                <a:ln w="539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995899" y="5165150"/>
                  <a:ext cx="2916830" cy="590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1400" b="1" dirty="0">
                      <a:latin typeface="Batang" panose="02030600000101010101" pitchFamily="18" charset="-127"/>
                      <a:ea typeface="Batang" panose="02030600000101010101" pitchFamily="18" charset="-127"/>
                    </a:rPr>
                    <a:t>Motor/Generator</a:t>
                  </a:r>
                  <a:endParaRPr lang="en-US" sz="1400" b="1" dirty="0">
                    <a:latin typeface="Batang" panose="02030600000101010101" pitchFamily="18" charset="-127"/>
                    <a:ea typeface="Batang" panose="02030600000101010101" pitchFamily="18" charset="-127"/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332" y="1269576"/>
                <a:ext cx="4096800" cy="152663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199042" y="1246809"/>
                <a:ext cx="2232121" cy="226934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78250" y="2873784"/>
                <a:ext cx="2707049" cy="52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400" b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Power Converter</a:t>
                </a:r>
                <a:endParaRPr lang="en-US" sz="1400" b="1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219" y="1538722"/>
              <a:ext cx="1370501" cy="1100262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0" y="914499"/>
            <a:ext cx="9144000" cy="493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rgbClr val="C00000"/>
                </a:solidFill>
                <a:ea typeface="Batang" panose="02030600000101010101" pitchFamily="18" charset="-127"/>
              </a:rPr>
              <a:t>Step 2 – Determine the Stored Energy from the Production Side</a:t>
            </a:r>
            <a:endParaRPr lang="en-US" sz="2200" dirty="0">
              <a:solidFill>
                <a:srgbClr val="C00000"/>
              </a:solidFill>
              <a:ea typeface="Batang" panose="02030600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3508CEE-1DDA-40D1-AD4C-BA7ACC56E191}"/>
              </a:ext>
            </a:extLst>
          </p:cNvPr>
          <p:cNvSpPr txBox="1"/>
          <p:nvPr/>
        </p:nvSpPr>
        <p:spPr>
          <a:xfrm>
            <a:off x="5819775" y="3951540"/>
            <a:ext cx="224376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m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172 Gkg = 172 Mt 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8BBC685-36AF-44CF-8921-8FF2EDE4B228}"/>
              </a:ext>
            </a:extLst>
          </p:cNvPr>
          <p:cNvSpPr txBox="1"/>
          <p:nvPr/>
        </p:nvSpPr>
        <p:spPr>
          <a:xfrm>
            <a:off x="5819775" y="3372618"/>
            <a:ext cx="283678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fi-FI" sz="1600" baseline="-25000" dirty="0">
                <a:latin typeface="Batang" panose="02030600000101010101" pitchFamily="18" charset="-127"/>
                <a:ea typeface="Batang" panose="02030600000101010101" pitchFamily="18" charset="-127"/>
              </a:rPr>
              <a:t>hydro</a:t>
            </a:r>
            <a:r>
              <a:rPr lang="fi-FI" sz="1600" dirty="0">
                <a:latin typeface="Batang" panose="02030600000101010101" pitchFamily="18" charset="-127"/>
                <a:ea typeface="Batang" panose="02030600000101010101" pitchFamily="18" charset="-127"/>
              </a:rPr>
              <a:t> = 423 TJ = 117 GWh 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68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8">
      <a:dk1>
        <a:sysClr val="windowText" lastClr="000000"/>
      </a:dk1>
      <a:lt1>
        <a:sysClr val="window" lastClr="FFFFFF"/>
      </a:lt1>
      <a:dk2>
        <a:srgbClr val="753BBD"/>
      </a:dk2>
      <a:lt2>
        <a:srgbClr val="B199DD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LEC_169_EN.potx" id="{A30F47B1-412D-43CB-80EE-B63AC30EF3B6}" vid="{6A465498-3956-4AD1-8721-C47A36C05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Aalto_ELEC_169_EN</Template>
  <TotalTime>1168</TotalTime>
  <Words>950</Words>
  <Application>Microsoft Office PowerPoint</Application>
  <PresentationFormat>On-screen Show (16:9)</PresentationFormat>
  <Paragraphs>290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Batang</vt:lpstr>
      <vt:lpstr>ＭＳ Ｐゴシック</vt:lpstr>
      <vt:lpstr>Arial</vt:lpstr>
      <vt:lpstr>Arial</vt:lpstr>
      <vt:lpstr>Arial Hebrew Scholar</vt:lpstr>
      <vt:lpstr>Calibri</vt:lpstr>
      <vt:lpstr>Wingdings</vt:lpstr>
      <vt:lpstr>Office-teema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Hinkkanen Marko</dc:creator>
  <cp:lastModifiedBy>Floran</cp:lastModifiedBy>
  <cp:revision>128</cp:revision>
  <dcterms:created xsi:type="dcterms:W3CDTF">2019-12-18T10:23:07Z</dcterms:created>
  <dcterms:modified xsi:type="dcterms:W3CDTF">2020-01-13T16:55:43Z</dcterms:modified>
</cp:coreProperties>
</file>