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2"/>
  </p:notesMasterIdLst>
  <p:sldIdLst>
    <p:sldId id="271" r:id="rId2"/>
    <p:sldId id="284" r:id="rId3"/>
    <p:sldId id="285" r:id="rId4"/>
    <p:sldId id="287" r:id="rId5"/>
    <p:sldId id="286" r:id="rId6"/>
    <p:sldId id="313" r:id="rId7"/>
    <p:sldId id="289" r:id="rId8"/>
    <p:sldId id="300" r:id="rId9"/>
    <p:sldId id="305" r:id="rId10"/>
    <p:sldId id="308" r:id="rId11"/>
    <p:sldId id="309" r:id="rId12"/>
    <p:sldId id="310" r:id="rId13"/>
    <p:sldId id="311" r:id="rId14"/>
    <p:sldId id="295" r:id="rId15"/>
    <p:sldId id="298" r:id="rId16"/>
    <p:sldId id="299" r:id="rId17"/>
    <p:sldId id="312" r:id="rId18"/>
    <p:sldId id="291" r:id="rId19"/>
    <p:sldId id="292" r:id="rId20"/>
    <p:sldId id="294" r:id="rId21"/>
    <p:sldId id="297" r:id="rId22"/>
    <p:sldId id="314" r:id="rId23"/>
    <p:sldId id="282" r:id="rId24"/>
    <p:sldId id="315" r:id="rId25"/>
    <p:sldId id="316" r:id="rId26"/>
    <p:sldId id="317" r:id="rId27"/>
    <p:sldId id="263" r:id="rId28"/>
    <p:sldId id="283" r:id="rId29"/>
    <p:sldId id="296" r:id="rId30"/>
    <p:sldId id="256" r:id="rId31"/>
    <p:sldId id="321" r:id="rId32"/>
    <p:sldId id="320" r:id="rId33"/>
    <p:sldId id="362" r:id="rId34"/>
    <p:sldId id="269" r:id="rId35"/>
    <p:sldId id="323" r:id="rId36"/>
    <p:sldId id="322" r:id="rId37"/>
    <p:sldId id="274" r:id="rId38"/>
    <p:sldId id="266" r:id="rId39"/>
    <p:sldId id="324" r:id="rId40"/>
    <p:sldId id="325" r:id="rId41"/>
    <p:sldId id="364" r:id="rId42"/>
    <p:sldId id="272" r:id="rId43"/>
    <p:sldId id="365" r:id="rId44"/>
    <p:sldId id="355" r:id="rId45"/>
    <p:sldId id="354" r:id="rId46"/>
    <p:sldId id="358" r:id="rId47"/>
    <p:sldId id="359" r:id="rId48"/>
    <p:sldId id="360" r:id="rId49"/>
    <p:sldId id="357" r:id="rId50"/>
    <p:sldId id="356" r:id="rId51"/>
    <p:sldId id="273" r:id="rId52"/>
    <p:sldId id="361" r:id="rId53"/>
    <p:sldId id="257" r:id="rId54"/>
    <p:sldId id="376" r:id="rId55"/>
    <p:sldId id="259" r:id="rId56"/>
    <p:sldId id="261" r:id="rId57"/>
    <p:sldId id="377" r:id="rId58"/>
    <p:sldId id="378" r:id="rId59"/>
    <p:sldId id="262" r:id="rId60"/>
    <p:sldId id="366" r:id="rId61"/>
    <p:sldId id="264" r:id="rId62"/>
    <p:sldId id="375" r:id="rId63"/>
    <p:sldId id="267" r:id="rId64"/>
    <p:sldId id="368" r:id="rId65"/>
    <p:sldId id="369" r:id="rId66"/>
    <p:sldId id="370" r:id="rId67"/>
    <p:sldId id="371" r:id="rId68"/>
    <p:sldId id="372" r:id="rId69"/>
    <p:sldId id="374" r:id="rId70"/>
    <p:sldId id="270" r:id="rId7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32148"/>
    <a:srgbClr val="009193"/>
    <a:srgbClr val="817FFF"/>
    <a:srgbClr val="009051"/>
    <a:srgbClr val="FF40FF"/>
    <a:srgbClr val="FF5100"/>
    <a:srgbClr val="942093"/>
    <a:srgbClr val="006037"/>
    <a:srgbClr val="FF0076"/>
    <a:srgbClr val="FFE40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130"/>
    <p:restoredTop sz="91261"/>
  </p:normalViewPr>
  <p:slideViewPr>
    <p:cSldViewPr snapToGrid="0" snapToObjects="1">
      <p:cViewPr varScale="1">
        <p:scale>
          <a:sx n="110" d="100"/>
          <a:sy n="110" d="100"/>
        </p:scale>
        <p:origin x="696"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ccraven:Desktop:Interest%20rates.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Users/ccraven/Desktop/150%20f15,s16,s17,%20f19,%20f20%20&amp;%20f21/data,%20first%20class%20f20.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Sheet1!$B$1:$B$2</c:f>
              <c:strCache>
                <c:ptCount val="1"/>
                <c:pt idx="0">
                  <c:v>11/1/82</c:v>
                </c:pt>
              </c:strCache>
            </c:strRef>
          </c:tx>
          <c:invertIfNegative val="0"/>
          <c:cat>
            <c:strRef>
              <c:f>Sheet1!$A$3:$A$10</c:f>
              <c:strCache>
                <c:ptCount val="8"/>
                <c:pt idx="0">
                  <c:v>Federal Funds rate</c:v>
                </c:pt>
                <c:pt idx="1">
                  <c:v>Discount rate</c:v>
                </c:pt>
                <c:pt idx="2">
                  <c:v>Prime rate</c:v>
                </c:pt>
                <c:pt idx="3">
                  <c:v>30-year Mortgage</c:v>
                </c:pt>
                <c:pt idx="4">
                  <c:v>48-month Auto loan</c:v>
                </c:pt>
                <c:pt idx="5">
                  <c:v>3-month Treasury Bill</c:v>
                </c:pt>
                <c:pt idx="6">
                  <c:v>30-year Treasury Bond</c:v>
                </c:pt>
                <c:pt idx="7">
                  <c:v>6-month CD</c:v>
                </c:pt>
              </c:strCache>
            </c:strRef>
          </c:cat>
          <c:val>
            <c:numRef>
              <c:f>Sheet1!$B$3:$B$10</c:f>
              <c:numCache>
                <c:formatCode>General</c:formatCode>
                <c:ptCount val="8"/>
                <c:pt idx="0">
                  <c:v>9.67</c:v>
                </c:pt>
                <c:pt idx="1">
                  <c:v>9.5</c:v>
                </c:pt>
                <c:pt idx="2">
                  <c:v>11.5</c:v>
                </c:pt>
                <c:pt idx="3">
                  <c:v>13.82</c:v>
                </c:pt>
                <c:pt idx="4">
                  <c:v>14.29</c:v>
                </c:pt>
                <c:pt idx="5">
                  <c:v>8.48</c:v>
                </c:pt>
                <c:pt idx="6">
                  <c:v>10.58</c:v>
                </c:pt>
                <c:pt idx="7">
                  <c:v>8.8970000000000002</c:v>
                </c:pt>
              </c:numCache>
            </c:numRef>
          </c:val>
          <c:extLst>
            <c:ext xmlns:c16="http://schemas.microsoft.com/office/drawing/2014/chart" uri="{C3380CC4-5D6E-409C-BE32-E72D297353CC}">
              <c16:uniqueId val="{00000000-C682-8C49-A425-CFEB01FDEF7F}"/>
            </c:ext>
          </c:extLst>
        </c:ser>
        <c:ser>
          <c:idx val="1"/>
          <c:order val="1"/>
          <c:tx>
            <c:strRef>
              <c:f>Sheet1!$C$1:$C$2</c:f>
              <c:strCache>
                <c:ptCount val="1"/>
                <c:pt idx="0">
                  <c:v>11/1/00</c:v>
                </c:pt>
              </c:strCache>
            </c:strRef>
          </c:tx>
          <c:invertIfNegative val="0"/>
          <c:cat>
            <c:strRef>
              <c:f>Sheet1!$A$3:$A$10</c:f>
              <c:strCache>
                <c:ptCount val="8"/>
                <c:pt idx="0">
                  <c:v>Federal Funds rate</c:v>
                </c:pt>
                <c:pt idx="1">
                  <c:v>Discount rate</c:v>
                </c:pt>
                <c:pt idx="2">
                  <c:v>Prime rate</c:v>
                </c:pt>
                <c:pt idx="3">
                  <c:v>30-year Mortgage</c:v>
                </c:pt>
                <c:pt idx="4">
                  <c:v>48-month Auto loan</c:v>
                </c:pt>
                <c:pt idx="5">
                  <c:v>3-month Treasury Bill</c:v>
                </c:pt>
                <c:pt idx="6">
                  <c:v>30-year Treasury Bond</c:v>
                </c:pt>
                <c:pt idx="7">
                  <c:v>6-month CD</c:v>
                </c:pt>
              </c:strCache>
            </c:strRef>
          </c:cat>
          <c:val>
            <c:numRef>
              <c:f>Sheet1!$C$3:$C$10</c:f>
              <c:numCache>
                <c:formatCode>General</c:formatCode>
                <c:ptCount val="8"/>
                <c:pt idx="0">
                  <c:v>6.5</c:v>
                </c:pt>
                <c:pt idx="1">
                  <c:v>6</c:v>
                </c:pt>
                <c:pt idx="2">
                  <c:v>9.5</c:v>
                </c:pt>
                <c:pt idx="3">
                  <c:v>7.75</c:v>
                </c:pt>
                <c:pt idx="4">
                  <c:v>9.6399999999999988</c:v>
                </c:pt>
                <c:pt idx="5">
                  <c:v>6.2</c:v>
                </c:pt>
                <c:pt idx="6">
                  <c:v>5.88</c:v>
                </c:pt>
                <c:pt idx="7">
                  <c:v>5.0999999999999996</c:v>
                </c:pt>
              </c:numCache>
            </c:numRef>
          </c:val>
          <c:extLst>
            <c:ext xmlns:c16="http://schemas.microsoft.com/office/drawing/2014/chart" uri="{C3380CC4-5D6E-409C-BE32-E72D297353CC}">
              <c16:uniqueId val="{00000001-C682-8C49-A425-CFEB01FDEF7F}"/>
            </c:ext>
          </c:extLst>
        </c:ser>
        <c:ser>
          <c:idx val="2"/>
          <c:order val="2"/>
          <c:tx>
            <c:strRef>
              <c:f>Sheet1!$D$1:$D$2</c:f>
              <c:strCache>
                <c:ptCount val="1"/>
                <c:pt idx="0">
                  <c:v>11/1/18</c:v>
                </c:pt>
              </c:strCache>
            </c:strRef>
          </c:tx>
          <c:invertIfNegative val="0"/>
          <c:cat>
            <c:strRef>
              <c:f>Sheet1!$A$3:$A$10</c:f>
              <c:strCache>
                <c:ptCount val="8"/>
                <c:pt idx="0">
                  <c:v>Federal Funds rate</c:v>
                </c:pt>
                <c:pt idx="1">
                  <c:v>Discount rate</c:v>
                </c:pt>
                <c:pt idx="2">
                  <c:v>Prime rate</c:v>
                </c:pt>
                <c:pt idx="3">
                  <c:v>30-year Mortgage</c:v>
                </c:pt>
                <c:pt idx="4">
                  <c:v>48-month Auto loan</c:v>
                </c:pt>
                <c:pt idx="5">
                  <c:v>3-month Treasury Bill</c:v>
                </c:pt>
                <c:pt idx="6">
                  <c:v>30-year Treasury Bond</c:v>
                </c:pt>
                <c:pt idx="7">
                  <c:v>6-month CD</c:v>
                </c:pt>
              </c:strCache>
            </c:strRef>
          </c:cat>
          <c:val>
            <c:numRef>
              <c:f>Sheet1!$D$3:$D$10</c:f>
              <c:numCache>
                <c:formatCode>General</c:formatCode>
                <c:ptCount val="8"/>
                <c:pt idx="0">
                  <c:v>2.25</c:v>
                </c:pt>
                <c:pt idx="1">
                  <c:v>2.75</c:v>
                </c:pt>
                <c:pt idx="2">
                  <c:v>5.25</c:v>
                </c:pt>
                <c:pt idx="3">
                  <c:v>4.79</c:v>
                </c:pt>
                <c:pt idx="4">
                  <c:v>4.68</c:v>
                </c:pt>
                <c:pt idx="5">
                  <c:v>3.32</c:v>
                </c:pt>
                <c:pt idx="6">
                  <c:v>3.46</c:v>
                </c:pt>
                <c:pt idx="7">
                  <c:v>0.64</c:v>
                </c:pt>
              </c:numCache>
            </c:numRef>
          </c:val>
          <c:extLst>
            <c:ext xmlns:c16="http://schemas.microsoft.com/office/drawing/2014/chart" uri="{C3380CC4-5D6E-409C-BE32-E72D297353CC}">
              <c16:uniqueId val="{00000002-C682-8C49-A425-CFEB01FDEF7F}"/>
            </c:ext>
          </c:extLst>
        </c:ser>
        <c:dLbls>
          <c:showLegendKey val="0"/>
          <c:showVal val="0"/>
          <c:showCatName val="0"/>
          <c:showSerName val="0"/>
          <c:showPercent val="0"/>
          <c:showBubbleSize val="0"/>
        </c:dLbls>
        <c:gapWidth val="150"/>
        <c:axId val="2126429880"/>
        <c:axId val="2126432856"/>
      </c:barChart>
      <c:catAx>
        <c:axId val="2126429880"/>
        <c:scaling>
          <c:orientation val="minMax"/>
        </c:scaling>
        <c:delete val="0"/>
        <c:axPos val="b"/>
        <c:numFmt formatCode="General" sourceLinked="0"/>
        <c:majorTickMark val="out"/>
        <c:minorTickMark val="none"/>
        <c:tickLblPos val="nextTo"/>
        <c:crossAx val="2126432856"/>
        <c:crosses val="autoZero"/>
        <c:auto val="1"/>
        <c:lblAlgn val="ctr"/>
        <c:lblOffset val="100"/>
        <c:noMultiLvlLbl val="0"/>
      </c:catAx>
      <c:valAx>
        <c:axId val="2126432856"/>
        <c:scaling>
          <c:orientation val="minMax"/>
        </c:scaling>
        <c:delete val="0"/>
        <c:axPos val="l"/>
        <c:majorGridlines/>
        <c:numFmt formatCode="General" sourceLinked="1"/>
        <c:majorTickMark val="out"/>
        <c:minorTickMark val="none"/>
        <c:tickLblPos val="nextTo"/>
        <c:crossAx val="2126429880"/>
        <c:crosses val="autoZero"/>
        <c:crossBetween val="between"/>
      </c:valAx>
    </c:plotArea>
    <c:legend>
      <c:legendPos val="r"/>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619417835529089E-2"/>
          <c:y val="1.2850252510086955E-2"/>
          <c:w val="0.89160050736288654"/>
          <c:h val="0.93980765241701891"/>
        </c:manualLayout>
      </c:layout>
      <c:scatterChart>
        <c:scatterStyle val="smoothMarker"/>
        <c:varyColors val="0"/>
        <c:ser>
          <c:idx val="0"/>
          <c:order val="0"/>
          <c:tx>
            <c:strRef>
              <c:f>Sheet2!$B$1</c:f>
              <c:strCache>
                <c:ptCount val="1"/>
                <c:pt idx="0">
                  <c:v>Real GDP</c:v>
                </c:pt>
              </c:strCache>
            </c:strRef>
          </c:tx>
          <c:spPr>
            <a:ln w="31750" cap="rnd">
              <a:solidFill>
                <a:srgbClr val="FF0000"/>
              </a:solidFill>
              <a:round/>
            </a:ln>
            <a:effectLst/>
          </c:spPr>
          <c:marker>
            <c:symbol val="none"/>
          </c:marker>
          <c:xVal>
            <c:numRef>
              <c:f>Sheet2!$A$2:$A$123</c:f>
              <c:numCache>
                <c:formatCode>General</c:formatCode>
                <c:ptCount val="122"/>
                <c:pt idx="0">
                  <c:v>1900</c:v>
                </c:pt>
                <c:pt idx="1">
                  <c:v>1901</c:v>
                </c:pt>
                <c:pt idx="2">
                  <c:v>1902</c:v>
                </c:pt>
                <c:pt idx="3">
                  <c:v>1903</c:v>
                </c:pt>
                <c:pt idx="4">
                  <c:v>1904</c:v>
                </c:pt>
                <c:pt idx="5">
                  <c:v>1905</c:v>
                </c:pt>
                <c:pt idx="6">
                  <c:v>1906</c:v>
                </c:pt>
                <c:pt idx="7">
                  <c:v>1907</c:v>
                </c:pt>
                <c:pt idx="8">
                  <c:v>1908</c:v>
                </c:pt>
                <c:pt idx="9">
                  <c:v>1909</c:v>
                </c:pt>
                <c:pt idx="10">
                  <c:v>1910</c:v>
                </c:pt>
                <c:pt idx="11">
                  <c:v>1911</c:v>
                </c:pt>
                <c:pt idx="12">
                  <c:v>1912</c:v>
                </c:pt>
                <c:pt idx="13">
                  <c:v>1913</c:v>
                </c:pt>
                <c:pt idx="14">
                  <c:v>1914</c:v>
                </c:pt>
                <c:pt idx="15">
                  <c:v>1915</c:v>
                </c:pt>
                <c:pt idx="16">
                  <c:v>1916</c:v>
                </c:pt>
                <c:pt idx="17">
                  <c:v>1917</c:v>
                </c:pt>
                <c:pt idx="18">
                  <c:v>1918</c:v>
                </c:pt>
                <c:pt idx="19">
                  <c:v>1919</c:v>
                </c:pt>
                <c:pt idx="20">
                  <c:v>1920</c:v>
                </c:pt>
                <c:pt idx="21">
                  <c:v>1921</c:v>
                </c:pt>
                <c:pt idx="22">
                  <c:v>1922</c:v>
                </c:pt>
                <c:pt idx="23">
                  <c:v>1923</c:v>
                </c:pt>
                <c:pt idx="24">
                  <c:v>1924</c:v>
                </c:pt>
                <c:pt idx="25">
                  <c:v>1925</c:v>
                </c:pt>
                <c:pt idx="26">
                  <c:v>1926</c:v>
                </c:pt>
                <c:pt idx="27">
                  <c:v>1927</c:v>
                </c:pt>
                <c:pt idx="28">
                  <c:v>1928</c:v>
                </c:pt>
                <c:pt idx="29">
                  <c:v>1929</c:v>
                </c:pt>
                <c:pt idx="30">
                  <c:v>1930</c:v>
                </c:pt>
                <c:pt idx="31">
                  <c:v>1931</c:v>
                </c:pt>
                <c:pt idx="32">
                  <c:v>1932</c:v>
                </c:pt>
                <c:pt idx="33">
                  <c:v>1933</c:v>
                </c:pt>
                <c:pt idx="34">
                  <c:v>1934</c:v>
                </c:pt>
                <c:pt idx="35">
                  <c:v>1935</c:v>
                </c:pt>
                <c:pt idx="36">
                  <c:v>1936</c:v>
                </c:pt>
                <c:pt idx="37">
                  <c:v>1937</c:v>
                </c:pt>
                <c:pt idx="38">
                  <c:v>1938</c:v>
                </c:pt>
                <c:pt idx="39">
                  <c:v>1939</c:v>
                </c:pt>
                <c:pt idx="40">
                  <c:v>1940</c:v>
                </c:pt>
                <c:pt idx="41">
                  <c:v>1941</c:v>
                </c:pt>
                <c:pt idx="42">
                  <c:v>1942</c:v>
                </c:pt>
                <c:pt idx="43">
                  <c:v>1943</c:v>
                </c:pt>
                <c:pt idx="44">
                  <c:v>1944</c:v>
                </c:pt>
                <c:pt idx="45">
                  <c:v>1945</c:v>
                </c:pt>
                <c:pt idx="46">
                  <c:v>1946</c:v>
                </c:pt>
                <c:pt idx="47">
                  <c:v>1947</c:v>
                </c:pt>
                <c:pt idx="48">
                  <c:v>1948</c:v>
                </c:pt>
                <c:pt idx="49">
                  <c:v>1949</c:v>
                </c:pt>
                <c:pt idx="50">
                  <c:v>1950</c:v>
                </c:pt>
                <c:pt idx="51">
                  <c:v>1951</c:v>
                </c:pt>
                <c:pt idx="52">
                  <c:v>1952</c:v>
                </c:pt>
                <c:pt idx="53">
                  <c:v>1953</c:v>
                </c:pt>
                <c:pt idx="54">
                  <c:v>1954</c:v>
                </c:pt>
                <c:pt idx="55">
                  <c:v>1955</c:v>
                </c:pt>
                <c:pt idx="56">
                  <c:v>1956</c:v>
                </c:pt>
                <c:pt idx="57">
                  <c:v>1957</c:v>
                </c:pt>
                <c:pt idx="58">
                  <c:v>1958</c:v>
                </c:pt>
                <c:pt idx="59">
                  <c:v>1959</c:v>
                </c:pt>
                <c:pt idx="60">
                  <c:v>1960</c:v>
                </c:pt>
                <c:pt idx="61">
                  <c:v>1961</c:v>
                </c:pt>
                <c:pt idx="62">
                  <c:v>1962</c:v>
                </c:pt>
                <c:pt idx="63">
                  <c:v>1963</c:v>
                </c:pt>
                <c:pt idx="64">
                  <c:v>1964</c:v>
                </c:pt>
                <c:pt idx="65">
                  <c:v>1965</c:v>
                </c:pt>
                <c:pt idx="66">
                  <c:v>1966</c:v>
                </c:pt>
                <c:pt idx="67">
                  <c:v>1967</c:v>
                </c:pt>
                <c:pt idx="68">
                  <c:v>1968</c:v>
                </c:pt>
                <c:pt idx="69">
                  <c:v>1969</c:v>
                </c:pt>
                <c:pt idx="70">
                  <c:v>1970</c:v>
                </c:pt>
                <c:pt idx="71">
                  <c:v>1971</c:v>
                </c:pt>
                <c:pt idx="72">
                  <c:v>1972</c:v>
                </c:pt>
                <c:pt idx="73">
                  <c:v>1973</c:v>
                </c:pt>
                <c:pt idx="74">
                  <c:v>1974</c:v>
                </c:pt>
                <c:pt idx="75">
                  <c:v>1975</c:v>
                </c:pt>
                <c:pt idx="76">
                  <c:v>1976</c:v>
                </c:pt>
                <c:pt idx="77">
                  <c:v>1977</c:v>
                </c:pt>
                <c:pt idx="78">
                  <c:v>1978</c:v>
                </c:pt>
                <c:pt idx="79">
                  <c:v>1979</c:v>
                </c:pt>
                <c:pt idx="80">
                  <c:v>1980</c:v>
                </c:pt>
                <c:pt idx="81">
                  <c:v>1981</c:v>
                </c:pt>
                <c:pt idx="82">
                  <c:v>1982</c:v>
                </c:pt>
                <c:pt idx="83">
                  <c:v>1983</c:v>
                </c:pt>
                <c:pt idx="84">
                  <c:v>1984</c:v>
                </c:pt>
                <c:pt idx="85">
                  <c:v>1985</c:v>
                </c:pt>
                <c:pt idx="86">
                  <c:v>1986</c:v>
                </c:pt>
                <c:pt idx="87">
                  <c:v>1987</c:v>
                </c:pt>
                <c:pt idx="88">
                  <c:v>1988</c:v>
                </c:pt>
                <c:pt idx="89">
                  <c:v>1989</c:v>
                </c:pt>
                <c:pt idx="90">
                  <c:v>1990</c:v>
                </c:pt>
                <c:pt idx="91">
                  <c:v>1991</c:v>
                </c:pt>
                <c:pt idx="92">
                  <c:v>1992</c:v>
                </c:pt>
                <c:pt idx="93">
                  <c:v>1993</c:v>
                </c:pt>
                <c:pt idx="94">
                  <c:v>1994</c:v>
                </c:pt>
                <c:pt idx="95">
                  <c:v>1995</c:v>
                </c:pt>
                <c:pt idx="96">
                  <c:v>1996</c:v>
                </c:pt>
                <c:pt idx="97">
                  <c:v>1997</c:v>
                </c:pt>
                <c:pt idx="98">
                  <c:v>1998</c:v>
                </c:pt>
                <c:pt idx="99">
                  <c:v>1999</c:v>
                </c:pt>
                <c:pt idx="100">
                  <c:v>2000</c:v>
                </c:pt>
                <c:pt idx="101">
                  <c:v>2001</c:v>
                </c:pt>
                <c:pt idx="102">
                  <c:v>2002</c:v>
                </c:pt>
                <c:pt idx="103">
                  <c:v>2003</c:v>
                </c:pt>
                <c:pt idx="104">
                  <c:v>2004</c:v>
                </c:pt>
                <c:pt idx="105">
                  <c:v>2005</c:v>
                </c:pt>
                <c:pt idx="106">
                  <c:v>2006</c:v>
                </c:pt>
                <c:pt idx="107">
                  <c:v>2007</c:v>
                </c:pt>
                <c:pt idx="108">
                  <c:v>2008</c:v>
                </c:pt>
                <c:pt idx="109">
                  <c:v>2009</c:v>
                </c:pt>
                <c:pt idx="110">
                  <c:v>2010</c:v>
                </c:pt>
                <c:pt idx="111">
                  <c:v>2011</c:v>
                </c:pt>
                <c:pt idx="112">
                  <c:v>2012</c:v>
                </c:pt>
                <c:pt idx="113">
                  <c:v>2013</c:v>
                </c:pt>
                <c:pt idx="114">
                  <c:v>2014</c:v>
                </c:pt>
                <c:pt idx="115">
                  <c:v>2015</c:v>
                </c:pt>
                <c:pt idx="116">
                  <c:v>2016</c:v>
                </c:pt>
                <c:pt idx="117">
                  <c:v>2017</c:v>
                </c:pt>
                <c:pt idx="118">
                  <c:v>2018</c:v>
                </c:pt>
                <c:pt idx="119">
                  <c:v>2019</c:v>
                </c:pt>
                <c:pt idx="120">
                  <c:v>2020</c:v>
                </c:pt>
                <c:pt idx="121">
                  <c:v>2021</c:v>
                </c:pt>
              </c:numCache>
            </c:numRef>
          </c:xVal>
          <c:yVal>
            <c:numRef>
              <c:f>Sheet2!$B$2:$B$123</c:f>
              <c:numCache>
                <c:formatCode>General</c:formatCode>
                <c:ptCount val="122"/>
                <c:pt idx="0">
                  <c:v>480</c:v>
                </c:pt>
                <c:pt idx="1">
                  <c:v>505</c:v>
                </c:pt>
                <c:pt idx="2">
                  <c:v>531</c:v>
                </c:pt>
                <c:pt idx="3">
                  <c:v>547</c:v>
                </c:pt>
                <c:pt idx="4">
                  <c:v>527</c:v>
                </c:pt>
                <c:pt idx="5">
                  <c:v>587</c:v>
                </c:pt>
                <c:pt idx="6">
                  <c:v>611</c:v>
                </c:pt>
                <c:pt idx="7">
                  <c:v>626</c:v>
                </c:pt>
                <c:pt idx="8">
                  <c:v>559</c:v>
                </c:pt>
                <c:pt idx="9">
                  <c:v>599</c:v>
                </c:pt>
                <c:pt idx="10">
                  <c:v>606</c:v>
                </c:pt>
                <c:pt idx="11">
                  <c:v>625</c:v>
                </c:pt>
                <c:pt idx="12">
                  <c:v>654</c:v>
                </c:pt>
                <c:pt idx="13">
                  <c:v>680</c:v>
                </c:pt>
                <c:pt idx="14">
                  <c:v>628</c:v>
                </c:pt>
                <c:pt idx="15">
                  <c:v>645</c:v>
                </c:pt>
                <c:pt idx="16">
                  <c:v>735</c:v>
                </c:pt>
                <c:pt idx="17">
                  <c:v>717</c:v>
                </c:pt>
                <c:pt idx="18">
                  <c:v>781</c:v>
                </c:pt>
                <c:pt idx="19">
                  <c:v>788</c:v>
                </c:pt>
                <c:pt idx="20">
                  <c:v>780</c:v>
                </c:pt>
                <c:pt idx="21">
                  <c:v>762</c:v>
                </c:pt>
                <c:pt idx="22">
                  <c:v>805</c:v>
                </c:pt>
                <c:pt idx="23">
                  <c:v>911</c:v>
                </c:pt>
                <c:pt idx="24">
                  <c:v>939</c:v>
                </c:pt>
                <c:pt idx="25">
                  <c:v>961</c:v>
                </c:pt>
                <c:pt idx="26">
                  <c:v>1023</c:v>
                </c:pt>
                <c:pt idx="27">
                  <c:v>1033</c:v>
                </c:pt>
                <c:pt idx="28">
                  <c:v>1045</c:v>
                </c:pt>
                <c:pt idx="29">
                  <c:v>1109</c:v>
                </c:pt>
                <c:pt idx="30">
                  <c:v>1015</c:v>
                </c:pt>
                <c:pt idx="31">
                  <c:v>950</c:v>
                </c:pt>
                <c:pt idx="32">
                  <c:v>828</c:v>
                </c:pt>
                <c:pt idx="33">
                  <c:v>817</c:v>
                </c:pt>
                <c:pt idx="34">
                  <c:v>906</c:v>
                </c:pt>
                <c:pt idx="35">
                  <c:v>986</c:v>
                </c:pt>
                <c:pt idx="36">
                  <c:v>1113</c:v>
                </c:pt>
                <c:pt idx="37">
                  <c:v>1170</c:v>
                </c:pt>
                <c:pt idx="38">
                  <c:v>1132</c:v>
                </c:pt>
                <c:pt idx="39">
                  <c:v>1222</c:v>
                </c:pt>
                <c:pt idx="40">
                  <c:v>1330</c:v>
                </c:pt>
                <c:pt idx="41">
                  <c:v>1566</c:v>
                </c:pt>
                <c:pt idx="42">
                  <c:v>1862</c:v>
                </c:pt>
                <c:pt idx="43">
                  <c:v>2178</c:v>
                </c:pt>
                <c:pt idx="44">
                  <c:v>2352</c:v>
                </c:pt>
                <c:pt idx="45">
                  <c:v>2329</c:v>
                </c:pt>
                <c:pt idx="46">
                  <c:v>2058</c:v>
                </c:pt>
                <c:pt idx="47">
                  <c:v>2035</c:v>
                </c:pt>
                <c:pt idx="48">
                  <c:v>2119</c:v>
                </c:pt>
                <c:pt idx="49">
                  <c:v>2107</c:v>
                </c:pt>
                <c:pt idx="50">
                  <c:v>2290</c:v>
                </c:pt>
                <c:pt idx="51">
                  <c:v>2474</c:v>
                </c:pt>
                <c:pt idx="52">
                  <c:v>2575</c:v>
                </c:pt>
                <c:pt idx="53">
                  <c:v>2696</c:v>
                </c:pt>
                <c:pt idx="54">
                  <c:v>2680</c:v>
                </c:pt>
                <c:pt idx="55">
                  <c:v>2871</c:v>
                </c:pt>
                <c:pt idx="56">
                  <c:v>2932</c:v>
                </c:pt>
                <c:pt idx="57">
                  <c:v>2994</c:v>
                </c:pt>
                <c:pt idx="58">
                  <c:v>2972</c:v>
                </c:pt>
                <c:pt idx="59">
                  <c:v>3178</c:v>
                </c:pt>
                <c:pt idx="60">
                  <c:v>3260</c:v>
                </c:pt>
                <c:pt idx="61">
                  <c:v>3345</c:v>
                </c:pt>
                <c:pt idx="62">
                  <c:v>3548</c:v>
                </c:pt>
                <c:pt idx="63">
                  <c:v>3703</c:v>
                </c:pt>
                <c:pt idx="64">
                  <c:v>3916</c:v>
                </c:pt>
                <c:pt idx="65">
                  <c:v>4171</c:v>
                </c:pt>
                <c:pt idx="66">
                  <c:v>4446</c:v>
                </c:pt>
                <c:pt idx="67">
                  <c:v>4568</c:v>
                </c:pt>
                <c:pt idx="68">
                  <c:v>4792</c:v>
                </c:pt>
                <c:pt idx="69">
                  <c:v>4942</c:v>
                </c:pt>
                <c:pt idx="70">
                  <c:v>4951</c:v>
                </c:pt>
                <c:pt idx="71">
                  <c:v>5114</c:v>
                </c:pt>
                <c:pt idx="72">
                  <c:v>5383</c:v>
                </c:pt>
                <c:pt idx="73">
                  <c:v>5657</c:v>
                </c:pt>
                <c:pt idx="74">
                  <c:v>5645</c:v>
                </c:pt>
                <c:pt idx="75">
                  <c:v>5949</c:v>
                </c:pt>
                <c:pt idx="76">
                  <c:v>6224</c:v>
                </c:pt>
                <c:pt idx="77">
                  <c:v>6568</c:v>
                </c:pt>
                <c:pt idx="78">
                  <c:v>6569</c:v>
                </c:pt>
                <c:pt idx="79">
                  <c:v>6777</c:v>
                </c:pt>
                <c:pt idx="80">
                  <c:v>6759</c:v>
                </c:pt>
                <c:pt idx="81">
                  <c:v>6931</c:v>
                </c:pt>
                <c:pt idx="82">
                  <c:v>6806</c:v>
                </c:pt>
                <c:pt idx="83">
                  <c:v>7118</c:v>
                </c:pt>
                <c:pt idx="84">
                  <c:v>7633</c:v>
                </c:pt>
                <c:pt idx="85">
                  <c:v>7951</c:v>
                </c:pt>
                <c:pt idx="86">
                  <c:v>8226</c:v>
                </c:pt>
                <c:pt idx="87">
                  <c:v>8511</c:v>
                </c:pt>
                <c:pt idx="88">
                  <c:v>8867</c:v>
                </c:pt>
                <c:pt idx="89">
                  <c:v>9192</c:v>
                </c:pt>
                <c:pt idx="90">
                  <c:v>9366</c:v>
                </c:pt>
                <c:pt idx="91">
                  <c:v>9355</c:v>
                </c:pt>
                <c:pt idx="92">
                  <c:v>9685</c:v>
                </c:pt>
                <c:pt idx="93">
                  <c:v>9952</c:v>
                </c:pt>
                <c:pt idx="94">
                  <c:v>10352</c:v>
                </c:pt>
                <c:pt idx="95">
                  <c:v>10630</c:v>
                </c:pt>
                <c:pt idx="96">
                  <c:v>11031</c:v>
                </c:pt>
                <c:pt idx="97">
                  <c:v>11522</c:v>
                </c:pt>
                <c:pt idx="98">
                  <c:v>12038</c:v>
                </c:pt>
                <c:pt idx="99">
                  <c:v>12611</c:v>
                </c:pt>
                <c:pt idx="100">
                  <c:v>13131</c:v>
                </c:pt>
                <c:pt idx="101">
                  <c:v>13262</c:v>
                </c:pt>
                <c:pt idx="102">
                  <c:v>13493</c:v>
                </c:pt>
                <c:pt idx="103">
                  <c:v>13879</c:v>
                </c:pt>
                <c:pt idx="104">
                  <c:v>14406</c:v>
                </c:pt>
                <c:pt idx="105">
                  <c:v>14913</c:v>
                </c:pt>
                <c:pt idx="106">
                  <c:v>15338</c:v>
                </c:pt>
                <c:pt idx="107">
                  <c:v>15626</c:v>
                </c:pt>
                <c:pt idx="108">
                  <c:v>15605</c:v>
                </c:pt>
                <c:pt idx="109">
                  <c:v>15209</c:v>
                </c:pt>
                <c:pt idx="110">
                  <c:v>15599</c:v>
                </c:pt>
                <c:pt idx="111">
                  <c:v>15841</c:v>
                </c:pt>
                <c:pt idx="112">
                  <c:v>16197</c:v>
                </c:pt>
                <c:pt idx="113">
                  <c:v>16495</c:v>
                </c:pt>
                <c:pt idx="114">
                  <c:v>16912</c:v>
                </c:pt>
                <c:pt idx="115">
                  <c:v>17432</c:v>
                </c:pt>
                <c:pt idx="116">
                  <c:v>17731</c:v>
                </c:pt>
                <c:pt idx="117">
                  <c:v>18144</c:v>
                </c:pt>
                <c:pt idx="118">
                  <c:v>18688</c:v>
                </c:pt>
                <c:pt idx="119">
                  <c:v>19092</c:v>
                </c:pt>
                <c:pt idx="120">
                  <c:v>17206</c:v>
                </c:pt>
                <c:pt idx="121">
                  <c:v>18187</c:v>
                </c:pt>
              </c:numCache>
            </c:numRef>
          </c:yVal>
          <c:smooth val="1"/>
          <c:extLst>
            <c:ext xmlns:c16="http://schemas.microsoft.com/office/drawing/2014/chart" uri="{C3380CC4-5D6E-409C-BE32-E72D297353CC}">
              <c16:uniqueId val="{00000000-E1DA-484A-B909-E92F9420C290}"/>
            </c:ext>
          </c:extLst>
        </c:ser>
        <c:dLbls>
          <c:showLegendKey val="0"/>
          <c:showVal val="0"/>
          <c:showCatName val="0"/>
          <c:showSerName val="0"/>
          <c:showPercent val="0"/>
          <c:showBubbleSize val="0"/>
        </c:dLbls>
        <c:axId val="1678683344"/>
        <c:axId val="1715784736"/>
      </c:scatterChart>
      <c:valAx>
        <c:axId val="1678683344"/>
        <c:scaling>
          <c:orientation val="minMax"/>
          <c:max val="2025"/>
          <c:min val="1900"/>
        </c:scaling>
        <c:delete val="0"/>
        <c:axPos val="b"/>
        <c:majorGridlines>
          <c:spPr>
            <a:ln w="9525" cap="flat" cmpd="sng" algn="ctr">
              <a:noFill/>
              <a:round/>
            </a:ln>
            <a:effectLst/>
          </c:spPr>
        </c:majorGridlines>
        <c:numFmt formatCode="General"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15784736"/>
        <c:crosses val="autoZero"/>
        <c:crossBetween val="midCat"/>
        <c:majorUnit val="10"/>
        <c:minorUnit val="5"/>
      </c:valAx>
      <c:valAx>
        <c:axId val="1715784736"/>
        <c:scaling>
          <c:logBase val="10"/>
          <c:orientation val="minMax"/>
          <c:max val="50000"/>
          <c:min val="500"/>
        </c:scaling>
        <c:delete val="0"/>
        <c:axPos val="l"/>
        <c:majorGridlines>
          <c:spPr>
            <a:ln w="9525" cap="flat" cmpd="sng" algn="ctr">
              <a:solidFill>
                <a:schemeClr val="tx1">
                  <a:alpha val="0"/>
                </a:schemeClr>
              </a:solidFill>
              <a:round/>
            </a:ln>
            <a:effectLst/>
          </c:spPr>
        </c:majorGridlines>
        <c:numFmt formatCode="General"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78683344"/>
        <c:crosses val="autoZero"/>
        <c:crossBetween val="midCat"/>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0.18417</cdr:x>
      <cdr:y>0.74217</cdr:y>
    </cdr:from>
    <cdr:to>
      <cdr:x>0.26898</cdr:x>
      <cdr:y>0.8</cdr:y>
    </cdr:to>
    <cdr:sp macro="" textlink="">
      <cdr:nvSpPr>
        <cdr:cNvPr id="3" name="TextBox 2">
          <a:extLst xmlns:a="http://schemas.openxmlformats.org/drawingml/2006/main">
            <a:ext uri="{FF2B5EF4-FFF2-40B4-BE49-F238E27FC236}">
              <a16:creationId xmlns:a16="http://schemas.microsoft.com/office/drawing/2014/main" id="{5137E9B2-C0F3-0743-91B2-949FC7200B35}"/>
            </a:ext>
          </a:extLst>
        </cdr:cNvPr>
        <cdr:cNvSpPr txBox="1"/>
      </cdr:nvSpPr>
      <cdr:spPr>
        <a:xfrm xmlns:a="http://schemas.openxmlformats.org/drawingml/2006/main">
          <a:off x="1169941" y="3951111"/>
          <a:ext cx="538788" cy="30787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0.73344</cdr:x>
      <cdr:y>0.20482</cdr:y>
    </cdr:from>
    <cdr:to>
      <cdr:x>0.8647</cdr:x>
      <cdr:y>0.28916</cdr:y>
    </cdr:to>
    <cdr:sp macro="" textlink="">
      <cdr:nvSpPr>
        <cdr:cNvPr id="10" name="TextBox 9">
          <a:extLst xmlns:a="http://schemas.openxmlformats.org/drawingml/2006/main">
            <a:ext uri="{FF2B5EF4-FFF2-40B4-BE49-F238E27FC236}">
              <a16:creationId xmlns:a16="http://schemas.microsoft.com/office/drawing/2014/main" id="{9833E5FF-8936-2C44-93AF-23B32F586D00}"/>
            </a:ext>
          </a:extLst>
        </cdr:cNvPr>
        <cdr:cNvSpPr txBox="1"/>
      </cdr:nvSpPr>
      <cdr:spPr>
        <a:xfrm xmlns:a="http://schemas.openxmlformats.org/drawingml/2006/main">
          <a:off x="4659234" y="1090404"/>
          <a:ext cx="833839" cy="44899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userShape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7T06:44:02.164"/>
    </inkml:context>
    <inkml:brush xml:id="br0">
      <inkml:brushProperty name="width" value="0.1" units="cm"/>
      <inkml:brushProperty name="height" value="0.1" units="cm"/>
      <inkml:brushProperty name="color" value="#CC0066"/>
    </inkml:brush>
  </inkml:definitions>
  <inkml:trace contextRef="#ctx0" brushRef="#br0">0 1 24575,'28'0'0,"-2"4"0,-9 2 0,-3 4 0,2 1 0,-4-1 0,3 1 0,-4 5 0,-1-5 0,1 5 0,0 0 0,0 1 0,0 6 0,0-1 0,1 1 0,0 6 0,-6-5 0,4 5 0,-8-6 0,8 0 0,-9-6 0,4-1 0,0-1 0,-4-3 0,9 4 0,-4-6 0,-1 0 0,5 6 0,-9-4 0,9 9 0,-9-10 0,10 11 0,-10-1 0,8-2 0,-8 6 0,4-13 0,-5 9 0,0-9 0,0 4 0,0-1 0,0-3 0,0 4 0,0-6 0,0 0 0,0 0 0,0 1 0,0-1 0,0 0 0,0 0 0,0 1 0,0-1 0,0 0 0,0 0 0,5 0 0,0 5 0,1-3 0,3 2 0,-3-3 0,-1-1 0,5 0 0,-9 0 0,8 1 0,-8-1 0,3 0 0,1 0 0,-4 0 0,8 0 0,-4-5 0,5 0 0,0-5 0,5 0 0,2 0 0,6 0 0,0 0 0,-1 0 0,1 0 0,0 5 0,-1-4 0,-5 4 0,-1-5 0,-6 0 0,0 0 0,1 0 0,-6 5 0,-4 0 0,-7 5 0,-4 0 0,0 0 0,-1 0 0,-4 1 0,3-1 0,-25 21 0,22-15 0,-22 20 0,25-19 0,-5 6 0,1-5 0,-2 13 0,5-16 0,-2 16 0,9-19 0,0 3 0,-3-4 0,7 4 0,-7-3 0,8 4 0,-4-6 0,5 0 0,0 0 0,0 1 0,0-1 0,0 0 0,0 6 0,0-5 0,0 5 0,0-6 0,0 1 0,0-1 0,0 0 0,0 0 0,0 0 0,0 1 0,0-1 0,0 6 0,0-5 0,0 11 0,0-11 0,0 10 0,0-3 0,5 4 0,2 1 0,-1-1 0,4 1 0,-4 0 0,1-1 0,3 1 0,-9 0 0,4-1 0,0 1 0,-4 0 0,4-1 0,-5 1 0,0-6 0,0 4 0,0-4 0,0 0 0,0 5 0,0-11 0,0 11 0,0-11 0,0 5 0,0 0 0,0-5 0,0 5 0,0 0 0,0-5 0,0 5 0,0-6 0,0 6 0,0-4 0,0 3 0,0-4 0,-5 4 0,4-3 0,-9 4 0,9-6 0,-9 6 0,9-5 0,-9 5 0,5-1 0,-6-4 0,1 4 0,-1-5 0,6 0 0,-5 1 0,5-1 0,-6 0 0,1 0 0,0-4 0,4 3 0,-3-8 0,8 8 0,-3-4 0,4 5 0,-5-4 0,4-2 0,-3-4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7T11:53:04.179"/>
    </inkml:context>
    <inkml:brush xml:id="br0">
      <inkml:brushProperty name="width" value="0.05" units="cm"/>
      <inkml:brushProperty name="height" value="0.05" units="cm"/>
      <inkml:brushProperty name="color" value="#CC0066"/>
    </inkml:brush>
  </inkml:definitions>
  <inkml:trace contextRef="#ctx0" brushRef="#br0">61 1 24575,'0'7'0,"0"0"0,-3 1 0,-2 3 0,-2-6 0,2 5 0,-1-9 0,5 6 0,-6-7 0,3 4 0,0-1 0,-3-1 0,6 4 0,-5-6 0,5 7 0,-3-3 0,4 3 0,0 1 0,0-1 0,0 1 0,0-1 0,0 0 0,0 1 0,0-2 0,4-1 0,0 1 0,3-5 0,1 5 0,-1-2 0,1 1 0,-1 1 0,1-1 0,0-1 0,-1 2 0,1-2 0,-1 1 0,0-2 0,1-3 0,-1 0 0,1 0 0,-1 0 0,1 0 0,-1 0 0,1 0 0,-1 0 0,1 0 0,-1-3 0,0 2 0,-3-6 0,3 6 0,-3-2 0,0-1 0,2 3 0,-2-3 0,1 1 0,-2 0 0,-3-5 0,0 1 0,0-1 0,0 0 0,0 0 0,0 0 0,0 1 0,0-1 0,0 0 0,0 0 0,0 1 0,0-1 0,0 0 0,0 1 0,0-1 0,0 1 0,-4-1 0,0 1 0,-3-1 0,-1 1 0,1 3 0,0 1 0,-8 3 0,5 3 0,-6-2 0,9 2 0,3 0 0,-3-2 0,3 3 0,0-1 0,-3-2 0,4 2 0,-2 0 0,-5 1 0,9 3 0,-5 0 0,2-3 0,3 2 0,-5-1 0,5-2 0,-2 1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0T08:24:04.657"/>
    </inkml:context>
    <inkml:brush xml:id="br0">
      <inkml:brushProperty name="width" value="0.05" units="cm"/>
      <inkml:brushProperty name="height" value="0.05" units="cm"/>
    </inkml:brush>
  </inkml:definitions>
  <inkml:trace contextRef="#ctx0" brushRef="#br0">1 1 24575,'0'11'0,"0"-2"0,0 3 0,0-4 0,0 0 0,0 4 0,0-3 0,0 3 0,0-4 0,0-1 0,0 1 0,0 0 0,0 0 0,0 0 0,0-1 0,0 1 0,0 1 0,0-1 0,0 0 0,0 0 0,0 0 0,0 0 0,0 0 0,0 0 0,0 0 0,4-4 0,-3 4 0,2-4 0,-3 4 0,0 0 0,0 0 0,0-1 0,0 1 0,4-4 0,-4 3 0,7-2 0,-6 3 0,2-1 0,-3 1 0,0-1 0,0 1 0,-3 0 0,2-1 0,-3 1 0,4 0 0,0-4 0,0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7T11:52:53.514"/>
    </inkml:context>
    <inkml:brush xml:id="br0">
      <inkml:brushProperty name="width" value="0.05" units="cm"/>
      <inkml:brushProperty name="height" value="0.05" units="cm"/>
      <inkml:brushProperty name="color" value="#CC0066"/>
    </inkml:brush>
  </inkml:definitions>
  <inkml:trace contextRef="#ctx0" brushRef="#br0">1 1 24575,'23'0'0,"-6"0"0,3 0 0,-8 0 0,-4 0 0,0 0 0,-1 0 0,1 0 0,-1 0 0,1 0 0,-1 3 0,1-2 0,-1 6 0,1-7 0,-1 7 0,1-6 0,-1 6 0,1-7 0,-1 7 0,1-2 0,-1 2 0,1 1 0,-1-2 0,1 2 0,-1 0 0,-2 0 0,2-1 0,-3 1 0,4 0 0,-1-1 0,-2 1 0,1-1 0,-5 1 0,6 0 0,-6 0 0,5-1 0,-4 1 0,5 0 0,-7-1 0,3 1 0,1-1 0,-3 2 0,3-2 0,-4 1 0,3-5 0,-3 4 0,7-2 0,-6 2 0,6-3 0,-7 3 0,7-3 0,-6 4 0,6-5 0,-7 4 0,4-3 0,-1 0 0,-2 3 0,3-2 0,-1 2 0,-3 1 0,8-4 0,-7 3 0,5-3 0,-5 4 0,2-1 0,1 1 0,-3 0 0,5 0 0,-5-1 0,7 5 0,-8-3 0,4 2 0,-4-2 0,0-2 0,0 1 0,0-1 0,0 1 0,0 0 0,0-1 0,0 1 0,0-1 0,0 0 0,0 1 0,0-1 0,0 1 0,0-1 0,0 1 0,0 0 0,0-1 0,0 5 0,0-3 0,0 3 0,0-5 0,0 1 0,0 0 0,0-1 0,0 1 0,0-1 0,0 1 0,0 0 0,0 0 0,0-1 0,0 1 0,0-1 0,0 1 0,0-2 0,0 2 0,0-1 0,0 0 0,0 1 0,0-1 0,0 1 0,0-1 0,0 1 0,0-1 0,0 1 0,0 0 0,0-1 0,0 0 0,0-2 0,0-2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7T11:52:55.370"/>
    </inkml:context>
    <inkml:brush xml:id="br0">
      <inkml:brushProperty name="width" value="0.05" units="cm"/>
      <inkml:brushProperty name="height" value="0.05" units="cm"/>
      <inkml:brushProperty name="color" value="#CC0066"/>
    </inkml:brush>
  </inkml:definitions>
  <inkml:trace contextRef="#ctx0" brushRef="#br0">1 0 24575,'0'15'0,"0"6"0,0 2 0,0-5 0,0 9 0,0-1 0,0-1 0,0 4 0,0-12 0,0-4 0,0 3 0,0-7 0,0 3 0,0-5 0,0 1 0,6-4 0,3-1 0,7-3 0,12 0 0,-4 0 0,21-5 0,10 4 0,-4-4 0,8 5 0,-24 0 0,-7 0 0,-1 0 0,-12 0 0,5 0 0,-11 0 0,3 0 0,-5 0 0,1 0 0,-1 0 0,1 0 0,-4 0 0,-1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7T11:52:56.843"/>
    </inkml:context>
    <inkml:brush xml:id="br0">
      <inkml:brushProperty name="width" value="0.05" units="cm"/>
      <inkml:brushProperty name="height" value="0.05" units="cm"/>
      <inkml:brushProperty name="color" value="#CC0066"/>
    </inkml:brush>
  </inkml:definitions>
  <inkml:trace contextRef="#ctx0" brushRef="#br0">22 0 24575,'0'24'0,"-5"13"0,3 0 0,-7 27 0,8-24 0,-4 12 0,5-25 0,0-3 0,0-7 0,0-5 0,0-5 0,0 2 0,0-2 0,0 1 0,0-1 0,0 0 0,0 1 0,0 0 0,0-1 0,0-3 0,0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7T11:52:59.861"/>
    </inkml:context>
    <inkml:brush xml:id="br0">
      <inkml:brushProperty name="width" value="0.05" units="cm"/>
      <inkml:brushProperty name="height" value="0.05" units="cm"/>
      <inkml:brushProperty name="color" value="#CC0066"/>
    </inkml:brush>
  </inkml:definitions>
  <inkml:trace contextRef="#ctx0" brushRef="#br0">370 123 24575,'-11'0'0,"-12"-4"0,-2-2 0,-14-3 0,-10-15 0,15 7 0,-7-7 0,24 12 0,-5 3 0,8 4 0,-7-3 0,12 7 0,-2-3 0,2 4 0,2 0 0,-1 0 0,1 0 0,3 3 0,1 2 0,3 2 0,0 1 0,0 3 0,0-3 0,0 3 0,0-3 0,0-1 0,0 2 0,0 2 0,0 2 0,0 8 0,0 3 0,0 3 0,0 2 0,0-7 0,0 5 0,0-12 0,0 5 0,0-11 0,0 3 0,0-5 0,0 1 0,0-1 0,0 0 0,0 1 0,0-1 0,0-5 0,3-7 0,2-4 0,2-2 0,1 3 0,-1 1 0,1-1 0,-1 4 0,1-3 0,0 6 0,-1-2 0,5 3 0,1 0 0,4 0 0,7 0 0,-5 0 0,6 0 0,-8 0 0,-4 0 0,3 3 0,-7 2 0,2-1 0,-3 3 0,0-6 0,-1 3 0,1-4 0,0 3 0,-1-2 0,1 2 0,-1 1 0,1-3 0,0 5 0,3-5 0,-2 6 0,7-3 0,-3 5 0,8 6 0,-4-4 0,0 8 0,-5-10 0,-4 3 0,-1-4 0,2-1 0,-6 1 0,4-1 0,-5 2 0,1-2 0,-3 1 0,0-1 0,0 1 0,0-1 0,0 1 0,0 0 0,0-1 0,-4 5 0,-1 1 0,-7 4 0,-2-4 0,1 3 0,-3-6 0,2 5 0,2-6 0,-4 4 0,2-5 0,-2 1 0,2-1 0,-1 0 0,2-3 0,-1 1 0,-1-5 0,2 3 0,-4-4 0,4 0 0,-4 0 0,5 0 0,-1 0 0,-4 0 0,8 0 0,-6 0 0,6 0 0,-6 0 0,6 0 0,-3 0 0,5 0 0,-1 0 0,1 0 0,0 0 0,0 0 0,3-4 0,-3 0 0,3 0 0,-4-3 0,4 3 0,-3-5 0,2 6 0,-2-5 0,-1 4 0,0 0 0,4-3 0,-3 3 0,6-4 0,-2 4 0,3 1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7T11:53:04.179"/>
    </inkml:context>
    <inkml:brush xml:id="br0">
      <inkml:brushProperty name="width" value="0.05" units="cm"/>
      <inkml:brushProperty name="height" value="0.05" units="cm"/>
      <inkml:brushProperty name="color" value="#CC0066"/>
    </inkml:brush>
  </inkml:definitions>
  <inkml:trace contextRef="#ctx0" brushRef="#br0">61 1 24575,'0'7'0,"0"0"0,-3 1 0,-2 3 0,-2-6 0,2 5 0,-1-9 0,5 6 0,-6-7 0,3 4 0,0-1 0,-3-1 0,6 4 0,-5-6 0,5 7 0,-3-3 0,4 3 0,0 1 0,0-1 0,0 1 0,0-1 0,0 0 0,0 1 0,0-2 0,4-1 0,0 1 0,3-5 0,1 5 0,-1-2 0,1 1 0,-1 1 0,1-1 0,0-1 0,-1 2 0,1-2 0,-1 1 0,0-2 0,1-3 0,-1 0 0,1 0 0,-1 0 0,1 0 0,-1 0 0,1 0 0,-1 0 0,1 0 0,-1-3 0,0 2 0,-3-6 0,3 6 0,-3-2 0,0-1 0,2 3 0,-2-3 0,1 1 0,-2 0 0,-3-5 0,0 1 0,0-1 0,0 0 0,0 0 0,0 0 0,0 1 0,0-1 0,0 0 0,0 0 0,0 1 0,0-1 0,0 0 0,0 1 0,0-1 0,0 1 0,-4-1 0,0 1 0,-3-1 0,-1 1 0,1 3 0,0 1 0,-8 3 0,5 3 0,-6-2 0,9 2 0,3 0 0,-3-2 0,3 3 0,0-1 0,-3-2 0,4 2 0,-2 0 0,-5 1 0,9 3 0,-5 0 0,2-3 0,3 2 0,-5-1 0,5-2 0,-2 1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0T08:25:20.785"/>
    </inkml:context>
    <inkml:brush xml:id="br0">
      <inkml:brushProperty name="width" value="0.05" units="cm"/>
      <inkml:brushProperty name="height" value="0.05" units="cm"/>
    </inkml:brush>
  </inkml:definitions>
  <inkml:trace contextRef="#ctx0" brushRef="#br0">0 256 24575,'0'-12'0,"0"-4"0,0-2 0,0-7 0,0 10 0,0-1 0,0 8 0,0 0 0,0-1 0,0 1 0,0 0 0,0 0 0,0 0 0,0 0 0,0 0 0,0 0 0,0 0 0,0 0 0,0-1 0,0 1 0,0 0 0,0 0 0,0 0 0,0 0 0,0 4 0,0 1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7T11:52:53.514"/>
    </inkml:context>
    <inkml:brush xml:id="br0">
      <inkml:brushProperty name="width" value="0.05" units="cm"/>
      <inkml:brushProperty name="height" value="0.05" units="cm"/>
      <inkml:brushProperty name="color" value="#CC0066"/>
    </inkml:brush>
  </inkml:definitions>
  <inkml:trace contextRef="#ctx0" brushRef="#br0">1 1 24575,'23'0'0,"-6"0"0,3 0 0,-8 0 0,-4 0 0,0 0 0,-1 0 0,1 0 0,-1 0 0,1 0 0,-1 3 0,1-2 0,-1 6 0,1-7 0,-1 7 0,1-6 0,-1 6 0,1-7 0,-1 7 0,1-2 0,-1 2 0,1 1 0,-1-2 0,1 2 0,-1 0 0,-2 0 0,2-1 0,-3 1 0,4 0 0,-1-1 0,-2 1 0,1-1 0,-5 1 0,6 0 0,-6 0 0,5-1 0,-4 1 0,5 0 0,-7-1 0,3 1 0,1-1 0,-3 2 0,3-2 0,-4 1 0,3-5 0,-3 4 0,7-2 0,-6 2 0,6-3 0,-7 3 0,7-3 0,-6 4 0,6-5 0,-7 4 0,4-3 0,-1 0 0,-2 3 0,3-2 0,-1 2 0,-3 1 0,8-4 0,-7 3 0,5-3 0,-5 4 0,2-1 0,1 1 0,-3 0 0,5 0 0,-5-1 0,7 5 0,-8-3 0,4 2 0,-4-2 0,0-2 0,0 1 0,0-1 0,0 1 0,0 0 0,0-1 0,0 1 0,0-1 0,0 0 0,0 1 0,0-1 0,0 1 0,0-1 0,0 1 0,0 0 0,0-1 0,0 5 0,0-3 0,0 3 0,0-5 0,0 1 0,0 0 0,0-1 0,0 1 0,0-1 0,0 1 0,0 0 0,0 0 0,0-1 0,0 1 0,0-1 0,0 1 0,0-2 0,0 2 0,0-1 0,0 0 0,0 1 0,0-1 0,0 1 0,0-1 0,0 1 0,0-1 0,0 1 0,0 0 0,0-1 0,0 0 0,0-2 0,0-2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7T11:52:55.370"/>
    </inkml:context>
    <inkml:brush xml:id="br0">
      <inkml:brushProperty name="width" value="0.05" units="cm"/>
      <inkml:brushProperty name="height" value="0.05" units="cm"/>
      <inkml:brushProperty name="color" value="#CC0066"/>
    </inkml:brush>
  </inkml:definitions>
  <inkml:trace contextRef="#ctx0" brushRef="#br0">1 0 24575,'0'15'0,"0"6"0,0 2 0,0-5 0,0 9 0,0-1 0,0-1 0,0 4 0,0-12 0,0-4 0,0 3 0,0-7 0,0 3 0,0-5 0,0 1 0,6-4 0,3-1 0,7-3 0,12 0 0,-4 0 0,21-5 0,10 4 0,-4-4 0,8 5 0,-24 0 0,-7 0 0,-1 0 0,-12 0 0,5 0 0,-11 0 0,3 0 0,-5 0 0,1 0 0,-1 0 0,1 0 0,-4 0 0,-1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7T06:44:02.164"/>
    </inkml:context>
    <inkml:brush xml:id="br0">
      <inkml:brushProperty name="width" value="0.1" units="cm"/>
      <inkml:brushProperty name="height" value="0.1" units="cm"/>
      <inkml:brushProperty name="color" value="#CC0066"/>
    </inkml:brush>
  </inkml:definitions>
  <inkml:trace contextRef="#ctx0" brushRef="#br0">0 1 24575,'28'0'0,"-2"4"0,-9 2 0,-3 4 0,2 1 0,-4-1 0,3 1 0,-4 5 0,-1-5 0,1 5 0,0 0 0,0 1 0,0 6 0,0-1 0,1 1 0,0 6 0,-6-5 0,4 5 0,-8-6 0,8 0 0,-9-6 0,4-1 0,0-1 0,-4-3 0,9 4 0,-4-6 0,-1 0 0,5 6 0,-9-4 0,9 9 0,-9-10 0,10 11 0,-10-1 0,8-2 0,-8 6 0,4-13 0,-5 9 0,0-9 0,0 4 0,0-1 0,0-3 0,0 4 0,0-6 0,0 0 0,0 0 0,0 1 0,0-1 0,0 0 0,0 0 0,0 1 0,0-1 0,0 0 0,0 0 0,5 0 0,0 5 0,1-3 0,3 2 0,-3-3 0,-1-1 0,5 0 0,-9 0 0,8 1 0,-8-1 0,3 0 0,1 0 0,-4 0 0,8 0 0,-4-5 0,5 0 0,0-5 0,5 0 0,2 0 0,6 0 0,0 0 0,-1 0 0,1 0 0,0 5 0,-1-4 0,-5 4 0,-1-5 0,-6 0 0,0 0 0,1 0 0,-6 5 0,-4 0 0,-7 5 0,-4 0 0,0 0 0,-1 0 0,-4 1 0,3-1 0,-25 21 0,22-15 0,-22 20 0,25-19 0,-5 6 0,1-5 0,-2 13 0,5-16 0,-2 16 0,9-19 0,0 3 0,-3-4 0,7 4 0,-7-3 0,8 4 0,-4-6 0,5 0 0,0 0 0,0 1 0,0-1 0,0 0 0,0 6 0,0-5 0,0 5 0,0-6 0,0 1 0,0-1 0,0 0 0,0 0 0,0 0 0,0 1 0,0-1 0,0 6 0,0-5 0,0 11 0,0-11 0,0 10 0,0-3 0,5 4 0,2 1 0,-1-1 0,4 1 0,-4 0 0,1-1 0,3 1 0,-9 0 0,4-1 0,0 1 0,-4 0 0,4-1 0,-5 1 0,0-6 0,0 4 0,0-4 0,0 0 0,0 5 0,0-11 0,0 11 0,0-11 0,0 5 0,0 0 0,0-5 0,0 5 0,0 0 0,0-5 0,0 5 0,0-6 0,0 6 0,0-4 0,0 3 0,0-4 0,-5 4 0,4-3 0,-9 4 0,9-6 0,-9 6 0,9-5 0,-9 5 0,5-1 0,-6-4 0,1 4 0,-1-5 0,6 0 0,-5 1 0,5-1 0,-6 0 0,1 0 0,0-4 0,4 3 0,-3-8 0,8 8 0,-3-4 0,4 5 0,-5-4 0,4-2 0,-3-4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7T11:52:56.843"/>
    </inkml:context>
    <inkml:brush xml:id="br0">
      <inkml:brushProperty name="width" value="0.05" units="cm"/>
      <inkml:brushProperty name="height" value="0.05" units="cm"/>
      <inkml:brushProperty name="color" value="#CC0066"/>
    </inkml:brush>
  </inkml:definitions>
  <inkml:trace contextRef="#ctx0" brushRef="#br0">22 0 24575,'0'24'0,"-5"13"0,3 0 0,-7 27 0,8-24 0,-4 12 0,5-25 0,0-3 0,0-7 0,0-5 0,0-5 0,0 2 0,0-2 0,0 1 0,0-1 0,0 0 0,0 1 0,0 0 0,0-1 0,0-3 0,0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7T11:52:59.861"/>
    </inkml:context>
    <inkml:brush xml:id="br0">
      <inkml:brushProperty name="width" value="0.05" units="cm"/>
      <inkml:brushProperty name="height" value="0.05" units="cm"/>
      <inkml:brushProperty name="color" value="#CC0066"/>
    </inkml:brush>
  </inkml:definitions>
  <inkml:trace contextRef="#ctx0" brushRef="#br0">370 123 24575,'-11'0'0,"-12"-4"0,-2-2 0,-14-3 0,-10-15 0,15 7 0,-7-7 0,24 12 0,-5 3 0,8 4 0,-7-3 0,12 7 0,-2-3 0,2 4 0,2 0 0,-1 0 0,1 0 0,3 3 0,1 2 0,3 2 0,0 1 0,0 3 0,0-3 0,0 3 0,0-3 0,0-1 0,0 2 0,0 2 0,0 2 0,0 8 0,0 3 0,0 3 0,0 2 0,0-7 0,0 5 0,0-12 0,0 5 0,0-11 0,0 3 0,0-5 0,0 1 0,0-1 0,0 0 0,0 1 0,0-1 0,0-5 0,3-7 0,2-4 0,2-2 0,1 3 0,-1 1 0,1-1 0,-1 4 0,1-3 0,0 6 0,-1-2 0,5 3 0,1 0 0,4 0 0,7 0 0,-5 0 0,6 0 0,-8 0 0,-4 0 0,3 3 0,-7 2 0,2-1 0,-3 3 0,0-6 0,-1 3 0,1-4 0,0 3 0,-1-2 0,1 2 0,-1 1 0,1-3 0,0 5 0,3-5 0,-2 6 0,7-3 0,-3 5 0,8 6 0,-4-4 0,0 8 0,-5-10 0,-4 3 0,-1-4 0,2-1 0,-6 1 0,4-1 0,-5 2 0,1-2 0,-3 1 0,0-1 0,0 1 0,0-1 0,0 1 0,0 0 0,0-1 0,-4 5 0,-1 1 0,-7 4 0,-2-4 0,1 3 0,-3-6 0,2 5 0,2-6 0,-4 4 0,2-5 0,-2 1 0,2-1 0,-1 0 0,2-3 0,-1 1 0,-1-5 0,2 3 0,-4-4 0,4 0 0,-4 0 0,5 0 0,-1 0 0,-4 0 0,8 0 0,-6 0 0,6 0 0,-6 0 0,6 0 0,-3 0 0,5 0 0,-1 0 0,1 0 0,0 0 0,0 0 0,3-4 0,-3 0 0,3 0 0,-4-3 0,4 3 0,-3-5 0,2 6 0,-2-5 0,-1 4 0,0 0 0,4-3 0,-3 3 0,6-4 0,-2 4 0,3 1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7T11:53:04.179"/>
    </inkml:context>
    <inkml:brush xml:id="br0">
      <inkml:brushProperty name="width" value="0.05" units="cm"/>
      <inkml:brushProperty name="height" value="0.05" units="cm"/>
      <inkml:brushProperty name="color" value="#CC0066"/>
    </inkml:brush>
  </inkml:definitions>
  <inkml:trace contextRef="#ctx0" brushRef="#br0">61 1 24575,'0'7'0,"0"0"0,-3 1 0,-2 3 0,-2-6 0,2 5 0,-1-9 0,5 6 0,-6-7 0,3 4 0,0-1 0,-3-1 0,6 4 0,-5-6 0,5 7 0,-3-3 0,4 3 0,0 1 0,0-1 0,0 1 0,0-1 0,0 0 0,0 1 0,0-2 0,4-1 0,0 1 0,3-5 0,1 5 0,-1-2 0,1 1 0,-1 1 0,1-1 0,0-1 0,-1 2 0,1-2 0,-1 1 0,0-2 0,1-3 0,-1 0 0,1 0 0,-1 0 0,1 0 0,-1 0 0,1 0 0,-1 0 0,1 0 0,-1-3 0,0 2 0,-3-6 0,3 6 0,-3-2 0,0-1 0,2 3 0,-2-3 0,1 1 0,-2 0 0,-3-5 0,0 1 0,0-1 0,0 0 0,0 0 0,0 0 0,0 1 0,0-1 0,0 0 0,0 0 0,0 1 0,0-1 0,0 0 0,0 1 0,0-1 0,0 1 0,-4-1 0,0 1 0,-3-1 0,-1 1 0,1 3 0,0 1 0,-8 3 0,5 3 0,-6-2 0,9 2 0,3 0 0,-3-2 0,3 3 0,0-1 0,-3-2 0,4 2 0,-2 0 0,-5 1 0,9 3 0,-5 0 0,2-3 0,3 2 0,-5-1 0,5-2 0,-2 1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0T08:25:20.785"/>
    </inkml:context>
    <inkml:brush xml:id="br0">
      <inkml:brushProperty name="width" value="0.05" units="cm"/>
      <inkml:brushProperty name="height" value="0.05" units="cm"/>
    </inkml:brush>
  </inkml:definitions>
  <inkml:trace contextRef="#ctx0" brushRef="#br0">0 256 24575,'0'-12'0,"0"-4"0,0-2 0,0-7 0,0 10 0,0-1 0,0 8 0,0 0 0,0-1 0,0 1 0,0 0 0,0 0 0,0 0 0,0 0 0,0 0 0,0 0 0,0 0 0,0 0 0,0-1 0,0 1 0,0 0 0,0 0 0,0 0 0,0 0 0,0 4 0,0 1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0T13:54:51.406"/>
    </inkml:context>
    <inkml:brush xml:id="br0">
      <inkml:brushProperty name="width" value="0.05" units="cm"/>
      <inkml:brushProperty name="height" value="0.05" units="cm"/>
      <inkml:brushProperty name="color" value="#00D3D4"/>
    </inkml:brush>
  </inkml:definitions>
  <inkml:trace contextRef="#ctx0" brushRef="#br0">0 1 24575,'9'0'0,"-4"4"0,3 1 0,-3 4 0,5-4 0,-1 8 0,0-11 0,0 10 0,0-7 0,0 4 0,0 0 0,0 0 0,-4 0 0,3-4 0,-7 3 0,8-7 0,-8 7 0,7-7 0,-7 7 0,8-6 0,-8 6 0,7-3 0,-3 4 0,4 0 0,0 0 0,-4 0 0,3-4 0,-7 4 0,7-8 0,-7 7 0,8-3 0,-4 5 0,0-1 0,4 1 0,-8-1 0,7 1 0,-3-1 0,0 1 0,3-2 0,-7 2 0,8-5 0,-8 3 0,7-7 0,-3 6 0,0-2 0,3 5 0,-3-1 0,1 0 0,2 0 0,-7 1 0,7-5 0,-7 3 0,8-2 0,-8 3 0,7-4 0,-7 4 0,8-4 0,-8 4 0,7-3 0,-7 2 0,8-3 0,-4 4 0,0 1 0,3-1 0,-3 0 0,0 1 0,4-5 0,-8 3 0,3-3 0,0 5 0,1-5 0,0 3 0,-1-3 0,0 1 0,-3 2 0,7-3 0,-7 5 0,8-5 0,-8 3 0,7-2 0,-7 3 0,8 1 0,-4-1 0,0 1 0,4-1 0,-8 1 0,7-1 0,-7 1 0,8-1 0,-8 1 0,7-1 0,-7 1 0,4-1 0,-1 1 0,-3-1 0,7 0 0,-3 0 0,1 1 0,1-5 0,-6 3 0,3-3 0,-4 5 0,5-5 0,-4 3 0,3-3 0,0 0 0,-3 2 0,7-6 0,-7 8 0,3-4 0,0 0 0,-3 3 0,3-11 0,-4 2 0,0-8 0,0-5 0,0-2 0,5-24 0,0 19 0,1-18 0,2 29 0,-7-10 0,8 9 0,-8-4 0,7 6 0,-7 0 0,3-1 0,1-4 0,-4-2 0,3-6 0,1 1 0,-4 5 0,9-4 0,-9 4 0,3 0 0,1 2 0,-4 4 0,3 1 0,-4-1 0,4 5 0,-3 5 0,3 5 0,-4 4 0,0 1 0,0-1 0,-5 1 0,4 4 0,-7-3 0,2 9 0,0-10 0,2 5 0,-1-5 0,4-1 0,-3 1 0,0-1 0,3 1 0,-4-1 0,5 1 0,0-1 0,-4 1 0,3-1 0,-3 0 0,4 1 0,0-1 0,0 1 0,0-1 0,0 0 0,0-1 0,0 1 0,0 0 0,0 0 0,0 0 0,0 0 0,0 0 0,0-1 0,0 2 0,0-1 0,0 0 0,-10-4 0,8 3 0,-7-3 0,1 0 0,2-1 0,-12-4 0,7 0 0,-3 0 0,0 0 0,3 0 0,-2 0 0,4 0 0,0 0 0,-4 0 0,3 0 0,-4-4 0,4 3 0,1-4 0,-1 1 0,1 3 0,4-7 0,-7 7 0,6-3 0,-7 4 0,4 0 0,0 0 0,0 0 0,0 0 0,4-9 0,-2 7 0,1-6 0,-3 8 0,0 0 0,0 0 0,-1 0 0,1 0 0,3-5 0,-2 4 0,3-3 0,-1 0 0,2 3 0,4-3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7T07:06:13.143"/>
    </inkml:context>
    <inkml:brush xml:id="br0">
      <inkml:brushProperty name="width" value="0.1" units="cm"/>
      <inkml:brushProperty name="height" value="0.1" units="cm"/>
      <inkml:brushProperty name="color" value="#CC0066"/>
    </inkml:brush>
  </inkml:definitions>
  <inkml:trace contextRef="#ctx0" brushRef="#br0">7274 246 24575,'-43'0'0,"-39"0"0,0 0 0,28-3 0,1 0 0,-20-6 0,-1 1 0,9-4 0,3 10 0,15-10 0,2 11 0,8-5 0,6 6 0,2 0 0,6 0 0,0 0 0,6 0 0,-5 0 0,11 0 0,-5 0 0,5 0 0,1 0 0,-1 0 0,1 0 0,0 0 0,-1 0 0,1 0 0,0 0 0,0 0 0,0 0 0,0 0 0,0 0 0,0 0 0,-1 5 0,6 1 0,-4-1 0,3 4 0,0-3 0,-3 0 0,3 3 0,-4-3 0,-1 4 0,1 0 0,0 0 0,-1-4 0,1 3 0,-1-3 0,1 4 0,0 0 0,-1 0 0,-5 1 0,5 0 0,-5-1 0,5 0 0,1 1 0,0-6 0,-1 4 0,1-3 0,4 4 0,-3 1 0,3-1 0,-4 0 0,-1 0 0,5 1 0,-3-1 0,3 0 0,-4 0 0,0 0 0,-1 1 0,6-1 0,-5 0 0,5 0 0,-1 1 0,-3-1 0,3 0 0,0 0 0,-8 5 0,7-4 0,-3 4 0,0 1 0,4-4 0,0 3 0,-4 1 0,9-4 0,-9 9 0,3-4 0,-4 0 0,5 4 0,-3-9 0,8 9 0,-8-9 0,7 9 0,-2-9 0,-1 4 0,4-6 0,-4 0 0,1 0 0,3 0 0,-4 5 0,5-3 0,-5 2 0,4-3 0,-3 4 0,4-3 0,0 4 0,0-1 0,0 3 0,0-1 0,0-2 0,0 1 0,0-4 0,0 9 0,0-4 0,0 0 0,0-1 0,0 0 0,0 6 0,0 1 0,0-1 0,0-1 0,-5-4 0,-1 0 0,-1 5 0,3-5 0,-1 0 0,4 4 0,-9-4 0,4 6 0,0 6 0,-5-5 0,4 12 0,-5-5 0,0 6 0,-1 0 0,1 0 0,-7 8 0,4-6 0,-4 6 0,1-8 0,4 0 0,-13 4 0,12-9 0,-6 0 0,10-15 0,-1 5 0,2-11 0,-1 5 0,5-6 0,-3 0 0,3 1 0,-4-1 0,-6 1 0,4-6 0,-4 5 0,0-4 0,-1 5 0,-6-5 0,0 4 0,1-8 0,-1 3 0,0-5 0,-6 0 0,4 0 0,-10 0 0,4 0 0,0 0 0,-5 0 0,5 0 0,-6 0 0,6 0 0,-5 0 0,12 0 0,-12 0 0,12 0 0,-12 0 0,5-6 0,0 0 0,-5-1 0,6-4 0,-1 5 0,-5-1 0,5-4 0,0 10 0,-15-16 0,13 15 0,-15-15 0,18 16 0,-6-5 0,11 1 0,-10 4 0,4-4 0,0 5 0,-5 0 0,12 0 0,-12 0 0,12 0 0,-12 0 0,11 0 0,-4 0 0,0 0 0,4 0 0,-10 0 0,4 0 0,0 0 0,-5 0 0,-19 0 0,12 0 0,-19 0 0,17 0 0,-1 0 0,-1 0 0,-5 0 0,5 0 0,-7 0 0,-1 0 0,9 0 0,-7 0 0,6 0 0,1 0 0,1-6 0,0-1 0,6 0 0,-6-5 0,0 11 0,6-10 0,-6 9 0,0-9 0,6 9 0,-6-4 0,7 6 0,-6 0 0,4 0 0,-4 0 0,6 0 0,1 0 0,-1 0 0,-6 0 0,4 0 0,-5 0 0,8 0 0,-8 0 0,6 0 0,-6 0 0,0 0 0,6 0 0,-6 0 0,8 0 0,-1 0 0,7 0 0,-4 0 0,-6 0 0,7 0 0,-5 0 0,10 0 0,-2 0 0,0 0 0,-5 0 0,12 5 0,-12-4 0,5 10 0,-6-4 0,-1 5 0,1 1 0,0-1 0,-8 1 0,6-6 0,-6 4 0,7-9 0,1 9 0,0-10 0,-1 5 0,1-1 0,0-3 0,-1 3 0,-9-5 0,13 0 0,-5 0 0,10 0 0,4 0 0,-4 0 0,12 0 0,-5 0 0,10 0 0,-9 0 0,9 0 0,-4 0 0,6 0 0,0 5 0,-6-4 0,4 8 0,-4-3 0,0 4 0,4 6 0,-10-3 0,5 8 0,-6-3 0,0 4 0,0 1 0,-6-5 0,5 4 0,-6-4 0,1 0 0,5 3 0,-6-8 0,8 4 0,-8 0 0,6-4 0,-5 4 0,6-1 0,0-3 0,6 3 0,-5-5 0,11-1 0,-5 1 0,5-1 0,1 5 0,4-4 0,2 10 0,4-4 0,0 6 0,0 6 0,0 9 0,0 8 0,0 17 0,0 2 0,0 8 0,0 0 0,0 10 0,0-8 0,0 17 0,0-16 0,6 6 0,-4-8 0,4-10 0,-6-1 0,0 24 0,0-25 0,0 17 0,0-27 0,0-13 0,6 6 0,1 0 0,5-13 0,1 11 0,-1-12 0,0 0 0,-1-2 0,6-6 0,0-1 0,12 2 0,-4-1 0,10 1 0,-10-1 0,10 2 0,-11-2 0,12-4 0,-5 3 0,-1-9 0,6 5 0,26 1 0,9-4 0,-22-7 0,2-2 0,44 1 0,-44-7 0,3 0-342,4 0 1,3 0 341,4 0 0,2 0 0,10 0 0,2 0 0,-5 0 0,-1 0 0,-10 0 0,-1 0 0,6 0 0,-1 0 0,-16 0 0,-1 0 0,9 0 0,1 0 0,-2 0 0,0 0-572,7 0 0,1 0 572,-4-4 0,0 0 0,9 0 0,0-1 0,-8-3 0,3-2 0,8-1 0,7-2 0,-1 1 0,16 1 0,3-1-787,-11-3 0,4-2 1,-8 3 786,-7 4 0,-3 0 0,-5-3 0,3-1 0,-7 2-482,-13 2 1,0 1 481,44-5 0,0-1 0,-44 3 0,-3 0 0,10 3 0,1-1 0,35-13 0,-3 14 0,-16-4 0,-2 6 0,-3-8 0,-15 7 0,7-4 0,-1 10 0,-6-10 529,7 11-529,-9-5 972,0 6-972,0 0 2439,0 0-2439,-7 0 1210,5 0-1210,-5 0 0,-1 0 0,7 0 0,-14 0 0,5 0 0,1-6 0,2 4 0,7-4 0,0 0 0,0-2 0,0 1 0,0-5 0,9 4 0,-7 0 0,15-5 0,-15 5 0,15 0 0,-6 2 0,0 6 0,6 0 0,-6 0 0,-1 0 0,-1 0 0,-9 0 0,-7 0 0,5 0 0,-13 0 0,6 0 0,-8 0 0,0 0 0,-6 0 0,4 0 0,-10 0 0,10 0 0,-11 0 0,12 0 0,-5 0 0,-1 0 0,6 0 0,-5 0 0,6 0 0,0 0 0,8 6 0,26-5 0,-11 5 0,18-6 0,-24 6 0,0-4 0,0 4 0,0-6 0,0 0 0,0 0 0,1 0 0,-1 0 0,-8 0 0,-1 0 0,0 0 0,-6 0 0,6-6 0,-1-1 0,-5 0 0,6-5 0,-8 5 0,25-5 0,-12-1 0,13 5 0,-10-4 0,-14 5 0,13-6 0,-13 6 0,13-6 0,-13 12 0,6-11 0,-8 11 0,-6-5 0,-2 1 0,-6 4 0,-1-9 0,-5 4 0,5-5 0,-11 0 0,11 0 0,-11 0 0,10 0 0,-3-5 0,-1 4 0,4-10 0,14-13 0,-8 7 0,22-21 0,-16 17 0,7-9 0,1 0 0,-1 0 0,1 1 0,-7 0 0,4 0 0,-10-5 0,11 2 0,-11-2 0,4-1 0,-12 7 0,5-14 0,-4 6 0,0-7 0,-2 0 0,1 0 0,1-25 0,0 19 0,-8-18 0,-7 15 0,-6 6 0,0-5 0,0 7 0,0-7 0,0 5 0,0-5 0,0 7 0,0 1 0,0 0 0,0 7 0,0-5 0,0 12 0,0-4 0,0-1 0,0 6 0,-5-6 0,-3 0 0,-5-2 0,-1-7 0,1-1 0,-8-7 0,6 5 0,-12-5 0,11-1 0,-9 7 0,9 0 0,-9 4 0,5 13 0,-7-14 0,2 14 0,-8-7 0,6 0 0,-6 6 0,0-7 0,7 10 0,-5 4 0,6-3 0,2 12 0,-1-5 0,0-1 0,6 6 0,-14-15 0,16 13 0,-15-7 0,13 11 0,-5-1 0,6 0 0,-5 0 0,4 0 0,-5 1 0,1-1 0,-1 0 0,0 0 0,-6 0 0,4 0 0,-4-1 0,6 1 0,-6 5 0,-2-5 0,0 10 0,-4-5 0,-13 6 0,7 5 0,-13-4 0,9 9 0,5-3 0,-12 5 0,13 0 0,-22 0 0,12-7 0,-22-1 0,6-6 0,-8-1 0,8 1 0,-6 0 0,14 6 0,-5-5 0,7 12 0,9-5 0,1 6 0,7 0 0,7 0 0,2 0 0,6 0 0,6 0 0,1 0 0,0 0 0,5 0 0,-5 4 0,5 2 0,1 4 0,-1 0 0,1 6 0,-1-4 0,0 3 0,1-4 0,-1 4 0,0-3 0,1 4 0,-1-6 0,5 0 0,-3 1 0,8-1 0,-8 0 0,3 0 0,1 0 0,-4-1 0,8 1 0,-3 0 0,-1 5 0,3-3 0,-3 9 0,1-9 0,3 9 0,-4-9 0,5 3 0,0-4 0,0-6 0,0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0T07:56:58.659"/>
    </inkml:context>
    <inkml:brush xml:id="br0">
      <inkml:brushProperty name="width" value="0.05" units="cm"/>
      <inkml:brushProperty name="height" value="0.05" units="cm"/>
      <inkml:brushProperty name="color" value="#AB008B"/>
    </inkml:brush>
  </inkml:definitions>
  <inkml:trace contextRef="#ctx0" brushRef="#br0">0 0 24575,'8'4'0,"4"4"0,-3 1 0,3 3 0,-4-3 0,0-1 0,1 0 0,3 1 0,-2-1 0,3 1 0,-5-1 0,5 1 0,-4-1 0,4 1 0,-5-1 0,0 0 0,1 1 0,-1-1 0,0-3 0,1 2 0,-1-2 0,0 3 0,0 0 0,1 0 0,-1 1 0,0-1 0,1-3 0,-1 2 0,0-2 0,0 3 0,1 0 0,-5 0 0,4 1 0,-4-1 0,4-4 0,0 3 0,1-6 0,-1 7 0,0-7 0,5 6 0,1-1 0,4 3 0,6 0 0,-5-4 0,5 4 0,-6-4 0,6 5 0,-4-1 0,-1 0 0,-2 0 0,-8-4 0,8 3 0,-7-7 0,3 7 0,-5-7 0,0 2 0,-3 1 0,2-3 0,-3 3 0,4-4 0,-4-4 0,-5-5 0,-4-4 0,-8-6 0,2 1 0,-7-6 0,3-4 0,0 2 0,2 0 0,4 12 0,4-4 0,-3 9 0,7-4 0,-2 5 0,-1 3 0,3-2 0,-3-1 0,4-1 0,0-2 0,-8 2 0,6 1 0,-6 6 0,8 3 0,3 7 0,2 5 0,8 9 0,-2 3 0,2 3 0,-3-4 0,-1-6 0,0 1 0,0-1 0,-4-4 0,3-2 0,-7-3 0,3-1 0,-4 0 0,0 0 0,3-3 0,-2 2 0,6-3 0,-2 4 0,3 0 0,0 0 0,-4-1 0,-1 1 0,-6 0 0,2-1 0,-6-2 0,6 2 0,-6-3 0,2 5 0,-3-1 0,0 0 0,-1 0 0,1 0 0,0 1 0,-1-1 0,-4 1 0,7-1 0,-10 1 0,10-4 0,-7 3 0,5-4 0,0 4 0,-1 1 0,1-5 0,0 3 0,0-6 0,4 6 0,0-7 0,4 4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0T07:57:07.771"/>
    </inkml:context>
    <inkml:brush xml:id="br0">
      <inkml:brushProperty name="width" value="0.05" units="cm"/>
      <inkml:brushProperty name="height" value="0.05" units="cm"/>
      <inkml:brushProperty name="color" value="#AB008B"/>
    </inkml:brush>
  </inkml:definitions>
  <inkml:trace contextRef="#ctx0" brushRef="#br0">1 0 24575,'22'13'0,"-4"1"0,19 10 0,-16-4 0,16 4 0,-17-10 0,9 5 0,4 0 0,-1-3 0,1 2 0,-9-8 0,-6-1 0,0 0 0,1 0 0,-6 0 0,0 0 0,-5-5 0,4 0 0,-2 0 0,6-4 0,-7 4 0,4 0 0,-4-3 0,-1 6 0,0-2 0,5-1 0,-4 4 0,4-4 0,-5 1 0,1 2 0,-1-2 0,0 0 0,0 2 0,1-6 0,-1 6 0,0-6 0,1 6 0,3-6 0,-2 7 0,7-7 0,-8 6 0,9-6 0,-9 6 0,8-6 0,-7 3 0,2 0 0,-3-3 0,-1 2 0,0-3 0,1 4 0,-1-3 0,-4 6 0,4-6 0,-11-5 0,2-1 0,-7-11 0,-1 7 0,-4-12 0,4 10 0,-4-10 0,4 12 0,4-4 0,-3 0 0,4 3 0,-5-3 0,4 5 0,-3-5 0,3 4 0,-3-4 0,-1 0 0,0 3 0,0-7 0,1 7 0,3-7 0,-3 7 0,3-2 0,-3 3 0,0 1 0,3-1 0,-2 5 0,6-4 0,-3 11 0,4-3 0,4 13 0,1 1 0,17 20 0,-10-11 0,9 11 0,-12-16 0,1 1 0,-2-5 0,1 3 0,0-8 0,-1 4 0,1-5 0,-1 1 0,-3-1 0,2-4 0,-6 3 0,6-2 0,-6 3 0,6-4 0,-6 4 0,6-4 0,-2 4 0,-1 1 0,3-5 0,-6 3 0,7-2 0,-8 3 0,7-1 0,-6 1 0,-2 4 0,-4-3 0,-8 8 0,-2 2 0,-3 1 0,-2 3 0,-3-3 0,3-6 0,-9 5 0,9-9 0,-3 4 0,9-5 0,-4 0 0,9-4 0,0 3 0,1-7 0,4 2 0,-1-3 0,2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7T11:52:53.514"/>
    </inkml:context>
    <inkml:brush xml:id="br0">
      <inkml:brushProperty name="width" value="0.05" units="cm"/>
      <inkml:brushProperty name="height" value="0.05" units="cm"/>
      <inkml:brushProperty name="color" value="#CC0066"/>
    </inkml:brush>
  </inkml:definitions>
  <inkml:trace contextRef="#ctx0" brushRef="#br0">1 1 24575,'23'0'0,"-6"0"0,3 0 0,-8 0 0,-4 0 0,0 0 0,-1 0 0,1 0 0,-1 0 0,1 0 0,-1 3 0,1-2 0,-1 6 0,1-7 0,-1 7 0,1-6 0,-1 6 0,1-7 0,-1 7 0,1-2 0,-1 2 0,1 1 0,-1-2 0,1 2 0,-1 0 0,-2 0 0,2-1 0,-3 1 0,4 0 0,-1-1 0,-2 1 0,1-1 0,-5 1 0,6 0 0,-6 0 0,5-1 0,-4 1 0,5 0 0,-7-1 0,3 1 0,1-1 0,-3 2 0,3-2 0,-4 1 0,3-5 0,-3 4 0,7-2 0,-6 2 0,6-3 0,-7 3 0,7-3 0,-6 4 0,6-5 0,-7 4 0,4-3 0,-1 0 0,-2 3 0,3-2 0,-1 2 0,-3 1 0,8-4 0,-7 3 0,5-3 0,-5 4 0,2-1 0,1 1 0,-3 0 0,5 0 0,-5-1 0,7 5 0,-8-3 0,4 2 0,-4-2 0,0-2 0,0 1 0,0-1 0,0 1 0,0 0 0,0-1 0,0 1 0,0-1 0,0 0 0,0 1 0,0-1 0,0 1 0,0-1 0,0 1 0,0 0 0,0-1 0,0 5 0,0-3 0,0 3 0,0-5 0,0 1 0,0 0 0,0-1 0,0 1 0,0-1 0,0 1 0,0 0 0,0 0 0,0-1 0,0 1 0,0-1 0,0 1 0,0-2 0,0 2 0,0-1 0,0 0 0,0 1 0,0-1 0,0 1 0,0-1 0,0 1 0,0-1 0,0 1 0,0 0 0,0-1 0,0 0 0,0-2 0,0-2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7T11:52:55.370"/>
    </inkml:context>
    <inkml:brush xml:id="br0">
      <inkml:brushProperty name="width" value="0.05" units="cm"/>
      <inkml:brushProperty name="height" value="0.05" units="cm"/>
      <inkml:brushProperty name="color" value="#CC0066"/>
    </inkml:brush>
  </inkml:definitions>
  <inkml:trace contextRef="#ctx0" brushRef="#br0">1 0 24575,'0'15'0,"0"6"0,0 2 0,0-5 0,0 9 0,0-1 0,0-1 0,0 4 0,0-12 0,0-4 0,0 3 0,0-7 0,0 3 0,0-5 0,0 1 0,6-4 0,3-1 0,7-3 0,12 0 0,-4 0 0,21-5 0,10 4 0,-4-4 0,8 5 0,-24 0 0,-7 0 0,-1 0 0,-12 0 0,5 0 0,-11 0 0,3 0 0,-5 0 0,1 0 0,-1 0 0,1 0 0,-4 0 0,-1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7T11:52:56.843"/>
    </inkml:context>
    <inkml:brush xml:id="br0">
      <inkml:brushProperty name="width" value="0.05" units="cm"/>
      <inkml:brushProperty name="height" value="0.05" units="cm"/>
      <inkml:brushProperty name="color" value="#CC0066"/>
    </inkml:brush>
  </inkml:definitions>
  <inkml:trace contextRef="#ctx0" brushRef="#br0">22 0 24575,'0'24'0,"-5"13"0,3 0 0,-7 27 0,8-24 0,-4 12 0,5-25 0,0-3 0,0-7 0,0-5 0,0-5 0,0 2 0,0-2 0,0 1 0,0-1 0,0 0 0,0 1 0,0 0 0,0-1 0,0-3 0,0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7T11:52:59.861"/>
    </inkml:context>
    <inkml:brush xml:id="br0">
      <inkml:brushProperty name="width" value="0.05" units="cm"/>
      <inkml:brushProperty name="height" value="0.05" units="cm"/>
      <inkml:brushProperty name="color" value="#CC0066"/>
    </inkml:brush>
  </inkml:definitions>
  <inkml:trace contextRef="#ctx0" brushRef="#br0">370 123 24575,'-11'0'0,"-12"-4"0,-2-2 0,-14-3 0,-10-15 0,15 7 0,-7-7 0,24 12 0,-5 3 0,8 4 0,-7-3 0,12 7 0,-2-3 0,2 4 0,2 0 0,-1 0 0,1 0 0,3 3 0,1 2 0,3 2 0,0 1 0,0 3 0,0-3 0,0 3 0,0-3 0,0-1 0,0 2 0,0 2 0,0 2 0,0 8 0,0 3 0,0 3 0,0 2 0,0-7 0,0 5 0,0-12 0,0 5 0,0-11 0,0 3 0,0-5 0,0 1 0,0-1 0,0 0 0,0 1 0,0-1 0,0-5 0,3-7 0,2-4 0,2-2 0,1 3 0,-1 1 0,1-1 0,-1 4 0,1-3 0,0 6 0,-1-2 0,5 3 0,1 0 0,4 0 0,7 0 0,-5 0 0,6 0 0,-8 0 0,-4 0 0,3 3 0,-7 2 0,2-1 0,-3 3 0,0-6 0,-1 3 0,1-4 0,0 3 0,-1-2 0,1 2 0,-1 1 0,1-3 0,0 5 0,3-5 0,-2 6 0,7-3 0,-3 5 0,8 6 0,-4-4 0,0 8 0,-5-10 0,-4 3 0,-1-4 0,2-1 0,-6 1 0,4-1 0,-5 2 0,1-2 0,-3 1 0,0-1 0,0 1 0,0-1 0,0 1 0,0 0 0,0-1 0,-4 5 0,-1 1 0,-7 4 0,-2-4 0,1 3 0,-3-6 0,2 5 0,2-6 0,-4 4 0,2-5 0,-2 1 0,2-1 0,-1 0 0,2-3 0,-1 1 0,-1-5 0,2 3 0,-4-4 0,4 0 0,-4 0 0,5 0 0,-1 0 0,-4 0 0,8 0 0,-6 0 0,6 0 0,-6 0 0,6 0 0,-3 0 0,5 0 0,-1 0 0,1 0 0,0 0 0,0 0 0,3-4 0,-3 0 0,3 0 0,-4-3 0,4 3 0,-3-5 0,2 6 0,-2-5 0,-1 4 0,0 0 0,4-3 0,-3 3 0,6-4 0,-2 4 0,3 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96FD82-3613-7342-AEB4-D73CBE29D159}" type="datetimeFigureOut">
              <a:rPr lang="en-US" smtClean="0"/>
              <a:t>2/14/24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5A8556-5FA8-814E-A0CD-7CD55F2AEFA6}" type="slidenum">
              <a:rPr lang="en-US" smtClean="0"/>
              <a:t>‹#›</a:t>
            </a:fld>
            <a:endParaRPr lang="en-US"/>
          </a:p>
        </p:txBody>
      </p:sp>
    </p:spTree>
    <p:extLst>
      <p:ext uri="{BB962C8B-B14F-4D97-AF65-F5344CB8AC3E}">
        <p14:creationId xmlns:p14="http://schemas.microsoft.com/office/powerpoint/2010/main" val="2160545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accent5">
                    <a:lumMod val="75000"/>
                  </a:schemeClr>
                </a:solidFill>
              </a:rPr>
              <a:t>Draw balance sheets of individual, bank, Fed, Treasury</a:t>
            </a:r>
          </a:p>
        </p:txBody>
      </p:sp>
      <p:sp>
        <p:nvSpPr>
          <p:cNvPr id="4" name="Slide Number Placeholder 3"/>
          <p:cNvSpPr>
            <a:spLocks noGrp="1"/>
          </p:cNvSpPr>
          <p:nvPr>
            <p:ph type="sldNum" sz="quarter" idx="5"/>
          </p:nvPr>
        </p:nvSpPr>
        <p:spPr/>
        <p:txBody>
          <a:bodyPr/>
          <a:lstStyle/>
          <a:p>
            <a:fld id="{8D5A8556-5FA8-814E-A0CD-7CD55F2AEFA6}" type="slidenum">
              <a:rPr lang="en-US" smtClean="0"/>
              <a:t>7</a:t>
            </a:fld>
            <a:endParaRPr lang="en-US"/>
          </a:p>
        </p:txBody>
      </p:sp>
    </p:spTree>
    <p:extLst>
      <p:ext uri="{BB962C8B-B14F-4D97-AF65-F5344CB8AC3E}">
        <p14:creationId xmlns:p14="http://schemas.microsoft.com/office/powerpoint/2010/main" val="3534994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look at balance sheets</a:t>
            </a:r>
          </a:p>
        </p:txBody>
      </p:sp>
      <p:sp>
        <p:nvSpPr>
          <p:cNvPr id="4" name="Slide Number Placeholder 3"/>
          <p:cNvSpPr>
            <a:spLocks noGrp="1"/>
          </p:cNvSpPr>
          <p:nvPr>
            <p:ph type="sldNum" sz="quarter" idx="5"/>
          </p:nvPr>
        </p:nvSpPr>
        <p:spPr/>
        <p:txBody>
          <a:bodyPr/>
          <a:lstStyle/>
          <a:p>
            <a:fld id="{8D5A8556-5FA8-814E-A0CD-7CD55F2AEFA6}" type="slidenum">
              <a:rPr lang="en-US" smtClean="0"/>
              <a:t>14</a:t>
            </a:fld>
            <a:endParaRPr lang="en-US"/>
          </a:p>
        </p:txBody>
      </p:sp>
    </p:spTree>
    <p:extLst>
      <p:ext uri="{BB962C8B-B14F-4D97-AF65-F5344CB8AC3E}">
        <p14:creationId xmlns:p14="http://schemas.microsoft.com/office/powerpoint/2010/main" val="925490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on interest rates</a:t>
            </a:r>
          </a:p>
        </p:txBody>
      </p:sp>
      <p:sp>
        <p:nvSpPr>
          <p:cNvPr id="4" name="Slide Number Placeholder 3"/>
          <p:cNvSpPr>
            <a:spLocks noGrp="1"/>
          </p:cNvSpPr>
          <p:nvPr>
            <p:ph type="sldNum" sz="quarter" idx="5"/>
          </p:nvPr>
        </p:nvSpPr>
        <p:spPr/>
        <p:txBody>
          <a:bodyPr/>
          <a:lstStyle/>
          <a:p>
            <a:fld id="{8D5A8556-5FA8-814E-A0CD-7CD55F2AEFA6}" type="slidenum">
              <a:rPr lang="en-US" smtClean="0"/>
              <a:t>30</a:t>
            </a:fld>
            <a:endParaRPr lang="en-US"/>
          </a:p>
        </p:txBody>
      </p:sp>
    </p:spTree>
    <p:extLst>
      <p:ext uri="{BB962C8B-B14F-4D97-AF65-F5344CB8AC3E}">
        <p14:creationId xmlns:p14="http://schemas.microsoft.com/office/powerpoint/2010/main" val="4051958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5A8556-5FA8-814E-A0CD-7CD55F2AEFA6}" type="slidenum">
              <a:rPr lang="en-US" smtClean="0"/>
              <a:t>58</a:t>
            </a:fld>
            <a:endParaRPr lang="en-US"/>
          </a:p>
        </p:txBody>
      </p:sp>
    </p:spTree>
    <p:extLst>
      <p:ext uri="{BB962C8B-B14F-4D97-AF65-F5344CB8AC3E}">
        <p14:creationId xmlns:p14="http://schemas.microsoft.com/office/powerpoint/2010/main" val="883884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5A14BE5-A539-974E-AA92-8E228B0F6237}" type="datetimeFigureOut">
              <a:rPr lang="en-US" smtClean="0"/>
              <a:t>2/14/24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FB3CCC-AAB9-C549-B11D-648FAFB2469F}" type="slidenum">
              <a:rPr lang="en-US" smtClean="0"/>
              <a:t>‹#›</a:t>
            </a:fld>
            <a:endParaRPr lang="en-US"/>
          </a:p>
        </p:txBody>
      </p:sp>
    </p:spTree>
    <p:extLst>
      <p:ext uri="{BB962C8B-B14F-4D97-AF65-F5344CB8AC3E}">
        <p14:creationId xmlns:p14="http://schemas.microsoft.com/office/powerpoint/2010/main" val="37810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A14BE5-A539-974E-AA92-8E228B0F6237}" type="datetimeFigureOut">
              <a:rPr lang="en-US" smtClean="0"/>
              <a:t>2/14/24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FB3CCC-AAB9-C549-B11D-648FAFB2469F}" type="slidenum">
              <a:rPr lang="en-US" smtClean="0"/>
              <a:t>‹#›</a:t>
            </a:fld>
            <a:endParaRPr lang="en-US"/>
          </a:p>
        </p:txBody>
      </p:sp>
    </p:spTree>
    <p:extLst>
      <p:ext uri="{BB962C8B-B14F-4D97-AF65-F5344CB8AC3E}">
        <p14:creationId xmlns:p14="http://schemas.microsoft.com/office/powerpoint/2010/main" val="3714411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A14BE5-A539-974E-AA92-8E228B0F6237}" type="datetimeFigureOut">
              <a:rPr lang="en-US" smtClean="0"/>
              <a:t>2/14/24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FB3CCC-AAB9-C549-B11D-648FAFB2469F}" type="slidenum">
              <a:rPr lang="en-US" smtClean="0"/>
              <a:t>‹#›</a:t>
            </a:fld>
            <a:endParaRPr lang="en-US"/>
          </a:p>
        </p:txBody>
      </p:sp>
    </p:spTree>
    <p:extLst>
      <p:ext uri="{BB962C8B-B14F-4D97-AF65-F5344CB8AC3E}">
        <p14:creationId xmlns:p14="http://schemas.microsoft.com/office/powerpoint/2010/main" val="2501863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A14BE5-A539-974E-AA92-8E228B0F6237}" type="datetimeFigureOut">
              <a:rPr lang="en-US" smtClean="0"/>
              <a:t>2/14/24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FB3CCC-AAB9-C549-B11D-648FAFB2469F}" type="slidenum">
              <a:rPr lang="en-US" smtClean="0"/>
              <a:t>‹#›</a:t>
            </a:fld>
            <a:endParaRPr lang="en-US"/>
          </a:p>
        </p:txBody>
      </p:sp>
    </p:spTree>
    <p:extLst>
      <p:ext uri="{BB962C8B-B14F-4D97-AF65-F5344CB8AC3E}">
        <p14:creationId xmlns:p14="http://schemas.microsoft.com/office/powerpoint/2010/main" val="2212862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A14BE5-A539-974E-AA92-8E228B0F6237}" type="datetimeFigureOut">
              <a:rPr lang="en-US" smtClean="0"/>
              <a:t>2/14/24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FB3CCC-AAB9-C549-B11D-648FAFB2469F}" type="slidenum">
              <a:rPr lang="en-US" smtClean="0"/>
              <a:t>‹#›</a:t>
            </a:fld>
            <a:endParaRPr lang="en-US"/>
          </a:p>
        </p:txBody>
      </p:sp>
    </p:spTree>
    <p:extLst>
      <p:ext uri="{BB962C8B-B14F-4D97-AF65-F5344CB8AC3E}">
        <p14:creationId xmlns:p14="http://schemas.microsoft.com/office/powerpoint/2010/main" val="912149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A14BE5-A539-974E-AA92-8E228B0F6237}" type="datetimeFigureOut">
              <a:rPr lang="en-US" smtClean="0"/>
              <a:t>2/14/24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FB3CCC-AAB9-C549-B11D-648FAFB2469F}" type="slidenum">
              <a:rPr lang="en-US" smtClean="0"/>
              <a:t>‹#›</a:t>
            </a:fld>
            <a:endParaRPr lang="en-US"/>
          </a:p>
        </p:txBody>
      </p:sp>
    </p:spTree>
    <p:extLst>
      <p:ext uri="{BB962C8B-B14F-4D97-AF65-F5344CB8AC3E}">
        <p14:creationId xmlns:p14="http://schemas.microsoft.com/office/powerpoint/2010/main" val="3382684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A14BE5-A539-974E-AA92-8E228B0F6237}" type="datetimeFigureOut">
              <a:rPr lang="en-US" smtClean="0"/>
              <a:t>2/14/24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FB3CCC-AAB9-C549-B11D-648FAFB2469F}" type="slidenum">
              <a:rPr lang="en-US" smtClean="0"/>
              <a:t>‹#›</a:t>
            </a:fld>
            <a:endParaRPr lang="en-US"/>
          </a:p>
        </p:txBody>
      </p:sp>
    </p:spTree>
    <p:extLst>
      <p:ext uri="{BB962C8B-B14F-4D97-AF65-F5344CB8AC3E}">
        <p14:creationId xmlns:p14="http://schemas.microsoft.com/office/powerpoint/2010/main" val="4158113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A14BE5-A539-974E-AA92-8E228B0F6237}" type="datetimeFigureOut">
              <a:rPr lang="en-US" smtClean="0"/>
              <a:t>2/14/24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FB3CCC-AAB9-C549-B11D-648FAFB2469F}" type="slidenum">
              <a:rPr lang="en-US" smtClean="0"/>
              <a:t>‹#›</a:t>
            </a:fld>
            <a:endParaRPr lang="en-US"/>
          </a:p>
        </p:txBody>
      </p:sp>
    </p:spTree>
    <p:extLst>
      <p:ext uri="{BB962C8B-B14F-4D97-AF65-F5344CB8AC3E}">
        <p14:creationId xmlns:p14="http://schemas.microsoft.com/office/powerpoint/2010/main" val="1793045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A14BE5-A539-974E-AA92-8E228B0F6237}" type="datetimeFigureOut">
              <a:rPr lang="en-US" smtClean="0"/>
              <a:t>2/14/24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FB3CCC-AAB9-C549-B11D-648FAFB2469F}" type="slidenum">
              <a:rPr lang="en-US" smtClean="0"/>
              <a:t>‹#›</a:t>
            </a:fld>
            <a:endParaRPr lang="en-US"/>
          </a:p>
        </p:txBody>
      </p:sp>
    </p:spTree>
    <p:extLst>
      <p:ext uri="{BB962C8B-B14F-4D97-AF65-F5344CB8AC3E}">
        <p14:creationId xmlns:p14="http://schemas.microsoft.com/office/powerpoint/2010/main" val="290550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A14BE5-A539-974E-AA92-8E228B0F6237}" type="datetimeFigureOut">
              <a:rPr lang="en-US" smtClean="0"/>
              <a:t>2/14/24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FB3CCC-AAB9-C549-B11D-648FAFB2469F}" type="slidenum">
              <a:rPr lang="en-US" smtClean="0"/>
              <a:t>‹#›</a:t>
            </a:fld>
            <a:endParaRPr lang="en-US"/>
          </a:p>
        </p:txBody>
      </p:sp>
    </p:spTree>
    <p:extLst>
      <p:ext uri="{BB962C8B-B14F-4D97-AF65-F5344CB8AC3E}">
        <p14:creationId xmlns:p14="http://schemas.microsoft.com/office/powerpoint/2010/main" val="3672461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A14BE5-A539-974E-AA92-8E228B0F6237}" type="datetimeFigureOut">
              <a:rPr lang="en-US" smtClean="0"/>
              <a:t>2/14/24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FB3CCC-AAB9-C549-B11D-648FAFB2469F}" type="slidenum">
              <a:rPr lang="en-US" smtClean="0"/>
              <a:t>‹#›</a:t>
            </a:fld>
            <a:endParaRPr lang="en-US"/>
          </a:p>
        </p:txBody>
      </p:sp>
    </p:spTree>
    <p:extLst>
      <p:ext uri="{BB962C8B-B14F-4D97-AF65-F5344CB8AC3E}">
        <p14:creationId xmlns:p14="http://schemas.microsoft.com/office/powerpoint/2010/main" val="4237521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A14BE5-A539-974E-AA92-8E228B0F6237}" type="datetimeFigureOut">
              <a:rPr lang="en-US" smtClean="0"/>
              <a:t>2/14/24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FB3CCC-AAB9-C549-B11D-648FAFB2469F}" type="slidenum">
              <a:rPr lang="en-US" smtClean="0"/>
              <a:t>‹#›</a:t>
            </a:fld>
            <a:endParaRPr lang="en-US"/>
          </a:p>
        </p:txBody>
      </p:sp>
    </p:spTree>
    <p:extLst>
      <p:ext uri="{BB962C8B-B14F-4D97-AF65-F5344CB8AC3E}">
        <p14:creationId xmlns:p14="http://schemas.microsoft.com/office/powerpoint/2010/main" val="875688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ustomXml" Target="../ink/ink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ustomXml" Target="../ink/ink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data.ecb.europa.eu/data/datasets/BSI/BSI.M.4F.N.N.T00.A.1.Z5.0000.Z01.E" TargetMode="Externa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customXml" Target="../ink/ink5.xml"/><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8" Type="http://schemas.openxmlformats.org/officeDocument/2006/relationships/customXml" Target="../ink/ink9.xml"/><Relationship Id="rId13"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1.png"/><Relationship Id="rId12" Type="http://schemas.openxmlformats.org/officeDocument/2006/relationships/customXml" Target="../ink/ink11.xml"/><Relationship Id="rId2" Type="http://schemas.openxmlformats.org/officeDocument/2006/relationships/customXml" Target="../ink/ink6.xml"/><Relationship Id="rId1" Type="http://schemas.openxmlformats.org/officeDocument/2006/relationships/slideLayout" Target="../slideLayouts/slideLayout6.xml"/><Relationship Id="rId6" Type="http://schemas.openxmlformats.org/officeDocument/2006/relationships/customXml" Target="../ink/ink8.xml"/><Relationship Id="rId11" Type="http://schemas.openxmlformats.org/officeDocument/2006/relationships/image" Target="../media/image13.png"/><Relationship Id="rId5" Type="http://schemas.openxmlformats.org/officeDocument/2006/relationships/image" Target="../media/image10.png"/><Relationship Id="rId10" Type="http://schemas.openxmlformats.org/officeDocument/2006/relationships/customXml" Target="../ink/ink10.xml"/><Relationship Id="rId4" Type="http://schemas.openxmlformats.org/officeDocument/2006/relationships/customXml" Target="../ink/ink7.xml"/><Relationship Id="rId9" Type="http://schemas.openxmlformats.org/officeDocument/2006/relationships/image" Target="../media/image12.png"/></Relationships>
</file>

<file path=ppt/slides/_rels/slide45.xml.rels><?xml version="1.0" encoding="UTF-8" standalone="yes"?>
<Relationships xmlns="http://schemas.openxmlformats.org/package/2006/relationships"><Relationship Id="rId8" Type="http://schemas.openxmlformats.org/officeDocument/2006/relationships/customXml" Target="../ink/ink15.xml"/><Relationship Id="rId13" Type="http://schemas.openxmlformats.org/officeDocument/2006/relationships/image" Target="../media/image16.png"/><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customXml" Target="../ink/ink17.xml"/><Relationship Id="rId2" Type="http://schemas.openxmlformats.org/officeDocument/2006/relationships/customXml" Target="../ink/ink12.xml"/><Relationship Id="rId1" Type="http://schemas.openxmlformats.org/officeDocument/2006/relationships/slideLayout" Target="../slideLayouts/slideLayout6.xml"/><Relationship Id="rId6" Type="http://schemas.openxmlformats.org/officeDocument/2006/relationships/customXml" Target="../ink/ink14.xml"/><Relationship Id="rId11" Type="http://schemas.openxmlformats.org/officeDocument/2006/relationships/image" Target="../media/image15.png"/><Relationship Id="rId5" Type="http://schemas.openxmlformats.org/officeDocument/2006/relationships/image" Target="NULL"/><Relationship Id="rId10" Type="http://schemas.openxmlformats.org/officeDocument/2006/relationships/customXml" Target="../ink/ink16.xml"/><Relationship Id="rId4" Type="http://schemas.openxmlformats.org/officeDocument/2006/relationships/customXml" Target="../ink/ink13.xml"/><Relationship Id="rId9" Type="http://schemas.openxmlformats.org/officeDocument/2006/relationships/image" Target="NUL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customXml" Target="../ink/ink21.xml"/><Relationship Id="rId13"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19.png"/><Relationship Id="rId12" Type="http://schemas.openxmlformats.org/officeDocument/2006/relationships/customXml" Target="../ink/ink23.xml"/><Relationship Id="rId2" Type="http://schemas.openxmlformats.org/officeDocument/2006/relationships/customXml" Target="../ink/ink18.xml"/><Relationship Id="rId1" Type="http://schemas.openxmlformats.org/officeDocument/2006/relationships/slideLayout" Target="../slideLayouts/slideLayout6.xml"/><Relationship Id="rId6" Type="http://schemas.openxmlformats.org/officeDocument/2006/relationships/customXml" Target="../ink/ink20.xml"/><Relationship Id="rId11" Type="http://schemas.openxmlformats.org/officeDocument/2006/relationships/image" Target="../media/image21.png"/><Relationship Id="rId5" Type="http://schemas.openxmlformats.org/officeDocument/2006/relationships/image" Target="../media/image18.png"/><Relationship Id="rId15" Type="http://schemas.openxmlformats.org/officeDocument/2006/relationships/image" Target="../media/image23.png"/><Relationship Id="rId10" Type="http://schemas.openxmlformats.org/officeDocument/2006/relationships/customXml" Target="../ink/ink22.xml"/><Relationship Id="rId4" Type="http://schemas.openxmlformats.org/officeDocument/2006/relationships/customXml" Target="../ink/ink19.xml"/><Relationship Id="rId9" Type="http://schemas.openxmlformats.org/officeDocument/2006/relationships/image" Target="../media/image20.png"/><Relationship Id="rId14" Type="http://schemas.openxmlformats.org/officeDocument/2006/relationships/customXml" Target="../ink/ink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ustomXml" Target="../ink/ink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935E6-E5A9-944E-ADE7-0F73458179A7}"/>
              </a:ext>
            </a:extLst>
          </p:cNvPr>
          <p:cNvSpPr>
            <a:spLocks noGrp="1"/>
          </p:cNvSpPr>
          <p:nvPr>
            <p:ph type="ctrTitle"/>
          </p:nvPr>
        </p:nvSpPr>
        <p:spPr>
          <a:xfrm>
            <a:off x="685800" y="1408531"/>
            <a:ext cx="7772400" cy="2662655"/>
          </a:xfrm>
        </p:spPr>
        <p:txBody>
          <a:bodyPr>
            <a:normAutofit fontScale="90000"/>
          </a:bodyPr>
          <a:lstStyle/>
          <a:p>
            <a:r>
              <a:rPr lang="en-US" dirty="0">
                <a:solidFill>
                  <a:schemeClr val="tx2">
                    <a:lumMod val="60000"/>
                    <a:lumOff val="40000"/>
                  </a:schemeClr>
                </a:solidFill>
              </a:rPr>
              <a:t>The monetary system and </a:t>
            </a:r>
            <a:br>
              <a:rPr lang="en-US" dirty="0">
                <a:solidFill>
                  <a:schemeClr val="tx2">
                    <a:lumMod val="60000"/>
                    <a:lumOff val="40000"/>
                  </a:schemeClr>
                </a:solidFill>
              </a:rPr>
            </a:br>
            <a:r>
              <a:rPr lang="en-US" dirty="0">
                <a:solidFill>
                  <a:schemeClr val="tx2">
                    <a:lumMod val="60000"/>
                    <a:lumOff val="40000"/>
                  </a:schemeClr>
                </a:solidFill>
              </a:rPr>
              <a:t>monetary policy</a:t>
            </a:r>
            <a:br>
              <a:rPr lang="en-US" dirty="0">
                <a:solidFill>
                  <a:schemeClr val="tx2">
                    <a:lumMod val="60000"/>
                    <a:lumOff val="40000"/>
                  </a:schemeClr>
                </a:solidFill>
              </a:rPr>
            </a:br>
            <a:r>
              <a:rPr lang="en-US" dirty="0">
                <a:solidFill>
                  <a:srgbClr val="FFC000"/>
                </a:solidFill>
              </a:rPr>
              <a:t>and</a:t>
            </a:r>
            <a:br>
              <a:rPr lang="en-US" dirty="0">
                <a:solidFill>
                  <a:schemeClr val="tx2">
                    <a:lumMod val="60000"/>
                    <a:lumOff val="40000"/>
                  </a:schemeClr>
                </a:solidFill>
              </a:rPr>
            </a:br>
            <a:r>
              <a:rPr lang="en-US" dirty="0">
                <a:solidFill>
                  <a:srgbClr val="817FFF"/>
                </a:solidFill>
              </a:rPr>
              <a:t>Fiscal policy</a:t>
            </a:r>
            <a:br>
              <a:rPr lang="en-US" dirty="0">
                <a:solidFill>
                  <a:schemeClr val="tx2">
                    <a:lumMod val="60000"/>
                    <a:lumOff val="40000"/>
                  </a:schemeClr>
                </a:solidFill>
              </a:rPr>
            </a:br>
            <a:endParaRPr lang="en-US" dirty="0">
              <a:solidFill>
                <a:schemeClr val="tx2">
                  <a:lumMod val="60000"/>
                  <a:lumOff val="40000"/>
                </a:schemeClr>
              </a:solidFill>
            </a:endParaRPr>
          </a:p>
        </p:txBody>
      </p:sp>
      <p:sp>
        <p:nvSpPr>
          <p:cNvPr id="3" name="Subtitle 2">
            <a:extLst>
              <a:ext uri="{FF2B5EF4-FFF2-40B4-BE49-F238E27FC236}">
                <a16:creationId xmlns:a16="http://schemas.microsoft.com/office/drawing/2014/main" id="{E9918596-F270-F349-9A8C-4A6B5DB7FA13}"/>
              </a:ext>
            </a:extLst>
          </p:cNvPr>
          <p:cNvSpPr>
            <a:spLocks noGrp="1"/>
          </p:cNvSpPr>
          <p:nvPr>
            <p:ph type="subTitle" idx="1"/>
          </p:nvPr>
        </p:nvSpPr>
        <p:spPr>
          <a:xfrm>
            <a:off x="1213834" y="5449469"/>
            <a:ext cx="5037064" cy="1540257"/>
          </a:xfrm>
        </p:spPr>
        <p:txBody>
          <a:bodyPr>
            <a:normAutofit/>
          </a:bodyPr>
          <a:lstStyle/>
          <a:p>
            <a:endParaRPr lang="en-US" dirty="0">
              <a:solidFill>
                <a:schemeClr val="accent6">
                  <a:lumMod val="75000"/>
                </a:schemeClr>
              </a:solidFill>
            </a:endParaRPr>
          </a:p>
        </p:txBody>
      </p:sp>
    </p:spTree>
    <p:extLst>
      <p:ext uri="{BB962C8B-B14F-4D97-AF65-F5344CB8AC3E}">
        <p14:creationId xmlns:p14="http://schemas.microsoft.com/office/powerpoint/2010/main" val="2248690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0DFC69-912F-0446-54A1-A2C8F1224AE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24E2242-7E87-19D9-09C4-1BEE7B8C6AFB}"/>
              </a:ext>
            </a:extLst>
          </p:cNvPr>
          <p:cNvSpPr>
            <a:spLocks noGrp="1"/>
          </p:cNvSpPr>
          <p:nvPr>
            <p:ph type="title"/>
          </p:nvPr>
        </p:nvSpPr>
        <p:spPr/>
        <p:txBody>
          <a:bodyPr>
            <a:normAutofit/>
          </a:bodyPr>
          <a:lstStyle/>
          <a:p>
            <a:r>
              <a:rPr lang="en-US" dirty="0"/>
              <a:t>Commercial banks</a:t>
            </a:r>
          </a:p>
        </p:txBody>
      </p:sp>
      <p:sp>
        <p:nvSpPr>
          <p:cNvPr id="16" name="Content Placeholder 15">
            <a:extLst>
              <a:ext uri="{FF2B5EF4-FFF2-40B4-BE49-F238E27FC236}">
                <a16:creationId xmlns:a16="http://schemas.microsoft.com/office/drawing/2014/main" id="{736F5132-1CBB-50FC-AE97-2AB12E589EE3}"/>
              </a:ext>
            </a:extLst>
          </p:cNvPr>
          <p:cNvSpPr>
            <a:spLocks noGrp="1"/>
          </p:cNvSpPr>
          <p:nvPr>
            <p:ph idx="1"/>
          </p:nvPr>
        </p:nvSpPr>
        <p:spPr>
          <a:xfrm>
            <a:off x="157163" y="1600200"/>
            <a:ext cx="8801100" cy="4525963"/>
          </a:xfrm>
        </p:spPr>
        <p:txBody>
          <a:bodyPr>
            <a:normAutofit/>
          </a:bodyPr>
          <a:lstStyle/>
          <a:p>
            <a:pPr marL="0" indent="0">
              <a:buNone/>
            </a:pPr>
            <a:r>
              <a:rPr lang="en-US" dirty="0"/>
              <a:t>		     Assets					           Liabilities</a:t>
            </a:r>
          </a:p>
          <a:p>
            <a:pPr marL="0" indent="0">
              <a:buNone/>
            </a:pPr>
            <a:r>
              <a:rPr lang="en-US" dirty="0"/>
              <a:t>  </a:t>
            </a:r>
            <a:r>
              <a:rPr lang="en-US" dirty="0">
                <a:solidFill>
                  <a:schemeClr val="accent1">
                    <a:lumMod val="75000"/>
                  </a:schemeClr>
                </a:solidFill>
              </a:rPr>
              <a:t>vault currency</a:t>
            </a:r>
            <a:r>
              <a:rPr lang="en-US" dirty="0"/>
              <a:t>		                       </a:t>
            </a:r>
            <a:r>
              <a:rPr lang="en-US" dirty="0">
                <a:solidFill>
                  <a:srgbClr val="817FFF"/>
                </a:solidFill>
              </a:rPr>
              <a:t>deposits of the </a:t>
            </a:r>
          </a:p>
          <a:p>
            <a:pPr marL="0" indent="0">
              <a:buNone/>
            </a:pPr>
            <a:r>
              <a:rPr lang="en-US" dirty="0"/>
              <a:t>  </a:t>
            </a:r>
            <a:r>
              <a:rPr lang="en-US" dirty="0">
                <a:solidFill>
                  <a:schemeClr val="accent1">
                    <a:lumMod val="75000"/>
                  </a:schemeClr>
                </a:solidFill>
              </a:rPr>
              <a:t>deposits at ECB </a:t>
            </a:r>
            <a:r>
              <a:rPr lang="en-US" dirty="0"/>
              <a:t>	 “reserves”	    </a:t>
            </a:r>
            <a:r>
              <a:rPr lang="en-US" dirty="0">
                <a:solidFill>
                  <a:srgbClr val="817FFF"/>
                </a:solidFill>
              </a:rPr>
              <a:t>public</a:t>
            </a:r>
          </a:p>
          <a:p>
            <a:pPr marL="0" indent="0">
              <a:buNone/>
            </a:pPr>
            <a:r>
              <a:rPr lang="en-US" dirty="0"/>
              <a:t>  govt securities: </a:t>
            </a:r>
            <a:r>
              <a:rPr lang="en-US" dirty="0" err="1"/>
              <a:t>Treas</a:t>
            </a:r>
            <a:r>
              <a:rPr lang="en-US" dirty="0"/>
              <a:t>, EU</a:t>
            </a:r>
          </a:p>
          <a:p>
            <a:pPr marL="0" indent="0">
              <a:buNone/>
            </a:pPr>
            <a:r>
              <a:rPr lang="en-US" dirty="0"/>
              <a:t>  </a:t>
            </a:r>
            <a:r>
              <a:rPr lang="en-US" dirty="0">
                <a:solidFill>
                  <a:srgbClr val="009193"/>
                </a:solidFill>
              </a:rPr>
              <a:t>loans</a:t>
            </a:r>
          </a:p>
          <a:p>
            <a:pPr marL="0" indent="0">
              <a:buNone/>
            </a:pPr>
            <a:r>
              <a:rPr lang="en-US" dirty="0"/>
              <a:t>  other assets					             net worth (A – L)</a:t>
            </a:r>
          </a:p>
        </p:txBody>
      </p:sp>
      <p:cxnSp>
        <p:nvCxnSpPr>
          <p:cNvPr id="6" name="Straight Connector 5">
            <a:extLst>
              <a:ext uri="{FF2B5EF4-FFF2-40B4-BE49-F238E27FC236}">
                <a16:creationId xmlns:a16="http://schemas.microsoft.com/office/drawing/2014/main" id="{7C79CBBB-80E5-8E15-6638-1D969DB027F5}"/>
              </a:ext>
            </a:extLst>
          </p:cNvPr>
          <p:cNvCxnSpPr>
            <a:cxnSpLocks/>
          </p:cNvCxnSpPr>
          <p:nvPr/>
        </p:nvCxnSpPr>
        <p:spPr>
          <a:xfrm>
            <a:off x="457200" y="2097912"/>
            <a:ext cx="7343775"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75B77031-1EFF-0463-1D95-8A45CDACE173}"/>
              </a:ext>
            </a:extLst>
          </p:cNvPr>
          <p:cNvCxnSpPr>
            <a:cxnSpLocks/>
          </p:cNvCxnSpPr>
          <p:nvPr/>
        </p:nvCxnSpPr>
        <p:spPr>
          <a:xfrm>
            <a:off x="5346778" y="2097912"/>
            <a:ext cx="0" cy="3417063"/>
          </a:xfrm>
          <a:prstGeom prst="line">
            <a:avLst/>
          </a:prstGeom>
          <a:ln w="28575"/>
        </p:spPr>
        <p:style>
          <a:lnRef idx="1">
            <a:schemeClr val="dk1"/>
          </a:lnRef>
          <a:fillRef idx="0">
            <a:schemeClr val="dk1"/>
          </a:fillRef>
          <a:effectRef idx="0">
            <a:schemeClr val="dk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18" name="Ink 17">
                <a:extLst>
                  <a:ext uri="{FF2B5EF4-FFF2-40B4-BE49-F238E27FC236}">
                    <a16:creationId xmlns:a16="http://schemas.microsoft.com/office/drawing/2014/main" id="{FCFB9294-A915-25E2-15B0-961BD704D54C}"/>
                  </a:ext>
                </a:extLst>
              </p14:cNvPr>
              <p14:cNvContentPartPr/>
              <p14:nvPr/>
            </p14:nvContentPartPr>
            <p14:xfrm>
              <a:off x="3216172" y="2280475"/>
              <a:ext cx="244080" cy="885240"/>
            </p14:xfrm>
          </p:contentPart>
        </mc:Choice>
        <mc:Fallback xmlns="">
          <p:pic>
            <p:nvPicPr>
              <p:cNvPr id="18" name="Ink 17">
                <a:extLst>
                  <a:ext uri="{FF2B5EF4-FFF2-40B4-BE49-F238E27FC236}">
                    <a16:creationId xmlns:a16="http://schemas.microsoft.com/office/drawing/2014/main" id="{FCFB9294-A915-25E2-15B0-961BD704D54C}"/>
                  </a:ext>
                </a:extLst>
              </p:cNvPr>
              <p:cNvPicPr/>
              <p:nvPr/>
            </p:nvPicPr>
            <p:blipFill>
              <a:blip r:embed="rId3"/>
              <a:stretch>
                <a:fillRect/>
              </a:stretch>
            </p:blipFill>
            <p:spPr>
              <a:xfrm>
                <a:off x="3198172" y="2262475"/>
                <a:ext cx="279720" cy="920880"/>
              </a:xfrm>
              <a:prstGeom prst="rect">
                <a:avLst/>
              </a:prstGeom>
            </p:spPr>
          </p:pic>
        </mc:Fallback>
      </mc:AlternateContent>
    </p:spTree>
    <p:extLst>
      <p:ext uri="{BB962C8B-B14F-4D97-AF65-F5344CB8AC3E}">
        <p14:creationId xmlns:p14="http://schemas.microsoft.com/office/powerpoint/2010/main" val="3069614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99234-983D-F06C-2E60-E4D7C6E3855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15B9300-571C-D605-87FE-F46BD9F172DC}"/>
              </a:ext>
            </a:extLst>
          </p:cNvPr>
          <p:cNvSpPr>
            <a:spLocks noGrp="1"/>
          </p:cNvSpPr>
          <p:nvPr>
            <p:ph type="title"/>
          </p:nvPr>
        </p:nvSpPr>
        <p:spPr/>
        <p:txBody>
          <a:bodyPr>
            <a:normAutofit/>
          </a:bodyPr>
          <a:lstStyle/>
          <a:p>
            <a:r>
              <a:rPr lang="en-US" dirty="0"/>
              <a:t>The Central Bank</a:t>
            </a:r>
          </a:p>
        </p:txBody>
      </p:sp>
      <p:sp>
        <p:nvSpPr>
          <p:cNvPr id="16" name="Content Placeholder 15">
            <a:extLst>
              <a:ext uri="{FF2B5EF4-FFF2-40B4-BE49-F238E27FC236}">
                <a16:creationId xmlns:a16="http://schemas.microsoft.com/office/drawing/2014/main" id="{EFEB64FC-393C-CD06-E7E0-75D6B4EBEB6D}"/>
              </a:ext>
            </a:extLst>
          </p:cNvPr>
          <p:cNvSpPr>
            <a:spLocks noGrp="1"/>
          </p:cNvSpPr>
          <p:nvPr>
            <p:ph idx="1"/>
          </p:nvPr>
        </p:nvSpPr>
        <p:spPr>
          <a:xfrm>
            <a:off x="157163" y="1600200"/>
            <a:ext cx="8801100" cy="4525963"/>
          </a:xfrm>
        </p:spPr>
        <p:txBody>
          <a:bodyPr>
            <a:normAutofit/>
          </a:bodyPr>
          <a:lstStyle/>
          <a:p>
            <a:pPr marL="0" indent="0">
              <a:buNone/>
            </a:pPr>
            <a:r>
              <a:rPr lang="en-US" dirty="0"/>
              <a:t>		     Assets					           Liabilities</a:t>
            </a:r>
          </a:p>
          <a:p>
            <a:pPr marL="0" indent="0">
              <a:buNone/>
            </a:pPr>
            <a:r>
              <a:rPr lang="en-US" dirty="0"/>
              <a:t>	Govt securities: EU bonds,       Currency:</a:t>
            </a:r>
          </a:p>
          <a:p>
            <a:pPr marL="0" indent="0">
              <a:buNone/>
            </a:pPr>
            <a:r>
              <a:rPr lang="en-US" dirty="0"/>
              <a:t>	U.S. Treasuries						   public’s &amp; </a:t>
            </a:r>
            <a:r>
              <a:rPr lang="en-US" dirty="0">
                <a:solidFill>
                  <a:schemeClr val="accent1">
                    <a:lumMod val="75000"/>
                  </a:schemeClr>
                </a:solidFill>
              </a:rPr>
              <a:t>banks’</a:t>
            </a:r>
          </a:p>
          <a:p>
            <a:pPr marL="0" indent="0">
              <a:buNone/>
            </a:pPr>
            <a:r>
              <a:rPr lang="en-US" dirty="0"/>
              <a:t>												</a:t>
            </a:r>
            <a:r>
              <a:rPr lang="en-US" dirty="0">
                <a:solidFill>
                  <a:schemeClr val="accent1">
                    <a:lumMod val="75000"/>
                  </a:schemeClr>
                </a:solidFill>
              </a:rPr>
              <a:t>Bank deposit accts</a:t>
            </a:r>
          </a:p>
          <a:p>
            <a:pPr marL="0" indent="0">
              <a:buNone/>
            </a:pPr>
            <a:r>
              <a:rPr lang="en-US" dirty="0"/>
              <a:t>	Foreign currencies</a:t>
            </a:r>
          </a:p>
          <a:p>
            <a:pPr marL="0" indent="0">
              <a:buNone/>
            </a:pPr>
            <a:r>
              <a:rPr lang="en-US" dirty="0"/>
              <a:t>	Gold</a:t>
            </a:r>
          </a:p>
          <a:p>
            <a:pPr marL="0" indent="0">
              <a:buNone/>
            </a:pPr>
            <a:r>
              <a:rPr lang="en-US" dirty="0"/>
              <a:t>	Sometimes other assets		   net worth </a:t>
            </a:r>
          </a:p>
        </p:txBody>
      </p:sp>
      <p:cxnSp>
        <p:nvCxnSpPr>
          <p:cNvPr id="6" name="Straight Connector 5">
            <a:extLst>
              <a:ext uri="{FF2B5EF4-FFF2-40B4-BE49-F238E27FC236}">
                <a16:creationId xmlns:a16="http://schemas.microsoft.com/office/drawing/2014/main" id="{4D43ACD3-8930-321C-92A8-449B4BA0490F}"/>
              </a:ext>
            </a:extLst>
          </p:cNvPr>
          <p:cNvCxnSpPr>
            <a:cxnSpLocks/>
          </p:cNvCxnSpPr>
          <p:nvPr/>
        </p:nvCxnSpPr>
        <p:spPr>
          <a:xfrm>
            <a:off x="457200" y="2097912"/>
            <a:ext cx="7343775"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1E73C325-6DA8-F909-4B8B-F13C7F0E1AF8}"/>
              </a:ext>
            </a:extLst>
          </p:cNvPr>
          <p:cNvCxnSpPr>
            <a:cxnSpLocks/>
          </p:cNvCxnSpPr>
          <p:nvPr/>
        </p:nvCxnSpPr>
        <p:spPr>
          <a:xfrm>
            <a:off x="5346778" y="2097912"/>
            <a:ext cx="0" cy="3417063"/>
          </a:xfrm>
          <a:prstGeom prst="line">
            <a:avLst/>
          </a:prstGeom>
          <a:ln w="28575"/>
        </p:spPr>
        <p:style>
          <a:lnRef idx="1">
            <a:schemeClr val="dk1"/>
          </a:lnRef>
          <a:fillRef idx="0">
            <a:schemeClr val="dk1"/>
          </a:fillRef>
          <a:effectRef idx="0">
            <a:schemeClr val="dk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B5096B72-90F7-C1E3-FDC4-A0B82C8652E8}"/>
                  </a:ext>
                </a:extLst>
              </p14:cNvPr>
              <p14:cNvContentPartPr/>
              <p14:nvPr/>
            </p14:nvContentPartPr>
            <p14:xfrm>
              <a:off x="5635282" y="2621340"/>
              <a:ext cx="3487680" cy="1603800"/>
            </p14:xfrm>
          </p:contentPart>
        </mc:Choice>
        <mc:Fallback xmlns="">
          <p:pic>
            <p:nvPicPr>
              <p:cNvPr id="2" name="Ink 1">
                <a:extLst>
                  <a:ext uri="{FF2B5EF4-FFF2-40B4-BE49-F238E27FC236}">
                    <a16:creationId xmlns:a16="http://schemas.microsoft.com/office/drawing/2014/main" id="{B5096B72-90F7-C1E3-FDC4-A0B82C8652E8}"/>
                  </a:ext>
                </a:extLst>
              </p:cNvPr>
              <p:cNvPicPr/>
              <p:nvPr/>
            </p:nvPicPr>
            <p:blipFill>
              <a:blip r:embed="rId3"/>
              <a:stretch>
                <a:fillRect/>
              </a:stretch>
            </p:blipFill>
            <p:spPr>
              <a:xfrm>
                <a:off x="5617642" y="2603700"/>
                <a:ext cx="3523320" cy="1639440"/>
              </a:xfrm>
              <a:prstGeom prst="rect">
                <a:avLst/>
              </a:prstGeom>
            </p:spPr>
          </p:pic>
        </mc:Fallback>
      </mc:AlternateContent>
      <p:sp>
        <p:nvSpPr>
          <p:cNvPr id="3" name="TextBox 2">
            <a:extLst>
              <a:ext uri="{FF2B5EF4-FFF2-40B4-BE49-F238E27FC236}">
                <a16:creationId xmlns:a16="http://schemas.microsoft.com/office/drawing/2014/main" id="{D3681F3E-C2DD-E6DD-E4C5-1C67D9EF6B90}"/>
              </a:ext>
            </a:extLst>
          </p:cNvPr>
          <p:cNvSpPr txBox="1"/>
          <p:nvPr/>
        </p:nvSpPr>
        <p:spPr>
          <a:xfrm>
            <a:off x="7029450" y="4225140"/>
            <a:ext cx="1486369" cy="369332"/>
          </a:xfrm>
          <a:prstGeom prst="rect">
            <a:avLst/>
          </a:prstGeom>
          <a:noFill/>
        </p:spPr>
        <p:txBody>
          <a:bodyPr wrap="none" rtlCol="0">
            <a:spAutoFit/>
          </a:bodyPr>
          <a:lstStyle/>
          <a:p>
            <a:r>
              <a:rPr lang="en-US" dirty="0">
                <a:solidFill>
                  <a:srgbClr val="C00000"/>
                </a:solidFill>
              </a:rPr>
              <a:t>Bank reserves</a:t>
            </a:r>
          </a:p>
        </p:txBody>
      </p:sp>
    </p:spTree>
    <p:extLst>
      <p:ext uri="{BB962C8B-B14F-4D97-AF65-F5344CB8AC3E}">
        <p14:creationId xmlns:p14="http://schemas.microsoft.com/office/powerpoint/2010/main" val="3744302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5AD04-8FE3-93DB-286C-42BCD4F1949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F2EA6C0-E247-B791-F69D-C056E6D68304}"/>
              </a:ext>
            </a:extLst>
          </p:cNvPr>
          <p:cNvSpPr>
            <a:spLocks noGrp="1"/>
          </p:cNvSpPr>
          <p:nvPr>
            <p:ph type="title"/>
          </p:nvPr>
        </p:nvSpPr>
        <p:spPr>
          <a:xfrm>
            <a:off x="457200" y="274637"/>
            <a:ext cx="8229600" cy="1839913"/>
          </a:xfrm>
        </p:spPr>
        <p:txBody>
          <a:bodyPr>
            <a:normAutofit/>
          </a:bodyPr>
          <a:lstStyle/>
          <a:p>
            <a:r>
              <a:rPr lang="en-US" dirty="0"/>
              <a:t>The Fiscal Authority</a:t>
            </a:r>
            <a:br>
              <a:rPr lang="en-US" dirty="0"/>
            </a:br>
            <a:r>
              <a:rPr lang="en-US" sz="3200" dirty="0"/>
              <a:t>(European Commission, US or UK Treasury</a:t>
            </a:r>
            <a:br>
              <a:rPr lang="en-US" sz="3200" dirty="0"/>
            </a:br>
            <a:r>
              <a:rPr lang="en-US" sz="3200" dirty="0">
                <a:solidFill>
                  <a:schemeClr val="accent5">
                    <a:lumMod val="75000"/>
                  </a:schemeClr>
                </a:solidFill>
              </a:rPr>
              <a:t>REALLY stylized</a:t>
            </a:r>
          </a:p>
        </p:txBody>
      </p:sp>
      <p:sp>
        <p:nvSpPr>
          <p:cNvPr id="16" name="Content Placeholder 15">
            <a:extLst>
              <a:ext uri="{FF2B5EF4-FFF2-40B4-BE49-F238E27FC236}">
                <a16:creationId xmlns:a16="http://schemas.microsoft.com/office/drawing/2014/main" id="{8B3D0D64-B5F5-FA32-F185-6A8CBA6AA7B4}"/>
              </a:ext>
            </a:extLst>
          </p:cNvPr>
          <p:cNvSpPr>
            <a:spLocks noGrp="1"/>
          </p:cNvSpPr>
          <p:nvPr>
            <p:ph idx="1"/>
          </p:nvPr>
        </p:nvSpPr>
        <p:spPr>
          <a:xfrm>
            <a:off x="171450" y="2467249"/>
            <a:ext cx="8801100" cy="4028251"/>
          </a:xfrm>
        </p:spPr>
        <p:txBody>
          <a:bodyPr>
            <a:normAutofit/>
          </a:bodyPr>
          <a:lstStyle/>
          <a:p>
            <a:pPr marL="0" indent="0">
              <a:buNone/>
            </a:pPr>
            <a:r>
              <a:rPr lang="en-US" dirty="0"/>
              <a:t>		     Assets					           Liabilities</a:t>
            </a:r>
          </a:p>
          <a:p>
            <a:pPr marL="0" indent="0">
              <a:buNone/>
            </a:pPr>
            <a:r>
              <a:rPr lang="en-US" dirty="0"/>
              <a:t>	Tax base						Spending commitments</a:t>
            </a:r>
          </a:p>
          <a:p>
            <a:pPr marL="0" indent="0">
              <a:buNone/>
            </a:pPr>
            <a:r>
              <a:rPr lang="en-US" dirty="0"/>
              <a:t>										Govt bonds:</a:t>
            </a:r>
          </a:p>
          <a:p>
            <a:pPr marL="0" indent="0">
              <a:buNone/>
            </a:pPr>
            <a:r>
              <a:rPr lang="en-US" dirty="0"/>
              <a:t>											EU bonds €13 tr. 												Treasuries $30 tr.												</a:t>
            </a:r>
            <a:r>
              <a:rPr lang="en-US" dirty="0">
                <a:solidFill>
                  <a:schemeClr val="accent5">
                    <a:lumMod val="75000"/>
                  </a:schemeClr>
                </a:solidFill>
              </a:rPr>
              <a:t>Interest + principal</a:t>
            </a:r>
          </a:p>
          <a:p>
            <a:pPr marL="0" indent="0">
              <a:buNone/>
            </a:pPr>
            <a:r>
              <a:rPr lang="en-US" dirty="0">
                <a:solidFill>
                  <a:schemeClr val="accent5">
                    <a:lumMod val="75000"/>
                  </a:schemeClr>
                </a:solidFill>
              </a:rPr>
              <a:t>											repayment on these</a:t>
            </a:r>
            <a:endParaRPr lang="en-US" dirty="0"/>
          </a:p>
        </p:txBody>
      </p:sp>
      <p:cxnSp>
        <p:nvCxnSpPr>
          <p:cNvPr id="6" name="Straight Connector 5">
            <a:extLst>
              <a:ext uri="{FF2B5EF4-FFF2-40B4-BE49-F238E27FC236}">
                <a16:creationId xmlns:a16="http://schemas.microsoft.com/office/drawing/2014/main" id="{3C534FFC-FCD9-FA48-37C1-3C8CA6E1D726}"/>
              </a:ext>
            </a:extLst>
          </p:cNvPr>
          <p:cNvCxnSpPr>
            <a:cxnSpLocks/>
          </p:cNvCxnSpPr>
          <p:nvPr/>
        </p:nvCxnSpPr>
        <p:spPr>
          <a:xfrm>
            <a:off x="600075" y="3069462"/>
            <a:ext cx="7343775"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D7ECA01E-1F8B-225B-A1CF-A0B323B05DF0}"/>
              </a:ext>
            </a:extLst>
          </p:cNvPr>
          <p:cNvCxnSpPr>
            <a:cxnSpLocks/>
          </p:cNvCxnSpPr>
          <p:nvPr/>
        </p:nvCxnSpPr>
        <p:spPr>
          <a:xfrm>
            <a:off x="4589540" y="3093136"/>
            <a:ext cx="0" cy="3417063"/>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32858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FB7C4-5CD1-3978-A730-2BFB1F32D777}"/>
              </a:ext>
            </a:extLst>
          </p:cNvPr>
          <p:cNvSpPr>
            <a:spLocks noGrp="1"/>
          </p:cNvSpPr>
          <p:nvPr>
            <p:ph type="title"/>
          </p:nvPr>
        </p:nvSpPr>
        <p:spPr/>
        <p:txBody>
          <a:bodyPr/>
          <a:lstStyle/>
          <a:p>
            <a:r>
              <a:rPr lang="en-US" dirty="0">
                <a:solidFill>
                  <a:srgbClr val="FFC000"/>
                </a:solidFill>
              </a:rPr>
              <a:t>Linkages again</a:t>
            </a:r>
          </a:p>
        </p:txBody>
      </p:sp>
      <p:sp>
        <p:nvSpPr>
          <p:cNvPr id="3" name="Content Placeholder 2">
            <a:extLst>
              <a:ext uri="{FF2B5EF4-FFF2-40B4-BE49-F238E27FC236}">
                <a16:creationId xmlns:a16="http://schemas.microsoft.com/office/drawing/2014/main" id="{A38C90E2-4621-4954-B9A6-3C7D352BC1A2}"/>
              </a:ext>
            </a:extLst>
          </p:cNvPr>
          <p:cNvSpPr>
            <a:spLocks noGrp="1"/>
          </p:cNvSpPr>
          <p:nvPr>
            <p:ph idx="1"/>
          </p:nvPr>
        </p:nvSpPr>
        <p:spPr/>
        <p:txBody>
          <a:bodyPr>
            <a:normAutofit fontScale="92500" lnSpcReduction="10000"/>
          </a:bodyPr>
          <a:lstStyle/>
          <a:p>
            <a:r>
              <a:rPr lang="en-US" dirty="0">
                <a:solidFill>
                  <a:srgbClr val="006037"/>
                </a:solidFill>
              </a:rPr>
              <a:t>The public, banks, central banks and fiscal authority are linked by the assets that one group owns (public owns govt securities and money; banks own govt securities and public’s loans; central bank owns govt securities; EC/</a:t>
            </a:r>
            <a:r>
              <a:rPr lang="en-US" dirty="0" err="1">
                <a:solidFill>
                  <a:srgbClr val="006037"/>
                </a:solidFill>
              </a:rPr>
              <a:t>Treas</a:t>
            </a:r>
            <a:r>
              <a:rPr lang="en-US" dirty="0">
                <a:solidFill>
                  <a:srgbClr val="006037"/>
                </a:solidFill>
              </a:rPr>
              <a:t> owns tax revenue)</a:t>
            </a:r>
          </a:p>
          <a:p>
            <a:pPr marL="0" indent="0">
              <a:buNone/>
            </a:pPr>
            <a:endParaRPr lang="en-US" dirty="0">
              <a:solidFill>
                <a:srgbClr val="006037"/>
              </a:solidFill>
            </a:endParaRPr>
          </a:p>
          <a:p>
            <a:r>
              <a:rPr lang="en-US" dirty="0">
                <a:solidFill>
                  <a:srgbClr val="FF5100"/>
                </a:solidFill>
              </a:rPr>
              <a:t>And also by liabilities (public OWES its loans; banks OWE customer deposits; CB OWES banks’ deposits; EC/</a:t>
            </a:r>
            <a:r>
              <a:rPr lang="en-US" dirty="0" err="1">
                <a:solidFill>
                  <a:srgbClr val="FF5100"/>
                </a:solidFill>
              </a:rPr>
              <a:t>Treas</a:t>
            </a:r>
            <a:r>
              <a:rPr lang="en-US" dirty="0">
                <a:solidFill>
                  <a:srgbClr val="FF5100"/>
                </a:solidFill>
              </a:rPr>
              <a:t> OWES bond repayment </a:t>
            </a:r>
          </a:p>
        </p:txBody>
      </p:sp>
    </p:spTree>
    <p:extLst>
      <p:ext uri="{BB962C8B-B14F-4D97-AF65-F5344CB8AC3E}">
        <p14:creationId xmlns:p14="http://schemas.microsoft.com/office/powerpoint/2010/main" val="3338783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ABF0C-16CA-C24A-BBDD-70B2A3C83942}"/>
              </a:ext>
            </a:extLst>
          </p:cNvPr>
          <p:cNvSpPr>
            <a:spLocks noGrp="1"/>
          </p:cNvSpPr>
          <p:nvPr>
            <p:ph type="title"/>
          </p:nvPr>
        </p:nvSpPr>
        <p:spPr>
          <a:xfrm>
            <a:off x="214009" y="274638"/>
            <a:ext cx="8472791" cy="2147286"/>
          </a:xfrm>
        </p:spPr>
        <p:txBody>
          <a:bodyPr>
            <a:noAutofit/>
          </a:bodyPr>
          <a:lstStyle/>
          <a:p>
            <a:r>
              <a:rPr lang="en-US" sz="4000" b="1" dirty="0">
                <a:solidFill>
                  <a:schemeClr val="accent1">
                    <a:lumMod val="75000"/>
                  </a:schemeClr>
                </a:solidFill>
              </a:rPr>
              <a:t>How both the Central Bank and the commercial banks create money, a key asset for households and firms</a:t>
            </a:r>
            <a:endParaRPr lang="en-US" sz="4000" dirty="0">
              <a:solidFill>
                <a:schemeClr val="accent1">
                  <a:lumMod val="75000"/>
                </a:schemeClr>
              </a:solidFill>
            </a:endParaRPr>
          </a:p>
        </p:txBody>
      </p:sp>
      <p:sp>
        <p:nvSpPr>
          <p:cNvPr id="3" name="Content Placeholder 2">
            <a:extLst>
              <a:ext uri="{FF2B5EF4-FFF2-40B4-BE49-F238E27FC236}">
                <a16:creationId xmlns:a16="http://schemas.microsoft.com/office/drawing/2014/main" id="{B870E9D8-95C3-2D49-A21B-8418071E1FE2}"/>
              </a:ext>
            </a:extLst>
          </p:cNvPr>
          <p:cNvSpPr>
            <a:spLocks noGrp="1"/>
          </p:cNvSpPr>
          <p:nvPr>
            <p:ph idx="1"/>
          </p:nvPr>
        </p:nvSpPr>
        <p:spPr>
          <a:xfrm>
            <a:off x="457200" y="2421924"/>
            <a:ext cx="8229600" cy="4161437"/>
          </a:xfrm>
        </p:spPr>
        <p:txBody>
          <a:bodyPr>
            <a:normAutofit/>
          </a:bodyPr>
          <a:lstStyle/>
          <a:p>
            <a:r>
              <a:rPr lang="en-US" dirty="0">
                <a:solidFill>
                  <a:srgbClr val="009193"/>
                </a:solidFill>
              </a:rPr>
              <a:t>The Central Bank </a:t>
            </a:r>
            <a:r>
              <a:rPr lang="en-US" b="1" dirty="0">
                <a:solidFill>
                  <a:srgbClr val="009193"/>
                </a:solidFill>
              </a:rPr>
              <a:t>creates money directly </a:t>
            </a:r>
            <a:r>
              <a:rPr lang="en-US" dirty="0">
                <a:solidFill>
                  <a:srgbClr val="009193"/>
                </a:solidFill>
              </a:rPr>
              <a:t>when it buys government securities from the public (open market purchases). It pays with new money: “high-powered money,” which means it’s also creating new bank reserves.</a:t>
            </a:r>
          </a:p>
          <a:p>
            <a:r>
              <a:rPr lang="en-US" dirty="0">
                <a:solidFill>
                  <a:srgbClr val="942093"/>
                </a:solidFill>
              </a:rPr>
              <a:t>When it sells securities (open market sales), it </a:t>
            </a:r>
            <a:r>
              <a:rPr lang="en-US" b="1" dirty="0">
                <a:solidFill>
                  <a:srgbClr val="942093"/>
                </a:solidFill>
              </a:rPr>
              <a:t>shrinks M1 </a:t>
            </a:r>
            <a:r>
              <a:rPr lang="en-US" dirty="0">
                <a:solidFill>
                  <a:srgbClr val="942093"/>
                </a:solidFill>
              </a:rPr>
              <a:t>and </a:t>
            </a:r>
            <a:r>
              <a:rPr lang="en-US" b="1" dirty="0">
                <a:solidFill>
                  <a:srgbClr val="942093"/>
                </a:solidFill>
              </a:rPr>
              <a:t>shrinks reserves</a:t>
            </a:r>
            <a:r>
              <a:rPr lang="en-US" dirty="0">
                <a:solidFill>
                  <a:srgbClr val="942093"/>
                </a:solidFill>
              </a:rPr>
              <a:t>.</a:t>
            </a:r>
          </a:p>
        </p:txBody>
      </p:sp>
    </p:spTree>
    <p:extLst>
      <p:ext uri="{BB962C8B-B14F-4D97-AF65-F5344CB8AC3E}">
        <p14:creationId xmlns:p14="http://schemas.microsoft.com/office/powerpoint/2010/main" val="2429446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8A988-91DA-DE43-B275-29B68F6BC574}"/>
              </a:ext>
            </a:extLst>
          </p:cNvPr>
          <p:cNvSpPr>
            <a:spLocks noGrp="1"/>
          </p:cNvSpPr>
          <p:nvPr>
            <p:ph type="title"/>
          </p:nvPr>
        </p:nvSpPr>
        <p:spPr>
          <a:xfrm>
            <a:off x="457200" y="558842"/>
            <a:ext cx="8229600" cy="858795"/>
          </a:xfrm>
        </p:spPr>
        <p:txBody>
          <a:bodyPr>
            <a:normAutofit fontScale="90000"/>
          </a:bodyPr>
          <a:lstStyle/>
          <a:p>
            <a:r>
              <a:rPr lang="en-US" dirty="0">
                <a:solidFill>
                  <a:srgbClr val="006037"/>
                </a:solidFill>
              </a:rPr>
              <a:t>How commercial banks create money</a:t>
            </a:r>
            <a:br>
              <a:rPr lang="en-US" dirty="0">
                <a:solidFill>
                  <a:srgbClr val="006037"/>
                </a:solidFill>
              </a:rPr>
            </a:br>
            <a:endParaRPr lang="en-US" sz="3600" dirty="0">
              <a:solidFill>
                <a:srgbClr val="006037"/>
              </a:solidFill>
            </a:endParaRPr>
          </a:p>
        </p:txBody>
      </p:sp>
      <p:sp>
        <p:nvSpPr>
          <p:cNvPr id="3" name="Content Placeholder 2">
            <a:extLst>
              <a:ext uri="{FF2B5EF4-FFF2-40B4-BE49-F238E27FC236}">
                <a16:creationId xmlns:a16="http://schemas.microsoft.com/office/drawing/2014/main" id="{55C531A7-27FC-6E44-A811-37210E98B3FB}"/>
              </a:ext>
            </a:extLst>
          </p:cNvPr>
          <p:cNvSpPr>
            <a:spLocks noGrp="1"/>
          </p:cNvSpPr>
          <p:nvPr>
            <p:ph idx="1"/>
          </p:nvPr>
        </p:nvSpPr>
        <p:spPr>
          <a:xfrm>
            <a:off x="457200" y="1773194"/>
            <a:ext cx="8229600" cy="4525963"/>
          </a:xfrm>
        </p:spPr>
        <p:txBody>
          <a:bodyPr>
            <a:normAutofit/>
          </a:bodyPr>
          <a:lstStyle/>
          <a:p>
            <a:r>
              <a:rPr lang="en-US" dirty="0"/>
              <a:t>When commercial banks make a new loan, </a:t>
            </a:r>
            <a:r>
              <a:rPr lang="en-US" b="1" dirty="0"/>
              <a:t>they</a:t>
            </a:r>
            <a:r>
              <a:rPr lang="en-US" dirty="0"/>
              <a:t> </a:t>
            </a:r>
            <a:r>
              <a:rPr lang="en-US" b="1" dirty="0"/>
              <a:t>too</a:t>
            </a:r>
            <a:r>
              <a:rPr lang="en-US" dirty="0"/>
              <a:t> create money: </a:t>
            </a:r>
            <a:r>
              <a:rPr lang="en-US" dirty="0">
                <a:solidFill>
                  <a:srgbClr val="009051"/>
                </a:solidFill>
              </a:rPr>
              <a:t>they are giving the borrower money he/she/it did not have before</a:t>
            </a:r>
          </a:p>
          <a:p>
            <a:r>
              <a:rPr lang="en-US" dirty="0"/>
              <a:t>It is new money!</a:t>
            </a:r>
          </a:p>
          <a:p>
            <a:r>
              <a:rPr lang="en-US" dirty="0"/>
              <a:t>It is not taken away from anyone else!</a:t>
            </a:r>
          </a:p>
          <a:p>
            <a:r>
              <a:rPr lang="en-US" dirty="0"/>
              <a:t>The borrower can go spend more</a:t>
            </a:r>
          </a:p>
          <a:p>
            <a:pPr marL="914400" lvl="2" indent="0">
              <a:buNone/>
            </a:pPr>
            <a:r>
              <a:rPr lang="en-US" dirty="0"/>
              <a:t>	</a:t>
            </a:r>
            <a:endParaRPr lang="en-US" sz="3500" dirty="0">
              <a:solidFill>
                <a:srgbClr val="009193"/>
              </a:solidFill>
            </a:endParaRPr>
          </a:p>
        </p:txBody>
      </p:sp>
      <p:pic>
        <p:nvPicPr>
          <p:cNvPr id="5" name="Picture 4" descr="A car driving on a road&#10;&#10;Description automatically generated">
            <a:extLst>
              <a:ext uri="{FF2B5EF4-FFF2-40B4-BE49-F238E27FC236}">
                <a16:creationId xmlns:a16="http://schemas.microsoft.com/office/drawing/2014/main" id="{4C6E0FF5-C6DD-1C03-EC48-9DB2CF0C973B}"/>
              </a:ext>
            </a:extLst>
          </p:cNvPr>
          <p:cNvPicPr>
            <a:picLocks noChangeAspect="1"/>
          </p:cNvPicPr>
          <p:nvPr/>
        </p:nvPicPr>
        <p:blipFill>
          <a:blip r:embed="rId2"/>
          <a:stretch>
            <a:fillRect/>
          </a:stretch>
        </p:blipFill>
        <p:spPr>
          <a:xfrm>
            <a:off x="7237413" y="5065713"/>
            <a:ext cx="1233444" cy="1233444"/>
          </a:xfrm>
          <a:prstGeom prst="rect">
            <a:avLst/>
          </a:prstGeom>
        </p:spPr>
      </p:pic>
    </p:spTree>
    <p:extLst>
      <p:ext uri="{BB962C8B-B14F-4D97-AF65-F5344CB8AC3E}">
        <p14:creationId xmlns:p14="http://schemas.microsoft.com/office/powerpoint/2010/main" val="458489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CF398-7C6E-554F-9D15-F58C6F3C7402}"/>
              </a:ext>
            </a:extLst>
          </p:cNvPr>
          <p:cNvSpPr>
            <a:spLocks noGrp="1"/>
          </p:cNvSpPr>
          <p:nvPr>
            <p:ph type="title"/>
          </p:nvPr>
        </p:nvSpPr>
        <p:spPr/>
        <p:txBody>
          <a:bodyPr/>
          <a:lstStyle/>
          <a:p>
            <a:r>
              <a:rPr lang="en-US" dirty="0">
                <a:solidFill>
                  <a:srgbClr val="C00000"/>
                </a:solidFill>
              </a:rPr>
              <a:t>How banks destroy money</a:t>
            </a:r>
          </a:p>
        </p:txBody>
      </p:sp>
      <p:sp>
        <p:nvSpPr>
          <p:cNvPr id="3" name="Content Placeholder 2">
            <a:extLst>
              <a:ext uri="{FF2B5EF4-FFF2-40B4-BE49-F238E27FC236}">
                <a16:creationId xmlns:a16="http://schemas.microsoft.com/office/drawing/2014/main" id="{5872D9E0-684A-6540-A4B8-6626598B5214}"/>
              </a:ext>
            </a:extLst>
          </p:cNvPr>
          <p:cNvSpPr>
            <a:spLocks noGrp="1"/>
          </p:cNvSpPr>
          <p:nvPr>
            <p:ph idx="1"/>
          </p:nvPr>
        </p:nvSpPr>
        <p:spPr/>
        <p:txBody>
          <a:bodyPr/>
          <a:lstStyle/>
          <a:p>
            <a:r>
              <a:rPr lang="en-US" dirty="0"/>
              <a:t>It’s just the opposite</a:t>
            </a:r>
          </a:p>
          <a:p>
            <a:r>
              <a:rPr lang="en-US" dirty="0"/>
              <a:t>If banks choose to make fewer loans (we’ll see why in a minute)</a:t>
            </a:r>
          </a:p>
          <a:p>
            <a:r>
              <a:rPr lang="en-US" dirty="0"/>
              <a:t>They create less money</a:t>
            </a:r>
          </a:p>
          <a:p>
            <a:r>
              <a:rPr lang="en-US" dirty="0"/>
              <a:t>The public (</a:t>
            </a:r>
            <a:r>
              <a:rPr lang="en-US" dirty="0" err="1"/>
              <a:t>hh</a:t>
            </a:r>
            <a:r>
              <a:rPr lang="en-US" dirty="0"/>
              <a:t> and firms) have less to spend</a:t>
            </a:r>
          </a:p>
        </p:txBody>
      </p:sp>
    </p:spTree>
    <p:extLst>
      <p:ext uri="{BB962C8B-B14F-4D97-AF65-F5344CB8AC3E}">
        <p14:creationId xmlns:p14="http://schemas.microsoft.com/office/powerpoint/2010/main" val="5244451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BA070-ED48-954F-EA7D-F3B90B295022}"/>
              </a:ext>
            </a:extLst>
          </p:cNvPr>
          <p:cNvSpPr>
            <a:spLocks noGrp="1"/>
          </p:cNvSpPr>
          <p:nvPr>
            <p:ph type="title"/>
          </p:nvPr>
        </p:nvSpPr>
        <p:spPr/>
        <p:txBody>
          <a:bodyPr/>
          <a:lstStyle/>
          <a:p>
            <a:r>
              <a:rPr lang="en-US" dirty="0"/>
              <a:t>Monetary policy since 2008</a:t>
            </a:r>
          </a:p>
        </p:txBody>
      </p:sp>
      <p:sp>
        <p:nvSpPr>
          <p:cNvPr id="3" name="Content Placeholder 2">
            <a:extLst>
              <a:ext uri="{FF2B5EF4-FFF2-40B4-BE49-F238E27FC236}">
                <a16:creationId xmlns:a16="http://schemas.microsoft.com/office/drawing/2014/main" id="{BE10FF51-D6E6-FEDF-CAF6-2C1314C6EA68}"/>
              </a:ext>
            </a:extLst>
          </p:cNvPr>
          <p:cNvSpPr>
            <a:spLocks noGrp="1"/>
          </p:cNvSpPr>
          <p:nvPr>
            <p:ph idx="1"/>
          </p:nvPr>
        </p:nvSpPr>
        <p:spPr>
          <a:xfrm>
            <a:off x="219919" y="1611775"/>
            <a:ext cx="8773610" cy="4525963"/>
          </a:xfrm>
        </p:spPr>
        <p:txBody>
          <a:bodyPr>
            <a:normAutofit fontScale="92500" lnSpcReduction="10000"/>
          </a:bodyPr>
          <a:lstStyle/>
          <a:p>
            <a:r>
              <a:rPr lang="en-US" dirty="0"/>
              <a:t>Both the ECB and the Fed made an enormous, somewhat unnoticed change in how they conduct monetary policy</a:t>
            </a:r>
          </a:p>
          <a:p>
            <a:r>
              <a:rPr lang="en-US" dirty="0"/>
              <a:t>Old tool: CB kept reserves scarce. There was a “reserve requirement” that banks had to comply with. If CB wanted banks to lend more, they created new reserves</a:t>
            </a:r>
          </a:p>
          <a:p>
            <a:r>
              <a:rPr lang="en-US" dirty="0"/>
              <a:t>Then banks could meet the reserve requirement and still make more loans/create more money</a:t>
            </a:r>
          </a:p>
          <a:p>
            <a:r>
              <a:rPr lang="en-US" dirty="0"/>
              <a:t>To slow down lending, CB destroyed reserves</a:t>
            </a:r>
          </a:p>
        </p:txBody>
      </p:sp>
    </p:spTree>
    <p:extLst>
      <p:ext uri="{BB962C8B-B14F-4D97-AF65-F5344CB8AC3E}">
        <p14:creationId xmlns:p14="http://schemas.microsoft.com/office/powerpoint/2010/main" val="2133627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6DD65-65CD-444C-8280-FC3B935E2CCA}"/>
              </a:ext>
            </a:extLst>
          </p:cNvPr>
          <p:cNvSpPr>
            <a:spLocks noGrp="1"/>
          </p:cNvSpPr>
          <p:nvPr>
            <p:ph type="title"/>
          </p:nvPr>
        </p:nvSpPr>
        <p:spPr>
          <a:xfrm>
            <a:off x="457200" y="274637"/>
            <a:ext cx="8229600" cy="1643809"/>
          </a:xfrm>
        </p:spPr>
        <p:txBody>
          <a:bodyPr/>
          <a:lstStyle/>
          <a:p>
            <a:r>
              <a:rPr lang="en-US" dirty="0">
                <a:solidFill>
                  <a:schemeClr val="tx2">
                    <a:lumMod val="75000"/>
                  </a:schemeClr>
                </a:solidFill>
              </a:rPr>
              <a:t>ECB and Fed’s current practices</a:t>
            </a:r>
            <a:br>
              <a:rPr lang="en-US" dirty="0">
                <a:solidFill>
                  <a:schemeClr val="tx2">
                    <a:lumMod val="75000"/>
                  </a:schemeClr>
                </a:solidFill>
              </a:rPr>
            </a:br>
            <a:endParaRPr lang="en-US" dirty="0">
              <a:solidFill>
                <a:schemeClr val="tx2">
                  <a:lumMod val="75000"/>
                </a:schemeClr>
              </a:solidFill>
            </a:endParaRPr>
          </a:p>
        </p:txBody>
      </p:sp>
      <p:sp>
        <p:nvSpPr>
          <p:cNvPr id="3" name="Content Placeholder 2">
            <a:extLst>
              <a:ext uri="{FF2B5EF4-FFF2-40B4-BE49-F238E27FC236}">
                <a16:creationId xmlns:a16="http://schemas.microsoft.com/office/drawing/2014/main" id="{1F3093A6-0C31-B04C-9E1C-0B9617ADE1AD}"/>
              </a:ext>
            </a:extLst>
          </p:cNvPr>
          <p:cNvSpPr>
            <a:spLocks noGrp="1"/>
          </p:cNvSpPr>
          <p:nvPr>
            <p:ph idx="1"/>
          </p:nvPr>
        </p:nvSpPr>
        <p:spPr>
          <a:xfrm>
            <a:off x="228600" y="2057399"/>
            <a:ext cx="8458200" cy="4525963"/>
          </a:xfrm>
        </p:spPr>
        <p:txBody>
          <a:bodyPr>
            <a:normAutofit/>
          </a:bodyPr>
          <a:lstStyle/>
          <a:p>
            <a:r>
              <a:rPr lang="en-US" dirty="0"/>
              <a:t>Bank reserves are abundant			</a:t>
            </a:r>
            <a:r>
              <a:rPr lang="en-US" sz="1800" dirty="0"/>
              <a:t>the ocean of US reserves</a:t>
            </a:r>
            <a:endParaRPr lang="en-US" dirty="0"/>
          </a:p>
          <a:p>
            <a:r>
              <a:rPr lang="en-US" dirty="0"/>
              <a:t>AND reserves now pay interest </a:t>
            </a:r>
          </a:p>
          <a:p>
            <a:pPr marL="0" indent="0">
              <a:buNone/>
            </a:pPr>
            <a:endParaRPr lang="en-US" dirty="0"/>
          </a:p>
          <a:p>
            <a:r>
              <a:rPr lang="en-US" dirty="0"/>
              <a:t>Banks are no longer required to hold any particular level of reserves: there’s no minimum % as before</a:t>
            </a:r>
          </a:p>
          <a:p>
            <a:r>
              <a:rPr lang="en-US" dirty="0"/>
              <a:t>But they hold a lot of reserves!</a:t>
            </a:r>
          </a:p>
          <a:p>
            <a:pPr marL="0" indent="0">
              <a:buNone/>
            </a:pPr>
            <a:r>
              <a:rPr lang="en-US" dirty="0"/>
              <a:t>  </a:t>
            </a:r>
          </a:p>
        </p:txBody>
      </p:sp>
      <p:pic>
        <p:nvPicPr>
          <p:cNvPr id="6" name="Picture 5" descr="A body of water with clouds above it&#10;&#10;Description automatically generated with medium confidence">
            <a:extLst>
              <a:ext uri="{FF2B5EF4-FFF2-40B4-BE49-F238E27FC236}">
                <a16:creationId xmlns:a16="http://schemas.microsoft.com/office/drawing/2014/main" id="{3AC7BDC5-4177-931D-C3EE-1999F9B185C1}"/>
              </a:ext>
            </a:extLst>
          </p:cNvPr>
          <p:cNvPicPr>
            <a:picLocks noChangeAspect="1"/>
          </p:cNvPicPr>
          <p:nvPr/>
        </p:nvPicPr>
        <p:blipFill>
          <a:blip r:embed="rId2"/>
          <a:stretch>
            <a:fillRect/>
          </a:stretch>
        </p:blipFill>
        <p:spPr>
          <a:xfrm>
            <a:off x="6290267" y="2727163"/>
            <a:ext cx="1691360" cy="1123458"/>
          </a:xfrm>
          <a:prstGeom prst="rect">
            <a:avLst/>
          </a:prstGeom>
        </p:spPr>
      </p:pic>
    </p:spTree>
    <p:extLst>
      <p:ext uri="{BB962C8B-B14F-4D97-AF65-F5344CB8AC3E}">
        <p14:creationId xmlns:p14="http://schemas.microsoft.com/office/powerpoint/2010/main" val="678711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AA3BC3-8B26-3446-86A0-A4A0637179E7}"/>
              </a:ext>
            </a:extLst>
          </p:cNvPr>
          <p:cNvSpPr>
            <a:spLocks noGrp="1"/>
          </p:cNvSpPr>
          <p:nvPr>
            <p:ph type="title"/>
          </p:nvPr>
        </p:nvSpPr>
        <p:spPr/>
        <p:txBody>
          <a:bodyPr>
            <a:normAutofit fontScale="90000"/>
          </a:bodyPr>
          <a:lstStyle/>
          <a:p>
            <a:r>
              <a:rPr lang="en-US" dirty="0">
                <a:solidFill>
                  <a:srgbClr val="006037"/>
                </a:solidFill>
              </a:rPr>
              <a:t>U.S. bank reserves ↑ from $50 b. to $4 tr. (now down to $3 tr.)</a:t>
            </a:r>
          </a:p>
        </p:txBody>
      </p:sp>
      <p:pic>
        <p:nvPicPr>
          <p:cNvPr id="3" name="Picture 2" descr="Chart&#10;&#10;Description automatically generated">
            <a:extLst>
              <a:ext uri="{FF2B5EF4-FFF2-40B4-BE49-F238E27FC236}">
                <a16:creationId xmlns:a16="http://schemas.microsoft.com/office/drawing/2014/main" id="{4628A52B-3412-FC30-A812-EA2FE1006B6D}"/>
              </a:ext>
            </a:extLst>
          </p:cNvPr>
          <p:cNvPicPr>
            <a:picLocks noChangeAspect="1"/>
          </p:cNvPicPr>
          <p:nvPr/>
        </p:nvPicPr>
        <p:blipFill>
          <a:blip r:embed="rId2"/>
          <a:stretch>
            <a:fillRect/>
          </a:stretch>
        </p:blipFill>
        <p:spPr>
          <a:xfrm>
            <a:off x="685800" y="1651754"/>
            <a:ext cx="7772400" cy="4593280"/>
          </a:xfrm>
          <a:prstGeom prst="rect">
            <a:avLst/>
          </a:prstGeom>
        </p:spPr>
      </p:pic>
    </p:spTree>
    <p:extLst>
      <p:ext uri="{BB962C8B-B14F-4D97-AF65-F5344CB8AC3E}">
        <p14:creationId xmlns:p14="http://schemas.microsoft.com/office/powerpoint/2010/main" val="796796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A4375-0F50-F247-88B4-3CF4ECEF7ECA}"/>
              </a:ext>
            </a:extLst>
          </p:cNvPr>
          <p:cNvSpPr>
            <a:spLocks noGrp="1"/>
          </p:cNvSpPr>
          <p:nvPr>
            <p:ph type="title"/>
          </p:nvPr>
        </p:nvSpPr>
        <p:spPr/>
        <p:txBody>
          <a:bodyPr/>
          <a:lstStyle/>
          <a:p>
            <a:r>
              <a:rPr lang="en-US" dirty="0">
                <a:solidFill>
                  <a:schemeClr val="accent3">
                    <a:lumMod val="50000"/>
                  </a:schemeClr>
                </a:solidFill>
              </a:rPr>
              <a:t>Money</a:t>
            </a:r>
          </a:p>
        </p:txBody>
      </p:sp>
      <p:sp>
        <p:nvSpPr>
          <p:cNvPr id="3" name="Content Placeholder 2">
            <a:extLst>
              <a:ext uri="{FF2B5EF4-FFF2-40B4-BE49-F238E27FC236}">
                <a16:creationId xmlns:a16="http://schemas.microsoft.com/office/drawing/2014/main" id="{A575D4F1-9361-004C-8C2B-D5AE7CC08FE6}"/>
              </a:ext>
            </a:extLst>
          </p:cNvPr>
          <p:cNvSpPr>
            <a:spLocks noGrp="1"/>
          </p:cNvSpPr>
          <p:nvPr>
            <p:ph idx="1"/>
          </p:nvPr>
        </p:nvSpPr>
        <p:spPr/>
        <p:txBody>
          <a:bodyPr/>
          <a:lstStyle/>
          <a:p>
            <a:r>
              <a:rPr lang="en-US" dirty="0"/>
              <a:t>Money is one asset in a huge, complex financial sector.  The financial sector is all about saving and wealth: what do people do with all the unspent income (savings) which has accumulated into (vast) WEALTH? </a:t>
            </a:r>
          </a:p>
          <a:p>
            <a:r>
              <a:rPr lang="en-US" dirty="0"/>
              <a:t>Answer: they keep in it the form of money OR some other asset.</a:t>
            </a:r>
          </a:p>
          <a:p>
            <a:endParaRPr lang="en-US" dirty="0"/>
          </a:p>
        </p:txBody>
      </p:sp>
    </p:spTree>
    <p:extLst>
      <p:ext uri="{BB962C8B-B14F-4D97-AF65-F5344CB8AC3E}">
        <p14:creationId xmlns:p14="http://schemas.microsoft.com/office/powerpoint/2010/main" val="13023823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C9DB0-F4DC-9B40-8CF1-29AAD2A900BD}"/>
              </a:ext>
            </a:extLst>
          </p:cNvPr>
          <p:cNvSpPr>
            <a:spLocks noGrp="1"/>
          </p:cNvSpPr>
          <p:nvPr>
            <p:ph type="title"/>
          </p:nvPr>
        </p:nvSpPr>
        <p:spPr/>
        <p:txBody>
          <a:bodyPr/>
          <a:lstStyle/>
          <a:p>
            <a:r>
              <a:rPr lang="en-US" dirty="0"/>
              <a:t>How CBs NOW affect lending</a:t>
            </a:r>
          </a:p>
        </p:txBody>
      </p:sp>
      <p:sp>
        <p:nvSpPr>
          <p:cNvPr id="3" name="Content Placeholder 2">
            <a:extLst>
              <a:ext uri="{FF2B5EF4-FFF2-40B4-BE49-F238E27FC236}">
                <a16:creationId xmlns:a16="http://schemas.microsoft.com/office/drawing/2014/main" id="{46E2C7B3-8F41-324D-9436-3B12A18EEDF0}"/>
              </a:ext>
            </a:extLst>
          </p:cNvPr>
          <p:cNvSpPr>
            <a:spLocks noGrp="1"/>
          </p:cNvSpPr>
          <p:nvPr>
            <p:ph idx="1"/>
          </p:nvPr>
        </p:nvSpPr>
        <p:spPr/>
        <p:txBody>
          <a:bodyPr/>
          <a:lstStyle/>
          <a:p>
            <a:r>
              <a:rPr lang="en-US" dirty="0">
                <a:solidFill>
                  <a:srgbClr val="009051"/>
                </a:solidFill>
              </a:rPr>
              <a:t>To induce banks to lend </a:t>
            </a:r>
            <a:r>
              <a:rPr lang="en-US" b="1" dirty="0">
                <a:solidFill>
                  <a:srgbClr val="009051"/>
                </a:solidFill>
              </a:rPr>
              <a:t>more</a:t>
            </a:r>
            <a:r>
              <a:rPr lang="en-US" dirty="0">
                <a:solidFill>
                  <a:srgbClr val="009051"/>
                </a:solidFill>
              </a:rPr>
              <a:t>, and at lower interest rates, the CB </a:t>
            </a:r>
            <a:r>
              <a:rPr lang="en-US" b="1" dirty="0">
                <a:solidFill>
                  <a:srgbClr val="009051"/>
                </a:solidFill>
              </a:rPr>
              <a:t>CUTS</a:t>
            </a:r>
            <a:r>
              <a:rPr lang="en-US" dirty="0">
                <a:solidFill>
                  <a:srgbClr val="009051"/>
                </a:solidFill>
              </a:rPr>
              <a:t> </a:t>
            </a:r>
            <a:r>
              <a:rPr lang="en-US" b="1" dirty="0">
                <a:solidFill>
                  <a:srgbClr val="009051"/>
                </a:solidFill>
              </a:rPr>
              <a:t>the interest rate on reserves</a:t>
            </a:r>
          </a:p>
          <a:p>
            <a:r>
              <a:rPr lang="en-US" b="1" dirty="0">
                <a:solidFill>
                  <a:srgbClr val="006037"/>
                </a:solidFill>
              </a:rPr>
              <a:t>In that situation, banks can do better by lending to other banks, firms, households or the EC/Treasury</a:t>
            </a:r>
          </a:p>
          <a:p>
            <a:r>
              <a:rPr lang="en-US" dirty="0">
                <a:solidFill>
                  <a:srgbClr val="009193"/>
                </a:solidFill>
              </a:rPr>
              <a:t>Lending increases and gets cheaper for borrowers, hopefully</a:t>
            </a:r>
          </a:p>
        </p:txBody>
      </p:sp>
    </p:spTree>
    <p:extLst>
      <p:ext uri="{BB962C8B-B14F-4D97-AF65-F5344CB8AC3E}">
        <p14:creationId xmlns:p14="http://schemas.microsoft.com/office/powerpoint/2010/main" val="25046064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60A3C-5F06-4741-B52B-272726A4953A}"/>
              </a:ext>
            </a:extLst>
          </p:cNvPr>
          <p:cNvSpPr>
            <a:spLocks noGrp="1"/>
          </p:cNvSpPr>
          <p:nvPr>
            <p:ph type="title"/>
          </p:nvPr>
        </p:nvSpPr>
        <p:spPr/>
        <p:txBody>
          <a:bodyPr/>
          <a:lstStyle/>
          <a:p>
            <a:r>
              <a:rPr lang="en-US" dirty="0"/>
              <a:t>Contractionary policy</a:t>
            </a:r>
          </a:p>
        </p:txBody>
      </p:sp>
      <p:sp>
        <p:nvSpPr>
          <p:cNvPr id="3" name="Content Placeholder 2">
            <a:extLst>
              <a:ext uri="{FF2B5EF4-FFF2-40B4-BE49-F238E27FC236}">
                <a16:creationId xmlns:a16="http://schemas.microsoft.com/office/drawing/2014/main" id="{6BEFDE13-3A2E-9541-8660-D393D6540B13}"/>
              </a:ext>
            </a:extLst>
          </p:cNvPr>
          <p:cNvSpPr>
            <a:spLocks noGrp="1"/>
          </p:cNvSpPr>
          <p:nvPr>
            <p:ph idx="1"/>
          </p:nvPr>
        </p:nvSpPr>
        <p:spPr/>
        <p:txBody>
          <a:bodyPr>
            <a:normAutofit/>
          </a:bodyPr>
          <a:lstStyle/>
          <a:p>
            <a:r>
              <a:rPr lang="en-US" dirty="0">
                <a:solidFill>
                  <a:srgbClr val="FF0000"/>
                </a:solidFill>
              </a:rPr>
              <a:t>To encourage banks to lend </a:t>
            </a:r>
            <a:r>
              <a:rPr lang="en-US" b="1" dirty="0">
                <a:solidFill>
                  <a:srgbClr val="FF0000"/>
                </a:solidFill>
              </a:rPr>
              <a:t>less</a:t>
            </a:r>
            <a:r>
              <a:rPr lang="en-US" dirty="0">
                <a:solidFill>
                  <a:srgbClr val="FF0000"/>
                </a:solidFill>
              </a:rPr>
              <a:t>, and at higher interest rates, the ECB/Fed </a:t>
            </a:r>
            <a:r>
              <a:rPr lang="en-US" b="1" dirty="0">
                <a:solidFill>
                  <a:srgbClr val="FF0000"/>
                </a:solidFill>
              </a:rPr>
              <a:t>RAISE</a:t>
            </a:r>
            <a:r>
              <a:rPr lang="en-US" dirty="0">
                <a:solidFill>
                  <a:srgbClr val="FF0000"/>
                </a:solidFill>
              </a:rPr>
              <a:t> </a:t>
            </a:r>
            <a:r>
              <a:rPr lang="en-US" b="1" dirty="0">
                <a:solidFill>
                  <a:srgbClr val="FF0000"/>
                </a:solidFill>
              </a:rPr>
              <a:t>the interest rate on reserves</a:t>
            </a:r>
          </a:p>
          <a:p>
            <a:r>
              <a:rPr lang="en-US" b="1" dirty="0"/>
              <a:t>In that situation, banks can do better by holding onto reserves, rather than lending money out</a:t>
            </a:r>
          </a:p>
          <a:p>
            <a:r>
              <a:rPr lang="en-US" dirty="0">
                <a:solidFill>
                  <a:srgbClr val="C00000"/>
                </a:solidFill>
              </a:rPr>
              <a:t>Lending decreases &amp; borrowing gets more costly</a:t>
            </a:r>
            <a:endParaRPr lang="en-US" b="1" dirty="0">
              <a:solidFill>
                <a:srgbClr val="C00000"/>
              </a:solidFill>
            </a:endParaRPr>
          </a:p>
          <a:p>
            <a:endParaRPr lang="en-US" dirty="0"/>
          </a:p>
        </p:txBody>
      </p:sp>
    </p:spTree>
    <p:extLst>
      <p:ext uri="{BB962C8B-B14F-4D97-AF65-F5344CB8AC3E}">
        <p14:creationId xmlns:p14="http://schemas.microsoft.com/office/powerpoint/2010/main" val="7326111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3394E-3505-0A04-B26D-83A9F74CE73F}"/>
              </a:ext>
            </a:extLst>
          </p:cNvPr>
          <p:cNvSpPr>
            <a:spLocks noGrp="1"/>
          </p:cNvSpPr>
          <p:nvPr>
            <p:ph type="title"/>
          </p:nvPr>
        </p:nvSpPr>
        <p:spPr/>
        <p:txBody>
          <a:bodyPr/>
          <a:lstStyle/>
          <a:p>
            <a:r>
              <a:rPr lang="en-US" dirty="0"/>
              <a:t>ECB objective(s)</a:t>
            </a:r>
          </a:p>
        </p:txBody>
      </p:sp>
      <p:sp>
        <p:nvSpPr>
          <p:cNvPr id="3" name="Content Placeholder 2">
            <a:extLst>
              <a:ext uri="{FF2B5EF4-FFF2-40B4-BE49-F238E27FC236}">
                <a16:creationId xmlns:a16="http://schemas.microsoft.com/office/drawing/2014/main" id="{A737D2C2-1AFA-4E4D-1615-E26D7AD32369}"/>
              </a:ext>
            </a:extLst>
          </p:cNvPr>
          <p:cNvSpPr>
            <a:spLocks noGrp="1"/>
          </p:cNvSpPr>
          <p:nvPr>
            <p:ph idx="1"/>
          </p:nvPr>
        </p:nvSpPr>
        <p:spPr>
          <a:xfrm>
            <a:off x="457200" y="1417638"/>
            <a:ext cx="8229600" cy="5165724"/>
          </a:xfrm>
        </p:spPr>
        <p:txBody>
          <a:bodyPr>
            <a:normAutofit/>
          </a:bodyPr>
          <a:lstStyle/>
          <a:p>
            <a:pPr marL="0" indent="0">
              <a:buNone/>
            </a:pPr>
            <a:r>
              <a:rPr lang="en-US" b="0" i="0" dirty="0">
                <a:solidFill>
                  <a:srgbClr val="555555"/>
                </a:solidFill>
                <a:effectLst/>
                <a:latin typeface="Open Sans" panose="020B0606030504020204" pitchFamily="34" charset="0"/>
              </a:rPr>
              <a:t>“</a:t>
            </a:r>
            <a:r>
              <a:rPr lang="en-US" sz="2800" b="0" i="0" dirty="0">
                <a:solidFill>
                  <a:srgbClr val="555555"/>
                </a:solidFill>
                <a:effectLst/>
                <a:latin typeface="Open Sans" panose="020B0606030504020204" pitchFamily="34" charset="0"/>
              </a:rPr>
              <a:t>The primary objective of the ECB…is to maintain price stability. This means making sure that inflation… remains low, stable and predictable” 			</a:t>
            </a:r>
            <a:r>
              <a:rPr lang="en-US" sz="2000" b="0" i="0" dirty="0">
                <a:solidFill>
                  <a:srgbClr val="C00000"/>
                </a:solidFill>
                <a:effectLst/>
                <a:latin typeface="Open Sans" panose="020B0606030504020204" pitchFamily="34" charset="0"/>
              </a:rPr>
              <a:t>(that’s Germany talking)</a:t>
            </a:r>
            <a:endParaRPr lang="en-US" sz="2000" b="0" i="0" dirty="0">
              <a:solidFill>
                <a:srgbClr val="555555"/>
              </a:solidFill>
              <a:effectLst/>
              <a:latin typeface="Open Sans" panose="020B0606030504020204" pitchFamily="34" charset="0"/>
            </a:endParaRPr>
          </a:p>
          <a:p>
            <a:pPr marL="0" indent="0" algn="l" fontAlgn="base">
              <a:buNone/>
            </a:pPr>
            <a:r>
              <a:rPr lang="en-US" sz="2800" b="0" i="0" dirty="0">
                <a:solidFill>
                  <a:srgbClr val="555555"/>
                </a:solidFill>
                <a:effectLst/>
                <a:latin typeface="Open Sans" panose="020B0606030504020204" pitchFamily="34" charset="0"/>
              </a:rPr>
              <a:t>“The Governing Council considers that price stability is best maintained by aiming for 2% inflation over the medium term.” </a:t>
            </a:r>
            <a:r>
              <a:rPr lang="en-US" sz="1600" b="0" i="0" dirty="0">
                <a:solidFill>
                  <a:srgbClr val="555555"/>
                </a:solidFill>
                <a:effectLst/>
                <a:latin typeface="Open Sans" panose="020B0606030504020204" pitchFamily="34" charset="0"/>
              </a:rPr>
              <a:t> </a:t>
            </a:r>
          </a:p>
          <a:p>
            <a:pPr marL="0" indent="0" algn="l" fontAlgn="base">
              <a:buNone/>
            </a:pPr>
            <a:endParaRPr lang="en-US" sz="1600" b="0" i="0" dirty="0">
              <a:solidFill>
                <a:srgbClr val="555555"/>
              </a:solidFill>
              <a:effectLst/>
              <a:latin typeface="Open Sans" panose="020B0606030504020204" pitchFamily="34" charset="0"/>
            </a:endParaRPr>
          </a:p>
          <a:p>
            <a:pPr marL="0" indent="0" algn="l" fontAlgn="base">
              <a:buNone/>
            </a:pPr>
            <a:r>
              <a:rPr lang="en-US" sz="1800" b="0" i="0" dirty="0">
                <a:solidFill>
                  <a:schemeClr val="accent2">
                    <a:lumMod val="60000"/>
                    <a:lumOff val="40000"/>
                  </a:schemeClr>
                </a:solidFill>
                <a:effectLst/>
                <a:latin typeface="Open Sans" panose="020B0606030504020204" pitchFamily="34" charset="0"/>
              </a:rPr>
              <a:t>“The ECB shall also support the general economic policies in the EU…these objectives include balanced economic growth, a highly competitive social market economy aiming at full employment and social progress, and a high level of protection and improvement of the quality of the environment – </a:t>
            </a:r>
            <a:r>
              <a:rPr lang="en-US" sz="1800" b="1" i="0" dirty="0">
                <a:solidFill>
                  <a:schemeClr val="accent2">
                    <a:lumMod val="60000"/>
                    <a:lumOff val="40000"/>
                  </a:schemeClr>
                </a:solidFill>
                <a:effectLst/>
                <a:latin typeface="Open Sans" panose="020B0606030504020204" pitchFamily="34" charset="0"/>
              </a:rPr>
              <a:t>without prejudice to the objective of price stability.” </a:t>
            </a:r>
            <a:r>
              <a:rPr lang="en-US" sz="1800" i="0" dirty="0">
                <a:solidFill>
                  <a:schemeClr val="accent2">
                    <a:lumMod val="60000"/>
                    <a:lumOff val="40000"/>
                  </a:schemeClr>
                </a:solidFill>
                <a:effectLst/>
                <a:latin typeface="Open Sans" panose="020B0606030504020204" pitchFamily="34" charset="0"/>
              </a:rPr>
              <a:t>(my bold face)</a:t>
            </a:r>
            <a:endParaRPr lang="en-US" sz="1800" b="1" i="0" dirty="0">
              <a:solidFill>
                <a:schemeClr val="accent2">
                  <a:lumMod val="60000"/>
                  <a:lumOff val="40000"/>
                </a:schemeClr>
              </a:solidFill>
              <a:effectLst/>
              <a:latin typeface="Open Sans" panose="020B0606030504020204" pitchFamily="34" charset="0"/>
            </a:endParaRPr>
          </a:p>
          <a:p>
            <a:pPr marL="0" indent="0">
              <a:buNone/>
            </a:pPr>
            <a:endParaRPr lang="en-US" sz="2800" b="0" i="0" dirty="0">
              <a:solidFill>
                <a:srgbClr val="555555"/>
              </a:solidFill>
              <a:effectLst/>
              <a:latin typeface="Open Sans" panose="020B0606030504020204" pitchFamily="34" charset="0"/>
            </a:endParaRPr>
          </a:p>
          <a:p>
            <a:pPr marL="0" indent="0">
              <a:buNone/>
            </a:pPr>
            <a:endParaRPr lang="en-US" sz="2800" dirty="0"/>
          </a:p>
        </p:txBody>
      </p:sp>
      <p:sp>
        <p:nvSpPr>
          <p:cNvPr id="4" name="TextBox 3">
            <a:extLst>
              <a:ext uri="{FF2B5EF4-FFF2-40B4-BE49-F238E27FC236}">
                <a16:creationId xmlns:a16="http://schemas.microsoft.com/office/drawing/2014/main" id="{AB370B85-3EE6-BF92-BB1B-A2565BE86816}"/>
              </a:ext>
            </a:extLst>
          </p:cNvPr>
          <p:cNvSpPr txBox="1"/>
          <p:nvPr/>
        </p:nvSpPr>
        <p:spPr>
          <a:xfrm>
            <a:off x="6829425" y="457200"/>
            <a:ext cx="1657350" cy="923330"/>
          </a:xfrm>
          <a:prstGeom prst="rect">
            <a:avLst/>
          </a:prstGeom>
          <a:noFill/>
        </p:spPr>
        <p:txBody>
          <a:bodyPr wrap="square" rtlCol="0">
            <a:spAutoFit/>
          </a:bodyPr>
          <a:lstStyle/>
          <a:p>
            <a:r>
              <a:rPr lang="en-US" dirty="0">
                <a:solidFill>
                  <a:schemeClr val="accent1">
                    <a:lumMod val="75000"/>
                  </a:schemeClr>
                </a:solidFill>
              </a:rPr>
              <a:t>Source: ECB “Monetary policy” page</a:t>
            </a:r>
          </a:p>
        </p:txBody>
      </p:sp>
    </p:spTree>
    <p:extLst>
      <p:ext uri="{BB962C8B-B14F-4D97-AF65-F5344CB8AC3E}">
        <p14:creationId xmlns:p14="http://schemas.microsoft.com/office/powerpoint/2010/main" val="35577039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6C7F9-4DC6-BA44-A4C8-DC3829753F07}"/>
              </a:ext>
            </a:extLst>
          </p:cNvPr>
          <p:cNvSpPr>
            <a:spLocks noGrp="1"/>
          </p:cNvSpPr>
          <p:nvPr>
            <p:ph type="title"/>
          </p:nvPr>
        </p:nvSpPr>
        <p:spPr>
          <a:xfrm>
            <a:off x="457200" y="274637"/>
            <a:ext cx="8229600" cy="1817633"/>
          </a:xfrm>
        </p:spPr>
        <p:txBody>
          <a:bodyPr>
            <a:normAutofit/>
          </a:bodyPr>
          <a:lstStyle/>
          <a:p>
            <a:r>
              <a:rPr lang="en-US" dirty="0">
                <a:solidFill>
                  <a:srgbClr val="942093"/>
                </a:solidFill>
              </a:rPr>
              <a:t>The U.S. Federal Reserve Bank has a dual mandate from Congress</a:t>
            </a:r>
            <a:endParaRPr lang="en-US" sz="3600" dirty="0">
              <a:solidFill>
                <a:srgbClr val="942093"/>
              </a:solidFill>
            </a:endParaRPr>
          </a:p>
        </p:txBody>
      </p:sp>
      <p:sp>
        <p:nvSpPr>
          <p:cNvPr id="3" name="Content Placeholder 2">
            <a:extLst>
              <a:ext uri="{FF2B5EF4-FFF2-40B4-BE49-F238E27FC236}">
                <a16:creationId xmlns:a16="http://schemas.microsoft.com/office/drawing/2014/main" id="{A9541ABA-8581-9046-BC14-C76539420896}"/>
              </a:ext>
            </a:extLst>
          </p:cNvPr>
          <p:cNvSpPr>
            <a:spLocks noGrp="1"/>
          </p:cNvSpPr>
          <p:nvPr>
            <p:ph idx="1"/>
          </p:nvPr>
        </p:nvSpPr>
        <p:spPr>
          <a:xfrm>
            <a:off x="457200" y="2092271"/>
            <a:ext cx="8229600" cy="4033892"/>
          </a:xfrm>
        </p:spPr>
        <p:txBody>
          <a:bodyPr>
            <a:normAutofit/>
          </a:bodyPr>
          <a:lstStyle/>
          <a:p>
            <a:r>
              <a:rPr lang="en-US" b="1" dirty="0"/>
              <a:t>The Fed’s mandate from Congress:</a:t>
            </a:r>
          </a:p>
          <a:p>
            <a:pPr marL="0" indent="0">
              <a:buNone/>
            </a:pPr>
            <a:endParaRPr lang="en-US" b="1" dirty="0"/>
          </a:p>
          <a:p>
            <a:pPr lvl="1"/>
            <a:r>
              <a:rPr lang="en-US" dirty="0"/>
              <a:t>Low unemployment (No explicit target. Currently in the 3-4% range probably)</a:t>
            </a:r>
          </a:p>
          <a:p>
            <a:pPr lvl="1"/>
            <a:r>
              <a:rPr lang="en-US" dirty="0"/>
              <a:t>Low, stable inflation (Target: 2%/year but only as an average over several years)</a:t>
            </a:r>
          </a:p>
          <a:p>
            <a:endParaRPr lang="en-US" dirty="0"/>
          </a:p>
        </p:txBody>
      </p:sp>
    </p:spTree>
    <p:extLst>
      <p:ext uri="{BB962C8B-B14F-4D97-AF65-F5344CB8AC3E}">
        <p14:creationId xmlns:p14="http://schemas.microsoft.com/office/powerpoint/2010/main" val="42411643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ABF16-477F-3AD7-541D-CAB543F21E55}"/>
              </a:ext>
            </a:extLst>
          </p:cNvPr>
          <p:cNvSpPr>
            <a:spLocks noGrp="1"/>
          </p:cNvSpPr>
          <p:nvPr>
            <p:ph type="title"/>
          </p:nvPr>
        </p:nvSpPr>
        <p:spPr/>
        <p:txBody>
          <a:bodyPr>
            <a:normAutofit fontScale="90000"/>
          </a:bodyPr>
          <a:lstStyle/>
          <a:p>
            <a:r>
              <a:rPr lang="en-US" dirty="0">
                <a:solidFill>
                  <a:srgbClr val="009051"/>
                </a:solidFill>
              </a:rPr>
              <a:t>When does a central bank act to cut interest rates?</a:t>
            </a:r>
          </a:p>
        </p:txBody>
      </p:sp>
      <p:sp>
        <p:nvSpPr>
          <p:cNvPr id="3" name="Content Placeholder 2">
            <a:extLst>
              <a:ext uri="{FF2B5EF4-FFF2-40B4-BE49-F238E27FC236}">
                <a16:creationId xmlns:a16="http://schemas.microsoft.com/office/drawing/2014/main" id="{9675AC00-4FDE-E884-A8EF-35C8133AD427}"/>
              </a:ext>
            </a:extLst>
          </p:cNvPr>
          <p:cNvSpPr>
            <a:spLocks noGrp="1"/>
          </p:cNvSpPr>
          <p:nvPr>
            <p:ph idx="1"/>
          </p:nvPr>
        </p:nvSpPr>
        <p:spPr>
          <a:xfrm>
            <a:off x="457199" y="1600200"/>
            <a:ext cx="8429625" cy="4525963"/>
          </a:xfrm>
        </p:spPr>
        <p:txBody>
          <a:bodyPr>
            <a:normAutofit/>
          </a:bodyPr>
          <a:lstStyle/>
          <a:p>
            <a:r>
              <a:rPr lang="en-US" dirty="0"/>
              <a:t>If inflation is too low=&gt; expansionary M policy</a:t>
            </a:r>
          </a:p>
          <a:p>
            <a:r>
              <a:rPr lang="en-US" dirty="0"/>
              <a:t>If inflation is low and stable, and U is too high=&gt;expansionary M policy</a:t>
            </a:r>
          </a:p>
          <a:p>
            <a:pPr lvl="2"/>
            <a:r>
              <a:rPr lang="en-US" dirty="0"/>
              <a:t>Examples for both of above: 2008 and years following in both EU and US</a:t>
            </a:r>
          </a:p>
          <a:p>
            <a:r>
              <a:rPr lang="en-US" dirty="0"/>
              <a:t>In financial or social crisis=&gt;nowadays there is expansionary M policy</a:t>
            </a:r>
          </a:p>
          <a:p>
            <a:pPr lvl="2"/>
            <a:r>
              <a:rPr lang="en-US" dirty="0"/>
              <a:t>Example for both EU and US: 2008 asset crashes; COVID onset</a:t>
            </a:r>
          </a:p>
        </p:txBody>
      </p:sp>
    </p:spTree>
    <p:extLst>
      <p:ext uri="{BB962C8B-B14F-4D97-AF65-F5344CB8AC3E}">
        <p14:creationId xmlns:p14="http://schemas.microsoft.com/office/powerpoint/2010/main" val="18646485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9EF65-D0AD-8D09-1EC6-2405351936BA}"/>
              </a:ext>
            </a:extLst>
          </p:cNvPr>
          <p:cNvSpPr>
            <a:spLocks noGrp="1"/>
          </p:cNvSpPr>
          <p:nvPr>
            <p:ph type="title"/>
          </p:nvPr>
        </p:nvSpPr>
        <p:spPr/>
        <p:txBody>
          <a:bodyPr>
            <a:normAutofit fontScale="90000"/>
          </a:bodyPr>
          <a:lstStyle/>
          <a:p>
            <a:r>
              <a:rPr lang="en-US" dirty="0">
                <a:solidFill>
                  <a:srgbClr val="FF0000"/>
                </a:solidFill>
              </a:rPr>
              <a:t>When does a central bank act to raise interest rates?</a:t>
            </a:r>
          </a:p>
        </p:txBody>
      </p:sp>
      <p:sp>
        <p:nvSpPr>
          <p:cNvPr id="3" name="Content Placeholder 2">
            <a:extLst>
              <a:ext uri="{FF2B5EF4-FFF2-40B4-BE49-F238E27FC236}">
                <a16:creationId xmlns:a16="http://schemas.microsoft.com/office/drawing/2014/main" id="{A5178010-9BA8-1524-4BA6-57E14017A227}"/>
              </a:ext>
            </a:extLst>
          </p:cNvPr>
          <p:cNvSpPr>
            <a:spLocks noGrp="1"/>
          </p:cNvSpPr>
          <p:nvPr>
            <p:ph idx="1"/>
          </p:nvPr>
        </p:nvSpPr>
        <p:spPr>
          <a:xfrm>
            <a:off x="457200" y="1900238"/>
            <a:ext cx="8229600" cy="4683123"/>
          </a:xfrm>
        </p:spPr>
        <p:txBody>
          <a:bodyPr/>
          <a:lstStyle/>
          <a:p>
            <a:r>
              <a:rPr lang="en-US" dirty="0"/>
              <a:t>If inflation &gt; target for many months and/or is rising or feared to rise=&gt; contractionary policy</a:t>
            </a:r>
          </a:p>
          <a:p>
            <a:r>
              <a:rPr lang="en-US" sz="2400" dirty="0"/>
              <a:t>Example: 	  Europe in July 2022</a:t>
            </a:r>
          </a:p>
          <a:p>
            <a:pPr marL="457200" lvl="1" indent="0">
              <a:buNone/>
            </a:pPr>
            <a:r>
              <a:rPr lang="en-US" sz="2400" dirty="0"/>
              <a:t>			  U.S. in March 2022 </a:t>
            </a:r>
          </a:p>
          <a:p>
            <a:pPr marL="457200" lvl="1" indent="0">
              <a:buNone/>
            </a:pPr>
            <a:endParaRPr lang="en-US" sz="2400" dirty="0"/>
          </a:p>
          <a:p>
            <a:r>
              <a:rPr lang="en-US" dirty="0"/>
              <a:t>If inflation is stable but unemployment is seen as very low=&gt; contractionary policy</a:t>
            </a:r>
          </a:p>
          <a:p>
            <a:r>
              <a:rPr lang="en-US" sz="2400" dirty="0"/>
              <a:t>Example: Inflation average was 1.5%/year 2013-2019;  Fed raised rates 2015-19</a:t>
            </a:r>
          </a:p>
          <a:p>
            <a:endParaRPr lang="en-US" dirty="0"/>
          </a:p>
        </p:txBody>
      </p:sp>
    </p:spTree>
    <p:extLst>
      <p:ext uri="{BB962C8B-B14F-4D97-AF65-F5344CB8AC3E}">
        <p14:creationId xmlns:p14="http://schemas.microsoft.com/office/powerpoint/2010/main" val="29721677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72232-62D0-3636-CD85-8CB199BFFD9B}"/>
              </a:ext>
            </a:extLst>
          </p:cNvPr>
          <p:cNvSpPr>
            <a:spLocks noGrp="1"/>
          </p:cNvSpPr>
          <p:nvPr>
            <p:ph type="title"/>
          </p:nvPr>
        </p:nvSpPr>
        <p:spPr/>
        <p:txBody>
          <a:bodyPr>
            <a:normAutofit fontScale="90000"/>
          </a:bodyPr>
          <a:lstStyle/>
          <a:p>
            <a:r>
              <a:rPr lang="en-US" dirty="0"/>
              <a:t>The Central Bank is powerful but it can’t affect spending on GDP directly</a:t>
            </a:r>
          </a:p>
        </p:txBody>
      </p:sp>
      <p:sp>
        <p:nvSpPr>
          <p:cNvPr id="3" name="Content Placeholder 2">
            <a:extLst>
              <a:ext uri="{FF2B5EF4-FFF2-40B4-BE49-F238E27FC236}">
                <a16:creationId xmlns:a16="http://schemas.microsoft.com/office/drawing/2014/main" id="{E73497B4-0723-CA55-8BF8-8AC3708C4522}"/>
              </a:ext>
            </a:extLst>
          </p:cNvPr>
          <p:cNvSpPr>
            <a:spLocks noGrp="1"/>
          </p:cNvSpPr>
          <p:nvPr>
            <p:ph idx="1"/>
          </p:nvPr>
        </p:nvSpPr>
        <p:spPr/>
        <p:txBody>
          <a:bodyPr>
            <a:normAutofit/>
          </a:bodyPr>
          <a:lstStyle/>
          <a:p>
            <a:r>
              <a:rPr lang="en-US" dirty="0"/>
              <a:t>Monetary policy </a:t>
            </a:r>
            <a:r>
              <a:rPr lang="en-US" dirty="0">
                <a:solidFill>
                  <a:srgbClr val="FF0076"/>
                </a:solidFill>
              </a:rPr>
              <a:t>indirectly</a:t>
            </a:r>
            <a:r>
              <a:rPr lang="en-US" dirty="0"/>
              <a:t> affects spending</a:t>
            </a:r>
          </a:p>
          <a:p>
            <a:r>
              <a:rPr lang="en-US" dirty="0"/>
              <a:t>Expansionary: it reduces (some) interest rates and encourages banks to lend more</a:t>
            </a:r>
          </a:p>
          <a:p>
            <a:r>
              <a:rPr lang="en-US" dirty="0"/>
              <a:t>ONLY</a:t>
            </a:r>
            <a:r>
              <a:rPr lang="en-US" dirty="0">
                <a:solidFill>
                  <a:srgbClr val="FF0076"/>
                </a:solidFill>
              </a:rPr>
              <a:t> “interest-sensitive spending”</a:t>
            </a:r>
            <a:r>
              <a:rPr lang="en-US" dirty="0"/>
              <a:t> is affected</a:t>
            </a:r>
          </a:p>
          <a:p>
            <a:pPr lvl="1"/>
            <a:r>
              <a:rPr lang="en-US" dirty="0">
                <a:solidFill>
                  <a:srgbClr val="942093"/>
                </a:solidFill>
              </a:rPr>
              <a:t>Examples: firms start more investment projects because financing is cheap</a:t>
            </a:r>
          </a:p>
          <a:p>
            <a:pPr lvl="1"/>
            <a:r>
              <a:rPr lang="en-US" dirty="0">
                <a:solidFill>
                  <a:srgbClr val="7030A0"/>
                </a:solidFill>
              </a:rPr>
              <a:t>Households build houses and buy cars more readily…but don’t eat more or move to bigger apt</a:t>
            </a:r>
          </a:p>
        </p:txBody>
      </p:sp>
    </p:spTree>
    <p:extLst>
      <p:ext uri="{BB962C8B-B14F-4D97-AF65-F5344CB8AC3E}">
        <p14:creationId xmlns:p14="http://schemas.microsoft.com/office/powerpoint/2010/main" val="42841019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1611278" y="1857869"/>
            <a:ext cx="56868" cy="3905316"/>
          </a:xfrm>
          <a:prstGeom prst="line">
            <a:avLst/>
          </a:prstGeom>
        </p:spPr>
        <p:style>
          <a:lnRef idx="2">
            <a:schemeClr val="accent1"/>
          </a:lnRef>
          <a:fillRef idx="0">
            <a:schemeClr val="accent1"/>
          </a:fillRef>
          <a:effectRef idx="1">
            <a:schemeClr val="accent1"/>
          </a:effectRef>
          <a:fontRef idx="minor">
            <a:schemeClr val="tx1"/>
          </a:fontRef>
        </p:style>
      </p:cxnSp>
      <p:cxnSp>
        <p:nvCxnSpPr>
          <p:cNvPr id="3" name="Straight Connector 2"/>
          <p:cNvCxnSpPr/>
          <p:nvPr/>
        </p:nvCxnSpPr>
        <p:spPr>
          <a:xfrm>
            <a:off x="1668146" y="5763185"/>
            <a:ext cx="481487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 name="Straight Connector 3"/>
          <p:cNvCxnSpPr/>
          <p:nvPr/>
        </p:nvCxnSpPr>
        <p:spPr>
          <a:xfrm flipV="1">
            <a:off x="1668146" y="2009531"/>
            <a:ext cx="3867066" cy="3753654"/>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flipV="1">
            <a:off x="1611278" y="2919508"/>
            <a:ext cx="4340971" cy="1687248"/>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V="1">
            <a:off x="1611278" y="2312857"/>
            <a:ext cx="4682182" cy="1744122"/>
          </a:xfrm>
          <a:prstGeom prst="line">
            <a:avLst/>
          </a:prstGeom>
        </p:spPr>
        <p:style>
          <a:lnRef idx="2">
            <a:schemeClr val="accent2"/>
          </a:lnRef>
          <a:fillRef idx="0">
            <a:schemeClr val="accent2"/>
          </a:fillRef>
          <a:effectRef idx="1">
            <a:schemeClr val="accent2"/>
          </a:effectRef>
          <a:fontRef idx="minor">
            <a:schemeClr val="tx1"/>
          </a:fontRef>
        </p:style>
      </p:cxnSp>
      <p:sp>
        <p:nvSpPr>
          <p:cNvPr id="7" name="TextBox 6"/>
          <p:cNvSpPr txBox="1"/>
          <p:nvPr/>
        </p:nvSpPr>
        <p:spPr>
          <a:xfrm>
            <a:off x="1611278" y="1640199"/>
            <a:ext cx="1374990" cy="369332"/>
          </a:xfrm>
          <a:prstGeom prst="rect">
            <a:avLst/>
          </a:prstGeom>
          <a:noFill/>
        </p:spPr>
        <p:txBody>
          <a:bodyPr wrap="square" rtlCol="0">
            <a:spAutoFit/>
          </a:bodyPr>
          <a:lstStyle/>
          <a:p>
            <a:r>
              <a:rPr lang="en-US" dirty="0"/>
              <a:t>Exp/Output</a:t>
            </a:r>
          </a:p>
        </p:txBody>
      </p:sp>
      <p:sp>
        <p:nvSpPr>
          <p:cNvPr id="8" name="TextBox 7"/>
          <p:cNvSpPr txBox="1"/>
          <p:nvPr/>
        </p:nvSpPr>
        <p:spPr>
          <a:xfrm>
            <a:off x="6824235" y="5578519"/>
            <a:ext cx="300082" cy="369332"/>
          </a:xfrm>
          <a:prstGeom prst="rect">
            <a:avLst/>
          </a:prstGeom>
          <a:noFill/>
        </p:spPr>
        <p:txBody>
          <a:bodyPr wrap="none" rtlCol="0">
            <a:spAutoFit/>
          </a:bodyPr>
          <a:lstStyle/>
          <a:p>
            <a:r>
              <a:rPr lang="en-US" dirty="0"/>
              <a:t>Y</a:t>
            </a:r>
          </a:p>
        </p:txBody>
      </p:sp>
      <p:sp>
        <p:nvSpPr>
          <p:cNvPr id="9" name="TextBox 8"/>
          <p:cNvSpPr txBox="1"/>
          <p:nvPr/>
        </p:nvSpPr>
        <p:spPr>
          <a:xfrm>
            <a:off x="6483023" y="2009531"/>
            <a:ext cx="354584" cy="369332"/>
          </a:xfrm>
          <a:prstGeom prst="rect">
            <a:avLst/>
          </a:prstGeom>
          <a:noFill/>
        </p:spPr>
        <p:txBody>
          <a:bodyPr wrap="none" rtlCol="0">
            <a:spAutoFit/>
          </a:bodyPr>
          <a:lstStyle/>
          <a:p>
            <a:r>
              <a:rPr lang="en-US" dirty="0"/>
              <a:t>E’</a:t>
            </a:r>
          </a:p>
        </p:txBody>
      </p:sp>
      <p:sp>
        <p:nvSpPr>
          <p:cNvPr id="10" name="TextBox 9"/>
          <p:cNvSpPr txBox="1"/>
          <p:nvPr/>
        </p:nvSpPr>
        <p:spPr>
          <a:xfrm>
            <a:off x="6146706" y="2734842"/>
            <a:ext cx="296876" cy="369332"/>
          </a:xfrm>
          <a:prstGeom prst="rect">
            <a:avLst/>
          </a:prstGeom>
          <a:noFill/>
        </p:spPr>
        <p:txBody>
          <a:bodyPr wrap="none" rtlCol="0">
            <a:spAutoFit/>
          </a:bodyPr>
          <a:lstStyle/>
          <a:p>
            <a:r>
              <a:rPr lang="en-US" dirty="0"/>
              <a:t>E</a:t>
            </a:r>
          </a:p>
        </p:txBody>
      </p:sp>
      <p:sp>
        <p:nvSpPr>
          <p:cNvPr id="12" name="TextBox 11"/>
          <p:cNvSpPr txBox="1"/>
          <p:nvPr/>
        </p:nvSpPr>
        <p:spPr>
          <a:xfrm>
            <a:off x="4423302" y="5758273"/>
            <a:ext cx="357534" cy="369332"/>
          </a:xfrm>
          <a:prstGeom prst="rect">
            <a:avLst/>
          </a:prstGeom>
          <a:noFill/>
        </p:spPr>
        <p:txBody>
          <a:bodyPr wrap="none" rtlCol="0">
            <a:spAutoFit/>
          </a:bodyPr>
          <a:lstStyle/>
          <a:p>
            <a:r>
              <a:rPr lang="en-US" dirty="0"/>
              <a:t>Y’</a:t>
            </a:r>
          </a:p>
        </p:txBody>
      </p:sp>
      <p:sp>
        <p:nvSpPr>
          <p:cNvPr id="13" name="TextBox 12"/>
          <p:cNvSpPr txBox="1"/>
          <p:nvPr/>
        </p:nvSpPr>
        <p:spPr>
          <a:xfrm>
            <a:off x="3505026" y="5763185"/>
            <a:ext cx="296876" cy="369332"/>
          </a:xfrm>
          <a:prstGeom prst="rect">
            <a:avLst/>
          </a:prstGeom>
          <a:noFill/>
        </p:spPr>
        <p:txBody>
          <a:bodyPr wrap="none" rtlCol="0">
            <a:spAutoFit/>
          </a:bodyPr>
          <a:lstStyle/>
          <a:p>
            <a:r>
              <a:rPr lang="en-US" dirty="0"/>
              <a:t>Y</a:t>
            </a:r>
          </a:p>
        </p:txBody>
      </p:sp>
      <p:cxnSp>
        <p:nvCxnSpPr>
          <p:cNvPr id="18" name="Straight Connector 17"/>
          <p:cNvCxnSpPr>
            <a:endCxn id="13" idx="0"/>
          </p:cNvCxnSpPr>
          <p:nvPr/>
        </p:nvCxnSpPr>
        <p:spPr>
          <a:xfrm flipH="1">
            <a:off x="3653464" y="3810527"/>
            <a:ext cx="28936" cy="1952658"/>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4572000" y="2957425"/>
            <a:ext cx="0" cy="2843677"/>
          </a:xfrm>
          <a:prstGeom prst="line">
            <a:avLst/>
          </a:prstGeom>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1EB45548-9B97-654B-A5E0-808ECCC57976}"/>
              </a:ext>
            </a:extLst>
          </p:cNvPr>
          <p:cNvSpPr txBox="1"/>
          <p:nvPr/>
        </p:nvSpPr>
        <p:spPr>
          <a:xfrm>
            <a:off x="504467" y="366455"/>
            <a:ext cx="7837670" cy="1077218"/>
          </a:xfrm>
          <a:prstGeom prst="rect">
            <a:avLst/>
          </a:prstGeom>
          <a:noFill/>
        </p:spPr>
        <p:txBody>
          <a:bodyPr wrap="square" rtlCol="0">
            <a:spAutoFit/>
          </a:bodyPr>
          <a:lstStyle/>
          <a:p>
            <a:r>
              <a:rPr lang="en-US" sz="3200" dirty="0">
                <a:solidFill>
                  <a:schemeClr val="accent3">
                    <a:lumMod val="75000"/>
                  </a:schemeClr>
                </a:solidFill>
              </a:rPr>
              <a:t>Expansionary monetary policy and E: </a:t>
            </a:r>
          </a:p>
          <a:p>
            <a:r>
              <a:rPr lang="en-US" sz="3200" dirty="0">
                <a:solidFill>
                  <a:schemeClr val="accent3">
                    <a:lumMod val="75000"/>
                  </a:schemeClr>
                </a:solidFill>
              </a:rPr>
              <a:t>lower interest rates shift E up</a:t>
            </a:r>
          </a:p>
        </p:txBody>
      </p:sp>
      <p:cxnSp>
        <p:nvCxnSpPr>
          <p:cNvPr id="17" name="Straight Arrow Connector 16">
            <a:extLst>
              <a:ext uri="{FF2B5EF4-FFF2-40B4-BE49-F238E27FC236}">
                <a16:creationId xmlns:a16="http://schemas.microsoft.com/office/drawing/2014/main" id="{9C3A4EC6-3C8F-7144-9342-1960D17BCBF6}"/>
              </a:ext>
            </a:extLst>
          </p:cNvPr>
          <p:cNvCxnSpPr>
            <a:cxnSpLocks/>
          </p:cNvCxnSpPr>
          <p:nvPr/>
        </p:nvCxnSpPr>
        <p:spPr>
          <a:xfrm flipV="1">
            <a:off x="5345650" y="2734842"/>
            <a:ext cx="0" cy="369332"/>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24" name="Straight Arrow Connector 23">
            <a:extLst>
              <a:ext uri="{FF2B5EF4-FFF2-40B4-BE49-F238E27FC236}">
                <a16:creationId xmlns:a16="http://schemas.microsoft.com/office/drawing/2014/main" id="{2B67CB98-75CB-B449-BC17-4400F21A7A5B}"/>
              </a:ext>
            </a:extLst>
          </p:cNvPr>
          <p:cNvCxnSpPr>
            <a:cxnSpLocks/>
          </p:cNvCxnSpPr>
          <p:nvPr/>
        </p:nvCxnSpPr>
        <p:spPr>
          <a:xfrm>
            <a:off x="3653464" y="5213407"/>
            <a:ext cx="918536" cy="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11" name="TextBox 10">
            <a:extLst>
              <a:ext uri="{FF2B5EF4-FFF2-40B4-BE49-F238E27FC236}">
                <a16:creationId xmlns:a16="http://schemas.microsoft.com/office/drawing/2014/main" id="{C08B4813-519D-4C48-B048-A1FFFDC0F377}"/>
              </a:ext>
            </a:extLst>
          </p:cNvPr>
          <p:cNvSpPr txBox="1"/>
          <p:nvPr/>
        </p:nvSpPr>
        <p:spPr>
          <a:xfrm>
            <a:off x="5952249" y="3206143"/>
            <a:ext cx="2650210" cy="2308324"/>
          </a:xfrm>
          <a:prstGeom prst="rect">
            <a:avLst/>
          </a:prstGeom>
          <a:noFill/>
        </p:spPr>
        <p:txBody>
          <a:bodyPr wrap="square" rtlCol="0">
            <a:spAutoFit/>
          </a:bodyPr>
          <a:lstStyle/>
          <a:p>
            <a:r>
              <a:rPr lang="en-US" dirty="0">
                <a:solidFill>
                  <a:srgbClr val="7030A0"/>
                </a:solidFill>
              </a:rPr>
              <a:t>Only </a:t>
            </a:r>
            <a:r>
              <a:rPr lang="en-US" b="1" dirty="0">
                <a:solidFill>
                  <a:srgbClr val="7030A0"/>
                </a:solidFill>
              </a:rPr>
              <a:t>“interest-sensitive” </a:t>
            </a:r>
            <a:r>
              <a:rPr lang="en-US" dirty="0">
                <a:solidFill>
                  <a:srgbClr val="7030A0"/>
                </a:solidFill>
              </a:rPr>
              <a:t>elements of AD respond. Typically, </a:t>
            </a:r>
            <a:r>
              <a:rPr lang="en-US" b="1" dirty="0">
                <a:solidFill>
                  <a:srgbClr val="7030A0"/>
                </a:solidFill>
              </a:rPr>
              <a:t>INVESTMENT </a:t>
            </a:r>
            <a:r>
              <a:rPr lang="en-US" dirty="0">
                <a:solidFill>
                  <a:srgbClr val="7030A0"/>
                </a:solidFill>
              </a:rPr>
              <a:t>(business investment and home-building) and </a:t>
            </a:r>
            <a:r>
              <a:rPr lang="en-US" b="1" dirty="0">
                <a:solidFill>
                  <a:srgbClr val="7030A0"/>
                </a:solidFill>
              </a:rPr>
              <a:t>limited types </a:t>
            </a:r>
            <a:r>
              <a:rPr lang="en-US" dirty="0">
                <a:solidFill>
                  <a:srgbClr val="7030A0"/>
                </a:solidFill>
              </a:rPr>
              <a:t>of CONSUMPTION (e.g. car purchases). Later, Ex – </a:t>
            </a:r>
            <a:r>
              <a:rPr lang="en-US" dirty="0" err="1">
                <a:solidFill>
                  <a:srgbClr val="7030A0"/>
                </a:solidFill>
              </a:rPr>
              <a:t>Im</a:t>
            </a:r>
            <a:r>
              <a:rPr lang="en-US" dirty="0">
                <a:solidFill>
                  <a:srgbClr val="7030A0"/>
                </a:solidFill>
              </a:rPr>
              <a:t>.</a:t>
            </a:r>
          </a:p>
        </p:txBody>
      </p:sp>
      <p:sp>
        <p:nvSpPr>
          <p:cNvPr id="14" name="TextBox 13">
            <a:extLst>
              <a:ext uri="{FF2B5EF4-FFF2-40B4-BE49-F238E27FC236}">
                <a16:creationId xmlns:a16="http://schemas.microsoft.com/office/drawing/2014/main" id="{D49F90ED-FB0A-5A47-91F7-F745C93D2AD5}"/>
              </a:ext>
            </a:extLst>
          </p:cNvPr>
          <p:cNvSpPr txBox="1"/>
          <p:nvPr/>
        </p:nvSpPr>
        <p:spPr>
          <a:xfrm>
            <a:off x="7124317" y="426518"/>
            <a:ext cx="1759077" cy="2677656"/>
          </a:xfrm>
          <a:prstGeom prst="rect">
            <a:avLst/>
          </a:prstGeom>
          <a:noFill/>
        </p:spPr>
        <p:txBody>
          <a:bodyPr wrap="square" rtlCol="0">
            <a:spAutoFit/>
          </a:bodyPr>
          <a:lstStyle/>
          <a:p>
            <a:r>
              <a:rPr lang="en-US" sz="2400" dirty="0">
                <a:solidFill>
                  <a:srgbClr val="FF40FF"/>
                </a:solidFill>
              </a:rPr>
              <a:t>Used when U is high, inflation is too low and GDP is in a slump, like 2020/21</a:t>
            </a:r>
          </a:p>
        </p:txBody>
      </p:sp>
    </p:spTree>
    <p:extLst>
      <p:ext uri="{BB962C8B-B14F-4D97-AF65-F5344CB8AC3E}">
        <p14:creationId xmlns:p14="http://schemas.microsoft.com/office/powerpoint/2010/main" val="31385778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1611278" y="1857869"/>
            <a:ext cx="56868" cy="3905316"/>
          </a:xfrm>
          <a:prstGeom prst="line">
            <a:avLst/>
          </a:prstGeom>
        </p:spPr>
        <p:style>
          <a:lnRef idx="2">
            <a:schemeClr val="accent1"/>
          </a:lnRef>
          <a:fillRef idx="0">
            <a:schemeClr val="accent1"/>
          </a:fillRef>
          <a:effectRef idx="1">
            <a:schemeClr val="accent1"/>
          </a:effectRef>
          <a:fontRef idx="minor">
            <a:schemeClr val="tx1"/>
          </a:fontRef>
        </p:style>
      </p:cxnSp>
      <p:cxnSp>
        <p:nvCxnSpPr>
          <p:cNvPr id="3" name="Straight Connector 2"/>
          <p:cNvCxnSpPr/>
          <p:nvPr/>
        </p:nvCxnSpPr>
        <p:spPr>
          <a:xfrm>
            <a:off x="1668146" y="5763185"/>
            <a:ext cx="481487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 name="Straight Connector 3"/>
          <p:cNvCxnSpPr/>
          <p:nvPr/>
        </p:nvCxnSpPr>
        <p:spPr>
          <a:xfrm flipV="1">
            <a:off x="1668146" y="2009531"/>
            <a:ext cx="3867066" cy="3753654"/>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flipV="1">
            <a:off x="1611278" y="2919508"/>
            <a:ext cx="4340971" cy="1687248"/>
          </a:xfrm>
          <a:prstGeom prst="line">
            <a:avLst/>
          </a:prstGeom>
        </p:spPr>
        <p:style>
          <a:lnRef idx="2">
            <a:schemeClr val="accent2"/>
          </a:lnRef>
          <a:fillRef idx="0">
            <a:schemeClr val="accent2"/>
          </a:fillRef>
          <a:effectRef idx="1">
            <a:schemeClr val="accent2"/>
          </a:effectRef>
          <a:fontRef idx="minor">
            <a:schemeClr val="tx1"/>
          </a:fontRef>
        </p:style>
      </p:cxnSp>
      <p:cxnSp>
        <p:nvCxnSpPr>
          <p:cNvPr id="6" name="Straight Connector 5"/>
          <p:cNvCxnSpPr/>
          <p:nvPr/>
        </p:nvCxnSpPr>
        <p:spPr>
          <a:xfrm flipV="1">
            <a:off x="1611278" y="2312857"/>
            <a:ext cx="4682182" cy="1744122"/>
          </a:xfrm>
          <a:prstGeom prst="line">
            <a:avLst/>
          </a:prstGeom>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1611278" y="1640199"/>
            <a:ext cx="1340266" cy="369332"/>
          </a:xfrm>
          <a:prstGeom prst="rect">
            <a:avLst/>
          </a:prstGeom>
          <a:noFill/>
        </p:spPr>
        <p:txBody>
          <a:bodyPr wrap="square" rtlCol="0">
            <a:spAutoFit/>
          </a:bodyPr>
          <a:lstStyle/>
          <a:p>
            <a:r>
              <a:rPr lang="en-US" dirty="0"/>
              <a:t>Exp/Output</a:t>
            </a:r>
          </a:p>
        </p:txBody>
      </p:sp>
      <p:sp>
        <p:nvSpPr>
          <p:cNvPr id="8" name="TextBox 7"/>
          <p:cNvSpPr txBox="1"/>
          <p:nvPr/>
        </p:nvSpPr>
        <p:spPr>
          <a:xfrm>
            <a:off x="6562065" y="5602133"/>
            <a:ext cx="300082" cy="369332"/>
          </a:xfrm>
          <a:prstGeom prst="rect">
            <a:avLst/>
          </a:prstGeom>
          <a:noFill/>
        </p:spPr>
        <p:txBody>
          <a:bodyPr wrap="none" rtlCol="0">
            <a:spAutoFit/>
          </a:bodyPr>
          <a:lstStyle/>
          <a:p>
            <a:r>
              <a:rPr lang="en-US" dirty="0"/>
              <a:t>Y</a:t>
            </a:r>
          </a:p>
        </p:txBody>
      </p:sp>
      <p:sp>
        <p:nvSpPr>
          <p:cNvPr id="9" name="TextBox 8"/>
          <p:cNvSpPr txBox="1"/>
          <p:nvPr/>
        </p:nvSpPr>
        <p:spPr>
          <a:xfrm>
            <a:off x="6483023" y="2009531"/>
            <a:ext cx="296876" cy="369332"/>
          </a:xfrm>
          <a:prstGeom prst="rect">
            <a:avLst/>
          </a:prstGeom>
          <a:noFill/>
        </p:spPr>
        <p:txBody>
          <a:bodyPr wrap="none" rtlCol="0">
            <a:spAutoFit/>
          </a:bodyPr>
          <a:lstStyle/>
          <a:p>
            <a:r>
              <a:rPr lang="en-US" dirty="0"/>
              <a:t>E</a:t>
            </a:r>
          </a:p>
        </p:txBody>
      </p:sp>
      <p:sp>
        <p:nvSpPr>
          <p:cNvPr id="10" name="TextBox 9"/>
          <p:cNvSpPr txBox="1"/>
          <p:nvPr/>
        </p:nvSpPr>
        <p:spPr>
          <a:xfrm>
            <a:off x="6146706" y="2734842"/>
            <a:ext cx="354584" cy="369332"/>
          </a:xfrm>
          <a:prstGeom prst="rect">
            <a:avLst/>
          </a:prstGeom>
          <a:noFill/>
        </p:spPr>
        <p:txBody>
          <a:bodyPr wrap="none" rtlCol="0">
            <a:spAutoFit/>
          </a:bodyPr>
          <a:lstStyle/>
          <a:p>
            <a:r>
              <a:rPr lang="en-US" dirty="0"/>
              <a:t>E’</a:t>
            </a:r>
          </a:p>
        </p:txBody>
      </p:sp>
      <p:sp>
        <p:nvSpPr>
          <p:cNvPr id="12" name="TextBox 11"/>
          <p:cNvSpPr txBox="1"/>
          <p:nvPr/>
        </p:nvSpPr>
        <p:spPr>
          <a:xfrm>
            <a:off x="4423302" y="5758273"/>
            <a:ext cx="296876" cy="369332"/>
          </a:xfrm>
          <a:prstGeom prst="rect">
            <a:avLst/>
          </a:prstGeom>
          <a:noFill/>
        </p:spPr>
        <p:txBody>
          <a:bodyPr wrap="none" rtlCol="0">
            <a:spAutoFit/>
          </a:bodyPr>
          <a:lstStyle/>
          <a:p>
            <a:r>
              <a:rPr lang="en-US" dirty="0"/>
              <a:t>Y</a:t>
            </a:r>
          </a:p>
        </p:txBody>
      </p:sp>
      <p:sp>
        <p:nvSpPr>
          <p:cNvPr id="13" name="TextBox 12"/>
          <p:cNvSpPr txBox="1"/>
          <p:nvPr/>
        </p:nvSpPr>
        <p:spPr>
          <a:xfrm>
            <a:off x="3505026" y="5763185"/>
            <a:ext cx="357534" cy="369332"/>
          </a:xfrm>
          <a:prstGeom prst="rect">
            <a:avLst/>
          </a:prstGeom>
          <a:noFill/>
        </p:spPr>
        <p:txBody>
          <a:bodyPr wrap="none" rtlCol="0">
            <a:spAutoFit/>
          </a:bodyPr>
          <a:lstStyle/>
          <a:p>
            <a:r>
              <a:rPr lang="en-US" dirty="0"/>
              <a:t>Y’</a:t>
            </a:r>
          </a:p>
        </p:txBody>
      </p:sp>
      <p:cxnSp>
        <p:nvCxnSpPr>
          <p:cNvPr id="18" name="Straight Connector 17"/>
          <p:cNvCxnSpPr>
            <a:endCxn id="13" idx="0"/>
          </p:cNvCxnSpPr>
          <p:nvPr/>
        </p:nvCxnSpPr>
        <p:spPr>
          <a:xfrm>
            <a:off x="3682400" y="3810527"/>
            <a:ext cx="1393" cy="1952658"/>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4582153" y="2919508"/>
            <a:ext cx="0" cy="2843677"/>
          </a:xfrm>
          <a:prstGeom prst="line">
            <a:avLst/>
          </a:prstGeom>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1EB45548-9B97-654B-A5E0-808ECCC57976}"/>
              </a:ext>
            </a:extLst>
          </p:cNvPr>
          <p:cNvSpPr txBox="1"/>
          <p:nvPr/>
        </p:nvSpPr>
        <p:spPr>
          <a:xfrm>
            <a:off x="500214" y="303324"/>
            <a:ext cx="7837670" cy="1077218"/>
          </a:xfrm>
          <a:prstGeom prst="rect">
            <a:avLst/>
          </a:prstGeom>
          <a:noFill/>
        </p:spPr>
        <p:txBody>
          <a:bodyPr wrap="square" rtlCol="0">
            <a:spAutoFit/>
          </a:bodyPr>
          <a:lstStyle/>
          <a:p>
            <a:r>
              <a:rPr lang="en-US" sz="3200" dirty="0">
                <a:solidFill>
                  <a:srgbClr val="FF0000"/>
                </a:solidFill>
              </a:rPr>
              <a:t>Contractionary monetary policy and E: </a:t>
            </a:r>
          </a:p>
          <a:p>
            <a:r>
              <a:rPr lang="en-US" sz="3200" dirty="0">
                <a:solidFill>
                  <a:srgbClr val="FF0000"/>
                </a:solidFill>
              </a:rPr>
              <a:t>higher interest rates </a:t>
            </a:r>
            <a:r>
              <a:rPr lang="en-US" sz="3200">
                <a:solidFill>
                  <a:srgbClr val="FF0000"/>
                </a:solidFill>
              </a:rPr>
              <a:t>shift E </a:t>
            </a:r>
            <a:r>
              <a:rPr lang="en-US" sz="3200" b="1" dirty="0">
                <a:solidFill>
                  <a:srgbClr val="FF0000"/>
                </a:solidFill>
              </a:rPr>
              <a:t>down</a:t>
            </a:r>
          </a:p>
        </p:txBody>
      </p:sp>
      <p:sp>
        <p:nvSpPr>
          <p:cNvPr id="11" name="TextBox 10">
            <a:extLst>
              <a:ext uri="{FF2B5EF4-FFF2-40B4-BE49-F238E27FC236}">
                <a16:creationId xmlns:a16="http://schemas.microsoft.com/office/drawing/2014/main" id="{C08B4813-519D-4C48-B048-A1FFFDC0F377}"/>
              </a:ext>
            </a:extLst>
          </p:cNvPr>
          <p:cNvSpPr txBox="1"/>
          <p:nvPr/>
        </p:nvSpPr>
        <p:spPr>
          <a:xfrm>
            <a:off x="4882512" y="3514397"/>
            <a:ext cx="2650210" cy="2308324"/>
          </a:xfrm>
          <a:prstGeom prst="rect">
            <a:avLst/>
          </a:prstGeom>
          <a:noFill/>
        </p:spPr>
        <p:txBody>
          <a:bodyPr wrap="square" rtlCol="0">
            <a:spAutoFit/>
          </a:bodyPr>
          <a:lstStyle/>
          <a:p>
            <a:r>
              <a:rPr lang="en-US" dirty="0">
                <a:solidFill>
                  <a:srgbClr val="7030A0"/>
                </a:solidFill>
              </a:rPr>
              <a:t>Again, only </a:t>
            </a:r>
            <a:r>
              <a:rPr lang="en-US" b="1" dirty="0">
                <a:solidFill>
                  <a:srgbClr val="7030A0"/>
                </a:solidFill>
              </a:rPr>
              <a:t>“interest-sensitive”</a:t>
            </a:r>
            <a:r>
              <a:rPr lang="en-US" dirty="0">
                <a:solidFill>
                  <a:srgbClr val="7030A0"/>
                </a:solidFill>
              </a:rPr>
              <a:t> elements of AE respond. Especially </a:t>
            </a:r>
            <a:r>
              <a:rPr lang="en-US" b="1" dirty="0">
                <a:solidFill>
                  <a:srgbClr val="7030A0"/>
                </a:solidFill>
              </a:rPr>
              <a:t>INVESTMENT,</a:t>
            </a:r>
            <a:r>
              <a:rPr lang="en-US" dirty="0">
                <a:solidFill>
                  <a:srgbClr val="7030A0"/>
                </a:solidFill>
              </a:rPr>
              <a:t> since the interest rate measures the cost of borrowing (or spending cash) for new capital.</a:t>
            </a:r>
          </a:p>
        </p:txBody>
      </p:sp>
      <p:cxnSp>
        <p:nvCxnSpPr>
          <p:cNvPr id="16" name="Straight Arrow Connector 15">
            <a:extLst>
              <a:ext uri="{FF2B5EF4-FFF2-40B4-BE49-F238E27FC236}">
                <a16:creationId xmlns:a16="http://schemas.microsoft.com/office/drawing/2014/main" id="{BC75CDCE-2B7B-5449-AD4A-EFCC2AEE4C1C}"/>
              </a:ext>
            </a:extLst>
          </p:cNvPr>
          <p:cNvCxnSpPr/>
          <p:nvPr/>
        </p:nvCxnSpPr>
        <p:spPr>
          <a:xfrm>
            <a:off x="5129939" y="2734842"/>
            <a:ext cx="0" cy="504304"/>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21" name="Straight Arrow Connector 20">
            <a:extLst>
              <a:ext uri="{FF2B5EF4-FFF2-40B4-BE49-F238E27FC236}">
                <a16:creationId xmlns:a16="http://schemas.microsoft.com/office/drawing/2014/main" id="{5226A491-42C0-4141-B7B5-08845149A229}"/>
              </a:ext>
            </a:extLst>
          </p:cNvPr>
          <p:cNvCxnSpPr>
            <a:cxnSpLocks/>
          </p:cNvCxnSpPr>
          <p:nvPr/>
        </p:nvCxnSpPr>
        <p:spPr>
          <a:xfrm flipH="1">
            <a:off x="3682400" y="4866468"/>
            <a:ext cx="899753" cy="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22" name="TextBox 21">
            <a:extLst>
              <a:ext uri="{FF2B5EF4-FFF2-40B4-BE49-F238E27FC236}">
                <a16:creationId xmlns:a16="http://schemas.microsoft.com/office/drawing/2014/main" id="{67F751F9-A71A-A94E-A531-A0BA4BEAD554}"/>
              </a:ext>
            </a:extLst>
          </p:cNvPr>
          <p:cNvSpPr txBox="1"/>
          <p:nvPr/>
        </p:nvSpPr>
        <p:spPr>
          <a:xfrm>
            <a:off x="7318573" y="841933"/>
            <a:ext cx="1638942" cy="2677656"/>
          </a:xfrm>
          <a:prstGeom prst="rect">
            <a:avLst/>
          </a:prstGeom>
          <a:noFill/>
        </p:spPr>
        <p:txBody>
          <a:bodyPr wrap="square" rtlCol="0">
            <a:spAutoFit/>
          </a:bodyPr>
          <a:lstStyle/>
          <a:p>
            <a:r>
              <a:rPr lang="en-US" sz="2400" dirty="0">
                <a:solidFill>
                  <a:schemeClr val="accent2">
                    <a:lumMod val="75000"/>
                  </a:schemeClr>
                </a:solidFill>
              </a:rPr>
              <a:t>Used when inflation is too high,</a:t>
            </a:r>
          </a:p>
          <a:p>
            <a:r>
              <a:rPr lang="en-US" sz="2400" dirty="0">
                <a:solidFill>
                  <a:schemeClr val="accent2">
                    <a:lumMod val="75000"/>
                  </a:schemeClr>
                </a:solidFill>
              </a:rPr>
              <a:t>like 2022-3, or U MIGHT be too low</a:t>
            </a:r>
          </a:p>
        </p:txBody>
      </p:sp>
      <p:sp>
        <p:nvSpPr>
          <p:cNvPr id="14" name="TextBox 13">
            <a:extLst>
              <a:ext uri="{FF2B5EF4-FFF2-40B4-BE49-F238E27FC236}">
                <a16:creationId xmlns:a16="http://schemas.microsoft.com/office/drawing/2014/main" id="{BDA9E93B-9570-E338-EE0D-D6DB60483D7F}"/>
              </a:ext>
            </a:extLst>
          </p:cNvPr>
          <p:cNvSpPr txBox="1"/>
          <p:nvPr/>
        </p:nvSpPr>
        <p:spPr>
          <a:xfrm>
            <a:off x="699806" y="6357938"/>
            <a:ext cx="8505891" cy="369332"/>
          </a:xfrm>
          <a:prstGeom prst="rect">
            <a:avLst/>
          </a:prstGeom>
          <a:noFill/>
        </p:spPr>
        <p:txBody>
          <a:bodyPr wrap="square" rtlCol="0">
            <a:spAutoFit/>
          </a:bodyPr>
          <a:lstStyle/>
          <a:p>
            <a:r>
              <a:rPr lang="en-US" dirty="0">
                <a:solidFill>
                  <a:schemeClr val="accent2">
                    <a:lumMod val="75000"/>
                  </a:schemeClr>
                </a:solidFill>
              </a:rPr>
              <a:t>Technically the Fed doesn’t want Y to fall, just for </a:t>
            </a:r>
            <a:r>
              <a:rPr lang="en-US" b="1" dirty="0">
                <a:solidFill>
                  <a:schemeClr val="accent2">
                    <a:lumMod val="75000"/>
                  </a:schemeClr>
                </a:solidFill>
              </a:rPr>
              <a:t>its growth to slow down</a:t>
            </a:r>
            <a:r>
              <a:rPr lang="en-US" dirty="0">
                <a:solidFill>
                  <a:schemeClr val="accent2">
                    <a:lumMod val="75000"/>
                  </a:schemeClr>
                </a:solidFill>
              </a:rPr>
              <a:t>. ”Soft landing”</a:t>
            </a:r>
          </a:p>
        </p:txBody>
      </p:sp>
    </p:spTree>
    <p:extLst>
      <p:ext uri="{BB962C8B-B14F-4D97-AF65-F5344CB8AC3E}">
        <p14:creationId xmlns:p14="http://schemas.microsoft.com/office/powerpoint/2010/main" val="6685929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58CF0-A101-F14B-8D69-1C72AC35B042}"/>
              </a:ext>
            </a:extLst>
          </p:cNvPr>
          <p:cNvSpPr>
            <a:spLocks noGrp="1"/>
          </p:cNvSpPr>
          <p:nvPr>
            <p:ph type="title"/>
          </p:nvPr>
        </p:nvSpPr>
        <p:spPr/>
        <p:txBody>
          <a:bodyPr/>
          <a:lstStyle/>
          <a:p>
            <a:r>
              <a:rPr lang="en-US" dirty="0">
                <a:solidFill>
                  <a:schemeClr val="accent5">
                    <a:lumMod val="75000"/>
                  </a:schemeClr>
                </a:solidFill>
              </a:rPr>
              <a:t>Interest rates</a:t>
            </a:r>
          </a:p>
        </p:txBody>
      </p:sp>
      <p:sp>
        <p:nvSpPr>
          <p:cNvPr id="3" name="Content Placeholder 2">
            <a:extLst>
              <a:ext uri="{FF2B5EF4-FFF2-40B4-BE49-F238E27FC236}">
                <a16:creationId xmlns:a16="http://schemas.microsoft.com/office/drawing/2014/main" id="{B2E81F37-52C1-EB4C-90D1-03DF34CA94F1}"/>
              </a:ext>
            </a:extLst>
          </p:cNvPr>
          <p:cNvSpPr>
            <a:spLocks noGrp="1"/>
          </p:cNvSpPr>
          <p:nvPr>
            <p:ph idx="1"/>
          </p:nvPr>
        </p:nvSpPr>
        <p:spPr>
          <a:xfrm>
            <a:off x="457200" y="1618129"/>
            <a:ext cx="8481060" cy="4525963"/>
          </a:xfrm>
        </p:spPr>
        <p:txBody>
          <a:bodyPr>
            <a:normAutofit/>
          </a:bodyPr>
          <a:lstStyle/>
          <a:p>
            <a:r>
              <a:rPr lang="en-US" dirty="0"/>
              <a:t>Central banks have direct control over only a few interest rates</a:t>
            </a:r>
            <a:endParaRPr lang="en-US" sz="2400" dirty="0"/>
          </a:p>
          <a:p>
            <a:r>
              <a:rPr lang="en-US" dirty="0"/>
              <a:t>But indirectly they affect virtually </a:t>
            </a:r>
            <a:r>
              <a:rPr lang="en-US" b="1" dirty="0"/>
              <a:t>all interest rates </a:t>
            </a:r>
            <a:r>
              <a:rPr lang="en-US" dirty="0"/>
              <a:t>when conducting expansionary or contractionary monetary policy</a:t>
            </a:r>
          </a:p>
        </p:txBody>
      </p:sp>
    </p:spTree>
    <p:extLst>
      <p:ext uri="{BB962C8B-B14F-4D97-AF65-F5344CB8AC3E}">
        <p14:creationId xmlns:p14="http://schemas.microsoft.com/office/powerpoint/2010/main" val="1350730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08856-A7C1-DA48-9F3C-717A1CC91727}"/>
              </a:ext>
            </a:extLst>
          </p:cNvPr>
          <p:cNvSpPr>
            <a:spLocks noGrp="1"/>
          </p:cNvSpPr>
          <p:nvPr>
            <p:ph type="title"/>
          </p:nvPr>
        </p:nvSpPr>
        <p:spPr/>
        <p:txBody>
          <a:bodyPr>
            <a:normAutofit fontScale="90000"/>
          </a:bodyPr>
          <a:lstStyle/>
          <a:p>
            <a:r>
              <a:rPr lang="en-US" dirty="0"/>
              <a:t>All the assets</a:t>
            </a:r>
            <a:br>
              <a:rPr lang="en-US" dirty="0"/>
            </a:br>
            <a:r>
              <a:rPr lang="en-US" sz="2700" dirty="0"/>
              <a:t>(an asset can also be called a “store of value” over a long period)</a:t>
            </a:r>
          </a:p>
        </p:txBody>
      </p:sp>
      <p:sp>
        <p:nvSpPr>
          <p:cNvPr id="3" name="Content Placeholder 2">
            <a:extLst>
              <a:ext uri="{FF2B5EF4-FFF2-40B4-BE49-F238E27FC236}">
                <a16:creationId xmlns:a16="http://schemas.microsoft.com/office/drawing/2014/main" id="{66A509F9-BBB6-FC4B-8839-D2F401F2059E}"/>
              </a:ext>
            </a:extLst>
          </p:cNvPr>
          <p:cNvSpPr>
            <a:spLocks noGrp="1"/>
          </p:cNvSpPr>
          <p:nvPr>
            <p:ph idx="1"/>
          </p:nvPr>
        </p:nvSpPr>
        <p:spPr/>
        <p:txBody>
          <a:bodyPr/>
          <a:lstStyle/>
          <a:p>
            <a:r>
              <a:rPr lang="en-US" sz="3600" dirty="0">
                <a:solidFill>
                  <a:srgbClr val="006037"/>
                </a:solidFill>
                <a:latin typeface="Calisto MT" panose="02040603050505030304" pitchFamily="18" charset="77"/>
              </a:rPr>
              <a:t>Money</a:t>
            </a:r>
            <a:r>
              <a:rPr lang="en-US" dirty="0"/>
              <a:t>, a financial asset </a:t>
            </a:r>
            <a:r>
              <a:rPr lang="en-US" dirty="0">
                <a:solidFill>
                  <a:schemeClr val="accent3">
                    <a:lumMod val="60000"/>
                    <a:lumOff val="40000"/>
                  </a:schemeClr>
                </a:solidFill>
              </a:rPr>
              <a:t>(not tangible)</a:t>
            </a:r>
          </a:p>
          <a:p>
            <a:r>
              <a:rPr lang="en-US" sz="3600" dirty="0">
                <a:solidFill>
                  <a:schemeClr val="accent1">
                    <a:lumMod val="75000"/>
                  </a:schemeClr>
                </a:solidFill>
                <a:latin typeface="Calisto MT" panose="02040603050505030304" pitchFamily="18" charset="77"/>
              </a:rPr>
              <a:t>Other financial assets </a:t>
            </a:r>
            <a:r>
              <a:rPr lang="en-US" dirty="0">
                <a:solidFill>
                  <a:schemeClr val="accent1">
                    <a:lumMod val="40000"/>
                    <a:lumOff val="60000"/>
                  </a:schemeClr>
                </a:solidFill>
              </a:rPr>
              <a:t>(not tangible)</a:t>
            </a:r>
          </a:p>
          <a:p>
            <a:pPr lvl="1"/>
            <a:r>
              <a:rPr lang="en-US" dirty="0"/>
              <a:t>Savings accounts</a:t>
            </a:r>
          </a:p>
          <a:p>
            <a:pPr lvl="1"/>
            <a:r>
              <a:rPr lang="en-US" dirty="0"/>
              <a:t>Corporate bonds, government bonds</a:t>
            </a:r>
          </a:p>
          <a:p>
            <a:pPr lvl="1"/>
            <a:r>
              <a:rPr lang="en-US" dirty="0"/>
              <a:t>Stocks</a:t>
            </a:r>
          </a:p>
          <a:p>
            <a:pPr lvl="1"/>
            <a:r>
              <a:rPr lang="en-US" dirty="0"/>
              <a:t>Pooled funds</a:t>
            </a:r>
          </a:p>
          <a:p>
            <a:pPr lvl="1"/>
            <a:r>
              <a:rPr lang="en-US" dirty="0"/>
              <a:t>Cryptocurrencies</a:t>
            </a:r>
          </a:p>
          <a:p>
            <a:r>
              <a:rPr lang="en-US" sz="3600" dirty="0">
                <a:solidFill>
                  <a:schemeClr val="accent6">
                    <a:lumMod val="75000"/>
                  </a:schemeClr>
                </a:solidFill>
                <a:latin typeface="Calisto MT" panose="02040603050505030304" pitchFamily="18" charset="77"/>
              </a:rPr>
              <a:t>Real assets</a:t>
            </a:r>
            <a:r>
              <a:rPr lang="en-US" dirty="0">
                <a:solidFill>
                  <a:schemeClr val="accent6">
                    <a:lumMod val="75000"/>
                  </a:schemeClr>
                </a:solidFill>
              </a:rPr>
              <a:t>: real estate, gold, art </a:t>
            </a:r>
            <a:r>
              <a:rPr lang="en-US" dirty="0">
                <a:solidFill>
                  <a:schemeClr val="accent2">
                    <a:lumMod val="40000"/>
                    <a:lumOff val="60000"/>
                  </a:schemeClr>
                </a:solidFill>
              </a:rPr>
              <a:t>(tangible)</a:t>
            </a:r>
          </a:p>
        </p:txBody>
      </p:sp>
    </p:spTree>
    <p:extLst>
      <p:ext uri="{BB962C8B-B14F-4D97-AF65-F5344CB8AC3E}">
        <p14:creationId xmlns:p14="http://schemas.microsoft.com/office/powerpoint/2010/main" val="4168199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a:xfrm>
            <a:off x="166255" y="274637"/>
            <a:ext cx="8520545" cy="1584643"/>
          </a:xfrm>
        </p:spPr>
        <p:txBody>
          <a:bodyPr>
            <a:normAutofit fontScale="90000"/>
          </a:bodyPr>
          <a:lstStyle/>
          <a:p>
            <a:r>
              <a:rPr lang="en-US" sz="3600" dirty="0"/>
              <a:t>Most interest rates tend to move up </a:t>
            </a:r>
            <a:br>
              <a:rPr lang="en-US" sz="3600" dirty="0"/>
            </a:br>
            <a:r>
              <a:rPr lang="en-US" sz="3600" dirty="0"/>
              <a:t>and down together</a:t>
            </a:r>
            <a:br>
              <a:rPr lang="en-US" sz="3600" dirty="0"/>
            </a:br>
            <a:r>
              <a:rPr lang="en-US" sz="2200" dirty="0"/>
              <a:t>Selected U.S. interest rates: 1982, 2000 and 2018</a:t>
            </a:r>
            <a:br>
              <a:rPr lang="en-US" sz="2200" dirty="0"/>
            </a:br>
            <a:r>
              <a:rPr lang="en-US" sz="2200" dirty="0"/>
              <a:t>Note: it’s not only Fed policy that affects rates; more on this later</a:t>
            </a:r>
          </a:p>
        </p:txBody>
      </p:sp>
      <p:graphicFrame>
        <p:nvGraphicFramePr>
          <p:cNvPr id="24" name="Chart 23"/>
          <p:cNvGraphicFramePr/>
          <p:nvPr>
            <p:extLst>
              <p:ext uri="{D42A27DB-BD31-4B8C-83A1-F6EECF244321}">
                <p14:modId xmlns:p14="http://schemas.microsoft.com/office/powerpoint/2010/main" val="1487760588"/>
              </p:ext>
            </p:extLst>
          </p:nvPr>
        </p:nvGraphicFramePr>
        <p:xfrm>
          <a:off x="1099681" y="1859280"/>
          <a:ext cx="6923341" cy="4282905"/>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Box 26"/>
          <p:cNvSpPr txBox="1"/>
          <p:nvPr/>
        </p:nvSpPr>
        <p:spPr>
          <a:xfrm>
            <a:off x="3490780" y="6040926"/>
            <a:ext cx="4532242" cy="261610"/>
          </a:xfrm>
          <a:prstGeom prst="rect">
            <a:avLst/>
          </a:prstGeom>
          <a:noFill/>
        </p:spPr>
        <p:txBody>
          <a:bodyPr wrap="none" rtlCol="0">
            <a:spAutoFit/>
          </a:bodyPr>
          <a:lstStyle/>
          <a:p>
            <a:r>
              <a:rPr lang="en-US" sz="1100" dirty="0"/>
              <a:t>Sources: New York Times, Federal Reserve Bank of St. Louis; </a:t>
            </a:r>
            <a:r>
              <a:rPr lang="en-US" sz="1100" dirty="0" err="1"/>
              <a:t>Bankrates.com</a:t>
            </a:r>
            <a:endParaRPr lang="en-US" sz="1100" dirty="0"/>
          </a:p>
        </p:txBody>
      </p:sp>
    </p:spTree>
    <p:extLst>
      <p:ext uri="{BB962C8B-B14F-4D97-AF65-F5344CB8AC3E}">
        <p14:creationId xmlns:p14="http://schemas.microsoft.com/office/powerpoint/2010/main" val="28017410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44541-5EF3-7FBD-3071-2483349F7848}"/>
              </a:ext>
            </a:extLst>
          </p:cNvPr>
          <p:cNvSpPr>
            <a:spLocks noGrp="1"/>
          </p:cNvSpPr>
          <p:nvPr>
            <p:ph type="title"/>
          </p:nvPr>
        </p:nvSpPr>
        <p:spPr/>
        <p:txBody>
          <a:bodyPr>
            <a:normAutofit fontScale="90000"/>
          </a:bodyPr>
          <a:lstStyle/>
          <a:p>
            <a:r>
              <a:rPr lang="en-US" dirty="0"/>
              <a:t>Policy is difficult for a CB when inflation is very low—close to zero</a:t>
            </a:r>
          </a:p>
        </p:txBody>
      </p:sp>
      <p:sp>
        <p:nvSpPr>
          <p:cNvPr id="3" name="Content Placeholder 2">
            <a:extLst>
              <a:ext uri="{FF2B5EF4-FFF2-40B4-BE49-F238E27FC236}">
                <a16:creationId xmlns:a16="http://schemas.microsoft.com/office/drawing/2014/main" id="{DDDF8C4C-31CB-8943-3D4C-F6C4A5A853B6}"/>
              </a:ext>
            </a:extLst>
          </p:cNvPr>
          <p:cNvSpPr>
            <a:spLocks noGrp="1"/>
          </p:cNvSpPr>
          <p:nvPr>
            <p:ph idx="1"/>
          </p:nvPr>
        </p:nvSpPr>
        <p:spPr/>
        <p:txBody>
          <a:bodyPr/>
          <a:lstStyle/>
          <a:p>
            <a:r>
              <a:rPr lang="en-US" dirty="0"/>
              <a:t>In that case, the nominal (published) interest rate is also very low</a:t>
            </a:r>
          </a:p>
          <a:p>
            <a:r>
              <a:rPr lang="en-US" dirty="0"/>
              <a:t>And there’s little room for CB to cut interest rates—they hit zero quickly and normally nominal interest rates don’t go below zero</a:t>
            </a:r>
          </a:p>
          <a:p>
            <a:r>
              <a:rPr lang="en-US" dirty="0"/>
              <a:t>Known as the  ”lower bound” problem</a:t>
            </a:r>
          </a:p>
          <a:p>
            <a:r>
              <a:rPr lang="en-US" dirty="0"/>
              <a:t>ECB confronted this in 2010s when inflation was near zero</a:t>
            </a:r>
          </a:p>
          <a:p>
            <a:pPr marL="0" indent="0">
              <a:buNone/>
            </a:pPr>
            <a:endParaRPr lang="en-US" dirty="0"/>
          </a:p>
        </p:txBody>
      </p:sp>
    </p:spTree>
    <p:extLst>
      <p:ext uri="{BB962C8B-B14F-4D97-AF65-F5344CB8AC3E}">
        <p14:creationId xmlns:p14="http://schemas.microsoft.com/office/powerpoint/2010/main" val="3993652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C6400-70CB-84CE-2ACB-3035909F3C7A}"/>
              </a:ext>
            </a:extLst>
          </p:cNvPr>
          <p:cNvSpPr>
            <a:spLocks noGrp="1"/>
          </p:cNvSpPr>
          <p:nvPr>
            <p:ph type="title"/>
          </p:nvPr>
        </p:nvSpPr>
        <p:spPr/>
        <p:txBody>
          <a:bodyPr/>
          <a:lstStyle/>
          <a:p>
            <a:r>
              <a:rPr lang="en-US" dirty="0">
                <a:solidFill>
                  <a:schemeClr val="accent5">
                    <a:lumMod val="75000"/>
                  </a:schemeClr>
                </a:solidFill>
              </a:rPr>
              <a:t>ECB’s change in approach</a:t>
            </a:r>
          </a:p>
        </p:txBody>
      </p:sp>
      <p:sp>
        <p:nvSpPr>
          <p:cNvPr id="3" name="Content Placeholder 2">
            <a:extLst>
              <a:ext uri="{FF2B5EF4-FFF2-40B4-BE49-F238E27FC236}">
                <a16:creationId xmlns:a16="http://schemas.microsoft.com/office/drawing/2014/main" id="{A8C6F6CF-DB1D-0927-719F-81DB7DED3411}"/>
              </a:ext>
            </a:extLst>
          </p:cNvPr>
          <p:cNvSpPr>
            <a:spLocks noGrp="1"/>
          </p:cNvSpPr>
          <p:nvPr>
            <p:ph idx="1"/>
          </p:nvPr>
        </p:nvSpPr>
        <p:spPr/>
        <p:txBody>
          <a:bodyPr>
            <a:normAutofit/>
          </a:bodyPr>
          <a:lstStyle/>
          <a:p>
            <a:r>
              <a:rPr lang="en-US" dirty="0"/>
              <a:t>Post-2008: excessively low inflation + two recessions, 2009 and 2012 + plus sovereign debt crisis</a:t>
            </a:r>
          </a:p>
          <a:p>
            <a:r>
              <a:rPr lang="en-US" dirty="0"/>
              <a:t>ECB started to act aggressively ~ 2012 to counter deflationary tendencies [Mario Draghi]</a:t>
            </a:r>
          </a:p>
          <a:p>
            <a:r>
              <a:rPr lang="en-US" dirty="0"/>
              <a:t>Prior to that, more passive than </a:t>
            </a:r>
            <a:r>
              <a:rPr lang="en-US" dirty="0" err="1"/>
              <a:t>BofE</a:t>
            </a:r>
            <a:r>
              <a:rPr lang="en-US" dirty="0"/>
              <a:t> and Fed</a:t>
            </a:r>
          </a:p>
          <a:p>
            <a:endParaRPr lang="en-US" dirty="0"/>
          </a:p>
        </p:txBody>
      </p:sp>
    </p:spTree>
    <p:extLst>
      <p:ext uri="{BB962C8B-B14F-4D97-AF65-F5344CB8AC3E}">
        <p14:creationId xmlns:p14="http://schemas.microsoft.com/office/powerpoint/2010/main" val="39843345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38BF9-81E2-C0D0-31C5-AC6A201C0B11}"/>
              </a:ext>
            </a:extLst>
          </p:cNvPr>
          <p:cNvSpPr>
            <a:spLocks noGrp="1"/>
          </p:cNvSpPr>
          <p:nvPr>
            <p:ph type="title"/>
          </p:nvPr>
        </p:nvSpPr>
        <p:spPr/>
        <p:txBody>
          <a:bodyPr/>
          <a:lstStyle/>
          <a:p>
            <a:r>
              <a:rPr lang="en-US" dirty="0">
                <a:solidFill>
                  <a:srgbClr val="009193"/>
                </a:solidFill>
              </a:rPr>
              <a:t>What did they do?</a:t>
            </a:r>
          </a:p>
        </p:txBody>
      </p:sp>
      <p:sp>
        <p:nvSpPr>
          <p:cNvPr id="3" name="Content Placeholder 2">
            <a:extLst>
              <a:ext uri="{FF2B5EF4-FFF2-40B4-BE49-F238E27FC236}">
                <a16:creationId xmlns:a16="http://schemas.microsoft.com/office/drawing/2014/main" id="{A6F348E8-6E9F-DE67-9E3A-51940EB30A3A}"/>
              </a:ext>
            </a:extLst>
          </p:cNvPr>
          <p:cNvSpPr>
            <a:spLocks noGrp="1"/>
          </p:cNvSpPr>
          <p:nvPr>
            <p:ph idx="1"/>
          </p:nvPr>
        </p:nvSpPr>
        <p:spPr>
          <a:xfrm>
            <a:off x="132522" y="1600200"/>
            <a:ext cx="8852452" cy="4525963"/>
          </a:xfrm>
        </p:spPr>
        <p:txBody>
          <a:bodyPr/>
          <a:lstStyle/>
          <a:p>
            <a:r>
              <a:rPr lang="en-US" dirty="0"/>
              <a:t>ECB paid </a:t>
            </a:r>
            <a:r>
              <a:rPr lang="en-US" b="1" dirty="0"/>
              <a:t>negative</a:t>
            </a:r>
            <a:r>
              <a:rPr lang="en-US" dirty="0"/>
              <a:t> </a:t>
            </a:r>
            <a:r>
              <a:rPr lang="en-US" b="1" dirty="0"/>
              <a:t>interest on reserves </a:t>
            </a:r>
            <a:r>
              <a:rPr lang="en-US" dirty="0"/>
              <a:t>to discourage banks from sitting on reserves and encourage them to make loans. Radical!</a:t>
            </a:r>
          </a:p>
          <a:p>
            <a:r>
              <a:rPr lang="en-US" dirty="0"/>
              <a:t>Bought assets including corporate bonds to drive down a wider array of interest rates, including long-term rates. CB didn’t normally do that.</a:t>
            </a:r>
          </a:p>
          <a:p>
            <a:r>
              <a:rPr lang="en-US" dirty="0"/>
              <a:t>Lent directly to troubled institutions. Ditto.</a:t>
            </a:r>
          </a:p>
          <a:p>
            <a:r>
              <a:rPr lang="en-US" dirty="0"/>
              <a:t>“Forward guidance”: announcing future policy </a:t>
            </a:r>
          </a:p>
          <a:p>
            <a:endParaRPr lang="en-US" dirty="0"/>
          </a:p>
        </p:txBody>
      </p:sp>
    </p:spTree>
    <p:extLst>
      <p:ext uri="{BB962C8B-B14F-4D97-AF65-F5344CB8AC3E}">
        <p14:creationId xmlns:p14="http://schemas.microsoft.com/office/powerpoint/2010/main" val="39383546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AF081-1B78-FA44-9289-D7C12B00C475}"/>
              </a:ext>
            </a:extLst>
          </p:cNvPr>
          <p:cNvSpPr>
            <a:spLocks noGrp="1"/>
          </p:cNvSpPr>
          <p:nvPr>
            <p:ph type="title"/>
          </p:nvPr>
        </p:nvSpPr>
        <p:spPr/>
        <p:txBody>
          <a:bodyPr>
            <a:normAutofit fontScale="90000"/>
          </a:bodyPr>
          <a:lstStyle/>
          <a:p>
            <a:r>
              <a:rPr lang="en-US" dirty="0">
                <a:solidFill>
                  <a:srgbClr val="92D050"/>
                </a:solidFill>
              </a:rPr>
              <a:t>  </a:t>
            </a:r>
            <a:br>
              <a:rPr lang="en-US" dirty="0">
                <a:solidFill>
                  <a:srgbClr val="92D050"/>
                </a:solidFill>
              </a:rPr>
            </a:br>
            <a:r>
              <a:rPr lang="en-US" sz="5300" dirty="0">
                <a:solidFill>
                  <a:schemeClr val="accent3">
                    <a:lumMod val="75000"/>
                  </a:schemeClr>
                </a:solidFill>
              </a:rPr>
              <a:t>The asset-buying: it’s called quantitative easing (QE)</a:t>
            </a:r>
            <a:br>
              <a:rPr lang="en-US" sz="5300" dirty="0">
                <a:solidFill>
                  <a:schemeClr val="accent3">
                    <a:lumMod val="75000"/>
                  </a:schemeClr>
                </a:solidFill>
              </a:rPr>
            </a:br>
            <a:endParaRPr lang="en-US" sz="5300" dirty="0">
              <a:solidFill>
                <a:schemeClr val="accent3">
                  <a:lumMod val="75000"/>
                </a:schemeClr>
              </a:solidFill>
            </a:endParaRPr>
          </a:p>
        </p:txBody>
      </p:sp>
      <p:sp>
        <p:nvSpPr>
          <p:cNvPr id="3" name="Content Placeholder 2">
            <a:extLst>
              <a:ext uri="{FF2B5EF4-FFF2-40B4-BE49-F238E27FC236}">
                <a16:creationId xmlns:a16="http://schemas.microsoft.com/office/drawing/2014/main" id="{206EE19A-FB4F-3640-9B20-8E2DE62C7E4A}"/>
              </a:ext>
            </a:extLst>
          </p:cNvPr>
          <p:cNvSpPr>
            <a:spLocks noGrp="1"/>
          </p:cNvSpPr>
          <p:nvPr>
            <p:ph idx="1"/>
          </p:nvPr>
        </p:nvSpPr>
        <p:spPr>
          <a:xfrm>
            <a:off x="457200" y="1703019"/>
            <a:ext cx="8229600" cy="4983162"/>
          </a:xfrm>
        </p:spPr>
        <p:txBody>
          <a:bodyPr>
            <a:normAutofit fontScale="92500" lnSpcReduction="10000"/>
          </a:bodyPr>
          <a:lstStyle/>
          <a:p>
            <a:r>
              <a:rPr lang="en-US" dirty="0"/>
              <a:t>A newish tool (first in Japan, 1990s; UK 2008) when traditional monetary policy didn’t seem </a:t>
            </a:r>
            <a:r>
              <a:rPr lang="en-US" sz="4000" dirty="0">
                <a:solidFill>
                  <a:srgbClr val="92D050"/>
                </a:solidFill>
              </a:rPr>
              <a:t>big and powerful </a:t>
            </a:r>
            <a:r>
              <a:rPr lang="en-US" dirty="0"/>
              <a:t>enough.</a:t>
            </a:r>
          </a:p>
          <a:p>
            <a:r>
              <a:rPr lang="en-US" dirty="0"/>
              <a:t>CBs bought many types of assets IN ADDITION TO the usual short-term securities, including sovereign debt (ECB), mortgage bonds, corporate bonds, and long-term bonds. </a:t>
            </a:r>
            <a:r>
              <a:rPr lang="en-US" dirty="0">
                <a:solidFill>
                  <a:srgbClr val="00B050"/>
                </a:solidFill>
              </a:rPr>
              <a:t>All this encourages borrowing and spending (&amp; expands M1).</a:t>
            </a:r>
          </a:p>
          <a:p>
            <a:r>
              <a:rPr lang="en-US" dirty="0"/>
              <a:t>QE episodes vary across time for EZ, UK &amp; US</a:t>
            </a:r>
          </a:p>
          <a:p>
            <a:r>
              <a:rPr lang="en-US" dirty="0"/>
              <a:t>Restarted in COVID crisis--financial </a:t>
            </a:r>
            <a:r>
              <a:rPr lang="en-US" dirty="0" err="1"/>
              <a:t>mkts</a:t>
            </a:r>
            <a:r>
              <a:rPr lang="en-US" dirty="0"/>
              <a:t> stressed</a:t>
            </a:r>
          </a:p>
        </p:txBody>
      </p:sp>
    </p:spTree>
    <p:extLst>
      <p:ext uri="{BB962C8B-B14F-4D97-AF65-F5344CB8AC3E}">
        <p14:creationId xmlns:p14="http://schemas.microsoft.com/office/powerpoint/2010/main" val="35981811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FBCD07-593D-F585-869D-8C201558DA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6F8A9E-2493-439A-EE97-16475D9D6F55}"/>
              </a:ext>
            </a:extLst>
          </p:cNvPr>
          <p:cNvSpPr>
            <a:spLocks noGrp="1"/>
          </p:cNvSpPr>
          <p:nvPr>
            <p:ph type="title"/>
          </p:nvPr>
        </p:nvSpPr>
        <p:spPr/>
        <p:txBody>
          <a:bodyPr/>
          <a:lstStyle/>
          <a:p>
            <a:r>
              <a:rPr lang="en-US" dirty="0"/>
              <a:t>Balance sheet of ECB</a:t>
            </a:r>
          </a:p>
        </p:txBody>
      </p:sp>
      <p:sp>
        <p:nvSpPr>
          <p:cNvPr id="4" name="Content Placeholder 3">
            <a:extLst>
              <a:ext uri="{FF2B5EF4-FFF2-40B4-BE49-F238E27FC236}">
                <a16:creationId xmlns:a16="http://schemas.microsoft.com/office/drawing/2014/main" id="{B1FE3389-4459-BEC8-80D6-8E2C7699E171}"/>
              </a:ext>
            </a:extLst>
          </p:cNvPr>
          <p:cNvSpPr>
            <a:spLocks noGrp="1"/>
          </p:cNvSpPr>
          <p:nvPr>
            <p:ph idx="4294967295"/>
          </p:nvPr>
        </p:nvSpPr>
        <p:spPr>
          <a:xfrm>
            <a:off x="0" y="1600200"/>
            <a:ext cx="8229600" cy="4525963"/>
          </a:xfrm>
        </p:spPr>
        <p:txBody>
          <a:bodyPr/>
          <a:lstStyle/>
          <a:p>
            <a:pPr marL="0" indent="0">
              <a:buNone/>
            </a:pPr>
            <a:r>
              <a:rPr lang="en-US" dirty="0">
                <a:hlinkClick r:id="rId2"/>
              </a:rPr>
              <a:t>ECB balance sheet</a:t>
            </a:r>
            <a:endParaRPr lang="en-US" dirty="0"/>
          </a:p>
          <a:p>
            <a:pPr marL="0" indent="0">
              <a:buNone/>
            </a:pPr>
            <a:endParaRPr lang="en-US" dirty="0"/>
          </a:p>
        </p:txBody>
      </p:sp>
    </p:spTree>
    <p:extLst>
      <p:ext uri="{BB962C8B-B14F-4D97-AF65-F5344CB8AC3E}">
        <p14:creationId xmlns:p14="http://schemas.microsoft.com/office/powerpoint/2010/main" val="31324371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191AC-CFB6-1D61-C19E-104987853296}"/>
              </a:ext>
            </a:extLst>
          </p:cNvPr>
          <p:cNvSpPr>
            <a:spLocks noGrp="1"/>
          </p:cNvSpPr>
          <p:nvPr>
            <p:ph type="title"/>
          </p:nvPr>
        </p:nvSpPr>
        <p:spPr>
          <a:xfrm>
            <a:off x="308757" y="274638"/>
            <a:ext cx="8704613" cy="1143000"/>
          </a:xfrm>
        </p:spPr>
        <p:txBody>
          <a:bodyPr>
            <a:normAutofit fontScale="90000"/>
          </a:bodyPr>
          <a:lstStyle/>
          <a:p>
            <a:r>
              <a:rPr lang="en-US" dirty="0"/>
              <a:t>Balance sheet of ECB</a:t>
            </a:r>
            <a:br>
              <a:rPr lang="en-US" dirty="0"/>
            </a:br>
            <a:r>
              <a:rPr lang="en-US" sz="3600" dirty="0"/>
              <a:t>When it grows, it means CB is buying a lot of assets</a:t>
            </a:r>
          </a:p>
        </p:txBody>
      </p:sp>
      <p:pic>
        <p:nvPicPr>
          <p:cNvPr id="5" name="Content Placeholder 4" descr="A graph on a white background&#10;&#10;Description automatically generated">
            <a:extLst>
              <a:ext uri="{FF2B5EF4-FFF2-40B4-BE49-F238E27FC236}">
                <a16:creationId xmlns:a16="http://schemas.microsoft.com/office/drawing/2014/main" id="{AA754912-F3DF-D70C-A159-4F2458D1BFF8}"/>
              </a:ext>
            </a:extLst>
          </p:cNvPr>
          <p:cNvPicPr>
            <a:picLocks noGrp="1" noChangeAspect="1"/>
          </p:cNvPicPr>
          <p:nvPr>
            <p:ph idx="1"/>
          </p:nvPr>
        </p:nvPicPr>
        <p:blipFill>
          <a:blip r:embed="rId2"/>
          <a:stretch>
            <a:fillRect/>
          </a:stretch>
        </p:blipFill>
        <p:spPr>
          <a:xfrm>
            <a:off x="457200" y="1657209"/>
            <a:ext cx="8229600" cy="4411944"/>
          </a:xfrm>
        </p:spPr>
      </p:pic>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76717B2A-5A09-C53A-00DC-B3B228F462E3}"/>
                  </a:ext>
                </a:extLst>
              </p14:cNvPr>
              <p14:cNvContentPartPr/>
              <p14:nvPr/>
            </p14:nvContentPartPr>
            <p14:xfrm>
              <a:off x="4645723" y="3923517"/>
              <a:ext cx="232560" cy="210600"/>
            </p14:xfrm>
          </p:contentPart>
        </mc:Choice>
        <mc:Fallback xmlns="">
          <p:pic>
            <p:nvPicPr>
              <p:cNvPr id="6" name="Ink 5">
                <a:extLst>
                  <a:ext uri="{FF2B5EF4-FFF2-40B4-BE49-F238E27FC236}">
                    <a16:creationId xmlns:a16="http://schemas.microsoft.com/office/drawing/2014/main" id="{76717B2A-5A09-C53A-00DC-B3B228F462E3}"/>
                  </a:ext>
                </a:extLst>
              </p:cNvPr>
              <p:cNvPicPr/>
              <p:nvPr/>
            </p:nvPicPr>
            <p:blipFill>
              <a:blip r:embed="rId4"/>
              <a:stretch>
                <a:fillRect/>
              </a:stretch>
            </p:blipFill>
            <p:spPr>
              <a:xfrm>
                <a:off x="4636723" y="3914517"/>
                <a:ext cx="25020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460EE5A1-2EE6-AA73-307F-38E60073BA98}"/>
                  </a:ext>
                </a:extLst>
              </p14:cNvPr>
              <p14:cNvContentPartPr/>
              <p14:nvPr/>
            </p14:nvContentPartPr>
            <p14:xfrm>
              <a:off x="6970243" y="3248157"/>
              <a:ext cx="273240" cy="219960"/>
            </p14:xfrm>
          </p:contentPart>
        </mc:Choice>
        <mc:Fallback xmlns="">
          <p:pic>
            <p:nvPicPr>
              <p:cNvPr id="7" name="Ink 6">
                <a:extLst>
                  <a:ext uri="{FF2B5EF4-FFF2-40B4-BE49-F238E27FC236}">
                    <a16:creationId xmlns:a16="http://schemas.microsoft.com/office/drawing/2014/main" id="{460EE5A1-2EE6-AA73-307F-38E60073BA98}"/>
                  </a:ext>
                </a:extLst>
              </p:cNvPr>
              <p:cNvPicPr/>
              <p:nvPr/>
            </p:nvPicPr>
            <p:blipFill>
              <a:blip r:embed="rId6"/>
              <a:stretch>
                <a:fillRect/>
              </a:stretch>
            </p:blipFill>
            <p:spPr>
              <a:xfrm>
                <a:off x="6961603" y="3239157"/>
                <a:ext cx="290880" cy="237600"/>
              </a:xfrm>
              <a:prstGeom prst="rect">
                <a:avLst/>
              </a:prstGeom>
            </p:spPr>
          </p:pic>
        </mc:Fallback>
      </mc:AlternateContent>
    </p:spTree>
    <p:extLst>
      <p:ext uri="{BB962C8B-B14F-4D97-AF65-F5344CB8AC3E}">
        <p14:creationId xmlns:p14="http://schemas.microsoft.com/office/powerpoint/2010/main" val="8448403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FF8117B-8F52-A94B-BCC8-A2014B92E3DB}"/>
              </a:ext>
            </a:extLst>
          </p:cNvPr>
          <p:cNvSpPr>
            <a:spLocks noGrp="1"/>
          </p:cNvSpPr>
          <p:nvPr>
            <p:ph type="title"/>
          </p:nvPr>
        </p:nvSpPr>
        <p:spPr>
          <a:xfrm>
            <a:off x="457199" y="118753"/>
            <a:ext cx="8314841" cy="1772040"/>
          </a:xfrm>
        </p:spPr>
        <p:txBody>
          <a:bodyPr>
            <a:normAutofit fontScale="90000"/>
          </a:bodyPr>
          <a:lstStyle/>
          <a:p>
            <a:r>
              <a:rPr lang="en-US" sz="2800" dirty="0">
                <a:solidFill>
                  <a:schemeClr val="accent1">
                    <a:lumMod val="75000"/>
                  </a:schemeClr>
                </a:solidFill>
              </a:rPr>
              <a:t>Similar huge growth in Fed purchases of various assets since 2008. (In 2007, there was more huge growth you don’t see here.) Also note the spike starting March 2020.  </a:t>
            </a:r>
            <a:endParaRPr lang="en-US" sz="2000" u="sng" dirty="0">
              <a:solidFill>
                <a:schemeClr val="accent1">
                  <a:lumMod val="75000"/>
                </a:schemeClr>
              </a:solidFill>
            </a:endParaRPr>
          </a:p>
        </p:txBody>
      </p:sp>
      <p:sp>
        <p:nvSpPr>
          <p:cNvPr id="14" name="TextBox 13">
            <a:extLst>
              <a:ext uri="{FF2B5EF4-FFF2-40B4-BE49-F238E27FC236}">
                <a16:creationId xmlns:a16="http://schemas.microsoft.com/office/drawing/2014/main" id="{7C1450F4-CB5F-404A-A4FF-EEC208501220}"/>
              </a:ext>
            </a:extLst>
          </p:cNvPr>
          <p:cNvSpPr txBox="1"/>
          <p:nvPr/>
        </p:nvSpPr>
        <p:spPr>
          <a:xfrm>
            <a:off x="6701608" y="6126163"/>
            <a:ext cx="1897743" cy="600164"/>
          </a:xfrm>
          <a:prstGeom prst="rect">
            <a:avLst/>
          </a:prstGeom>
          <a:noFill/>
        </p:spPr>
        <p:txBody>
          <a:bodyPr wrap="square" rtlCol="0">
            <a:spAutoFit/>
          </a:bodyPr>
          <a:lstStyle/>
          <a:p>
            <a:r>
              <a:rPr lang="en-US" sz="1100" dirty="0"/>
              <a:t>Units are $ millions, i.e. &gt; $8 trillion in 2022</a:t>
            </a:r>
          </a:p>
          <a:p>
            <a:r>
              <a:rPr lang="en-US" sz="1100" dirty="0"/>
              <a:t>Source: Federal Reserve Bank</a:t>
            </a:r>
          </a:p>
        </p:txBody>
      </p:sp>
      <p:pic>
        <p:nvPicPr>
          <p:cNvPr id="11" name="Content Placeholder 10" descr="Chart, line chart&#10;&#10;Description automatically generated">
            <a:extLst>
              <a:ext uri="{FF2B5EF4-FFF2-40B4-BE49-F238E27FC236}">
                <a16:creationId xmlns:a16="http://schemas.microsoft.com/office/drawing/2014/main" id="{C22F11B5-9F38-19CC-CF54-44A8BE8B41C5}"/>
              </a:ext>
            </a:extLst>
          </p:cNvPr>
          <p:cNvPicPr>
            <a:picLocks noGrp="1" noChangeAspect="1"/>
          </p:cNvPicPr>
          <p:nvPr>
            <p:ph idx="1"/>
          </p:nvPr>
        </p:nvPicPr>
        <p:blipFill>
          <a:blip r:embed="rId2"/>
          <a:stretch>
            <a:fillRect/>
          </a:stretch>
        </p:blipFill>
        <p:spPr>
          <a:xfrm>
            <a:off x="1776581" y="2133811"/>
            <a:ext cx="5590837" cy="3992352"/>
          </a:xfrm>
        </p:spPr>
      </p:pic>
    </p:spTree>
    <p:extLst>
      <p:ext uri="{BB962C8B-B14F-4D97-AF65-F5344CB8AC3E}">
        <p14:creationId xmlns:p14="http://schemas.microsoft.com/office/powerpoint/2010/main" val="34973631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9EE9D-8A7C-3B47-B981-3B946476A1C9}"/>
              </a:ext>
            </a:extLst>
          </p:cNvPr>
          <p:cNvSpPr>
            <a:spLocks noGrp="1"/>
          </p:cNvSpPr>
          <p:nvPr>
            <p:ph type="title"/>
          </p:nvPr>
        </p:nvSpPr>
        <p:spPr>
          <a:xfrm>
            <a:off x="457200" y="274638"/>
            <a:ext cx="8229600" cy="1166234"/>
          </a:xfrm>
        </p:spPr>
        <p:txBody>
          <a:bodyPr>
            <a:normAutofit/>
          </a:bodyPr>
          <a:lstStyle/>
          <a:p>
            <a:r>
              <a:rPr lang="en-US" sz="4800" dirty="0">
                <a:solidFill>
                  <a:srgbClr val="7030A0"/>
                </a:solidFill>
              </a:rPr>
              <a:t>Other policy tools:</a:t>
            </a:r>
          </a:p>
        </p:txBody>
      </p:sp>
      <p:sp>
        <p:nvSpPr>
          <p:cNvPr id="3" name="Content Placeholder 2">
            <a:extLst>
              <a:ext uri="{FF2B5EF4-FFF2-40B4-BE49-F238E27FC236}">
                <a16:creationId xmlns:a16="http://schemas.microsoft.com/office/drawing/2014/main" id="{930046EE-1FCA-7C4B-8BF5-C2FB6F1A89C3}"/>
              </a:ext>
            </a:extLst>
          </p:cNvPr>
          <p:cNvSpPr>
            <a:spLocks noGrp="1"/>
          </p:cNvSpPr>
          <p:nvPr>
            <p:ph idx="1"/>
          </p:nvPr>
        </p:nvSpPr>
        <p:spPr>
          <a:xfrm>
            <a:off x="457200" y="1246910"/>
            <a:ext cx="8229600" cy="5001172"/>
          </a:xfrm>
        </p:spPr>
        <p:txBody>
          <a:bodyPr>
            <a:normAutofit/>
          </a:bodyPr>
          <a:lstStyle/>
          <a:p>
            <a:pPr marL="0" indent="0">
              <a:buNone/>
            </a:pPr>
            <a:endParaRPr lang="en-US" dirty="0"/>
          </a:p>
          <a:p>
            <a:r>
              <a:rPr lang="en-US" dirty="0"/>
              <a:t>The People’s Bank of China (and other CBs) set minimum </a:t>
            </a:r>
            <a:r>
              <a:rPr lang="en-US" b="1" dirty="0"/>
              <a:t>reserve requirements</a:t>
            </a:r>
            <a:r>
              <a:rPr lang="en-US" dirty="0"/>
              <a:t> for banks (cash, basically) and sometimes change them to encourage or discourage lending and then spending</a:t>
            </a:r>
          </a:p>
          <a:p>
            <a:r>
              <a:rPr lang="en-US" dirty="0"/>
              <a:t>Prior to 2008, </a:t>
            </a:r>
            <a:r>
              <a:rPr lang="en-US" dirty="0" err="1"/>
              <a:t>rr</a:t>
            </a:r>
            <a:r>
              <a:rPr lang="en-US" dirty="0"/>
              <a:t> were normal around the world though not used for policy changes in EZ, US</a:t>
            </a:r>
          </a:p>
          <a:p>
            <a:pPr marL="0" indent="0">
              <a:buNone/>
            </a:pPr>
            <a:endParaRPr lang="en-US" dirty="0"/>
          </a:p>
        </p:txBody>
      </p:sp>
    </p:spTree>
    <p:extLst>
      <p:ext uri="{BB962C8B-B14F-4D97-AF65-F5344CB8AC3E}">
        <p14:creationId xmlns:p14="http://schemas.microsoft.com/office/powerpoint/2010/main" val="37396436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FAE3F-D3A2-7B0C-0D14-38D83B31334C}"/>
              </a:ext>
            </a:extLst>
          </p:cNvPr>
          <p:cNvSpPr>
            <a:spLocks noGrp="1"/>
          </p:cNvSpPr>
          <p:nvPr>
            <p:ph type="title"/>
          </p:nvPr>
        </p:nvSpPr>
        <p:spPr>
          <a:xfrm>
            <a:off x="457200" y="274638"/>
            <a:ext cx="8229600" cy="2364390"/>
          </a:xfrm>
        </p:spPr>
        <p:txBody>
          <a:bodyPr>
            <a:normAutofit fontScale="90000"/>
          </a:bodyPr>
          <a:lstStyle/>
          <a:p>
            <a:r>
              <a:rPr lang="en-US" sz="3100" b="0" i="0" dirty="0">
                <a:solidFill>
                  <a:srgbClr val="FF5100"/>
                </a:solidFill>
                <a:effectLst/>
                <a:latin typeface="nyt-cheltenham"/>
              </a:rPr>
              <a:t>“The People’s Bank of China will allow commercial banks to hold less money in reserve, but businesses and households have been cautious about borrowing”</a:t>
            </a:r>
            <a:br>
              <a:rPr lang="en-US" sz="2400" b="0" i="0" dirty="0">
                <a:solidFill>
                  <a:srgbClr val="FF5100"/>
                </a:solidFill>
                <a:effectLst/>
                <a:latin typeface="nyt-cheltenham"/>
              </a:rPr>
            </a:br>
            <a:br>
              <a:rPr lang="en-US" b="0" i="0" dirty="0">
                <a:solidFill>
                  <a:srgbClr val="FF5100"/>
                </a:solidFill>
                <a:effectLst/>
                <a:latin typeface="nyt-cheltenham"/>
              </a:rPr>
            </a:br>
            <a:r>
              <a:rPr lang="en-US" sz="2200" dirty="0"/>
              <a:t>Recent headline, 14 Sept 2023, NYT</a:t>
            </a:r>
            <a:endParaRPr lang="en-US" dirty="0"/>
          </a:p>
        </p:txBody>
      </p:sp>
      <p:sp>
        <p:nvSpPr>
          <p:cNvPr id="3" name="Content Placeholder 2">
            <a:extLst>
              <a:ext uri="{FF2B5EF4-FFF2-40B4-BE49-F238E27FC236}">
                <a16:creationId xmlns:a16="http://schemas.microsoft.com/office/drawing/2014/main" id="{C5124366-D421-F38B-2C1F-276885230E4B}"/>
              </a:ext>
            </a:extLst>
          </p:cNvPr>
          <p:cNvSpPr>
            <a:spLocks noGrp="1"/>
          </p:cNvSpPr>
          <p:nvPr>
            <p:ph idx="1"/>
          </p:nvPr>
        </p:nvSpPr>
        <p:spPr>
          <a:xfrm>
            <a:off x="457200" y="3044142"/>
            <a:ext cx="8229600" cy="3371388"/>
          </a:xfrm>
        </p:spPr>
        <p:txBody>
          <a:bodyPr>
            <a:normAutofit/>
          </a:bodyPr>
          <a:lstStyle/>
          <a:p>
            <a:r>
              <a:rPr lang="en-US" dirty="0"/>
              <a:t>Encapsulates monetary policy:</a:t>
            </a:r>
          </a:p>
          <a:p>
            <a:r>
              <a:rPr lang="en-US" dirty="0"/>
              <a:t>Central banks can make conditions favorable for more borrowing and spending</a:t>
            </a:r>
          </a:p>
          <a:p>
            <a:r>
              <a:rPr lang="en-US" dirty="0"/>
              <a:t>But they can’t </a:t>
            </a:r>
            <a:r>
              <a:rPr lang="en-US" dirty="0">
                <a:solidFill>
                  <a:srgbClr val="009193"/>
                </a:solidFill>
              </a:rPr>
              <a:t>force</a:t>
            </a:r>
            <a:r>
              <a:rPr lang="en-US" dirty="0"/>
              <a:t> firms to borrow and invest</a:t>
            </a:r>
          </a:p>
          <a:p>
            <a:r>
              <a:rPr lang="en-US" dirty="0"/>
              <a:t>Or </a:t>
            </a:r>
            <a:r>
              <a:rPr lang="en-US" dirty="0">
                <a:solidFill>
                  <a:srgbClr val="009193"/>
                </a:solidFill>
              </a:rPr>
              <a:t>force</a:t>
            </a:r>
            <a:r>
              <a:rPr lang="en-US" dirty="0"/>
              <a:t> households to borrow and spend</a:t>
            </a:r>
          </a:p>
        </p:txBody>
      </p:sp>
    </p:spTree>
    <p:extLst>
      <p:ext uri="{BB962C8B-B14F-4D97-AF65-F5344CB8AC3E}">
        <p14:creationId xmlns:p14="http://schemas.microsoft.com/office/powerpoint/2010/main" val="3360535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21389-C9DA-434F-B105-81472B972FED}"/>
              </a:ext>
            </a:extLst>
          </p:cNvPr>
          <p:cNvSpPr>
            <a:spLocks noGrp="1"/>
          </p:cNvSpPr>
          <p:nvPr>
            <p:ph type="title"/>
          </p:nvPr>
        </p:nvSpPr>
        <p:spPr/>
        <p:txBody>
          <a:bodyPr/>
          <a:lstStyle/>
          <a:p>
            <a:r>
              <a:rPr lang="en-US" dirty="0">
                <a:solidFill>
                  <a:srgbClr val="006037"/>
                </a:solidFill>
              </a:rPr>
              <a:t>What </a:t>
            </a:r>
            <a:r>
              <a:rPr lang="en-US" b="1" dirty="0">
                <a:solidFill>
                  <a:srgbClr val="006037"/>
                </a:solidFill>
              </a:rPr>
              <a:t>is</a:t>
            </a:r>
            <a:r>
              <a:rPr lang="en-US" dirty="0">
                <a:solidFill>
                  <a:srgbClr val="006037"/>
                </a:solidFill>
              </a:rPr>
              <a:t> </a:t>
            </a:r>
            <a:r>
              <a:rPr lang="en-US" dirty="0">
                <a:solidFill>
                  <a:srgbClr val="006037"/>
                </a:solidFill>
                <a:latin typeface="Calisto MT" panose="02040603050505030304" pitchFamily="18" charset="77"/>
              </a:rPr>
              <a:t>money?</a:t>
            </a:r>
          </a:p>
        </p:txBody>
      </p:sp>
      <p:sp>
        <p:nvSpPr>
          <p:cNvPr id="3" name="Content Placeholder 2">
            <a:extLst>
              <a:ext uri="{FF2B5EF4-FFF2-40B4-BE49-F238E27FC236}">
                <a16:creationId xmlns:a16="http://schemas.microsoft.com/office/drawing/2014/main" id="{B059EA9E-8E83-2D4C-8750-F9E9F9394562}"/>
              </a:ext>
            </a:extLst>
          </p:cNvPr>
          <p:cNvSpPr>
            <a:spLocks noGrp="1"/>
          </p:cNvSpPr>
          <p:nvPr>
            <p:ph idx="1"/>
          </p:nvPr>
        </p:nvSpPr>
        <p:spPr>
          <a:xfrm>
            <a:off x="457200" y="1296365"/>
            <a:ext cx="8229600" cy="5286997"/>
          </a:xfrm>
        </p:spPr>
        <p:txBody>
          <a:bodyPr>
            <a:normAutofit lnSpcReduction="10000"/>
          </a:bodyPr>
          <a:lstStyle/>
          <a:p>
            <a:r>
              <a:rPr lang="en-US" b="1" dirty="0"/>
              <a:t>Money is defined slightly differently across Europe, the UK, the US </a:t>
            </a:r>
          </a:p>
          <a:p>
            <a:r>
              <a:rPr lang="en-US" b="1" dirty="0"/>
              <a:t>M1 is narrower*, M2 &amp; M3 are broader—they contain more types of assets</a:t>
            </a:r>
          </a:p>
          <a:p>
            <a:r>
              <a:rPr lang="en-US" b="1" dirty="0"/>
              <a:t>M1 is currency, coin and certain checking deposits (US also some savings); M2 and M3 include other checking deposits + savings accounts </a:t>
            </a:r>
          </a:p>
          <a:p>
            <a:r>
              <a:rPr lang="en-US" b="1" dirty="0">
                <a:solidFill>
                  <a:srgbClr val="FF5100"/>
                </a:solidFill>
              </a:rPr>
              <a:t>Owned by the non-bank public (</a:t>
            </a:r>
            <a:r>
              <a:rPr lang="en-US" b="1" dirty="0" err="1">
                <a:solidFill>
                  <a:srgbClr val="FF5100"/>
                </a:solidFill>
              </a:rPr>
              <a:t>hh</a:t>
            </a:r>
            <a:r>
              <a:rPr lang="en-US" b="1" dirty="0">
                <a:solidFill>
                  <a:srgbClr val="FF5100"/>
                </a:solidFill>
              </a:rPr>
              <a:t>, firms, national-local govt)</a:t>
            </a:r>
          </a:p>
          <a:p>
            <a:pPr marL="1371600" lvl="3" indent="0">
              <a:buNone/>
            </a:pPr>
            <a:r>
              <a:rPr lang="en-US" b="1" dirty="0"/>
              <a:t>*The most liquid assets: very available to be spent</a:t>
            </a:r>
          </a:p>
          <a:p>
            <a:endParaRPr lang="en-US" b="1" dirty="0">
              <a:solidFill>
                <a:srgbClr val="FF5100"/>
              </a:solidFill>
            </a:endParaRPr>
          </a:p>
          <a:p>
            <a:pPr marL="0" indent="0">
              <a:buNone/>
            </a:pPr>
            <a:endParaRPr lang="en-US" dirty="0"/>
          </a:p>
        </p:txBody>
      </p:sp>
    </p:spTree>
    <p:extLst>
      <p:ext uri="{BB962C8B-B14F-4D97-AF65-F5344CB8AC3E}">
        <p14:creationId xmlns:p14="http://schemas.microsoft.com/office/powerpoint/2010/main" val="36940198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0AFF8-7B53-2628-A721-595D4B7145E7}"/>
              </a:ext>
            </a:extLst>
          </p:cNvPr>
          <p:cNvSpPr>
            <a:spLocks noGrp="1"/>
          </p:cNvSpPr>
          <p:nvPr>
            <p:ph type="title"/>
          </p:nvPr>
        </p:nvSpPr>
        <p:spPr>
          <a:xfrm>
            <a:off x="457200" y="274638"/>
            <a:ext cx="8229600" cy="2630608"/>
          </a:xfrm>
        </p:spPr>
        <p:txBody>
          <a:bodyPr>
            <a:normAutofit/>
          </a:bodyPr>
          <a:lstStyle/>
          <a:p>
            <a:r>
              <a:rPr lang="en-US" dirty="0">
                <a:solidFill>
                  <a:schemeClr val="accent1">
                    <a:lumMod val="75000"/>
                  </a:schemeClr>
                </a:solidFill>
              </a:rPr>
              <a:t>The other major macro policy tool is more direct and more certain:</a:t>
            </a:r>
            <a:br>
              <a:rPr lang="en-US" dirty="0">
                <a:solidFill>
                  <a:schemeClr val="accent1">
                    <a:lumMod val="75000"/>
                  </a:schemeClr>
                </a:solidFill>
              </a:rPr>
            </a:br>
            <a:r>
              <a:rPr lang="en-US" sz="4900" dirty="0">
                <a:solidFill>
                  <a:schemeClr val="accent1">
                    <a:lumMod val="75000"/>
                  </a:schemeClr>
                </a:solidFill>
              </a:rPr>
              <a:t>Fiscal Policy</a:t>
            </a:r>
            <a:br>
              <a:rPr lang="en-US" sz="4900" dirty="0">
                <a:solidFill>
                  <a:schemeClr val="accent1">
                    <a:lumMod val="75000"/>
                  </a:schemeClr>
                </a:solidFill>
              </a:rPr>
            </a:br>
            <a:r>
              <a:rPr lang="en-US" sz="2400" dirty="0">
                <a:solidFill>
                  <a:schemeClr val="accent1">
                    <a:lumMod val="75000"/>
                  </a:schemeClr>
                </a:solidFill>
              </a:rPr>
              <a:t>but also potentially very expensive</a:t>
            </a:r>
            <a:endParaRPr lang="en-US" sz="4900" dirty="0">
              <a:solidFill>
                <a:schemeClr val="accent1">
                  <a:lumMod val="75000"/>
                </a:schemeClr>
              </a:solidFill>
            </a:endParaRPr>
          </a:p>
        </p:txBody>
      </p:sp>
      <p:sp>
        <p:nvSpPr>
          <p:cNvPr id="3" name="Content Placeholder 2">
            <a:extLst>
              <a:ext uri="{FF2B5EF4-FFF2-40B4-BE49-F238E27FC236}">
                <a16:creationId xmlns:a16="http://schemas.microsoft.com/office/drawing/2014/main" id="{EE6CB6E5-C7D9-C42F-C397-81EC4A8430B9}"/>
              </a:ext>
            </a:extLst>
          </p:cNvPr>
          <p:cNvSpPr>
            <a:spLocks noGrp="1"/>
          </p:cNvSpPr>
          <p:nvPr>
            <p:ph idx="1"/>
          </p:nvPr>
        </p:nvSpPr>
        <p:spPr>
          <a:xfrm>
            <a:off x="457200" y="3287209"/>
            <a:ext cx="8229600" cy="2838953"/>
          </a:xfrm>
        </p:spPr>
        <p:txBody>
          <a:bodyPr/>
          <a:lstStyle/>
          <a:p>
            <a:r>
              <a:rPr lang="en-US" dirty="0"/>
              <a:t>Government spending</a:t>
            </a:r>
          </a:p>
          <a:p>
            <a:r>
              <a:rPr lang="en-US" dirty="0"/>
              <a:t>Taxes</a:t>
            </a:r>
          </a:p>
          <a:p>
            <a:r>
              <a:rPr lang="en-US" dirty="0"/>
              <a:t>Transfer payment</a:t>
            </a:r>
          </a:p>
        </p:txBody>
      </p:sp>
    </p:spTree>
    <p:extLst>
      <p:ext uri="{BB962C8B-B14F-4D97-AF65-F5344CB8AC3E}">
        <p14:creationId xmlns:p14="http://schemas.microsoft.com/office/powerpoint/2010/main" val="24374043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DA107-C1FF-36E7-9A0D-6D417EFF39B7}"/>
              </a:ext>
            </a:extLst>
          </p:cNvPr>
          <p:cNvSpPr>
            <a:spLocks noGrp="1"/>
          </p:cNvSpPr>
          <p:nvPr>
            <p:ph type="title"/>
          </p:nvPr>
        </p:nvSpPr>
        <p:spPr>
          <a:xfrm>
            <a:off x="628650" y="1205947"/>
            <a:ext cx="7886700" cy="1283333"/>
          </a:xfrm>
        </p:spPr>
        <p:txBody>
          <a:bodyPr>
            <a:normAutofit fontScale="90000"/>
          </a:bodyPr>
          <a:lstStyle/>
          <a:p>
            <a:pPr algn="ctr"/>
            <a:br>
              <a:rPr lang="en-US" dirty="0">
                <a:solidFill>
                  <a:schemeClr val="accent1"/>
                </a:solidFill>
              </a:rPr>
            </a:br>
            <a:r>
              <a:rPr lang="en-US" sz="2700" dirty="0">
                <a:solidFill>
                  <a:srgbClr val="006037"/>
                </a:solidFill>
              </a:rPr>
              <a:t>Two functions of government spending, taxation, </a:t>
            </a:r>
            <a:br>
              <a:rPr lang="en-US" sz="2700" dirty="0">
                <a:solidFill>
                  <a:srgbClr val="006037"/>
                </a:solidFill>
              </a:rPr>
            </a:br>
            <a:r>
              <a:rPr lang="en-US" sz="2700" dirty="0">
                <a:solidFill>
                  <a:srgbClr val="006037"/>
                </a:solidFill>
              </a:rPr>
              <a:t>and transfers</a:t>
            </a:r>
            <a:br>
              <a:rPr lang="en-US" b="1" dirty="0">
                <a:solidFill>
                  <a:srgbClr val="006037"/>
                </a:solidFill>
              </a:rPr>
            </a:br>
            <a:r>
              <a:rPr lang="en-US" b="1" dirty="0">
                <a:solidFill>
                  <a:srgbClr val="009193"/>
                </a:solidFill>
              </a:rPr>
              <a:t>1. The original function: to provide essential goods and services; hand out gifts</a:t>
            </a:r>
            <a:br>
              <a:rPr lang="en-US" b="1" dirty="0">
                <a:solidFill>
                  <a:srgbClr val="73FDD6"/>
                </a:solidFill>
              </a:rPr>
            </a:br>
            <a:endParaRPr lang="en-US" b="1" dirty="0">
              <a:solidFill>
                <a:srgbClr val="73FDD6"/>
              </a:solidFill>
            </a:endParaRPr>
          </a:p>
        </p:txBody>
      </p:sp>
      <p:sp>
        <p:nvSpPr>
          <p:cNvPr id="3" name="Content Placeholder 2">
            <a:extLst>
              <a:ext uri="{FF2B5EF4-FFF2-40B4-BE49-F238E27FC236}">
                <a16:creationId xmlns:a16="http://schemas.microsoft.com/office/drawing/2014/main" id="{80540E92-70FA-FD3A-2589-004D2A92F834}"/>
              </a:ext>
            </a:extLst>
          </p:cNvPr>
          <p:cNvSpPr>
            <a:spLocks noGrp="1"/>
          </p:cNvSpPr>
          <p:nvPr>
            <p:ph idx="1"/>
          </p:nvPr>
        </p:nvSpPr>
        <p:spPr>
          <a:xfrm>
            <a:off x="628650" y="3428999"/>
            <a:ext cx="7886700" cy="3197087"/>
          </a:xfrm>
        </p:spPr>
        <p:txBody>
          <a:bodyPr>
            <a:normAutofit/>
          </a:bodyPr>
          <a:lstStyle/>
          <a:p>
            <a:pPr>
              <a:spcBef>
                <a:spcPts val="0"/>
              </a:spcBef>
            </a:pPr>
            <a:r>
              <a:rPr lang="en-US" sz="2400" dirty="0">
                <a:solidFill>
                  <a:schemeClr val="accent1">
                    <a:lumMod val="75000"/>
                  </a:schemeClr>
                </a:solidFill>
                <a:ea typeface="MS Mincho" panose="02020609040205080304" pitchFamily="49" charset="-128"/>
                <a:cs typeface="Times New Roman" panose="02020603050405020304" pitchFamily="18" charset="0"/>
              </a:rPr>
              <a:t>Government has always produced goods and services that the private sector fails to produce well or adequately.  Military, infrastructure, monuments, “law and order.” </a:t>
            </a:r>
          </a:p>
          <a:p>
            <a:pPr marL="0" indent="0">
              <a:spcBef>
                <a:spcPts val="0"/>
              </a:spcBef>
              <a:buNone/>
            </a:pPr>
            <a:r>
              <a:rPr lang="en-US" sz="2400" dirty="0">
                <a:solidFill>
                  <a:schemeClr val="accent1">
                    <a:lumMod val="75000"/>
                  </a:schemeClr>
                </a:solidFill>
                <a:ea typeface="MS Mincho" panose="02020609040205080304" pitchFamily="49" charset="-128"/>
                <a:cs typeface="Times New Roman" panose="02020603050405020304" pitchFamily="18" charset="0"/>
              </a:rPr>
              <a:t>     In the modern era, education, environmental goods, ETC.</a:t>
            </a:r>
          </a:p>
          <a:p>
            <a:pPr>
              <a:spcBef>
                <a:spcPts val="0"/>
              </a:spcBef>
            </a:pPr>
            <a:r>
              <a:rPr lang="en-US" sz="2400" dirty="0">
                <a:ea typeface="MS Mincho" panose="02020609040205080304" pitchFamily="49" charset="-128"/>
                <a:cs typeface="Times New Roman" panose="02020603050405020304" pitchFamily="18" charset="0"/>
              </a:rPr>
              <a:t> </a:t>
            </a:r>
            <a:r>
              <a:rPr lang="en-US" sz="2400" dirty="0">
                <a:solidFill>
                  <a:srgbClr val="942093"/>
                </a:solidFill>
                <a:ea typeface="MS Mincho" panose="02020609040205080304" pitchFamily="49" charset="-128"/>
                <a:cs typeface="Times New Roman" panose="02020603050405020304" pitchFamily="18" charset="0"/>
              </a:rPr>
              <a:t>Governments raise taxes to pay for all those things</a:t>
            </a:r>
          </a:p>
          <a:p>
            <a:pPr>
              <a:spcBef>
                <a:spcPts val="0"/>
              </a:spcBef>
            </a:pPr>
            <a:r>
              <a:rPr lang="en-US" sz="2400" dirty="0">
                <a:ea typeface="MS Mincho" panose="02020609040205080304" pitchFamily="49" charset="-128"/>
                <a:cs typeface="Times New Roman" panose="02020603050405020304" pitchFamily="18" charset="0"/>
              </a:rPr>
              <a:t> </a:t>
            </a:r>
            <a:r>
              <a:rPr lang="en-US" sz="2400" dirty="0">
                <a:solidFill>
                  <a:srgbClr val="008F00"/>
                </a:solidFill>
                <a:ea typeface="MS Mincho" panose="02020609040205080304" pitchFamily="49" charset="-128"/>
                <a:cs typeface="Times New Roman" panose="02020603050405020304" pitchFamily="18" charset="0"/>
              </a:rPr>
              <a:t>In addition, governments </a:t>
            </a:r>
            <a:r>
              <a:rPr lang="en-US" sz="2400" b="1" dirty="0">
                <a:solidFill>
                  <a:srgbClr val="008F00"/>
                </a:solidFill>
                <a:ea typeface="MS Mincho" panose="02020609040205080304" pitchFamily="49" charset="-128"/>
                <a:cs typeface="Times New Roman" panose="02020603050405020304" pitchFamily="18" charset="0"/>
              </a:rPr>
              <a:t>gift</a:t>
            </a:r>
            <a:r>
              <a:rPr lang="en-US" sz="2400" dirty="0">
                <a:solidFill>
                  <a:srgbClr val="008F00"/>
                </a:solidFill>
                <a:ea typeface="MS Mincho" panose="02020609040205080304" pitchFamily="49" charset="-128"/>
                <a:cs typeface="Times New Roman" panose="02020603050405020304" pitchFamily="18" charset="0"/>
              </a:rPr>
              <a:t> resources to help those  deemed worthy or in need</a:t>
            </a:r>
          </a:p>
          <a:p>
            <a:pPr>
              <a:spcBef>
                <a:spcPts val="0"/>
              </a:spcBef>
            </a:pPr>
            <a:r>
              <a:rPr lang="en-US" sz="2400" dirty="0">
                <a:ea typeface="MS Mincho" panose="02020609040205080304" pitchFamily="49" charset="-128"/>
                <a:cs typeface="Times New Roman" panose="02020603050405020304" pitchFamily="18" charset="0"/>
              </a:rPr>
              <a:t>Much of this pre-dates “macroeconomics” by millennia</a:t>
            </a:r>
          </a:p>
          <a:p>
            <a:pPr>
              <a:spcBef>
                <a:spcPts val="0"/>
              </a:spcBef>
            </a:pPr>
            <a:endParaRPr lang="en-US" dirty="0">
              <a:effectLst/>
              <a:ea typeface="MS Mincho" panose="02020609040205080304" pitchFamily="49" charset="-128"/>
              <a:cs typeface="Times New Roman" panose="02020603050405020304" pitchFamily="18" charset="0"/>
            </a:endParaRPr>
          </a:p>
          <a:p>
            <a:pPr marL="0" indent="0">
              <a:spcBef>
                <a:spcPts val="0"/>
              </a:spcBef>
              <a:buNone/>
            </a:pPr>
            <a:endParaRPr lang="en-US" dirty="0">
              <a:effectLst/>
              <a:ea typeface="MS Mincho" panose="02020609040205080304" pitchFamily="49" charset="-128"/>
              <a:cs typeface="Times New Roman" panose="02020603050405020304" pitchFamily="18" charset="0"/>
            </a:endParaRPr>
          </a:p>
          <a:p>
            <a:endParaRPr lang="en-US" dirty="0"/>
          </a:p>
        </p:txBody>
      </p:sp>
    </p:spTree>
    <p:extLst>
      <p:ext uri="{BB962C8B-B14F-4D97-AF65-F5344CB8AC3E}">
        <p14:creationId xmlns:p14="http://schemas.microsoft.com/office/powerpoint/2010/main" val="4616448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71837-8EA1-D2F5-9A3E-6AE182AC6339}"/>
              </a:ext>
            </a:extLst>
          </p:cNvPr>
          <p:cNvSpPr>
            <a:spLocks noGrp="1"/>
          </p:cNvSpPr>
          <p:nvPr>
            <p:ph type="title"/>
          </p:nvPr>
        </p:nvSpPr>
        <p:spPr>
          <a:xfrm>
            <a:off x="628650" y="1052964"/>
            <a:ext cx="7886700" cy="1783557"/>
          </a:xfrm>
        </p:spPr>
        <p:txBody>
          <a:bodyPr>
            <a:normAutofit/>
          </a:bodyPr>
          <a:lstStyle/>
          <a:p>
            <a:pPr algn="ctr"/>
            <a:r>
              <a:rPr lang="en-US" b="1" dirty="0">
                <a:solidFill>
                  <a:srgbClr val="7030A0"/>
                </a:solidFill>
              </a:rPr>
              <a:t>2. The macroeconomic function</a:t>
            </a:r>
            <a:br>
              <a:rPr lang="en-US" dirty="0"/>
            </a:br>
            <a:r>
              <a:rPr lang="en-US" sz="2400" dirty="0">
                <a:solidFill>
                  <a:srgbClr val="942093"/>
                </a:solidFill>
              </a:rPr>
              <a:t>Starting slowly in the 1930s, but very active 1960s on </a:t>
            </a:r>
            <a:br>
              <a:rPr lang="en-US" sz="2400" dirty="0">
                <a:solidFill>
                  <a:srgbClr val="942093"/>
                </a:solidFill>
              </a:rPr>
            </a:br>
            <a:r>
              <a:rPr lang="en-US" sz="2400" dirty="0">
                <a:solidFill>
                  <a:srgbClr val="942093"/>
                </a:solidFill>
              </a:rPr>
              <a:t>Carried out at the national (not local) level</a:t>
            </a:r>
          </a:p>
        </p:txBody>
      </p:sp>
      <p:sp>
        <p:nvSpPr>
          <p:cNvPr id="3" name="Content Placeholder 2">
            <a:extLst>
              <a:ext uri="{FF2B5EF4-FFF2-40B4-BE49-F238E27FC236}">
                <a16:creationId xmlns:a16="http://schemas.microsoft.com/office/drawing/2014/main" id="{A935438A-F7C4-2265-EE67-B724A23A614D}"/>
              </a:ext>
            </a:extLst>
          </p:cNvPr>
          <p:cNvSpPr>
            <a:spLocks noGrp="1"/>
          </p:cNvSpPr>
          <p:nvPr>
            <p:ph idx="1"/>
          </p:nvPr>
        </p:nvSpPr>
        <p:spPr>
          <a:xfrm>
            <a:off x="628650" y="3018821"/>
            <a:ext cx="7886700" cy="3342221"/>
          </a:xfrm>
        </p:spPr>
        <p:txBody>
          <a:bodyPr>
            <a:normAutofit fontScale="92500"/>
          </a:bodyPr>
          <a:lstStyle/>
          <a:p>
            <a:r>
              <a:rPr lang="en-US" sz="3000" dirty="0">
                <a:solidFill>
                  <a:schemeClr val="accent6">
                    <a:lumMod val="75000"/>
                  </a:schemeClr>
                </a:solidFill>
                <a:ea typeface="MS Mincho" panose="02020609040205080304" pitchFamily="49" charset="-128"/>
                <a:cs typeface="Times New Roman" panose="02020603050405020304" pitchFamily="18" charset="0"/>
              </a:rPr>
              <a:t>National governments often engage in fiscal policy, attempting to avoid steep recessions while also keeping inflation stable. (They’re not always successful.)  </a:t>
            </a:r>
            <a:endParaRPr lang="en-US" dirty="0">
              <a:effectLst/>
              <a:ea typeface="MS Mincho" panose="02020609040205080304" pitchFamily="49" charset="-128"/>
              <a:cs typeface="Times New Roman" panose="02020603050405020304" pitchFamily="18" charset="0"/>
            </a:endParaRPr>
          </a:p>
          <a:p>
            <a:r>
              <a:rPr lang="en-US" sz="3000" dirty="0">
                <a:solidFill>
                  <a:schemeClr val="accent4">
                    <a:lumMod val="50000"/>
                  </a:schemeClr>
                </a:solidFill>
                <a:ea typeface="MS Mincho" panose="02020609040205080304" pitchFamily="49" charset="-128"/>
                <a:cs typeface="Times New Roman" panose="02020603050405020304" pitchFamily="18" charset="0"/>
              </a:rPr>
              <a:t>The main targets of </a:t>
            </a:r>
            <a:r>
              <a:rPr lang="en-US" sz="3000" b="1" dirty="0">
                <a:solidFill>
                  <a:schemeClr val="accent4">
                    <a:lumMod val="50000"/>
                  </a:schemeClr>
                </a:solidFill>
                <a:ea typeface="MS Mincho" panose="02020609040205080304" pitchFamily="49" charset="-128"/>
                <a:cs typeface="Times New Roman" panose="02020603050405020304" pitchFamily="18" charset="0"/>
              </a:rPr>
              <a:t>fiscal policy </a:t>
            </a:r>
            <a:r>
              <a:rPr lang="en-US" sz="3000" dirty="0">
                <a:solidFill>
                  <a:schemeClr val="accent4">
                    <a:lumMod val="50000"/>
                  </a:schemeClr>
                </a:solidFill>
                <a:ea typeface="MS Mincho" panose="02020609040205080304" pitchFamily="49" charset="-128"/>
                <a:cs typeface="Times New Roman" panose="02020603050405020304" pitchFamily="18" charset="0"/>
              </a:rPr>
              <a:t>are real GDP &amp; the U rate; much less commonly the inflation rate. </a:t>
            </a:r>
          </a:p>
          <a:p>
            <a:r>
              <a:rPr lang="en-US" sz="3000" dirty="0">
                <a:solidFill>
                  <a:schemeClr val="accent4">
                    <a:lumMod val="50000"/>
                  </a:schemeClr>
                </a:solidFill>
                <a:ea typeface="MS Mincho" panose="02020609040205080304" pitchFamily="49" charset="-128"/>
                <a:cs typeface="Times New Roman" panose="02020603050405020304" pitchFamily="18" charset="0"/>
              </a:rPr>
              <a:t>The budget deficit is also a target. (More later.)</a:t>
            </a:r>
          </a:p>
          <a:p>
            <a:endParaRPr lang="en-US" sz="2400" dirty="0">
              <a:latin typeface="Cambria" panose="02040503050406030204" pitchFamily="18" charset="0"/>
              <a:ea typeface="MS Mincho" panose="02020609040205080304" pitchFamily="49" charset="-128"/>
              <a:cs typeface="Times New Roman" panose="02020603050405020304" pitchFamily="18" charset="0"/>
            </a:endParaRPr>
          </a:p>
          <a:p>
            <a:endParaRPr lang="en-US" dirty="0"/>
          </a:p>
        </p:txBody>
      </p:sp>
    </p:spTree>
    <p:extLst>
      <p:ext uri="{BB962C8B-B14F-4D97-AF65-F5344CB8AC3E}">
        <p14:creationId xmlns:p14="http://schemas.microsoft.com/office/powerpoint/2010/main" val="32952315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44648-8F7E-B179-568F-A4E1B6982951}"/>
              </a:ext>
            </a:extLst>
          </p:cNvPr>
          <p:cNvSpPr>
            <a:spLocks noGrp="1"/>
          </p:cNvSpPr>
          <p:nvPr>
            <p:ph type="title"/>
          </p:nvPr>
        </p:nvSpPr>
        <p:spPr/>
        <p:txBody>
          <a:bodyPr>
            <a:normAutofit fontScale="90000"/>
          </a:bodyPr>
          <a:lstStyle/>
          <a:p>
            <a:r>
              <a:rPr lang="en-US" dirty="0"/>
              <a:t>What does active macro policy </a:t>
            </a:r>
            <a:br>
              <a:rPr lang="en-US" dirty="0"/>
            </a:br>
            <a:r>
              <a:rPr lang="en-US" dirty="0"/>
              <a:t>look like?</a:t>
            </a:r>
          </a:p>
        </p:txBody>
      </p:sp>
      <p:sp>
        <p:nvSpPr>
          <p:cNvPr id="3" name="Content Placeholder 2">
            <a:extLst>
              <a:ext uri="{FF2B5EF4-FFF2-40B4-BE49-F238E27FC236}">
                <a16:creationId xmlns:a16="http://schemas.microsoft.com/office/drawing/2014/main" id="{E82AEEE9-51EF-EDFB-2B97-353058936FA0}"/>
              </a:ext>
            </a:extLst>
          </p:cNvPr>
          <p:cNvSpPr>
            <a:spLocks noGrp="1"/>
          </p:cNvSpPr>
          <p:nvPr>
            <p:ph sz="half" idx="1"/>
          </p:nvPr>
        </p:nvSpPr>
        <p:spPr>
          <a:xfrm>
            <a:off x="457200" y="2133600"/>
            <a:ext cx="4038600" cy="3992563"/>
          </a:xfrm>
        </p:spPr>
        <p:txBody>
          <a:bodyPr/>
          <a:lstStyle/>
          <a:p>
            <a:r>
              <a:rPr lang="en-US" dirty="0"/>
              <a:t>Expansionary fiscal policy</a:t>
            </a:r>
          </a:p>
          <a:p>
            <a:endParaRPr lang="en-US" dirty="0"/>
          </a:p>
          <a:p>
            <a:pPr lvl="1"/>
            <a:r>
              <a:rPr lang="en-US" dirty="0"/>
              <a:t>G↑				</a:t>
            </a:r>
          </a:p>
          <a:p>
            <a:pPr lvl="1"/>
            <a:r>
              <a:rPr lang="en-US" dirty="0"/>
              <a:t>Taxes↓					</a:t>
            </a:r>
          </a:p>
          <a:p>
            <a:pPr lvl="1"/>
            <a:r>
              <a:rPr lang="en-US" dirty="0"/>
              <a:t>Transfers ↑ 				</a:t>
            </a:r>
          </a:p>
          <a:p>
            <a:endParaRPr lang="en-US" dirty="0"/>
          </a:p>
          <a:p>
            <a:endParaRPr lang="en-US" dirty="0"/>
          </a:p>
          <a:p>
            <a:pPr lvl="1"/>
            <a:endParaRPr lang="en-US" dirty="0"/>
          </a:p>
        </p:txBody>
      </p:sp>
      <p:sp>
        <p:nvSpPr>
          <p:cNvPr id="4" name="Content Placeholder 3">
            <a:extLst>
              <a:ext uri="{FF2B5EF4-FFF2-40B4-BE49-F238E27FC236}">
                <a16:creationId xmlns:a16="http://schemas.microsoft.com/office/drawing/2014/main" id="{6DE2381A-1438-26F7-614B-8B41E3722293}"/>
              </a:ext>
            </a:extLst>
          </p:cNvPr>
          <p:cNvSpPr>
            <a:spLocks noGrp="1"/>
          </p:cNvSpPr>
          <p:nvPr>
            <p:ph sz="half" idx="2"/>
          </p:nvPr>
        </p:nvSpPr>
        <p:spPr>
          <a:xfrm>
            <a:off x="4648200" y="2133600"/>
            <a:ext cx="4038600" cy="3992563"/>
          </a:xfrm>
        </p:spPr>
        <p:txBody>
          <a:bodyPr/>
          <a:lstStyle/>
          <a:p>
            <a:r>
              <a:rPr lang="en-US" dirty="0"/>
              <a:t>Contractionary fiscal policy</a:t>
            </a:r>
          </a:p>
          <a:p>
            <a:endParaRPr lang="en-US" dirty="0"/>
          </a:p>
          <a:p>
            <a:pPr lvl="1"/>
            <a:r>
              <a:rPr lang="en-US" dirty="0"/>
              <a:t>G ↓ </a:t>
            </a:r>
          </a:p>
          <a:p>
            <a:pPr lvl="1"/>
            <a:r>
              <a:rPr lang="en-US" dirty="0"/>
              <a:t>Taxes ↑</a:t>
            </a:r>
          </a:p>
          <a:p>
            <a:pPr lvl="1"/>
            <a:r>
              <a:rPr lang="en-US" dirty="0"/>
              <a:t>Transfers ↓ </a:t>
            </a:r>
          </a:p>
          <a:p>
            <a:endParaRPr lang="en-US" dirty="0"/>
          </a:p>
        </p:txBody>
      </p:sp>
    </p:spTree>
    <p:extLst>
      <p:ext uri="{BB962C8B-B14F-4D97-AF65-F5344CB8AC3E}">
        <p14:creationId xmlns:p14="http://schemas.microsoft.com/office/powerpoint/2010/main" val="16518232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4BC557-1269-05E7-6E0F-5E47B1D3E9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2CBD10-B731-DF3F-FE07-AB5F64712A49}"/>
              </a:ext>
            </a:extLst>
          </p:cNvPr>
          <p:cNvSpPr>
            <a:spLocks noGrp="1"/>
          </p:cNvSpPr>
          <p:nvPr>
            <p:ph type="title"/>
          </p:nvPr>
        </p:nvSpPr>
        <p:spPr/>
        <p:txBody>
          <a:bodyPr>
            <a:normAutofit fontScale="90000"/>
          </a:bodyPr>
          <a:lstStyle/>
          <a:p>
            <a:pPr algn="ctr"/>
            <a:r>
              <a:rPr lang="en-US" dirty="0"/>
              <a:t>Suppose equilibrium GDP Ye is below Potential GDP (</a:t>
            </a:r>
            <a:r>
              <a:rPr lang="en-US" dirty="0" err="1"/>
              <a:t>Y</a:t>
            </a:r>
            <a:r>
              <a:rPr lang="en-US" baseline="-25000" dirty="0" err="1"/>
              <a:t>f</a:t>
            </a:r>
            <a:r>
              <a:rPr lang="en-US" dirty="0"/>
              <a:t>)</a:t>
            </a:r>
          </a:p>
        </p:txBody>
      </p:sp>
      <p:cxnSp>
        <p:nvCxnSpPr>
          <p:cNvPr id="4" name="Straight Connector 3">
            <a:extLst>
              <a:ext uri="{FF2B5EF4-FFF2-40B4-BE49-F238E27FC236}">
                <a16:creationId xmlns:a16="http://schemas.microsoft.com/office/drawing/2014/main" id="{7C31E2CD-9CCD-0920-F523-C8A8D5AAD9D2}"/>
              </a:ext>
            </a:extLst>
          </p:cNvPr>
          <p:cNvCxnSpPr>
            <a:cxnSpLocks/>
          </p:cNvCxnSpPr>
          <p:nvPr/>
        </p:nvCxnSpPr>
        <p:spPr>
          <a:xfrm flipH="1">
            <a:off x="1865042" y="2002207"/>
            <a:ext cx="12218" cy="32541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7244B77-AAFA-08DD-8E88-423FFF5CBC17}"/>
              </a:ext>
            </a:extLst>
          </p:cNvPr>
          <p:cNvCxnSpPr>
            <a:cxnSpLocks/>
          </p:cNvCxnSpPr>
          <p:nvPr/>
        </p:nvCxnSpPr>
        <p:spPr>
          <a:xfrm>
            <a:off x="1825871" y="5273877"/>
            <a:ext cx="460719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DF573A1-BB23-8ED8-324C-F1E24850AFF6}"/>
              </a:ext>
            </a:extLst>
          </p:cNvPr>
          <p:cNvCxnSpPr>
            <a:cxnSpLocks/>
          </p:cNvCxnSpPr>
          <p:nvPr/>
        </p:nvCxnSpPr>
        <p:spPr>
          <a:xfrm flipV="1">
            <a:off x="1865042" y="2452027"/>
            <a:ext cx="3131940" cy="181517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EC15EAB-FFDD-6BCB-DFEE-A26CFB421DF8}"/>
              </a:ext>
            </a:extLst>
          </p:cNvPr>
          <p:cNvSpPr txBox="1"/>
          <p:nvPr/>
        </p:nvSpPr>
        <p:spPr>
          <a:xfrm>
            <a:off x="5732544" y="5426626"/>
            <a:ext cx="1922489" cy="415498"/>
          </a:xfrm>
          <a:prstGeom prst="rect">
            <a:avLst/>
          </a:prstGeom>
          <a:noFill/>
        </p:spPr>
        <p:txBody>
          <a:bodyPr wrap="square" rtlCol="0">
            <a:spAutoFit/>
          </a:bodyPr>
          <a:lstStyle/>
          <a:p>
            <a:r>
              <a:rPr lang="en-US" sz="2100" dirty="0"/>
              <a:t>Y (real income)</a:t>
            </a:r>
          </a:p>
        </p:txBody>
      </p:sp>
      <p:sp>
        <p:nvSpPr>
          <p:cNvPr id="10" name="TextBox 9">
            <a:extLst>
              <a:ext uri="{FF2B5EF4-FFF2-40B4-BE49-F238E27FC236}">
                <a16:creationId xmlns:a16="http://schemas.microsoft.com/office/drawing/2014/main" id="{9B25354E-E3D2-9FFE-0847-A29FF73A3E4A}"/>
              </a:ext>
            </a:extLst>
          </p:cNvPr>
          <p:cNvSpPr txBox="1"/>
          <p:nvPr/>
        </p:nvSpPr>
        <p:spPr>
          <a:xfrm>
            <a:off x="310982" y="2151945"/>
            <a:ext cx="1479716" cy="646331"/>
          </a:xfrm>
          <a:prstGeom prst="rect">
            <a:avLst/>
          </a:prstGeom>
          <a:noFill/>
        </p:spPr>
        <p:txBody>
          <a:bodyPr wrap="square" rtlCol="0">
            <a:spAutoFit/>
          </a:bodyPr>
          <a:lstStyle/>
          <a:p>
            <a:r>
              <a:rPr lang="en-US" dirty="0"/>
              <a:t>Expenditure</a:t>
            </a:r>
          </a:p>
          <a:p>
            <a:r>
              <a:rPr lang="en-US" dirty="0"/>
              <a:t>and GDP</a:t>
            </a:r>
          </a:p>
        </p:txBody>
      </p:sp>
      <p:sp>
        <p:nvSpPr>
          <p:cNvPr id="11" name="TextBox 10">
            <a:extLst>
              <a:ext uri="{FF2B5EF4-FFF2-40B4-BE49-F238E27FC236}">
                <a16:creationId xmlns:a16="http://schemas.microsoft.com/office/drawing/2014/main" id="{F97C775D-770D-13CE-0B1A-4222AE2D58B7}"/>
              </a:ext>
            </a:extLst>
          </p:cNvPr>
          <p:cNvSpPr txBox="1"/>
          <p:nvPr/>
        </p:nvSpPr>
        <p:spPr>
          <a:xfrm>
            <a:off x="4915738" y="2430974"/>
            <a:ext cx="1778051" cy="369332"/>
          </a:xfrm>
          <a:prstGeom prst="rect">
            <a:avLst/>
          </a:prstGeom>
          <a:noFill/>
        </p:spPr>
        <p:txBody>
          <a:bodyPr wrap="none" rtlCol="0">
            <a:spAutoFit/>
          </a:bodyPr>
          <a:lstStyle/>
          <a:p>
            <a:r>
              <a:rPr lang="en-US" dirty="0"/>
              <a:t>E = C + I + G + NX</a:t>
            </a:r>
          </a:p>
        </p:txBody>
      </p:sp>
      <p:sp>
        <p:nvSpPr>
          <p:cNvPr id="12" name="TextBox 11">
            <a:extLst>
              <a:ext uri="{FF2B5EF4-FFF2-40B4-BE49-F238E27FC236}">
                <a16:creationId xmlns:a16="http://schemas.microsoft.com/office/drawing/2014/main" id="{C0CACE94-AD35-2F24-BA29-72883A3F453A}"/>
              </a:ext>
            </a:extLst>
          </p:cNvPr>
          <p:cNvSpPr txBox="1"/>
          <p:nvPr/>
        </p:nvSpPr>
        <p:spPr>
          <a:xfrm>
            <a:off x="310982" y="4128701"/>
            <a:ext cx="1566278" cy="646331"/>
          </a:xfrm>
          <a:prstGeom prst="rect">
            <a:avLst/>
          </a:prstGeom>
          <a:noFill/>
        </p:spPr>
        <p:txBody>
          <a:bodyPr wrap="square" rtlCol="0">
            <a:spAutoFit/>
          </a:bodyPr>
          <a:lstStyle/>
          <a:p>
            <a:r>
              <a:rPr lang="en-US" dirty="0"/>
              <a:t>Intercept = 360</a:t>
            </a:r>
          </a:p>
        </p:txBody>
      </p:sp>
      <p:cxnSp>
        <p:nvCxnSpPr>
          <p:cNvPr id="17" name="Straight Connector 16">
            <a:extLst>
              <a:ext uri="{FF2B5EF4-FFF2-40B4-BE49-F238E27FC236}">
                <a16:creationId xmlns:a16="http://schemas.microsoft.com/office/drawing/2014/main" id="{44ABF05E-8252-8011-7AA5-7D9DF097B9B7}"/>
              </a:ext>
            </a:extLst>
          </p:cNvPr>
          <p:cNvCxnSpPr/>
          <p:nvPr/>
        </p:nvCxnSpPr>
        <p:spPr>
          <a:xfrm flipV="1">
            <a:off x="1877260" y="2036492"/>
            <a:ext cx="2951915" cy="3219914"/>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54C6A12B-7978-CC97-F4D7-30AB8D6ECB26}"/>
              </a:ext>
            </a:extLst>
          </p:cNvPr>
          <p:cNvGrpSpPr/>
          <p:nvPr/>
        </p:nvGrpSpPr>
        <p:grpSpPr>
          <a:xfrm>
            <a:off x="2181229" y="4888384"/>
            <a:ext cx="662040" cy="357210"/>
            <a:chOff x="2908305" y="5374845"/>
            <a:chExt cx="882720" cy="476280"/>
          </a:xfrm>
        </p:grpSpPr>
        <mc:AlternateContent xmlns:mc="http://schemas.openxmlformats.org/markup-compatibility/2006" xmlns:p14="http://schemas.microsoft.com/office/powerpoint/2010/main">
          <mc:Choice Requires="p14">
            <p:contentPart p14:bwMode="auto" r:id="rId2">
              <p14:nvContentPartPr>
                <p14:cNvPr id="18" name="Ink 17">
                  <a:extLst>
                    <a:ext uri="{FF2B5EF4-FFF2-40B4-BE49-F238E27FC236}">
                      <a16:creationId xmlns:a16="http://schemas.microsoft.com/office/drawing/2014/main" id="{15981EEF-3B76-0A50-8B23-857F682C9C12}"/>
                    </a:ext>
                  </a:extLst>
                </p14:cNvPr>
                <p14:cNvContentPartPr/>
                <p14:nvPr/>
              </p14:nvContentPartPr>
              <p14:xfrm>
                <a:off x="2908305" y="5478525"/>
                <a:ext cx="192240" cy="372600"/>
              </p14:xfrm>
            </p:contentPart>
          </mc:Choice>
          <mc:Fallback xmlns="">
            <p:pic>
              <p:nvPicPr>
                <p:cNvPr id="18" name="Ink 17">
                  <a:extLst>
                    <a:ext uri="{FF2B5EF4-FFF2-40B4-BE49-F238E27FC236}">
                      <a16:creationId xmlns:a16="http://schemas.microsoft.com/office/drawing/2014/main" id="{15981EEF-3B76-0A50-8B23-857F682C9C12}"/>
                    </a:ext>
                  </a:extLst>
                </p:cNvPr>
                <p:cNvPicPr/>
                <p:nvPr/>
              </p:nvPicPr>
              <p:blipFill>
                <a:blip r:embed="rId3"/>
                <a:stretch>
                  <a:fillRect/>
                </a:stretch>
              </p:blipFill>
              <p:spPr>
                <a:xfrm>
                  <a:off x="2896290" y="5466537"/>
                  <a:ext cx="215789" cy="396097"/>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9" name="Ink 18">
                  <a:extLst>
                    <a:ext uri="{FF2B5EF4-FFF2-40B4-BE49-F238E27FC236}">
                      <a16:creationId xmlns:a16="http://schemas.microsoft.com/office/drawing/2014/main" id="{475B2526-5B46-BE9D-14EC-F922DA9F5DD8}"/>
                    </a:ext>
                  </a:extLst>
                </p14:cNvPr>
                <p14:cNvContentPartPr/>
                <p14:nvPr/>
              </p14:nvContentPartPr>
              <p14:xfrm>
                <a:off x="3282345" y="5446125"/>
                <a:ext cx="228600" cy="131400"/>
              </p14:xfrm>
            </p:contentPart>
          </mc:Choice>
          <mc:Fallback xmlns="">
            <p:pic>
              <p:nvPicPr>
                <p:cNvPr id="19" name="Ink 18">
                  <a:extLst>
                    <a:ext uri="{FF2B5EF4-FFF2-40B4-BE49-F238E27FC236}">
                      <a16:creationId xmlns:a16="http://schemas.microsoft.com/office/drawing/2014/main" id="{475B2526-5B46-BE9D-14EC-F922DA9F5DD8}"/>
                    </a:ext>
                  </a:extLst>
                </p:cNvPr>
                <p:cNvPicPr/>
                <p:nvPr/>
              </p:nvPicPr>
              <p:blipFill>
                <a:blip r:embed="rId5"/>
                <a:stretch>
                  <a:fillRect/>
                </a:stretch>
              </p:blipFill>
              <p:spPr>
                <a:xfrm>
                  <a:off x="3270364" y="5434136"/>
                  <a:ext cx="252083" cy="154899"/>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1" name="Ink 20">
                  <a:extLst>
                    <a:ext uri="{FF2B5EF4-FFF2-40B4-BE49-F238E27FC236}">
                      <a16:creationId xmlns:a16="http://schemas.microsoft.com/office/drawing/2014/main" id="{44F496F8-0C0E-ABF2-6DDE-C6B8B6825458}"/>
                    </a:ext>
                  </a:extLst>
                </p14:cNvPr>
                <p14:cNvContentPartPr/>
                <p14:nvPr/>
              </p14:nvContentPartPr>
              <p14:xfrm>
                <a:off x="3450105" y="5469885"/>
                <a:ext cx="10440" cy="196560"/>
              </p14:xfrm>
            </p:contentPart>
          </mc:Choice>
          <mc:Fallback xmlns="">
            <p:pic>
              <p:nvPicPr>
                <p:cNvPr id="21" name="Ink 20">
                  <a:extLst>
                    <a:ext uri="{FF2B5EF4-FFF2-40B4-BE49-F238E27FC236}">
                      <a16:creationId xmlns:a16="http://schemas.microsoft.com/office/drawing/2014/main" id="{44F496F8-0C0E-ABF2-6DDE-C6B8B6825458}"/>
                    </a:ext>
                  </a:extLst>
                </p:cNvPr>
                <p:cNvPicPr/>
                <p:nvPr/>
              </p:nvPicPr>
              <p:blipFill>
                <a:blip r:embed="rId7"/>
                <a:stretch>
                  <a:fillRect/>
                </a:stretch>
              </p:blipFill>
              <p:spPr>
                <a:xfrm>
                  <a:off x="3438757" y="5457929"/>
                  <a:ext cx="32682" cy="219994"/>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3" name="Ink 22">
                  <a:extLst>
                    <a:ext uri="{FF2B5EF4-FFF2-40B4-BE49-F238E27FC236}">
                      <a16:creationId xmlns:a16="http://schemas.microsoft.com/office/drawing/2014/main" id="{ED2D0FAC-0BE0-8324-1D4D-83FD55E7EB9E}"/>
                    </a:ext>
                  </a:extLst>
                </p14:cNvPr>
                <p14:cNvContentPartPr/>
                <p14:nvPr/>
              </p14:nvContentPartPr>
              <p14:xfrm>
                <a:off x="3555225" y="5374845"/>
                <a:ext cx="235800" cy="329040"/>
              </p14:xfrm>
            </p:contentPart>
          </mc:Choice>
          <mc:Fallback xmlns="">
            <p:pic>
              <p:nvPicPr>
                <p:cNvPr id="23" name="Ink 22">
                  <a:extLst>
                    <a:ext uri="{FF2B5EF4-FFF2-40B4-BE49-F238E27FC236}">
                      <a16:creationId xmlns:a16="http://schemas.microsoft.com/office/drawing/2014/main" id="{ED2D0FAC-0BE0-8324-1D4D-83FD55E7EB9E}"/>
                    </a:ext>
                  </a:extLst>
                </p:cNvPr>
                <p:cNvPicPr/>
                <p:nvPr/>
              </p:nvPicPr>
              <p:blipFill>
                <a:blip r:embed="rId9"/>
                <a:stretch>
                  <a:fillRect/>
                </a:stretch>
              </p:blipFill>
              <p:spPr>
                <a:xfrm>
                  <a:off x="3543243" y="5362854"/>
                  <a:ext cx="259284" cy="352543"/>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25" name="Ink 24">
                <a:extLst>
                  <a:ext uri="{FF2B5EF4-FFF2-40B4-BE49-F238E27FC236}">
                    <a16:creationId xmlns:a16="http://schemas.microsoft.com/office/drawing/2014/main" id="{98114ACC-59DE-E3B1-BA6C-4BBB34DCF7B2}"/>
                  </a:ext>
                </a:extLst>
              </p14:cNvPr>
              <p14:cNvContentPartPr/>
              <p14:nvPr/>
            </p14:nvContentPartPr>
            <p14:xfrm>
              <a:off x="2939389" y="4886224"/>
              <a:ext cx="75060" cy="72090"/>
            </p14:xfrm>
          </p:contentPart>
        </mc:Choice>
        <mc:Fallback xmlns="">
          <p:pic>
            <p:nvPicPr>
              <p:cNvPr id="25" name="Ink 24">
                <a:extLst>
                  <a:ext uri="{FF2B5EF4-FFF2-40B4-BE49-F238E27FC236}">
                    <a16:creationId xmlns:a16="http://schemas.microsoft.com/office/drawing/2014/main" id="{98114ACC-59DE-E3B1-BA6C-4BBB34DCF7B2}"/>
                  </a:ext>
                </a:extLst>
              </p:cNvPr>
              <p:cNvPicPr/>
              <p:nvPr/>
            </p:nvPicPr>
            <p:blipFill>
              <a:blip r:embed="rId11"/>
              <a:stretch>
                <a:fillRect/>
              </a:stretch>
            </p:blipFill>
            <p:spPr>
              <a:xfrm>
                <a:off x="2930453" y="4877258"/>
                <a:ext cx="92574" cy="89664"/>
              </a:xfrm>
              <a:prstGeom prst="rect">
                <a:avLst/>
              </a:prstGeom>
            </p:spPr>
          </p:pic>
        </mc:Fallback>
      </mc:AlternateContent>
      <p:cxnSp>
        <p:nvCxnSpPr>
          <p:cNvPr id="7" name="Straight Connector 6">
            <a:extLst>
              <a:ext uri="{FF2B5EF4-FFF2-40B4-BE49-F238E27FC236}">
                <a16:creationId xmlns:a16="http://schemas.microsoft.com/office/drawing/2014/main" id="{14E038CF-0DA5-A507-9D23-6710B48331B3}"/>
              </a:ext>
            </a:extLst>
          </p:cNvPr>
          <p:cNvCxnSpPr/>
          <p:nvPr/>
        </p:nvCxnSpPr>
        <p:spPr>
          <a:xfrm>
            <a:off x="3825479" y="3141458"/>
            <a:ext cx="0" cy="2104136"/>
          </a:xfrm>
          <a:prstGeom prst="line">
            <a:avLst/>
          </a:prstGeom>
          <a:ln w="22225">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7F5ECFFC-77CC-1100-DF09-C91FC8F8AC2C}"/>
              </a:ext>
            </a:extLst>
          </p:cNvPr>
          <p:cNvSpPr txBox="1"/>
          <p:nvPr/>
        </p:nvSpPr>
        <p:spPr>
          <a:xfrm>
            <a:off x="2976919" y="5324680"/>
            <a:ext cx="1839296" cy="369332"/>
          </a:xfrm>
          <a:prstGeom prst="rect">
            <a:avLst/>
          </a:prstGeom>
          <a:noFill/>
        </p:spPr>
        <p:txBody>
          <a:bodyPr wrap="square" rtlCol="0">
            <a:spAutoFit/>
          </a:bodyPr>
          <a:lstStyle/>
          <a:p>
            <a:r>
              <a:rPr lang="en-US" dirty="0"/>
              <a:t>  Ye=1440         </a:t>
            </a:r>
            <a:r>
              <a:rPr lang="en-US" dirty="0" err="1"/>
              <a:t>Yf</a:t>
            </a:r>
            <a:endParaRPr lang="en-US" dirty="0"/>
          </a:p>
        </p:txBody>
      </p:sp>
      <p:sp>
        <p:nvSpPr>
          <p:cNvPr id="13" name="TextBox 12">
            <a:extLst>
              <a:ext uri="{FF2B5EF4-FFF2-40B4-BE49-F238E27FC236}">
                <a16:creationId xmlns:a16="http://schemas.microsoft.com/office/drawing/2014/main" id="{2F2F7BFF-0660-F1E2-B746-F010A31A6CFB}"/>
              </a:ext>
            </a:extLst>
          </p:cNvPr>
          <p:cNvSpPr txBox="1"/>
          <p:nvPr/>
        </p:nvSpPr>
        <p:spPr>
          <a:xfrm>
            <a:off x="5289630" y="3646025"/>
            <a:ext cx="2155098" cy="1200329"/>
          </a:xfrm>
          <a:prstGeom prst="rect">
            <a:avLst/>
          </a:prstGeom>
          <a:noFill/>
        </p:spPr>
        <p:txBody>
          <a:bodyPr wrap="square" rtlCol="0">
            <a:spAutoFit/>
          </a:bodyPr>
          <a:lstStyle/>
          <a:p>
            <a:r>
              <a:rPr lang="en-US" dirty="0">
                <a:solidFill>
                  <a:srgbClr val="C00000"/>
                </a:solidFill>
              </a:rPr>
              <a:t>A “low-level” equilibrium, high unemployment, wasted resources</a:t>
            </a:r>
          </a:p>
        </p:txBody>
      </p:sp>
      <mc:AlternateContent xmlns:mc="http://schemas.openxmlformats.org/markup-compatibility/2006" xmlns:p14="http://schemas.microsoft.com/office/powerpoint/2010/main">
        <mc:Choice Requires="p14">
          <p:contentPart p14:bwMode="auto" r:id="rId12">
            <p14:nvContentPartPr>
              <p14:cNvPr id="15" name="Ink 14">
                <a:extLst>
                  <a:ext uri="{FF2B5EF4-FFF2-40B4-BE49-F238E27FC236}">
                    <a16:creationId xmlns:a16="http://schemas.microsoft.com/office/drawing/2014/main" id="{FDBDAA77-59AA-73D2-0937-472B54A9DB07}"/>
                  </a:ext>
                </a:extLst>
              </p14:cNvPr>
              <p14:cNvContentPartPr/>
              <p14:nvPr/>
            </p14:nvContentPartPr>
            <p14:xfrm>
              <a:off x="4497043" y="5152917"/>
              <a:ext cx="8640" cy="131400"/>
            </p14:xfrm>
          </p:contentPart>
        </mc:Choice>
        <mc:Fallback xmlns="">
          <p:pic>
            <p:nvPicPr>
              <p:cNvPr id="15" name="Ink 14">
                <a:extLst>
                  <a:ext uri="{FF2B5EF4-FFF2-40B4-BE49-F238E27FC236}">
                    <a16:creationId xmlns:a16="http://schemas.microsoft.com/office/drawing/2014/main" id="{FDBDAA77-59AA-73D2-0937-472B54A9DB07}"/>
                  </a:ext>
                </a:extLst>
              </p:cNvPr>
              <p:cNvPicPr/>
              <p:nvPr/>
            </p:nvPicPr>
            <p:blipFill>
              <a:blip r:embed="rId13"/>
              <a:stretch>
                <a:fillRect/>
              </a:stretch>
            </p:blipFill>
            <p:spPr>
              <a:xfrm>
                <a:off x="4488403" y="5144277"/>
                <a:ext cx="26280" cy="149040"/>
              </a:xfrm>
              <a:prstGeom prst="rect">
                <a:avLst/>
              </a:prstGeom>
            </p:spPr>
          </p:pic>
        </mc:Fallback>
      </mc:AlternateContent>
      <p:sp>
        <p:nvSpPr>
          <p:cNvPr id="3" name="TextBox 2">
            <a:extLst>
              <a:ext uri="{FF2B5EF4-FFF2-40B4-BE49-F238E27FC236}">
                <a16:creationId xmlns:a16="http://schemas.microsoft.com/office/drawing/2014/main" id="{A3DC9328-5EF8-B662-09A0-EF50DDD3F662}"/>
              </a:ext>
            </a:extLst>
          </p:cNvPr>
          <p:cNvSpPr txBox="1"/>
          <p:nvPr/>
        </p:nvSpPr>
        <p:spPr>
          <a:xfrm>
            <a:off x="7077694" y="1417638"/>
            <a:ext cx="1922489" cy="1323439"/>
          </a:xfrm>
          <a:prstGeom prst="rect">
            <a:avLst/>
          </a:prstGeom>
          <a:noFill/>
        </p:spPr>
        <p:txBody>
          <a:bodyPr wrap="square" rtlCol="0">
            <a:spAutoFit/>
          </a:bodyPr>
          <a:lstStyle/>
          <a:p>
            <a:r>
              <a:rPr lang="en-US" sz="2000" dirty="0">
                <a:solidFill>
                  <a:schemeClr val="accent5">
                    <a:lumMod val="75000"/>
                  </a:schemeClr>
                </a:solidFill>
              </a:rPr>
              <a:t>This is the same model we had in the previous session</a:t>
            </a:r>
          </a:p>
        </p:txBody>
      </p:sp>
    </p:spTree>
    <p:extLst>
      <p:ext uri="{BB962C8B-B14F-4D97-AF65-F5344CB8AC3E}">
        <p14:creationId xmlns:p14="http://schemas.microsoft.com/office/powerpoint/2010/main" val="27885186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B6D1B-3846-20A6-BF50-DCA33CFEC8F6}"/>
              </a:ext>
            </a:extLst>
          </p:cNvPr>
          <p:cNvSpPr>
            <a:spLocks noGrp="1"/>
          </p:cNvSpPr>
          <p:nvPr>
            <p:ph type="title"/>
          </p:nvPr>
        </p:nvSpPr>
        <p:spPr/>
        <p:txBody>
          <a:bodyPr>
            <a:normAutofit/>
          </a:bodyPr>
          <a:lstStyle/>
          <a:p>
            <a:pPr algn="ctr"/>
            <a:r>
              <a:rPr lang="en-US" dirty="0"/>
              <a:t>An increase in G, vertical shift of 20</a:t>
            </a:r>
          </a:p>
        </p:txBody>
      </p:sp>
      <p:cxnSp>
        <p:nvCxnSpPr>
          <p:cNvPr id="4" name="Straight Connector 3">
            <a:extLst>
              <a:ext uri="{FF2B5EF4-FFF2-40B4-BE49-F238E27FC236}">
                <a16:creationId xmlns:a16="http://schemas.microsoft.com/office/drawing/2014/main" id="{9D6D46B8-9F6E-C306-FE71-72159D840A63}"/>
              </a:ext>
            </a:extLst>
          </p:cNvPr>
          <p:cNvCxnSpPr>
            <a:cxnSpLocks/>
          </p:cNvCxnSpPr>
          <p:nvPr/>
        </p:nvCxnSpPr>
        <p:spPr>
          <a:xfrm flipH="1">
            <a:off x="1865042" y="2002207"/>
            <a:ext cx="12218" cy="32541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23227C9-3070-779A-4612-15E0529611F9}"/>
              </a:ext>
            </a:extLst>
          </p:cNvPr>
          <p:cNvCxnSpPr>
            <a:cxnSpLocks/>
          </p:cNvCxnSpPr>
          <p:nvPr/>
        </p:nvCxnSpPr>
        <p:spPr>
          <a:xfrm>
            <a:off x="1865042" y="5267648"/>
            <a:ext cx="460719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3D74DF2-2502-4FDF-A474-9E39CA55F49A}"/>
              </a:ext>
            </a:extLst>
          </p:cNvPr>
          <p:cNvCxnSpPr>
            <a:cxnSpLocks/>
          </p:cNvCxnSpPr>
          <p:nvPr/>
        </p:nvCxnSpPr>
        <p:spPr>
          <a:xfrm flipV="1">
            <a:off x="1865042" y="2452027"/>
            <a:ext cx="3131940" cy="181517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46F0AA3-C12D-2034-5A5D-6E0E87CA1FE8}"/>
              </a:ext>
            </a:extLst>
          </p:cNvPr>
          <p:cNvSpPr txBox="1"/>
          <p:nvPr/>
        </p:nvSpPr>
        <p:spPr>
          <a:xfrm>
            <a:off x="5642860" y="5316435"/>
            <a:ext cx="1922489" cy="415498"/>
          </a:xfrm>
          <a:prstGeom prst="rect">
            <a:avLst/>
          </a:prstGeom>
          <a:noFill/>
        </p:spPr>
        <p:txBody>
          <a:bodyPr wrap="square" rtlCol="0">
            <a:spAutoFit/>
          </a:bodyPr>
          <a:lstStyle/>
          <a:p>
            <a:r>
              <a:rPr lang="en-US" sz="2100" dirty="0"/>
              <a:t>Y (real income)</a:t>
            </a:r>
          </a:p>
        </p:txBody>
      </p:sp>
      <p:sp>
        <p:nvSpPr>
          <p:cNvPr id="10" name="TextBox 9">
            <a:extLst>
              <a:ext uri="{FF2B5EF4-FFF2-40B4-BE49-F238E27FC236}">
                <a16:creationId xmlns:a16="http://schemas.microsoft.com/office/drawing/2014/main" id="{284CF5A1-362D-BCC7-A05C-E0628E1B1449}"/>
              </a:ext>
            </a:extLst>
          </p:cNvPr>
          <p:cNvSpPr txBox="1"/>
          <p:nvPr/>
        </p:nvSpPr>
        <p:spPr>
          <a:xfrm>
            <a:off x="310982" y="2151945"/>
            <a:ext cx="1479716" cy="646331"/>
          </a:xfrm>
          <a:prstGeom prst="rect">
            <a:avLst/>
          </a:prstGeom>
          <a:noFill/>
        </p:spPr>
        <p:txBody>
          <a:bodyPr wrap="square" rtlCol="0">
            <a:spAutoFit/>
          </a:bodyPr>
          <a:lstStyle/>
          <a:p>
            <a:r>
              <a:rPr lang="en-US" dirty="0"/>
              <a:t>Expenditure</a:t>
            </a:r>
          </a:p>
          <a:p>
            <a:r>
              <a:rPr lang="en-US" dirty="0"/>
              <a:t>and GDP</a:t>
            </a:r>
          </a:p>
        </p:txBody>
      </p:sp>
      <p:sp>
        <p:nvSpPr>
          <p:cNvPr id="5" name="TextBox 4">
            <a:extLst>
              <a:ext uri="{FF2B5EF4-FFF2-40B4-BE49-F238E27FC236}">
                <a16:creationId xmlns:a16="http://schemas.microsoft.com/office/drawing/2014/main" id="{DD389676-DD31-66AF-C2AA-3055C6D7A293}"/>
              </a:ext>
            </a:extLst>
          </p:cNvPr>
          <p:cNvSpPr txBox="1"/>
          <p:nvPr/>
        </p:nvSpPr>
        <p:spPr>
          <a:xfrm>
            <a:off x="6169937" y="3700593"/>
            <a:ext cx="2790825" cy="1292662"/>
          </a:xfrm>
          <a:prstGeom prst="rect">
            <a:avLst/>
          </a:prstGeom>
          <a:noFill/>
        </p:spPr>
        <p:txBody>
          <a:bodyPr wrap="square" rtlCol="0">
            <a:spAutoFit/>
          </a:bodyPr>
          <a:lstStyle/>
          <a:p>
            <a:r>
              <a:rPr lang="en-US" dirty="0"/>
              <a:t>New equation of the E line:</a:t>
            </a:r>
          </a:p>
          <a:p>
            <a:r>
              <a:rPr lang="en-US" dirty="0"/>
              <a:t>E = 380 + .75Y</a:t>
            </a:r>
          </a:p>
          <a:p>
            <a:endParaRPr lang="en-US" dirty="0"/>
          </a:p>
          <a:p>
            <a:r>
              <a:rPr lang="en-US" dirty="0"/>
              <a:t> </a:t>
            </a:r>
            <a:r>
              <a:rPr lang="en-US" sz="2400" dirty="0">
                <a:solidFill>
                  <a:srgbClr val="00B0F0"/>
                </a:solidFill>
              </a:rPr>
              <a:t>Solve for Ye’!</a:t>
            </a:r>
          </a:p>
        </p:txBody>
      </p:sp>
      <p:sp>
        <p:nvSpPr>
          <p:cNvPr id="11" name="TextBox 10">
            <a:extLst>
              <a:ext uri="{FF2B5EF4-FFF2-40B4-BE49-F238E27FC236}">
                <a16:creationId xmlns:a16="http://schemas.microsoft.com/office/drawing/2014/main" id="{955DD7AD-F4F0-D052-92DC-246FE7E8CF95}"/>
              </a:ext>
            </a:extLst>
          </p:cNvPr>
          <p:cNvSpPr txBox="1"/>
          <p:nvPr/>
        </p:nvSpPr>
        <p:spPr>
          <a:xfrm>
            <a:off x="4915738" y="2430974"/>
            <a:ext cx="1778051" cy="369332"/>
          </a:xfrm>
          <a:prstGeom prst="rect">
            <a:avLst/>
          </a:prstGeom>
          <a:noFill/>
        </p:spPr>
        <p:txBody>
          <a:bodyPr wrap="none" rtlCol="0">
            <a:spAutoFit/>
          </a:bodyPr>
          <a:lstStyle/>
          <a:p>
            <a:r>
              <a:rPr lang="en-US" dirty="0"/>
              <a:t>E = C + I + G + NX</a:t>
            </a:r>
          </a:p>
        </p:txBody>
      </p:sp>
      <p:sp>
        <p:nvSpPr>
          <p:cNvPr id="12" name="TextBox 11">
            <a:extLst>
              <a:ext uri="{FF2B5EF4-FFF2-40B4-BE49-F238E27FC236}">
                <a16:creationId xmlns:a16="http://schemas.microsoft.com/office/drawing/2014/main" id="{EACE9D7A-4065-40C2-D438-0C68A5B75286}"/>
              </a:ext>
            </a:extLst>
          </p:cNvPr>
          <p:cNvSpPr txBox="1"/>
          <p:nvPr/>
        </p:nvSpPr>
        <p:spPr>
          <a:xfrm>
            <a:off x="183238" y="4128701"/>
            <a:ext cx="1694022" cy="369332"/>
          </a:xfrm>
          <a:prstGeom prst="rect">
            <a:avLst/>
          </a:prstGeom>
          <a:noFill/>
        </p:spPr>
        <p:txBody>
          <a:bodyPr wrap="square" rtlCol="0">
            <a:spAutoFit/>
          </a:bodyPr>
          <a:lstStyle/>
          <a:p>
            <a:r>
              <a:rPr lang="en-US" dirty="0"/>
              <a:t>Intercept = 360</a:t>
            </a:r>
          </a:p>
        </p:txBody>
      </p:sp>
      <p:cxnSp>
        <p:nvCxnSpPr>
          <p:cNvPr id="17" name="Straight Connector 16">
            <a:extLst>
              <a:ext uri="{FF2B5EF4-FFF2-40B4-BE49-F238E27FC236}">
                <a16:creationId xmlns:a16="http://schemas.microsoft.com/office/drawing/2014/main" id="{D05ED035-1BB0-1250-7AF6-766D4363BBAB}"/>
              </a:ext>
            </a:extLst>
          </p:cNvPr>
          <p:cNvCxnSpPr/>
          <p:nvPr/>
        </p:nvCxnSpPr>
        <p:spPr>
          <a:xfrm flipV="1">
            <a:off x="1877260" y="2036492"/>
            <a:ext cx="2951915" cy="3219914"/>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555D2F2B-409E-EEFA-7C21-4EBDEC0D0179}"/>
              </a:ext>
            </a:extLst>
          </p:cNvPr>
          <p:cNvGrpSpPr/>
          <p:nvPr/>
        </p:nvGrpSpPr>
        <p:grpSpPr>
          <a:xfrm>
            <a:off x="2181229" y="4888384"/>
            <a:ext cx="662040" cy="357210"/>
            <a:chOff x="2908305" y="5374845"/>
            <a:chExt cx="882720" cy="476280"/>
          </a:xfrm>
        </p:grpSpPr>
        <mc:AlternateContent xmlns:mc="http://schemas.openxmlformats.org/markup-compatibility/2006" xmlns:p14="http://schemas.microsoft.com/office/powerpoint/2010/main">
          <mc:Choice Requires="p14">
            <p:contentPart p14:bwMode="auto" r:id="rId2">
              <p14:nvContentPartPr>
                <p14:cNvPr id="18" name="Ink 17">
                  <a:extLst>
                    <a:ext uri="{FF2B5EF4-FFF2-40B4-BE49-F238E27FC236}">
                      <a16:creationId xmlns:a16="http://schemas.microsoft.com/office/drawing/2014/main" id="{CA723CC5-C203-9FE7-BE9C-3DFF6289EFAD}"/>
                    </a:ext>
                  </a:extLst>
                </p14:cNvPr>
                <p14:cNvContentPartPr/>
                <p14:nvPr/>
              </p14:nvContentPartPr>
              <p14:xfrm>
                <a:off x="2908305" y="5478525"/>
                <a:ext cx="192240" cy="372600"/>
              </p14:xfrm>
            </p:contentPart>
          </mc:Choice>
          <mc:Fallback xmlns="">
            <p:pic>
              <p:nvPicPr>
                <p:cNvPr id="18" name="Ink 17">
                  <a:extLst>
                    <a:ext uri="{FF2B5EF4-FFF2-40B4-BE49-F238E27FC236}">
                      <a16:creationId xmlns:a16="http://schemas.microsoft.com/office/drawing/2014/main" id="{CA723CC5-C203-9FE7-BE9C-3DFF6289EFAD}"/>
                    </a:ext>
                  </a:extLst>
                </p:cNvPr>
                <p:cNvPicPr/>
                <p:nvPr/>
              </p:nvPicPr>
              <p:blipFill>
                <a:blip r:embed="rId3"/>
                <a:stretch>
                  <a:fillRect/>
                </a:stretch>
              </p:blipFill>
              <p:spPr>
                <a:xfrm>
                  <a:off x="2899288" y="5469525"/>
                  <a:ext cx="209913" cy="3902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9" name="Ink 18">
                  <a:extLst>
                    <a:ext uri="{FF2B5EF4-FFF2-40B4-BE49-F238E27FC236}">
                      <a16:creationId xmlns:a16="http://schemas.microsoft.com/office/drawing/2014/main" id="{E0C4AB7C-61D8-8A84-407D-340E0077F09F}"/>
                    </a:ext>
                  </a:extLst>
                </p14:cNvPr>
                <p14:cNvContentPartPr/>
                <p14:nvPr/>
              </p14:nvContentPartPr>
              <p14:xfrm>
                <a:off x="3282345" y="5446125"/>
                <a:ext cx="228600" cy="131400"/>
              </p14:xfrm>
            </p:contentPart>
          </mc:Choice>
          <mc:Fallback xmlns="">
            <p:pic>
              <p:nvPicPr>
                <p:cNvPr id="19" name="Ink 18">
                  <a:extLst>
                    <a:ext uri="{FF2B5EF4-FFF2-40B4-BE49-F238E27FC236}">
                      <a16:creationId xmlns:a16="http://schemas.microsoft.com/office/drawing/2014/main" id="{E0C4AB7C-61D8-8A84-407D-340E0077F09F}"/>
                    </a:ext>
                  </a:extLst>
                </p:cNvPr>
                <p:cNvPicPr/>
                <p:nvPr/>
              </p:nvPicPr>
              <p:blipFill>
                <a:blip r:embed="rId5"/>
                <a:stretch>
                  <a:fillRect/>
                </a:stretch>
              </p:blipFill>
              <p:spPr>
                <a:xfrm>
                  <a:off x="3273345" y="5437125"/>
                  <a:ext cx="2462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1" name="Ink 20">
                  <a:extLst>
                    <a:ext uri="{FF2B5EF4-FFF2-40B4-BE49-F238E27FC236}">
                      <a16:creationId xmlns:a16="http://schemas.microsoft.com/office/drawing/2014/main" id="{CBFDCF2A-D339-955B-5AE1-79F75F7E76ED}"/>
                    </a:ext>
                  </a:extLst>
                </p14:cNvPr>
                <p14:cNvContentPartPr/>
                <p14:nvPr/>
              </p14:nvContentPartPr>
              <p14:xfrm>
                <a:off x="3450105" y="5469885"/>
                <a:ext cx="10440" cy="196560"/>
              </p14:xfrm>
            </p:contentPart>
          </mc:Choice>
          <mc:Fallback xmlns="">
            <p:pic>
              <p:nvPicPr>
                <p:cNvPr id="21" name="Ink 20">
                  <a:extLst>
                    <a:ext uri="{FF2B5EF4-FFF2-40B4-BE49-F238E27FC236}">
                      <a16:creationId xmlns:a16="http://schemas.microsoft.com/office/drawing/2014/main" id="{CBFDCF2A-D339-955B-5AE1-79F75F7E76ED}"/>
                    </a:ext>
                  </a:extLst>
                </p:cNvPr>
                <p:cNvPicPr/>
                <p:nvPr/>
              </p:nvPicPr>
              <p:blipFill>
                <a:blip r:embed="rId7"/>
                <a:stretch>
                  <a:fillRect/>
                </a:stretch>
              </p:blipFill>
              <p:spPr>
                <a:xfrm>
                  <a:off x="3441405" y="5460901"/>
                  <a:ext cx="27492" cy="214168"/>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3" name="Ink 22">
                  <a:extLst>
                    <a:ext uri="{FF2B5EF4-FFF2-40B4-BE49-F238E27FC236}">
                      <a16:creationId xmlns:a16="http://schemas.microsoft.com/office/drawing/2014/main" id="{4E21EA53-DC02-418D-CBD0-3E155D09DA5D}"/>
                    </a:ext>
                  </a:extLst>
                </p14:cNvPr>
                <p14:cNvContentPartPr/>
                <p14:nvPr/>
              </p14:nvContentPartPr>
              <p14:xfrm>
                <a:off x="3555225" y="5374845"/>
                <a:ext cx="235800" cy="329040"/>
              </p14:xfrm>
            </p:contentPart>
          </mc:Choice>
          <mc:Fallback xmlns="">
            <p:pic>
              <p:nvPicPr>
                <p:cNvPr id="23" name="Ink 22">
                  <a:extLst>
                    <a:ext uri="{FF2B5EF4-FFF2-40B4-BE49-F238E27FC236}">
                      <a16:creationId xmlns:a16="http://schemas.microsoft.com/office/drawing/2014/main" id="{4E21EA53-DC02-418D-CBD0-3E155D09DA5D}"/>
                    </a:ext>
                  </a:extLst>
                </p:cNvPr>
                <p:cNvPicPr/>
                <p:nvPr/>
              </p:nvPicPr>
              <p:blipFill>
                <a:blip r:embed="rId9"/>
                <a:stretch>
                  <a:fillRect/>
                </a:stretch>
              </p:blipFill>
              <p:spPr>
                <a:xfrm>
                  <a:off x="3546225" y="5365845"/>
                  <a:ext cx="253440" cy="346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25" name="Ink 24">
                <a:extLst>
                  <a:ext uri="{FF2B5EF4-FFF2-40B4-BE49-F238E27FC236}">
                    <a16:creationId xmlns:a16="http://schemas.microsoft.com/office/drawing/2014/main" id="{099FDAA6-D66A-A06C-02AF-4B0963BB8882}"/>
                  </a:ext>
                </a:extLst>
              </p14:cNvPr>
              <p14:cNvContentPartPr/>
              <p14:nvPr/>
            </p14:nvContentPartPr>
            <p14:xfrm>
              <a:off x="2939389" y="4886224"/>
              <a:ext cx="75060" cy="72090"/>
            </p14:xfrm>
          </p:contentPart>
        </mc:Choice>
        <mc:Fallback xmlns="">
          <p:pic>
            <p:nvPicPr>
              <p:cNvPr id="25" name="Ink 24">
                <a:extLst>
                  <a:ext uri="{FF2B5EF4-FFF2-40B4-BE49-F238E27FC236}">
                    <a16:creationId xmlns:a16="http://schemas.microsoft.com/office/drawing/2014/main" id="{099FDAA6-D66A-A06C-02AF-4B0963BB8882}"/>
                  </a:ext>
                </a:extLst>
              </p:cNvPr>
              <p:cNvPicPr/>
              <p:nvPr/>
            </p:nvPicPr>
            <p:blipFill>
              <a:blip r:embed="rId11"/>
              <a:stretch>
                <a:fillRect/>
              </a:stretch>
            </p:blipFill>
            <p:spPr>
              <a:xfrm>
                <a:off x="2930453" y="4877258"/>
                <a:ext cx="92574" cy="89664"/>
              </a:xfrm>
              <a:prstGeom prst="rect">
                <a:avLst/>
              </a:prstGeom>
            </p:spPr>
          </p:pic>
        </mc:Fallback>
      </mc:AlternateContent>
      <p:cxnSp>
        <p:nvCxnSpPr>
          <p:cNvPr id="7" name="Straight Connector 6">
            <a:extLst>
              <a:ext uri="{FF2B5EF4-FFF2-40B4-BE49-F238E27FC236}">
                <a16:creationId xmlns:a16="http://schemas.microsoft.com/office/drawing/2014/main" id="{8949463B-B72C-470C-7E87-32411D4C6F76}"/>
              </a:ext>
            </a:extLst>
          </p:cNvPr>
          <p:cNvCxnSpPr/>
          <p:nvPr/>
        </p:nvCxnSpPr>
        <p:spPr>
          <a:xfrm>
            <a:off x="3825479" y="3141458"/>
            <a:ext cx="0" cy="2104136"/>
          </a:xfrm>
          <a:prstGeom prst="line">
            <a:avLst/>
          </a:prstGeom>
          <a:ln w="22225">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3FEEA1E-242B-5E78-C5E8-90A0F542982B}"/>
              </a:ext>
            </a:extLst>
          </p:cNvPr>
          <p:cNvSpPr txBox="1"/>
          <p:nvPr/>
        </p:nvSpPr>
        <p:spPr>
          <a:xfrm>
            <a:off x="3174156" y="5362601"/>
            <a:ext cx="2008693" cy="646331"/>
          </a:xfrm>
          <a:prstGeom prst="rect">
            <a:avLst/>
          </a:prstGeom>
          <a:noFill/>
        </p:spPr>
        <p:txBody>
          <a:bodyPr wrap="square" rtlCol="0">
            <a:spAutoFit/>
          </a:bodyPr>
          <a:lstStyle/>
          <a:p>
            <a:r>
              <a:rPr lang="en-US" dirty="0"/>
              <a:t>        Ye   Ye’   </a:t>
            </a:r>
            <a:r>
              <a:rPr lang="en-US" dirty="0" err="1"/>
              <a:t>Yf</a:t>
            </a:r>
            <a:endParaRPr lang="en-US" dirty="0"/>
          </a:p>
          <a:p>
            <a:r>
              <a:rPr lang="en-US" dirty="0"/>
              <a:t>    1440</a:t>
            </a:r>
          </a:p>
        </p:txBody>
      </p:sp>
      <p:cxnSp>
        <p:nvCxnSpPr>
          <p:cNvPr id="22" name="Straight Connector 21">
            <a:extLst>
              <a:ext uri="{FF2B5EF4-FFF2-40B4-BE49-F238E27FC236}">
                <a16:creationId xmlns:a16="http://schemas.microsoft.com/office/drawing/2014/main" id="{B30A6B77-3B3B-B72A-3DFD-4CE9072F9D1B}"/>
              </a:ext>
            </a:extLst>
          </p:cNvPr>
          <p:cNvCxnSpPr/>
          <p:nvPr/>
        </p:nvCxnSpPr>
        <p:spPr>
          <a:xfrm flipV="1">
            <a:off x="1865042" y="2277200"/>
            <a:ext cx="3119722" cy="178945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F91EF6F2-0F44-7C30-EBEA-BE1D60305CCC}"/>
              </a:ext>
            </a:extLst>
          </p:cNvPr>
          <p:cNvSpPr txBox="1"/>
          <p:nvPr/>
        </p:nvSpPr>
        <p:spPr>
          <a:xfrm>
            <a:off x="4996982" y="2002207"/>
            <a:ext cx="1893467" cy="369332"/>
          </a:xfrm>
          <a:prstGeom prst="rect">
            <a:avLst/>
          </a:prstGeom>
          <a:noFill/>
        </p:spPr>
        <p:txBody>
          <a:bodyPr wrap="none" rtlCol="0">
            <a:spAutoFit/>
          </a:bodyPr>
          <a:lstStyle/>
          <a:p>
            <a:r>
              <a:rPr lang="en-US" dirty="0"/>
              <a:t>E’ = C + I + G’ + NX</a:t>
            </a:r>
          </a:p>
        </p:txBody>
      </p:sp>
      <p:cxnSp>
        <p:nvCxnSpPr>
          <p:cNvPr id="28" name="Straight Connector 27">
            <a:extLst>
              <a:ext uri="{FF2B5EF4-FFF2-40B4-BE49-F238E27FC236}">
                <a16:creationId xmlns:a16="http://schemas.microsoft.com/office/drawing/2014/main" id="{503D7018-D8ED-C26C-03FB-FF8FBC95B229}"/>
              </a:ext>
            </a:extLst>
          </p:cNvPr>
          <p:cNvCxnSpPr>
            <a:cxnSpLocks/>
          </p:cNvCxnSpPr>
          <p:nvPr/>
        </p:nvCxnSpPr>
        <p:spPr>
          <a:xfrm>
            <a:off x="4176101" y="2708512"/>
            <a:ext cx="0" cy="2559136"/>
          </a:xfrm>
          <a:prstGeom prst="line">
            <a:avLst/>
          </a:prstGeom>
          <a:ln w="28575">
            <a:solidFill>
              <a:srgbClr val="00CBEF"/>
            </a:solidFill>
            <a:prstDash val="sysDot"/>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04507FB6-C4CB-C3C4-6C4F-3F1606455E17}"/>
              </a:ext>
            </a:extLst>
          </p:cNvPr>
          <p:cNvSpPr txBox="1"/>
          <p:nvPr/>
        </p:nvSpPr>
        <p:spPr>
          <a:xfrm>
            <a:off x="-97891" y="3721712"/>
            <a:ext cx="2088457" cy="369332"/>
          </a:xfrm>
          <a:prstGeom prst="rect">
            <a:avLst/>
          </a:prstGeom>
          <a:noFill/>
        </p:spPr>
        <p:txBody>
          <a:bodyPr wrap="none" rtlCol="0">
            <a:spAutoFit/>
          </a:bodyPr>
          <a:lstStyle/>
          <a:p>
            <a:r>
              <a:rPr lang="en-US" dirty="0"/>
              <a:t>New intercept = 380</a:t>
            </a:r>
          </a:p>
        </p:txBody>
      </p:sp>
      <mc:AlternateContent xmlns:mc="http://schemas.openxmlformats.org/markup-compatibility/2006" xmlns:p14="http://schemas.microsoft.com/office/powerpoint/2010/main">
        <mc:Choice Requires="p14">
          <p:contentPart p14:bwMode="auto" r:id="rId12">
            <p14:nvContentPartPr>
              <p14:cNvPr id="13" name="Ink 12">
                <a:extLst>
                  <a:ext uri="{FF2B5EF4-FFF2-40B4-BE49-F238E27FC236}">
                    <a16:creationId xmlns:a16="http://schemas.microsoft.com/office/drawing/2014/main" id="{53491787-3A4E-0420-03BA-D0CAA78AFA73}"/>
                  </a:ext>
                </a:extLst>
              </p14:cNvPr>
              <p14:cNvContentPartPr/>
              <p14:nvPr/>
            </p14:nvContentPartPr>
            <p14:xfrm>
              <a:off x="4459603" y="5170197"/>
              <a:ext cx="360" cy="92160"/>
            </p14:xfrm>
          </p:contentPart>
        </mc:Choice>
        <mc:Fallback xmlns="">
          <p:pic>
            <p:nvPicPr>
              <p:cNvPr id="13" name="Ink 12">
                <a:extLst>
                  <a:ext uri="{FF2B5EF4-FFF2-40B4-BE49-F238E27FC236}">
                    <a16:creationId xmlns:a16="http://schemas.microsoft.com/office/drawing/2014/main" id="{53491787-3A4E-0420-03BA-D0CAA78AFA73}"/>
                  </a:ext>
                </a:extLst>
              </p:cNvPr>
              <p:cNvPicPr/>
              <p:nvPr/>
            </p:nvPicPr>
            <p:blipFill>
              <a:blip r:embed="rId13"/>
              <a:stretch>
                <a:fillRect/>
              </a:stretch>
            </p:blipFill>
            <p:spPr>
              <a:xfrm>
                <a:off x="4450603" y="5161557"/>
                <a:ext cx="18000" cy="109800"/>
              </a:xfrm>
              <a:prstGeom prst="rect">
                <a:avLst/>
              </a:prstGeom>
            </p:spPr>
          </p:pic>
        </mc:Fallback>
      </mc:AlternateContent>
    </p:spTree>
    <p:extLst>
      <p:ext uri="{BB962C8B-B14F-4D97-AF65-F5344CB8AC3E}">
        <p14:creationId xmlns:p14="http://schemas.microsoft.com/office/powerpoint/2010/main" val="7940838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18DCA-33C0-941B-F1B2-4ED9FBAFEA79}"/>
              </a:ext>
            </a:extLst>
          </p:cNvPr>
          <p:cNvSpPr>
            <a:spLocks noGrp="1"/>
          </p:cNvSpPr>
          <p:nvPr>
            <p:ph type="title"/>
          </p:nvPr>
        </p:nvSpPr>
        <p:spPr/>
        <p:txBody>
          <a:bodyPr/>
          <a:lstStyle/>
          <a:p>
            <a:r>
              <a:rPr lang="en-US" dirty="0"/>
              <a:t>Note multiplier at work</a:t>
            </a:r>
          </a:p>
        </p:txBody>
      </p:sp>
      <p:sp>
        <p:nvSpPr>
          <p:cNvPr id="3" name="Content Placeholder 2">
            <a:extLst>
              <a:ext uri="{FF2B5EF4-FFF2-40B4-BE49-F238E27FC236}">
                <a16:creationId xmlns:a16="http://schemas.microsoft.com/office/drawing/2014/main" id="{844D096E-8A75-C096-FA88-515D5F7B667D}"/>
              </a:ext>
            </a:extLst>
          </p:cNvPr>
          <p:cNvSpPr>
            <a:spLocks noGrp="1"/>
          </p:cNvSpPr>
          <p:nvPr>
            <p:ph idx="1"/>
          </p:nvPr>
        </p:nvSpPr>
        <p:spPr/>
        <p:txBody>
          <a:bodyPr/>
          <a:lstStyle/>
          <a:p>
            <a:r>
              <a:rPr lang="en-US" dirty="0"/>
              <a:t>380 + .75Y = Y</a:t>
            </a:r>
          </a:p>
          <a:p>
            <a:r>
              <a:rPr lang="en-US" dirty="0"/>
              <a:t>.25Y = 380</a:t>
            </a:r>
          </a:p>
          <a:p>
            <a:r>
              <a:rPr lang="en-US" dirty="0"/>
              <a:t>Y = 380/.25 = 1520</a:t>
            </a:r>
          </a:p>
          <a:p>
            <a:r>
              <a:rPr lang="en-US" dirty="0"/>
              <a:t>∆G = +20</a:t>
            </a:r>
          </a:p>
          <a:p>
            <a:r>
              <a:rPr lang="en-US" dirty="0"/>
              <a:t>∆Y = +80</a:t>
            </a:r>
          </a:p>
          <a:p>
            <a:endParaRPr lang="en-US" dirty="0"/>
          </a:p>
          <a:p>
            <a:r>
              <a:rPr lang="en-US" dirty="0"/>
              <a:t>Same multiplier as for I changes</a:t>
            </a:r>
          </a:p>
        </p:txBody>
      </p:sp>
    </p:spTree>
    <p:extLst>
      <p:ext uri="{BB962C8B-B14F-4D97-AF65-F5344CB8AC3E}">
        <p14:creationId xmlns:p14="http://schemas.microsoft.com/office/powerpoint/2010/main" val="9104112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BFD19-DC65-320E-6452-2F524CDBEC32}"/>
              </a:ext>
            </a:extLst>
          </p:cNvPr>
          <p:cNvSpPr>
            <a:spLocks noGrp="1"/>
          </p:cNvSpPr>
          <p:nvPr>
            <p:ph type="title"/>
          </p:nvPr>
        </p:nvSpPr>
        <p:spPr/>
        <p:txBody>
          <a:bodyPr>
            <a:normAutofit fontScale="90000"/>
          </a:bodyPr>
          <a:lstStyle/>
          <a:p>
            <a:r>
              <a:rPr lang="en-US" dirty="0">
                <a:solidFill>
                  <a:srgbClr val="A32148"/>
                </a:solidFill>
              </a:rPr>
              <a:t>We haven’t yet included taxes in our economy (or transfers)</a:t>
            </a:r>
          </a:p>
        </p:txBody>
      </p:sp>
      <p:sp>
        <p:nvSpPr>
          <p:cNvPr id="3" name="Content Placeholder 2">
            <a:extLst>
              <a:ext uri="{FF2B5EF4-FFF2-40B4-BE49-F238E27FC236}">
                <a16:creationId xmlns:a16="http://schemas.microsoft.com/office/drawing/2014/main" id="{7A2A5F61-A3C0-7037-813A-F5659924865C}"/>
              </a:ext>
            </a:extLst>
          </p:cNvPr>
          <p:cNvSpPr>
            <a:spLocks noGrp="1"/>
          </p:cNvSpPr>
          <p:nvPr>
            <p:ph idx="1"/>
          </p:nvPr>
        </p:nvSpPr>
        <p:spPr/>
        <p:txBody>
          <a:bodyPr>
            <a:normAutofit lnSpcReduction="10000"/>
          </a:bodyPr>
          <a:lstStyle/>
          <a:p>
            <a:r>
              <a:rPr lang="en-US" dirty="0"/>
              <a:t>We assume taxes are a fraction of GDP (could be income taxes or VAT/sales tax or both)</a:t>
            </a:r>
          </a:p>
          <a:p>
            <a:r>
              <a:rPr lang="en-US" dirty="0"/>
              <a:t>E.g. T = .2Y</a:t>
            </a:r>
          </a:p>
          <a:p>
            <a:r>
              <a:rPr lang="en-US" dirty="0"/>
              <a:t>Transfers are payments like state pensions, other cash payments, in-kind programs like subsidized medical insurance in U.S.</a:t>
            </a:r>
          </a:p>
          <a:p>
            <a:r>
              <a:rPr lang="en-US" dirty="0"/>
              <a:t>The opposite of taxes: paid to households, they increase disposable income </a:t>
            </a:r>
          </a:p>
          <a:p>
            <a:r>
              <a:rPr lang="en-US" dirty="0"/>
              <a:t>Leaving them out of model. </a:t>
            </a:r>
            <a:r>
              <a:rPr lang="en-US" sz="2400" dirty="0"/>
              <a:t>You’re welcome.</a:t>
            </a:r>
          </a:p>
        </p:txBody>
      </p:sp>
    </p:spTree>
    <p:extLst>
      <p:ext uri="{BB962C8B-B14F-4D97-AF65-F5344CB8AC3E}">
        <p14:creationId xmlns:p14="http://schemas.microsoft.com/office/powerpoint/2010/main" val="4038121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8FD54-AE36-33E8-8473-AA9CD04208DA}"/>
              </a:ext>
            </a:extLst>
          </p:cNvPr>
          <p:cNvSpPr>
            <a:spLocks noGrp="1"/>
          </p:cNvSpPr>
          <p:nvPr>
            <p:ph type="title"/>
          </p:nvPr>
        </p:nvSpPr>
        <p:spPr/>
        <p:txBody>
          <a:bodyPr>
            <a:normAutofit fontScale="90000"/>
          </a:bodyPr>
          <a:lstStyle/>
          <a:p>
            <a:r>
              <a:rPr lang="en-US" dirty="0"/>
              <a:t>With taxes and transfers, we define a new variable </a:t>
            </a:r>
            <a:r>
              <a:rPr lang="en-US" dirty="0">
                <a:solidFill>
                  <a:schemeClr val="accent5">
                    <a:lumMod val="75000"/>
                  </a:schemeClr>
                </a:solidFill>
              </a:rPr>
              <a:t>“disposable income”</a:t>
            </a:r>
          </a:p>
        </p:txBody>
      </p:sp>
      <p:sp>
        <p:nvSpPr>
          <p:cNvPr id="3" name="Content Placeholder 2">
            <a:extLst>
              <a:ext uri="{FF2B5EF4-FFF2-40B4-BE49-F238E27FC236}">
                <a16:creationId xmlns:a16="http://schemas.microsoft.com/office/drawing/2014/main" id="{73E511CF-8C2C-3612-D589-6C7535A826E8}"/>
              </a:ext>
            </a:extLst>
          </p:cNvPr>
          <p:cNvSpPr>
            <a:spLocks noGrp="1"/>
          </p:cNvSpPr>
          <p:nvPr>
            <p:ph idx="1"/>
          </p:nvPr>
        </p:nvSpPr>
        <p:spPr>
          <a:xfrm>
            <a:off x="251791" y="1600200"/>
            <a:ext cx="8653669" cy="4525963"/>
          </a:xfrm>
        </p:spPr>
        <p:txBody>
          <a:bodyPr>
            <a:normAutofit/>
          </a:bodyPr>
          <a:lstStyle/>
          <a:p>
            <a:r>
              <a:rPr lang="en-US" dirty="0"/>
              <a:t>Income after taxes &amp; transfers: </a:t>
            </a:r>
            <a:r>
              <a:rPr lang="en-US" sz="3600" dirty="0">
                <a:solidFill>
                  <a:schemeClr val="accent5">
                    <a:lumMod val="75000"/>
                  </a:schemeClr>
                </a:solidFill>
              </a:rPr>
              <a:t>Yd = Y – T</a:t>
            </a:r>
          </a:p>
          <a:p>
            <a:r>
              <a:rPr lang="en-US" dirty="0"/>
              <a:t>Final version of the model:</a:t>
            </a:r>
          </a:p>
          <a:p>
            <a:pPr marL="457200" lvl="1" indent="0">
              <a:buNone/>
            </a:pPr>
            <a:r>
              <a:rPr lang="en-US" dirty="0"/>
              <a:t>		C = 60 + .8Yd</a:t>
            </a:r>
          </a:p>
          <a:p>
            <a:pPr marL="457200" lvl="1" indent="0">
              <a:buNone/>
            </a:pPr>
            <a:r>
              <a:rPr lang="en-US" dirty="0"/>
              <a:t>		I = 120</a:t>
            </a:r>
          </a:p>
          <a:p>
            <a:pPr marL="457200" lvl="1" indent="0">
              <a:buNone/>
            </a:pPr>
            <a:r>
              <a:rPr lang="en-US" dirty="0"/>
              <a:t>		G = 100					Solve it again for Y!</a:t>
            </a:r>
          </a:p>
          <a:p>
            <a:pPr marL="457200" lvl="1" indent="0">
              <a:buNone/>
            </a:pPr>
            <a:r>
              <a:rPr lang="en-US" dirty="0"/>
              <a:t>		NX = 80 - .05Y</a:t>
            </a:r>
          </a:p>
          <a:p>
            <a:pPr marL="457200" lvl="1" indent="0">
              <a:buNone/>
            </a:pPr>
            <a:r>
              <a:rPr lang="en-US" dirty="0"/>
              <a:t>		T = .25Y</a:t>
            </a:r>
          </a:p>
          <a:p>
            <a:pPr marL="457200" lvl="1" indent="0">
              <a:buNone/>
            </a:pPr>
            <a:r>
              <a:rPr lang="en-US" dirty="0"/>
              <a:t>		</a:t>
            </a:r>
          </a:p>
          <a:p>
            <a:pPr marL="457200" lvl="1" indent="0">
              <a:buNone/>
            </a:pPr>
            <a:endParaRPr lang="en-US" dirty="0"/>
          </a:p>
        </p:txBody>
      </p:sp>
    </p:spTree>
    <p:extLst>
      <p:ext uri="{BB962C8B-B14F-4D97-AF65-F5344CB8AC3E}">
        <p14:creationId xmlns:p14="http://schemas.microsoft.com/office/powerpoint/2010/main" val="39301035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AF62D4-35E5-56CB-5E1C-2722C51C7D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44EC06-E94F-553C-9124-2FFB3F9AD11D}"/>
              </a:ext>
            </a:extLst>
          </p:cNvPr>
          <p:cNvSpPr>
            <a:spLocks noGrp="1"/>
          </p:cNvSpPr>
          <p:nvPr>
            <p:ph type="title"/>
          </p:nvPr>
        </p:nvSpPr>
        <p:spPr/>
        <p:txBody>
          <a:bodyPr>
            <a:normAutofit/>
          </a:bodyPr>
          <a:lstStyle/>
          <a:p>
            <a:pPr algn="ctr"/>
            <a:r>
              <a:rPr lang="en-US" dirty="0"/>
              <a:t>Income/sales taxes flatten E line</a:t>
            </a:r>
          </a:p>
        </p:txBody>
      </p:sp>
      <p:cxnSp>
        <p:nvCxnSpPr>
          <p:cNvPr id="4" name="Straight Connector 3">
            <a:extLst>
              <a:ext uri="{FF2B5EF4-FFF2-40B4-BE49-F238E27FC236}">
                <a16:creationId xmlns:a16="http://schemas.microsoft.com/office/drawing/2014/main" id="{A214A3FC-6877-85E8-06B3-04A0EDBB7FFF}"/>
              </a:ext>
            </a:extLst>
          </p:cNvPr>
          <p:cNvCxnSpPr>
            <a:cxnSpLocks/>
          </p:cNvCxnSpPr>
          <p:nvPr/>
        </p:nvCxnSpPr>
        <p:spPr>
          <a:xfrm flipH="1">
            <a:off x="1865042" y="2002207"/>
            <a:ext cx="12218" cy="32541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9692529-D488-5EC3-DD3B-D1DD28CCB8ED}"/>
              </a:ext>
            </a:extLst>
          </p:cNvPr>
          <p:cNvCxnSpPr>
            <a:cxnSpLocks/>
          </p:cNvCxnSpPr>
          <p:nvPr/>
        </p:nvCxnSpPr>
        <p:spPr>
          <a:xfrm>
            <a:off x="1865042" y="5267648"/>
            <a:ext cx="460719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B92FD92-ABEE-77ED-5C68-3A0A3A12AB63}"/>
              </a:ext>
            </a:extLst>
          </p:cNvPr>
          <p:cNvCxnSpPr>
            <a:cxnSpLocks/>
          </p:cNvCxnSpPr>
          <p:nvPr/>
        </p:nvCxnSpPr>
        <p:spPr>
          <a:xfrm flipV="1">
            <a:off x="1865042" y="2452027"/>
            <a:ext cx="3131940" cy="181517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689BA1C-FFBA-4DFC-0710-4B73983351B8}"/>
              </a:ext>
            </a:extLst>
          </p:cNvPr>
          <p:cNvSpPr txBox="1"/>
          <p:nvPr/>
        </p:nvSpPr>
        <p:spPr>
          <a:xfrm>
            <a:off x="5642860" y="5316435"/>
            <a:ext cx="1922489" cy="415498"/>
          </a:xfrm>
          <a:prstGeom prst="rect">
            <a:avLst/>
          </a:prstGeom>
          <a:noFill/>
        </p:spPr>
        <p:txBody>
          <a:bodyPr wrap="square" rtlCol="0">
            <a:spAutoFit/>
          </a:bodyPr>
          <a:lstStyle/>
          <a:p>
            <a:r>
              <a:rPr lang="en-US" sz="2100" dirty="0"/>
              <a:t>Y (real income)</a:t>
            </a:r>
          </a:p>
        </p:txBody>
      </p:sp>
      <p:sp>
        <p:nvSpPr>
          <p:cNvPr id="10" name="TextBox 9">
            <a:extLst>
              <a:ext uri="{FF2B5EF4-FFF2-40B4-BE49-F238E27FC236}">
                <a16:creationId xmlns:a16="http://schemas.microsoft.com/office/drawing/2014/main" id="{BE948A6D-B198-38D0-3F75-C004550D7586}"/>
              </a:ext>
            </a:extLst>
          </p:cNvPr>
          <p:cNvSpPr txBox="1"/>
          <p:nvPr/>
        </p:nvSpPr>
        <p:spPr>
          <a:xfrm>
            <a:off x="397544" y="1688025"/>
            <a:ext cx="1479716" cy="646331"/>
          </a:xfrm>
          <a:prstGeom prst="rect">
            <a:avLst/>
          </a:prstGeom>
          <a:noFill/>
        </p:spPr>
        <p:txBody>
          <a:bodyPr wrap="square" rtlCol="0">
            <a:spAutoFit/>
          </a:bodyPr>
          <a:lstStyle/>
          <a:p>
            <a:r>
              <a:rPr lang="en-US" dirty="0"/>
              <a:t>Expenditure</a:t>
            </a:r>
          </a:p>
          <a:p>
            <a:r>
              <a:rPr lang="en-US" dirty="0"/>
              <a:t>and GDP</a:t>
            </a:r>
          </a:p>
        </p:txBody>
      </p:sp>
      <p:sp>
        <p:nvSpPr>
          <p:cNvPr id="5" name="TextBox 4">
            <a:extLst>
              <a:ext uri="{FF2B5EF4-FFF2-40B4-BE49-F238E27FC236}">
                <a16:creationId xmlns:a16="http://schemas.microsoft.com/office/drawing/2014/main" id="{2AE29590-7818-6DB6-9C97-3B25EB071A05}"/>
              </a:ext>
            </a:extLst>
          </p:cNvPr>
          <p:cNvSpPr txBox="1"/>
          <p:nvPr/>
        </p:nvSpPr>
        <p:spPr>
          <a:xfrm>
            <a:off x="6169937" y="3700593"/>
            <a:ext cx="2790825" cy="923330"/>
          </a:xfrm>
          <a:prstGeom prst="rect">
            <a:avLst/>
          </a:prstGeom>
          <a:noFill/>
        </p:spPr>
        <p:txBody>
          <a:bodyPr wrap="square" rtlCol="0">
            <a:spAutoFit/>
          </a:bodyPr>
          <a:lstStyle/>
          <a:p>
            <a:r>
              <a:rPr lang="en-US" dirty="0">
                <a:solidFill>
                  <a:schemeClr val="accent5">
                    <a:lumMod val="75000"/>
                  </a:schemeClr>
                </a:solidFill>
              </a:rPr>
              <a:t>New equation of the E line:</a:t>
            </a:r>
          </a:p>
          <a:p>
            <a:r>
              <a:rPr lang="en-US" dirty="0">
                <a:solidFill>
                  <a:schemeClr val="accent5">
                    <a:lumMod val="75000"/>
                  </a:schemeClr>
                </a:solidFill>
              </a:rPr>
              <a:t>E = 360 + .55Y</a:t>
            </a:r>
          </a:p>
          <a:p>
            <a:endParaRPr lang="en-US" dirty="0"/>
          </a:p>
        </p:txBody>
      </p:sp>
      <p:sp>
        <p:nvSpPr>
          <p:cNvPr id="11" name="TextBox 10">
            <a:extLst>
              <a:ext uri="{FF2B5EF4-FFF2-40B4-BE49-F238E27FC236}">
                <a16:creationId xmlns:a16="http://schemas.microsoft.com/office/drawing/2014/main" id="{CB791302-1488-EC22-5EE2-4864D1F09D99}"/>
              </a:ext>
            </a:extLst>
          </p:cNvPr>
          <p:cNvSpPr txBox="1"/>
          <p:nvPr/>
        </p:nvSpPr>
        <p:spPr>
          <a:xfrm>
            <a:off x="4915738" y="2219171"/>
            <a:ext cx="1778051" cy="369332"/>
          </a:xfrm>
          <a:prstGeom prst="rect">
            <a:avLst/>
          </a:prstGeom>
          <a:noFill/>
        </p:spPr>
        <p:txBody>
          <a:bodyPr wrap="none" rtlCol="0">
            <a:spAutoFit/>
          </a:bodyPr>
          <a:lstStyle/>
          <a:p>
            <a:r>
              <a:rPr lang="en-US" dirty="0"/>
              <a:t>E = C + I + G + NX</a:t>
            </a:r>
          </a:p>
        </p:txBody>
      </p:sp>
      <p:sp>
        <p:nvSpPr>
          <p:cNvPr id="12" name="TextBox 11">
            <a:extLst>
              <a:ext uri="{FF2B5EF4-FFF2-40B4-BE49-F238E27FC236}">
                <a16:creationId xmlns:a16="http://schemas.microsoft.com/office/drawing/2014/main" id="{A37B2C5F-3FD2-7982-9045-5734AFA5363B}"/>
              </a:ext>
            </a:extLst>
          </p:cNvPr>
          <p:cNvSpPr txBox="1"/>
          <p:nvPr/>
        </p:nvSpPr>
        <p:spPr>
          <a:xfrm>
            <a:off x="168235" y="4128701"/>
            <a:ext cx="1709025" cy="646331"/>
          </a:xfrm>
          <a:prstGeom prst="rect">
            <a:avLst/>
          </a:prstGeom>
          <a:noFill/>
        </p:spPr>
        <p:txBody>
          <a:bodyPr wrap="square" rtlCol="0">
            <a:spAutoFit/>
          </a:bodyPr>
          <a:lstStyle/>
          <a:p>
            <a:r>
              <a:rPr lang="en-US" dirty="0"/>
              <a:t>Intercept still = 360</a:t>
            </a:r>
          </a:p>
        </p:txBody>
      </p:sp>
      <p:cxnSp>
        <p:nvCxnSpPr>
          <p:cNvPr id="17" name="Straight Connector 16">
            <a:extLst>
              <a:ext uri="{FF2B5EF4-FFF2-40B4-BE49-F238E27FC236}">
                <a16:creationId xmlns:a16="http://schemas.microsoft.com/office/drawing/2014/main" id="{623741CD-28AC-71CF-8047-1B1CCB2E61EF}"/>
              </a:ext>
            </a:extLst>
          </p:cNvPr>
          <p:cNvCxnSpPr/>
          <p:nvPr/>
        </p:nvCxnSpPr>
        <p:spPr>
          <a:xfrm flipV="1">
            <a:off x="1877260" y="2036492"/>
            <a:ext cx="2951915" cy="3219914"/>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EEE210D2-B00E-1B4B-63C1-E3BAA0D53204}"/>
              </a:ext>
            </a:extLst>
          </p:cNvPr>
          <p:cNvGrpSpPr/>
          <p:nvPr/>
        </p:nvGrpSpPr>
        <p:grpSpPr>
          <a:xfrm>
            <a:off x="2181229" y="4888384"/>
            <a:ext cx="662040" cy="357210"/>
            <a:chOff x="2908305" y="5374845"/>
            <a:chExt cx="882720" cy="476280"/>
          </a:xfrm>
        </p:grpSpPr>
        <mc:AlternateContent xmlns:mc="http://schemas.openxmlformats.org/markup-compatibility/2006" xmlns:p14="http://schemas.microsoft.com/office/powerpoint/2010/main">
          <mc:Choice Requires="p14">
            <p:contentPart p14:bwMode="auto" r:id="rId2">
              <p14:nvContentPartPr>
                <p14:cNvPr id="18" name="Ink 17">
                  <a:extLst>
                    <a:ext uri="{FF2B5EF4-FFF2-40B4-BE49-F238E27FC236}">
                      <a16:creationId xmlns:a16="http://schemas.microsoft.com/office/drawing/2014/main" id="{9E93C0F1-F1F4-53C6-4567-3BBD8FC2F8DB}"/>
                    </a:ext>
                  </a:extLst>
                </p14:cNvPr>
                <p14:cNvContentPartPr/>
                <p14:nvPr/>
              </p14:nvContentPartPr>
              <p14:xfrm>
                <a:off x="2908305" y="5478525"/>
                <a:ext cx="192240" cy="372600"/>
              </p14:xfrm>
            </p:contentPart>
          </mc:Choice>
          <mc:Fallback xmlns="">
            <p:pic>
              <p:nvPicPr>
                <p:cNvPr id="18" name="Ink 17">
                  <a:extLst>
                    <a:ext uri="{FF2B5EF4-FFF2-40B4-BE49-F238E27FC236}">
                      <a16:creationId xmlns:a16="http://schemas.microsoft.com/office/drawing/2014/main" id="{9E93C0F1-F1F4-53C6-4567-3BBD8FC2F8DB}"/>
                    </a:ext>
                  </a:extLst>
                </p:cNvPr>
                <p:cNvPicPr/>
                <p:nvPr/>
              </p:nvPicPr>
              <p:blipFill>
                <a:blip r:embed="rId3"/>
                <a:stretch>
                  <a:fillRect/>
                </a:stretch>
              </p:blipFill>
              <p:spPr>
                <a:xfrm>
                  <a:off x="2896290" y="5466537"/>
                  <a:ext cx="215789" cy="396097"/>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9" name="Ink 18">
                  <a:extLst>
                    <a:ext uri="{FF2B5EF4-FFF2-40B4-BE49-F238E27FC236}">
                      <a16:creationId xmlns:a16="http://schemas.microsoft.com/office/drawing/2014/main" id="{FC9F5B2E-9962-AF76-DEBB-C110B429E897}"/>
                    </a:ext>
                  </a:extLst>
                </p14:cNvPr>
                <p14:cNvContentPartPr/>
                <p14:nvPr/>
              </p14:nvContentPartPr>
              <p14:xfrm>
                <a:off x="3282345" y="5446125"/>
                <a:ext cx="228600" cy="131400"/>
              </p14:xfrm>
            </p:contentPart>
          </mc:Choice>
          <mc:Fallback xmlns="">
            <p:pic>
              <p:nvPicPr>
                <p:cNvPr id="19" name="Ink 18">
                  <a:extLst>
                    <a:ext uri="{FF2B5EF4-FFF2-40B4-BE49-F238E27FC236}">
                      <a16:creationId xmlns:a16="http://schemas.microsoft.com/office/drawing/2014/main" id="{FC9F5B2E-9962-AF76-DEBB-C110B429E897}"/>
                    </a:ext>
                  </a:extLst>
                </p:cNvPr>
                <p:cNvPicPr/>
                <p:nvPr/>
              </p:nvPicPr>
              <p:blipFill>
                <a:blip r:embed="rId5"/>
                <a:stretch>
                  <a:fillRect/>
                </a:stretch>
              </p:blipFill>
              <p:spPr>
                <a:xfrm>
                  <a:off x="3270364" y="5434136"/>
                  <a:ext cx="252083" cy="154899"/>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1" name="Ink 20">
                  <a:extLst>
                    <a:ext uri="{FF2B5EF4-FFF2-40B4-BE49-F238E27FC236}">
                      <a16:creationId xmlns:a16="http://schemas.microsoft.com/office/drawing/2014/main" id="{C389D112-C7A7-EE1C-16C4-739947CFCCE7}"/>
                    </a:ext>
                  </a:extLst>
                </p14:cNvPr>
                <p14:cNvContentPartPr/>
                <p14:nvPr/>
              </p14:nvContentPartPr>
              <p14:xfrm>
                <a:off x="3450105" y="5469885"/>
                <a:ext cx="10440" cy="196560"/>
              </p14:xfrm>
            </p:contentPart>
          </mc:Choice>
          <mc:Fallback xmlns="">
            <p:pic>
              <p:nvPicPr>
                <p:cNvPr id="21" name="Ink 20">
                  <a:extLst>
                    <a:ext uri="{FF2B5EF4-FFF2-40B4-BE49-F238E27FC236}">
                      <a16:creationId xmlns:a16="http://schemas.microsoft.com/office/drawing/2014/main" id="{C389D112-C7A7-EE1C-16C4-739947CFCCE7}"/>
                    </a:ext>
                  </a:extLst>
                </p:cNvPr>
                <p:cNvPicPr/>
                <p:nvPr/>
              </p:nvPicPr>
              <p:blipFill>
                <a:blip r:embed="rId7"/>
                <a:stretch>
                  <a:fillRect/>
                </a:stretch>
              </p:blipFill>
              <p:spPr>
                <a:xfrm>
                  <a:off x="3438757" y="5457929"/>
                  <a:ext cx="32682" cy="219994"/>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3" name="Ink 22">
                  <a:extLst>
                    <a:ext uri="{FF2B5EF4-FFF2-40B4-BE49-F238E27FC236}">
                      <a16:creationId xmlns:a16="http://schemas.microsoft.com/office/drawing/2014/main" id="{F5837EE7-613E-99D0-AAC9-A2E2A09ECB7A}"/>
                    </a:ext>
                  </a:extLst>
                </p14:cNvPr>
                <p14:cNvContentPartPr/>
                <p14:nvPr/>
              </p14:nvContentPartPr>
              <p14:xfrm>
                <a:off x="3555225" y="5374845"/>
                <a:ext cx="235800" cy="329040"/>
              </p14:xfrm>
            </p:contentPart>
          </mc:Choice>
          <mc:Fallback xmlns="">
            <p:pic>
              <p:nvPicPr>
                <p:cNvPr id="23" name="Ink 22">
                  <a:extLst>
                    <a:ext uri="{FF2B5EF4-FFF2-40B4-BE49-F238E27FC236}">
                      <a16:creationId xmlns:a16="http://schemas.microsoft.com/office/drawing/2014/main" id="{F5837EE7-613E-99D0-AAC9-A2E2A09ECB7A}"/>
                    </a:ext>
                  </a:extLst>
                </p:cNvPr>
                <p:cNvPicPr/>
                <p:nvPr/>
              </p:nvPicPr>
              <p:blipFill>
                <a:blip r:embed="rId9"/>
                <a:stretch>
                  <a:fillRect/>
                </a:stretch>
              </p:blipFill>
              <p:spPr>
                <a:xfrm>
                  <a:off x="3543243" y="5362854"/>
                  <a:ext cx="259284" cy="352543"/>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25" name="Ink 24">
                <a:extLst>
                  <a:ext uri="{FF2B5EF4-FFF2-40B4-BE49-F238E27FC236}">
                    <a16:creationId xmlns:a16="http://schemas.microsoft.com/office/drawing/2014/main" id="{47067D96-700C-1CB0-ADBC-7EB3BEB5BDF0}"/>
                  </a:ext>
                </a:extLst>
              </p14:cNvPr>
              <p14:cNvContentPartPr/>
              <p14:nvPr/>
            </p14:nvContentPartPr>
            <p14:xfrm>
              <a:off x="2939389" y="4886224"/>
              <a:ext cx="75060" cy="72090"/>
            </p14:xfrm>
          </p:contentPart>
        </mc:Choice>
        <mc:Fallback xmlns="">
          <p:pic>
            <p:nvPicPr>
              <p:cNvPr id="25" name="Ink 24">
                <a:extLst>
                  <a:ext uri="{FF2B5EF4-FFF2-40B4-BE49-F238E27FC236}">
                    <a16:creationId xmlns:a16="http://schemas.microsoft.com/office/drawing/2014/main" id="{47067D96-700C-1CB0-ADBC-7EB3BEB5BDF0}"/>
                  </a:ext>
                </a:extLst>
              </p:cNvPr>
              <p:cNvPicPr/>
              <p:nvPr/>
            </p:nvPicPr>
            <p:blipFill>
              <a:blip r:embed="rId11"/>
              <a:stretch>
                <a:fillRect/>
              </a:stretch>
            </p:blipFill>
            <p:spPr>
              <a:xfrm>
                <a:off x="2930453" y="4877258"/>
                <a:ext cx="92574" cy="89664"/>
              </a:xfrm>
              <a:prstGeom prst="rect">
                <a:avLst/>
              </a:prstGeom>
            </p:spPr>
          </p:pic>
        </mc:Fallback>
      </mc:AlternateContent>
      <p:cxnSp>
        <p:nvCxnSpPr>
          <p:cNvPr id="7" name="Straight Connector 6">
            <a:extLst>
              <a:ext uri="{FF2B5EF4-FFF2-40B4-BE49-F238E27FC236}">
                <a16:creationId xmlns:a16="http://schemas.microsoft.com/office/drawing/2014/main" id="{5A6F58FB-C0D1-67FA-E1B8-915427DE4C2C}"/>
              </a:ext>
            </a:extLst>
          </p:cNvPr>
          <p:cNvCxnSpPr/>
          <p:nvPr/>
        </p:nvCxnSpPr>
        <p:spPr>
          <a:xfrm>
            <a:off x="3825479" y="3141458"/>
            <a:ext cx="0" cy="2104136"/>
          </a:xfrm>
          <a:prstGeom prst="line">
            <a:avLst/>
          </a:prstGeom>
          <a:ln w="22225">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1A54F7D-837B-5DBA-3DB6-6D9D06947F2A}"/>
              </a:ext>
            </a:extLst>
          </p:cNvPr>
          <p:cNvSpPr txBox="1"/>
          <p:nvPr/>
        </p:nvSpPr>
        <p:spPr>
          <a:xfrm>
            <a:off x="2939390" y="5362601"/>
            <a:ext cx="2243460" cy="646331"/>
          </a:xfrm>
          <a:prstGeom prst="rect">
            <a:avLst/>
          </a:prstGeom>
          <a:noFill/>
        </p:spPr>
        <p:txBody>
          <a:bodyPr wrap="square" rtlCol="0">
            <a:spAutoFit/>
          </a:bodyPr>
          <a:lstStyle/>
          <a:p>
            <a:r>
              <a:rPr lang="en-US" dirty="0"/>
              <a:t>   Ye’      Ye</a:t>
            </a:r>
          </a:p>
          <a:p>
            <a:r>
              <a:rPr lang="en-US" dirty="0"/>
              <a:t>800      1440</a:t>
            </a:r>
          </a:p>
        </p:txBody>
      </p:sp>
      <p:cxnSp>
        <p:nvCxnSpPr>
          <p:cNvPr id="22" name="Straight Connector 21">
            <a:extLst>
              <a:ext uri="{FF2B5EF4-FFF2-40B4-BE49-F238E27FC236}">
                <a16:creationId xmlns:a16="http://schemas.microsoft.com/office/drawing/2014/main" id="{98E70274-94FD-2454-FC25-B564B5E8A748}"/>
              </a:ext>
            </a:extLst>
          </p:cNvPr>
          <p:cNvCxnSpPr>
            <a:cxnSpLocks/>
          </p:cNvCxnSpPr>
          <p:nvPr/>
        </p:nvCxnSpPr>
        <p:spPr>
          <a:xfrm flipV="1">
            <a:off x="1877260" y="2923531"/>
            <a:ext cx="3206285" cy="1343669"/>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CAF29BCF-2124-1B59-70F9-C37615B9EC0E}"/>
              </a:ext>
            </a:extLst>
          </p:cNvPr>
          <p:cNvSpPr txBox="1"/>
          <p:nvPr/>
        </p:nvSpPr>
        <p:spPr>
          <a:xfrm>
            <a:off x="5071326" y="2746532"/>
            <a:ext cx="1893467" cy="369332"/>
          </a:xfrm>
          <a:prstGeom prst="rect">
            <a:avLst/>
          </a:prstGeom>
          <a:noFill/>
        </p:spPr>
        <p:txBody>
          <a:bodyPr wrap="none" rtlCol="0">
            <a:spAutoFit/>
          </a:bodyPr>
          <a:lstStyle/>
          <a:p>
            <a:r>
              <a:rPr lang="en-US" dirty="0"/>
              <a:t>E’ = C’ + I + G + NX</a:t>
            </a:r>
          </a:p>
        </p:txBody>
      </p:sp>
      <p:cxnSp>
        <p:nvCxnSpPr>
          <p:cNvPr id="28" name="Straight Connector 27">
            <a:extLst>
              <a:ext uri="{FF2B5EF4-FFF2-40B4-BE49-F238E27FC236}">
                <a16:creationId xmlns:a16="http://schemas.microsoft.com/office/drawing/2014/main" id="{8D64522C-85FD-277B-30A5-B12F898181F1}"/>
              </a:ext>
            </a:extLst>
          </p:cNvPr>
          <p:cNvCxnSpPr>
            <a:cxnSpLocks/>
          </p:cNvCxnSpPr>
          <p:nvPr/>
        </p:nvCxnSpPr>
        <p:spPr>
          <a:xfrm>
            <a:off x="3353217" y="3646449"/>
            <a:ext cx="0" cy="1621199"/>
          </a:xfrm>
          <a:prstGeom prst="line">
            <a:avLst/>
          </a:prstGeom>
          <a:ln w="28575">
            <a:solidFill>
              <a:srgbClr val="00CBEF"/>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12">
            <p14:nvContentPartPr>
              <p14:cNvPr id="13" name="Ink 12">
                <a:extLst>
                  <a:ext uri="{FF2B5EF4-FFF2-40B4-BE49-F238E27FC236}">
                    <a16:creationId xmlns:a16="http://schemas.microsoft.com/office/drawing/2014/main" id="{D9BCB4FE-A38F-17E7-4DF8-590BE0711618}"/>
                  </a:ext>
                </a:extLst>
              </p14:cNvPr>
              <p14:cNvContentPartPr/>
              <p14:nvPr/>
            </p14:nvContentPartPr>
            <p14:xfrm>
              <a:off x="4459603" y="5170197"/>
              <a:ext cx="360" cy="92160"/>
            </p14:xfrm>
          </p:contentPart>
        </mc:Choice>
        <mc:Fallback xmlns="">
          <p:pic>
            <p:nvPicPr>
              <p:cNvPr id="13" name="Ink 12">
                <a:extLst>
                  <a:ext uri="{FF2B5EF4-FFF2-40B4-BE49-F238E27FC236}">
                    <a16:creationId xmlns:a16="http://schemas.microsoft.com/office/drawing/2014/main" id="{D9BCB4FE-A38F-17E7-4DF8-590BE0711618}"/>
                  </a:ext>
                </a:extLst>
              </p:cNvPr>
              <p:cNvPicPr/>
              <p:nvPr/>
            </p:nvPicPr>
            <p:blipFill>
              <a:blip r:embed="rId13"/>
              <a:stretch>
                <a:fillRect/>
              </a:stretch>
            </p:blipFill>
            <p:spPr>
              <a:xfrm>
                <a:off x="4450603" y="5161197"/>
                <a:ext cx="180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9" name="Ink 28">
                <a:extLst>
                  <a:ext uri="{FF2B5EF4-FFF2-40B4-BE49-F238E27FC236}">
                    <a16:creationId xmlns:a16="http://schemas.microsoft.com/office/drawing/2014/main" id="{29F108E8-758C-5390-386E-6A29D4BBDB6A}"/>
                  </a:ext>
                </a:extLst>
              </p14:cNvPr>
              <p14:cNvContentPartPr/>
              <p14:nvPr/>
            </p14:nvContentPartPr>
            <p14:xfrm>
              <a:off x="4487343" y="2756583"/>
              <a:ext cx="248760" cy="299520"/>
            </p14:xfrm>
          </p:contentPart>
        </mc:Choice>
        <mc:Fallback xmlns="">
          <p:pic>
            <p:nvPicPr>
              <p:cNvPr id="29" name="Ink 28">
                <a:extLst>
                  <a:ext uri="{FF2B5EF4-FFF2-40B4-BE49-F238E27FC236}">
                    <a16:creationId xmlns:a16="http://schemas.microsoft.com/office/drawing/2014/main" id="{29F108E8-758C-5390-386E-6A29D4BBDB6A}"/>
                  </a:ext>
                </a:extLst>
              </p:cNvPr>
              <p:cNvPicPr/>
              <p:nvPr/>
            </p:nvPicPr>
            <p:blipFill>
              <a:blip r:embed="rId15"/>
              <a:stretch>
                <a:fillRect/>
              </a:stretch>
            </p:blipFill>
            <p:spPr>
              <a:xfrm>
                <a:off x="4478343" y="2747943"/>
                <a:ext cx="266400" cy="317160"/>
              </a:xfrm>
              <a:prstGeom prst="rect">
                <a:avLst/>
              </a:prstGeom>
            </p:spPr>
          </p:pic>
        </mc:Fallback>
      </mc:AlternateContent>
    </p:spTree>
    <p:extLst>
      <p:ext uri="{BB962C8B-B14F-4D97-AF65-F5344CB8AC3E}">
        <p14:creationId xmlns:p14="http://schemas.microsoft.com/office/powerpoint/2010/main" val="2075682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92FFC-F8F8-4549-B087-C23ADC66FC1F}"/>
              </a:ext>
            </a:extLst>
          </p:cNvPr>
          <p:cNvSpPr>
            <a:spLocks noGrp="1"/>
          </p:cNvSpPr>
          <p:nvPr>
            <p:ph type="title"/>
          </p:nvPr>
        </p:nvSpPr>
        <p:spPr/>
        <p:txBody>
          <a:bodyPr/>
          <a:lstStyle/>
          <a:p>
            <a:r>
              <a:rPr lang="en-US" dirty="0">
                <a:solidFill>
                  <a:srgbClr val="006037"/>
                </a:solidFill>
                <a:latin typeface="Calisto MT" panose="02040603050505030304" pitchFamily="18" charset="77"/>
              </a:rPr>
              <a:t>Money is a unique asset</a:t>
            </a:r>
          </a:p>
        </p:txBody>
      </p:sp>
      <p:sp>
        <p:nvSpPr>
          <p:cNvPr id="3" name="Content Placeholder 2">
            <a:extLst>
              <a:ext uri="{FF2B5EF4-FFF2-40B4-BE49-F238E27FC236}">
                <a16:creationId xmlns:a16="http://schemas.microsoft.com/office/drawing/2014/main" id="{1D59171A-319F-ED47-9246-78C26926B73B}"/>
              </a:ext>
            </a:extLst>
          </p:cNvPr>
          <p:cNvSpPr>
            <a:spLocks noGrp="1"/>
          </p:cNvSpPr>
          <p:nvPr>
            <p:ph idx="1"/>
          </p:nvPr>
        </p:nvSpPr>
        <p:spPr>
          <a:xfrm>
            <a:off x="263471" y="1633369"/>
            <a:ext cx="8679051" cy="4689939"/>
          </a:xfrm>
        </p:spPr>
        <p:txBody>
          <a:bodyPr>
            <a:normAutofit lnSpcReduction="10000"/>
          </a:bodyPr>
          <a:lstStyle/>
          <a:p>
            <a:r>
              <a:rPr lang="en-US" dirty="0"/>
              <a:t>It has three important functions, unlike other assets</a:t>
            </a:r>
          </a:p>
          <a:p>
            <a:pPr lvl="1"/>
            <a:r>
              <a:rPr lang="en-US" dirty="0">
                <a:solidFill>
                  <a:srgbClr val="006037"/>
                </a:solidFill>
              </a:rPr>
              <a:t>Medium of exchange: we use it to buy things. You can’t buy things with most assets. Credit cards are another medium of exchange, but are not an asset. Crypto? You can’t buy ordinary things with it—it’s not a good medium of exchange</a:t>
            </a:r>
          </a:p>
          <a:p>
            <a:pPr lvl="1"/>
            <a:r>
              <a:rPr lang="en-US" dirty="0">
                <a:solidFill>
                  <a:schemeClr val="accent1">
                    <a:lumMod val="75000"/>
                  </a:schemeClr>
                </a:solidFill>
              </a:rPr>
              <a:t>Store of value: we can use it to save (pros and cons: safe, but vulnerable to inflation)</a:t>
            </a:r>
          </a:p>
          <a:p>
            <a:pPr lvl="1"/>
            <a:r>
              <a:rPr lang="en-US" dirty="0">
                <a:solidFill>
                  <a:srgbClr val="009193"/>
                </a:solidFill>
              </a:rPr>
              <a:t>Unit of account: we use our money to express the value of things</a:t>
            </a:r>
          </a:p>
        </p:txBody>
      </p:sp>
    </p:spTree>
    <p:extLst>
      <p:ext uri="{BB962C8B-B14F-4D97-AF65-F5344CB8AC3E}">
        <p14:creationId xmlns:p14="http://schemas.microsoft.com/office/powerpoint/2010/main" val="29018114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3936A3-976B-0755-A004-B05D259C620E}"/>
              </a:ext>
            </a:extLst>
          </p:cNvPr>
          <p:cNvSpPr>
            <a:spLocks noGrp="1"/>
          </p:cNvSpPr>
          <p:nvPr>
            <p:ph type="title"/>
          </p:nvPr>
        </p:nvSpPr>
        <p:spPr>
          <a:xfrm>
            <a:off x="457200" y="274637"/>
            <a:ext cx="8229600" cy="1487901"/>
          </a:xfrm>
        </p:spPr>
        <p:txBody>
          <a:bodyPr>
            <a:normAutofit/>
          </a:bodyPr>
          <a:lstStyle/>
          <a:p>
            <a:r>
              <a:rPr lang="en-US" dirty="0"/>
              <a:t>Overall effect of government on the macroeconomy</a:t>
            </a:r>
          </a:p>
        </p:txBody>
      </p:sp>
      <p:sp>
        <p:nvSpPr>
          <p:cNvPr id="4" name="Content Placeholder 3">
            <a:extLst>
              <a:ext uri="{FF2B5EF4-FFF2-40B4-BE49-F238E27FC236}">
                <a16:creationId xmlns:a16="http://schemas.microsoft.com/office/drawing/2014/main" id="{DC5AD70E-3395-99CF-7702-E8064BE69980}"/>
              </a:ext>
            </a:extLst>
          </p:cNvPr>
          <p:cNvSpPr>
            <a:spLocks noGrp="1"/>
          </p:cNvSpPr>
          <p:nvPr>
            <p:ph idx="1"/>
          </p:nvPr>
        </p:nvSpPr>
        <p:spPr>
          <a:xfrm>
            <a:off x="457199" y="2199861"/>
            <a:ext cx="8448261" cy="4383502"/>
          </a:xfrm>
        </p:spPr>
        <p:txBody>
          <a:bodyPr>
            <a:normAutofit fontScale="92500" lnSpcReduction="10000"/>
          </a:bodyPr>
          <a:lstStyle/>
          <a:p>
            <a:r>
              <a:rPr lang="en-US" sz="3000" dirty="0">
                <a:solidFill>
                  <a:srgbClr val="00B050"/>
                </a:solidFill>
              </a:rPr>
              <a:t>Govt spending and transfers increase GDP</a:t>
            </a:r>
          </a:p>
          <a:p>
            <a:r>
              <a:rPr lang="en-US" sz="3000" dirty="0">
                <a:solidFill>
                  <a:schemeClr val="bg2">
                    <a:lumMod val="50000"/>
                  </a:schemeClr>
                </a:solidFill>
              </a:rPr>
              <a:t>Taxes tend to </a:t>
            </a:r>
            <a:r>
              <a:rPr lang="en-US" sz="3000">
                <a:solidFill>
                  <a:schemeClr val="bg2">
                    <a:lumMod val="50000"/>
                  </a:schemeClr>
                </a:solidFill>
              </a:rPr>
              <a:t>reduce it</a:t>
            </a:r>
            <a:endParaRPr lang="en-US" sz="1200" dirty="0">
              <a:solidFill>
                <a:schemeClr val="bg2">
                  <a:lumMod val="50000"/>
                </a:schemeClr>
              </a:solidFill>
            </a:endParaRPr>
          </a:p>
          <a:p>
            <a:r>
              <a:rPr lang="en-US" dirty="0">
                <a:solidFill>
                  <a:schemeClr val="accent1">
                    <a:lumMod val="75000"/>
                  </a:schemeClr>
                </a:solidFill>
              </a:rPr>
              <a:t>And income/sales taxes reduce the multiplier</a:t>
            </a:r>
          </a:p>
          <a:p>
            <a:r>
              <a:rPr lang="en-US" dirty="0">
                <a:solidFill>
                  <a:srgbClr val="817FFF"/>
                </a:solidFill>
              </a:rPr>
              <a:t>They make the economy more stable even if there’s no active fiscal policy…</a:t>
            </a:r>
          </a:p>
          <a:p>
            <a:r>
              <a:rPr lang="en-US" dirty="0">
                <a:solidFill>
                  <a:srgbClr val="942093"/>
                </a:solidFill>
              </a:rPr>
              <a:t>Which is called “automatic stabilization”</a:t>
            </a:r>
          </a:p>
          <a:p>
            <a:r>
              <a:rPr lang="en-US" dirty="0">
                <a:solidFill>
                  <a:srgbClr val="7030A0"/>
                </a:solidFill>
              </a:rPr>
              <a:t>It means economies have quieter business cycles than 100 years ago when income taxes were tiny or non-existent</a:t>
            </a:r>
          </a:p>
          <a:p>
            <a:endParaRPr lang="en-US" dirty="0">
              <a:solidFill>
                <a:srgbClr val="7030A0"/>
              </a:solidFill>
            </a:endParaRPr>
          </a:p>
        </p:txBody>
      </p:sp>
    </p:spTree>
    <p:extLst>
      <p:ext uri="{BB962C8B-B14F-4D97-AF65-F5344CB8AC3E}">
        <p14:creationId xmlns:p14="http://schemas.microsoft.com/office/powerpoint/2010/main" val="31534469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D7EE4F8E-5C50-2547-832C-C44B79F75569}"/>
              </a:ext>
            </a:extLst>
          </p:cNvPr>
          <p:cNvGraphicFramePr>
            <a:graphicFrameLocks/>
          </p:cNvGraphicFramePr>
          <p:nvPr/>
        </p:nvGraphicFramePr>
        <p:xfrm>
          <a:off x="2165734" y="1785589"/>
          <a:ext cx="4812532" cy="4071224"/>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7">
            <a:extLst>
              <a:ext uri="{FF2B5EF4-FFF2-40B4-BE49-F238E27FC236}">
                <a16:creationId xmlns:a16="http://schemas.microsoft.com/office/drawing/2014/main" id="{B5EADC1C-981A-F045-A0B6-A7B9A7555DF6}"/>
              </a:ext>
            </a:extLst>
          </p:cNvPr>
          <p:cNvSpPr>
            <a:spLocks noGrp="1"/>
          </p:cNvSpPr>
          <p:nvPr>
            <p:ph type="title"/>
          </p:nvPr>
        </p:nvSpPr>
        <p:spPr>
          <a:xfrm>
            <a:off x="628650" y="345101"/>
            <a:ext cx="8369576" cy="1013002"/>
          </a:xfrm>
        </p:spPr>
        <p:txBody>
          <a:bodyPr>
            <a:normAutofit fontScale="90000"/>
          </a:bodyPr>
          <a:lstStyle/>
          <a:p>
            <a:pPr algn="ctr"/>
            <a:br>
              <a:rPr lang="en-US" sz="1800" dirty="0">
                <a:solidFill>
                  <a:srgbClr val="7030A0"/>
                </a:solidFill>
                <a:latin typeface="Calisto MT" panose="02040603050505030304" pitchFamily="18" charset="77"/>
              </a:rPr>
            </a:br>
            <a:r>
              <a:rPr lang="en-US" sz="3100" dirty="0">
                <a:solidFill>
                  <a:srgbClr val="FF5100"/>
                </a:solidFill>
                <a:latin typeface="Calisto MT" panose="02040603050505030304" pitchFamily="18" charset="77"/>
              </a:rPr>
              <a:t>Growth and fluctuations in U.S. real GDP since 1900</a:t>
            </a:r>
          </a:p>
        </p:txBody>
      </p:sp>
      <p:sp>
        <p:nvSpPr>
          <p:cNvPr id="11" name="TextBox 10">
            <a:extLst>
              <a:ext uri="{FF2B5EF4-FFF2-40B4-BE49-F238E27FC236}">
                <a16:creationId xmlns:a16="http://schemas.microsoft.com/office/drawing/2014/main" id="{01CD483D-CA4F-C048-B9B0-A2A64A54D022}"/>
              </a:ext>
            </a:extLst>
          </p:cNvPr>
          <p:cNvSpPr txBox="1"/>
          <p:nvPr/>
        </p:nvSpPr>
        <p:spPr>
          <a:xfrm>
            <a:off x="1480324" y="2736502"/>
            <a:ext cx="535259" cy="1061829"/>
          </a:xfrm>
          <a:prstGeom prst="rect">
            <a:avLst/>
          </a:prstGeom>
          <a:noFill/>
        </p:spPr>
        <p:txBody>
          <a:bodyPr wrap="square" rtlCol="0">
            <a:spAutoFit/>
          </a:bodyPr>
          <a:lstStyle/>
          <a:p>
            <a:r>
              <a:rPr lang="en-US" sz="1050" dirty="0"/>
              <a:t>Real GDP</a:t>
            </a:r>
          </a:p>
          <a:p>
            <a:r>
              <a:rPr lang="en-US" sz="1050" dirty="0"/>
              <a:t>in $b.</a:t>
            </a:r>
          </a:p>
          <a:p>
            <a:endParaRPr lang="en-US" sz="1050" dirty="0"/>
          </a:p>
          <a:p>
            <a:r>
              <a:rPr lang="en-US" sz="1050" dirty="0"/>
              <a:t>(log scale)</a:t>
            </a:r>
          </a:p>
        </p:txBody>
      </p:sp>
      <p:sp>
        <p:nvSpPr>
          <p:cNvPr id="13" name="TextBox 12">
            <a:extLst>
              <a:ext uri="{FF2B5EF4-FFF2-40B4-BE49-F238E27FC236}">
                <a16:creationId xmlns:a16="http://schemas.microsoft.com/office/drawing/2014/main" id="{896808F1-C247-F24C-9505-54B273AE9EC5}"/>
              </a:ext>
            </a:extLst>
          </p:cNvPr>
          <p:cNvSpPr txBox="1"/>
          <p:nvPr/>
        </p:nvSpPr>
        <p:spPr>
          <a:xfrm>
            <a:off x="6847563" y="5560414"/>
            <a:ext cx="455574" cy="253916"/>
          </a:xfrm>
          <a:prstGeom prst="rect">
            <a:avLst/>
          </a:prstGeom>
          <a:noFill/>
        </p:spPr>
        <p:txBody>
          <a:bodyPr wrap="none" rtlCol="0">
            <a:spAutoFit/>
          </a:bodyPr>
          <a:lstStyle/>
          <a:p>
            <a:r>
              <a:rPr lang="en-US" sz="1050" dirty="0"/>
              <a:t>Time</a:t>
            </a:r>
          </a:p>
        </p:txBody>
      </p:sp>
      <p:cxnSp>
        <p:nvCxnSpPr>
          <p:cNvPr id="5" name="Straight Connector 4">
            <a:extLst>
              <a:ext uri="{FF2B5EF4-FFF2-40B4-BE49-F238E27FC236}">
                <a16:creationId xmlns:a16="http://schemas.microsoft.com/office/drawing/2014/main" id="{06695C7D-25F6-DACC-79D9-15BC7E30D3CD}"/>
              </a:ext>
            </a:extLst>
          </p:cNvPr>
          <p:cNvCxnSpPr>
            <a:cxnSpLocks/>
          </p:cNvCxnSpPr>
          <p:nvPr/>
        </p:nvCxnSpPr>
        <p:spPr>
          <a:xfrm flipV="1">
            <a:off x="2608118" y="2471919"/>
            <a:ext cx="3980771" cy="3185932"/>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F8AC2D5-C5A8-B81F-230B-32950FB9E7CC}"/>
              </a:ext>
            </a:extLst>
          </p:cNvPr>
          <p:cNvSpPr txBox="1"/>
          <p:nvPr/>
        </p:nvSpPr>
        <p:spPr>
          <a:xfrm>
            <a:off x="6847563" y="1366034"/>
            <a:ext cx="1927925" cy="1754326"/>
          </a:xfrm>
          <a:prstGeom prst="rect">
            <a:avLst/>
          </a:prstGeom>
          <a:noFill/>
        </p:spPr>
        <p:txBody>
          <a:bodyPr wrap="square" rtlCol="0">
            <a:spAutoFit/>
          </a:bodyPr>
          <a:lstStyle/>
          <a:p>
            <a:r>
              <a:rPr lang="en-US" dirty="0">
                <a:solidFill>
                  <a:schemeClr val="bg2">
                    <a:lumMod val="50000"/>
                  </a:schemeClr>
                </a:solidFill>
              </a:rPr>
              <a:t>Reminder of how the deviations from trend are more pronounced prior to 1950 than after 1950</a:t>
            </a:r>
          </a:p>
        </p:txBody>
      </p:sp>
      <p:sp>
        <p:nvSpPr>
          <p:cNvPr id="3" name="TextBox 2">
            <a:extLst>
              <a:ext uri="{FF2B5EF4-FFF2-40B4-BE49-F238E27FC236}">
                <a16:creationId xmlns:a16="http://schemas.microsoft.com/office/drawing/2014/main" id="{8F9843BD-8C02-188D-E3C9-DDABCCFAA2BA}"/>
              </a:ext>
            </a:extLst>
          </p:cNvPr>
          <p:cNvSpPr txBox="1"/>
          <p:nvPr/>
        </p:nvSpPr>
        <p:spPr>
          <a:xfrm>
            <a:off x="6847563" y="3259753"/>
            <a:ext cx="2150663" cy="2308324"/>
          </a:xfrm>
          <a:prstGeom prst="rect">
            <a:avLst/>
          </a:prstGeom>
          <a:noFill/>
        </p:spPr>
        <p:txBody>
          <a:bodyPr wrap="square" rtlCol="0">
            <a:spAutoFit/>
          </a:bodyPr>
          <a:lstStyle/>
          <a:p>
            <a:r>
              <a:rPr lang="en-US" dirty="0">
                <a:solidFill>
                  <a:srgbClr val="942093"/>
                </a:solidFill>
              </a:rPr>
              <a:t>One reason is active fiscal policy like the COVID stimulus programs in the U.S.</a:t>
            </a:r>
          </a:p>
          <a:p>
            <a:r>
              <a:rPr lang="en-US" dirty="0">
                <a:solidFill>
                  <a:srgbClr val="942093"/>
                </a:solidFill>
              </a:rPr>
              <a:t>But automatic stabilization is another important reason</a:t>
            </a:r>
          </a:p>
        </p:txBody>
      </p:sp>
    </p:spTree>
    <p:extLst>
      <p:ext uri="{BB962C8B-B14F-4D97-AF65-F5344CB8AC3E}">
        <p14:creationId xmlns:p14="http://schemas.microsoft.com/office/powerpoint/2010/main" val="13291048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ED6A7-2574-64D6-D78E-BA713A0EA826}"/>
              </a:ext>
            </a:extLst>
          </p:cNvPr>
          <p:cNvSpPr>
            <a:spLocks noGrp="1"/>
          </p:cNvSpPr>
          <p:nvPr>
            <p:ph type="title"/>
          </p:nvPr>
        </p:nvSpPr>
        <p:spPr/>
        <p:txBody>
          <a:bodyPr>
            <a:normAutofit fontScale="90000"/>
          </a:bodyPr>
          <a:lstStyle/>
          <a:p>
            <a:r>
              <a:rPr lang="en-US" dirty="0"/>
              <a:t>We’ve been focused just on the size of G and Taxes so far</a:t>
            </a:r>
          </a:p>
        </p:txBody>
      </p:sp>
      <p:sp>
        <p:nvSpPr>
          <p:cNvPr id="3" name="Content Placeholder 2">
            <a:extLst>
              <a:ext uri="{FF2B5EF4-FFF2-40B4-BE49-F238E27FC236}">
                <a16:creationId xmlns:a16="http://schemas.microsoft.com/office/drawing/2014/main" id="{5788E8D0-9A76-9312-B6D5-34E350F4379D}"/>
              </a:ext>
            </a:extLst>
          </p:cNvPr>
          <p:cNvSpPr>
            <a:spLocks noGrp="1"/>
          </p:cNvSpPr>
          <p:nvPr>
            <p:ph idx="1"/>
          </p:nvPr>
        </p:nvSpPr>
        <p:spPr/>
        <p:txBody>
          <a:bodyPr/>
          <a:lstStyle/>
          <a:p>
            <a:r>
              <a:rPr lang="en-US" dirty="0"/>
              <a:t>But if there’s a fiscal stimulus, the choice of programs is just as important</a:t>
            </a:r>
          </a:p>
          <a:p>
            <a:r>
              <a:rPr lang="en-US" dirty="0"/>
              <a:t>What are the priorities?</a:t>
            </a:r>
          </a:p>
          <a:p>
            <a:r>
              <a:rPr lang="en-US" dirty="0"/>
              <a:t>What are the possibilities? </a:t>
            </a:r>
          </a:p>
        </p:txBody>
      </p:sp>
    </p:spTree>
    <p:extLst>
      <p:ext uri="{BB962C8B-B14F-4D97-AF65-F5344CB8AC3E}">
        <p14:creationId xmlns:p14="http://schemas.microsoft.com/office/powerpoint/2010/main" val="567240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F29139-CEE0-654E-982B-6C20E443CAD9}"/>
              </a:ext>
            </a:extLst>
          </p:cNvPr>
          <p:cNvSpPr>
            <a:spLocks noGrp="1"/>
          </p:cNvSpPr>
          <p:nvPr>
            <p:ph type="title"/>
          </p:nvPr>
        </p:nvSpPr>
        <p:spPr>
          <a:xfrm>
            <a:off x="628650" y="582375"/>
            <a:ext cx="7886700" cy="729055"/>
          </a:xfrm>
        </p:spPr>
        <p:txBody>
          <a:bodyPr>
            <a:normAutofit/>
          </a:bodyPr>
          <a:lstStyle/>
          <a:p>
            <a:pPr algn="ctr"/>
            <a:r>
              <a:rPr lang="en-US" sz="2400" dirty="0">
                <a:latin typeface="Century Schoolbook" panose="02040604050505020304" pitchFamily="18" charset="0"/>
              </a:rPr>
              <a:t>Policy Boot Camp</a:t>
            </a:r>
          </a:p>
        </p:txBody>
      </p:sp>
      <p:sp>
        <p:nvSpPr>
          <p:cNvPr id="5" name="Rectangle 4">
            <a:extLst>
              <a:ext uri="{FF2B5EF4-FFF2-40B4-BE49-F238E27FC236}">
                <a16:creationId xmlns:a16="http://schemas.microsoft.com/office/drawing/2014/main" id="{76B0EC2C-5BAA-DC41-AF5F-BD9808FB89D4}"/>
              </a:ext>
            </a:extLst>
          </p:cNvPr>
          <p:cNvSpPr/>
          <p:nvPr/>
        </p:nvSpPr>
        <p:spPr>
          <a:xfrm>
            <a:off x="628650" y="1496973"/>
            <a:ext cx="8011767" cy="5847755"/>
          </a:xfrm>
          <a:prstGeom prst="rect">
            <a:avLst/>
          </a:prstGeom>
        </p:spPr>
        <p:txBody>
          <a:bodyPr wrap="square">
            <a:spAutoFit/>
          </a:bodyPr>
          <a:lstStyle/>
          <a:p>
            <a:pPr algn="ctr"/>
            <a:r>
              <a:rPr lang="en-US" sz="2400" dirty="0">
                <a:latin typeface="+mj-lt"/>
                <a:ea typeface="Times New Roman" panose="02020603050405020304" pitchFamily="18" charset="0"/>
                <a:cs typeface="Times New Roman" panose="02020603050405020304" pitchFamily="18" charset="0"/>
              </a:rPr>
              <a:t>The situation: GDP is low, U is high </a:t>
            </a:r>
          </a:p>
          <a:p>
            <a:endParaRPr lang="en-US" dirty="0">
              <a:latin typeface="+mj-lt"/>
              <a:ea typeface="Times New Roman" panose="02020603050405020304" pitchFamily="18" charset="0"/>
              <a:cs typeface="Times New Roman" panose="02020603050405020304" pitchFamily="18" charset="0"/>
            </a:endParaRPr>
          </a:p>
          <a:p>
            <a:r>
              <a:rPr lang="en-US" sz="2000" dirty="0">
                <a:solidFill>
                  <a:schemeClr val="accent5">
                    <a:lumMod val="75000"/>
                  </a:schemeClr>
                </a:solidFill>
                <a:latin typeface="+mj-lt"/>
                <a:ea typeface="Times New Roman" panose="02020603050405020304" pitchFamily="18" charset="0"/>
                <a:cs typeface="Times New Roman" panose="02020603050405020304" pitchFamily="18" charset="0"/>
              </a:rPr>
              <a:t>Primary objective: raise GDP and reduce unemployment with fiscal policy. G↑ and/or T↓ and/or TR↑</a:t>
            </a:r>
          </a:p>
          <a:p>
            <a:r>
              <a:rPr lang="en-US" dirty="0">
                <a:solidFill>
                  <a:schemeClr val="accent5">
                    <a:lumMod val="75000"/>
                  </a:schemeClr>
                </a:solidFill>
                <a:latin typeface="+mj-lt"/>
                <a:ea typeface="Times New Roman" panose="02020603050405020304" pitchFamily="18" charset="0"/>
                <a:cs typeface="Times New Roman" panose="02020603050405020304" pitchFamily="18" charset="0"/>
              </a:rPr>
              <a:t> </a:t>
            </a:r>
          </a:p>
          <a:p>
            <a:r>
              <a:rPr lang="en-US" sz="2000" dirty="0">
                <a:solidFill>
                  <a:srgbClr val="A32148"/>
                </a:solidFill>
                <a:latin typeface="+mj-lt"/>
                <a:ea typeface="Times New Roman" panose="02020603050405020304" pitchFamily="18" charset="0"/>
                <a:cs typeface="Times New Roman" panose="02020603050405020304" pitchFamily="18" charset="0"/>
              </a:rPr>
              <a:t>Second objective: at the same time, using the fiscal expansion, accomplish some OTHER goal you think is important for your society </a:t>
            </a:r>
          </a:p>
          <a:p>
            <a:r>
              <a:rPr lang="en-US" dirty="0">
                <a:latin typeface="+mj-lt"/>
                <a:ea typeface="Times New Roman" panose="02020603050405020304" pitchFamily="18" charset="0"/>
                <a:cs typeface="Times New Roman" panose="02020603050405020304" pitchFamily="18" charset="0"/>
              </a:rPr>
              <a:t> </a:t>
            </a:r>
          </a:p>
          <a:p>
            <a:r>
              <a:rPr lang="en-US" sz="2000" dirty="0">
                <a:solidFill>
                  <a:srgbClr val="942093"/>
                </a:solidFill>
                <a:latin typeface="+mj-lt"/>
                <a:ea typeface="Times New Roman" panose="02020603050405020304" pitchFamily="18" charset="0"/>
                <a:cs typeface="Times New Roman" panose="02020603050405020304" pitchFamily="18" charset="0"/>
              </a:rPr>
              <a:t>Your job as a group: decide on a SECOND OBJECTIVE and determine what kind of policy: Targeted G? Targeted tax cut? Cash transfers or in-kind transfers to some group?</a:t>
            </a:r>
          </a:p>
          <a:p>
            <a:endParaRPr lang="en-US" sz="2000" dirty="0">
              <a:solidFill>
                <a:srgbClr val="942093"/>
              </a:solidFill>
              <a:latin typeface="+mj-lt"/>
              <a:ea typeface="Times New Roman" panose="02020603050405020304" pitchFamily="18" charset="0"/>
              <a:cs typeface="Times New Roman" panose="02020603050405020304" pitchFamily="18" charset="0"/>
            </a:endParaRPr>
          </a:p>
          <a:p>
            <a:r>
              <a:rPr lang="en-US" sz="2000" dirty="0">
                <a:solidFill>
                  <a:schemeClr val="accent3">
                    <a:lumMod val="75000"/>
                  </a:schemeClr>
                </a:solidFill>
                <a:latin typeface="+mj-lt"/>
                <a:ea typeface="Times New Roman" panose="02020603050405020304" pitchFamily="18" charset="0"/>
                <a:cs typeface="Times New Roman" panose="02020603050405020304" pitchFamily="18" charset="0"/>
              </a:rPr>
              <a:t>Your group may have a particular agenda or have many constituencies in mind. Choose accordingly</a:t>
            </a:r>
          </a:p>
          <a:p>
            <a:endParaRPr lang="en-US" sz="2000" dirty="0">
              <a:solidFill>
                <a:schemeClr val="accent3">
                  <a:lumMod val="75000"/>
                </a:schemeClr>
              </a:solidFill>
              <a:latin typeface="+mj-lt"/>
              <a:ea typeface="Times New Roman" panose="02020603050405020304" pitchFamily="18" charset="0"/>
              <a:cs typeface="Times New Roman" panose="02020603050405020304" pitchFamily="18" charset="0"/>
            </a:endParaRPr>
          </a:p>
          <a:p>
            <a:r>
              <a:rPr lang="en-US" sz="2000" dirty="0">
                <a:solidFill>
                  <a:srgbClr val="009193"/>
                </a:solidFill>
                <a:latin typeface="+mj-lt"/>
                <a:ea typeface="Times New Roman" panose="02020603050405020304" pitchFamily="18" charset="0"/>
                <a:cs typeface="Times New Roman" panose="02020603050405020304" pitchFamily="18" charset="0"/>
              </a:rPr>
              <a:t>Decide in 5-10 minutes and then share with the class</a:t>
            </a:r>
          </a:p>
          <a:p>
            <a:r>
              <a:rPr lang="en-US" sz="2000" dirty="0">
                <a:solidFill>
                  <a:srgbClr val="009193"/>
                </a:solidFill>
                <a:latin typeface="+mj-lt"/>
                <a:ea typeface="Times New Roman" panose="02020603050405020304" pitchFamily="18" charset="0"/>
                <a:cs typeface="Times New Roman" panose="02020603050405020304" pitchFamily="18" charset="0"/>
              </a:rPr>
              <a:t>Justify your objective and method: WHY??? And HOW???</a:t>
            </a:r>
          </a:p>
          <a:p>
            <a:r>
              <a:rPr lang="en-US" dirty="0">
                <a:latin typeface="+mj-lt"/>
                <a:ea typeface="Times New Roman" panose="02020603050405020304" pitchFamily="18" charset="0"/>
                <a:cs typeface="Times New Roman" panose="02020603050405020304" pitchFamily="18" charset="0"/>
              </a:rPr>
              <a:t> </a:t>
            </a:r>
          </a:p>
          <a:p>
            <a:endParaRPr lang="en-US" dirty="0">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18078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B0521-6FB7-87E3-189E-0023D7C1E262}"/>
              </a:ext>
            </a:extLst>
          </p:cNvPr>
          <p:cNvSpPr>
            <a:spLocks noGrp="1"/>
          </p:cNvSpPr>
          <p:nvPr>
            <p:ph type="title"/>
          </p:nvPr>
        </p:nvSpPr>
        <p:spPr>
          <a:xfrm>
            <a:off x="173857" y="432901"/>
            <a:ext cx="8579498" cy="994172"/>
          </a:xfrm>
        </p:spPr>
        <p:txBody>
          <a:bodyPr>
            <a:noAutofit/>
          </a:bodyPr>
          <a:lstStyle/>
          <a:p>
            <a:pPr algn="ctr"/>
            <a:r>
              <a:rPr lang="en-US" sz="3600" dirty="0">
                <a:solidFill>
                  <a:srgbClr val="FF0000"/>
                </a:solidFill>
              </a:rPr>
              <a:t>Justifying an objective fully </a:t>
            </a:r>
            <a:br>
              <a:rPr lang="en-US" sz="3600" dirty="0">
                <a:solidFill>
                  <a:srgbClr val="FF0000"/>
                </a:solidFill>
              </a:rPr>
            </a:br>
            <a:r>
              <a:rPr lang="en-US" sz="3600" dirty="0">
                <a:solidFill>
                  <a:srgbClr val="FF0000"/>
                </a:solidFill>
              </a:rPr>
              <a:t>in terms of well-being</a:t>
            </a:r>
          </a:p>
        </p:txBody>
      </p:sp>
      <p:sp>
        <p:nvSpPr>
          <p:cNvPr id="3" name="Content Placeholder 2">
            <a:extLst>
              <a:ext uri="{FF2B5EF4-FFF2-40B4-BE49-F238E27FC236}">
                <a16:creationId xmlns:a16="http://schemas.microsoft.com/office/drawing/2014/main" id="{8A703A44-22F4-D6F8-9BAF-4A216AA1A555}"/>
              </a:ext>
            </a:extLst>
          </p:cNvPr>
          <p:cNvSpPr>
            <a:spLocks noGrp="1"/>
          </p:cNvSpPr>
          <p:nvPr>
            <p:ph idx="1"/>
          </p:nvPr>
        </p:nvSpPr>
        <p:spPr>
          <a:xfrm>
            <a:off x="628650" y="1427074"/>
            <a:ext cx="7886700" cy="4500940"/>
          </a:xfrm>
        </p:spPr>
        <p:txBody>
          <a:bodyPr>
            <a:normAutofit fontScale="40000" lnSpcReduction="20000"/>
          </a:bodyPr>
          <a:lstStyle/>
          <a:p>
            <a:endParaRPr lang="en-US" dirty="0"/>
          </a:p>
          <a:p>
            <a:r>
              <a:rPr lang="en-US" dirty="0"/>
              <a:t>When you think about policy changes, it’s useful to articulate what the ultimate goal is (related to your “second” objective). </a:t>
            </a:r>
          </a:p>
          <a:p>
            <a:pPr lvl="2"/>
            <a:r>
              <a:rPr lang="en-US" sz="3800" dirty="0">
                <a:solidFill>
                  <a:srgbClr val="C00000"/>
                </a:solidFill>
              </a:rPr>
              <a:t>Increase G spending on infrastructure. Why? One answer could be, a bigger stock of infrastructure capital will increase productivity and make us richer in the future</a:t>
            </a:r>
          </a:p>
          <a:p>
            <a:pPr lvl="2"/>
            <a:r>
              <a:rPr lang="en-US" sz="3800" dirty="0">
                <a:solidFill>
                  <a:schemeClr val="accent2"/>
                </a:solidFill>
              </a:rPr>
              <a:t>Give tax cuts for </a:t>
            </a:r>
            <a:r>
              <a:rPr lang="en-US" sz="3800" dirty="0" err="1">
                <a:solidFill>
                  <a:schemeClr val="accent2"/>
                </a:solidFill>
              </a:rPr>
              <a:t>hh</a:t>
            </a:r>
            <a:r>
              <a:rPr lang="en-US" sz="3800" dirty="0">
                <a:solidFill>
                  <a:schemeClr val="accent2"/>
                </a:solidFill>
              </a:rPr>
              <a:t> to buy solar panels (T). Why? To reduce carbon emissions and slow down climate change</a:t>
            </a:r>
          </a:p>
          <a:p>
            <a:pPr lvl="2"/>
            <a:r>
              <a:rPr lang="en-US" sz="3800" dirty="0">
                <a:solidFill>
                  <a:schemeClr val="accent4"/>
                </a:solidFill>
              </a:rPr>
              <a:t>Increase G spending to go to Mars. How does that benefit us as a society?</a:t>
            </a:r>
          </a:p>
          <a:p>
            <a:pPr lvl="2"/>
            <a:r>
              <a:rPr lang="en-US" sz="3800" dirty="0">
                <a:solidFill>
                  <a:srgbClr val="00B050"/>
                </a:solidFill>
              </a:rPr>
              <a:t>Increase food stamps and unemployment compensation. (TR) What specifically does that accomplish, in addition to providing a fiscal stimulus? </a:t>
            </a:r>
          </a:p>
          <a:p>
            <a:pPr lvl="2"/>
            <a:r>
              <a:rPr lang="en-US" sz="3800" dirty="0">
                <a:solidFill>
                  <a:srgbClr val="00B0F0"/>
                </a:solidFill>
              </a:rPr>
              <a:t>Give a cash grant to every taxpayer. (TR) Why is that better or worse than the government building new affordable housing or buying new weapons systems?</a:t>
            </a:r>
          </a:p>
          <a:p>
            <a:pPr lvl="2"/>
            <a:r>
              <a:rPr lang="en-US" sz="3800" dirty="0">
                <a:solidFill>
                  <a:schemeClr val="accent1">
                    <a:lumMod val="75000"/>
                  </a:schemeClr>
                </a:solidFill>
              </a:rPr>
              <a:t>Cut the federal income tax rates by 25%. (T) Makes GDP grow, but what’s the second benefit?</a:t>
            </a:r>
          </a:p>
          <a:p>
            <a:pPr lvl="2"/>
            <a:r>
              <a:rPr lang="en-US" sz="3800" dirty="0">
                <a:solidFill>
                  <a:srgbClr val="7030A0"/>
                </a:solidFill>
              </a:rPr>
              <a:t>Some additional second objectives: Lower poverty. Less inequality. More inequality. Stronger military. Smaller military. A new planet to live on. Free college. More freedom, more choice. Universal health care. Smaller social safety net.</a:t>
            </a:r>
          </a:p>
        </p:txBody>
      </p:sp>
    </p:spTree>
    <p:extLst>
      <p:ext uri="{BB962C8B-B14F-4D97-AF65-F5344CB8AC3E}">
        <p14:creationId xmlns:p14="http://schemas.microsoft.com/office/powerpoint/2010/main" val="12032548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FFBB7-2D10-7948-88C3-E8AE0F2E2F82}"/>
              </a:ext>
            </a:extLst>
          </p:cNvPr>
          <p:cNvSpPr>
            <a:spLocks noGrp="1"/>
          </p:cNvSpPr>
          <p:nvPr>
            <p:ph type="title"/>
          </p:nvPr>
        </p:nvSpPr>
        <p:spPr>
          <a:xfrm>
            <a:off x="628650" y="304801"/>
            <a:ext cx="7886700" cy="1948070"/>
          </a:xfrm>
        </p:spPr>
        <p:txBody>
          <a:bodyPr>
            <a:normAutofit/>
          </a:bodyPr>
          <a:lstStyle/>
          <a:p>
            <a:pPr algn="ctr"/>
            <a:r>
              <a:rPr lang="en-US" sz="4000" dirty="0"/>
              <a:t>Govt budgets consist of revenues </a:t>
            </a:r>
            <a:br>
              <a:rPr lang="en-US" sz="4000" dirty="0"/>
            </a:br>
            <a:r>
              <a:rPr lang="en-US" sz="4000" dirty="0">
                <a:solidFill>
                  <a:srgbClr val="7030A0"/>
                </a:solidFill>
                <a:latin typeface="Century Schoolbook" panose="02040604050505020304" pitchFamily="18" charset="0"/>
              </a:rPr>
              <a:t>($ coming in to the govt)</a:t>
            </a:r>
            <a:br>
              <a:rPr lang="en-US" sz="4000" dirty="0">
                <a:solidFill>
                  <a:srgbClr val="7030A0"/>
                </a:solidFill>
                <a:latin typeface="Century Schoolbook" panose="02040604050505020304" pitchFamily="18" charset="0"/>
              </a:rPr>
            </a:br>
            <a:r>
              <a:rPr lang="en-US" sz="4000" dirty="0"/>
              <a:t>and outlays </a:t>
            </a:r>
            <a:r>
              <a:rPr lang="en-US" sz="4000" dirty="0">
                <a:solidFill>
                  <a:srgbClr val="7030A0"/>
                </a:solidFill>
                <a:latin typeface="Century Schoolbook" panose="02040604050505020304" pitchFamily="18" charset="0"/>
              </a:rPr>
              <a:t>($ flowing out)</a:t>
            </a:r>
          </a:p>
        </p:txBody>
      </p:sp>
      <p:sp>
        <p:nvSpPr>
          <p:cNvPr id="3" name="Content Placeholder 2">
            <a:extLst>
              <a:ext uri="{FF2B5EF4-FFF2-40B4-BE49-F238E27FC236}">
                <a16:creationId xmlns:a16="http://schemas.microsoft.com/office/drawing/2014/main" id="{B0EB9ECF-4D09-1E41-B186-55A20204E47D}"/>
              </a:ext>
            </a:extLst>
          </p:cNvPr>
          <p:cNvSpPr>
            <a:spLocks noGrp="1"/>
          </p:cNvSpPr>
          <p:nvPr>
            <p:ph idx="1"/>
          </p:nvPr>
        </p:nvSpPr>
        <p:spPr>
          <a:xfrm>
            <a:off x="628650" y="2252871"/>
            <a:ext cx="7886700" cy="3763616"/>
          </a:xfrm>
        </p:spPr>
        <p:txBody>
          <a:bodyPr>
            <a:normAutofit fontScale="77500" lnSpcReduction="20000"/>
          </a:bodyPr>
          <a:lstStyle/>
          <a:p>
            <a:r>
              <a:rPr lang="en-US" dirty="0"/>
              <a:t>Revenues: from taxes (T)</a:t>
            </a:r>
          </a:p>
          <a:p>
            <a:r>
              <a:rPr lang="en-US" dirty="0"/>
              <a:t>Outlays: government spending (G in our model) + transfer payments (TR)</a:t>
            </a:r>
          </a:p>
          <a:p>
            <a:r>
              <a:rPr lang="en-US" dirty="0"/>
              <a:t>These levels are typically set by the legislature + executive</a:t>
            </a:r>
          </a:p>
          <a:p>
            <a:r>
              <a:rPr lang="en-US" dirty="0"/>
              <a:t>The “budget balance” is revenues – outlays</a:t>
            </a:r>
          </a:p>
          <a:p>
            <a:r>
              <a:rPr lang="en-US" dirty="0"/>
              <a:t>If that’s positive, the budget is in surplus. If negative, it’s in deficit</a:t>
            </a:r>
          </a:p>
          <a:p>
            <a:r>
              <a:rPr lang="en-US" dirty="0"/>
              <a:t>So a deficit is an </a:t>
            </a:r>
            <a:r>
              <a:rPr lang="en-US" b="1" dirty="0">
                <a:solidFill>
                  <a:srgbClr val="7030A0"/>
                </a:solidFill>
              </a:rPr>
              <a:t>annual</a:t>
            </a:r>
            <a:r>
              <a:rPr lang="en-US" b="1" dirty="0"/>
              <a:t> shortfall of revenues compared to outlays</a:t>
            </a:r>
          </a:p>
          <a:p>
            <a:endParaRPr lang="en-US" dirty="0"/>
          </a:p>
        </p:txBody>
      </p:sp>
    </p:spTree>
    <p:extLst>
      <p:ext uri="{BB962C8B-B14F-4D97-AF65-F5344CB8AC3E}">
        <p14:creationId xmlns:p14="http://schemas.microsoft.com/office/powerpoint/2010/main" val="20461100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2208D-C815-564C-8089-90CAACA4795B}"/>
              </a:ext>
            </a:extLst>
          </p:cNvPr>
          <p:cNvSpPr>
            <a:spLocks noGrp="1"/>
          </p:cNvSpPr>
          <p:nvPr>
            <p:ph type="title"/>
          </p:nvPr>
        </p:nvSpPr>
        <p:spPr/>
        <p:txBody>
          <a:bodyPr/>
          <a:lstStyle/>
          <a:p>
            <a:pPr algn="ctr"/>
            <a:r>
              <a:rPr lang="en-US" dirty="0"/>
              <a:t>From our benchmark model: </a:t>
            </a:r>
          </a:p>
        </p:txBody>
      </p:sp>
      <p:sp>
        <p:nvSpPr>
          <p:cNvPr id="3" name="Content Placeholder 2">
            <a:extLst>
              <a:ext uri="{FF2B5EF4-FFF2-40B4-BE49-F238E27FC236}">
                <a16:creationId xmlns:a16="http://schemas.microsoft.com/office/drawing/2014/main" id="{6D42E7DB-8BF9-914A-ACDC-B5553ECCE726}"/>
              </a:ext>
            </a:extLst>
          </p:cNvPr>
          <p:cNvSpPr>
            <a:spLocks noGrp="1"/>
          </p:cNvSpPr>
          <p:nvPr>
            <p:ph idx="1"/>
          </p:nvPr>
        </p:nvSpPr>
        <p:spPr>
          <a:xfrm>
            <a:off x="628650" y="1976924"/>
            <a:ext cx="7886700" cy="3749983"/>
          </a:xfrm>
        </p:spPr>
        <p:txBody>
          <a:bodyPr>
            <a:normAutofit fontScale="85000" lnSpcReduction="20000"/>
          </a:bodyPr>
          <a:lstStyle/>
          <a:p>
            <a:r>
              <a:rPr lang="en-US" dirty="0"/>
              <a:t>G = 100</a:t>
            </a:r>
          </a:p>
          <a:p>
            <a:r>
              <a:rPr lang="en-US" dirty="0"/>
              <a:t>Taxes = .25Y</a:t>
            </a:r>
          </a:p>
          <a:p>
            <a:r>
              <a:rPr lang="en-US" dirty="0"/>
              <a:t>Tr = 0</a:t>
            </a:r>
          </a:p>
          <a:p>
            <a:r>
              <a:rPr lang="en-US" dirty="0"/>
              <a:t>And we calculated that equilibrium Y = 800</a:t>
            </a:r>
          </a:p>
          <a:p>
            <a:r>
              <a:rPr lang="en-US" dirty="0"/>
              <a:t>The budget balance = T – G – TR</a:t>
            </a:r>
          </a:p>
          <a:p>
            <a:r>
              <a:rPr lang="en-US" dirty="0"/>
              <a:t>BB = .25 x 800 – 100 = +100</a:t>
            </a:r>
          </a:p>
          <a:p>
            <a:endParaRPr lang="en-US" sz="2100" dirty="0"/>
          </a:p>
          <a:p>
            <a:pPr marL="0" indent="0" algn="ctr">
              <a:buNone/>
            </a:pPr>
            <a:r>
              <a:rPr lang="en-US" sz="2100" dirty="0"/>
              <a:t> </a:t>
            </a:r>
            <a:r>
              <a:rPr lang="en-US" sz="2600" dirty="0">
                <a:solidFill>
                  <a:srgbClr val="FF40FF"/>
                </a:solidFill>
              </a:rPr>
              <a:t>Important note: if G is raised, T does not have to be raised</a:t>
            </a:r>
          </a:p>
          <a:p>
            <a:pPr marL="0" indent="0" algn="ctr">
              <a:buNone/>
            </a:pPr>
            <a:r>
              <a:rPr lang="en-US" sz="2600" dirty="0">
                <a:solidFill>
                  <a:srgbClr val="FF40FF"/>
                </a:solidFill>
              </a:rPr>
              <a:t>If T is cut, G does not have to be cut. Take note!</a:t>
            </a:r>
          </a:p>
          <a:p>
            <a:pPr marL="0" indent="0">
              <a:buNone/>
            </a:pPr>
            <a:endParaRPr lang="en-US" dirty="0"/>
          </a:p>
          <a:p>
            <a:endParaRPr lang="en-US" dirty="0"/>
          </a:p>
        </p:txBody>
      </p:sp>
    </p:spTree>
    <p:extLst>
      <p:ext uri="{BB962C8B-B14F-4D97-AF65-F5344CB8AC3E}">
        <p14:creationId xmlns:p14="http://schemas.microsoft.com/office/powerpoint/2010/main" val="36961748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673DE-1094-DA23-CE8E-36D79995AD34}"/>
              </a:ext>
            </a:extLst>
          </p:cNvPr>
          <p:cNvSpPr>
            <a:spLocks noGrp="1"/>
          </p:cNvSpPr>
          <p:nvPr>
            <p:ph type="title"/>
          </p:nvPr>
        </p:nvSpPr>
        <p:spPr/>
        <p:txBody>
          <a:bodyPr>
            <a:normAutofit fontScale="90000"/>
          </a:bodyPr>
          <a:lstStyle/>
          <a:p>
            <a:r>
              <a:rPr lang="en-US" dirty="0"/>
              <a:t>What makes the budget deficit rise?</a:t>
            </a:r>
          </a:p>
        </p:txBody>
      </p:sp>
      <p:sp>
        <p:nvSpPr>
          <p:cNvPr id="3" name="Content Placeholder 2">
            <a:extLst>
              <a:ext uri="{FF2B5EF4-FFF2-40B4-BE49-F238E27FC236}">
                <a16:creationId xmlns:a16="http://schemas.microsoft.com/office/drawing/2014/main" id="{63BCC156-5F86-EA7E-4B11-536004CDE9F0}"/>
              </a:ext>
            </a:extLst>
          </p:cNvPr>
          <p:cNvSpPr>
            <a:spLocks noGrp="1"/>
          </p:cNvSpPr>
          <p:nvPr>
            <p:ph idx="1"/>
          </p:nvPr>
        </p:nvSpPr>
        <p:spPr>
          <a:xfrm>
            <a:off x="457200" y="1600200"/>
            <a:ext cx="8229600" cy="4983162"/>
          </a:xfrm>
        </p:spPr>
        <p:txBody>
          <a:bodyPr/>
          <a:lstStyle/>
          <a:p>
            <a:r>
              <a:rPr lang="en-US" dirty="0"/>
              <a:t>Two big types of events</a:t>
            </a:r>
          </a:p>
          <a:p>
            <a:pPr marL="0" indent="0">
              <a:buNone/>
            </a:pPr>
            <a:r>
              <a:rPr lang="en-US" dirty="0">
                <a:solidFill>
                  <a:schemeClr val="accent3">
                    <a:lumMod val="75000"/>
                  </a:schemeClr>
                </a:solidFill>
              </a:rPr>
              <a:t>1.	“Active” fiscal policy</a:t>
            </a:r>
          </a:p>
          <a:p>
            <a:pPr lvl="1"/>
            <a:r>
              <a:rPr lang="en-US" dirty="0">
                <a:solidFill>
                  <a:schemeClr val="accent3">
                    <a:lumMod val="75000"/>
                  </a:schemeClr>
                </a:solidFill>
              </a:rPr>
              <a:t>That is, Parliament causes G↑ and/or T ↓ and/or Tr ↑</a:t>
            </a:r>
          </a:p>
          <a:p>
            <a:r>
              <a:rPr lang="en-US" dirty="0">
                <a:solidFill>
                  <a:schemeClr val="accent3">
                    <a:lumMod val="75000"/>
                  </a:schemeClr>
                </a:solidFill>
              </a:rPr>
              <a:t>Spending rises and/or revenues fall. The deficit grows</a:t>
            </a:r>
          </a:p>
          <a:p>
            <a:pPr marL="0" indent="0">
              <a:buNone/>
            </a:pPr>
            <a:r>
              <a:rPr lang="en-US" dirty="0">
                <a:solidFill>
                  <a:srgbClr val="A32148"/>
                </a:solidFill>
              </a:rPr>
              <a:t>2.	Passive deficit response: If the economy shrinks for some other reason, the deficit grows</a:t>
            </a:r>
          </a:p>
          <a:p>
            <a:pPr lvl="1"/>
            <a:r>
              <a:rPr lang="en-US" dirty="0">
                <a:solidFill>
                  <a:srgbClr val="A32148"/>
                </a:solidFill>
              </a:rPr>
              <a:t>Because tax revenues respond to Y! T = .25Y</a:t>
            </a:r>
          </a:p>
        </p:txBody>
      </p:sp>
    </p:spTree>
    <p:extLst>
      <p:ext uri="{BB962C8B-B14F-4D97-AF65-F5344CB8AC3E}">
        <p14:creationId xmlns:p14="http://schemas.microsoft.com/office/powerpoint/2010/main" val="32073965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0CECD-A390-2C55-F047-1FD1CAFC9071}"/>
              </a:ext>
            </a:extLst>
          </p:cNvPr>
          <p:cNvSpPr>
            <a:spLocks noGrp="1"/>
          </p:cNvSpPr>
          <p:nvPr>
            <p:ph type="title"/>
          </p:nvPr>
        </p:nvSpPr>
        <p:spPr/>
        <p:txBody>
          <a:bodyPr>
            <a:normAutofit fontScale="90000"/>
          </a:bodyPr>
          <a:lstStyle/>
          <a:p>
            <a:r>
              <a:rPr lang="en-US" dirty="0"/>
              <a:t>Analogous argument for a decline in the deficit</a:t>
            </a:r>
          </a:p>
        </p:txBody>
      </p:sp>
      <p:sp>
        <p:nvSpPr>
          <p:cNvPr id="3" name="Content Placeholder 2">
            <a:extLst>
              <a:ext uri="{FF2B5EF4-FFF2-40B4-BE49-F238E27FC236}">
                <a16:creationId xmlns:a16="http://schemas.microsoft.com/office/drawing/2014/main" id="{72D2500F-04C7-64DB-C4A7-88FFAFDE6F27}"/>
              </a:ext>
            </a:extLst>
          </p:cNvPr>
          <p:cNvSpPr>
            <a:spLocks noGrp="1"/>
          </p:cNvSpPr>
          <p:nvPr>
            <p:ph idx="1"/>
          </p:nvPr>
        </p:nvSpPr>
        <p:spPr/>
        <p:txBody>
          <a:bodyPr>
            <a:normAutofit lnSpcReduction="10000"/>
          </a:bodyPr>
          <a:lstStyle/>
          <a:p>
            <a:pPr marL="0" indent="0">
              <a:buNone/>
            </a:pPr>
            <a:r>
              <a:rPr lang="en-US" dirty="0"/>
              <a:t>1.	</a:t>
            </a:r>
            <a:r>
              <a:rPr lang="en-US" dirty="0">
                <a:solidFill>
                  <a:schemeClr val="accent5">
                    <a:lumMod val="75000"/>
                  </a:schemeClr>
                </a:solidFill>
              </a:rPr>
              <a:t>The deficit falls if there is contractionary fiscal policy (cut G; raise T; cut Tr)</a:t>
            </a:r>
          </a:p>
          <a:p>
            <a:endParaRPr lang="en-US" dirty="0"/>
          </a:p>
          <a:p>
            <a:pPr marL="0" indent="0">
              <a:buNone/>
            </a:pPr>
            <a:r>
              <a:rPr lang="en-US" dirty="0"/>
              <a:t>2.	</a:t>
            </a:r>
            <a:r>
              <a:rPr lang="en-US" dirty="0">
                <a:solidFill>
                  <a:srgbClr val="009193"/>
                </a:solidFill>
              </a:rPr>
              <a:t>The deficit falls if GDP grows for a non-fiscal reason</a:t>
            </a:r>
          </a:p>
          <a:p>
            <a:pPr lvl="1"/>
            <a:r>
              <a:rPr lang="en-US" dirty="0">
                <a:solidFill>
                  <a:srgbClr val="009051"/>
                </a:solidFill>
              </a:rPr>
              <a:t>For instance, high consumer spending (GDP rises, tax revenues rise)</a:t>
            </a:r>
          </a:p>
          <a:p>
            <a:pPr lvl="1"/>
            <a:r>
              <a:rPr lang="en-US" dirty="0">
                <a:solidFill>
                  <a:srgbClr val="009051"/>
                </a:solidFill>
              </a:rPr>
              <a:t>An export boom (GDP rises, tax rev rise)</a:t>
            </a:r>
          </a:p>
          <a:p>
            <a:pPr marL="457200" lvl="1" indent="0">
              <a:buNone/>
            </a:pPr>
            <a:r>
              <a:rPr lang="en-US" dirty="0"/>
              <a:t>	 </a:t>
            </a:r>
          </a:p>
        </p:txBody>
      </p:sp>
    </p:spTree>
    <p:extLst>
      <p:ext uri="{BB962C8B-B14F-4D97-AF65-F5344CB8AC3E}">
        <p14:creationId xmlns:p14="http://schemas.microsoft.com/office/powerpoint/2010/main" val="23346106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BEFF6-4212-B44F-A7EB-0130910B86A6}"/>
              </a:ext>
            </a:extLst>
          </p:cNvPr>
          <p:cNvSpPr>
            <a:spLocks noGrp="1"/>
          </p:cNvSpPr>
          <p:nvPr>
            <p:ph type="title"/>
          </p:nvPr>
        </p:nvSpPr>
        <p:spPr>
          <a:xfrm>
            <a:off x="628650" y="122830"/>
            <a:ext cx="7667211" cy="2368579"/>
          </a:xfrm>
        </p:spPr>
        <p:txBody>
          <a:bodyPr>
            <a:normAutofit fontScale="90000"/>
          </a:bodyPr>
          <a:lstStyle/>
          <a:p>
            <a:pPr algn="ctr"/>
            <a:r>
              <a:rPr lang="en-US" sz="4000" dirty="0">
                <a:solidFill>
                  <a:schemeClr val="accent2"/>
                </a:solidFill>
              </a:rPr>
              <a:t>Like corporations, governments borrow </a:t>
            </a:r>
            <a:br>
              <a:rPr lang="en-US" sz="4000" dirty="0">
                <a:solidFill>
                  <a:schemeClr val="accent2"/>
                </a:solidFill>
              </a:rPr>
            </a:br>
            <a:r>
              <a:rPr lang="en-US" sz="4000" dirty="0">
                <a:solidFill>
                  <a:schemeClr val="accent2"/>
                </a:solidFill>
              </a:rPr>
              <a:t>by selling “securities”(e.g. euro-denominated bonds or </a:t>
            </a:r>
            <a:r>
              <a:rPr lang="en-US" sz="4000" dirty="0" err="1">
                <a:solidFill>
                  <a:schemeClr val="accent2"/>
                </a:solidFill>
              </a:rPr>
              <a:t>U.S.Treasuries</a:t>
            </a:r>
            <a:r>
              <a:rPr lang="en-US" sz="4000" dirty="0">
                <a:solidFill>
                  <a:schemeClr val="accent2"/>
                </a:solidFill>
              </a:rPr>
              <a:t>)</a:t>
            </a:r>
            <a:br>
              <a:rPr lang="en-US" b="1" dirty="0">
                <a:solidFill>
                  <a:schemeClr val="accent2"/>
                </a:solidFill>
              </a:rPr>
            </a:br>
            <a:r>
              <a:rPr lang="en-US" sz="2700" b="1" dirty="0">
                <a:solidFill>
                  <a:schemeClr val="accent2"/>
                </a:solidFill>
              </a:rPr>
              <a:t>(Individuals can’t issue bonds. </a:t>
            </a:r>
            <a:r>
              <a:rPr lang="en-US" sz="2700" b="1" dirty="0">
                <a:solidFill>
                  <a:schemeClr val="accent2"/>
                </a:solidFill>
                <a:sym typeface="Wingdings" pitchFamily="2" charset="2"/>
              </a:rPr>
              <a:t></a:t>
            </a:r>
            <a:r>
              <a:rPr lang="en-US" sz="2700" b="1" dirty="0">
                <a:solidFill>
                  <a:schemeClr val="accent2"/>
                </a:solidFill>
              </a:rPr>
              <a:t>)</a:t>
            </a:r>
          </a:p>
        </p:txBody>
      </p:sp>
      <p:sp>
        <p:nvSpPr>
          <p:cNvPr id="3" name="Content Placeholder 2">
            <a:extLst>
              <a:ext uri="{FF2B5EF4-FFF2-40B4-BE49-F238E27FC236}">
                <a16:creationId xmlns:a16="http://schemas.microsoft.com/office/drawing/2014/main" id="{5023372E-F776-934B-9969-8EEB3EE0C24B}"/>
              </a:ext>
            </a:extLst>
          </p:cNvPr>
          <p:cNvSpPr>
            <a:spLocks noGrp="1"/>
          </p:cNvSpPr>
          <p:nvPr>
            <p:ph idx="1"/>
          </p:nvPr>
        </p:nvSpPr>
        <p:spPr>
          <a:xfrm>
            <a:off x="628650" y="2871788"/>
            <a:ext cx="7886700" cy="2996750"/>
          </a:xfrm>
        </p:spPr>
        <p:txBody>
          <a:bodyPr>
            <a:normAutofit fontScale="70000" lnSpcReduction="20000"/>
          </a:bodyPr>
          <a:lstStyle/>
          <a:p>
            <a:r>
              <a:rPr lang="en-US" dirty="0"/>
              <a:t>Technically these securities can be </a:t>
            </a:r>
            <a:r>
              <a:rPr lang="en-US" i="1" dirty="0"/>
              <a:t>bonds</a:t>
            </a:r>
            <a:r>
              <a:rPr lang="en-US" dirty="0"/>
              <a:t> (long-term), </a:t>
            </a:r>
            <a:r>
              <a:rPr lang="en-US" i="1" dirty="0"/>
              <a:t>notes</a:t>
            </a:r>
            <a:r>
              <a:rPr lang="en-US" dirty="0"/>
              <a:t> (medium-term) or </a:t>
            </a:r>
            <a:r>
              <a:rPr lang="en-US" i="1" dirty="0"/>
              <a:t>bills</a:t>
            </a:r>
            <a:r>
              <a:rPr lang="en-US" dirty="0"/>
              <a:t> (short term). </a:t>
            </a:r>
          </a:p>
          <a:p>
            <a:endParaRPr lang="en-US" sz="1500" dirty="0"/>
          </a:p>
          <a:p>
            <a:r>
              <a:rPr lang="en-US" dirty="0"/>
              <a:t>The person or institution buying a newly-issued govt security pays for it in </a:t>
            </a:r>
            <a:r>
              <a:rPr lang="en-US" b="1" dirty="0">
                <a:solidFill>
                  <a:schemeClr val="accent6">
                    <a:lumMod val="75000"/>
                  </a:schemeClr>
                </a:solidFill>
              </a:rPr>
              <a:t>money (“cash”)</a:t>
            </a:r>
            <a:r>
              <a:rPr lang="en-US" dirty="0"/>
              <a:t>, and the issuing government uses that </a:t>
            </a:r>
            <a:r>
              <a:rPr lang="en-US" b="1" dirty="0">
                <a:solidFill>
                  <a:schemeClr val="accent6">
                    <a:lumMod val="75000"/>
                  </a:schemeClr>
                </a:solidFill>
              </a:rPr>
              <a:t>money</a:t>
            </a:r>
            <a:r>
              <a:rPr lang="en-US" dirty="0"/>
              <a:t> to help pay for programs—G and TR</a:t>
            </a:r>
          </a:p>
          <a:p>
            <a:endParaRPr lang="en-US" dirty="0"/>
          </a:p>
          <a:p>
            <a:r>
              <a:rPr lang="en-US" dirty="0">
                <a:solidFill>
                  <a:srgbClr val="7030A0"/>
                </a:solidFill>
              </a:rPr>
              <a:t>In return, the buyer of the security gets interest payments. And eventually the original cash is repaid—in 30 days, or a year, or 10 years, whenever it “matures” (expires)</a:t>
            </a:r>
          </a:p>
          <a:p>
            <a:pPr marL="0" indent="0">
              <a:buNone/>
            </a:pPr>
            <a:endParaRPr lang="en-US" dirty="0"/>
          </a:p>
        </p:txBody>
      </p:sp>
    </p:spTree>
    <p:extLst>
      <p:ext uri="{BB962C8B-B14F-4D97-AF65-F5344CB8AC3E}">
        <p14:creationId xmlns:p14="http://schemas.microsoft.com/office/powerpoint/2010/main" val="611371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246E3-E277-38EE-8F4D-150FC84745C6}"/>
              </a:ext>
            </a:extLst>
          </p:cNvPr>
          <p:cNvSpPr>
            <a:spLocks noGrp="1"/>
          </p:cNvSpPr>
          <p:nvPr>
            <p:ph type="title"/>
          </p:nvPr>
        </p:nvSpPr>
        <p:spPr/>
        <p:txBody>
          <a:bodyPr/>
          <a:lstStyle/>
          <a:p>
            <a:r>
              <a:rPr lang="en-US" dirty="0">
                <a:solidFill>
                  <a:srgbClr val="FF0076"/>
                </a:solidFill>
              </a:rPr>
              <a:t>What is monetary policy?</a:t>
            </a:r>
          </a:p>
        </p:txBody>
      </p:sp>
      <p:sp>
        <p:nvSpPr>
          <p:cNvPr id="3" name="Content Placeholder 2">
            <a:extLst>
              <a:ext uri="{FF2B5EF4-FFF2-40B4-BE49-F238E27FC236}">
                <a16:creationId xmlns:a16="http://schemas.microsoft.com/office/drawing/2014/main" id="{EB0BA3E9-9DB9-AD5C-ABC2-9E231B8827FF}"/>
              </a:ext>
            </a:extLst>
          </p:cNvPr>
          <p:cNvSpPr>
            <a:spLocks noGrp="1"/>
          </p:cNvSpPr>
          <p:nvPr>
            <p:ph idx="1"/>
          </p:nvPr>
        </p:nvSpPr>
        <p:spPr>
          <a:xfrm>
            <a:off x="200025" y="1600200"/>
            <a:ext cx="8743950" cy="5143500"/>
          </a:xfrm>
        </p:spPr>
        <p:txBody>
          <a:bodyPr>
            <a:normAutofit/>
          </a:bodyPr>
          <a:lstStyle/>
          <a:p>
            <a:r>
              <a:rPr lang="en-US" dirty="0"/>
              <a:t>It’s conducted by a zone or nation’s central bank</a:t>
            </a:r>
          </a:p>
          <a:p>
            <a:pPr lvl="1"/>
            <a:r>
              <a:rPr lang="en-US" dirty="0"/>
              <a:t>European Central Bank</a:t>
            </a:r>
          </a:p>
          <a:p>
            <a:pPr lvl="1"/>
            <a:r>
              <a:rPr lang="en-US" dirty="0"/>
              <a:t>U.S. Federal Reserve Bank</a:t>
            </a:r>
          </a:p>
          <a:p>
            <a:pPr lvl="1"/>
            <a:r>
              <a:rPr lang="en-US" dirty="0"/>
              <a:t>People’s Bank of China</a:t>
            </a:r>
          </a:p>
          <a:p>
            <a:pPr lvl="1"/>
            <a:r>
              <a:rPr lang="en-US" dirty="0"/>
              <a:t>Bank of Japan, </a:t>
            </a:r>
            <a:r>
              <a:rPr lang="en-US" dirty="0" err="1"/>
              <a:t>etc</a:t>
            </a:r>
            <a:r>
              <a:rPr lang="en-US" dirty="0"/>
              <a:t> </a:t>
            </a:r>
          </a:p>
          <a:p>
            <a:r>
              <a:rPr lang="en-US" sz="3600" dirty="0">
                <a:solidFill>
                  <a:srgbClr val="FF5100"/>
                </a:solidFill>
              </a:rPr>
              <a:t>The CB takes measures to move interest rates ↑↓, affect bank lending ↓↑, and shift spending on goods and services ↓↑ (hopefully)</a:t>
            </a:r>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26535330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C8268-F6EF-F147-B04C-4B1786A11986}"/>
              </a:ext>
            </a:extLst>
          </p:cNvPr>
          <p:cNvSpPr>
            <a:spLocks noGrp="1"/>
          </p:cNvSpPr>
          <p:nvPr>
            <p:ph type="title"/>
          </p:nvPr>
        </p:nvSpPr>
        <p:spPr>
          <a:xfrm>
            <a:off x="628650" y="425975"/>
            <a:ext cx="5567434" cy="1481496"/>
          </a:xfrm>
        </p:spPr>
        <p:txBody>
          <a:bodyPr>
            <a:normAutofit/>
          </a:bodyPr>
          <a:lstStyle/>
          <a:p>
            <a:pPr algn="l"/>
            <a:r>
              <a:rPr lang="en-US" sz="4000" dirty="0">
                <a:solidFill>
                  <a:schemeClr val="accent1">
                    <a:lumMod val="75000"/>
                  </a:schemeClr>
                </a:solidFill>
              </a:rPr>
              <a:t>The secondary market</a:t>
            </a:r>
          </a:p>
        </p:txBody>
      </p:sp>
      <p:sp>
        <p:nvSpPr>
          <p:cNvPr id="3" name="Content Placeholder 2">
            <a:extLst>
              <a:ext uri="{FF2B5EF4-FFF2-40B4-BE49-F238E27FC236}">
                <a16:creationId xmlns:a16="http://schemas.microsoft.com/office/drawing/2014/main" id="{E8312AE8-701A-EC4B-90AC-D052066447C7}"/>
              </a:ext>
            </a:extLst>
          </p:cNvPr>
          <p:cNvSpPr>
            <a:spLocks noGrp="1"/>
          </p:cNvSpPr>
          <p:nvPr>
            <p:ph idx="1"/>
          </p:nvPr>
        </p:nvSpPr>
        <p:spPr>
          <a:xfrm>
            <a:off x="628650" y="2114339"/>
            <a:ext cx="7886700" cy="4315247"/>
          </a:xfrm>
        </p:spPr>
        <p:txBody>
          <a:bodyPr>
            <a:normAutofit fontScale="77500" lnSpcReduction="20000"/>
          </a:bodyPr>
          <a:lstStyle/>
          <a:p>
            <a:r>
              <a:rPr lang="en-US" dirty="0"/>
              <a:t>Treasuries</a:t>
            </a:r>
            <a:r>
              <a:rPr lang="en-US" sz="2400" dirty="0"/>
              <a:t>,</a:t>
            </a:r>
            <a:r>
              <a:rPr lang="en-US" sz="2400" dirty="0">
                <a:solidFill>
                  <a:srgbClr val="FF40FF"/>
                </a:solidFill>
              </a:rPr>
              <a:t> </a:t>
            </a:r>
            <a:r>
              <a:rPr lang="en-US" sz="2800" dirty="0">
                <a:solidFill>
                  <a:schemeClr val="accent2"/>
                </a:solidFill>
                <a:latin typeface="Century Schoolbook" panose="02040604050505020304" pitchFamily="18" charset="0"/>
              </a:rPr>
              <a:t>a very popular asset around the world, </a:t>
            </a:r>
            <a:r>
              <a:rPr lang="en-US" dirty="0"/>
              <a:t>can be resold by their owners before they mature</a:t>
            </a:r>
          </a:p>
          <a:p>
            <a:r>
              <a:rPr lang="en-US" dirty="0"/>
              <a:t>Like any security! But note…</a:t>
            </a:r>
          </a:p>
          <a:p>
            <a:r>
              <a:rPr lang="en-US" dirty="0"/>
              <a:t>There’s an exceptionally huge, liquid market for Treasuries (lots of buyers &amp; sellers)</a:t>
            </a:r>
          </a:p>
          <a:p>
            <a:r>
              <a:rPr lang="en-US" dirty="0"/>
              <a:t>Interest rates on Treasuries were near zero for almost 15 years (until recently), but that never reduced their popularity (strange)</a:t>
            </a:r>
          </a:p>
          <a:p>
            <a:r>
              <a:rPr lang="en-US" dirty="0"/>
              <a:t>When they’re resold, it doesn’t send any more money to the Treasury. Treasury eventually repays the debt to whoever owns the bond on the day it matures  </a:t>
            </a:r>
          </a:p>
        </p:txBody>
      </p:sp>
      <p:pic>
        <p:nvPicPr>
          <p:cNvPr id="7" name="Picture 6" descr="Text&#10;&#10;Description automatically generated">
            <a:extLst>
              <a:ext uri="{FF2B5EF4-FFF2-40B4-BE49-F238E27FC236}">
                <a16:creationId xmlns:a16="http://schemas.microsoft.com/office/drawing/2014/main" id="{484D3404-51BD-A14F-846C-6522A87AEB3C}"/>
              </a:ext>
            </a:extLst>
          </p:cNvPr>
          <p:cNvPicPr>
            <a:picLocks noChangeAspect="1"/>
          </p:cNvPicPr>
          <p:nvPr/>
        </p:nvPicPr>
        <p:blipFill>
          <a:blip r:embed="rId2"/>
          <a:stretch>
            <a:fillRect/>
          </a:stretch>
        </p:blipFill>
        <p:spPr>
          <a:xfrm>
            <a:off x="5732060" y="221546"/>
            <a:ext cx="2467070" cy="1685925"/>
          </a:xfrm>
          <a:prstGeom prst="rect">
            <a:avLst/>
          </a:prstGeom>
        </p:spPr>
      </p:pic>
    </p:spTree>
    <p:extLst>
      <p:ext uri="{BB962C8B-B14F-4D97-AF65-F5344CB8AC3E}">
        <p14:creationId xmlns:p14="http://schemas.microsoft.com/office/powerpoint/2010/main" val="584037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28BDE-A6BF-AD4D-AD72-6DA8EB15D8A6}"/>
              </a:ext>
            </a:extLst>
          </p:cNvPr>
          <p:cNvSpPr>
            <a:spLocks noGrp="1"/>
          </p:cNvSpPr>
          <p:nvPr>
            <p:ph type="title"/>
          </p:nvPr>
        </p:nvSpPr>
        <p:spPr>
          <a:xfrm>
            <a:off x="457200" y="274638"/>
            <a:ext cx="8229600" cy="1649696"/>
          </a:xfrm>
        </p:spPr>
        <p:txBody>
          <a:bodyPr>
            <a:noAutofit/>
          </a:bodyPr>
          <a:lstStyle/>
          <a:p>
            <a:pPr algn="ctr"/>
            <a:r>
              <a:rPr lang="en-US" sz="3600" dirty="0">
                <a:solidFill>
                  <a:srgbClr val="C00000"/>
                </a:solidFill>
              </a:rPr>
              <a:t>Every year there’s a national deficit, it </a:t>
            </a:r>
            <a:br>
              <a:rPr lang="en-US" sz="3600" dirty="0">
                <a:solidFill>
                  <a:srgbClr val="C00000"/>
                </a:solidFill>
              </a:rPr>
            </a:br>
            <a:r>
              <a:rPr lang="en-US" sz="3600" dirty="0">
                <a:solidFill>
                  <a:srgbClr val="C00000"/>
                </a:solidFill>
              </a:rPr>
              <a:t>means more govt securities are out in the world</a:t>
            </a:r>
          </a:p>
        </p:txBody>
      </p:sp>
      <p:sp>
        <p:nvSpPr>
          <p:cNvPr id="3" name="Content Placeholder 2">
            <a:extLst>
              <a:ext uri="{FF2B5EF4-FFF2-40B4-BE49-F238E27FC236}">
                <a16:creationId xmlns:a16="http://schemas.microsoft.com/office/drawing/2014/main" id="{071B014B-33C0-2146-BD65-798D303975CA}"/>
              </a:ext>
            </a:extLst>
          </p:cNvPr>
          <p:cNvSpPr>
            <a:spLocks noGrp="1"/>
          </p:cNvSpPr>
          <p:nvPr>
            <p:ph idx="1"/>
          </p:nvPr>
        </p:nvSpPr>
        <p:spPr>
          <a:xfrm>
            <a:off x="457200" y="2197290"/>
            <a:ext cx="8229600" cy="3928873"/>
          </a:xfrm>
        </p:spPr>
        <p:txBody>
          <a:bodyPr>
            <a:normAutofit fontScale="70000" lnSpcReduction="20000"/>
          </a:bodyPr>
          <a:lstStyle/>
          <a:p>
            <a:r>
              <a:rPr lang="en-US" dirty="0"/>
              <a:t>When the bonds mature and are paid off, new ones are issued in their place (This is known as rolling over debt)</a:t>
            </a:r>
          </a:p>
          <a:p>
            <a:r>
              <a:rPr lang="en-US" dirty="0"/>
              <a:t>The exception: when there’s a </a:t>
            </a:r>
            <a:r>
              <a:rPr lang="en-US" b="1" dirty="0"/>
              <a:t>budget surplus</a:t>
            </a:r>
            <a:endParaRPr lang="en-US" dirty="0"/>
          </a:p>
          <a:p>
            <a:r>
              <a:rPr lang="en-US" dirty="0"/>
              <a:t>In that case, the govt has enough cash to pay off some </a:t>
            </a:r>
          </a:p>
          <a:p>
            <a:pPr marL="0" indent="0">
              <a:buNone/>
            </a:pPr>
            <a:r>
              <a:rPr lang="en-US" dirty="0"/>
              <a:t>securities without issuing new ones</a:t>
            </a:r>
          </a:p>
          <a:p>
            <a:r>
              <a:rPr lang="en-US" dirty="0"/>
              <a:t>U.S. case: there are $30+ trillion of U.S. Treasuries (a lot)</a:t>
            </a:r>
          </a:p>
          <a:p>
            <a:r>
              <a:rPr lang="en-US" dirty="0"/>
              <a:t>They constitute the “national debt” or “Federal debt” or “public debt”</a:t>
            </a:r>
          </a:p>
          <a:p>
            <a:r>
              <a:rPr lang="en-US" dirty="0"/>
              <a:t>Note: 	</a:t>
            </a:r>
            <a:r>
              <a:rPr lang="en-US" b="1" i="1" dirty="0">
                <a:solidFill>
                  <a:schemeClr val="accent6">
                    <a:lumMod val="75000"/>
                  </a:schemeClr>
                </a:solidFill>
                <a:latin typeface="Avenir Book" panose="02000503020000020003" pitchFamily="2" charset="0"/>
              </a:rPr>
              <a:t>deficit</a:t>
            </a:r>
            <a:r>
              <a:rPr lang="en-US" dirty="0"/>
              <a:t> means the annual shortfall of revenues</a:t>
            </a:r>
          </a:p>
          <a:p>
            <a:pPr marL="0" indent="0">
              <a:buNone/>
            </a:pPr>
            <a:r>
              <a:rPr lang="en-US" dirty="0"/>
              <a:t>			</a:t>
            </a:r>
            <a:r>
              <a:rPr lang="en-US" b="1" i="1" dirty="0">
                <a:solidFill>
                  <a:schemeClr val="accent6">
                    <a:lumMod val="75000"/>
                  </a:schemeClr>
                </a:solidFill>
                <a:latin typeface="Avenir Book" panose="02000503020000020003" pitchFamily="2" charset="0"/>
              </a:rPr>
              <a:t>debt</a:t>
            </a:r>
            <a:r>
              <a:rPr lang="en-US" dirty="0"/>
              <a:t> means the total outstanding securities</a:t>
            </a:r>
          </a:p>
          <a:p>
            <a:r>
              <a:rPr lang="en-US" dirty="0"/>
              <a:t>Another note: the debt probably won’t be repaid ever, but that’s okay</a:t>
            </a:r>
          </a:p>
          <a:p>
            <a:pPr marL="0" indent="0">
              <a:buNone/>
            </a:pPr>
            <a:endParaRPr lang="en-US" dirty="0"/>
          </a:p>
        </p:txBody>
      </p:sp>
      <p:pic>
        <p:nvPicPr>
          <p:cNvPr id="5" name="Picture 4" descr="A picture containing basket, container&#10;&#10;Description automatically generated">
            <a:extLst>
              <a:ext uri="{FF2B5EF4-FFF2-40B4-BE49-F238E27FC236}">
                <a16:creationId xmlns:a16="http://schemas.microsoft.com/office/drawing/2014/main" id="{49848EA0-CC54-7F4E-AF65-904823A11FD3}"/>
              </a:ext>
            </a:extLst>
          </p:cNvPr>
          <p:cNvPicPr>
            <a:picLocks noChangeAspect="1"/>
          </p:cNvPicPr>
          <p:nvPr/>
        </p:nvPicPr>
        <p:blipFill>
          <a:blip r:embed="rId2"/>
          <a:stretch>
            <a:fillRect/>
          </a:stretch>
        </p:blipFill>
        <p:spPr>
          <a:xfrm>
            <a:off x="7355922" y="2520131"/>
            <a:ext cx="1255816" cy="1545221"/>
          </a:xfrm>
          <a:prstGeom prst="rect">
            <a:avLst/>
          </a:prstGeom>
        </p:spPr>
      </p:pic>
    </p:spTree>
    <p:extLst>
      <p:ext uri="{BB962C8B-B14F-4D97-AF65-F5344CB8AC3E}">
        <p14:creationId xmlns:p14="http://schemas.microsoft.com/office/powerpoint/2010/main" val="31101342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84EE5-CC07-569F-80AF-C5EF6E78D276}"/>
              </a:ext>
            </a:extLst>
          </p:cNvPr>
          <p:cNvSpPr>
            <a:spLocks noGrp="1"/>
          </p:cNvSpPr>
          <p:nvPr>
            <p:ph type="title"/>
          </p:nvPr>
        </p:nvSpPr>
        <p:spPr/>
        <p:txBody>
          <a:bodyPr>
            <a:normAutofit fontScale="90000"/>
          </a:bodyPr>
          <a:lstStyle/>
          <a:p>
            <a:r>
              <a:rPr lang="en-US" dirty="0"/>
              <a:t>What about monetary policy and deficits?</a:t>
            </a:r>
          </a:p>
        </p:txBody>
      </p:sp>
      <p:sp>
        <p:nvSpPr>
          <p:cNvPr id="3" name="Content Placeholder 2">
            <a:extLst>
              <a:ext uri="{FF2B5EF4-FFF2-40B4-BE49-F238E27FC236}">
                <a16:creationId xmlns:a16="http://schemas.microsoft.com/office/drawing/2014/main" id="{4FD624C5-013B-6543-9F8E-911B8D62B4DD}"/>
              </a:ext>
            </a:extLst>
          </p:cNvPr>
          <p:cNvSpPr>
            <a:spLocks noGrp="1"/>
          </p:cNvSpPr>
          <p:nvPr>
            <p:ph idx="1"/>
          </p:nvPr>
        </p:nvSpPr>
        <p:spPr/>
        <p:txBody>
          <a:bodyPr>
            <a:normAutofit lnSpcReduction="10000"/>
          </a:bodyPr>
          <a:lstStyle/>
          <a:p>
            <a:r>
              <a:rPr lang="en-US" dirty="0"/>
              <a:t>The beauty of expansionary monetary policy in a recession is that it doesn’t add to the government budget deficit. It’s free!</a:t>
            </a:r>
          </a:p>
          <a:p>
            <a:r>
              <a:rPr lang="en-US" dirty="0"/>
              <a:t>In fact, if the policy succeeds in raising GDP, the budget deficit will </a:t>
            </a:r>
            <a:r>
              <a:rPr lang="en-US" b="1" dirty="0"/>
              <a:t>shrink</a:t>
            </a:r>
            <a:r>
              <a:rPr lang="en-US" dirty="0"/>
              <a:t>, because tax revenues automatically grow and some transfers fall.</a:t>
            </a:r>
          </a:p>
          <a:p>
            <a:r>
              <a:rPr lang="en-US" dirty="0"/>
              <a:t>See slides 57/58 and add “Central Bank policy” to the reasons budget deficits change</a:t>
            </a:r>
          </a:p>
        </p:txBody>
      </p:sp>
    </p:spTree>
    <p:extLst>
      <p:ext uri="{BB962C8B-B14F-4D97-AF65-F5344CB8AC3E}">
        <p14:creationId xmlns:p14="http://schemas.microsoft.com/office/powerpoint/2010/main" val="18305831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DFD28-1308-A04A-9647-B5B78842CE9A}"/>
              </a:ext>
            </a:extLst>
          </p:cNvPr>
          <p:cNvSpPr>
            <a:spLocks noGrp="1"/>
          </p:cNvSpPr>
          <p:nvPr>
            <p:ph type="title"/>
          </p:nvPr>
        </p:nvSpPr>
        <p:spPr/>
        <p:txBody>
          <a:bodyPr>
            <a:noAutofit/>
          </a:bodyPr>
          <a:lstStyle/>
          <a:p>
            <a:r>
              <a:rPr lang="en-US" sz="3600" dirty="0">
                <a:solidFill>
                  <a:schemeClr val="tx2">
                    <a:lumMod val="60000"/>
                    <a:lumOff val="40000"/>
                  </a:schemeClr>
                </a:solidFill>
              </a:rPr>
              <a:t>Some semi-final words on</a:t>
            </a:r>
            <a:br>
              <a:rPr lang="en-US" sz="3600" dirty="0">
                <a:solidFill>
                  <a:schemeClr val="tx2">
                    <a:lumMod val="60000"/>
                    <a:lumOff val="40000"/>
                  </a:schemeClr>
                </a:solidFill>
              </a:rPr>
            </a:br>
            <a:r>
              <a:rPr lang="en-US" sz="3600" dirty="0">
                <a:solidFill>
                  <a:schemeClr val="tx2">
                    <a:lumMod val="60000"/>
                    <a:lumOff val="40000"/>
                  </a:schemeClr>
                </a:solidFill>
              </a:rPr>
              <a:t>deficits and debt</a:t>
            </a:r>
          </a:p>
        </p:txBody>
      </p:sp>
      <p:sp>
        <p:nvSpPr>
          <p:cNvPr id="5" name="Content Placeholder 4">
            <a:extLst>
              <a:ext uri="{FF2B5EF4-FFF2-40B4-BE49-F238E27FC236}">
                <a16:creationId xmlns:a16="http://schemas.microsoft.com/office/drawing/2014/main" id="{7C71477B-6056-2349-9734-52226B1D01A4}"/>
              </a:ext>
            </a:extLst>
          </p:cNvPr>
          <p:cNvSpPr>
            <a:spLocks noGrp="1"/>
          </p:cNvSpPr>
          <p:nvPr>
            <p:ph idx="1"/>
          </p:nvPr>
        </p:nvSpPr>
        <p:spPr/>
        <p:txBody>
          <a:bodyPr>
            <a:normAutofit fontScale="70000" lnSpcReduction="20000"/>
          </a:bodyPr>
          <a:lstStyle/>
          <a:p>
            <a:r>
              <a:rPr lang="en-US" dirty="0"/>
              <a:t>Government debt of powerful economies never has to be paid back because individuals, foreign governments, firms, universities, pension funds, etc. </a:t>
            </a:r>
            <a:r>
              <a:rPr lang="en-US" dirty="0">
                <a:solidFill>
                  <a:srgbClr val="942093"/>
                </a:solidFill>
              </a:rPr>
              <a:t>ARE VERY HAPPY TO OWN THESE ASSETS!  For instance, Treasuries, many EU bonds, etc.</a:t>
            </a:r>
          </a:p>
          <a:p>
            <a:r>
              <a:rPr lang="en-US" dirty="0"/>
              <a:t>Throughout American history, the debt has not generally been paid off: it just becomes less significant over time, as GDP grows and grows</a:t>
            </a:r>
          </a:p>
          <a:p>
            <a:r>
              <a:rPr lang="en-US" dirty="0"/>
              <a:t>Conservatives/classicals sometimes oppose deficits, </a:t>
            </a:r>
            <a:r>
              <a:rPr lang="en-US" dirty="0">
                <a:solidFill>
                  <a:srgbClr val="009193"/>
                </a:solidFill>
              </a:rPr>
              <a:t>although not usually those caused by</a:t>
            </a:r>
            <a:r>
              <a:rPr lang="en-US" dirty="0"/>
              <a:t> </a:t>
            </a:r>
            <a:r>
              <a:rPr lang="en-US" dirty="0">
                <a:solidFill>
                  <a:srgbClr val="009193"/>
                </a:solidFill>
              </a:rPr>
              <a:t>tax cuts (only those caused by G ↑ or TR ↑)</a:t>
            </a:r>
            <a:endParaRPr lang="en-US" dirty="0"/>
          </a:p>
          <a:p>
            <a:r>
              <a:rPr lang="en-US" dirty="0"/>
              <a:t>They argue that big government deficits reduce investment: they “crowd out” </a:t>
            </a:r>
            <a:r>
              <a:rPr lang="en-US" dirty="0">
                <a:solidFill>
                  <a:schemeClr val="accent4">
                    <a:lumMod val="75000"/>
                  </a:schemeClr>
                </a:solidFill>
              </a:rPr>
              <a:t>productive capital spending </a:t>
            </a:r>
            <a:r>
              <a:rPr lang="en-US" dirty="0"/>
              <a:t>by firms. See next slide! </a:t>
            </a:r>
          </a:p>
        </p:txBody>
      </p:sp>
    </p:spTree>
    <p:extLst>
      <p:ext uri="{BB962C8B-B14F-4D97-AF65-F5344CB8AC3E}">
        <p14:creationId xmlns:p14="http://schemas.microsoft.com/office/powerpoint/2010/main" val="38666963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5F5E7-E018-917E-AB7C-596339E825F1}"/>
              </a:ext>
            </a:extLst>
          </p:cNvPr>
          <p:cNvSpPr>
            <a:spLocks noGrp="1"/>
          </p:cNvSpPr>
          <p:nvPr>
            <p:ph type="title"/>
          </p:nvPr>
        </p:nvSpPr>
        <p:spPr>
          <a:xfrm>
            <a:off x="628650" y="339523"/>
            <a:ext cx="7886700" cy="1912357"/>
          </a:xfrm>
        </p:spPr>
        <p:txBody>
          <a:bodyPr>
            <a:normAutofit fontScale="90000"/>
          </a:bodyPr>
          <a:lstStyle/>
          <a:p>
            <a:pPr algn="ctr"/>
            <a:r>
              <a:rPr lang="en-US" dirty="0">
                <a:solidFill>
                  <a:schemeClr val="accent1">
                    <a:lumMod val="75000"/>
                  </a:schemeClr>
                </a:solidFill>
              </a:rPr>
              <a:t>Back to the Loanable Funds Market</a:t>
            </a:r>
            <a:br>
              <a:rPr lang="en-US" dirty="0"/>
            </a:br>
            <a:r>
              <a:rPr lang="en-US" sz="2325" dirty="0"/>
              <a:t>The classical model of how</a:t>
            </a:r>
            <a:br>
              <a:rPr lang="en-US" sz="2325" dirty="0"/>
            </a:br>
            <a:r>
              <a:rPr lang="en-US" sz="2325" dirty="0"/>
              <a:t>savings and investment are equalized</a:t>
            </a:r>
            <a:br>
              <a:rPr lang="en-US" sz="2325" dirty="0"/>
            </a:br>
            <a:r>
              <a:rPr lang="en-US" sz="2325" dirty="0"/>
              <a:t>To start with, this diagram is all private sector: firms and households</a:t>
            </a:r>
          </a:p>
        </p:txBody>
      </p:sp>
      <p:pic>
        <p:nvPicPr>
          <p:cNvPr id="5" name="Content Placeholder 4" descr="Chart, line chart&#10;&#10;Description automatically generated">
            <a:extLst>
              <a:ext uri="{FF2B5EF4-FFF2-40B4-BE49-F238E27FC236}">
                <a16:creationId xmlns:a16="http://schemas.microsoft.com/office/drawing/2014/main" id="{3C9E3CF1-F94D-BDC8-9A2F-28900499396D}"/>
              </a:ext>
            </a:extLst>
          </p:cNvPr>
          <p:cNvPicPr>
            <a:picLocks noGrp="1" noChangeAspect="1"/>
          </p:cNvPicPr>
          <p:nvPr>
            <p:ph idx="1"/>
          </p:nvPr>
        </p:nvPicPr>
        <p:blipFill>
          <a:blip r:embed="rId2"/>
          <a:stretch>
            <a:fillRect/>
          </a:stretch>
        </p:blipFill>
        <p:spPr>
          <a:xfrm>
            <a:off x="862627" y="2412178"/>
            <a:ext cx="6621304" cy="3588572"/>
          </a:xfrm>
        </p:spPr>
      </p:pic>
      <p:sp>
        <p:nvSpPr>
          <p:cNvPr id="3" name="TextBox 2">
            <a:extLst>
              <a:ext uri="{FF2B5EF4-FFF2-40B4-BE49-F238E27FC236}">
                <a16:creationId xmlns:a16="http://schemas.microsoft.com/office/drawing/2014/main" id="{FD3BC4CE-E99C-5C60-12A9-5E03B1354FE2}"/>
              </a:ext>
            </a:extLst>
          </p:cNvPr>
          <p:cNvSpPr txBox="1"/>
          <p:nvPr/>
        </p:nvSpPr>
        <p:spPr>
          <a:xfrm>
            <a:off x="6111379" y="2412178"/>
            <a:ext cx="2169994" cy="707886"/>
          </a:xfrm>
          <a:prstGeom prst="rect">
            <a:avLst/>
          </a:prstGeom>
          <a:noFill/>
        </p:spPr>
        <p:txBody>
          <a:bodyPr wrap="square" rtlCol="0">
            <a:spAutoFit/>
          </a:bodyPr>
          <a:lstStyle/>
          <a:p>
            <a:r>
              <a:rPr lang="en-US" sz="2000" dirty="0">
                <a:solidFill>
                  <a:srgbClr val="009193"/>
                </a:solidFill>
              </a:rPr>
              <a:t>Saving responds positively to the </a:t>
            </a:r>
            <a:r>
              <a:rPr lang="en-US" sz="2000" dirty="0" err="1">
                <a:solidFill>
                  <a:srgbClr val="009193"/>
                </a:solidFill>
              </a:rPr>
              <a:t>i.r.</a:t>
            </a:r>
            <a:endParaRPr lang="en-US" sz="2000" dirty="0">
              <a:solidFill>
                <a:srgbClr val="009193"/>
              </a:solidFill>
            </a:endParaRPr>
          </a:p>
        </p:txBody>
      </p:sp>
      <p:sp>
        <p:nvSpPr>
          <p:cNvPr id="4" name="TextBox 3">
            <a:extLst>
              <a:ext uri="{FF2B5EF4-FFF2-40B4-BE49-F238E27FC236}">
                <a16:creationId xmlns:a16="http://schemas.microsoft.com/office/drawing/2014/main" id="{BF8813C7-153E-EC7B-7D83-1C334D05ECA1}"/>
              </a:ext>
            </a:extLst>
          </p:cNvPr>
          <p:cNvSpPr txBox="1"/>
          <p:nvPr/>
        </p:nvSpPr>
        <p:spPr>
          <a:xfrm>
            <a:off x="5098509" y="4015396"/>
            <a:ext cx="2784143" cy="707886"/>
          </a:xfrm>
          <a:prstGeom prst="rect">
            <a:avLst/>
          </a:prstGeom>
          <a:noFill/>
        </p:spPr>
        <p:txBody>
          <a:bodyPr wrap="square" rtlCol="0">
            <a:spAutoFit/>
          </a:bodyPr>
          <a:lstStyle/>
          <a:p>
            <a:r>
              <a:rPr lang="en-US" sz="2000" dirty="0">
                <a:solidFill>
                  <a:srgbClr val="817FFF"/>
                </a:solidFill>
              </a:rPr>
              <a:t>Firms borrow and invest less as the </a:t>
            </a:r>
            <a:r>
              <a:rPr lang="en-US" sz="2000" dirty="0" err="1">
                <a:solidFill>
                  <a:srgbClr val="817FFF"/>
                </a:solidFill>
              </a:rPr>
              <a:t>i.r.</a:t>
            </a:r>
            <a:r>
              <a:rPr lang="en-US" sz="2000" dirty="0">
                <a:solidFill>
                  <a:srgbClr val="817FFF"/>
                </a:solidFill>
              </a:rPr>
              <a:t> increases</a:t>
            </a:r>
          </a:p>
        </p:txBody>
      </p:sp>
    </p:spTree>
    <p:extLst>
      <p:ext uri="{BB962C8B-B14F-4D97-AF65-F5344CB8AC3E}">
        <p14:creationId xmlns:p14="http://schemas.microsoft.com/office/powerpoint/2010/main" val="4142847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5C1A0-C770-ECA6-57DB-9BE43B766720}"/>
              </a:ext>
            </a:extLst>
          </p:cNvPr>
          <p:cNvSpPr>
            <a:spLocks noGrp="1"/>
          </p:cNvSpPr>
          <p:nvPr>
            <p:ph type="title"/>
          </p:nvPr>
        </p:nvSpPr>
        <p:spPr>
          <a:xfrm>
            <a:off x="457200" y="274638"/>
            <a:ext cx="8229600" cy="1895356"/>
          </a:xfrm>
        </p:spPr>
        <p:txBody>
          <a:bodyPr>
            <a:normAutofit fontScale="90000"/>
          </a:bodyPr>
          <a:lstStyle/>
          <a:p>
            <a:r>
              <a:rPr lang="en-US" dirty="0">
                <a:solidFill>
                  <a:srgbClr val="C00000"/>
                </a:solidFill>
              </a:rPr>
              <a:t>“Crowding out”: the classical case against deficits</a:t>
            </a:r>
            <a:br>
              <a:rPr lang="en-US" dirty="0">
                <a:solidFill>
                  <a:srgbClr val="C00000"/>
                </a:solidFill>
              </a:rPr>
            </a:br>
            <a:r>
              <a:rPr lang="en-US" sz="2325" dirty="0">
                <a:solidFill>
                  <a:schemeClr val="accent6">
                    <a:lumMod val="75000"/>
                  </a:schemeClr>
                </a:solidFill>
              </a:rPr>
              <a:t>Now government starts to run a deficit and must borrow to finance it.</a:t>
            </a:r>
          </a:p>
        </p:txBody>
      </p:sp>
      <p:pic>
        <p:nvPicPr>
          <p:cNvPr id="9" name="Content Placeholder 8" descr="Chart, line chart&#10;&#10;Description automatically generated">
            <a:extLst>
              <a:ext uri="{FF2B5EF4-FFF2-40B4-BE49-F238E27FC236}">
                <a16:creationId xmlns:a16="http://schemas.microsoft.com/office/drawing/2014/main" id="{31C5E970-E0C3-4336-38CA-2048C7290D8C}"/>
              </a:ext>
            </a:extLst>
          </p:cNvPr>
          <p:cNvPicPr>
            <a:picLocks noGrp="1" noChangeAspect="1"/>
          </p:cNvPicPr>
          <p:nvPr>
            <p:ph idx="1"/>
          </p:nvPr>
        </p:nvPicPr>
        <p:blipFill>
          <a:blip r:embed="rId2"/>
          <a:stretch>
            <a:fillRect/>
          </a:stretch>
        </p:blipFill>
        <p:spPr>
          <a:xfrm>
            <a:off x="1152896" y="2566943"/>
            <a:ext cx="6838208" cy="3447455"/>
          </a:xfrm>
        </p:spPr>
      </p:pic>
    </p:spTree>
    <p:extLst>
      <p:ext uri="{BB962C8B-B14F-4D97-AF65-F5344CB8AC3E}">
        <p14:creationId xmlns:p14="http://schemas.microsoft.com/office/powerpoint/2010/main" val="12038556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5DEE7-4F2B-B959-E949-92EFAC60B310}"/>
              </a:ext>
            </a:extLst>
          </p:cNvPr>
          <p:cNvSpPr>
            <a:spLocks noGrp="1"/>
          </p:cNvSpPr>
          <p:nvPr>
            <p:ph type="title"/>
          </p:nvPr>
        </p:nvSpPr>
        <p:spPr>
          <a:xfrm>
            <a:off x="212272" y="0"/>
            <a:ext cx="8719457" cy="2130879"/>
          </a:xfrm>
        </p:spPr>
        <p:txBody>
          <a:bodyPr>
            <a:normAutofit/>
          </a:bodyPr>
          <a:lstStyle/>
          <a:p>
            <a:pPr algn="ctr"/>
            <a:r>
              <a:rPr lang="en-US" sz="3600" dirty="0">
                <a:solidFill>
                  <a:srgbClr val="C00000"/>
                </a:solidFill>
              </a:rPr>
              <a:t>“Crowding out”: the classical case </a:t>
            </a:r>
            <a:br>
              <a:rPr lang="en-US" sz="3600" dirty="0">
                <a:solidFill>
                  <a:srgbClr val="C00000"/>
                </a:solidFill>
              </a:rPr>
            </a:br>
            <a:r>
              <a:rPr lang="en-US" sz="3600" dirty="0">
                <a:solidFill>
                  <a:srgbClr val="C00000"/>
                </a:solidFill>
              </a:rPr>
              <a:t>against deficits</a:t>
            </a:r>
            <a:br>
              <a:rPr lang="en-US" dirty="0">
                <a:solidFill>
                  <a:srgbClr val="C00000"/>
                </a:solidFill>
              </a:rPr>
            </a:br>
            <a:r>
              <a:rPr lang="en-US" b="1" dirty="0">
                <a:solidFill>
                  <a:srgbClr val="FF9300"/>
                </a:solidFill>
                <a:latin typeface="+mn-lt"/>
              </a:rPr>
              <a:t>→</a:t>
            </a:r>
            <a:r>
              <a:rPr lang="en-US" sz="2700" b="1" dirty="0">
                <a:solidFill>
                  <a:srgbClr val="FF9300"/>
                </a:solidFill>
                <a:latin typeface="+mn-lt"/>
              </a:rPr>
              <a:t>Investment falls because the interest rate has increased</a:t>
            </a:r>
          </a:p>
        </p:txBody>
      </p:sp>
      <p:pic>
        <p:nvPicPr>
          <p:cNvPr id="9" name="Content Placeholder 8" descr="Chart, line chart&#10;&#10;Description automatically generated">
            <a:extLst>
              <a:ext uri="{FF2B5EF4-FFF2-40B4-BE49-F238E27FC236}">
                <a16:creationId xmlns:a16="http://schemas.microsoft.com/office/drawing/2014/main" id="{D9B4BDDF-2658-9551-F0A7-53C45C69870E}"/>
              </a:ext>
            </a:extLst>
          </p:cNvPr>
          <p:cNvPicPr>
            <a:picLocks noGrp="1" noChangeAspect="1"/>
          </p:cNvPicPr>
          <p:nvPr>
            <p:ph idx="1"/>
          </p:nvPr>
        </p:nvPicPr>
        <p:blipFill>
          <a:blip r:embed="rId2"/>
          <a:stretch>
            <a:fillRect/>
          </a:stretch>
        </p:blipFill>
        <p:spPr>
          <a:xfrm>
            <a:off x="1657793" y="2298830"/>
            <a:ext cx="5828414" cy="3568036"/>
          </a:xfrm>
        </p:spPr>
      </p:pic>
    </p:spTree>
    <p:extLst>
      <p:ext uri="{BB962C8B-B14F-4D97-AF65-F5344CB8AC3E}">
        <p14:creationId xmlns:p14="http://schemas.microsoft.com/office/powerpoint/2010/main" val="32039807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87327-23A8-53D7-09A8-DE432A0771E6}"/>
              </a:ext>
            </a:extLst>
          </p:cNvPr>
          <p:cNvSpPr>
            <a:spLocks noGrp="1"/>
          </p:cNvSpPr>
          <p:nvPr>
            <p:ph type="title"/>
          </p:nvPr>
        </p:nvSpPr>
        <p:spPr/>
        <p:txBody>
          <a:bodyPr>
            <a:normAutofit fontScale="90000"/>
          </a:bodyPr>
          <a:lstStyle/>
          <a:p>
            <a:pPr algn="ctr"/>
            <a:r>
              <a:rPr lang="en-US" dirty="0">
                <a:solidFill>
                  <a:srgbClr val="009193"/>
                </a:solidFill>
              </a:rPr>
              <a:t>The Keynesian case against </a:t>
            </a:r>
            <a:br>
              <a:rPr lang="en-US" dirty="0">
                <a:solidFill>
                  <a:srgbClr val="009193"/>
                </a:solidFill>
              </a:rPr>
            </a:br>
            <a:r>
              <a:rPr lang="en-US" dirty="0">
                <a:solidFill>
                  <a:srgbClr val="009193"/>
                </a:solidFill>
              </a:rPr>
              <a:t>the case against deficits</a:t>
            </a:r>
          </a:p>
        </p:txBody>
      </p:sp>
      <p:sp>
        <p:nvSpPr>
          <p:cNvPr id="3" name="Content Placeholder 2">
            <a:extLst>
              <a:ext uri="{FF2B5EF4-FFF2-40B4-BE49-F238E27FC236}">
                <a16:creationId xmlns:a16="http://schemas.microsoft.com/office/drawing/2014/main" id="{9B14CC63-12C8-C67A-D755-9421D7D4C882}"/>
              </a:ext>
            </a:extLst>
          </p:cNvPr>
          <p:cNvSpPr>
            <a:spLocks noGrp="1"/>
          </p:cNvSpPr>
          <p:nvPr>
            <p:ph idx="1"/>
          </p:nvPr>
        </p:nvSpPr>
        <p:spPr>
          <a:xfrm>
            <a:off x="550718" y="1719618"/>
            <a:ext cx="8229600" cy="4544703"/>
          </a:xfrm>
        </p:spPr>
        <p:txBody>
          <a:bodyPr>
            <a:normAutofit fontScale="40000" lnSpcReduction="20000"/>
          </a:bodyPr>
          <a:lstStyle/>
          <a:p>
            <a:r>
              <a:rPr lang="en-US" sz="7000" dirty="0">
                <a:effectLst/>
                <a:ea typeface="MS Mincho" panose="02020609040205080304" pitchFamily="49" charset="-128"/>
                <a:cs typeface="Times New Roman" panose="02020603050405020304" pitchFamily="18" charset="0"/>
              </a:rPr>
              <a:t>In the U.S., there appears to be no evidence that big deficits (which it definitely has) cause higher interest rates (1980s to present)</a:t>
            </a:r>
          </a:p>
          <a:p>
            <a:pPr marL="0" indent="0">
              <a:buNone/>
            </a:pPr>
            <a:endParaRPr lang="en-US" sz="6000" dirty="0">
              <a:effectLst/>
              <a:ea typeface="MS Mincho" panose="02020609040205080304" pitchFamily="49" charset="-128"/>
              <a:cs typeface="Times New Roman" panose="02020603050405020304" pitchFamily="18" charset="0"/>
            </a:endParaRPr>
          </a:p>
          <a:p>
            <a:r>
              <a:rPr lang="en-US" sz="7000" dirty="0">
                <a:effectLst/>
                <a:ea typeface="MS Mincho" panose="02020609040205080304" pitchFamily="49" charset="-128"/>
                <a:cs typeface="Times New Roman" panose="02020603050405020304" pitchFamily="18" charset="0"/>
              </a:rPr>
              <a:t>In recession, investment is low and GDP is low. Government doesn’t crowd out investment: it steps in where there is a lack of demand for G&amp;S. Y grows; S grows; there’s room for </a:t>
            </a:r>
            <a:r>
              <a:rPr lang="en-US" sz="7000" dirty="0" err="1">
                <a:effectLst/>
                <a:ea typeface="MS Mincho" panose="02020609040205080304" pitchFamily="49" charset="-128"/>
                <a:cs typeface="Times New Roman" panose="02020603050405020304" pitchFamily="18" charset="0"/>
              </a:rPr>
              <a:t>Ii</a:t>
            </a:r>
            <a:r>
              <a:rPr lang="en-US" sz="7000" dirty="0">
                <a:effectLst/>
                <a:ea typeface="MS Mincho" panose="02020609040205080304" pitchFamily="49" charset="-128"/>
                <a:cs typeface="Times New Roman" panose="02020603050405020304" pitchFamily="18" charset="0"/>
              </a:rPr>
              <a:t> as well as more G.</a:t>
            </a:r>
          </a:p>
          <a:p>
            <a:pPr marL="0" indent="0">
              <a:buNone/>
            </a:pPr>
            <a:endParaRPr lang="en-US" sz="6000" dirty="0">
              <a:effectLst/>
              <a:ea typeface="MS Mincho" panose="02020609040205080304" pitchFamily="49" charset="-128"/>
              <a:cs typeface="Times New Roman" panose="02020603050405020304" pitchFamily="18" charset="0"/>
            </a:endParaRPr>
          </a:p>
          <a:p>
            <a:pPr marL="0">
              <a:spcBef>
                <a:spcPts val="0"/>
              </a:spcBef>
            </a:pPr>
            <a:r>
              <a:rPr lang="en-US" sz="7000" dirty="0">
                <a:ea typeface="MS Mincho" panose="02020609040205080304" pitchFamily="49" charset="-128"/>
                <a:cs typeface="Times New Roman" panose="02020603050405020304" pitchFamily="18" charset="0"/>
              </a:rPr>
              <a:t>“C</a:t>
            </a:r>
            <a:r>
              <a:rPr lang="en-US" sz="7000" dirty="0">
                <a:effectLst/>
                <a:ea typeface="MS Mincho" panose="02020609040205080304" pitchFamily="49" charset="-128"/>
                <a:cs typeface="Times New Roman" panose="02020603050405020304" pitchFamily="18" charset="0"/>
              </a:rPr>
              <a:t>rowding in” is possible as well: Firms are more 	optimistic when govt fights the recession.</a:t>
            </a:r>
            <a:r>
              <a:rPr lang="en-US" sz="7000" dirty="0">
                <a:ea typeface="MS Mincho" panose="02020609040205080304" pitchFamily="49" charset="-128"/>
                <a:cs typeface="Times New Roman" panose="02020603050405020304" pitchFamily="18" charset="0"/>
              </a:rPr>
              <a:t> </a:t>
            </a:r>
          </a:p>
          <a:p>
            <a:pPr marL="0" indent="0">
              <a:spcBef>
                <a:spcPts val="0"/>
              </a:spcBef>
              <a:buNone/>
            </a:pPr>
            <a:r>
              <a:rPr lang="en-US" sz="7000" dirty="0">
                <a:ea typeface="MS Mincho" panose="02020609040205080304" pitchFamily="49" charset="-128"/>
                <a:cs typeface="Times New Roman" panose="02020603050405020304" pitchFamily="18" charset="0"/>
              </a:rPr>
              <a:t>	G rises and</a:t>
            </a:r>
            <a:r>
              <a:rPr lang="en-US" sz="7000" dirty="0">
                <a:effectLst/>
                <a:ea typeface="MS Mincho" panose="02020609040205080304" pitchFamily="49" charset="-128"/>
                <a:cs typeface="Times New Roman" panose="02020603050405020304" pitchFamily="18" charset="0"/>
              </a:rPr>
              <a:t> </a:t>
            </a:r>
            <a:r>
              <a:rPr lang="en-US" sz="7000" dirty="0" err="1">
                <a:effectLst/>
                <a:ea typeface="MS Mincho" panose="02020609040205080304" pitchFamily="49" charset="-128"/>
                <a:cs typeface="Times New Roman" panose="02020603050405020304" pitchFamily="18" charset="0"/>
              </a:rPr>
              <a:t>Ii</a:t>
            </a:r>
            <a:r>
              <a:rPr lang="en-US" sz="7000" dirty="0">
                <a:effectLst/>
                <a:ea typeface="MS Mincho" panose="02020609040205080304" pitchFamily="49" charset="-128"/>
                <a:cs typeface="Times New Roman" panose="02020603050405020304" pitchFamily="18" charset="0"/>
              </a:rPr>
              <a:t> </a:t>
            </a:r>
            <a:r>
              <a:rPr lang="en-US" sz="7000" b="1" dirty="0">
                <a:ea typeface="MS Mincho" panose="02020609040205080304" pitchFamily="49" charset="-128"/>
                <a:cs typeface="Times New Roman" panose="02020603050405020304" pitchFamily="18" charset="0"/>
              </a:rPr>
              <a:t>rises too</a:t>
            </a:r>
            <a:r>
              <a:rPr lang="en-US" sz="7000" dirty="0">
                <a:effectLst/>
                <a:ea typeface="MS Mincho" panose="02020609040205080304" pitchFamily="49" charset="-128"/>
                <a:cs typeface="Times New Roman" panose="02020603050405020304" pitchFamily="18" charset="0"/>
              </a:rPr>
              <a:t>. </a:t>
            </a:r>
            <a:endParaRPr lang="en-US" sz="6000" dirty="0">
              <a:latin typeface="Cambria" panose="02040503050406030204" pitchFamily="18" charset="0"/>
              <a:ea typeface="MS Mincho" panose="02020609040205080304" pitchFamily="49" charset="-128"/>
              <a:cs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22653031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3272A-A772-5930-BD9A-DD27E747838F}"/>
              </a:ext>
            </a:extLst>
          </p:cNvPr>
          <p:cNvSpPr>
            <a:spLocks noGrp="1"/>
          </p:cNvSpPr>
          <p:nvPr>
            <p:ph type="title"/>
          </p:nvPr>
        </p:nvSpPr>
        <p:spPr/>
        <p:txBody>
          <a:bodyPr/>
          <a:lstStyle/>
          <a:p>
            <a:r>
              <a:rPr lang="en-US" dirty="0"/>
              <a:t>The EU and deficits</a:t>
            </a:r>
          </a:p>
        </p:txBody>
      </p:sp>
      <p:sp>
        <p:nvSpPr>
          <p:cNvPr id="3" name="Content Placeholder 2">
            <a:extLst>
              <a:ext uri="{FF2B5EF4-FFF2-40B4-BE49-F238E27FC236}">
                <a16:creationId xmlns:a16="http://schemas.microsoft.com/office/drawing/2014/main" id="{D01E7ACF-B746-AAA9-4D0A-6ADDC683AC02}"/>
              </a:ext>
            </a:extLst>
          </p:cNvPr>
          <p:cNvSpPr>
            <a:spLocks noGrp="1"/>
          </p:cNvSpPr>
          <p:nvPr>
            <p:ph idx="1"/>
          </p:nvPr>
        </p:nvSpPr>
        <p:spPr/>
        <p:txBody>
          <a:bodyPr>
            <a:normAutofit lnSpcReduction="10000"/>
          </a:bodyPr>
          <a:lstStyle/>
          <a:p>
            <a:r>
              <a:rPr lang="en-US" dirty="0"/>
              <a:t>The EU has rules for member countries that limit budget deficits to 3% of GDP and government debt to 60% of GDP </a:t>
            </a:r>
            <a:r>
              <a:rPr lang="en-US" sz="2400" dirty="0">
                <a:solidFill>
                  <a:srgbClr val="C00000"/>
                </a:solidFill>
              </a:rPr>
              <a:t>hi Germany</a:t>
            </a:r>
            <a:endParaRPr lang="en-US" sz="2400" dirty="0"/>
          </a:p>
          <a:p>
            <a:r>
              <a:rPr lang="en-US" dirty="0"/>
              <a:t>These were suspended for Covid but will be revised and reinstated. Causing pain!</a:t>
            </a:r>
          </a:p>
          <a:p>
            <a:r>
              <a:rPr lang="en-US" dirty="0"/>
              <a:t>The European </a:t>
            </a:r>
            <a:r>
              <a:rPr lang="en-US" dirty="0" err="1"/>
              <a:t>Commssion</a:t>
            </a:r>
            <a:r>
              <a:rPr lang="en-US" dirty="0"/>
              <a:t> says the post-Covid challenge: financing climate change investments while also maintaining conservative fiscal goals </a:t>
            </a:r>
          </a:p>
        </p:txBody>
      </p:sp>
    </p:spTree>
    <p:extLst>
      <p:ext uri="{BB962C8B-B14F-4D97-AF65-F5344CB8AC3E}">
        <p14:creationId xmlns:p14="http://schemas.microsoft.com/office/powerpoint/2010/main" val="110923043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97305-77DE-A98C-018B-ADB1B0DA7BE2}"/>
              </a:ext>
            </a:extLst>
          </p:cNvPr>
          <p:cNvSpPr>
            <a:spLocks noGrp="1"/>
          </p:cNvSpPr>
          <p:nvPr>
            <p:ph type="title"/>
          </p:nvPr>
        </p:nvSpPr>
        <p:spPr/>
        <p:txBody>
          <a:bodyPr>
            <a:normAutofit fontScale="90000"/>
          </a:bodyPr>
          <a:lstStyle/>
          <a:p>
            <a:r>
              <a:rPr lang="en-US" dirty="0"/>
              <a:t>Budget deficits around the world</a:t>
            </a:r>
            <a:br>
              <a:rPr lang="en-US" dirty="0"/>
            </a:br>
            <a:r>
              <a:rPr lang="en-US" dirty="0"/>
              <a:t>as a share of GDP in 2023</a:t>
            </a:r>
          </a:p>
        </p:txBody>
      </p:sp>
      <p:sp>
        <p:nvSpPr>
          <p:cNvPr id="3" name="Content Placeholder 2">
            <a:extLst>
              <a:ext uri="{FF2B5EF4-FFF2-40B4-BE49-F238E27FC236}">
                <a16:creationId xmlns:a16="http://schemas.microsoft.com/office/drawing/2014/main" id="{D9AA5EC8-082A-0E63-658D-139E635C9E13}"/>
              </a:ext>
            </a:extLst>
          </p:cNvPr>
          <p:cNvSpPr>
            <a:spLocks noGrp="1"/>
          </p:cNvSpPr>
          <p:nvPr>
            <p:ph idx="1"/>
          </p:nvPr>
        </p:nvSpPr>
        <p:spPr/>
        <p:txBody>
          <a:bodyPr/>
          <a:lstStyle/>
          <a:p>
            <a:r>
              <a:rPr lang="en-US" dirty="0"/>
              <a:t>Finland 2.6%</a:t>
            </a:r>
          </a:p>
          <a:p>
            <a:r>
              <a:rPr lang="en-US" dirty="0"/>
              <a:t>Vietnam 4%</a:t>
            </a:r>
          </a:p>
          <a:p>
            <a:r>
              <a:rPr lang="en-US" dirty="0"/>
              <a:t>U.S. 5.4%</a:t>
            </a:r>
          </a:p>
          <a:p>
            <a:r>
              <a:rPr lang="en-US" dirty="0"/>
              <a:t>Germany 2%, was in surplus before COVID</a:t>
            </a:r>
          </a:p>
          <a:p>
            <a:r>
              <a:rPr lang="en-US" dirty="0"/>
              <a:t>Japan 5.61%</a:t>
            </a:r>
          </a:p>
          <a:p>
            <a:r>
              <a:rPr lang="en-US" dirty="0"/>
              <a:t>Sweden: budget surplus</a:t>
            </a:r>
          </a:p>
          <a:p>
            <a:r>
              <a:rPr lang="en-US" dirty="0"/>
              <a:t>China: 4.6%</a:t>
            </a:r>
          </a:p>
        </p:txBody>
      </p:sp>
    </p:spTree>
    <p:extLst>
      <p:ext uri="{BB962C8B-B14F-4D97-AF65-F5344CB8AC3E}">
        <p14:creationId xmlns:p14="http://schemas.microsoft.com/office/powerpoint/2010/main" val="599532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7F66B-FFF4-4A4E-B529-DFF484AC47ED}"/>
              </a:ext>
            </a:extLst>
          </p:cNvPr>
          <p:cNvSpPr>
            <a:spLocks noGrp="1"/>
          </p:cNvSpPr>
          <p:nvPr>
            <p:ph type="title"/>
          </p:nvPr>
        </p:nvSpPr>
        <p:spPr>
          <a:xfrm>
            <a:off x="457200" y="274637"/>
            <a:ext cx="8229600" cy="5342392"/>
          </a:xfrm>
        </p:spPr>
        <p:txBody>
          <a:bodyPr>
            <a:normAutofit fontScale="90000"/>
          </a:bodyPr>
          <a:lstStyle/>
          <a:p>
            <a:r>
              <a:rPr lang="en-US" sz="4000" dirty="0"/>
              <a:t>Now we’ll pause to look at linkages among wealth-owners, lenders, debtors and government institutions with some VERY STYLIZED balance sheets</a:t>
            </a:r>
            <a:br>
              <a:rPr lang="en-US" sz="4000" dirty="0"/>
            </a:br>
            <a:br>
              <a:rPr lang="en-US" sz="4000" dirty="0"/>
            </a:br>
            <a:r>
              <a:rPr lang="en-US" sz="4000" dirty="0">
                <a:solidFill>
                  <a:schemeClr val="accent1">
                    <a:lumMod val="75000"/>
                  </a:schemeClr>
                </a:solidFill>
              </a:rPr>
              <a:t>the public</a:t>
            </a:r>
            <a:br>
              <a:rPr lang="en-US" sz="4000" dirty="0">
                <a:solidFill>
                  <a:schemeClr val="accent1">
                    <a:lumMod val="75000"/>
                  </a:schemeClr>
                </a:solidFill>
              </a:rPr>
            </a:br>
            <a:r>
              <a:rPr lang="en-US" sz="4000" dirty="0">
                <a:solidFill>
                  <a:schemeClr val="accent1">
                    <a:lumMod val="75000"/>
                  </a:schemeClr>
                </a:solidFill>
              </a:rPr>
              <a:t>commercial banks</a:t>
            </a:r>
            <a:br>
              <a:rPr lang="en-US" sz="4000" dirty="0">
                <a:solidFill>
                  <a:schemeClr val="accent1">
                    <a:lumMod val="75000"/>
                  </a:schemeClr>
                </a:solidFill>
              </a:rPr>
            </a:br>
            <a:r>
              <a:rPr lang="en-US" sz="4000" dirty="0">
                <a:solidFill>
                  <a:schemeClr val="accent1">
                    <a:lumMod val="75000"/>
                  </a:schemeClr>
                </a:solidFill>
              </a:rPr>
              <a:t>the central bank</a:t>
            </a:r>
            <a:br>
              <a:rPr lang="en-US" sz="4000" dirty="0">
                <a:solidFill>
                  <a:schemeClr val="accent1">
                    <a:lumMod val="75000"/>
                  </a:schemeClr>
                </a:solidFill>
              </a:rPr>
            </a:br>
            <a:r>
              <a:rPr lang="en-US" sz="4000" dirty="0">
                <a:solidFill>
                  <a:schemeClr val="accent1">
                    <a:lumMod val="75000"/>
                  </a:schemeClr>
                </a:solidFill>
              </a:rPr>
              <a:t>the fiscal authority*</a:t>
            </a:r>
            <a:endParaRPr lang="en-US" dirty="0">
              <a:solidFill>
                <a:schemeClr val="accent1">
                  <a:lumMod val="75000"/>
                </a:schemeClr>
              </a:solidFill>
            </a:endParaRPr>
          </a:p>
        </p:txBody>
      </p:sp>
      <p:sp>
        <p:nvSpPr>
          <p:cNvPr id="3" name="Content Placeholder 2">
            <a:extLst>
              <a:ext uri="{FF2B5EF4-FFF2-40B4-BE49-F238E27FC236}">
                <a16:creationId xmlns:a16="http://schemas.microsoft.com/office/drawing/2014/main" id="{F4599169-4BA1-E641-A749-D4D998A173AB}"/>
              </a:ext>
            </a:extLst>
          </p:cNvPr>
          <p:cNvSpPr>
            <a:spLocks noGrp="1"/>
          </p:cNvSpPr>
          <p:nvPr>
            <p:ph idx="1"/>
          </p:nvPr>
        </p:nvSpPr>
        <p:spPr>
          <a:xfrm>
            <a:off x="457200" y="5617029"/>
            <a:ext cx="8229600" cy="966334"/>
          </a:xfrm>
        </p:spPr>
        <p:txBody>
          <a:bodyPr>
            <a:normAutofit fontScale="92500" lnSpcReduction="20000"/>
          </a:bodyPr>
          <a:lstStyle/>
          <a:p>
            <a:pPr marL="0" indent="0">
              <a:buNone/>
            </a:pPr>
            <a:r>
              <a:rPr lang="en-US" sz="2400" dirty="0"/>
              <a:t>	* Govt agency in charge of spending programs (G and transfers) and collecting taxes</a:t>
            </a:r>
          </a:p>
          <a:p>
            <a:pPr marL="0" indent="0">
              <a:buNone/>
            </a:pPr>
            <a:r>
              <a:rPr lang="en-US" sz="2400" dirty="0"/>
              <a:t>	</a:t>
            </a:r>
          </a:p>
          <a:p>
            <a:pPr>
              <a:buFont typeface="Arial" panose="020B0604020202020204" pitchFamily="34" charset="0"/>
              <a:buChar char="•"/>
            </a:pPr>
            <a:endParaRPr lang="en-US" sz="2400" dirty="0"/>
          </a:p>
        </p:txBody>
      </p:sp>
    </p:spTree>
    <p:extLst>
      <p:ext uri="{BB962C8B-B14F-4D97-AF65-F5344CB8AC3E}">
        <p14:creationId xmlns:p14="http://schemas.microsoft.com/office/powerpoint/2010/main" val="175748197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2429F-E6C0-597E-F5B3-D042EFB7A0AA}"/>
              </a:ext>
            </a:extLst>
          </p:cNvPr>
          <p:cNvSpPr>
            <a:spLocks noGrp="1"/>
          </p:cNvSpPr>
          <p:nvPr>
            <p:ph type="title"/>
          </p:nvPr>
        </p:nvSpPr>
        <p:spPr>
          <a:xfrm>
            <a:off x="628650" y="559558"/>
            <a:ext cx="7886700" cy="1023582"/>
          </a:xfrm>
        </p:spPr>
        <p:txBody>
          <a:bodyPr>
            <a:normAutofit/>
          </a:bodyPr>
          <a:lstStyle/>
          <a:p>
            <a:pPr algn="ctr"/>
            <a:r>
              <a:rPr lang="en-US" sz="3600" dirty="0">
                <a:solidFill>
                  <a:srgbClr val="002060"/>
                </a:solidFill>
              </a:rPr>
              <a:t>Actual final words on deficits and debt</a:t>
            </a:r>
          </a:p>
        </p:txBody>
      </p:sp>
      <p:sp>
        <p:nvSpPr>
          <p:cNvPr id="3" name="Content Placeholder 2">
            <a:extLst>
              <a:ext uri="{FF2B5EF4-FFF2-40B4-BE49-F238E27FC236}">
                <a16:creationId xmlns:a16="http://schemas.microsoft.com/office/drawing/2014/main" id="{1D4F68E2-4EA2-A828-D483-4D81F145D149}"/>
              </a:ext>
            </a:extLst>
          </p:cNvPr>
          <p:cNvSpPr>
            <a:spLocks noGrp="1"/>
          </p:cNvSpPr>
          <p:nvPr>
            <p:ph idx="1"/>
          </p:nvPr>
        </p:nvSpPr>
        <p:spPr>
          <a:xfrm>
            <a:off x="628650" y="1583140"/>
            <a:ext cx="7886700" cy="4558353"/>
          </a:xfrm>
        </p:spPr>
        <p:txBody>
          <a:bodyPr>
            <a:normAutofit fontScale="92500" lnSpcReduction="20000"/>
          </a:bodyPr>
          <a:lstStyle/>
          <a:p>
            <a:pPr marL="0">
              <a:spcBef>
                <a:spcPts val="0"/>
              </a:spcBef>
            </a:pPr>
            <a:r>
              <a:rPr lang="en-US" sz="2800" dirty="0">
                <a:solidFill>
                  <a:srgbClr val="008F00"/>
                </a:solidFill>
                <a:ea typeface="MS Mincho" panose="02020609040205080304" pitchFamily="49" charset="-128"/>
                <a:cs typeface="Times New Roman" panose="02020603050405020304" pitchFamily="18" charset="0"/>
              </a:rPr>
              <a:t>In a strong economy, a deficit signals that government is pushing Expenditure up (G high, T low), increasing overall demand for goods and services. </a:t>
            </a:r>
            <a:endParaRPr lang="en-US" sz="2800" dirty="0">
              <a:ea typeface="MS Mincho" panose="02020609040205080304" pitchFamily="49" charset="-128"/>
              <a:cs typeface="Times New Roman" panose="02020603050405020304" pitchFamily="18" charset="0"/>
            </a:endParaRPr>
          </a:p>
          <a:p>
            <a:pPr marL="0">
              <a:spcBef>
                <a:spcPts val="0"/>
              </a:spcBef>
            </a:pPr>
            <a:endParaRPr lang="en-US" sz="2250" dirty="0">
              <a:ea typeface="MS Mincho" panose="02020609040205080304" pitchFamily="49" charset="-128"/>
              <a:cs typeface="Times New Roman" panose="02020603050405020304" pitchFamily="18" charset="0"/>
            </a:endParaRPr>
          </a:p>
          <a:p>
            <a:pPr marL="0">
              <a:spcBef>
                <a:spcPts val="0"/>
              </a:spcBef>
            </a:pPr>
            <a:r>
              <a:rPr lang="en-US" sz="2800" dirty="0">
                <a:solidFill>
                  <a:srgbClr val="FF9300"/>
                </a:solidFill>
                <a:ea typeface="MS Mincho" panose="02020609040205080304" pitchFamily="49" charset="-128"/>
                <a:cs typeface="Times New Roman" panose="02020603050405020304" pitchFamily="18" charset="0"/>
              </a:rPr>
              <a:t>That could be inflationary. US 2022-3 inflation might be IN PART due to very expansionary fiscal policy in 2020 and 2021. (Although US inflation behavior is exactly the same as Europe’s.) And for decades, big deficits have </a:t>
            </a:r>
            <a:r>
              <a:rPr lang="en-US" sz="2800">
                <a:solidFill>
                  <a:srgbClr val="FF9300"/>
                </a:solidFill>
                <a:ea typeface="MS Mincho" panose="02020609040205080304" pitchFamily="49" charset="-128"/>
                <a:cs typeface="Times New Roman" panose="02020603050405020304" pitchFamily="18" charset="0"/>
              </a:rPr>
              <a:t>NOT been inflationary</a:t>
            </a:r>
            <a:r>
              <a:rPr lang="en-US" sz="2800" dirty="0">
                <a:solidFill>
                  <a:srgbClr val="FF9300"/>
                </a:solidFill>
                <a:ea typeface="MS Mincho" panose="02020609040205080304" pitchFamily="49" charset="-128"/>
                <a:cs typeface="Times New Roman" panose="02020603050405020304" pitchFamily="18" charset="0"/>
              </a:rPr>
              <a:t>.</a:t>
            </a:r>
          </a:p>
          <a:p>
            <a:pPr marL="0" indent="0">
              <a:spcBef>
                <a:spcPts val="0"/>
              </a:spcBef>
              <a:buNone/>
            </a:pPr>
            <a:endParaRPr lang="en-US" sz="2250" dirty="0">
              <a:ea typeface="MS Mincho" panose="02020609040205080304" pitchFamily="49" charset="-128"/>
              <a:cs typeface="Times New Roman" panose="02020603050405020304" pitchFamily="18" charset="0"/>
            </a:endParaRPr>
          </a:p>
          <a:p>
            <a:pPr marL="0">
              <a:spcBef>
                <a:spcPts val="0"/>
              </a:spcBef>
            </a:pPr>
            <a:r>
              <a:rPr lang="en-US" sz="2800" dirty="0">
                <a:solidFill>
                  <a:schemeClr val="accent1">
                    <a:lumMod val="75000"/>
                  </a:schemeClr>
                </a:solidFill>
                <a:ea typeface="MS Mincho" panose="02020609040205080304" pitchFamily="49" charset="-128"/>
                <a:cs typeface="Times New Roman" panose="02020603050405020304" pitchFamily="18" charset="0"/>
              </a:rPr>
              <a:t>Traditional Keynesians (including Keynes) argue that budgets should be </a:t>
            </a:r>
            <a:r>
              <a:rPr lang="en-US" sz="2800" b="1" dirty="0">
                <a:solidFill>
                  <a:schemeClr val="accent1">
                    <a:lumMod val="75000"/>
                  </a:schemeClr>
                </a:solidFill>
                <a:ea typeface="MS Mincho" panose="02020609040205080304" pitchFamily="49" charset="-128"/>
                <a:cs typeface="Times New Roman" panose="02020603050405020304" pitchFamily="18" charset="0"/>
              </a:rPr>
              <a:t>balanced </a:t>
            </a:r>
            <a:r>
              <a:rPr lang="en-US" sz="2800" dirty="0">
                <a:solidFill>
                  <a:schemeClr val="accent1">
                    <a:lumMod val="75000"/>
                  </a:schemeClr>
                </a:solidFill>
                <a:ea typeface="MS Mincho" panose="02020609040205080304" pitchFamily="49" charset="-128"/>
                <a:cs typeface="Times New Roman" panose="02020603050405020304" pitchFamily="18" charset="0"/>
              </a:rPr>
              <a:t>in good times; </a:t>
            </a:r>
            <a:r>
              <a:rPr lang="en-US" sz="2800" b="1" dirty="0">
                <a:solidFill>
                  <a:schemeClr val="accent1">
                    <a:lumMod val="75000"/>
                  </a:schemeClr>
                </a:solidFill>
                <a:ea typeface="MS Mincho" panose="02020609040205080304" pitchFamily="49" charset="-128"/>
                <a:cs typeface="Times New Roman" panose="02020603050405020304" pitchFamily="18" charset="0"/>
              </a:rPr>
              <a:t>in deficit </a:t>
            </a:r>
            <a:r>
              <a:rPr lang="en-US" sz="2800" dirty="0">
                <a:solidFill>
                  <a:schemeClr val="accent1">
                    <a:lumMod val="75000"/>
                  </a:schemeClr>
                </a:solidFill>
                <a:ea typeface="MS Mincho" panose="02020609040205080304" pitchFamily="49" charset="-128"/>
                <a:cs typeface="Times New Roman" panose="02020603050405020304" pitchFamily="18" charset="0"/>
              </a:rPr>
              <a:t>in bad times. “Countercyclical” deficits. </a:t>
            </a:r>
            <a:endParaRPr lang="en-US" sz="2250" dirty="0"/>
          </a:p>
          <a:p>
            <a:endParaRPr lang="en-US" dirty="0"/>
          </a:p>
        </p:txBody>
      </p:sp>
    </p:spTree>
    <p:extLst>
      <p:ext uri="{BB962C8B-B14F-4D97-AF65-F5344CB8AC3E}">
        <p14:creationId xmlns:p14="http://schemas.microsoft.com/office/powerpoint/2010/main" val="1395170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E1CFF-825A-4B48-BEC0-9693A9C45BEB}"/>
              </a:ext>
            </a:extLst>
          </p:cNvPr>
          <p:cNvSpPr>
            <a:spLocks noGrp="1"/>
          </p:cNvSpPr>
          <p:nvPr>
            <p:ph type="title"/>
          </p:nvPr>
        </p:nvSpPr>
        <p:spPr/>
        <p:txBody>
          <a:bodyPr/>
          <a:lstStyle/>
          <a:p>
            <a:r>
              <a:rPr lang="en-US" dirty="0"/>
              <a:t>Commercial Banks</a:t>
            </a:r>
          </a:p>
        </p:txBody>
      </p:sp>
      <p:sp>
        <p:nvSpPr>
          <p:cNvPr id="3" name="Content Placeholder 2">
            <a:extLst>
              <a:ext uri="{FF2B5EF4-FFF2-40B4-BE49-F238E27FC236}">
                <a16:creationId xmlns:a16="http://schemas.microsoft.com/office/drawing/2014/main" id="{348483B2-2D69-E143-A618-B933D21499BA}"/>
              </a:ext>
            </a:extLst>
          </p:cNvPr>
          <p:cNvSpPr>
            <a:spLocks noGrp="1"/>
          </p:cNvSpPr>
          <p:nvPr>
            <p:ph idx="1"/>
          </p:nvPr>
        </p:nvSpPr>
        <p:spPr/>
        <p:txBody>
          <a:bodyPr>
            <a:normAutofit/>
          </a:bodyPr>
          <a:lstStyle/>
          <a:p>
            <a:r>
              <a:rPr lang="en-US" dirty="0"/>
              <a:t>They can be intermediaries between wealth-owners and debtors (they store savings and make loans)</a:t>
            </a:r>
          </a:p>
          <a:p>
            <a:r>
              <a:rPr lang="en-US" dirty="0"/>
              <a:t>They are regulated by the CB and play a role in money creation</a:t>
            </a:r>
          </a:p>
          <a:p>
            <a:r>
              <a:rPr lang="en-US" dirty="0"/>
              <a:t>They own </a:t>
            </a:r>
            <a:r>
              <a:rPr lang="en-US" dirty="0">
                <a:solidFill>
                  <a:schemeClr val="accent5">
                    <a:lumMod val="75000"/>
                  </a:schemeClr>
                </a:solidFill>
              </a:rPr>
              <a:t>“reserves”</a:t>
            </a:r>
            <a:r>
              <a:rPr lang="en-US" dirty="0"/>
              <a:t>: risk-free cash (either currency or in checking accounts at the CB)</a:t>
            </a:r>
          </a:p>
          <a:p>
            <a:r>
              <a:rPr lang="en-US" dirty="0"/>
              <a:t>The CB can create and destroy reserves</a:t>
            </a:r>
          </a:p>
        </p:txBody>
      </p:sp>
    </p:spTree>
    <p:extLst>
      <p:ext uri="{BB962C8B-B14F-4D97-AF65-F5344CB8AC3E}">
        <p14:creationId xmlns:p14="http://schemas.microsoft.com/office/powerpoint/2010/main" val="333167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A59532-07DA-D6E2-742C-2523B8B87D21}"/>
              </a:ext>
            </a:extLst>
          </p:cNvPr>
          <p:cNvSpPr>
            <a:spLocks noGrp="1"/>
          </p:cNvSpPr>
          <p:nvPr>
            <p:ph type="title"/>
          </p:nvPr>
        </p:nvSpPr>
        <p:spPr/>
        <p:txBody>
          <a:bodyPr>
            <a:normAutofit/>
          </a:bodyPr>
          <a:lstStyle/>
          <a:p>
            <a:r>
              <a:rPr lang="en-US" dirty="0"/>
              <a:t>The public</a:t>
            </a:r>
          </a:p>
        </p:txBody>
      </p:sp>
      <p:sp>
        <p:nvSpPr>
          <p:cNvPr id="16" name="Content Placeholder 15">
            <a:extLst>
              <a:ext uri="{FF2B5EF4-FFF2-40B4-BE49-F238E27FC236}">
                <a16:creationId xmlns:a16="http://schemas.microsoft.com/office/drawing/2014/main" id="{F9AE69CC-F44B-A8B5-66F0-60C7D81E3146}"/>
              </a:ext>
            </a:extLst>
          </p:cNvPr>
          <p:cNvSpPr>
            <a:spLocks noGrp="1"/>
          </p:cNvSpPr>
          <p:nvPr>
            <p:ph idx="1"/>
          </p:nvPr>
        </p:nvSpPr>
        <p:spPr>
          <a:xfrm>
            <a:off x="157163" y="1600200"/>
            <a:ext cx="8529637" cy="4525963"/>
          </a:xfrm>
        </p:spPr>
        <p:txBody>
          <a:bodyPr>
            <a:normAutofit lnSpcReduction="10000"/>
          </a:bodyPr>
          <a:lstStyle/>
          <a:p>
            <a:pPr marL="0" indent="0">
              <a:buNone/>
            </a:pPr>
            <a:r>
              <a:rPr lang="en-US" dirty="0"/>
              <a:t>		     Assets					      Liabilities</a:t>
            </a:r>
          </a:p>
          <a:p>
            <a:pPr marL="0" indent="0">
              <a:buNone/>
            </a:pPr>
            <a:r>
              <a:rPr lang="en-US" dirty="0"/>
              <a:t>  currency		            money</a:t>
            </a:r>
          </a:p>
          <a:p>
            <a:pPr marL="0" indent="0">
              <a:buNone/>
            </a:pPr>
            <a:r>
              <a:rPr lang="en-US" dirty="0"/>
              <a:t>  </a:t>
            </a:r>
            <a:r>
              <a:rPr lang="en-US" dirty="0">
                <a:solidFill>
                  <a:srgbClr val="817FFF"/>
                </a:solidFill>
              </a:rPr>
              <a:t>demand deposits</a:t>
            </a:r>
            <a:r>
              <a:rPr lang="en-US" dirty="0"/>
              <a:t>            		</a:t>
            </a:r>
            <a:r>
              <a:rPr lang="en-US" dirty="0">
                <a:solidFill>
                  <a:srgbClr val="009193"/>
                </a:solidFill>
              </a:rPr>
              <a:t>loans</a:t>
            </a:r>
          </a:p>
          <a:p>
            <a:pPr marL="0" indent="0">
              <a:buNone/>
            </a:pPr>
            <a:r>
              <a:rPr lang="en-US" dirty="0"/>
              <a:t>  large savings accts</a:t>
            </a:r>
          </a:p>
          <a:p>
            <a:pPr marL="0" indent="0">
              <a:buNone/>
            </a:pPr>
            <a:r>
              <a:rPr lang="en-US" dirty="0"/>
              <a:t>  govt bonds </a:t>
            </a:r>
            <a:r>
              <a:rPr lang="en-US" dirty="0" err="1"/>
              <a:t>Treas</a:t>
            </a:r>
            <a:r>
              <a:rPr lang="en-US" dirty="0"/>
              <a:t>, EU</a:t>
            </a:r>
          </a:p>
          <a:p>
            <a:pPr marL="0" indent="0">
              <a:buNone/>
            </a:pPr>
            <a:r>
              <a:rPr lang="en-US" dirty="0"/>
              <a:t>  corporate bonds</a:t>
            </a:r>
          </a:p>
          <a:p>
            <a:pPr marL="0" indent="0">
              <a:buNone/>
            </a:pPr>
            <a:r>
              <a:rPr lang="en-US" dirty="0"/>
              <a:t>  stocks</a:t>
            </a:r>
          </a:p>
          <a:p>
            <a:pPr marL="0" indent="0">
              <a:buNone/>
            </a:pPr>
            <a:r>
              <a:rPr lang="en-US" dirty="0"/>
              <a:t>  other assets					      net worth (A – L)</a:t>
            </a:r>
          </a:p>
        </p:txBody>
      </p:sp>
      <p:cxnSp>
        <p:nvCxnSpPr>
          <p:cNvPr id="6" name="Straight Connector 5">
            <a:extLst>
              <a:ext uri="{FF2B5EF4-FFF2-40B4-BE49-F238E27FC236}">
                <a16:creationId xmlns:a16="http://schemas.microsoft.com/office/drawing/2014/main" id="{DD77AD43-830C-B597-ED17-B2DBC8795AF9}"/>
              </a:ext>
            </a:extLst>
          </p:cNvPr>
          <p:cNvCxnSpPr>
            <a:cxnSpLocks/>
          </p:cNvCxnSpPr>
          <p:nvPr/>
        </p:nvCxnSpPr>
        <p:spPr>
          <a:xfrm>
            <a:off x="457200" y="2097912"/>
            <a:ext cx="7343775"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ADBB2868-978C-6AF8-D885-99F77B53C750}"/>
              </a:ext>
            </a:extLst>
          </p:cNvPr>
          <p:cNvCxnSpPr>
            <a:cxnSpLocks/>
          </p:cNvCxnSpPr>
          <p:nvPr/>
        </p:nvCxnSpPr>
        <p:spPr>
          <a:xfrm>
            <a:off x="4896632" y="2097912"/>
            <a:ext cx="0" cy="3417063"/>
          </a:xfrm>
          <a:prstGeom prst="line">
            <a:avLst/>
          </a:prstGeom>
          <a:ln w="28575"/>
        </p:spPr>
        <p:style>
          <a:lnRef idx="1">
            <a:schemeClr val="dk1"/>
          </a:lnRef>
          <a:fillRef idx="0">
            <a:schemeClr val="dk1"/>
          </a:fillRef>
          <a:effectRef idx="0">
            <a:schemeClr val="dk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18" name="Ink 17">
                <a:extLst>
                  <a:ext uri="{FF2B5EF4-FFF2-40B4-BE49-F238E27FC236}">
                    <a16:creationId xmlns:a16="http://schemas.microsoft.com/office/drawing/2014/main" id="{E37C7F74-4DF4-27D8-DC05-C93AE903EB29}"/>
                  </a:ext>
                </a:extLst>
              </p14:cNvPr>
              <p14:cNvContentPartPr/>
              <p14:nvPr/>
            </p14:nvContentPartPr>
            <p14:xfrm>
              <a:off x="3216172" y="2280475"/>
              <a:ext cx="244080" cy="885240"/>
            </p14:xfrm>
          </p:contentPart>
        </mc:Choice>
        <mc:Fallback xmlns="">
          <p:pic>
            <p:nvPicPr>
              <p:cNvPr id="18" name="Ink 17">
                <a:extLst>
                  <a:ext uri="{FF2B5EF4-FFF2-40B4-BE49-F238E27FC236}">
                    <a16:creationId xmlns:a16="http://schemas.microsoft.com/office/drawing/2014/main" id="{E37C7F74-4DF4-27D8-DC05-C93AE903EB29}"/>
                  </a:ext>
                </a:extLst>
              </p:cNvPr>
              <p:cNvPicPr/>
              <p:nvPr/>
            </p:nvPicPr>
            <p:blipFill>
              <a:blip r:embed="rId3"/>
              <a:stretch>
                <a:fillRect/>
              </a:stretch>
            </p:blipFill>
            <p:spPr>
              <a:xfrm>
                <a:off x="3198172" y="2262835"/>
                <a:ext cx="279720" cy="920880"/>
              </a:xfrm>
              <a:prstGeom prst="rect">
                <a:avLst/>
              </a:prstGeom>
            </p:spPr>
          </p:pic>
        </mc:Fallback>
      </mc:AlternateContent>
    </p:spTree>
    <p:extLst>
      <p:ext uri="{BB962C8B-B14F-4D97-AF65-F5344CB8AC3E}">
        <p14:creationId xmlns:p14="http://schemas.microsoft.com/office/powerpoint/2010/main" val="37235483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8035</TotalTime>
  <Words>4943</Words>
  <Application>Microsoft Macintosh PowerPoint</Application>
  <PresentationFormat>On-screen Show (4:3)</PresentationFormat>
  <Paragraphs>427</Paragraphs>
  <Slides>70</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70</vt:i4>
      </vt:variant>
    </vt:vector>
  </HeadingPairs>
  <TitlesOfParts>
    <vt:vector size="81" baseType="lpstr">
      <vt:lpstr>MS Mincho</vt:lpstr>
      <vt:lpstr>Arial</vt:lpstr>
      <vt:lpstr>Avenir Book</vt:lpstr>
      <vt:lpstr>Calibri</vt:lpstr>
      <vt:lpstr>Calisto MT</vt:lpstr>
      <vt:lpstr>Cambria</vt:lpstr>
      <vt:lpstr>Century Schoolbook</vt:lpstr>
      <vt:lpstr>nyt-cheltenham</vt:lpstr>
      <vt:lpstr>Open Sans</vt:lpstr>
      <vt:lpstr>Wingdings</vt:lpstr>
      <vt:lpstr>Office Theme</vt:lpstr>
      <vt:lpstr>The monetary system and  monetary policy and Fiscal policy </vt:lpstr>
      <vt:lpstr>Money</vt:lpstr>
      <vt:lpstr>All the assets (an asset can also be called a “store of value” over a long period)</vt:lpstr>
      <vt:lpstr>What is money?</vt:lpstr>
      <vt:lpstr>Money is a unique asset</vt:lpstr>
      <vt:lpstr>What is monetary policy?</vt:lpstr>
      <vt:lpstr>Now we’ll pause to look at linkages among wealth-owners, lenders, debtors and government institutions with some VERY STYLIZED balance sheets  the public commercial banks the central bank the fiscal authority*</vt:lpstr>
      <vt:lpstr>Commercial Banks</vt:lpstr>
      <vt:lpstr>The public</vt:lpstr>
      <vt:lpstr>Commercial banks</vt:lpstr>
      <vt:lpstr>The Central Bank</vt:lpstr>
      <vt:lpstr>The Fiscal Authority (European Commission, US or UK Treasury REALLY stylized</vt:lpstr>
      <vt:lpstr>Linkages again</vt:lpstr>
      <vt:lpstr>How both the Central Bank and the commercial banks create money, a key asset for households and firms</vt:lpstr>
      <vt:lpstr>How commercial banks create money </vt:lpstr>
      <vt:lpstr>How banks destroy money</vt:lpstr>
      <vt:lpstr>Monetary policy since 2008</vt:lpstr>
      <vt:lpstr>ECB and Fed’s current practices </vt:lpstr>
      <vt:lpstr>U.S. bank reserves ↑ from $50 b. to $4 tr. (now down to $3 tr.)</vt:lpstr>
      <vt:lpstr>How CBs NOW affect lending</vt:lpstr>
      <vt:lpstr>Contractionary policy</vt:lpstr>
      <vt:lpstr>ECB objective(s)</vt:lpstr>
      <vt:lpstr>The U.S. Federal Reserve Bank has a dual mandate from Congress</vt:lpstr>
      <vt:lpstr>When does a central bank act to cut interest rates?</vt:lpstr>
      <vt:lpstr>When does a central bank act to raise interest rates?</vt:lpstr>
      <vt:lpstr>The Central Bank is powerful but it can’t affect spending on GDP directly</vt:lpstr>
      <vt:lpstr>PowerPoint Presentation</vt:lpstr>
      <vt:lpstr>PowerPoint Presentation</vt:lpstr>
      <vt:lpstr>Interest rates</vt:lpstr>
      <vt:lpstr>Most interest rates tend to move up  and down together Selected U.S. interest rates: 1982, 2000 and 2018 Note: it’s not only Fed policy that affects rates; more on this later</vt:lpstr>
      <vt:lpstr>Policy is difficult for a CB when inflation is very low—close to zero</vt:lpstr>
      <vt:lpstr>ECB’s change in approach</vt:lpstr>
      <vt:lpstr>What did they do?</vt:lpstr>
      <vt:lpstr>   The asset-buying: it’s called quantitative easing (QE) </vt:lpstr>
      <vt:lpstr>Balance sheet of ECB</vt:lpstr>
      <vt:lpstr>Balance sheet of ECB When it grows, it means CB is buying a lot of assets</vt:lpstr>
      <vt:lpstr>Similar huge growth in Fed purchases of various assets since 2008. (In 2007, there was more huge growth you don’t see here.) Also note the spike starting March 2020.  </vt:lpstr>
      <vt:lpstr>Other policy tools:</vt:lpstr>
      <vt:lpstr>“The People’s Bank of China will allow commercial banks to hold less money in reserve, but businesses and households have been cautious about borrowing”  Recent headline, 14 Sept 2023, NYT</vt:lpstr>
      <vt:lpstr>The other major macro policy tool is more direct and more certain: Fiscal Policy but also potentially very expensive</vt:lpstr>
      <vt:lpstr> Two functions of government spending, taxation,  and transfers 1. The original function: to provide essential goods and services; hand out gifts </vt:lpstr>
      <vt:lpstr>2. The macroeconomic function Starting slowly in the 1930s, but very active 1960s on  Carried out at the national (not local) level</vt:lpstr>
      <vt:lpstr>What does active macro policy  look like?</vt:lpstr>
      <vt:lpstr>Suppose equilibrium GDP Ye is below Potential GDP (Yf)</vt:lpstr>
      <vt:lpstr>An increase in G, vertical shift of 20</vt:lpstr>
      <vt:lpstr>Note multiplier at work</vt:lpstr>
      <vt:lpstr>We haven’t yet included taxes in our economy (or transfers)</vt:lpstr>
      <vt:lpstr>With taxes and transfers, we define a new variable “disposable income”</vt:lpstr>
      <vt:lpstr>Income/sales taxes flatten E line</vt:lpstr>
      <vt:lpstr>Overall effect of government on the macroeconomy</vt:lpstr>
      <vt:lpstr> Growth and fluctuations in U.S. real GDP since 1900</vt:lpstr>
      <vt:lpstr>We’ve been focused just on the size of G and Taxes so far</vt:lpstr>
      <vt:lpstr>Policy Boot Camp</vt:lpstr>
      <vt:lpstr>Justifying an objective fully  in terms of well-being</vt:lpstr>
      <vt:lpstr>Govt budgets consist of revenues  ($ coming in to the govt) and outlays ($ flowing out)</vt:lpstr>
      <vt:lpstr>From our benchmark model: </vt:lpstr>
      <vt:lpstr>What makes the budget deficit rise?</vt:lpstr>
      <vt:lpstr>Analogous argument for a decline in the deficit</vt:lpstr>
      <vt:lpstr>Like corporations, governments borrow  by selling “securities”(e.g. euro-denominated bonds or U.S.Treasuries) (Individuals can’t issue bonds. )</vt:lpstr>
      <vt:lpstr>The secondary market</vt:lpstr>
      <vt:lpstr>Every year there’s a national deficit, it  means more govt securities are out in the world</vt:lpstr>
      <vt:lpstr>What about monetary policy and deficits?</vt:lpstr>
      <vt:lpstr>Some semi-final words on deficits and debt</vt:lpstr>
      <vt:lpstr>Back to the Loanable Funds Market The classical model of how savings and investment are equalized To start with, this diagram is all private sector: firms and households</vt:lpstr>
      <vt:lpstr>“Crowding out”: the classical case against deficits Now government starts to run a deficit and must borrow to finance it.</vt:lpstr>
      <vt:lpstr>“Crowding out”: the classical case  against deficits →Investment falls because the interest rate has increased</vt:lpstr>
      <vt:lpstr>The Keynesian case against  the case against deficits</vt:lpstr>
      <vt:lpstr>The EU and deficits</vt:lpstr>
      <vt:lpstr>Budget deficits around the world as a share of GDP in 2023</vt:lpstr>
      <vt:lpstr>Actual final words on deficits and debt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Craven , Carolyn L.</dc:creator>
  <cp:lastModifiedBy>Craven, Carolyn</cp:lastModifiedBy>
  <cp:revision>346</cp:revision>
  <dcterms:created xsi:type="dcterms:W3CDTF">2018-11-04T18:23:58Z</dcterms:created>
  <dcterms:modified xsi:type="dcterms:W3CDTF">2024-02-14T02:42:01Z</dcterms:modified>
</cp:coreProperties>
</file>