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2" r:id="rId2"/>
    <p:sldId id="449" r:id="rId3"/>
    <p:sldId id="450" r:id="rId4"/>
    <p:sldId id="398" r:id="rId5"/>
    <p:sldId id="399" r:id="rId6"/>
    <p:sldId id="451" r:id="rId7"/>
    <p:sldId id="531" r:id="rId8"/>
    <p:sldId id="406" r:id="rId9"/>
    <p:sldId id="407" r:id="rId10"/>
    <p:sldId id="452" r:id="rId11"/>
    <p:sldId id="411" r:id="rId12"/>
    <p:sldId id="418" r:id="rId13"/>
    <p:sldId id="453" r:id="rId14"/>
    <p:sldId id="413" r:id="rId15"/>
    <p:sldId id="409" r:id="rId16"/>
    <p:sldId id="455" r:id="rId17"/>
    <p:sldId id="560" r:id="rId18"/>
    <p:sldId id="420" r:id="rId19"/>
    <p:sldId id="412" r:id="rId20"/>
    <p:sldId id="454" r:id="rId21"/>
    <p:sldId id="558" r:id="rId22"/>
    <p:sldId id="479" r:id="rId23"/>
    <p:sldId id="548" r:id="rId24"/>
    <p:sldId id="424" r:id="rId25"/>
    <p:sldId id="559" r:id="rId26"/>
    <p:sldId id="428" r:id="rId27"/>
  </p:sldIdLst>
  <p:sldSz cx="9906000" cy="6858000" type="A4"/>
  <p:notesSz cx="6858000" cy="9144000"/>
  <p:defaultTextStyle>
    <a:defPPr>
      <a:defRPr lang="fi-FI"/>
    </a:defPPr>
    <a:lvl1pPr marL="0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9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38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5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7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hrnrooth, Essi" initials="EE" lastIdx="6" clrIdx="0">
    <p:extLst>
      <p:ext uri="{19B8F6BF-5375-455C-9EA6-DF929625EA0E}">
        <p15:presenceInfo xmlns:p15="http://schemas.microsoft.com/office/powerpoint/2012/main" userId="S::Essi.ehrnrooth@wsp.com::585a2c3e-317c-4542-8eb0-dd73015097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09" autoAdjust="0"/>
  </p:normalViewPr>
  <p:slideViewPr>
    <p:cSldViewPr>
      <p:cViewPr varScale="1">
        <p:scale>
          <a:sx n="66" d="100"/>
          <a:sy n="66" d="100"/>
        </p:scale>
        <p:origin x="1771" y="6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884E3-E60D-413E-8C3D-2C022AD9394D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5F58C-2C6C-489E-876D-8BA2378E7D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191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Alkusivulla:</a:t>
            </a:r>
          </a:p>
          <a:p>
            <a:r>
              <a:rPr lang="fi-FI" dirty="0"/>
              <a:t>-KUVAUSLUPA</a:t>
            </a:r>
          </a:p>
          <a:p>
            <a:r>
              <a:rPr lang="fi-FI" dirty="0"/>
              <a:t>-Oma esittely</a:t>
            </a:r>
          </a:p>
          <a:p>
            <a:r>
              <a:rPr lang="fi-FI" dirty="0"/>
              <a:t>-vastuuopettaja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-oma opinto- ja työtausta</a:t>
            </a:r>
          </a:p>
          <a:p>
            <a:r>
              <a:rPr lang="fi-FI" dirty="0"/>
              <a:t>-opetus osa harjoittelua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-Nauhoittaminen, lupa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01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608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59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3129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674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246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9240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576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4323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234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348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2055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530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9598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4354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2574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446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82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92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92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072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526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0409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30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5224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5F58C-2C6C-489E-876D-8BA2378E7D4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33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85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400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77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559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683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966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31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63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17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72970" y="273050"/>
            <a:ext cx="5537730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2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66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5784" tIns="47892" rIns="95784" bIns="47892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E5064-FD4C-4300-9FA3-FA781D042395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A53E0-E3AF-4FE4-AC4A-86843C776D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876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8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4" indent="-299324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ssi.ehrnrooth@aalto.f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447600" y="6021288"/>
            <a:ext cx="10801200" cy="1470025"/>
          </a:xfrm>
        </p:spPr>
        <p:txBody>
          <a:bodyPr>
            <a:normAutofit fontScale="90000"/>
          </a:bodyPr>
          <a:lstStyle/>
          <a:p>
            <a:r>
              <a:rPr lang="fi-FI" sz="2700" dirty="0">
                <a:latin typeface="+mn-lt"/>
                <a:cs typeface="Vijaya" panose="020B0604020202020204" pitchFamily="34" charset="0"/>
              </a:rPr>
              <a:t>KAUPUNKITILAA SANOITTAMASSA</a:t>
            </a: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r>
              <a:rPr lang="fi-FI" sz="2200" dirty="0">
                <a:latin typeface="+mn-lt"/>
                <a:cs typeface="Vijaya" panose="020B0604020202020204" pitchFamily="34" charset="0"/>
              </a:rPr>
              <a:t>Johdantoluento 15.9.2022</a:t>
            </a: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br>
              <a:rPr lang="fi-FI" sz="2400" dirty="0">
                <a:latin typeface="+mn-lt"/>
                <a:cs typeface="Vijaya" panose="020B0604020202020204" pitchFamily="34" charset="0"/>
              </a:rPr>
            </a:br>
            <a:br>
              <a:rPr lang="fi-FI" sz="2000" dirty="0">
                <a:latin typeface="+mn-lt"/>
                <a:cs typeface="Vijaya" panose="020B0604020202020204" pitchFamily="34" charset="0"/>
              </a:rPr>
            </a:b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396C24C-8609-4638-A270-4C6BDD1B3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7088" r="2387" b="2449"/>
          <a:stretch/>
        </p:blipFill>
        <p:spPr>
          <a:xfrm rot="5400000">
            <a:off x="2335786" y="630118"/>
            <a:ext cx="5234428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04DE302-F8A3-4474-A925-EC62F7811170}"/>
              </a:ext>
            </a:extLst>
          </p:cNvPr>
          <p:cNvSpPr txBox="1"/>
          <p:nvPr/>
        </p:nvSpPr>
        <p:spPr>
          <a:xfrm>
            <a:off x="5529064" y="5445224"/>
            <a:ext cx="6191250" cy="27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900" dirty="0" err="1">
                <a:latin typeface="+mn-lt"/>
                <a:cs typeface="Vijaya" panose="020B0604020202020204" pitchFamily="34" charset="0"/>
              </a:rPr>
              <a:t>Gehl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 &amp; </a:t>
            </a:r>
            <a:r>
              <a:rPr lang="fi-FI" sz="900" dirty="0" err="1">
                <a:latin typeface="+mn-lt"/>
                <a:cs typeface="Vijaya" panose="020B0604020202020204" pitchFamily="34" charset="0"/>
              </a:rPr>
              <a:t>Gemzoe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: New City </a:t>
            </a:r>
            <a:r>
              <a:rPr lang="fi-FI" sz="900" dirty="0" err="1">
                <a:latin typeface="+mn-lt"/>
                <a:cs typeface="Vijaya" panose="020B0604020202020204" pitchFamily="34" charset="0"/>
              </a:rPr>
              <a:t>Spaces</a:t>
            </a:r>
            <a:r>
              <a:rPr lang="fi-FI" sz="900" dirty="0">
                <a:latin typeface="+mn-lt"/>
                <a:cs typeface="Vijaya" panose="020B0604020202020204" pitchFamily="34" charset="0"/>
              </a:rPr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261440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D77877E1-8547-42CD-8F32-66389D6E3D1B}"/>
              </a:ext>
            </a:extLst>
          </p:cNvPr>
          <p:cNvSpPr txBox="1"/>
          <p:nvPr/>
        </p:nvSpPr>
        <p:spPr>
          <a:xfrm>
            <a:off x="1064568" y="188640"/>
            <a:ext cx="734481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Miten kiinnostuit aikoinaan kaupunkisuunnittelusta /  arkkitehtuurista / maisema-arkkitehtuurista? 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lvl="1"/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Minkälaiset / mitkä kurssit ovat tähänastisissa opinnoissa tuntuneet omilta, merkityksellisiltä?</a:t>
            </a:r>
          </a:p>
          <a:p>
            <a:pPr lvl="1"/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Onko sinulla mahdollisesti jo ajatuksia tulevan kandidaatin opinnäytteen aihepiiristä, sisällöstä? </a:t>
            </a:r>
            <a:r>
              <a:rPr lang="fi-FI" sz="2000" dirty="0">
                <a:cs typeface="Vijaya" panose="020B0604020202020204" pitchFamily="34" charset="0"/>
              </a:rPr>
              <a:t>Tai oletko jo tehnyt sen?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lvl="1"/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Kiinnostaako sinua alallasi tällä hetkellä jokin teema, aihe, suuntaus? Miten aihe on löytynyt?</a:t>
            </a:r>
          </a:p>
          <a:p>
            <a:pPr lvl="1"/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Oletko työskennellyt opintojen ohella? Jos olet, onko niistä löytynyt uusia ajatuksia, suuntia opinnoille?</a:t>
            </a:r>
          </a:p>
          <a:p>
            <a:pPr lvl="1"/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Miten tuttua lähdeviittaaminen ja lähdeluetteloiden laatiminen on sinulle?</a:t>
            </a:r>
          </a:p>
          <a:p>
            <a:pPr lvl="1"/>
            <a:endParaRPr lang="fi-FI" sz="2000" dirty="0">
              <a:cs typeface="Vijaya" panose="020B0604020202020204" pitchFamily="34" charset="0"/>
            </a:endParaRP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Oletko käynyt tieteelliseen kirjoittamiseen liittyviä kursseja opintojen osana?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7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 36">
            <a:extLst>
              <a:ext uri="{FF2B5EF4-FFF2-40B4-BE49-F238E27FC236}">
                <a16:creationId xmlns:a16="http://schemas.microsoft.com/office/drawing/2014/main" id="{15FADE45-AB0D-4A04-9DE7-D353BFF7E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r="5471"/>
          <a:stretch/>
        </p:blipFill>
        <p:spPr>
          <a:xfrm>
            <a:off x="4953000" y="1268760"/>
            <a:ext cx="4896544" cy="4320480"/>
          </a:xfrm>
          <a:prstGeom prst="rect">
            <a:avLst/>
          </a:prstGeom>
        </p:spPr>
      </p:pic>
      <p:pic>
        <p:nvPicPr>
          <p:cNvPr id="39" name="Kuva 38" descr="Kuva, joka sisältää kohteen ruoho, ulko, maa, kivi&#10;&#10;Kuvaus luotu automaattisesti">
            <a:extLst>
              <a:ext uri="{FF2B5EF4-FFF2-40B4-BE49-F238E27FC236}">
                <a16:creationId xmlns:a16="http://schemas.microsoft.com/office/drawing/2014/main" id="{28B69C7A-3D3A-4CAC-80CC-5F323FCB33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4999"/>
          <a:stretch/>
        </p:blipFill>
        <p:spPr>
          <a:xfrm>
            <a:off x="128464" y="1268760"/>
            <a:ext cx="4896544" cy="4320480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B881D3E6-E5AD-4A97-91C6-E48392EE0F85}"/>
              </a:ext>
            </a:extLst>
          </p:cNvPr>
          <p:cNvSpPr txBox="1"/>
          <p:nvPr/>
        </p:nvSpPr>
        <p:spPr>
          <a:xfrm>
            <a:off x="344488" y="688013"/>
            <a:ext cx="711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i="1" dirty="0"/>
              <a:t>Suunnittelija digitalisoituneen etäajan virrassa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94EE60C3-B608-482A-8282-4C1AEAD0D9F1}"/>
              </a:ext>
            </a:extLst>
          </p:cNvPr>
          <p:cNvSpPr txBox="1"/>
          <p:nvPr/>
        </p:nvSpPr>
        <p:spPr>
          <a:xfrm>
            <a:off x="4160912" y="5852591"/>
            <a:ext cx="711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i="1" dirty="0"/>
              <a:t>Maiseman ”skannaaminen” vai läsnäoleva kokeminen?</a:t>
            </a:r>
          </a:p>
        </p:txBody>
      </p:sp>
    </p:spTree>
    <p:extLst>
      <p:ext uri="{BB962C8B-B14F-4D97-AF65-F5344CB8AC3E}">
        <p14:creationId xmlns:p14="http://schemas.microsoft.com/office/powerpoint/2010/main" val="175697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47249BB-6E2E-43F9-AF85-BC5011F0E37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A871F09-C074-4B92-8125-320FAAF44464}"/>
              </a:ext>
            </a:extLst>
          </p:cNvPr>
          <p:cNvSpPr txBox="1"/>
          <p:nvPr/>
        </p:nvSpPr>
        <p:spPr>
          <a:xfrm>
            <a:off x="344488" y="688013"/>
            <a:ext cx="711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i="1" dirty="0"/>
              <a:t>Suunnittelija digitalisoituneen etäajan virrassa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9E7448-E47D-4261-B5C7-085C16ED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8" y="1352166"/>
            <a:ext cx="4124325" cy="40957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298D7E3-FAD3-4427-8F81-0930316B6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59" y="2553930"/>
            <a:ext cx="4600575" cy="50482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14543DD-89D0-4B36-AE27-2628FA9AC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818"/>
          <a:stretch/>
        </p:blipFill>
        <p:spPr>
          <a:xfrm>
            <a:off x="1793696" y="4005779"/>
            <a:ext cx="7534275" cy="40957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463E0C27-C20C-4AB5-9552-BCEDB0EA2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5326400"/>
            <a:ext cx="6162675" cy="485775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1B6337E-DFCA-4C94-A22B-BEAD87278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687" y="5329722"/>
            <a:ext cx="11144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54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98BB5386-C8CA-462A-B804-0D7361F2B531}"/>
              </a:ext>
            </a:extLst>
          </p:cNvPr>
          <p:cNvSpPr txBox="1"/>
          <p:nvPr/>
        </p:nvSpPr>
        <p:spPr>
          <a:xfrm>
            <a:off x="488504" y="652706"/>
            <a:ext cx="9073008" cy="558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Helsingi</a:t>
            </a:r>
            <a:r>
              <a:rPr lang="fi-FI" sz="2000" dirty="0">
                <a:cs typeface="Vijaya" panose="020B0604020202020204" pitchFamily="34" charset="0"/>
              </a:rPr>
              <a:t>n Sanomien artikkeli 1.6.2022</a:t>
            </a:r>
          </a:p>
          <a:p>
            <a:pPr algn="ctr">
              <a:lnSpc>
                <a:spcPct val="150000"/>
              </a:lnSpc>
            </a:pPr>
            <a:r>
              <a:rPr lang="fi-FI" sz="2000" i="1" dirty="0">
                <a:cs typeface="Vijaya" panose="020B0604020202020204" pitchFamily="34" charset="0"/>
              </a:rPr>
              <a:t>” Nainen nousi metrosta ja järkyttyi kaikesta mitä näki – </a:t>
            </a:r>
          </a:p>
          <a:p>
            <a:pPr algn="ctr">
              <a:lnSpc>
                <a:spcPct val="150000"/>
              </a:lnSpc>
            </a:pPr>
            <a:r>
              <a:rPr lang="fi-FI" sz="2000" i="1" dirty="0">
                <a:cs typeface="Vijaya" panose="020B0604020202020204" pitchFamily="34" charset="0"/>
              </a:rPr>
              <a:t>Silloin hän houkutteli miehensä asemalle siivoamaan ”maan­päällistä helvettiä”</a:t>
            </a:r>
          </a:p>
          <a:p>
            <a:pPr lvl="1">
              <a:lnSpc>
                <a:spcPct val="150000"/>
              </a:lnSpc>
            </a:pPr>
            <a:endParaRPr lang="fi-FI" sz="2000" i="1" dirty="0">
              <a:cs typeface="Vijay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VÄLINPITÄMÄTTÖMYYS</a:t>
            </a:r>
          </a:p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TURVATTOMUUS</a:t>
            </a:r>
          </a:p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ILKIVALTA</a:t>
            </a:r>
          </a:p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YMPÄRISTÖSTÄ IRTAANTUMINEN</a:t>
            </a:r>
          </a:p>
          <a:p>
            <a:pPr algn="ctr">
              <a:lnSpc>
                <a:spcPct val="150000"/>
              </a:lnSpc>
            </a:pPr>
            <a:r>
              <a:rPr lang="fi-FI" sz="2000" dirty="0">
                <a:cs typeface="Vijaya" panose="020B0604020202020204" pitchFamily="34" charset="0"/>
              </a:rPr>
              <a:t>PAIKATTOMUUDEN KOKEMUS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i-FI" sz="2000" dirty="0">
                <a:cs typeface="Vijaya" panose="020B0604020202020204" pitchFamily="34" charset="0"/>
              </a:rPr>
              <a:t>JUURTUMATTOMUUS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TURVATTOMUUS</a:t>
            </a: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8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ulko&#10;&#10;Kuvaus luotu automaattisesti">
            <a:extLst>
              <a:ext uri="{FF2B5EF4-FFF2-40B4-BE49-F238E27FC236}">
                <a16:creationId xmlns:a16="http://schemas.microsoft.com/office/drawing/2014/main" id="{04FC55B0-DEAB-4DA5-91B3-EBF518A70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EB4D388-90F9-4400-BEA1-78A0026B05E1}"/>
              </a:ext>
            </a:extLst>
          </p:cNvPr>
          <p:cNvSpPr txBox="1"/>
          <p:nvPr/>
        </p:nvSpPr>
        <p:spPr>
          <a:xfrm>
            <a:off x="7185248" y="260648"/>
            <a:ext cx="8460940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3200" i="1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TAUKO!</a:t>
            </a:r>
            <a:endParaRPr lang="fi-FI" sz="3200" i="1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DF50E48-1C6A-4EA3-8B7B-DE9400BD06E5}"/>
              </a:ext>
            </a:extLst>
          </p:cNvPr>
          <p:cNvSpPr txBox="1"/>
          <p:nvPr/>
        </p:nvSpPr>
        <p:spPr>
          <a:xfrm>
            <a:off x="128464" y="6798568"/>
            <a:ext cx="7824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Kööpenhamina: </a:t>
            </a:r>
            <a:r>
              <a:rPr lang="fi-FI" sz="1200" dirty="0" err="1">
                <a:solidFill>
                  <a:schemeClr val="bg1"/>
                </a:solidFill>
              </a:rPr>
              <a:t>Kalvebod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Brygge</a:t>
            </a:r>
            <a:r>
              <a:rPr lang="fi-FI" sz="1200" dirty="0">
                <a:solidFill>
                  <a:schemeClr val="bg1"/>
                </a:solidFill>
              </a:rPr>
              <a:t> Island</a:t>
            </a:r>
          </a:p>
        </p:txBody>
      </p:sp>
    </p:spTree>
    <p:extLst>
      <p:ext uri="{BB962C8B-B14F-4D97-AF65-F5344CB8AC3E}">
        <p14:creationId xmlns:p14="http://schemas.microsoft.com/office/powerpoint/2010/main" val="2800135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67B81766-6F17-4351-8A49-66EA4D6C61F1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486216F-EEA1-402C-9ADF-8867C3F21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2" b="3024"/>
          <a:stretch/>
        </p:blipFill>
        <p:spPr>
          <a:xfrm>
            <a:off x="6794538" y="3212976"/>
            <a:ext cx="2027556" cy="279938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FCA1821-B204-4F1C-A7E0-1F3DFDE6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6" t="5873" r="4891" b="6648"/>
          <a:stretch/>
        </p:blipFill>
        <p:spPr>
          <a:xfrm>
            <a:off x="4801000" y="3231654"/>
            <a:ext cx="1921530" cy="277264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F1D2BAF-4507-4E08-AECA-DF824595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2" t="5144" r="743" b="5791"/>
          <a:stretch/>
        </p:blipFill>
        <p:spPr>
          <a:xfrm>
            <a:off x="920552" y="328068"/>
            <a:ext cx="2633626" cy="2754914"/>
          </a:xfrm>
          <a:prstGeom prst="rect">
            <a:avLst/>
          </a:prstGeom>
        </p:spPr>
      </p:pic>
      <p:pic>
        <p:nvPicPr>
          <p:cNvPr id="4" name="Kuva 3" descr="Kuva, joka sisältää kohteen ulko, maa, jalkakäytävä, tapa&#10;&#10;Kuvaus luotu automaattisesti">
            <a:extLst>
              <a:ext uri="{FF2B5EF4-FFF2-40B4-BE49-F238E27FC236}">
                <a16:creationId xmlns:a16="http://schemas.microsoft.com/office/drawing/2014/main" id="{02D67E85-39D4-43D4-AA3C-C2B502B47F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5" b="-1"/>
          <a:stretch/>
        </p:blipFill>
        <p:spPr>
          <a:xfrm>
            <a:off x="3694119" y="310334"/>
            <a:ext cx="2521630" cy="277264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E2FFBE8-E133-4492-87DF-2A651892A9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11562"/>
          <a:stretch/>
        </p:blipFill>
        <p:spPr>
          <a:xfrm rot="16200000">
            <a:off x="6159147" y="480860"/>
            <a:ext cx="2799388" cy="2392702"/>
          </a:xfrm>
          <a:prstGeom prst="rect">
            <a:avLst/>
          </a:prstGeom>
        </p:spPr>
      </p:pic>
      <p:pic>
        <p:nvPicPr>
          <p:cNvPr id="14" name="Kuva 13" descr="Kuva, joka sisältää kohteen ulko, vesi&#10;&#10;Kuvaus luotu automaattisesti">
            <a:extLst>
              <a:ext uri="{FF2B5EF4-FFF2-40B4-BE49-F238E27FC236}">
                <a16:creationId xmlns:a16="http://schemas.microsoft.com/office/drawing/2014/main" id="{1FD798D1-DAC2-4926-B7F0-C1EA9AABAA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/>
          <a:stretch/>
        </p:blipFill>
        <p:spPr>
          <a:xfrm>
            <a:off x="900688" y="3231654"/>
            <a:ext cx="3733610" cy="277313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1DF8DEC8-5E84-4854-9AAE-3BEC040B355E}"/>
              </a:ext>
            </a:extLst>
          </p:cNvPr>
          <p:cNvSpPr txBox="1"/>
          <p:nvPr/>
        </p:nvSpPr>
        <p:spPr>
          <a:xfrm>
            <a:off x="488504" y="6165304"/>
            <a:ext cx="943304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chemeClr val="bg1"/>
                </a:solidFill>
              </a:rPr>
              <a:t>TILAN KOKEMINEN MAASTOSSA + TEORIA + POHDINTA YKSIN JA RYHMÄSSÄ </a:t>
            </a:r>
            <a:r>
              <a:rPr lang="fi-FI" i="1" dirty="0">
                <a:solidFill>
                  <a:schemeClr val="bg1"/>
                </a:solidFill>
                <a:sym typeface="Wingdings" panose="05000000000000000000" pitchFamily="2" charset="2"/>
              </a:rPr>
              <a:t>= ANALYYSI</a:t>
            </a:r>
            <a:endParaRPr lang="fi-FI" i="1" dirty="0">
              <a:solidFill>
                <a:schemeClr val="bg1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A6F460F-CFEC-4019-9ED3-AA13DDE2CBB4}"/>
              </a:ext>
            </a:extLst>
          </p:cNvPr>
          <p:cNvSpPr txBox="1"/>
          <p:nvPr/>
        </p:nvSpPr>
        <p:spPr>
          <a:xfrm>
            <a:off x="6321152" y="2780928"/>
            <a:ext cx="619125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100" dirty="0" err="1">
                <a:latin typeface="+mn-lt"/>
                <a:cs typeface="Vijaya" panose="020B0604020202020204" pitchFamily="34" charset="0"/>
              </a:rPr>
              <a:t>Gehl</a:t>
            </a:r>
            <a:r>
              <a:rPr lang="fi-FI" sz="1100" dirty="0">
                <a:latin typeface="+mn-lt"/>
                <a:cs typeface="Vijaya" panose="020B0604020202020204" pitchFamily="34" charset="0"/>
              </a:rPr>
              <a:t> &amp; </a:t>
            </a:r>
            <a:r>
              <a:rPr lang="fi-FI" sz="1100" dirty="0" err="1">
                <a:latin typeface="+mn-lt"/>
                <a:cs typeface="Vijaya" panose="020B0604020202020204" pitchFamily="34" charset="0"/>
              </a:rPr>
              <a:t>Gemzoe</a:t>
            </a:r>
            <a:r>
              <a:rPr lang="fi-FI" sz="1100" dirty="0">
                <a:latin typeface="+mn-lt"/>
                <a:cs typeface="Vijaya" panose="020B0604020202020204" pitchFamily="34" charset="0"/>
              </a:rPr>
              <a:t>: New City </a:t>
            </a:r>
            <a:r>
              <a:rPr lang="fi-FI" sz="1100" dirty="0" err="1">
                <a:latin typeface="+mn-lt"/>
                <a:cs typeface="Vijaya" panose="020B0604020202020204" pitchFamily="34" charset="0"/>
              </a:rPr>
              <a:t>Spaces</a:t>
            </a:r>
            <a:r>
              <a:rPr lang="fi-FI" sz="1100" dirty="0">
                <a:latin typeface="+mn-lt"/>
                <a:cs typeface="Vijaya" panose="020B0604020202020204" pitchFamily="34" charset="0"/>
              </a:rPr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384377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632520" y="1340768"/>
            <a:ext cx="6048672" cy="1201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SISÄLTÖ JA OSAAMISTAVOITTEET</a:t>
            </a:r>
            <a:endParaRPr lang="fi-FI" sz="2000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fi-FI" sz="1400" dirty="0">
              <a:cs typeface="Vijaya" panose="020B0604020202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5BE6A1D-39A4-4EC1-B0A2-0739804E3C06}"/>
              </a:ext>
            </a:extLst>
          </p:cNvPr>
          <p:cNvSpPr txBox="1"/>
          <p:nvPr/>
        </p:nvSpPr>
        <p:spPr>
          <a:xfrm>
            <a:off x="632520" y="2100295"/>
            <a:ext cx="5328592" cy="384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Opiskelija määrittelee: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mitä hyvä kaupunkitila hänelle merkitsee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omat kiinnostuksen kohteet suunnittelijana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mat syventymisen ja perehtymisen alueet</a:t>
            </a: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fi-FI" sz="1400" dirty="0">
              <a:cs typeface="Vijaya" panose="020B0604020202020204" pitchFamily="34" charset="0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76465BA1-141E-471F-B7CD-2952C5A7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10753" r="9294" b="8217"/>
          <a:stretch/>
        </p:blipFill>
        <p:spPr>
          <a:xfrm>
            <a:off x="5772871" y="1340768"/>
            <a:ext cx="346527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6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610933" y="1869534"/>
            <a:ext cx="4320480" cy="3694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cs typeface="Vijaya" panose="020B0604020202020204" pitchFamily="34" charset="0"/>
              </a:rPr>
              <a:t>Opiskelija vahvistaa: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omaa suunnittelunäkemystään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poikkitieteellistä suunnitteluotettaan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kykyään hyödyntää ja käyttää soveltaen erilaisia alaan liittyviä lähdeaineistoja</a:t>
            </a: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fi-FI" sz="1400" dirty="0">
              <a:cs typeface="Vijaya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F5254E7-8B6C-4DEF-9A00-E56B85EC7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2" y="1581502"/>
            <a:ext cx="3327168" cy="33173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00E7F1A-0D9E-4569-ACFB-44C95CAF0F04}"/>
              </a:ext>
            </a:extLst>
          </p:cNvPr>
          <p:cNvSpPr txBox="1"/>
          <p:nvPr/>
        </p:nvSpPr>
        <p:spPr>
          <a:xfrm>
            <a:off x="610933" y="1052736"/>
            <a:ext cx="6048672" cy="1201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SISÄLTÖ JA OSAAMISTAVOITTEET</a:t>
            </a:r>
            <a:endParaRPr lang="fi-FI" sz="2000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fi-FI" sz="1400" dirty="0"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64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632520" y="116632"/>
            <a:ext cx="583264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SISÄLTÖ JA OSAAMISTAVOITTEET KURSSILLA</a:t>
            </a: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i-FI" sz="2000" dirty="0">
                <a:cs typeface="Vijaya" panose="020B0604020202020204" pitchFamily="34" charset="0"/>
              </a:rPr>
              <a:t>Kurssin käytyään opiskelija: </a:t>
            </a:r>
          </a:p>
          <a:p>
            <a:pPr>
              <a:lnSpc>
                <a:spcPct val="150000"/>
              </a:lnSpc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Hahmottaa erilaisia teoreettisia lähestymistapoja kaupunkitilan suunnittelussa suurpiirteisesti.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Etsii ja soveltaa oman suunnittelutyön pohjaksi alan teoreettista tietoa.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Hyödyntää monikanavaisesti omaa oppimista parhaiten tukevia lähdetyyppejä.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Pohjaa oman suunnittelutyönsä monikanavaiseen analyysiin.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Hallitsee lähdeviittaamisen periaatteet.</a:t>
            </a:r>
            <a:endParaRPr lang="fi-FI" sz="1400" dirty="0">
              <a:cs typeface="Vijaya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255E451-1D9B-487F-9CA1-65301FADF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85" y="4581128"/>
            <a:ext cx="2326290" cy="213467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FF9A339-5A3F-4AC3-9C81-4CAAE130A7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10753" r="9294" b="8217"/>
          <a:stretch/>
        </p:blipFill>
        <p:spPr>
          <a:xfrm>
            <a:off x="7022006" y="185554"/>
            <a:ext cx="2168892" cy="216332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30F4B97-9B0D-4D0A-91A7-6F6A3C7E8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85" y="2400093"/>
            <a:ext cx="2063934" cy="20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7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8645633C-E0EC-4500-BC82-CAF04F6A692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A7CFAB-B82A-421D-B00B-8CEFD074285D}"/>
              </a:ext>
            </a:extLst>
          </p:cNvPr>
          <p:cNvSpPr txBox="1"/>
          <p:nvPr/>
        </p:nvSpPr>
        <p:spPr>
          <a:xfrm>
            <a:off x="202629" y="-27384"/>
            <a:ext cx="5040560" cy="563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solidFill>
                  <a:schemeClr val="bg1"/>
                </a:solidFill>
                <a:cs typeface="Vijaya" panose="020B0604020202020204" pitchFamily="34" charset="0"/>
              </a:rPr>
              <a:t>KURSSIN OPPIMISTEHTÄVÄT</a:t>
            </a:r>
            <a:endParaRPr lang="fi-FI" sz="2400" dirty="0">
              <a:solidFill>
                <a:schemeClr val="bg1"/>
              </a:solidFill>
              <a:latin typeface="+mn-lt"/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14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cs typeface="Vijaya" panose="020B0604020202020204" pitchFamily="34" charset="0"/>
              </a:rPr>
              <a:t>Oppimistehtävä 1: Kaupunkitilan purkaminen sanoiksi omavalintaisen artikkelin pohjalta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cs typeface="Vijaya" panose="020B0604020202020204" pitchFamily="34" charset="0"/>
              </a:rPr>
              <a:t>Oppimistehtävä 2: Kolmen kaupunkitilan reflektointi ensimmäisen intuition pohjalta</a:t>
            </a:r>
          </a:p>
          <a:p>
            <a:pPr>
              <a:lnSpc>
                <a:spcPct val="150000"/>
              </a:lnSpc>
            </a:pPr>
            <a:endParaRPr lang="fi-FI" sz="20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cs typeface="Vijaya" panose="020B0604020202020204" pitchFamily="34" charset="0"/>
              </a:rPr>
              <a:t>Oppimistehtävä 3: Analyysitehtävä yhdestä kohdealueesta tarkemmin: maastohavainnot + teorialähteet + oma pohdinta + ryhmäpohdinta</a:t>
            </a:r>
          </a:p>
          <a:p>
            <a:pPr>
              <a:lnSpc>
                <a:spcPct val="150000"/>
              </a:lnSpc>
            </a:pPr>
            <a:endParaRPr lang="fi-FI" sz="1800" dirty="0">
              <a:solidFill>
                <a:schemeClr val="bg1"/>
              </a:solidFill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fi-FI" sz="1400" dirty="0">
              <a:solidFill>
                <a:schemeClr val="bg1"/>
              </a:solidFill>
              <a:cs typeface="Vijaya" panose="020B0604020202020204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C2EDEDD-26BE-4FCD-B771-7DD500C24977}"/>
              </a:ext>
            </a:extLst>
          </p:cNvPr>
          <p:cNvSpPr txBox="1"/>
          <p:nvPr/>
        </p:nvSpPr>
        <p:spPr>
          <a:xfrm>
            <a:off x="5314478" y="1844824"/>
            <a:ext cx="619125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Keilaniemen aukio, Arkkitehtitoimisto SARC ja Masu Planning Oy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BC3BB386-A091-49C2-8B56-FEA2E2D8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" t="9612"/>
          <a:stretch/>
        </p:blipFill>
        <p:spPr>
          <a:xfrm>
            <a:off x="5383869" y="2149666"/>
            <a:ext cx="4245408" cy="2001759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037EF397-526A-4AD6-9AEF-59A28879E322}"/>
              </a:ext>
            </a:extLst>
          </p:cNvPr>
          <p:cNvSpPr txBox="1"/>
          <p:nvPr/>
        </p:nvSpPr>
        <p:spPr>
          <a:xfrm>
            <a:off x="5314478" y="4124980"/>
            <a:ext cx="61912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Kalasataman puistokansi ”</a:t>
            </a:r>
            <a:r>
              <a:rPr lang="fi-FI" sz="1100" dirty="0" err="1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Bryga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”, Pekka Helin &amp; </a:t>
            </a:r>
            <a:r>
              <a:rPr lang="fi-FI" sz="1100" dirty="0" err="1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Co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 Oy </a:t>
            </a:r>
          </a:p>
          <a:p>
            <a:r>
              <a:rPr lang="fi-FI" sz="1100" dirty="0">
                <a:solidFill>
                  <a:schemeClr val="bg1"/>
                </a:solidFill>
                <a:cs typeface="Vijaya" panose="020B0604020202020204" pitchFamily="34" charset="0"/>
              </a:rPr>
              <a:t>&amp; 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Maisema-arkkitehtitoimisto Maanlumo Oy </a:t>
            </a:r>
          </a:p>
          <a:p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(kuva: Mika </a:t>
            </a:r>
            <a:r>
              <a:rPr lang="fi-FI" sz="1100" dirty="0" err="1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Huisman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 / </a:t>
            </a:r>
            <a:r>
              <a:rPr lang="fi-FI" sz="1100" dirty="0" err="1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Decopic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)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71BAF9EC-130F-4DFA-B4D6-9BF9FABF8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55" b="4662"/>
          <a:stretch/>
        </p:blipFill>
        <p:spPr>
          <a:xfrm>
            <a:off x="5356988" y="4725144"/>
            <a:ext cx="4320480" cy="1713271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E1D95A00-D5D9-4056-8299-6F464FD334E1}"/>
              </a:ext>
            </a:extLst>
          </p:cNvPr>
          <p:cNvSpPr txBox="1"/>
          <p:nvPr/>
        </p:nvSpPr>
        <p:spPr>
          <a:xfrm>
            <a:off x="5253844" y="6423719"/>
            <a:ext cx="6191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Triplan ulkotilat, Arkkitehdit Soini &amp; </a:t>
            </a:r>
            <a:r>
              <a:rPr lang="fi-FI" sz="1100" dirty="0" err="1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Horto</a:t>
            </a:r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 Oy ja </a:t>
            </a:r>
          </a:p>
          <a:p>
            <a:r>
              <a:rPr lang="fi-FI" sz="1100" dirty="0">
                <a:solidFill>
                  <a:schemeClr val="bg1"/>
                </a:solidFill>
                <a:latin typeface="+mn-lt"/>
                <a:cs typeface="Vijaya" panose="020B0604020202020204" pitchFamily="34" charset="0"/>
              </a:rPr>
              <a:t>LOCI Maisema-arkkitehdit Oy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1C941B2-09CE-438B-BD79-70AF10EA1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90" b="23634"/>
          <a:stretch/>
        </p:blipFill>
        <p:spPr>
          <a:xfrm>
            <a:off x="5385588" y="108739"/>
            <a:ext cx="4176464" cy="180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6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524508" y="-171400"/>
            <a:ext cx="8856984" cy="690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LUENNON SISÄLTÖ</a:t>
            </a:r>
            <a:endParaRPr lang="fi-FI" sz="2400" i="1" dirty="0"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KURSSITIEDOT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KURSSIN KUORMITTAVUUS JA ARVIOINTIPERUSTEET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AIKATAULU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LÄHTÖKOHTIEN SELVITYS RYHMÄTEHTÄVÄN KAUTTA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LÄHTÖKOHDAT JA AJATUKSET KURSSIN TAKANA</a:t>
            </a:r>
          </a:p>
          <a:p>
            <a:pPr lvl="3">
              <a:lnSpc>
                <a:spcPct val="200000"/>
              </a:lnSpc>
            </a:pPr>
            <a:r>
              <a:rPr lang="fi-FI" sz="2000" dirty="0">
                <a:cs typeface="Vijaya" panose="020B0604020202020204" pitchFamily="34" charset="0"/>
              </a:rPr>
              <a:t>TAUKO 10 MIN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SISÄLTÖ JA OSAAMISTAVO</a:t>
            </a:r>
            <a:r>
              <a:rPr lang="fi-FI" sz="2000" dirty="0">
                <a:cs typeface="Vijaya" panose="020B0604020202020204" pitchFamily="34" charset="0"/>
              </a:rPr>
              <a:t>ITTEET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OPPIMISTEHTÄVÄT</a:t>
            </a: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OPPIMISTEHTÄVÄ 1 OHJEISTUS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764669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MAASTOKÄYNNIN 26.9. OHJEISTUS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10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98BB5386-C8CA-462A-B804-0D7361F2B531}"/>
              </a:ext>
            </a:extLst>
          </p:cNvPr>
          <p:cNvSpPr txBox="1"/>
          <p:nvPr/>
        </p:nvSpPr>
        <p:spPr>
          <a:xfrm>
            <a:off x="335481" y="620688"/>
            <a:ext cx="5121575" cy="663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1: </a:t>
            </a:r>
          </a:p>
          <a:p>
            <a:r>
              <a:rPr lang="fi-FI" sz="2400" dirty="0">
                <a:latin typeface="+mn-lt"/>
                <a:cs typeface="Vijaya" panose="020B0604020202020204" pitchFamily="34" charset="0"/>
              </a:rPr>
              <a:t>KAUPUNKITILAN PURKU SANOIKSI</a:t>
            </a: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Etsi vapaavalintaisesta lehdestä artikkeli, jossa käsitellään sinusta mielenkiintoisella tavalla kaupunkitilaa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Artikkelin teema ja lähestymistapa kaupunkitilaan on vapaa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Poimi artikkelista ”</a:t>
            </a:r>
            <a:r>
              <a:rPr lang="fi-FI" sz="2000" dirty="0" err="1">
                <a:cs typeface="Vijaya" panose="020B0604020202020204" pitchFamily="34" charset="0"/>
              </a:rPr>
              <a:t>palastellen</a:t>
            </a:r>
            <a:r>
              <a:rPr lang="fi-FI" sz="2000" dirty="0">
                <a:cs typeface="Vijaya" panose="020B0604020202020204" pitchFamily="34" charset="0"/>
              </a:rPr>
              <a:t>” edellä esittämäni esimerkin mukaisesti esiin </a:t>
            </a:r>
            <a:r>
              <a:rPr lang="fi-FI" sz="2000" u="sng" dirty="0">
                <a:cs typeface="Vijaya" panose="020B0604020202020204" pitchFamily="34" charset="0"/>
              </a:rPr>
              <a:t>kaupunkitilaa kuvaavat sanat, ilmaukset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Kerro lyhyesti, miksi valitsit juuri tämän artikkelin? Mikä siinä kiinnosti?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82A9967-02C5-4CAC-9B62-4DCA10A1B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24" y="1124744"/>
            <a:ext cx="410870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98BB5386-C8CA-462A-B804-0D7361F2B531}"/>
              </a:ext>
            </a:extLst>
          </p:cNvPr>
          <p:cNvSpPr txBox="1"/>
          <p:nvPr/>
        </p:nvSpPr>
        <p:spPr>
          <a:xfrm>
            <a:off x="416496" y="20016"/>
            <a:ext cx="4752528" cy="770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OPPIMISTEHTÄVÄ 1: </a:t>
            </a:r>
          </a:p>
          <a:p>
            <a:r>
              <a:rPr lang="fi-FI" sz="2400" dirty="0">
                <a:latin typeface="+mn-lt"/>
                <a:cs typeface="Vijaya" panose="020B0604020202020204" pitchFamily="34" charset="0"/>
              </a:rPr>
              <a:t>KAUPUNKITILAN PURKU SANOIKSI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 Tuleeko ”puretusta” tekstistä mieleesi kaupunkitilaan liittyviä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teemoja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aiheita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ongelmia</a:t>
            </a:r>
          </a:p>
          <a:p>
            <a:pPr marL="764669" lvl="1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positiivisia ilmiöitä?</a:t>
            </a:r>
          </a:p>
          <a:p>
            <a:pPr lvl="1"/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Kirjoita nämä huomiosi muutamalla rivillä / ranskalaisella viivalla ylös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Postaa artikkeli + huomiosi </a:t>
            </a:r>
            <a:r>
              <a:rPr lang="fi-FI" sz="2000" dirty="0" err="1">
                <a:cs typeface="Vijaya" panose="020B0604020202020204" pitchFamily="34" charset="0"/>
              </a:rPr>
              <a:t>MyCoursesiin</a:t>
            </a:r>
            <a:endParaRPr lang="fi-FI" sz="2000" dirty="0">
              <a:cs typeface="Vijaya" panose="020B0604020202020204" pitchFamily="34" charset="0"/>
            </a:endParaRP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Kommentoi </a:t>
            </a:r>
            <a:r>
              <a:rPr lang="fi-FI" sz="2000" dirty="0" err="1">
                <a:cs typeface="Vijaya" panose="020B0604020202020204" pitchFamily="34" charset="0"/>
              </a:rPr>
              <a:t>MyCoursesin</a:t>
            </a:r>
            <a:r>
              <a:rPr lang="fi-FI" sz="2000" dirty="0">
                <a:cs typeface="Vijaya" panose="020B0604020202020204" pitchFamily="34" charset="0"/>
              </a:rPr>
              <a:t> alustalla lyhyesti parilla sanalla ainakin kahta muuta postausta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Palauta tehtävä </a:t>
            </a:r>
            <a:r>
              <a:rPr lang="fi-FI" sz="2000" dirty="0" err="1">
                <a:cs typeface="Vijaya" panose="020B0604020202020204" pitchFamily="34" charset="0"/>
              </a:rPr>
              <a:t>MyCoursesiin</a:t>
            </a:r>
            <a:r>
              <a:rPr lang="fi-FI" sz="2000" dirty="0">
                <a:cs typeface="Vijaya" panose="020B0604020202020204" pitchFamily="34" charset="0"/>
              </a:rPr>
              <a:t> 20.9.2022 mennessä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BC29530-880C-441C-8B8B-D608481C8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91" y="1484784"/>
            <a:ext cx="4477512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47249BB-6E2E-43F9-AF85-BC5011F0E37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A871F09-C074-4B92-8125-320FAAF44464}"/>
              </a:ext>
            </a:extLst>
          </p:cNvPr>
          <p:cNvSpPr txBox="1"/>
          <p:nvPr/>
        </p:nvSpPr>
        <p:spPr>
          <a:xfrm>
            <a:off x="344488" y="688013"/>
            <a:ext cx="711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i="1" dirty="0"/>
              <a:t>Suunnittelija digitalisoituneen etäajan virrassa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9E7448-E47D-4261-B5C7-085C16ED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8" y="1352166"/>
            <a:ext cx="4124325" cy="40957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298D7E3-FAD3-4427-8F81-0930316B6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59" y="2553930"/>
            <a:ext cx="4600575" cy="50482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14543DD-89D0-4B36-AE27-2628FA9AC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818"/>
          <a:stretch/>
        </p:blipFill>
        <p:spPr>
          <a:xfrm>
            <a:off x="1793696" y="4005779"/>
            <a:ext cx="7534275" cy="40957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463E0C27-C20C-4AB5-9552-BCEDB0EA2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5326400"/>
            <a:ext cx="6162675" cy="485775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1B6337E-DFCA-4C94-A22B-BEAD87278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687" y="5329722"/>
            <a:ext cx="11144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2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98BB5386-C8CA-462A-B804-0D7361F2B531}"/>
              </a:ext>
            </a:extLst>
          </p:cNvPr>
          <p:cNvSpPr txBox="1"/>
          <p:nvPr/>
        </p:nvSpPr>
        <p:spPr>
          <a:xfrm>
            <a:off x="704528" y="739343"/>
            <a:ext cx="4968552" cy="552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OPPIMISTEHTÄVÄN 1 TAVOITTEET</a:t>
            </a: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Kaupunkitilallisen keskustelun hahmottaminen ja tiedon jakaminen.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Omien kaupunkitilallisten mielenkiinnon kohteiden etsintä.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Kevyen kaupunkitilallisen keskustelun aloittaminen sähköisellä alustalla.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Kysymyksiä?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5C71E3-8E52-4C50-B1C5-65E4C2AE9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8" y="548680"/>
            <a:ext cx="2737708" cy="27295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DC336FB-ACCD-402E-AB39-7FE7E0B55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68" y="3645024"/>
            <a:ext cx="2983452" cy="27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8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416496" y="404664"/>
            <a:ext cx="367240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cs typeface="Vijaya" panose="020B0604020202020204" pitchFamily="34" charset="0"/>
              </a:rPr>
              <a:t>SEURAAVA OHJAUSKERTA MAASTOSSA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Tapaaminen ryhmässä torstaina 22.9.2022 klo 15.15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Osoite Keilaniemen tori (Keilaniementie 1, Espoo), Fazer Cafe Keilaniemen ovien edessä. 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Kohteina Keilaniemen tori – Redin puistokansi `</a:t>
            </a:r>
            <a:r>
              <a:rPr lang="fi-FI" sz="2000" dirty="0" err="1">
                <a:latin typeface="+mn-lt"/>
                <a:cs typeface="Vijaya" panose="020B0604020202020204" pitchFamily="34" charset="0"/>
              </a:rPr>
              <a:t>Bryga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` - Triplan ulkotilat.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Ei esivalmistautumista, tule vain paikalle ajallaan!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4339B96-0644-4738-BD6D-895BD7738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5250" y="83929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D1BF0AA-B4C9-4D12-880B-16D03D571121}"/>
              </a:ext>
            </a:extLst>
          </p:cNvPr>
          <p:cNvSpPr txBox="1"/>
          <p:nvPr/>
        </p:nvSpPr>
        <p:spPr>
          <a:xfrm>
            <a:off x="416496" y="476672"/>
            <a:ext cx="39604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cs typeface="Vijaya" panose="020B0604020202020204" pitchFamily="34" charset="0"/>
              </a:rPr>
              <a:t>SEURAAVA OHJAUSKERTA MAASTOSSA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Ota mukaasi esim. ladattu kamera, kännykkäkamera ja luonnoskirja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Ohjeet ja muistutus tapaamisesta tulevat </a:t>
            </a:r>
            <a:r>
              <a:rPr lang="fi-FI" sz="2000" dirty="0" err="1">
                <a:cs typeface="Vijaya" panose="020B0604020202020204" pitchFamily="34" charset="0"/>
              </a:rPr>
              <a:t>MyCoursesiin</a:t>
            </a:r>
            <a:r>
              <a:rPr lang="fi-FI" sz="2000" dirty="0">
                <a:cs typeface="Vijaya" panose="020B0604020202020204" pitchFamily="34" charset="0"/>
              </a:rPr>
              <a:t> tämän viikon aikana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Ilmoita mahdollisesta esteestä (essi.ehrnrooth@aalto.fi) ja suorita maastokäynti itsenäisesti saman viikon aikana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3" name="Kuva 2" descr="Kuva, joka sisältää kohteen ulko&#10;&#10;Kuvaus luotu automaattisesti">
            <a:extLst>
              <a:ext uri="{FF2B5EF4-FFF2-40B4-BE49-F238E27FC236}">
                <a16:creationId xmlns:a16="http://schemas.microsoft.com/office/drawing/2014/main" id="{DCC08F24-3A27-40EA-9E75-B76ED3CA1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5250" y="82164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6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aivas, ulko, päivä&#10;&#10;Kuvaus luotu automaattisesti">
            <a:extLst>
              <a:ext uri="{FF2B5EF4-FFF2-40B4-BE49-F238E27FC236}">
                <a16:creationId xmlns:a16="http://schemas.microsoft.com/office/drawing/2014/main" id="{22B3F6EC-5693-48FC-920D-421E7CC84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/>
          <a:stretch/>
        </p:blipFill>
        <p:spPr>
          <a:xfrm>
            <a:off x="-87560" y="-663802"/>
            <a:ext cx="9993560" cy="776521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A6A0987-D09D-4543-BBC1-8D8545E089AB}"/>
              </a:ext>
            </a:extLst>
          </p:cNvPr>
          <p:cNvSpPr txBox="1"/>
          <p:nvPr/>
        </p:nvSpPr>
        <p:spPr>
          <a:xfrm>
            <a:off x="344488" y="293747"/>
            <a:ext cx="711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Kysymyksiä?</a:t>
            </a:r>
          </a:p>
          <a:p>
            <a:r>
              <a:rPr lang="fi-FI" sz="2400" i="1" dirty="0">
                <a:solidFill>
                  <a:schemeClr val="bg1"/>
                </a:solidFill>
              </a:rPr>
              <a:t>Nähdään ensi viikolla maastossa!</a:t>
            </a:r>
          </a:p>
        </p:txBody>
      </p:sp>
    </p:spTree>
    <p:extLst>
      <p:ext uri="{BB962C8B-B14F-4D97-AF65-F5344CB8AC3E}">
        <p14:creationId xmlns:p14="http://schemas.microsoft.com/office/powerpoint/2010/main" val="148512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200472" y="332656"/>
            <a:ext cx="5400600" cy="500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KURSSITIEDOT</a:t>
            </a:r>
          </a:p>
          <a:p>
            <a:pPr>
              <a:lnSpc>
                <a:spcPct val="200000"/>
              </a:lnSpc>
            </a:pP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Kaupunkisuunnittelun vapaavalintainen opintojakso 3 op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Toteutusajankohta 15.9.-24.11.2022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Opetus torstaisin klo 15.15-17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Kurssialustana </a:t>
            </a:r>
            <a:r>
              <a:rPr lang="fi-FI" sz="2000" dirty="0">
                <a:cs typeface="Vijaya" panose="020B0604020202020204" pitchFamily="34" charset="0"/>
              </a:rPr>
              <a:t>toimii </a:t>
            </a:r>
            <a:r>
              <a:rPr lang="fi-FI" sz="2000" dirty="0" err="1">
                <a:cs typeface="Vijaya" panose="020B0604020202020204" pitchFamily="34" charset="0"/>
              </a:rPr>
              <a:t>MyCourses</a:t>
            </a:r>
            <a:endParaRPr lang="fi-FI" sz="2000" dirty="0">
              <a:cs typeface="Vijaya" panose="020B0604020202020204" pitchFamily="34" charset="0"/>
            </a:endParaRPr>
          </a:p>
          <a:p>
            <a:endParaRPr lang="fi-FI" sz="2000" dirty="0">
              <a:cs typeface="Vijaya" panose="020B0604020202020204" pitchFamily="34" charset="0"/>
            </a:endParaRP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5" name="Kuva 4" descr="Kuva, joka sisältää kohteen ulko, maa, jalkakäytävä, tapa&#10;&#10;Kuvaus luotu automaattisesti">
            <a:extLst>
              <a:ext uri="{FF2B5EF4-FFF2-40B4-BE49-F238E27FC236}">
                <a16:creationId xmlns:a16="http://schemas.microsoft.com/office/drawing/2014/main" id="{CB63630A-07AC-4878-847A-FDE871DD8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/>
          <a:stretch/>
        </p:blipFill>
        <p:spPr>
          <a:xfrm>
            <a:off x="5241032" y="0"/>
            <a:ext cx="466373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17A7470-F485-45D4-A29E-4D47E38756DC}"/>
              </a:ext>
            </a:extLst>
          </p:cNvPr>
          <p:cNvSpPr txBox="1"/>
          <p:nvPr/>
        </p:nvSpPr>
        <p:spPr>
          <a:xfrm>
            <a:off x="5239794" y="6581001"/>
            <a:ext cx="7824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Manchester Exchange Square, Englanti</a:t>
            </a:r>
          </a:p>
        </p:txBody>
      </p:sp>
    </p:spTree>
    <p:extLst>
      <p:ext uri="{BB962C8B-B14F-4D97-AF65-F5344CB8AC3E}">
        <p14:creationId xmlns:p14="http://schemas.microsoft.com/office/powerpoint/2010/main" val="242236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560512" y="260648"/>
            <a:ext cx="4608512" cy="530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i-FI" sz="2400" dirty="0">
                <a:latin typeface="+mn-lt"/>
                <a:cs typeface="Vijaya" panose="020B0604020202020204" pitchFamily="34" charset="0"/>
              </a:rPr>
              <a:t>KURSSITIEDOT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Vastuuopettaja maisema-arkkitehti, </a:t>
            </a:r>
            <a:r>
              <a:rPr lang="fi-FI" sz="2000" dirty="0" err="1">
                <a:cs typeface="Vijaya" panose="020B0604020202020204" pitchFamily="34" charset="0"/>
              </a:rPr>
              <a:t>TaM</a:t>
            </a:r>
            <a:r>
              <a:rPr lang="fi-FI" sz="2000" dirty="0">
                <a:cs typeface="Vijaya" panose="020B0604020202020204" pitchFamily="34" charset="0"/>
              </a:rPr>
              <a:t> Essi Ehrnrooth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Kyselyt kurssiin liittyen: </a:t>
            </a:r>
            <a:r>
              <a:rPr lang="fi-FI" sz="2000" dirty="0">
                <a:latin typeface="+mn-lt"/>
                <a:cs typeface="Vijay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essi.ehrnrooth@aalto.fi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 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Kurssi osa opetusharjoittelua (kuvauslupa toimitettu osallistujille ennakkoon)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SISU ei käytössä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ei erillistä kurssikoodia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13" name="Kuva 12" descr="Kuva, joka sisältää kohteen taivas, puu, ulko&#10;&#10;Kuvaus luotu automaattisesti">
            <a:extLst>
              <a:ext uri="{FF2B5EF4-FFF2-40B4-BE49-F238E27FC236}">
                <a16:creationId xmlns:a16="http://schemas.microsoft.com/office/drawing/2014/main" id="{68752D5B-1953-41E0-87BF-CF024FF124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3" r="19282" b="4179"/>
          <a:stretch/>
        </p:blipFill>
        <p:spPr>
          <a:xfrm>
            <a:off x="5105652" y="-9128"/>
            <a:ext cx="4800348" cy="6867128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A13B0D15-A875-44A0-B3AC-EBB3CD5BB0DD}"/>
              </a:ext>
            </a:extLst>
          </p:cNvPr>
          <p:cNvSpPr txBox="1"/>
          <p:nvPr/>
        </p:nvSpPr>
        <p:spPr>
          <a:xfrm>
            <a:off x="7329264" y="6536377"/>
            <a:ext cx="7824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Queen Elisabeth </a:t>
            </a:r>
            <a:r>
              <a:rPr lang="fi-FI" sz="1200" dirty="0" err="1">
                <a:solidFill>
                  <a:schemeClr val="bg1"/>
                </a:solidFill>
              </a:rPr>
              <a:t>Olympic</a:t>
            </a:r>
            <a:r>
              <a:rPr lang="fi-FI" sz="1200" dirty="0">
                <a:solidFill>
                  <a:schemeClr val="bg1"/>
                </a:solidFill>
              </a:rPr>
              <a:t> Park, Lontoo</a:t>
            </a:r>
          </a:p>
        </p:txBody>
      </p:sp>
    </p:spTree>
    <p:extLst>
      <p:ext uri="{BB962C8B-B14F-4D97-AF65-F5344CB8AC3E}">
        <p14:creationId xmlns:p14="http://schemas.microsoft.com/office/powerpoint/2010/main" val="128061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200472" y="260648"/>
            <a:ext cx="475252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KURSSIN KESKIMÄÄRÄINEN KUORMITTAVUUS </a:t>
            </a:r>
          </a:p>
          <a:p>
            <a:r>
              <a:rPr lang="fi-FI" sz="2400" dirty="0">
                <a:latin typeface="+mn-lt"/>
                <a:cs typeface="Vijaya" panose="020B0604020202020204" pitchFamily="34" charset="0"/>
              </a:rPr>
              <a:t>JA ARVIOINTIPERUSTEET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3 op, k</a:t>
            </a:r>
            <a:r>
              <a:rPr lang="fi-FI" sz="2000" dirty="0">
                <a:cs typeface="Vijaya" panose="020B0604020202020204" pitchFamily="34" charset="0"/>
              </a:rPr>
              <a:t>uormittavuus n. 5 x 27 h =</a:t>
            </a:r>
          </a:p>
          <a:p>
            <a:r>
              <a:rPr lang="fi-FI" sz="2000" dirty="0">
                <a:cs typeface="Vijaya" panose="020B0604020202020204" pitchFamily="34" charset="0"/>
              </a:rPr>
              <a:t>     81 työtuntia</a:t>
            </a:r>
          </a:p>
          <a:p>
            <a:r>
              <a:rPr lang="fi-FI" sz="2000" dirty="0">
                <a:cs typeface="Vijaya" panose="020B0604020202020204" pitchFamily="34" charset="0"/>
              </a:rPr>
              <a:t> 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Kurssi koostuu: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luennoista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ryhmäkeskusteluista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oppimistehtävistä (3 kpl)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tehtäviin liittyvistä maastokäynneistä  (2 kpl)</a:t>
            </a:r>
          </a:p>
          <a:p>
            <a:pPr marL="821819" lvl="1" indent="-342900">
              <a:buFontTx/>
              <a:buChar char="-"/>
            </a:pPr>
            <a:r>
              <a:rPr lang="fi-FI" sz="2000">
                <a:cs typeface="Vijaya" panose="020B0604020202020204" pitchFamily="34" charset="0"/>
              </a:rPr>
              <a:t>lähdeaineistosta </a:t>
            </a:r>
            <a:endParaRPr lang="fi-FI" sz="2000" dirty="0">
              <a:cs typeface="Vijaya" panose="020B0604020202020204" pitchFamily="34" charset="0"/>
            </a:endParaRP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vertaisarvioinneista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Kurssi arvostellaan hyväksytty / hylätty –periaatteella. </a:t>
            </a:r>
            <a:endParaRPr lang="fi-FI" sz="2000" dirty="0">
              <a:latin typeface="+mn-lt"/>
              <a:cs typeface="Vijaya" panose="020B0604020202020204" pitchFamily="34" charset="0"/>
            </a:endParaRPr>
          </a:p>
        </p:txBody>
      </p:sp>
      <p:pic>
        <p:nvPicPr>
          <p:cNvPr id="5" name="Kuva 4" descr="Kuva, joka sisältää kohteen puu, ulko, kasvi, kuisti&#10;&#10;Kuvaus luotu automaattisesti">
            <a:extLst>
              <a:ext uri="{FF2B5EF4-FFF2-40B4-BE49-F238E27FC236}">
                <a16:creationId xmlns:a16="http://schemas.microsoft.com/office/drawing/2014/main" id="{FDE353E3-429E-4B29-B641-9CDADDE2F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0074" b="396"/>
          <a:stretch/>
        </p:blipFill>
        <p:spPr>
          <a:xfrm>
            <a:off x="5206791" y="0"/>
            <a:ext cx="4717898" cy="688538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F83D61B-92BD-4675-93B9-6714E8355E15}"/>
              </a:ext>
            </a:extLst>
          </p:cNvPr>
          <p:cNvSpPr txBox="1"/>
          <p:nvPr/>
        </p:nvSpPr>
        <p:spPr>
          <a:xfrm>
            <a:off x="7977336" y="6525344"/>
            <a:ext cx="7824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Villa </a:t>
            </a:r>
            <a:r>
              <a:rPr lang="fi-FI" sz="1200" dirty="0" err="1">
                <a:solidFill>
                  <a:schemeClr val="bg1"/>
                </a:solidFill>
              </a:rPr>
              <a:t>Fiesole</a:t>
            </a:r>
            <a:r>
              <a:rPr lang="fi-FI" sz="1200" dirty="0">
                <a:solidFill>
                  <a:schemeClr val="bg1"/>
                </a:solidFill>
              </a:rPr>
              <a:t>, Firenze, Italia</a:t>
            </a:r>
          </a:p>
        </p:txBody>
      </p:sp>
    </p:spTree>
    <p:extLst>
      <p:ext uri="{BB962C8B-B14F-4D97-AF65-F5344CB8AC3E}">
        <p14:creationId xmlns:p14="http://schemas.microsoft.com/office/powerpoint/2010/main" val="127732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203920" y="260648"/>
            <a:ext cx="446104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  <a:cs typeface="Vijaya" panose="020B0604020202020204" pitchFamily="34" charset="0"/>
              </a:rPr>
              <a:t>KURSSIN KESKIMÄÄRÄINEN KUORMITTAVUUS </a:t>
            </a:r>
          </a:p>
          <a:p>
            <a:r>
              <a:rPr lang="fi-FI" sz="2400" dirty="0">
                <a:latin typeface="+mn-lt"/>
                <a:cs typeface="Vijaya" panose="020B0604020202020204" pitchFamily="34" charset="0"/>
              </a:rPr>
              <a:t>JA ARVIOINTIPERUSTEET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Läpäisyn vaateena:</a:t>
            </a:r>
          </a:p>
          <a:p>
            <a:pPr marL="821819" lvl="1" indent="-342900">
              <a:buFontTx/>
              <a:buChar char="-"/>
            </a:pPr>
            <a:r>
              <a:rPr lang="fi-FI" sz="2000" dirty="0" err="1">
                <a:cs typeface="Vijaya" panose="020B0604020202020204" pitchFamily="34" charset="0"/>
              </a:rPr>
              <a:t>MyCourses</a:t>
            </a:r>
            <a:r>
              <a:rPr lang="fi-FI" sz="2000" dirty="0">
                <a:cs typeface="Vijaya" panose="020B0604020202020204" pitchFamily="34" charset="0"/>
              </a:rPr>
              <a:t> -alustalle ajallaan palautetut oppimistehtävät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toisten töistä laaditut vertaisarvioinnit</a:t>
            </a:r>
          </a:p>
          <a:p>
            <a:pPr marL="821819" lvl="1" indent="-342900">
              <a:buFontTx/>
              <a:buChar char="-"/>
            </a:pPr>
            <a:r>
              <a:rPr lang="fi-FI" sz="2000" dirty="0">
                <a:cs typeface="Vijaya" panose="020B0604020202020204" pitchFamily="34" charset="0"/>
              </a:rPr>
              <a:t>riittävä osallistuminen luentoihin ja ryhmäohjaukseen (70 %)</a:t>
            </a:r>
          </a:p>
          <a:p>
            <a:pPr marL="342900" indent="-342900">
              <a:buFontTx/>
              <a:buChar char="-"/>
            </a:pPr>
            <a:endParaRPr lang="fi-FI" sz="2000" dirty="0">
              <a:cs typeface="Vijay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Kurssin arviointi on ohjaavaa; oppimistehtävistä annetaan sekä suullista että kirjallista palautetta kurssin aikana. 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464680B8-2B28-45A9-82FB-CD025A3BF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9886" y="857250"/>
            <a:ext cx="6857999" cy="5143499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32ACC65E-6F1C-4641-978E-9D3A01EB0AA6}"/>
              </a:ext>
            </a:extLst>
          </p:cNvPr>
          <p:cNvSpPr txBox="1"/>
          <p:nvPr/>
        </p:nvSpPr>
        <p:spPr>
          <a:xfrm>
            <a:off x="7353350" y="6525344"/>
            <a:ext cx="7824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 err="1">
                <a:solidFill>
                  <a:schemeClr val="bg1"/>
                </a:solidFill>
              </a:rPr>
              <a:t>Magdalens</a:t>
            </a:r>
            <a:r>
              <a:rPr lang="fi-FI" sz="1200" dirty="0">
                <a:solidFill>
                  <a:schemeClr val="bg1"/>
                </a:solidFill>
              </a:rPr>
              <a:t> College, Oxford, Englanti</a:t>
            </a:r>
          </a:p>
        </p:txBody>
      </p:sp>
    </p:spTree>
    <p:extLst>
      <p:ext uri="{BB962C8B-B14F-4D97-AF65-F5344CB8AC3E}">
        <p14:creationId xmlns:p14="http://schemas.microsoft.com/office/powerpoint/2010/main" val="378939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C6EF2F2-24E4-4124-A4FA-1ABF25E9A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523875"/>
            <a:ext cx="78581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F8BD26D-E690-4EAE-8A1D-491CD1734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76212"/>
            <a:ext cx="76295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CA84AC0A-3AB8-4DFB-BBBB-09F8AD517E90}"/>
              </a:ext>
            </a:extLst>
          </p:cNvPr>
          <p:cNvSpPr txBox="1"/>
          <p:nvPr/>
        </p:nvSpPr>
        <p:spPr>
          <a:xfrm>
            <a:off x="632520" y="476672"/>
            <a:ext cx="648072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cs typeface="Vijaya" panose="020B0604020202020204" pitchFamily="34" charset="0"/>
              </a:rPr>
              <a:t>KURSSIN TAVOITTEET &amp; LÄHTÖKOHDAT </a:t>
            </a:r>
          </a:p>
          <a:p>
            <a:r>
              <a:rPr lang="fi-FI" sz="2400" dirty="0">
                <a:cs typeface="Vijaya" panose="020B0604020202020204" pitchFamily="34" charset="0"/>
              </a:rPr>
              <a:t>OPISKELIJAN NÄKÖKULMA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r>
              <a:rPr lang="fi-FI" sz="2000" dirty="0">
                <a:cs typeface="Vijaya" panose="020B0604020202020204" pitchFamily="34" charset="0"/>
              </a:rPr>
              <a:t>RYHMÄTEHTÄVÄ</a:t>
            </a:r>
          </a:p>
          <a:p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Pohtikaa seuraavan sivun kysymyksiä ranskalaisin viivoin </a:t>
            </a:r>
            <a:r>
              <a:rPr lang="fi-FI" sz="2000">
                <a:latin typeface="+mn-lt"/>
                <a:cs typeface="Vijaya" panose="020B0604020202020204" pitchFamily="34" charset="0"/>
              </a:rPr>
              <a:t>muistiinpanoina 10 minuuttia 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itsenäisesti. </a:t>
            </a: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Jakautukaa pareittain tai pieniin ryhmiin.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cs typeface="Vijaya" panose="020B0604020202020204" pitchFamily="34" charset="0"/>
              </a:rPr>
              <a:t>E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sitelkää itsenne toisillenne tehtävän avulla (n. </a:t>
            </a:r>
            <a:r>
              <a:rPr lang="fi-FI" sz="2000" dirty="0">
                <a:cs typeface="Vijaya" panose="020B0604020202020204" pitchFamily="34" charset="0"/>
              </a:rPr>
              <a:t>15 </a:t>
            </a:r>
            <a:r>
              <a:rPr lang="fi-FI" sz="2000" dirty="0">
                <a:latin typeface="+mn-lt"/>
                <a:cs typeface="Vijaya" panose="020B0604020202020204" pitchFamily="34" charset="0"/>
              </a:rPr>
              <a:t>min). </a:t>
            </a:r>
          </a:p>
          <a:p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Palauttakaa kirjalliset vastaukset opettajalle paperilla.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latin typeface="+mn-lt"/>
              <a:cs typeface="Vijay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  <a:cs typeface="Vijaya" panose="020B0604020202020204" pitchFamily="34" charset="0"/>
              </a:rPr>
              <a:t>Kyselyn avulla hahmotan opettajana opiskelijoiden lähtökohtia ja henkilökohtaisia tavoitteita kurssille.  </a:t>
            </a:r>
          </a:p>
          <a:p>
            <a:endParaRPr lang="fi-FI" sz="1600" i="1" dirty="0">
              <a:latin typeface="+mn-lt"/>
              <a:cs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00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15913</TotalTime>
  <Words>863</Words>
  <Application>Microsoft Office PowerPoint</Application>
  <PresentationFormat>A4-paperi (210 x 297 mm)</PresentationFormat>
  <Paragraphs>238</Paragraphs>
  <Slides>26</Slides>
  <Notes>26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1" baseType="lpstr">
      <vt:lpstr>Arial</vt:lpstr>
      <vt:lpstr>Calibri</vt:lpstr>
      <vt:lpstr>Courier New</vt:lpstr>
      <vt:lpstr>Symbol</vt:lpstr>
      <vt:lpstr>Office-teema</vt:lpstr>
      <vt:lpstr>KAUPUNKITILAA SANOITTAMASSA Johdantoluento 15.9.2022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Maiseman kuvaaminen</dc:title>
  <dc:creator>Essi Ehrnrooth</dc:creator>
  <cp:lastModifiedBy>Ehrnrooth, Essi</cp:lastModifiedBy>
  <cp:revision>931</cp:revision>
  <dcterms:created xsi:type="dcterms:W3CDTF">2017-02-04T15:35:50Z</dcterms:created>
  <dcterms:modified xsi:type="dcterms:W3CDTF">2022-09-15T14:14:36Z</dcterms:modified>
</cp:coreProperties>
</file>