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26"/>
  </p:notesMasterIdLst>
  <p:sldIdLst>
    <p:sldId id="256" r:id="rId2"/>
    <p:sldId id="301" r:id="rId3"/>
    <p:sldId id="293" r:id="rId4"/>
    <p:sldId id="279" r:id="rId5"/>
    <p:sldId id="313" r:id="rId6"/>
    <p:sldId id="302" r:id="rId7"/>
    <p:sldId id="294" r:id="rId8"/>
    <p:sldId id="316" r:id="rId9"/>
    <p:sldId id="303" r:id="rId10"/>
    <p:sldId id="295" r:id="rId11"/>
    <p:sldId id="317" r:id="rId12"/>
    <p:sldId id="305" r:id="rId13"/>
    <p:sldId id="296" r:id="rId14"/>
    <p:sldId id="297" r:id="rId15"/>
    <p:sldId id="306" r:id="rId16"/>
    <p:sldId id="278" r:id="rId17"/>
    <p:sldId id="314" r:id="rId18"/>
    <p:sldId id="315" r:id="rId19"/>
    <p:sldId id="308" r:id="rId20"/>
    <p:sldId id="309" r:id="rId21"/>
    <p:sldId id="281" r:id="rId22"/>
    <p:sldId id="310" r:id="rId23"/>
    <p:sldId id="311" r:id="rId24"/>
    <p:sldId id="312"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0"/>
  </p:normalViewPr>
  <p:slideViewPr>
    <p:cSldViewPr snapToGrid="0">
      <p:cViewPr varScale="1">
        <p:scale>
          <a:sx n="106" d="100"/>
          <a:sy n="106" d="100"/>
        </p:scale>
        <p:origin x="5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smur/20170444" TargetMode="External"/><Relationship Id="rId1" Type="http://schemas.openxmlformats.org/officeDocument/2006/relationships/hyperlink" Target="https://eur-lex.europa.eu/legal-content/EN/TXT/PDF/?uri=CELEX:32015L0849&amp;from=FI" TargetMode="External"/><Relationship Id="rId4" Type="http://schemas.openxmlformats.org/officeDocument/2006/relationships/hyperlink" Target="https://www.edilex.fi/he/20160228"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ilex.fi/lainsaadanto/20120747" TargetMode="External"/><Relationship Id="rId2" Type="http://schemas.openxmlformats.org/officeDocument/2006/relationships/hyperlink" Target="https://www.edilex.fi/smur/20170444" TargetMode="External"/><Relationship Id="rId1" Type="http://schemas.openxmlformats.org/officeDocument/2006/relationships/hyperlink" Target="https://eur-lex.europa.eu/legal-content/EN/TXT/PDF/?uri=CELEX:32015L0849&amp;from=FI" TargetMode="External"/><Relationship Id="rId4" Type="http://schemas.openxmlformats.org/officeDocument/2006/relationships/hyperlink" Target="https://www.edilex.fi/he/2016022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E6FDA-20D7-494C-AB88-0124DD643A6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i-FI"/>
        </a:p>
      </dgm:t>
    </dgm:pt>
    <dgm:pt modelId="{6E85E5EB-7043-4F30-B952-14D8EEC95005}">
      <dgm:prSet/>
      <dgm:spPr/>
      <dgm:t>
        <a:bodyPr/>
        <a:lstStyle/>
        <a:p>
          <a:r>
            <a:rPr lang="en-US"/>
            <a:t>• An investment firm must classify its client as a retail client, a professional client or an eligible counterparty.</a:t>
          </a:r>
          <a:endParaRPr lang="fi-FI"/>
        </a:p>
      </dgm:t>
    </dgm:pt>
    <dgm:pt modelId="{0F692FF6-6401-4C08-816F-42C642044DEC}" type="parTrans" cxnId="{17715EB6-7D11-440A-B4B9-746FC0F0129A}">
      <dgm:prSet/>
      <dgm:spPr/>
      <dgm:t>
        <a:bodyPr/>
        <a:lstStyle/>
        <a:p>
          <a:endParaRPr lang="fi-FI"/>
        </a:p>
      </dgm:t>
    </dgm:pt>
    <dgm:pt modelId="{61F00956-E0E8-414F-949E-12723629025D}" type="sibTrans" cxnId="{17715EB6-7D11-440A-B4B9-746FC0F0129A}">
      <dgm:prSet/>
      <dgm:spPr/>
      <dgm:t>
        <a:bodyPr/>
        <a:lstStyle/>
        <a:p>
          <a:endParaRPr lang="fi-FI"/>
        </a:p>
      </dgm:t>
    </dgm:pt>
    <dgm:pt modelId="{2DFE577B-11AE-496E-A743-F7688630BAFE}">
      <dgm:prSet/>
      <dgm:spPr/>
      <dgm:t>
        <a:bodyPr/>
        <a:lstStyle/>
        <a:p>
          <a:r>
            <a:rPr lang="en-US"/>
            <a:t>Professional client means a client with sufficient experience, knowledge and expertise to make independent investment decisions and to properly assess the risks arising from them.</a:t>
          </a:r>
          <a:endParaRPr lang="fi-FI"/>
        </a:p>
      </dgm:t>
    </dgm:pt>
    <dgm:pt modelId="{AAA1993E-01B3-4732-9D3C-A43B744274FC}" type="parTrans" cxnId="{DC7A2C47-1E3A-49B3-8518-D51E9B9E10BA}">
      <dgm:prSet/>
      <dgm:spPr/>
      <dgm:t>
        <a:bodyPr/>
        <a:lstStyle/>
        <a:p>
          <a:endParaRPr lang="fi-FI"/>
        </a:p>
      </dgm:t>
    </dgm:pt>
    <dgm:pt modelId="{BFA886A7-800F-4FC9-A4F6-4FACFC49E190}" type="sibTrans" cxnId="{DC7A2C47-1E3A-49B3-8518-D51E9B9E10BA}">
      <dgm:prSet/>
      <dgm:spPr/>
      <dgm:t>
        <a:bodyPr/>
        <a:lstStyle/>
        <a:p>
          <a:endParaRPr lang="fi-FI"/>
        </a:p>
      </dgm:t>
    </dgm:pt>
    <dgm:pt modelId="{66B40F80-E587-4F54-8B11-722658E100E7}">
      <dgm:prSet/>
      <dgm:spPr/>
      <dgm:t>
        <a:bodyPr/>
        <a:lstStyle/>
        <a:p>
          <a:r>
            <a:rPr lang="en-US" dirty="0"/>
            <a:t>• The classification of clients as non-professional and professional clients and as eligible counterparties defines the client's rights and obligations in relation to the investment firm.</a:t>
          </a:r>
          <a:endParaRPr lang="fi-FI" dirty="0"/>
        </a:p>
      </dgm:t>
    </dgm:pt>
    <dgm:pt modelId="{EDAF3FBE-D935-416E-8033-388D070A1644}" type="parTrans" cxnId="{386772A2-4E70-4CD6-A0E7-8C5CA5DB25E8}">
      <dgm:prSet/>
      <dgm:spPr/>
      <dgm:t>
        <a:bodyPr/>
        <a:lstStyle/>
        <a:p>
          <a:endParaRPr lang="fi-FI"/>
        </a:p>
      </dgm:t>
    </dgm:pt>
    <dgm:pt modelId="{FA512DC5-2C0F-4173-B988-7FCBA4A684F4}" type="sibTrans" cxnId="{386772A2-4E70-4CD6-A0E7-8C5CA5DB25E8}">
      <dgm:prSet/>
      <dgm:spPr/>
      <dgm:t>
        <a:bodyPr/>
        <a:lstStyle/>
        <a:p>
          <a:endParaRPr lang="fi-FI"/>
        </a:p>
      </dgm:t>
    </dgm:pt>
    <dgm:pt modelId="{D747F366-2996-4E9A-BB71-5685FDB692EF}">
      <dgm:prSet/>
      <dgm:spPr/>
      <dgm:t>
        <a:bodyPr/>
        <a:lstStyle/>
        <a:p>
          <a:r>
            <a:rPr lang="en-US"/>
            <a:t>• Non-professional clients are most widely covered by the code of conduct for customer protection</a:t>
          </a:r>
          <a:endParaRPr lang="fi-FI"/>
        </a:p>
      </dgm:t>
    </dgm:pt>
    <dgm:pt modelId="{7B516A9C-5E13-4414-A2E5-FEF1B043B262}" type="parTrans" cxnId="{212AA3D3-6318-4CD8-9817-B3DDA3833B12}">
      <dgm:prSet/>
      <dgm:spPr/>
      <dgm:t>
        <a:bodyPr/>
        <a:lstStyle/>
        <a:p>
          <a:endParaRPr lang="fi-FI"/>
        </a:p>
      </dgm:t>
    </dgm:pt>
    <dgm:pt modelId="{E3B46FB4-53C8-4F8D-A649-1BC73C19A1DF}" type="sibTrans" cxnId="{212AA3D3-6318-4CD8-9817-B3DDA3833B12}">
      <dgm:prSet/>
      <dgm:spPr/>
      <dgm:t>
        <a:bodyPr/>
        <a:lstStyle/>
        <a:p>
          <a:endParaRPr lang="fi-FI"/>
        </a:p>
      </dgm:t>
    </dgm:pt>
    <dgm:pt modelId="{5A1953A7-0BBC-4AE1-ADB2-DE30303364D4}">
      <dgm:prSet/>
      <dgm:spPr/>
      <dgm:t>
        <a:bodyPr/>
        <a:lstStyle/>
        <a:p>
          <a:r>
            <a:rPr lang="en-US"/>
            <a:t>• In practice, the majority of an investment firm's clients are non-professional clients.</a:t>
          </a:r>
          <a:endParaRPr lang="fi-FI"/>
        </a:p>
      </dgm:t>
    </dgm:pt>
    <dgm:pt modelId="{AC3B1CA6-1028-42C3-B74C-793657847FC1}" type="parTrans" cxnId="{0303C8CF-0AFB-4236-AFF4-FE22536E63FC}">
      <dgm:prSet/>
      <dgm:spPr/>
      <dgm:t>
        <a:bodyPr/>
        <a:lstStyle/>
        <a:p>
          <a:endParaRPr lang="fi-FI"/>
        </a:p>
      </dgm:t>
    </dgm:pt>
    <dgm:pt modelId="{354051C4-DD26-4AAF-953A-BD209145DCE3}" type="sibTrans" cxnId="{0303C8CF-0AFB-4236-AFF4-FE22536E63FC}">
      <dgm:prSet/>
      <dgm:spPr/>
      <dgm:t>
        <a:bodyPr/>
        <a:lstStyle/>
        <a:p>
          <a:endParaRPr lang="fi-FI"/>
        </a:p>
      </dgm:t>
    </dgm:pt>
    <dgm:pt modelId="{41CA43C5-122D-4A62-9E8F-40D4B8B88D81}" type="pres">
      <dgm:prSet presAssocID="{C53E6FDA-20D7-494C-AB88-0124DD643A62}" presName="linear" presStyleCnt="0">
        <dgm:presLayoutVars>
          <dgm:animLvl val="lvl"/>
          <dgm:resizeHandles val="exact"/>
        </dgm:presLayoutVars>
      </dgm:prSet>
      <dgm:spPr/>
    </dgm:pt>
    <dgm:pt modelId="{32031DEB-D025-470E-8488-C92A82F33B50}" type="pres">
      <dgm:prSet presAssocID="{6E85E5EB-7043-4F30-B952-14D8EEC95005}" presName="parentText" presStyleLbl="node1" presStyleIdx="0" presStyleCnt="5">
        <dgm:presLayoutVars>
          <dgm:chMax val="0"/>
          <dgm:bulletEnabled val="1"/>
        </dgm:presLayoutVars>
      </dgm:prSet>
      <dgm:spPr/>
    </dgm:pt>
    <dgm:pt modelId="{0685665A-42D8-41CE-A873-03E5E653D595}" type="pres">
      <dgm:prSet presAssocID="{61F00956-E0E8-414F-949E-12723629025D}" presName="spacer" presStyleCnt="0"/>
      <dgm:spPr/>
    </dgm:pt>
    <dgm:pt modelId="{C5CF1992-95F6-4FF4-88AB-BBD45A17E778}" type="pres">
      <dgm:prSet presAssocID="{2DFE577B-11AE-496E-A743-F7688630BAFE}" presName="parentText" presStyleLbl="node1" presStyleIdx="1" presStyleCnt="5">
        <dgm:presLayoutVars>
          <dgm:chMax val="0"/>
          <dgm:bulletEnabled val="1"/>
        </dgm:presLayoutVars>
      </dgm:prSet>
      <dgm:spPr/>
    </dgm:pt>
    <dgm:pt modelId="{765A451B-6C5A-413D-8C50-56AA07C86F8D}" type="pres">
      <dgm:prSet presAssocID="{BFA886A7-800F-4FC9-A4F6-4FACFC49E190}" presName="spacer" presStyleCnt="0"/>
      <dgm:spPr/>
    </dgm:pt>
    <dgm:pt modelId="{521122A3-C65C-470D-A9E2-75217C1331A5}" type="pres">
      <dgm:prSet presAssocID="{66B40F80-E587-4F54-8B11-722658E100E7}" presName="parentText" presStyleLbl="node1" presStyleIdx="2" presStyleCnt="5">
        <dgm:presLayoutVars>
          <dgm:chMax val="0"/>
          <dgm:bulletEnabled val="1"/>
        </dgm:presLayoutVars>
      </dgm:prSet>
      <dgm:spPr/>
    </dgm:pt>
    <dgm:pt modelId="{6FA6D00F-3A5A-4B60-8876-01050CA8F960}" type="pres">
      <dgm:prSet presAssocID="{FA512DC5-2C0F-4173-B988-7FCBA4A684F4}" presName="spacer" presStyleCnt="0"/>
      <dgm:spPr/>
    </dgm:pt>
    <dgm:pt modelId="{E92EE198-F9DB-4674-AAB0-6CF2D7E27068}" type="pres">
      <dgm:prSet presAssocID="{D747F366-2996-4E9A-BB71-5685FDB692EF}" presName="parentText" presStyleLbl="node1" presStyleIdx="3" presStyleCnt="5">
        <dgm:presLayoutVars>
          <dgm:chMax val="0"/>
          <dgm:bulletEnabled val="1"/>
        </dgm:presLayoutVars>
      </dgm:prSet>
      <dgm:spPr/>
    </dgm:pt>
    <dgm:pt modelId="{1CD234E5-B2A5-4D28-A216-44D6007552D2}" type="pres">
      <dgm:prSet presAssocID="{E3B46FB4-53C8-4F8D-A649-1BC73C19A1DF}" presName="spacer" presStyleCnt="0"/>
      <dgm:spPr/>
    </dgm:pt>
    <dgm:pt modelId="{7CB7D1F3-BA86-488D-857C-896A27812BD0}" type="pres">
      <dgm:prSet presAssocID="{5A1953A7-0BBC-4AE1-ADB2-DE30303364D4}" presName="parentText" presStyleLbl="node1" presStyleIdx="4" presStyleCnt="5">
        <dgm:presLayoutVars>
          <dgm:chMax val="0"/>
          <dgm:bulletEnabled val="1"/>
        </dgm:presLayoutVars>
      </dgm:prSet>
      <dgm:spPr/>
    </dgm:pt>
  </dgm:ptLst>
  <dgm:cxnLst>
    <dgm:cxn modelId="{3E16F923-6963-454A-A9A8-A323E1F95254}" type="presOf" srcId="{C53E6FDA-20D7-494C-AB88-0124DD643A62}" destId="{41CA43C5-122D-4A62-9E8F-40D4B8B88D81}" srcOrd="0" destOrd="0" presId="urn:microsoft.com/office/officeart/2005/8/layout/vList2"/>
    <dgm:cxn modelId="{3B45E32E-7D92-42AF-B7A4-D1294A294334}" type="presOf" srcId="{2DFE577B-11AE-496E-A743-F7688630BAFE}" destId="{C5CF1992-95F6-4FF4-88AB-BBD45A17E778}" srcOrd="0" destOrd="0" presId="urn:microsoft.com/office/officeart/2005/8/layout/vList2"/>
    <dgm:cxn modelId="{DC7A2C47-1E3A-49B3-8518-D51E9B9E10BA}" srcId="{C53E6FDA-20D7-494C-AB88-0124DD643A62}" destId="{2DFE577B-11AE-496E-A743-F7688630BAFE}" srcOrd="1" destOrd="0" parTransId="{AAA1993E-01B3-4732-9D3C-A43B744274FC}" sibTransId="{BFA886A7-800F-4FC9-A4F6-4FACFC49E190}"/>
    <dgm:cxn modelId="{FC530B75-22ED-4252-ABD1-823B179486B7}" type="presOf" srcId="{D747F366-2996-4E9A-BB71-5685FDB692EF}" destId="{E92EE198-F9DB-4674-AAB0-6CF2D7E27068}" srcOrd="0" destOrd="0" presId="urn:microsoft.com/office/officeart/2005/8/layout/vList2"/>
    <dgm:cxn modelId="{75C2BD75-37A9-40A4-8468-6F62D9302016}" type="presOf" srcId="{5A1953A7-0BBC-4AE1-ADB2-DE30303364D4}" destId="{7CB7D1F3-BA86-488D-857C-896A27812BD0}" srcOrd="0" destOrd="0" presId="urn:microsoft.com/office/officeart/2005/8/layout/vList2"/>
    <dgm:cxn modelId="{9B67EE87-69A1-4CDA-821A-FF00BB0882C6}" type="presOf" srcId="{6E85E5EB-7043-4F30-B952-14D8EEC95005}" destId="{32031DEB-D025-470E-8488-C92A82F33B50}" srcOrd="0" destOrd="0" presId="urn:microsoft.com/office/officeart/2005/8/layout/vList2"/>
    <dgm:cxn modelId="{2D31A997-8989-4CF9-A47D-256E9C4E089F}" type="presOf" srcId="{66B40F80-E587-4F54-8B11-722658E100E7}" destId="{521122A3-C65C-470D-A9E2-75217C1331A5}" srcOrd="0" destOrd="0" presId="urn:microsoft.com/office/officeart/2005/8/layout/vList2"/>
    <dgm:cxn modelId="{386772A2-4E70-4CD6-A0E7-8C5CA5DB25E8}" srcId="{C53E6FDA-20D7-494C-AB88-0124DD643A62}" destId="{66B40F80-E587-4F54-8B11-722658E100E7}" srcOrd="2" destOrd="0" parTransId="{EDAF3FBE-D935-416E-8033-388D070A1644}" sibTransId="{FA512DC5-2C0F-4173-B988-7FCBA4A684F4}"/>
    <dgm:cxn modelId="{17715EB6-7D11-440A-B4B9-746FC0F0129A}" srcId="{C53E6FDA-20D7-494C-AB88-0124DD643A62}" destId="{6E85E5EB-7043-4F30-B952-14D8EEC95005}" srcOrd="0" destOrd="0" parTransId="{0F692FF6-6401-4C08-816F-42C642044DEC}" sibTransId="{61F00956-E0E8-414F-949E-12723629025D}"/>
    <dgm:cxn modelId="{0303C8CF-0AFB-4236-AFF4-FE22536E63FC}" srcId="{C53E6FDA-20D7-494C-AB88-0124DD643A62}" destId="{5A1953A7-0BBC-4AE1-ADB2-DE30303364D4}" srcOrd="4" destOrd="0" parTransId="{AC3B1CA6-1028-42C3-B74C-793657847FC1}" sibTransId="{354051C4-DD26-4AAF-953A-BD209145DCE3}"/>
    <dgm:cxn modelId="{212AA3D3-6318-4CD8-9817-B3DDA3833B12}" srcId="{C53E6FDA-20D7-494C-AB88-0124DD643A62}" destId="{D747F366-2996-4E9A-BB71-5685FDB692EF}" srcOrd="3" destOrd="0" parTransId="{7B516A9C-5E13-4414-A2E5-FEF1B043B262}" sibTransId="{E3B46FB4-53C8-4F8D-A649-1BC73C19A1DF}"/>
    <dgm:cxn modelId="{1611B1DD-F305-46F8-A186-370855C8BEBE}" type="presParOf" srcId="{41CA43C5-122D-4A62-9E8F-40D4B8B88D81}" destId="{32031DEB-D025-470E-8488-C92A82F33B50}" srcOrd="0" destOrd="0" presId="urn:microsoft.com/office/officeart/2005/8/layout/vList2"/>
    <dgm:cxn modelId="{1037C8AA-88AE-4C68-BB24-CF3C2038BE62}" type="presParOf" srcId="{41CA43C5-122D-4A62-9E8F-40D4B8B88D81}" destId="{0685665A-42D8-41CE-A873-03E5E653D595}" srcOrd="1" destOrd="0" presId="urn:microsoft.com/office/officeart/2005/8/layout/vList2"/>
    <dgm:cxn modelId="{F5054D91-944A-49B5-B01D-55893C6F7340}" type="presParOf" srcId="{41CA43C5-122D-4A62-9E8F-40D4B8B88D81}" destId="{C5CF1992-95F6-4FF4-88AB-BBD45A17E778}" srcOrd="2" destOrd="0" presId="urn:microsoft.com/office/officeart/2005/8/layout/vList2"/>
    <dgm:cxn modelId="{D9260BA1-8ECC-403A-8245-44C96DAAAC09}" type="presParOf" srcId="{41CA43C5-122D-4A62-9E8F-40D4B8B88D81}" destId="{765A451B-6C5A-413D-8C50-56AA07C86F8D}" srcOrd="3" destOrd="0" presId="urn:microsoft.com/office/officeart/2005/8/layout/vList2"/>
    <dgm:cxn modelId="{4E3F9618-07EB-49B7-8B81-307D0BEACAD2}" type="presParOf" srcId="{41CA43C5-122D-4A62-9E8F-40D4B8B88D81}" destId="{521122A3-C65C-470D-A9E2-75217C1331A5}" srcOrd="4" destOrd="0" presId="urn:microsoft.com/office/officeart/2005/8/layout/vList2"/>
    <dgm:cxn modelId="{18489981-3E96-418C-8A4D-92EA8CF90003}" type="presParOf" srcId="{41CA43C5-122D-4A62-9E8F-40D4B8B88D81}" destId="{6FA6D00F-3A5A-4B60-8876-01050CA8F960}" srcOrd="5" destOrd="0" presId="urn:microsoft.com/office/officeart/2005/8/layout/vList2"/>
    <dgm:cxn modelId="{EFB5F034-0595-4C85-A878-BB232C81385A}" type="presParOf" srcId="{41CA43C5-122D-4A62-9E8F-40D4B8B88D81}" destId="{E92EE198-F9DB-4674-AAB0-6CF2D7E27068}" srcOrd="6" destOrd="0" presId="urn:microsoft.com/office/officeart/2005/8/layout/vList2"/>
    <dgm:cxn modelId="{16CB6B06-30A5-4C4D-BC71-E681E43C8412}" type="presParOf" srcId="{41CA43C5-122D-4A62-9E8F-40D4B8B88D81}" destId="{1CD234E5-B2A5-4D28-A216-44D6007552D2}" srcOrd="7" destOrd="0" presId="urn:microsoft.com/office/officeart/2005/8/layout/vList2"/>
    <dgm:cxn modelId="{A491C32E-2E95-41E0-85B3-69E279DB6C18}" type="presParOf" srcId="{41CA43C5-122D-4A62-9E8F-40D4B8B88D81}" destId="{7CB7D1F3-BA86-488D-857C-896A27812B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C5246E-0160-40A4-9300-918E12BE99B5}" type="doc">
      <dgm:prSet loTypeId="urn:microsoft.com/office/officeart/2005/8/layout/target3" loCatId="relationship" qsTypeId="urn:microsoft.com/office/officeart/2005/8/quickstyle/simple1" qsCatId="simple" csTypeId="urn:microsoft.com/office/officeart/2005/8/colors/colorful3" csCatId="colorful"/>
      <dgm:spPr/>
      <dgm:t>
        <a:bodyPr/>
        <a:lstStyle/>
        <a:p>
          <a:endParaRPr lang="fi-FI"/>
        </a:p>
      </dgm:t>
    </dgm:pt>
    <dgm:pt modelId="{93EDA2EB-47B9-417D-8E95-7633442E4A87}">
      <dgm:prSet/>
      <dgm:spPr/>
      <dgm:t>
        <a:bodyPr/>
        <a:lstStyle/>
        <a:p>
          <a:r>
            <a:rPr lang="en-US" b="1"/>
            <a:t>The information on financial instruments and proposed investment strategies must include appropriate guidance on and warnings of the </a:t>
          </a:r>
          <a:r>
            <a:rPr lang="en-US" b="1">
              <a:solidFill>
                <a:schemeClr val="accent4"/>
              </a:solidFill>
            </a:rPr>
            <a:t>risks</a:t>
          </a:r>
          <a:r>
            <a:rPr lang="en-US" b="1"/>
            <a:t> associated with investments in those instruments or in respect of particular investment strategies and whether the financial instrument is intended for retail or professional clients, taking account of the identified target market in accordance with paragraph 2;</a:t>
          </a:r>
          <a:endParaRPr lang="fi-FI" dirty="0"/>
        </a:p>
      </dgm:t>
    </dgm:pt>
    <dgm:pt modelId="{57699209-F4BC-4923-BBF8-42C589B76BC6}" type="parTrans" cxnId="{A3D6364E-432C-42F9-8C36-1AADBE4CC504}">
      <dgm:prSet/>
      <dgm:spPr/>
      <dgm:t>
        <a:bodyPr/>
        <a:lstStyle/>
        <a:p>
          <a:endParaRPr lang="fi-FI"/>
        </a:p>
      </dgm:t>
    </dgm:pt>
    <dgm:pt modelId="{9EF35928-E72D-4DAB-A022-64E3248CB9D4}" type="sibTrans" cxnId="{A3D6364E-432C-42F9-8C36-1AADBE4CC504}">
      <dgm:prSet/>
      <dgm:spPr/>
      <dgm:t>
        <a:bodyPr/>
        <a:lstStyle/>
        <a:p>
          <a:endParaRPr lang="fi-FI"/>
        </a:p>
      </dgm:t>
    </dgm:pt>
    <dgm:pt modelId="{DC16235F-D5F5-4C3E-A9C8-545FFCC56FB4}">
      <dgm:prSet/>
      <dgm:spPr/>
      <dgm:t>
        <a:bodyPr/>
        <a:lstStyle/>
        <a:p>
          <a:r>
            <a:rPr lang="en-US" b="1" dirty="0"/>
            <a:t>(c) the information on </a:t>
          </a:r>
          <a:r>
            <a:rPr lang="en-US" b="1" dirty="0">
              <a:solidFill>
                <a:srgbClr val="FF0000"/>
              </a:solidFill>
            </a:rPr>
            <a:t>all costs and associated charges </a:t>
          </a:r>
          <a:r>
            <a:rPr lang="en-US" b="1" dirty="0"/>
            <a:t>must include information relating to both investment and ancillary services, including the </a:t>
          </a:r>
          <a:r>
            <a:rPr lang="en-US" b="1" dirty="0">
              <a:solidFill>
                <a:schemeClr val="accent4"/>
              </a:solidFill>
            </a:rPr>
            <a:t>cost of advice</a:t>
          </a:r>
          <a:r>
            <a:rPr lang="en-US" b="1" dirty="0"/>
            <a:t>, where relevant, the </a:t>
          </a:r>
          <a:r>
            <a:rPr lang="en-US" b="1" dirty="0">
              <a:solidFill>
                <a:schemeClr val="accent4"/>
              </a:solidFill>
            </a:rPr>
            <a:t>cost of the financial instrument </a:t>
          </a:r>
          <a:r>
            <a:rPr lang="en-US" b="1" dirty="0"/>
            <a:t>recommended or marketed to the client and how the client may pay for it, also encompassing any third-party payments.</a:t>
          </a:r>
          <a:endParaRPr lang="fi-FI" dirty="0"/>
        </a:p>
      </dgm:t>
    </dgm:pt>
    <dgm:pt modelId="{AC185B49-65EE-480E-9541-4252AE5CD5C2}" type="parTrans" cxnId="{C3D7F6C1-0D33-49AA-A983-FFA9661CCAC5}">
      <dgm:prSet/>
      <dgm:spPr/>
      <dgm:t>
        <a:bodyPr/>
        <a:lstStyle/>
        <a:p>
          <a:endParaRPr lang="fi-FI"/>
        </a:p>
      </dgm:t>
    </dgm:pt>
    <dgm:pt modelId="{8919B878-D0E8-463B-81C7-039601A4EB1B}" type="sibTrans" cxnId="{C3D7F6C1-0D33-49AA-A983-FFA9661CCAC5}">
      <dgm:prSet/>
      <dgm:spPr/>
      <dgm:t>
        <a:bodyPr/>
        <a:lstStyle/>
        <a:p>
          <a:endParaRPr lang="fi-FI"/>
        </a:p>
      </dgm:t>
    </dgm:pt>
    <dgm:pt modelId="{5F658E64-6DD4-42CB-8FB3-AF9252CE619C}">
      <dgm:prSet/>
      <dgm:spPr/>
      <dgm:t>
        <a:bodyPr/>
        <a:lstStyle/>
        <a:p>
          <a:r>
            <a:rPr lang="en-US" b="1" dirty="0"/>
            <a:t>The information about all costs and charges, including costs and charges in connection with the investment service and the financial instrument, which are not caused by the occurrence of underlying market risk, shall be aggregated to allow the client to understand </a:t>
          </a:r>
          <a:r>
            <a:rPr lang="en-US" b="1" dirty="0">
              <a:solidFill>
                <a:schemeClr val="accent4"/>
              </a:solidFill>
            </a:rPr>
            <a:t>the overall cost as well as the cumulative effect on return </a:t>
          </a:r>
          <a:r>
            <a:rPr lang="en-US" b="1" dirty="0"/>
            <a:t>of the investment, and where the client so requests, an </a:t>
          </a:r>
          <a:r>
            <a:rPr lang="en-US" b="1" dirty="0" err="1">
              <a:solidFill>
                <a:schemeClr val="accent4"/>
              </a:solidFill>
            </a:rPr>
            <a:t>itemised</a:t>
          </a:r>
          <a:r>
            <a:rPr lang="en-US" b="1" dirty="0">
              <a:solidFill>
                <a:schemeClr val="accent4"/>
              </a:solidFill>
            </a:rPr>
            <a:t> breakdown </a:t>
          </a:r>
          <a:r>
            <a:rPr lang="en-US" b="1" dirty="0"/>
            <a:t>shall be provided. Where applicable, such information shall be provided to the client </a:t>
          </a:r>
          <a:r>
            <a:rPr lang="en-US" b="1" dirty="0">
              <a:solidFill>
                <a:schemeClr val="accent4"/>
              </a:solidFill>
            </a:rPr>
            <a:t>on a regular basis, at least annually</a:t>
          </a:r>
          <a:r>
            <a:rPr lang="en-US" b="1" dirty="0"/>
            <a:t>, during the life of the investment.</a:t>
          </a:r>
          <a:endParaRPr lang="fi-FI" dirty="0"/>
        </a:p>
      </dgm:t>
    </dgm:pt>
    <dgm:pt modelId="{6C704BEC-169A-41F9-8B6F-0B93CC508A43}" type="parTrans" cxnId="{9C77C98D-869F-484A-B8AE-7AD3920A11E5}">
      <dgm:prSet/>
      <dgm:spPr/>
      <dgm:t>
        <a:bodyPr/>
        <a:lstStyle/>
        <a:p>
          <a:endParaRPr lang="fi-FI"/>
        </a:p>
      </dgm:t>
    </dgm:pt>
    <dgm:pt modelId="{0566495E-ECA6-4A3D-81F8-30285F5CB96F}" type="sibTrans" cxnId="{9C77C98D-869F-484A-B8AE-7AD3920A11E5}">
      <dgm:prSet/>
      <dgm:spPr/>
      <dgm:t>
        <a:bodyPr/>
        <a:lstStyle/>
        <a:p>
          <a:endParaRPr lang="fi-FI"/>
        </a:p>
      </dgm:t>
    </dgm:pt>
    <dgm:pt modelId="{3A954AC7-36D6-4BBD-8A77-C5584067DBEB}" type="pres">
      <dgm:prSet presAssocID="{DBC5246E-0160-40A4-9300-918E12BE99B5}" presName="Name0" presStyleCnt="0">
        <dgm:presLayoutVars>
          <dgm:chMax val="7"/>
          <dgm:dir/>
          <dgm:animLvl val="lvl"/>
          <dgm:resizeHandles val="exact"/>
        </dgm:presLayoutVars>
      </dgm:prSet>
      <dgm:spPr/>
    </dgm:pt>
    <dgm:pt modelId="{6EA8CAD1-FE09-4DDA-8CF6-ED83852B665E}" type="pres">
      <dgm:prSet presAssocID="{93EDA2EB-47B9-417D-8E95-7633442E4A87}" presName="circle1" presStyleLbl="node1" presStyleIdx="0" presStyleCnt="3"/>
      <dgm:spPr/>
    </dgm:pt>
    <dgm:pt modelId="{73B14A1B-19B5-4CFD-B05B-E9BF6CC20247}" type="pres">
      <dgm:prSet presAssocID="{93EDA2EB-47B9-417D-8E95-7633442E4A87}" presName="space" presStyleCnt="0"/>
      <dgm:spPr/>
    </dgm:pt>
    <dgm:pt modelId="{F7F3483F-371D-4519-A092-2B143343D768}" type="pres">
      <dgm:prSet presAssocID="{93EDA2EB-47B9-417D-8E95-7633442E4A87}" presName="rect1" presStyleLbl="alignAcc1" presStyleIdx="0" presStyleCnt="3"/>
      <dgm:spPr/>
    </dgm:pt>
    <dgm:pt modelId="{67F71B2F-D409-4C9B-877B-7D13973AD574}" type="pres">
      <dgm:prSet presAssocID="{DC16235F-D5F5-4C3E-A9C8-545FFCC56FB4}" presName="vertSpace2" presStyleLbl="node1" presStyleIdx="0" presStyleCnt="3"/>
      <dgm:spPr/>
    </dgm:pt>
    <dgm:pt modelId="{5E96FD6B-8B4E-4389-92F2-6F7BD5CC2C24}" type="pres">
      <dgm:prSet presAssocID="{DC16235F-D5F5-4C3E-A9C8-545FFCC56FB4}" presName="circle2" presStyleLbl="node1" presStyleIdx="1" presStyleCnt="3"/>
      <dgm:spPr/>
    </dgm:pt>
    <dgm:pt modelId="{2D339370-EDEC-4338-806B-4515E290E663}" type="pres">
      <dgm:prSet presAssocID="{DC16235F-D5F5-4C3E-A9C8-545FFCC56FB4}" presName="rect2" presStyleLbl="alignAcc1" presStyleIdx="1" presStyleCnt="3"/>
      <dgm:spPr/>
    </dgm:pt>
    <dgm:pt modelId="{A27388BA-6DE3-4AB8-AB9A-0365FCC95ABF}" type="pres">
      <dgm:prSet presAssocID="{5F658E64-6DD4-42CB-8FB3-AF9252CE619C}" presName="vertSpace3" presStyleLbl="node1" presStyleIdx="1" presStyleCnt="3"/>
      <dgm:spPr/>
    </dgm:pt>
    <dgm:pt modelId="{31E483DF-EC6D-4A98-AB81-8DA35838E3EE}" type="pres">
      <dgm:prSet presAssocID="{5F658E64-6DD4-42CB-8FB3-AF9252CE619C}" presName="circle3" presStyleLbl="node1" presStyleIdx="2" presStyleCnt="3"/>
      <dgm:spPr/>
    </dgm:pt>
    <dgm:pt modelId="{64BA6CA4-D373-4165-823C-95703344F037}" type="pres">
      <dgm:prSet presAssocID="{5F658E64-6DD4-42CB-8FB3-AF9252CE619C}" presName="rect3" presStyleLbl="alignAcc1" presStyleIdx="2" presStyleCnt="3"/>
      <dgm:spPr/>
    </dgm:pt>
    <dgm:pt modelId="{9C1D46A5-8448-40AB-83FA-62A449EB57F7}" type="pres">
      <dgm:prSet presAssocID="{93EDA2EB-47B9-417D-8E95-7633442E4A87}" presName="rect1ParTxNoCh" presStyleLbl="alignAcc1" presStyleIdx="2" presStyleCnt="3">
        <dgm:presLayoutVars>
          <dgm:chMax val="1"/>
          <dgm:bulletEnabled val="1"/>
        </dgm:presLayoutVars>
      </dgm:prSet>
      <dgm:spPr/>
    </dgm:pt>
    <dgm:pt modelId="{EDF79529-5B97-4E1B-8BF5-8530C4DB35DA}" type="pres">
      <dgm:prSet presAssocID="{DC16235F-D5F5-4C3E-A9C8-545FFCC56FB4}" presName="rect2ParTxNoCh" presStyleLbl="alignAcc1" presStyleIdx="2" presStyleCnt="3">
        <dgm:presLayoutVars>
          <dgm:chMax val="1"/>
          <dgm:bulletEnabled val="1"/>
        </dgm:presLayoutVars>
      </dgm:prSet>
      <dgm:spPr/>
    </dgm:pt>
    <dgm:pt modelId="{4F95B46B-D6BF-45ED-805A-671709B8ADB4}" type="pres">
      <dgm:prSet presAssocID="{5F658E64-6DD4-42CB-8FB3-AF9252CE619C}" presName="rect3ParTxNoCh" presStyleLbl="alignAcc1" presStyleIdx="2" presStyleCnt="3">
        <dgm:presLayoutVars>
          <dgm:chMax val="1"/>
          <dgm:bulletEnabled val="1"/>
        </dgm:presLayoutVars>
      </dgm:prSet>
      <dgm:spPr/>
    </dgm:pt>
  </dgm:ptLst>
  <dgm:cxnLst>
    <dgm:cxn modelId="{FFB3435D-99F7-4985-BD92-228B778485CB}" type="presOf" srcId="{DC16235F-D5F5-4C3E-A9C8-545FFCC56FB4}" destId="{2D339370-EDEC-4338-806B-4515E290E663}" srcOrd="0" destOrd="0" presId="urn:microsoft.com/office/officeart/2005/8/layout/target3"/>
    <dgm:cxn modelId="{F6C0BC47-F9DA-49AD-90DD-C475F09A90C9}" type="presOf" srcId="{DBC5246E-0160-40A4-9300-918E12BE99B5}" destId="{3A954AC7-36D6-4BBD-8A77-C5584067DBEB}" srcOrd="0" destOrd="0" presId="urn:microsoft.com/office/officeart/2005/8/layout/target3"/>
    <dgm:cxn modelId="{A3D6364E-432C-42F9-8C36-1AADBE4CC504}" srcId="{DBC5246E-0160-40A4-9300-918E12BE99B5}" destId="{93EDA2EB-47B9-417D-8E95-7633442E4A87}" srcOrd="0" destOrd="0" parTransId="{57699209-F4BC-4923-BBF8-42C589B76BC6}" sibTransId="{9EF35928-E72D-4DAB-A022-64E3248CB9D4}"/>
    <dgm:cxn modelId="{7F221380-0C2D-40C0-882A-3228F9B0CCA5}" type="presOf" srcId="{5F658E64-6DD4-42CB-8FB3-AF9252CE619C}" destId="{4F95B46B-D6BF-45ED-805A-671709B8ADB4}" srcOrd="1" destOrd="0" presId="urn:microsoft.com/office/officeart/2005/8/layout/target3"/>
    <dgm:cxn modelId="{9C77C98D-869F-484A-B8AE-7AD3920A11E5}" srcId="{DBC5246E-0160-40A4-9300-918E12BE99B5}" destId="{5F658E64-6DD4-42CB-8FB3-AF9252CE619C}" srcOrd="2" destOrd="0" parTransId="{6C704BEC-169A-41F9-8B6F-0B93CC508A43}" sibTransId="{0566495E-ECA6-4A3D-81F8-30285F5CB96F}"/>
    <dgm:cxn modelId="{DD663293-6537-4FA7-B145-42EB24DB9FB9}" type="presOf" srcId="{93EDA2EB-47B9-417D-8E95-7633442E4A87}" destId="{9C1D46A5-8448-40AB-83FA-62A449EB57F7}" srcOrd="1" destOrd="0" presId="urn:microsoft.com/office/officeart/2005/8/layout/target3"/>
    <dgm:cxn modelId="{21BC12B0-81C2-4050-A2B0-43875BA476EA}" type="presOf" srcId="{93EDA2EB-47B9-417D-8E95-7633442E4A87}" destId="{F7F3483F-371D-4519-A092-2B143343D768}" srcOrd="0" destOrd="0" presId="urn:microsoft.com/office/officeart/2005/8/layout/target3"/>
    <dgm:cxn modelId="{C3D7F6C1-0D33-49AA-A983-FFA9661CCAC5}" srcId="{DBC5246E-0160-40A4-9300-918E12BE99B5}" destId="{DC16235F-D5F5-4C3E-A9C8-545FFCC56FB4}" srcOrd="1" destOrd="0" parTransId="{AC185B49-65EE-480E-9541-4252AE5CD5C2}" sibTransId="{8919B878-D0E8-463B-81C7-039601A4EB1B}"/>
    <dgm:cxn modelId="{F28941C9-A18F-4DAD-B786-5724D2D8F64B}" type="presOf" srcId="{DC16235F-D5F5-4C3E-A9C8-545FFCC56FB4}" destId="{EDF79529-5B97-4E1B-8BF5-8530C4DB35DA}" srcOrd="1" destOrd="0" presId="urn:microsoft.com/office/officeart/2005/8/layout/target3"/>
    <dgm:cxn modelId="{57E43DED-51E1-4F16-BAB6-177651B66492}" type="presOf" srcId="{5F658E64-6DD4-42CB-8FB3-AF9252CE619C}" destId="{64BA6CA4-D373-4165-823C-95703344F037}" srcOrd="0" destOrd="0" presId="urn:microsoft.com/office/officeart/2005/8/layout/target3"/>
    <dgm:cxn modelId="{AD43231B-8739-484E-B074-A1C31F0F1C5B}" type="presParOf" srcId="{3A954AC7-36D6-4BBD-8A77-C5584067DBEB}" destId="{6EA8CAD1-FE09-4DDA-8CF6-ED83852B665E}" srcOrd="0" destOrd="0" presId="urn:microsoft.com/office/officeart/2005/8/layout/target3"/>
    <dgm:cxn modelId="{0473C83C-D636-4C77-AA97-F0891F81DA96}" type="presParOf" srcId="{3A954AC7-36D6-4BBD-8A77-C5584067DBEB}" destId="{73B14A1B-19B5-4CFD-B05B-E9BF6CC20247}" srcOrd="1" destOrd="0" presId="urn:microsoft.com/office/officeart/2005/8/layout/target3"/>
    <dgm:cxn modelId="{C50F57BB-E05E-486F-BCE3-AE3394A07C36}" type="presParOf" srcId="{3A954AC7-36D6-4BBD-8A77-C5584067DBEB}" destId="{F7F3483F-371D-4519-A092-2B143343D768}" srcOrd="2" destOrd="0" presId="urn:microsoft.com/office/officeart/2005/8/layout/target3"/>
    <dgm:cxn modelId="{A1C2CEF4-FF5A-47CC-9D78-360676A7F351}" type="presParOf" srcId="{3A954AC7-36D6-4BBD-8A77-C5584067DBEB}" destId="{67F71B2F-D409-4C9B-877B-7D13973AD574}" srcOrd="3" destOrd="0" presId="urn:microsoft.com/office/officeart/2005/8/layout/target3"/>
    <dgm:cxn modelId="{664311A1-1AE2-4C66-A956-F9DBFD4C349E}" type="presParOf" srcId="{3A954AC7-36D6-4BBD-8A77-C5584067DBEB}" destId="{5E96FD6B-8B4E-4389-92F2-6F7BD5CC2C24}" srcOrd="4" destOrd="0" presId="urn:microsoft.com/office/officeart/2005/8/layout/target3"/>
    <dgm:cxn modelId="{5E28094C-280A-4823-A15F-255BC6A5F3FE}" type="presParOf" srcId="{3A954AC7-36D6-4BBD-8A77-C5584067DBEB}" destId="{2D339370-EDEC-4338-806B-4515E290E663}" srcOrd="5" destOrd="0" presId="urn:microsoft.com/office/officeart/2005/8/layout/target3"/>
    <dgm:cxn modelId="{CEBE224B-246A-4CCD-92A5-1C5552696118}" type="presParOf" srcId="{3A954AC7-36D6-4BBD-8A77-C5584067DBEB}" destId="{A27388BA-6DE3-4AB8-AB9A-0365FCC95ABF}" srcOrd="6" destOrd="0" presId="urn:microsoft.com/office/officeart/2005/8/layout/target3"/>
    <dgm:cxn modelId="{A265722E-9E08-453B-8664-ACE911EB91AE}" type="presParOf" srcId="{3A954AC7-36D6-4BBD-8A77-C5584067DBEB}" destId="{31E483DF-EC6D-4A98-AB81-8DA35838E3EE}" srcOrd="7" destOrd="0" presId="urn:microsoft.com/office/officeart/2005/8/layout/target3"/>
    <dgm:cxn modelId="{2B005AB9-0F2A-4294-9F2D-557658D90C13}" type="presParOf" srcId="{3A954AC7-36D6-4BBD-8A77-C5584067DBEB}" destId="{64BA6CA4-D373-4165-823C-95703344F037}" srcOrd="8" destOrd="0" presId="urn:microsoft.com/office/officeart/2005/8/layout/target3"/>
    <dgm:cxn modelId="{4B84ECA6-43BB-4A6A-AC9D-7F8A70B60F3A}" type="presParOf" srcId="{3A954AC7-36D6-4BBD-8A77-C5584067DBEB}" destId="{9C1D46A5-8448-40AB-83FA-62A449EB57F7}" srcOrd="9" destOrd="0" presId="urn:microsoft.com/office/officeart/2005/8/layout/target3"/>
    <dgm:cxn modelId="{AC0BFB8C-E7F9-4478-8DC2-08F708947593}" type="presParOf" srcId="{3A954AC7-36D6-4BBD-8A77-C5584067DBEB}" destId="{EDF79529-5B97-4E1B-8BF5-8530C4DB35DA}" srcOrd="10" destOrd="0" presId="urn:microsoft.com/office/officeart/2005/8/layout/target3"/>
    <dgm:cxn modelId="{453B01E1-D7CF-4972-917C-2658A4D93D23}" type="presParOf" srcId="{3A954AC7-36D6-4BBD-8A77-C5584067DBEB}" destId="{4F95B46B-D6BF-45ED-805A-671709B8ADB4}"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6A54A5-050E-49A5-A15A-3D7D6AD0CCDC}" type="doc">
      <dgm:prSet loTypeId="urn:microsoft.com/office/officeart/2005/8/layout/target3" loCatId="relationship" qsTypeId="urn:microsoft.com/office/officeart/2005/8/quickstyle/simple1" qsCatId="simple" csTypeId="urn:microsoft.com/office/officeart/2005/8/colors/accent2_1" csCatId="accent2"/>
      <dgm:spPr/>
      <dgm:t>
        <a:bodyPr/>
        <a:lstStyle/>
        <a:p>
          <a:endParaRPr lang="fi-FI"/>
        </a:p>
      </dgm:t>
    </dgm:pt>
    <dgm:pt modelId="{60E40042-5090-476A-91D4-9243109F649F}">
      <dgm:prSet/>
      <dgm:spPr/>
      <dgm:t>
        <a:bodyPr/>
        <a:lstStyle/>
        <a:p>
          <a:r>
            <a:rPr lang="en-US"/>
            <a:t>PRIIP products offer special investment solutions designed to meet the needs of private investors.</a:t>
          </a:r>
          <a:endParaRPr lang="fi-FI"/>
        </a:p>
      </dgm:t>
    </dgm:pt>
    <dgm:pt modelId="{78A28716-FE8C-4A7D-950F-53A821F4BFDE}" type="parTrans" cxnId="{78136C96-498F-41FF-8301-EACBC4858169}">
      <dgm:prSet/>
      <dgm:spPr/>
      <dgm:t>
        <a:bodyPr/>
        <a:lstStyle/>
        <a:p>
          <a:endParaRPr lang="fi-FI"/>
        </a:p>
      </dgm:t>
    </dgm:pt>
    <dgm:pt modelId="{DAEED9AA-9139-419A-ADD1-704585D21755}" type="sibTrans" cxnId="{78136C96-498F-41FF-8301-EACBC4858169}">
      <dgm:prSet/>
      <dgm:spPr/>
      <dgm:t>
        <a:bodyPr/>
        <a:lstStyle/>
        <a:p>
          <a:endParaRPr lang="fi-FI"/>
        </a:p>
      </dgm:t>
    </dgm:pt>
    <dgm:pt modelId="{83D27F49-CC18-4C06-9B89-C62091CEA24A}">
      <dgm:prSet/>
      <dgm:spPr/>
      <dgm:t>
        <a:bodyPr/>
        <a:lstStyle/>
        <a:p>
          <a:r>
            <a:rPr lang="en-US" dirty="0"/>
            <a:t>Products are bundled with </a:t>
          </a:r>
          <a:r>
            <a:rPr lang="en-US" dirty="0">
              <a:solidFill>
                <a:schemeClr val="accent4"/>
              </a:solidFill>
            </a:rPr>
            <a:t>insurance coverage</a:t>
          </a:r>
          <a:r>
            <a:rPr lang="en-US" dirty="0"/>
            <a:t>, or they can be </a:t>
          </a:r>
          <a:r>
            <a:rPr lang="en-US" dirty="0">
              <a:solidFill>
                <a:schemeClr val="accent4"/>
              </a:solidFill>
            </a:rPr>
            <a:t>complex and difficult </a:t>
          </a:r>
          <a:r>
            <a:rPr lang="en-US" dirty="0"/>
            <a:t>to understand, making it difficult for investors to understand and compare their features and risks.</a:t>
          </a:r>
          <a:endParaRPr lang="fi-FI" dirty="0"/>
        </a:p>
      </dgm:t>
    </dgm:pt>
    <dgm:pt modelId="{5EA4AFA7-3827-4947-B27C-B541B546A2D3}" type="parTrans" cxnId="{ADE9CF64-7C6C-420A-B95F-1CEE82FA6D6A}">
      <dgm:prSet/>
      <dgm:spPr/>
      <dgm:t>
        <a:bodyPr/>
        <a:lstStyle/>
        <a:p>
          <a:endParaRPr lang="fi-FI"/>
        </a:p>
      </dgm:t>
    </dgm:pt>
    <dgm:pt modelId="{031AE083-25AC-4978-B7C7-6EF1793F2316}" type="sibTrans" cxnId="{ADE9CF64-7C6C-420A-B95F-1CEE82FA6D6A}">
      <dgm:prSet/>
      <dgm:spPr/>
      <dgm:t>
        <a:bodyPr/>
        <a:lstStyle/>
        <a:p>
          <a:endParaRPr lang="fi-FI"/>
        </a:p>
      </dgm:t>
    </dgm:pt>
    <dgm:pt modelId="{F21BD136-6523-4F4E-8F19-4E68F4EC7626}">
      <dgm:prSet/>
      <dgm:spPr/>
      <dgm:t>
        <a:bodyPr/>
        <a:lstStyle/>
        <a:p>
          <a:r>
            <a:rPr lang="en-US"/>
            <a:t>PRIIP products include mutual funds, life insurance contracts with investment features, structured products and structured deposits.</a:t>
          </a:r>
          <a:endParaRPr lang="fi-FI"/>
        </a:p>
      </dgm:t>
    </dgm:pt>
    <dgm:pt modelId="{50C16496-F958-4C54-A216-85A26376330C}" type="parTrans" cxnId="{C4C8659F-5EAB-4037-8776-D60D7E470267}">
      <dgm:prSet/>
      <dgm:spPr/>
      <dgm:t>
        <a:bodyPr/>
        <a:lstStyle/>
        <a:p>
          <a:endParaRPr lang="fi-FI"/>
        </a:p>
      </dgm:t>
    </dgm:pt>
    <dgm:pt modelId="{0AF94830-6AAA-4626-9DEC-C5734B66716B}" type="sibTrans" cxnId="{C4C8659F-5EAB-4037-8776-D60D7E470267}">
      <dgm:prSet/>
      <dgm:spPr/>
      <dgm:t>
        <a:bodyPr/>
        <a:lstStyle/>
        <a:p>
          <a:endParaRPr lang="fi-FI"/>
        </a:p>
      </dgm:t>
    </dgm:pt>
    <dgm:pt modelId="{41375C7C-E015-4EC6-976A-1261111BF29C}">
      <dgm:prSet/>
      <dgm:spPr/>
      <dgm:t>
        <a:bodyPr/>
        <a:lstStyle/>
        <a:p>
          <a:r>
            <a:rPr lang="en-US" dirty="0">
              <a:solidFill>
                <a:schemeClr val="accent4"/>
              </a:solidFill>
            </a:rPr>
            <a:t>Directly owned assets, such as shares and government bonds, are not covered by the PRIIP Regulation</a:t>
          </a:r>
          <a:endParaRPr lang="fi-FI" dirty="0">
            <a:solidFill>
              <a:schemeClr val="accent4"/>
            </a:solidFill>
          </a:endParaRPr>
        </a:p>
      </dgm:t>
    </dgm:pt>
    <dgm:pt modelId="{055354FE-D15C-4F70-BBBB-4ECD5DF75930}" type="parTrans" cxnId="{F5AC92E2-4FA5-4668-BA55-E638C9F61571}">
      <dgm:prSet/>
      <dgm:spPr/>
      <dgm:t>
        <a:bodyPr/>
        <a:lstStyle/>
        <a:p>
          <a:endParaRPr lang="fi-FI"/>
        </a:p>
      </dgm:t>
    </dgm:pt>
    <dgm:pt modelId="{F47FC649-5EB9-4715-8010-AF4441CC2A4A}" type="sibTrans" cxnId="{F5AC92E2-4FA5-4668-BA55-E638C9F61571}">
      <dgm:prSet/>
      <dgm:spPr/>
      <dgm:t>
        <a:bodyPr/>
        <a:lstStyle/>
        <a:p>
          <a:endParaRPr lang="fi-FI"/>
        </a:p>
      </dgm:t>
    </dgm:pt>
    <dgm:pt modelId="{ECFEA4C2-6637-442E-8C56-F63D4847D778}">
      <dgm:prSet/>
      <dgm:spPr/>
      <dgm:t>
        <a:bodyPr/>
        <a:lstStyle/>
        <a:p>
          <a:r>
            <a:rPr lang="en-US" dirty="0"/>
            <a:t>It is essential to prepare a </a:t>
          </a:r>
          <a:r>
            <a:rPr lang="en-US" dirty="0">
              <a:solidFill>
                <a:schemeClr val="accent4"/>
              </a:solidFill>
            </a:rPr>
            <a:t>key information document</a:t>
          </a:r>
          <a:endParaRPr lang="fi-FI" dirty="0">
            <a:solidFill>
              <a:schemeClr val="accent4"/>
            </a:solidFill>
          </a:endParaRPr>
        </a:p>
      </dgm:t>
    </dgm:pt>
    <dgm:pt modelId="{9CCCA4BE-C04E-4CFF-ACCB-8C2DB830B118}" type="parTrans" cxnId="{D0F032D6-2275-48BD-AF21-07AFF435380E}">
      <dgm:prSet/>
      <dgm:spPr/>
      <dgm:t>
        <a:bodyPr/>
        <a:lstStyle/>
        <a:p>
          <a:endParaRPr lang="fi-FI"/>
        </a:p>
      </dgm:t>
    </dgm:pt>
    <dgm:pt modelId="{870F2CDE-E218-49F9-BE13-D522AC4DECCE}" type="sibTrans" cxnId="{D0F032D6-2275-48BD-AF21-07AFF435380E}">
      <dgm:prSet/>
      <dgm:spPr/>
      <dgm:t>
        <a:bodyPr/>
        <a:lstStyle/>
        <a:p>
          <a:endParaRPr lang="fi-FI"/>
        </a:p>
      </dgm:t>
    </dgm:pt>
    <dgm:pt modelId="{BAF472C0-1619-4F52-A55F-B0467EF502E1}">
      <dgm:prSet/>
      <dgm:spPr/>
      <dgm:t>
        <a:bodyPr/>
        <a:lstStyle/>
        <a:p>
          <a:r>
            <a:rPr lang="en-US"/>
            <a:t>A key information document alone is not sufficient to replace other disclosure requirements</a:t>
          </a:r>
          <a:endParaRPr lang="fi-FI"/>
        </a:p>
      </dgm:t>
    </dgm:pt>
    <dgm:pt modelId="{F55F079C-530A-4B86-B5E1-7DE12C7060F7}" type="parTrans" cxnId="{501AB3B0-9634-4CE9-9F1B-56717F116418}">
      <dgm:prSet/>
      <dgm:spPr/>
      <dgm:t>
        <a:bodyPr/>
        <a:lstStyle/>
        <a:p>
          <a:endParaRPr lang="fi-FI"/>
        </a:p>
      </dgm:t>
    </dgm:pt>
    <dgm:pt modelId="{C766ACFD-CEC3-4436-B64B-79C611650BDF}" type="sibTrans" cxnId="{501AB3B0-9634-4CE9-9F1B-56717F116418}">
      <dgm:prSet/>
      <dgm:spPr/>
      <dgm:t>
        <a:bodyPr/>
        <a:lstStyle/>
        <a:p>
          <a:endParaRPr lang="fi-FI"/>
        </a:p>
      </dgm:t>
    </dgm:pt>
    <dgm:pt modelId="{9C055E86-B95B-48A3-82F7-E594A03F3E53}" type="pres">
      <dgm:prSet presAssocID="{316A54A5-050E-49A5-A15A-3D7D6AD0CCDC}" presName="Name0" presStyleCnt="0">
        <dgm:presLayoutVars>
          <dgm:chMax val="7"/>
          <dgm:dir/>
          <dgm:animLvl val="lvl"/>
          <dgm:resizeHandles val="exact"/>
        </dgm:presLayoutVars>
      </dgm:prSet>
      <dgm:spPr/>
    </dgm:pt>
    <dgm:pt modelId="{5FC82DB4-93FE-4D7E-92C5-86936B7AD1B8}" type="pres">
      <dgm:prSet presAssocID="{60E40042-5090-476A-91D4-9243109F649F}" presName="circle1" presStyleLbl="node1" presStyleIdx="0" presStyleCnt="3"/>
      <dgm:spPr/>
    </dgm:pt>
    <dgm:pt modelId="{1191A2C4-4253-44C7-8646-B5DD06D0D3CB}" type="pres">
      <dgm:prSet presAssocID="{60E40042-5090-476A-91D4-9243109F649F}" presName="space" presStyleCnt="0"/>
      <dgm:spPr/>
    </dgm:pt>
    <dgm:pt modelId="{8F871A65-7A9E-4866-8962-871F607B4C6B}" type="pres">
      <dgm:prSet presAssocID="{60E40042-5090-476A-91D4-9243109F649F}" presName="rect1" presStyleLbl="alignAcc1" presStyleIdx="0" presStyleCnt="3"/>
      <dgm:spPr/>
    </dgm:pt>
    <dgm:pt modelId="{F0A4C4BD-B56A-466C-89C5-C333A77A86E0}" type="pres">
      <dgm:prSet presAssocID="{ECFEA4C2-6637-442E-8C56-F63D4847D778}" presName="vertSpace2" presStyleLbl="node1" presStyleIdx="0" presStyleCnt="3"/>
      <dgm:spPr/>
    </dgm:pt>
    <dgm:pt modelId="{FE1610A4-F1E0-41A0-9B08-A82E90AABE04}" type="pres">
      <dgm:prSet presAssocID="{ECFEA4C2-6637-442E-8C56-F63D4847D778}" presName="circle2" presStyleLbl="node1" presStyleIdx="1" presStyleCnt="3"/>
      <dgm:spPr/>
    </dgm:pt>
    <dgm:pt modelId="{EDF43FF2-43C4-41A1-BDCE-D4F26CFDAC00}" type="pres">
      <dgm:prSet presAssocID="{ECFEA4C2-6637-442E-8C56-F63D4847D778}" presName="rect2" presStyleLbl="alignAcc1" presStyleIdx="1" presStyleCnt="3"/>
      <dgm:spPr/>
    </dgm:pt>
    <dgm:pt modelId="{86CD1ED4-FA86-4BCD-9EC4-BBD4EBA9A5A4}" type="pres">
      <dgm:prSet presAssocID="{BAF472C0-1619-4F52-A55F-B0467EF502E1}" presName="vertSpace3" presStyleLbl="node1" presStyleIdx="1" presStyleCnt="3"/>
      <dgm:spPr/>
    </dgm:pt>
    <dgm:pt modelId="{E338CA7E-EF63-459B-8EAD-83D4A9D33030}" type="pres">
      <dgm:prSet presAssocID="{BAF472C0-1619-4F52-A55F-B0467EF502E1}" presName="circle3" presStyleLbl="node1" presStyleIdx="2" presStyleCnt="3"/>
      <dgm:spPr/>
    </dgm:pt>
    <dgm:pt modelId="{34DD7E35-977F-4DA9-BD6A-83EE34AC09F3}" type="pres">
      <dgm:prSet presAssocID="{BAF472C0-1619-4F52-A55F-B0467EF502E1}" presName="rect3" presStyleLbl="alignAcc1" presStyleIdx="2" presStyleCnt="3"/>
      <dgm:spPr/>
    </dgm:pt>
    <dgm:pt modelId="{888DC409-F88E-4D21-9564-F13F6E180D6A}" type="pres">
      <dgm:prSet presAssocID="{60E40042-5090-476A-91D4-9243109F649F}" presName="rect1ParTx" presStyleLbl="alignAcc1" presStyleIdx="2" presStyleCnt="3">
        <dgm:presLayoutVars>
          <dgm:chMax val="1"/>
          <dgm:bulletEnabled val="1"/>
        </dgm:presLayoutVars>
      </dgm:prSet>
      <dgm:spPr/>
    </dgm:pt>
    <dgm:pt modelId="{35CA3E7D-5730-4D99-AB1F-065558ACD3E2}" type="pres">
      <dgm:prSet presAssocID="{60E40042-5090-476A-91D4-9243109F649F}" presName="rect1ChTx" presStyleLbl="alignAcc1" presStyleIdx="2" presStyleCnt="3">
        <dgm:presLayoutVars>
          <dgm:bulletEnabled val="1"/>
        </dgm:presLayoutVars>
      </dgm:prSet>
      <dgm:spPr/>
    </dgm:pt>
    <dgm:pt modelId="{A9282F85-89EA-438E-9C14-85083E89372D}" type="pres">
      <dgm:prSet presAssocID="{ECFEA4C2-6637-442E-8C56-F63D4847D778}" presName="rect2ParTx" presStyleLbl="alignAcc1" presStyleIdx="2" presStyleCnt="3">
        <dgm:presLayoutVars>
          <dgm:chMax val="1"/>
          <dgm:bulletEnabled val="1"/>
        </dgm:presLayoutVars>
      </dgm:prSet>
      <dgm:spPr/>
    </dgm:pt>
    <dgm:pt modelId="{30A00170-CC29-4D8F-A3C8-86DF7F09D8FD}" type="pres">
      <dgm:prSet presAssocID="{ECFEA4C2-6637-442E-8C56-F63D4847D778}" presName="rect2ChTx" presStyleLbl="alignAcc1" presStyleIdx="2" presStyleCnt="3">
        <dgm:presLayoutVars>
          <dgm:bulletEnabled val="1"/>
        </dgm:presLayoutVars>
      </dgm:prSet>
      <dgm:spPr/>
    </dgm:pt>
    <dgm:pt modelId="{F679E6FD-9F74-4DF5-B3E0-32314F2BD8E6}" type="pres">
      <dgm:prSet presAssocID="{BAF472C0-1619-4F52-A55F-B0467EF502E1}" presName="rect3ParTx" presStyleLbl="alignAcc1" presStyleIdx="2" presStyleCnt="3">
        <dgm:presLayoutVars>
          <dgm:chMax val="1"/>
          <dgm:bulletEnabled val="1"/>
        </dgm:presLayoutVars>
      </dgm:prSet>
      <dgm:spPr/>
    </dgm:pt>
    <dgm:pt modelId="{6C9A56E1-4C7A-4393-BAA2-6C4F89CAB3B0}" type="pres">
      <dgm:prSet presAssocID="{BAF472C0-1619-4F52-A55F-B0467EF502E1}" presName="rect3ChTx" presStyleLbl="alignAcc1" presStyleIdx="2" presStyleCnt="3">
        <dgm:presLayoutVars>
          <dgm:bulletEnabled val="1"/>
        </dgm:presLayoutVars>
      </dgm:prSet>
      <dgm:spPr/>
    </dgm:pt>
  </dgm:ptLst>
  <dgm:cxnLst>
    <dgm:cxn modelId="{0FEF1A03-0538-4229-B11B-165C08F4B3B2}" type="presOf" srcId="{ECFEA4C2-6637-442E-8C56-F63D4847D778}" destId="{A9282F85-89EA-438E-9C14-85083E89372D}" srcOrd="1" destOrd="0" presId="urn:microsoft.com/office/officeart/2005/8/layout/target3"/>
    <dgm:cxn modelId="{4ECB0513-923E-44E8-9F86-27797CDDDC9C}" type="presOf" srcId="{60E40042-5090-476A-91D4-9243109F649F}" destId="{888DC409-F88E-4D21-9564-F13F6E180D6A}" srcOrd="1" destOrd="0" presId="urn:microsoft.com/office/officeart/2005/8/layout/target3"/>
    <dgm:cxn modelId="{135B2C41-A8C9-480A-A195-42E2817EB2D5}" type="presOf" srcId="{F21BD136-6523-4F4E-8F19-4E68F4EC7626}" destId="{35CA3E7D-5730-4D99-AB1F-065558ACD3E2}" srcOrd="0" destOrd="1" presId="urn:microsoft.com/office/officeart/2005/8/layout/target3"/>
    <dgm:cxn modelId="{F3797B64-7910-4E38-A61E-1687AE6E6381}" type="presOf" srcId="{83D27F49-CC18-4C06-9B89-C62091CEA24A}" destId="{35CA3E7D-5730-4D99-AB1F-065558ACD3E2}" srcOrd="0" destOrd="0" presId="urn:microsoft.com/office/officeart/2005/8/layout/target3"/>
    <dgm:cxn modelId="{ADE9CF64-7C6C-420A-B95F-1CEE82FA6D6A}" srcId="{60E40042-5090-476A-91D4-9243109F649F}" destId="{83D27F49-CC18-4C06-9B89-C62091CEA24A}" srcOrd="0" destOrd="0" parTransId="{5EA4AFA7-3827-4947-B27C-B541B546A2D3}" sibTransId="{031AE083-25AC-4978-B7C7-6EF1793F2316}"/>
    <dgm:cxn modelId="{EDFB4771-C1FF-4DF3-99FA-2E815CAFD8B5}" type="presOf" srcId="{BAF472C0-1619-4F52-A55F-B0467EF502E1}" destId="{F679E6FD-9F74-4DF5-B3E0-32314F2BD8E6}" srcOrd="1" destOrd="0" presId="urn:microsoft.com/office/officeart/2005/8/layout/target3"/>
    <dgm:cxn modelId="{5C486D74-DB44-4267-B657-65ABD0320DF1}" type="presOf" srcId="{ECFEA4C2-6637-442E-8C56-F63D4847D778}" destId="{EDF43FF2-43C4-41A1-BDCE-D4F26CFDAC00}" srcOrd="0" destOrd="0" presId="urn:microsoft.com/office/officeart/2005/8/layout/target3"/>
    <dgm:cxn modelId="{D919748C-7B13-4E36-8CCD-AFDB32FF9448}" type="presOf" srcId="{BAF472C0-1619-4F52-A55F-B0467EF502E1}" destId="{34DD7E35-977F-4DA9-BD6A-83EE34AC09F3}" srcOrd="0" destOrd="0" presId="urn:microsoft.com/office/officeart/2005/8/layout/target3"/>
    <dgm:cxn modelId="{78136C96-498F-41FF-8301-EACBC4858169}" srcId="{316A54A5-050E-49A5-A15A-3D7D6AD0CCDC}" destId="{60E40042-5090-476A-91D4-9243109F649F}" srcOrd="0" destOrd="0" parTransId="{78A28716-FE8C-4A7D-950F-53A821F4BFDE}" sibTransId="{DAEED9AA-9139-419A-ADD1-704585D21755}"/>
    <dgm:cxn modelId="{C4C8659F-5EAB-4037-8776-D60D7E470267}" srcId="{60E40042-5090-476A-91D4-9243109F649F}" destId="{F21BD136-6523-4F4E-8F19-4E68F4EC7626}" srcOrd="1" destOrd="0" parTransId="{50C16496-F958-4C54-A216-85A26376330C}" sibTransId="{0AF94830-6AAA-4626-9DEC-C5734B66716B}"/>
    <dgm:cxn modelId="{501AB3B0-9634-4CE9-9F1B-56717F116418}" srcId="{316A54A5-050E-49A5-A15A-3D7D6AD0CCDC}" destId="{BAF472C0-1619-4F52-A55F-B0467EF502E1}" srcOrd="2" destOrd="0" parTransId="{F55F079C-530A-4B86-B5E1-7DE12C7060F7}" sibTransId="{C766ACFD-CEC3-4436-B64B-79C611650BDF}"/>
    <dgm:cxn modelId="{40F3A6B8-B1C6-4DD0-97BA-6EC6259A8A80}" type="presOf" srcId="{41375C7C-E015-4EC6-976A-1261111BF29C}" destId="{35CA3E7D-5730-4D99-AB1F-065558ACD3E2}" srcOrd="0" destOrd="2" presId="urn:microsoft.com/office/officeart/2005/8/layout/target3"/>
    <dgm:cxn modelId="{18E197CA-876C-4215-B9A2-7BF471D7D574}" type="presOf" srcId="{60E40042-5090-476A-91D4-9243109F649F}" destId="{8F871A65-7A9E-4866-8962-871F607B4C6B}" srcOrd="0" destOrd="0" presId="urn:microsoft.com/office/officeart/2005/8/layout/target3"/>
    <dgm:cxn modelId="{D0F032D6-2275-48BD-AF21-07AFF435380E}" srcId="{316A54A5-050E-49A5-A15A-3D7D6AD0CCDC}" destId="{ECFEA4C2-6637-442E-8C56-F63D4847D778}" srcOrd="1" destOrd="0" parTransId="{9CCCA4BE-C04E-4CFF-ACCB-8C2DB830B118}" sibTransId="{870F2CDE-E218-49F9-BE13-D522AC4DECCE}"/>
    <dgm:cxn modelId="{F5AC92E2-4FA5-4668-BA55-E638C9F61571}" srcId="{60E40042-5090-476A-91D4-9243109F649F}" destId="{41375C7C-E015-4EC6-976A-1261111BF29C}" srcOrd="2" destOrd="0" parTransId="{055354FE-D15C-4F70-BBBB-4ECD5DF75930}" sibTransId="{F47FC649-5EB9-4715-8010-AF4441CC2A4A}"/>
    <dgm:cxn modelId="{6D04D5F9-9D91-45C1-9C70-463D377DEBEF}" type="presOf" srcId="{316A54A5-050E-49A5-A15A-3D7D6AD0CCDC}" destId="{9C055E86-B95B-48A3-82F7-E594A03F3E53}" srcOrd="0" destOrd="0" presId="urn:microsoft.com/office/officeart/2005/8/layout/target3"/>
    <dgm:cxn modelId="{4EFC9EA4-CE24-47EF-BCA6-C14EA5756F31}" type="presParOf" srcId="{9C055E86-B95B-48A3-82F7-E594A03F3E53}" destId="{5FC82DB4-93FE-4D7E-92C5-86936B7AD1B8}" srcOrd="0" destOrd="0" presId="urn:microsoft.com/office/officeart/2005/8/layout/target3"/>
    <dgm:cxn modelId="{7352AF8E-2B09-4FBD-AEDB-23037D34E491}" type="presParOf" srcId="{9C055E86-B95B-48A3-82F7-E594A03F3E53}" destId="{1191A2C4-4253-44C7-8646-B5DD06D0D3CB}" srcOrd="1" destOrd="0" presId="urn:microsoft.com/office/officeart/2005/8/layout/target3"/>
    <dgm:cxn modelId="{1EA9EB8F-7D7E-4E16-9920-9D5E7D988DAA}" type="presParOf" srcId="{9C055E86-B95B-48A3-82F7-E594A03F3E53}" destId="{8F871A65-7A9E-4866-8962-871F607B4C6B}" srcOrd="2" destOrd="0" presId="urn:microsoft.com/office/officeart/2005/8/layout/target3"/>
    <dgm:cxn modelId="{3DC193BE-FCAF-44A6-8125-7C2C34D6358E}" type="presParOf" srcId="{9C055E86-B95B-48A3-82F7-E594A03F3E53}" destId="{F0A4C4BD-B56A-466C-89C5-C333A77A86E0}" srcOrd="3" destOrd="0" presId="urn:microsoft.com/office/officeart/2005/8/layout/target3"/>
    <dgm:cxn modelId="{1AA8CD79-6E92-49AF-99FC-257338D8BCD3}" type="presParOf" srcId="{9C055E86-B95B-48A3-82F7-E594A03F3E53}" destId="{FE1610A4-F1E0-41A0-9B08-A82E90AABE04}" srcOrd="4" destOrd="0" presId="urn:microsoft.com/office/officeart/2005/8/layout/target3"/>
    <dgm:cxn modelId="{9AEC57D2-8B79-4087-A115-F9938147944B}" type="presParOf" srcId="{9C055E86-B95B-48A3-82F7-E594A03F3E53}" destId="{EDF43FF2-43C4-41A1-BDCE-D4F26CFDAC00}" srcOrd="5" destOrd="0" presId="urn:microsoft.com/office/officeart/2005/8/layout/target3"/>
    <dgm:cxn modelId="{AA053DBA-44EA-49C8-A8DF-A5E4B8FBCBD8}" type="presParOf" srcId="{9C055E86-B95B-48A3-82F7-E594A03F3E53}" destId="{86CD1ED4-FA86-4BCD-9EC4-BBD4EBA9A5A4}" srcOrd="6" destOrd="0" presId="urn:microsoft.com/office/officeart/2005/8/layout/target3"/>
    <dgm:cxn modelId="{F7BBC5AD-FC57-435C-BA0D-D0A31C5DFB16}" type="presParOf" srcId="{9C055E86-B95B-48A3-82F7-E594A03F3E53}" destId="{E338CA7E-EF63-459B-8EAD-83D4A9D33030}" srcOrd="7" destOrd="0" presId="urn:microsoft.com/office/officeart/2005/8/layout/target3"/>
    <dgm:cxn modelId="{40D4777E-8EBE-48F4-B3A8-9295E82FAA76}" type="presParOf" srcId="{9C055E86-B95B-48A3-82F7-E594A03F3E53}" destId="{34DD7E35-977F-4DA9-BD6A-83EE34AC09F3}" srcOrd="8" destOrd="0" presId="urn:microsoft.com/office/officeart/2005/8/layout/target3"/>
    <dgm:cxn modelId="{87B5DEE9-FA9D-423D-ACC1-53564032F48F}" type="presParOf" srcId="{9C055E86-B95B-48A3-82F7-E594A03F3E53}" destId="{888DC409-F88E-4D21-9564-F13F6E180D6A}" srcOrd="9" destOrd="0" presId="urn:microsoft.com/office/officeart/2005/8/layout/target3"/>
    <dgm:cxn modelId="{E833C7E0-6CB2-4321-9102-E99F967702C8}" type="presParOf" srcId="{9C055E86-B95B-48A3-82F7-E594A03F3E53}" destId="{35CA3E7D-5730-4D99-AB1F-065558ACD3E2}" srcOrd="10" destOrd="0" presId="urn:microsoft.com/office/officeart/2005/8/layout/target3"/>
    <dgm:cxn modelId="{620DB01D-332B-4075-87E5-4EF23374CE8C}" type="presParOf" srcId="{9C055E86-B95B-48A3-82F7-E594A03F3E53}" destId="{A9282F85-89EA-438E-9C14-85083E89372D}" srcOrd="11" destOrd="0" presId="urn:microsoft.com/office/officeart/2005/8/layout/target3"/>
    <dgm:cxn modelId="{44F3A1BA-6FF2-44CE-925E-31B10FA7AACE}" type="presParOf" srcId="{9C055E86-B95B-48A3-82F7-E594A03F3E53}" destId="{30A00170-CC29-4D8F-A3C8-86DF7F09D8FD}" srcOrd="12" destOrd="0" presId="urn:microsoft.com/office/officeart/2005/8/layout/target3"/>
    <dgm:cxn modelId="{641ADBDA-88BF-499C-B1CA-0647D0505F24}" type="presParOf" srcId="{9C055E86-B95B-48A3-82F7-E594A03F3E53}" destId="{F679E6FD-9F74-4DF5-B3E0-32314F2BD8E6}" srcOrd="13" destOrd="0" presId="urn:microsoft.com/office/officeart/2005/8/layout/target3"/>
    <dgm:cxn modelId="{9DEC6FDD-F82E-4353-A5E7-689727A319D8}" type="presParOf" srcId="{9C055E86-B95B-48A3-82F7-E594A03F3E53}" destId="{6C9A56E1-4C7A-4393-BAA2-6C4F89CAB3B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B32EB9-48AF-43C6-8944-E2B4AB88EA3D}" type="doc">
      <dgm:prSet loTypeId="urn:microsoft.com/office/officeart/2008/layout/LinedList" loCatId="list" qsTypeId="urn:microsoft.com/office/officeart/2005/8/quickstyle/simple1" qsCatId="simple" csTypeId="urn:microsoft.com/office/officeart/2005/8/colors/accent2_1" csCatId="accent2"/>
      <dgm:spPr/>
      <dgm:t>
        <a:bodyPr/>
        <a:lstStyle/>
        <a:p>
          <a:endParaRPr lang="fi-FI"/>
        </a:p>
      </dgm:t>
    </dgm:pt>
    <dgm:pt modelId="{552903CE-325D-4143-B15B-79D6B79A3164}">
      <dgm:prSet/>
      <dgm:spPr/>
      <dgm:t>
        <a:bodyPr/>
        <a:lstStyle/>
        <a:p>
          <a:r>
            <a:rPr lang="en-US" b="1" dirty="0"/>
            <a:t>‘Systematic </a:t>
          </a:r>
          <a:r>
            <a:rPr lang="en-US" b="1" dirty="0" err="1"/>
            <a:t>internaliser</a:t>
          </a:r>
          <a:r>
            <a:rPr lang="en-US" b="1" dirty="0"/>
            <a:t>’ means an investment firm which, on an </a:t>
          </a:r>
          <a:r>
            <a:rPr lang="en-US" b="1" dirty="0" err="1"/>
            <a:t>organised</a:t>
          </a:r>
          <a:r>
            <a:rPr lang="en-US" b="1" dirty="0"/>
            <a:t>, frequent systematic and substantial basis, deals </a:t>
          </a:r>
          <a:r>
            <a:rPr lang="en-US" b="1" dirty="0">
              <a:solidFill>
                <a:schemeClr val="accent4"/>
              </a:solidFill>
            </a:rPr>
            <a:t>on own account </a:t>
          </a:r>
          <a:r>
            <a:rPr lang="en-US" b="1" dirty="0"/>
            <a:t>when executing </a:t>
          </a:r>
          <a:r>
            <a:rPr lang="en-US" b="1" dirty="0">
              <a:solidFill>
                <a:schemeClr val="accent4"/>
              </a:solidFill>
            </a:rPr>
            <a:t>client orders outside a regulated market</a:t>
          </a:r>
          <a:r>
            <a:rPr lang="en-US" b="1" dirty="0"/>
            <a:t>, an MTF or an OTF without operating a multilateral system;</a:t>
          </a:r>
          <a:endParaRPr lang="fi-FI" dirty="0"/>
        </a:p>
      </dgm:t>
    </dgm:pt>
    <dgm:pt modelId="{BD0D466D-11E2-4D56-85C8-5BF82D31F4D9}" type="parTrans" cxnId="{A52D1ADD-F33B-4B49-B679-A11177C296B8}">
      <dgm:prSet/>
      <dgm:spPr/>
      <dgm:t>
        <a:bodyPr/>
        <a:lstStyle/>
        <a:p>
          <a:endParaRPr lang="fi-FI"/>
        </a:p>
      </dgm:t>
    </dgm:pt>
    <dgm:pt modelId="{A9A01BC2-AEF3-4202-A524-76EDD3B11E0D}" type="sibTrans" cxnId="{A52D1ADD-F33B-4B49-B679-A11177C296B8}">
      <dgm:prSet/>
      <dgm:spPr/>
      <dgm:t>
        <a:bodyPr/>
        <a:lstStyle/>
        <a:p>
          <a:endParaRPr lang="fi-FI"/>
        </a:p>
      </dgm:t>
    </dgm:pt>
    <dgm:pt modelId="{81A14A02-0959-44CB-8259-289C8FD42F80}">
      <dgm:prSet/>
      <dgm:spPr/>
      <dgm:t>
        <a:bodyPr/>
        <a:lstStyle/>
        <a:p>
          <a:r>
            <a:rPr lang="fi-FI" b="1"/>
            <a:t>A prior notice to the supervising authority must be made </a:t>
          </a:r>
          <a:endParaRPr lang="fi-FI"/>
        </a:p>
      </dgm:t>
    </dgm:pt>
    <dgm:pt modelId="{B070C0B1-74FE-47B3-8399-DCDDB512E1C0}" type="parTrans" cxnId="{C571DA09-8A3B-4368-951C-3ED9B4153D14}">
      <dgm:prSet/>
      <dgm:spPr/>
      <dgm:t>
        <a:bodyPr/>
        <a:lstStyle/>
        <a:p>
          <a:endParaRPr lang="fi-FI"/>
        </a:p>
      </dgm:t>
    </dgm:pt>
    <dgm:pt modelId="{14FC45F2-D360-4C61-9EB0-81F425217CDA}" type="sibTrans" cxnId="{C571DA09-8A3B-4368-951C-3ED9B4153D14}">
      <dgm:prSet/>
      <dgm:spPr/>
      <dgm:t>
        <a:bodyPr/>
        <a:lstStyle/>
        <a:p>
          <a:endParaRPr lang="fi-FI"/>
        </a:p>
      </dgm:t>
    </dgm:pt>
    <dgm:pt modelId="{12B28C2E-7422-4B64-B38E-3DB8209BB535}">
      <dgm:prSet/>
      <dgm:spPr/>
      <dgm:t>
        <a:bodyPr/>
        <a:lstStyle/>
        <a:p>
          <a:r>
            <a:rPr lang="en-US" b="1"/>
            <a:t>Systematic internalisers shall publish a fixed quotation for the shares admitted to trading on a regulated market for which they are internal executors and for which the market is liquid.</a:t>
          </a:r>
          <a:endParaRPr lang="fi-FI"/>
        </a:p>
      </dgm:t>
    </dgm:pt>
    <dgm:pt modelId="{3EFE51A8-6E3F-44BE-96CA-9C9535804EED}" type="parTrans" cxnId="{74A5C653-BFDE-4025-90E7-15DC4F8D0E29}">
      <dgm:prSet/>
      <dgm:spPr/>
      <dgm:t>
        <a:bodyPr/>
        <a:lstStyle/>
        <a:p>
          <a:endParaRPr lang="fi-FI"/>
        </a:p>
      </dgm:t>
    </dgm:pt>
    <dgm:pt modelId="{4B2255DC-FC0D-4D65-9618-1B9AE1124F1E}" type="sibTrans" cxnId="{74A5C653-BFDE-4025-90E7-15DC4F8D0E29}">
      <dgm:prSet/>
      <dgm:spPr/>
      <dgm:t>
        <a:bodyPr/>
        <a:lstStyle/>
        <a:p>
          <a:endParaRPr lang="fi-FI"/>
        </a:p>
      </dgm:t>
    </dgm:pt>
    <dgm:pt modelId="{7F359801-AF2F-493C-A5BD-D3130EBBE7B5}">
      <dgm:prSet/>
      <dgm:spPr/>
      <dgm:t>
        <a:bodyPr/>
        <a:lstStyle/>
        <a:p>
          <a:r>
            <a:rPr lang="en-US" b="1"/>
            <a:t>If the shares do not have a liquid market, they must inform their clients of their offer upon request.</a:t>
          </a:r>
          <a:endParaRPr lang="fi-FI"/>
        </a:p>
      </dgm:t>
    </dgm:pt>
    <dgm:pt modelId="{FE7FB80C-D637-4971-984B-A453EF858157}" type="parTrans" cxnId="{7359F014-4954-4E36-BA01-747F32E41E33}">
      <dgm:prSet/>
      <dgm:spPr/>
      <dgm:t>
        <a:bodyPr/>
        <a:lstStyle/>
        <a:p>
          <a:endParaRPr lang="fi-FI"/>
        </a:p>
      </dgm:t>
    </dgm:pt>
    <dgm:pt modelId="{0EED09CF-4B8B-4D06-8843-EF8B4AF8E17F}" type="sibTrans" cxnId="{7359F014-4954-4E36-BA01-747F32E41E33}">
      <dgm:prSet/>
      <dgm:spPr/>
      <dgm:t>
        <a:bodyPr/>
        <a:lstStyle/>
        <a:p>
          <a:endParaRPr lang="fi-FI"/>
        </a:p>
      </dgm:t>
    </dgm:pt>
    <dgm:pt modelId="{805C6343-9E01-4A93-B454-4ED3AC0146E3}" type="pres">
      <dgm:prSet presAssocID="{B6B32EB9-48AF-43C6-8944-E2B4AB88EA3D}" presName="vert0" presStyleCnt="0">
        <dgm:presLayoutVars>
          <dgm:dir/>
          <dgm:animOne val="branch"/>
          <dgm:animLvl val="lvl"/>
        </dgm:presLayoutVars>
      </dgm:prSet>
      <dgm:spPr/>
    </dgm:pt>
    <dgm:pt modelId="{B4BA79F6-1CA6-4A00-A7F2-0DA6B896F7D2}" type="pres">
      <dgm:prSet presAssocID="{552903CE-325D-4143-B15B-79D6B79A3164}" presName="thickLine" presStyleLbl="alignNode1" presStyleIdx="0" presStyleCnt="4"/>
      <dgm:spPr/>
    </dgm:pt>
    <dgm:pt modelId="{CED6BB0F-2027-4745-ABD2-047903841EAC}" type="pres">
      <dgm:prSet presAssocID="{552903CE-325D-4143-B15B-79D6B79A3164}" presName="horz1" presStyleCnt="0"/>
      <dgm:spPr/>
    </dgm:pt>
    <dgm:pt modelId="{E5CFD519-0A12-4041-9D73-52A22D0EB45F}" type="pres">
      <dgm:prSet presAssocID="{552903CE-325D-4143-B15B-79D6B79A3164}" presName="tx1" presStyleLbl="revTx" presStyleIdx="0" presStyleCnt="4"/>
      <dgm:spPr/>
    </dgm:pt>
    <dgm:pt modelId="{25B3BC5F-3A99-4848-82B6-10B4E71E1FCD}" type="pres">
      <dgm:prSet presAssocID="{552903CE-325D-4143-B15B-79D6B79A3164}" presName="vert1" presStyleCnt="0"/>
      <dgm:spPr/>
    </dgm:pt>
    <dgm:pt modelId="{7EF599A9-A4CF-4B70-845A-DA07392AC765}" type="pres">
      <dgm:prSet presAssocID="{81A14A02-0959-44CB-8259-289C8FD42F80}" presName="thickLine" presStyleLbl="alignNode1" presStyleIdx="1" presStyleCnt="4"/>
      <dgm:spPr/>
    </dgm:pt>
    <dgm:pt modelId="{A5B8E05E-4315-4D19-93D8-764116453B92}" type="pres">
      <dgm:prSet presAssocID="{81A14A02-0959-44CB-8259-289C8FD42F80}" presName="horz1" presStyleCnt="0"/>
      <dgm:spPr/>
    </dgm:pt>
    <dgm:pt modelId="{AC5E367F-91D2-442E-B641-1FA5F0119D53}" type="pres">
      <dgm:prSet presAssocID="{81A14A02-0959-44CB-8259-289C8FD42F80}" presName="tx1" presStyleLbl="revTx" presStyleIdx="1" presStyleCnt="4"/>
      <dgm:spPr/>
    </dgm:pt>
    <dgm:pt modelId="{ACE87505-D7B0-448E-94C1-E67ED0BC0184}" type="pres">
      <dgm:prSet presAssocID="{81A14A02-0959-44CB-8259-289C8FD42F80}" presName="vert1" presStyleCnt="0"/>
      <dgm:spPr/>
    </dgm:pt>
    <dgm:pt modelId="{3117A459-9EF0-4C2E-97A9-D2D23106AD65}" type="pres">
      <dgm:prSet presAssocID="{12B28C2E-7422-4B64-B38E-3DB8209BB535}" presName="thickLine" presStyleLbl="alignNode1" presStyleIdx="2" presStyleCnt="4"/>
      <dgm:spPr/>
    </dgm:pt>
    <dgm:pt modelId="{7FC78BCC-EA8D-4B6A-9B88-44EBAE43DBEC}" type="pres">
      <dgm:prSet presAssocID="{12B28C2E-7422-4B64-B38E-3DB8209BB535}" presName="horz1" presStyleCnt="0"/>
      <dgm:spPr/>
    </dgm:pt>
    <dgm:pt modelId="{01315EEF-DF8F-4D33-86D1-54BCB2C4DFE3}" type="pres">
      <dgm:prSet presAssocID="{12B28C2E-7422-4B64-B38E-3DB8209BB535}" presName="tx1" presStyleLbl="revTx" presStyleIdx="2" presStyleCnt="4"/>
      <dgm:spPr/>
    </dgm:pt>
    <dgm:pt modelId="{64F8D760-D97C-4EA9-A486-A9526019CEC0}" type="pres">
      <dgm:prSet presAssocID="{12B28C2E-7422-4B64-B38E-3DB8209BB535}" presName="vert1" presStyleCnt="0"/>
      <dgm:spPr/>
    </dgm:pt>
    <dgm:pt modelId="{37DAD5A4-3401-4BF4-AA57-BB26BA3F74AA}" type="pres">
      <dgm:prSet presAssocID="{7F359801-AF2F-493C-A5BD-D3130EBBE7B5}" presName="thickLine" presStyleLbl="alignNode1" presStyleIdx="3" presStyleCnt="4"/>
      <dgm:spPr/>
    </dgm:pt>
    <dgm:pt modelId="{842225DC-DD63-4316-8A7D-9662B09A6F98}" type="pres">
      <dgm:prSet presAssocID="{7F359801-AF2F-493C-A5BD-D3130EBBE7B5}" presName="horz1" presStyleCnt="0"/>
      <dgm:spPr/>
    </dgm:pt>
    <dgm:pt modelId="{9CC1FEA0-B86A-44F4-8BC4-E3D60B8A7DBD}" type="pres">
      <dgm:prSet presAssocID="{7F359801-AF2F-493C-A5BD-D3130EBBE7B5}" presName="tx1" presStyleLbl="revTx" presStyleIdx="3" presStyleCnt="4"/>
      <dgm:spPr/>
    </dgm:pt>
    <dgm:pt modelId="{A760672F-31F4-45A7-AB83-8FFC74E48B93}" type="pres">
      <dgm:prSet presAssocID="{7F359801-AF2F-493C-A5BD-D3130EBBE7B5}" presName="vert1" presStyleCnt="0"/>
      <dgm:spPr/>
    </dgm:pt>
  </dgm:ptLst>
  <dgm:cxnLst>
    <dgm:cxn modelId="{C571DA09-8A3B-4368-951C-3ED9B4153D14}" srcId="{B6B32EB9-48AF-43C6-8944-E2B4AB88EA3D}" destId="{81A14A02-0959-44CB-8259-289C8FD42F80}" srcOrd="1" destOrd="0" parTransId="{B070C0B1-74FE-47B3-8399-DCDDB512E1C0}" sibTransId="{14FC45F2-D360-4C61-9EB0-81F425217CDA}"/>
    <dgm:cxn modelId="{7359F014-4954-4E36-BA01-747F32E41E33}" srcId="{B6B32EB9-48AF-43C6-8944-E2B4AB88EA3D}" destId="{7F359801-AF2F-493C-A5BD-D3130EBBE7B5}" srcOrd="3" destOrd="0" parTransId="{FE7FB80C-D637-4971-984B-A453EF858157}" sibTransId="{0EED09CF-4B8B-4D06-8843-EF8B4AF8E17F}"/>
    <dgm:cxn modelId="{12793625-71C2-4251-A77D-206AC33D24B7}" type="presOf" srcId="{12B28C2E-7422-4B64-B38E-3DB8209BB535}" destId="{01315EEF-DF8F-4D33-86D1-54BCB2C4DFE3}" srcOrd="0" destOrd="0" presId="urn:microsoft.com/office/officeart/2008/layout/LinedList"/>
    <dgm:cxn modelId="{DBD6342A-BBCC-4FDD-A956-E9FA261146AB}" type="presOf" srcId="{81A14A02-0959-44CB-8259-289C8FD42F80}" destId="{AC5E367F-91D2-442E-B641-1FA5F0119D53}" srcOrd="0" destOrd="0" presId="urn:microsoft.com/office/officeart/2008/layout/LinedList"/>
    <dgm:cxn modelId="{81FBF847-ECF9-4BD6-B9EA-DC78B97F0671}" type="presOf" srcId="{B6B32EB9-48AF-43C6-8944-E2B4AB88EA3D}" destId="{805C6343-9E01-4A93-B454-4ED3AC0146E3}" srcOrd="0" destOrd="0" presId="urn:microsoft.com/office/officeart/2008/layout/LinedList"/>
    <dgm:cxn modelId="{62D1754B-E87E-4C0F-9A25-EA3F71B4AEC8}" type="presOf" srcId="{552903CE-325D-4143-B15B-79D6B79A3164}" destId="{E5CFD519-0A12-4041-9D73-52A22D0EB45F}" srcOrd="0" destOrd="0" presId="urn:microsoft.com/office/officeart/2008/layout/LinedList"/>
    <dgm:cxn modelId="{74A5C653-BFDE-4025-90E7-15DC4F8D0E29}" srcId="{B6B32EB9-48AF-43C6-8944-E2B4AB88EA3D}" destId="{12B28C2E-7422-4B64-B38E-3DB8209BB535}" srcOrd="2" destOrd="0" parTransId="{3EFE51A8-6E3F-44BE-96CA-9C9535804EED}" sibTransId="{4B2255DC-FC0D-4D65-9618-1B9AE1124F1E}"/>
    <dgm:cxn modelId="{BEAA1A8B-D41C-43A2-8B50-D1F17E356078}" type="presOf" srcId="{7F359801-AF2F-493C-A5BD-D3130EBBE7B5}" destId="{9CC1FEA0-B86A-44F4-8BC4-E3D60B8A7DBD}" srcOrd="0" destOrd="0" presId="urn:microsoft.com/office/officeart/2008/layout/LinedList"/>
    <dgm:cxn modelId="{A52D1ADD-F33B-4B49-B679-A11177C296B8}" srcId="{B6B32EB9-48AF-43C6-8944-E2B4AB88EA3D}" destId="{552903CE-325D-4143-B15B-79D6B79A3164}" srcOrd="0" destOrd="0" parTransId="{BD0D466D-11E2-4D56-85C8-5BF82D31F4D9}" sibTransId="{A9A01BC2-AEF3-4202-A524-76EDD3B11E0D}"/>
    <dgm:cxn modelId="{D4AF82A7-5421-45A2-B057-7B0CB41AE39F}" type="presParOf" srcId="{805C6343-9E01-4A93-B454-4ED3AC0146E3}" destId="{B4BA79F6-1CA6-4A00-A7F2-0DA6B896F7D2}" srcOrd="0" destOrd="0" presId="urn:microsoft.com/office/officeart/2008/layout/LinedList"/>
    <dgm:cxn modelId="{FD6A0A63-2901-4B7C-AA7B-A1C69FFC6AB3}" type="presParOf" srcId="{805C6343-9E01-4A93-B454-4ED3AC0146E3}" destId="{CED6BB0F-2027-4745-ABD2-047903841EAC}" srcOrd="1" destOrd="0" presId="urn:microsoft.com/office/officeart/2008/layout/LinedList"/>
    <dgm:cxn modelId="{7F93A498-C3BC-407D-B1AD-E169FF6937D2}" type="presParOf" srcId="{CED6BB0F-2027-4745-ABD2-047903841EAC}" destId="{E5CFD519-0A12-4041-9D73-52A22D0EB45F}" srcOrd="0" destOrd="0" presId="urn:microsoft.com/office/officeart/2008/layout/LinedList"/>
    <dgm:cxn modelId="{0184DA92-6E59-45EF-BB78-3B9FC4A6AB05}" type="presParOf" srcId="{CED6BB0F-2027-4745-ABD2-047903841EAC}" destId="{25B3BC5F-3A99-4848-82B6-10B4E71E1FCD}" srcOrd="1" destOrd="0" presId="urn:microsoft.com/office/officeart/2008/layout/LinedList"/>
    <dgm:cxn modelId="{68F04BD8-7D28-48F9-9A0E-BBE79E45370F}" type="presParOf" srcId="{805C6343-9E01-4A93-B454-4ED3AC0146E3}" destId="{7EF599A9-A4CF-4B70-845A-DA07392AC765}" srcOrd="2" destOrd="0" presId="urn:microsoft.com/office/officeart/2008/layout/LinedList"/>
    <dgm:cxn modelId="{4E4D7421-27DE-4941-A023-753D7B4803DD}" type="presParOf" srcId="{805C6343-9E01-4A93-B454-4ED3AC0146E3}" destId="{A5B8E05E-4315-4D19-93D8-764116453B92}" srcOrd="3" destOrd="0" presId="urn:microsoft.com/office/officeart/2008/layout/LinedList"/>
    <dgm:cxn modelId="{E33AF1B5-1E3C-4A3A-B1BD-78F15DF0DC29}" type="presParOf" srcId="{A5B8E05E-4315-4D19-93D8-764116453B92}" destId="{AC5E367F-91D2-442E-B641-1FA5F0119D53}" srcOrd="0" destOrd="0" presId="urn:microsoft.com/office/officeart/2008/layout/LinedList"/>
    <dgm:cxn modelId="{91480B1A-FA38-428F-8E26-BF9592079264}" type="presParOf" srcId="{A5B8E05E-4315-4D19-93D8-764116453B92}" destId="{ACE87505-D7B0-448E-94C1-E67ED0BC0184}" srcOrd="1" destOrd="0" presId="urn:microsoft.com/office/officeart/2008/layout/LinedList"/>
    <dgm:cxn modelId="{9A9CE686-54DD-4C1E-9BD8-E4D3774B5884}" type="presParOf" srcId="{805C6343-9E01-4A93-B454-4ED3AC0146E3}" destId="{3117A459-9EF0-4C2E-97A9-D2D23106AD65}" srcOrd="4" destOrd="0" presId="urn:microsoft.com/office/officeart/2008/layout/LinedList"/>
    <dgm:cxn modelId="{6CEE3DBE-0DC6-4A62-A447-204B5AC564F4}" type="presParOf" srcId="{805C6343-9E01-4A93-B454-4ED3AC0146E3}" destId="{7FC78BCC-EA8D-4B6A-9B88-44EBAE43DBEC}" srcOrd="5" destOrd="0" presId="urn:microsoft.com/office/officeart/2008/layout/LinedList"/>
    <dgm:cxn modelId="{7E794509-8687-4409-98FA-7841A8F6BDD5}" type="presParOf" srcId="{7FC78BCC-EA8D-4B6A-9B88-44EBAE43DBEC}" destId="{01315EEF-DF8F-4D33-86D1-54BCB2C4DFE3}" srcOrd="0" destOrd="0" presId="urn:microsoft.com/office/officeart/2008/layout/LinedList"/>
    <dgm:cxn modelId="{20E46710-6B8D-4B96-9B7A-8749C87FDBA0}" type="presParOf" srcId="{7FC78BCC-EA8D-4B6A-9B88-44EBAE43DBEC}" destId="{64F8D760-D97C-4EA9-A486-A9526019CEC0}" srcOrd="1" destOrd="0" presId="urn:microsoft.com/office/officeart/2008/layout/LinedList"/>
    <dgm:cxn modelId="{D06EE8BA-D3CC-41CB-8ED7-580BB7CA9BB1}" type="presParOf" srcId="{805C6343-9E01-4A93-B454-4ED3AC0146E3}" destId="{37DAD5A4-3401-4BF4-AA57-BB26BA3F74AA}" srcOrd="6" destOrd="0" presId="urn:microsoft.com/office/officeart/2008/layout/LinedList"/>
    <dgm:cxn modelId="{1B34424C-00BD-4439-B29E-62BE00D62C52}" type="presParOf" srcId="{805C6343-9E01-4A93-B454-4ED3AC0146E3}" destId="{842225DC-DD63-4316-8A7D-9662B09A6F98}" srcOrd="7" destOrd="0" presId="urn:microsoft.com/office/officeart/2008/layout/LinedList"/>
    <dgm:cxn modelId="{276876E3-AFEA-4063-8041-84CD4CA78A8A}" type="presParOf" srcId="{842225DC-DD63-4316-8A7D-9662B09A6F98}" destId="{9CC1FEA0-B86A-44F4-8BC4-E3D60B8A7DBD}" srcOrd="0" destOrd="0" presId="urn:microsoft.com/office/officeart/2008/layout/LinedList"/>
    <dgm:cxn modelId="{7F597A5F-0297-4DDF-B0E0-8F24B8C75161}" type="presParOf" srcId="{842225DC-DD63-4316-8A7D-9662B09A6F98}" destId="{A760672F-31F4-45A7-AB83-8FFC74E48B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B29D91-1393-44E1-A385-6926E50B0C64}"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fi-FI"/>
        </a:p>
      </dgm:t>
    </dgm:pt>
    <dgm:pt modelId="{A7CEF5C9-B3D5-4F1B-82C6-3DC4CD699F82}">
      <dgm:prSet/>
      <dgm:spPr/>
      <dgm:t>
        <a:bodyPr/>
        <a:lstStyle/>
        <a:p>
          <a:r>
            <a:rPr lang="en-US" b="1" dirty="0"/>
            <a:t>Systematic </a:t>
          </a:r>
          <a:r>
            <a:rPr lang="en-US" b="1" dirty="0" err="1"/>
            <a:t>internalisers</a:t>
          </a:r>
          <a:r>
            <a:rPr lang="en-US" b="1" dirty="0"/>
            <a:t> </a:t>
          </a:r>
          <a:r>
            <a:rPr lang="en-US" b="1" dirty="0">
              <a:solidFill>
                <a:schemeClr val="accent2">
                  <a:lumMod val="20000"/>
                  <a:lumOff val="80000"/>
                </a:schemeClr>
              </a:solidFill>
            </a:rPr>
            <a:t>must execute orders </a:t>
          </a:r>
          <a:r>
            <a:rPr lang="en-US" b="1" dirty="0"/>
            <a:t>received from customers for the shares for which they are systematic </a:t>
          </a:r>
          <a:r>
            <a:rPr lang="en-US" b="1" dirty="0" err="1"/>
            <a:t>internalisers</a:t>
          </a:r>
          <a:r>
            <a:rPr lang="en-US" b="1" dirty="0"/>
            <a:t> </a:t>
          </a:r>
          <a:r>
            <a:rPr lang="en-US" b="1" dirty="0">
              <a:solidFill>
                <a:schemeClr val="accent2">
                  <a:lumMod val="20000"/>
                  <a:lumOff val="80000"/>
                </a:schemeClr>
              </a:solidFill>
            </a:rPr>
            <a:t>at the quoted price </a:t>
          </a:r>
          <a:r>
            <a:rPr lang="en-US" b="1" dirty="0"/>
            <a:t>at the time of receipt of the order.</a:t>
          </a:r>
          <a:endParaRPr lang="fi-FI" dirty="0"/>
        </a:p>
      </dgm:t>
    </dgm:pt>
    <dgm:pt modelId="{BBAFD384-B512-4CA0-805B-CF98B3FBFA07}" type="parTrans" cxnId="{765C5FBA-DFF4-4E16-8A4B-378DD036C1D6}">
      <dgm:prSet/>
      <dgm:spPr/>
      <dgm:t>
        <a:bodyPr/>
        <a:lstStyle/>
        <a:p>
          <a:endParaRPr lang="fi-FI"/>
        </a:p>
      </dgm:t>
    </dgm:pt>
    <dgm:pt modelId="{444843BF-6840-46E3-AE27-629D4FF9243A}" type="sibTrans" cxnId="{765C5FBA-DFF4-4E16-8A4B-378DD036C1D6}">
      <dgm:prSet/>
      <dgm:spPr/>
      <dgm:t>
        <a:bodyPr/>
        <a:lstStyle/>
        <a:p>
          <a:endParaRPr lang="fi-FI"/>
        </a:p>
      </dgm:t>
    </dgm:pt>
    <dgm:pt modelId="{5C7B755A-FC36-4B08-AE2B-29AFC40841C0}">
      <dgm:prSet/>
      <dgm:spPr/>
      <dgm:t>
        <a:bodyPr/>
        <a:lstStyle/>
        <a:p>
          <a:r>
            <a:rPr lang="en-US" b="1" dirty="0"/>
            <a:t>Systematic </a:t>
          </a:r>
          <a:r>
            <a:rPr lang="en-US" b="1" dirty="0" err="1"/>
            <a:t>internalisers</a:t>
          </a:r>
          <a:r>
            <a:rPr lang="en-US" b="1" dirty="0"/>
            <a:t> must be able to </a:t>
          </a:r>
          <a:r>
            <a:rPr lang="en-US" b="1" dirty="0">
              <a:solidFill>
                <a:schemeClr val="accent4"/>
              </a:solidFill>
            </a:rPr>
            <a:t>select</a:t>
          </a:r>
          <a:r>
            <a:rPr lang="en-US" b="1" dirty="0"/>
            <a:t>, on the basis of their commercial policy and in an objective and non-discriminatory manner, </a:t>
          </a:r>
          <a:r>
            <a:rPr lang="en-US" b="1" dirty="0">
              <a:solidFill>
                <a:schemeClr val="accent4"/>
              </a:solidFill>
            </a:rPr>
            <a:t>the investors </a:t>
          </a:r>
          <a:r>
            <a:rPr lang="en-US" b="1" dirty="0"/>
            <a:t>to whom they will have access to their offers. To this end, there must be clear standards regarding the availability of their offers.</a:t>
          </a:r>
          <a:endParaRPr lang="fi-FI" dirty="0"/>
        </a:p>
      </dgm:t>
    </dgm:pt>
    <dgm:pt modelId="{27186AC4-F00B-4BE6-9830-72E6607C2893}" type="parTrans" cxnId="{2BFE8937-6986-486F-82CD-0C38A909C6B0}">
      <dgm:prSet/>
      <dgm:spPr/>
      <dgm:t>
        <a:bodyPr/>
        <a:lstStyle/>
        <a:p>
          <a:endParaRPr lang="fi-FI"/>
        </a:p>
      </dgm:t>
    </dgm:pt>
    <dgm:pt modelId="{338FDDEE-C1DF-4A15-B163-D00CD50078B2}" type="sibTrans" cxnId="{2BFE8937-6986-486F-82CD-0C38A909C6B0}">
      <dgm:prSet/>
      <dgm:spPr/>
      <dgm:t>
        <a:bodyPr/>
        <a:lstStyle/>
        <a:p>
          <a:endParaRPr lang="fi-FI"/>
        </a:p>
      </dgm:t>
    </dgm:pt>
    <dgm:pt modelId="{BC3936D2-C717-4265-AE85-CF246835BE59}">
      <dgm:prSet/>
      <dgm:spPr/>
      <dgm:t>
        <a:bodyPr/>
        <a:lstStyle/>
        <a:p>
          <a:r>
            <a:rPr lang="en-US" b="1" dirty="0"/>
            <a:t>Systematic </a:t>
          </a:r>
          <a:r>
            <a:rPr lang="en-US" b="1" dirty="0" err="1"/>
            <a:t>internalisers</a:t>
          </a:r>
          <a:r>
            <a:rPr lang="en-US" b="1" dirty="0">
              <a:solidFill>
                <a:srgbClr val="FFFF00"/>
              </a:solidFill>
            </a:rPr>
            <a:t> may refuse to enter into or terminate business relationships</a:t>
          </a:r>
          <a:r>
            <a:rPr lang="en-US" b="1" dirty="0"/>
            <a:t> with investors based on commercial considerations, such as the investor’s credit status, counterparty risk, and the final settlement of the transaction.</a:t>
          </a:r>
          <a:endParaRPr lang="fi-FI" dirty="0"/>
        </a:p>
      </dgm:t>
    </dgm:pt>
    <dgm:pt modelId="{12397E17-41E9-455F-AA19-F11AAFD8006C}" type="parTrans" cxnId="{A0B23430-99B6-4FFB-906D-AD50EA99D5B2}">
      <dgm:prSet/>
      <dgm:spPr/>
      <dgm:t>
        <a:bodyPr/>
        <a:lstStyle/>
        <a:p>
          <a:endParaRPr lang="fi-FI"/>
        </a:p>
      </dgm:t>
    </dgm:pt>
    <dgm:pt modelId="{5632361D-B2FE-4CA9-9A2D-ED124B74A535}" type="sibTrans" cxnId="{A0B23430-99B6-4FFB-906D-AD50EA99D5B2}">
      <dgm:prSet/>
      <dgm:spPr/>
      <dgm:t>
        <a:bodyPr/>
        <a:lstStyle/>
        <a:p>
          <a:endParaRPr lang="fi-FI"/>
        </a:p>
      </dgm:t>
    </dgm:pt>
    <dgm:pt modelId="{BC6BEA93-1EC2-4828-859F-4E1B66A7F862}" type="pres">
      <dgm:prSet presAssocID="{35B29D91-1393-44E1-A385-6926E50B0C64}" presName="Name0" presStyleCnt="0">
        <dgm:presLayoutVars>
          <dgm:dir/>
          <dgm:animLvl val="lvl"/>
          <dgm:resizeHandles val="exact"/>
        </dgm:presLayoutVars>
      </dgm:prSet>
      <dgm:spPr/>
    </dgm:pt>
    <dgm:pt modelId="{78DADB23-613E-4957-8929-8345C942D8BE}" type="pres">
      <dgm:prSet presAssocID="{A7CEF5C9-B3D5-4F1B-82C6-3DC4CD699F82}" presName="composite" presStyleCnt="0"/>
      <dgm:spPr/>
    </dgm:pt>
    <dgm:pt modelId="{F6B72411-6807-4C3C-9CFB-FDA86998B869}" type="pres">
      <dgm:prSet presAssocID="{A7CEF5C9-B3D5-4F1B-82C6-3DC4CD699F82}" presName="parTx" presStyleLbl="alignNode1" presStyleIdx="0" presStyleCnt="3">
        <dgm:presLayoutVars>
          <dgm:chMax val="0"/>
          <dgm:chPref val="0"/>
          <dgm:bulletEnabled val="1"/>
        </dgm:presLayoutVars>
      </dgm:prSet>
      <dgm:spPr/>
    </dgm:pt>
    <dgm:pt modelId="{792AA0B8-0870-4FD0-B8BE-4AFDED5BD0CC}" type="pres">
      <dgm:prSet presAssocID="{A7CEF5C9-B3D5-4F1B-82C6-3DC4CD699F82}" presName="desTx" presStyleLbl="alignAccFollowNode1" presStyleIdx="0" presStyleCnt="3">
        <dgm:presLayoutVars>
          <dgm:bulletEnabled val="1"/>
        </dgm:presLayoutVars>
      </dgm:prSet>
      <dgm:spPr/>
    </dgm:pt>
    <dgm:pt modelId="{1B18B99F-A8A3-47F8-A08C-D201606080C3}" type="pres">
      <dgm:prSet presAssocID="{444843BF-6840-46E3-AE27-629D4FF9243A}" presName="space" presStyleCnt="0"/>
      <dgm:spPr/>
    </dgm:pt>
    <dgm:pt modelId="{05C4FC30-4046-454A-AA4E-EEC9F91336C1}" type="pres">
      <dgm:prSet presAssocID="{5C7B755A-FC36-4B08-AE2B-29AFC40841C0}" presName="composite" presStyleCnt="0"/>
      <dgm:spPr/>
    </dgm:pt>
    <dgm:pt modelId="{FD8E9B6E-4156-4E51-9E8F-CD4E86AE6538}" type="pres">
      <dgm:prSet presAssocID="{5C7B755A-FC36-4B08-AE2B-29AFC40841C0}" presName="parTx" presStyleLbl="alignNode1" presStyleIdx="1" presStyleCnt="3">
        <dgm:presLayoutVars>
          <dgm:chMax val="0"/>
          <dgm:chPref val="0"/>
          <dgm:bulletEnabled val="1"/>
        </dgm:presLayoutVars>
      </dgm:prSet>
      <dgm:spPr/>
    </dgm:pt>
    <dgm:pt modelId="{B2F7B33F-8B9C-4D98-A856-222830FECE58}" type="pres">
      <dgm:prSet presAssocID="{5C7B755A-FC36-4B08-AE2B-29AFC40841C0}" presName="desTx" presStyleLbl="alignAccFollowNode1" presStyleIdx="1" presStyleCnt="3">
        <dgm:presLayoutVars>
          <dgm:bulletEnabled val="1"/>
        </dgm:presLayoutVars>
      </dgm:prSet>
      <dgm:spPr/>
    </dgm:pt>
    <dgm:pt modelId="{358B605E-EBDA-4C02-93A0-14C252CCF06D}" type="pres">
      <dgm:prSet presAssocID="{338FDDEE-C1DF-4A15-B163-D00CD50078B2}" presName="space" presStyleCnt="0"/>
      <dgm:spPr/>
    </dgm:pt>
    <dgm:pt modelId="{42B87A99-4A97-42B1-98B5-20C2BCF9669C}" type="pres">
      <dgm:prSet presAssocID="{BC3936D2-C717-4265-AE85-CF246835BE59}" presName="composite" presStyleCnt="0"/>
      <dgm:spPr/>
    </dgm:pt>
    <dgm:pt modelId="{1E90DE26-E8F0-4544-BA56-078F9D0417CF}" type="pres">
      <dgm:prSet presAssocID="{BC3936D2-C717-4265-AE85-CF246835BE59}" presName="parTx" presStyleLbl="alignNode1" presStyleIdx="2" presStyleCnt="3">
        <dgm:presLayoutVars>
          <dgm:chMax val="0"/>
          <dgm:chPref val="0"/>
          <dgm:bulletEnabled val="1"/>
        </dgm:presLayoutVars>
      </dgm:prSet>
      <dgm:spPr/>
    </dgm:pt>
    <dgm:pt modelId="{6F775B8A-AFE1-431D-AA2E-E0547A5828FF}" type="pres">
      <dgm:prSet presAssocID="{BC3936D2-C717-4265-AE85-CF246835BE59}" presName="desTx" presStyleLbl="alignAccFollowNode1" presStyleIdx="2" presStyleCnt="3">
        <dgm:presLayoutVars>
          <dgm:bulletEnabled val="1"/>
        </dgm:presLayoutVars>
      </dgm:prSet>
      <dgm:spPr/>
    </dgm:pt>
  </dgm:ptLst>
  <dgm:cxnLst>
    <dgm:cxn modelId="{26E91229-B36B-47DD-98B7-6CEF5F062A6D}" type="presOf" srcId="{35B29D91-1393-44E1-A385-6926E50B0C64}" destId="{BC6BEA93-1EC2-4828-859F-4E1B66A7F862}" srcOrd="0" destOrd="0" presId="urn:microsoft.com/office/officeart/2005/8/layout/hList1"/>
    <dgm:cxn modelId="{A0B23430-99B6-4FFB-906D-AD50EA99D5B2}" srcId="{35B29D91-1393-44E1-A385-6926E50B0C64}" destId="{BC3936D2-C717-4265-AE85-CF246835BE59}" srcOrd="2" destOrd="0" parTransId="{12397E17-41E9-455F-AA19-F11AAFD8006C}" sibTransId="{5632361D-B2FE-4CA9-9A2D-ED124B74A535}"/>
    <dgm:cxn modelId="{2BFE8937-6986-486F-82CD-0C38A909C6B0}" srcId="{35B29D91-1393-44E1-A385-6926E50B0C64}" destId="{5C7B755A-FC36-4B08-AE2B-29AFC40841C0}" srcOrd="1" destOrd="0" parTransId="{27186AC4-F00B-4BE6-9830-72E6607C2893}" sibTransId="{338FDDEE-C1DF-4A15-B163-D00CD50078B2}"/>
    <dgm:cxn modelId="{D6134DA3-4271-499E-A649-797BBE1E11C3}" type="presOf" srcId="{BC3936D2-C717-4265-AE85-CF246835BE59}" destId="{1E90DE26-E8F0-4544-BA56-078F9D0417CF}" srcOrd="0" destOrd="0" presId="urn:microsoft.com/office/officeart/2005/8/layout/hList1"/>
    <dgm:cxn modelId="{765C5FBA-DFF4-4E16-8A4B-378DD036C1D6}" srcId="{35B29D91-1393-44E1-A385-6926E50B0C64}" destId="{A7CEF5C9-B3D5-4F1B-82C6-3DC4CD699F82}" srcOrd="0" destOrd="0" parTransId="{BBAFD384-B512-4CA0-805B-CF98B3FBFA07}" sibTransId="{444843BF-6840-46E3-AE27-629D4FF9243A}"/>
    <dgm:cxn modelId="{883167BF-8574-4EF0-9007-13723EC93E27}" type="presOf" srcId="{A7CEF5C9-B3D5-4F1B-82C6-3DC4CD699F82}" destId="{F6B72411-6807-4C3C-9CFB-FDA86998B869}" srcOrd="0" destOrd="0" presId="urn:microsoft.com/office/officeart/2005/8/layout/hList1"/>
    <dgm:cxn modelId="{6D292CC0-DD26-4809-AA81-14AD5F434AB3}" type="presOf" srcId="{5C7B755A-FC36-4B08-AE2B-29AFC40841C0}" destId="{FD8E9B6E-4156-4E51-9E8F-CD4E86AE6538}" srcOrd="0" destOrd="0" presId="urn:microsoft.com/office/officeart/2005/8/layout/hList1"/>
    <dgm:cxn modelId="{78DA2FF9-62A7-4A5B-8CE3-C5F5C7EC3111}" type="presParOf" srcId="{BC6BEA93-1EC2-4828-859F-4E1B66A7F862}" destId="{78DADB23-613E-4957-8929-8345C942D8BE}" srcOrd="0" destOrd="0" presId="urn:microsoft.com/office/officeart/2005/8/layout/hList1"/>
    <dgm:cxn modelId="{3080CD30-8D2F-48FA-B47D-62649CDA7FF8}" type="presParOf" srcId="{78DADB23-613E-4957-8929-8345C942D8BE}" destId="{F6B72411-6807-4C3C-9CFB-FDA86998B869}" srcOrd="0" destOrd="0" presId="urn:microsoft.com/office/officeart/2005/8/layout/hList1"/>
    <dgm:cxn modelId="{6163575F-716A-47BF-907E-2C8A78E03F2B}" type="presParOf" srcId="{78DADB23-613E-4957-8929-8345C942D8BE}" destId="{792AA0B8-0870-4FD0-B8BE-4AFDED5BD0CC}" srcOrd="1" destOrd="0" presId="urn:microsoft.com/office/officeart/2005/8/layout/hList1"/>
    <dgm:cxn modelId="{F0DBE9CD-DA03-4DC1-BB79-92DB608D64F6}" type="presParOf" srcId="{BC6BEA93-1EC2-4828-859F-4E1B66A7F862}" destId="{1B18B99F-A8A3-47F8-A08C-D201606080C3}" srcOrd="1" destOrd="0" presId="urn:microsoft.com/office/officeart/2005/8/layout/hList1"/>
    <dgm:cxn modelId="{FF997B75-CDEF-44BA-ADA2-B1203D7FE42B}" type="presParOf" srcId="{BC6BEA93-1EC2-4828-859F-4E1B66A7F862}" destId="{05C4FC30-4046-454A-AA4E-EEC9F91336C1}" srcOrd="2" destOrd="0" presId="urn:microsoft.com/office/officeart/2005/8/layout/hList1"/>
    <dgm:cxn modelId="{8136AAC4-FCCB-41A6-8F4F-9DCFFAA5B982}" type="presParOf" srcId="{05C4FC30-4046-454A-AA4E-EEC9F91336C1}" destId="{FD8E9B6E-4156-4E51-9E8F-CD4E86AE6538}" srcOrd="0" destOrd="0" presId="urn:microsoft.com/office/officeart/2005/8/layout/hList1"/>
    <dgm:cxn modelId="{ACA498DD-6117-4721-8808-583405CB7A53}" type="presParOf" srcId="{05C4FC30-4046-454A-AA4E-EEC9F91336C1}" destId="{B2F7B33F-8B9C-4D98-A856-222830FECE58}" srcOrd="1" destOrd="0" presId="urn:microsoft.com/office/officeart/2005/8/layout/hList1"/>
    <dgm:cxn modelId="{DBCD0758-B0E3-4483-A400-C0BAC33A11FC}" type="presParOf" srcId="{BC6BEA93-1EC2-4828-859F-4E1B66A7F862}" destId="{358B605E-EBDA-4C02-93A0-14C252CCF06D}" srcOrd="3" destOrd="0" presId="urn:microsoft.com/office/officeart/2005/8/layout/hList1"/>
    <dgm:cxn modelId="{90599BAF-45AE-4B14-9549-1A86B4F8C418}" type="presParOf" srcId="{BC6BEA93-1EC2-4828-859F-4E1B66A7F862}" destId="{42B87A99-4A97-42B1-98B5-20C2BCF9669C}" srcOrd="4" destOrd="0" presId="urn:microsoft.com/office/officeart/2005/8/layout/hList1"/>
    <dgm:cxn modelId="{80CB843D-4705-487F-B936-4E532F06C105}" type="presParOf" srcId="{42B87A99-4A97-42B1-98B5-20C2BCF9669C}" destId="{1E90DE26-E8F0-4544-BA56-078F9D0417CF}" srcOrd="0" destOrd="0" presId="urn:microsoft.com/office/officeart/2005/8/layout/hList1"/>
    <dgm:cxn modelId="{088B5B94-3D72-4A23-8D17-FFBD045F1FE7}" type="presParOf" srcId="{42B87A99-4A97-42B1-98B5-20C2BCF9669C}" destId="{6F775B8A-AFE1-431D-AA2E-E0547A5828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10797B-E24C-48CB-A691-E8071ADDA0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97F0E4E-CCAC-4C85-8A33-DEA051F9A7EA}">
      <dgm:prSet/>
      <dgm:spPr/>
      <dgm:t>
        <a:bodyPr/>
        <a:lstStyle/>
        <a:p>
          <a:r>
            <a:rPr lang="en-US" b="1"/>
            <a:t>Regulation of marketplaces (intensity varies according to marketplaces), e.g.</a:t>
          </a:r>
          <a:endParaRPr lang="fi-FI"/>
        </a:p>
      </dgm:t>
    </dgm:pt>
    <dgm:pt modelId="{7AFD2ECD-3B11-4508-A1E7-14EC688099FA}" type="parTrans" cxnId="{8FDBE0E9-DAEA-407C-B168-6A8365274CAE}">
      <dgm:prSet/>
      <dgm:spPr/>
      <dgm:t>
        <a:bodyPr/>
        <a:lstStyle/>
        <a:p>
          <a:endParaRPr lang="fi-FI"/>
        </a:p>
      </dgm:t>
    </dgm:pt>
    <dgm:pt modelId="{62AAA07F-2012-4986-BE52-05623A7A7155}" type="sibTrans" cxnId="{8FDBE0E9-DAEA-407C-B168-6A8365274CAE}">
      <dgm:prSet/>
      <dgm:spPr/>
      <dgm:t>
        <a:bodyPr/>
        <a:lstStyle/>
        <a:p>
          <a:endParaRPr lang="fi-FI"/>
        </a:p>
      </dgm:t>
    </dgm:pt>
    <dgm:pt modelId="{0CF81AE5-7527-4B92-843C-A30A85F4A866}">
      <dgm:prSet/>
      <dgm:spPr/>
      <dgm:t>
        <a:bodyPr/>
        <a:lstStyle/>
        <a:p>
          <a:r>
            <a:rPr lang="en-US"/>
            <a:t>Organization of activities</a:t>
          </a:r>
          <a:endParaRPr lang="fi-FI"/>
        </a:p>
      </dgm:t>
    </dgm:pt>
    <dgm:pt modelId="{6FA35FC2-1395-4097-84BE-7A5BD5DBA634}" type="parTrans" cxnId="{6ED8DB8D-EF75-4178-A35D-B0494EFCD9A1}">
      <dgm:prSet/>
      <dgm:spPr/>
      <dgm:t>
        <a:bodyPr/>
        <a:lstStyle/>
        <a:p>
          <a:endParaRPr lang="fi-FI"/>
        </a:p>
      </dgm:t>
    </dgm:pt>
    <dgm:pt modelId="{05EF0C62-F38F-4A9B-A3F0-3A6FFAE0DA60}" type="sibTrans" cxnId="{6ED8DB8D-EF75-4178-A35D-B0494EFCD9A1}">
      <dgm:prSet/>
      <dgm:spPr/>
      <dgm:t>
        <a:bodyPr/>
        <a:lstStyle/>
        <a:p>
          <a:endParaRPr lang="fi-FI"/>
        </a:p>
      </dgm:t>
    </dgm:pt>
    <dgm:pt modelId="{BF4566BA-0250-4AF8-84DB-7F28679807AE}">
      <dgm:prSet/>
      <dgm:spPr/>
      <dgm:t>
        <a:bodyPr/>
        <a:lstStyle/>
        <a:p>
          <a:r>
            <a:rPr lang="en-US"/>
            <a:t>Supervisory task</a:t>
          </a:r>
          <a:endParaRPr lang="fi-FI"/>
        </a:p>
      </dgm:t>
    </dgm:pt>
    <dgm:pt modelId="{1FF30988-6D7F-47B0-A92D-4C9406516DB3}" type="parTrans" cxnId="{61DD2A61-D559-4A13-B726-6858A64DB8C9}">
      <dgm:prSet/>
      <dgm:spPr/>
      <dgm:t>
        <a:bodyPr/>
        <a:lstStyle/>
        <a:p>
          <a:endParaRPr lang="fi-FI"/>
        </a:p>
      </dgm:t>
    </dgm:pt>
    <dgm:pt modelId="{E544B95E-FE6B-4416-A331-113725A328BB}" type="sibTrans" cxnId="{61DD2A61-D559-4A13-B726-6858A64DB8C9}">
      <dgm:prSet/>
      <dgm:spPr/>
      <dgm:t>
        <a:bodyPr/>
        <a:lstStyle/>
        <a:p>
          <a:endParaRPr lang="fi-FI"/>
        </a:p>
      </dgm:t>
    </dgm:pt>
    <dgm:pt modelId="{19F338F6-B70C-425B-A5DB-8A6C1236B03C}">
      <dgm:prSet/>
      <dgm:spPr/>
      <dgm:t>
        <a:bodyPr/>
        <a:lstStyle/>
        <a:p>
          <a:r>
            <a:rPr lang="en-US"/>
            <a:t>Contents and confirmation of the rules</a:t>
          </a:r>
          <a:endParaRPr lang="fi-FI"/>
        </a:p>
      </dgm:t>
    </dgm:pt>
    <dgm:pt modelId="{0EBA83B9-22BB-4F0C-AB8D-281955111BB6}" type="parTrans" cxnId="{C8E79149-1D86-4B61-9AC8-1A71113F871D}">
      <dgm:prSet/>
      <dgm:spPr/>
      <dgm:t>
        <a:bodyPr/>
        <a:lstStyle/>
        <a:p>
          <a:endParaRPr lang="fi-FI"/>
        </a:p>
      </dgm:t>
    </dgm:pt>
    <dgm:pt modelId="{D153630D-D3B3-4621-A1F1-2E42561A3788}" type="sibTrans" cxnId="{C8E79149-1D86-4B61-9AC8-1A71113F871D}">
      <dgm:prSet/>
      <dgm:spPr/>
      <dgm:t>
        <a:bodyPr/>
        <a:lstStyle/>
        <a:p>
          <a:endParaRPr lang="fi-FI"/>
        </a:p>
      </dgm:t>
    </dgm:pt>
    <dgm:pt modelId="{19E5E18F-BDA1-402A-B0C9-8064FEB6B53E}">
      <dgm:prSet/>
      <dgm:spPr/>
      <dgm:t>
        <a:bodyPr/>
        <a:lstStyle/>
        <a:p>
          <a:r>
            <a:rPr lang="en-US"/>
            <a:t>Admission of a financial instrument to trading, eg on a stock exchange</a:t>
          </a:r>
          <a:endParaRPr lang="fi-FI"/>
        </a:p>
      </dgm:t>
    </dgm:pt>
    <dgm:pt modelId="{F9367967-74A2-472A-A9D5-898B04E84039}" type="parTrans" cxnId="{15B0D69A-4BFC-4DD1-AF47-DC7AE5AD1C0B}">
      <dgm:prSet/>
      <dgm:spPr/>
      <dgm:t>
        <a:bodyPr/>
        <a:lstStyle/>
        <a:p>
          <a:endParaRPr lang="fi-FI"/>
        </a:p>
      </dgm:t>
    </dgm:pt>
    <dgm:pt modelId="{7FC43B98-45F7-4367-87C3-C949B29588CC}" type="sibTrans" cxnId="{15B0D69A-4BFC-4DD1-AF47-DC7AE5AD1C0B}">
      <dgm:prSet/>
      <dgm:spPr/>
      <dgm:t>
        <a:bodyPr/>
        <a:lstStyle/>
        <a:p>
          <a:endParaRPr lang="fi-FI"/>
        </a:p>
      </dgm:t>
    </dgm:pt>
    <dgm:pt modelId="{860B04B8-1FDB-4FCB-A086-E3AC810A0C81}">
      <dgm:prSet/>
      <dgm:spPr/>
      <dgm:t>
        <a:bodyPr/>
        <a:lstStyle/>
        <a:p>
          <a:r>
            <a:rPr lang="en-US"/>
            <a:t>Suspension and termination of trading</a:t>
          </a:r>
          <a:endParaRPr lang="fi-FI"/>
        </a:p>
      </dgm:t>
    </dgm:pt>
    <dgm:pt modelId="{E61733D0-BA73-40E1-8C1B-9C2BB4C78F3E}" type="parTrans" cxnId="{498FDEDA-AEB2-49B7-95AD-64D9AA86D3C4}">
      <dgm:prSet/>
      <dgm:spPr/>
      <dgm:t>
        <a:bodyPr/>
        <a:lstStyle/>
        <a:p>
          <a:endParaRPr lang="fi-FI"/>
        </a:p>
      </dgm:t>
    </dgm:pt>
    <dgm:pt modelId="{B912BF7E-C06F-452B-8A22-455E4215900E}" type="sibTrans" cxnId="{498FDEDA-AEB2-49B7-95AD-64D9AA86D3C4}">
      <dgm:prSet/>
      <dgm:spPr/>
      <dgm:t>
        <a:bodyPr/>
        <a:lstStyle/>
        <a:p>
          <a:endParaRPr lang="fi-FI"/>
        </a:p>
      </dgm:t>
    </dgm:pt>
    <dgm:pt modelId="{3D64E678-706A-42BA-8B44-50734DA7A38D}">
      <dgm:prSet/>
      <dgm:spPr/>
      <dgm:t>
        <a:bodyPr/>
        <a:lstStyle/>
        <a:p>
          <a:r>
            <a:rPr lang="en-US"/>
            <a:t>Delisting of a security</a:t>
          </a:r>
          <a:endParaRPr lang="fi-FI"/>
        </a:p>
      </dgm:t>
    </dgm:pt>
    <dgm:pt modelId="{EFA1ECC1-0C79-4DA9-B4CA-C01B9C2396A4}" type="parTrans" cxnId="{41E5FB92-C21F-471E-90D5-4317989EEFD8}">
      <dgm:prSet/>
      <dgm:spPr/>
      <dgm:t>
        <a:bodyPr/>
        <a:lstStyle/>
        <a:p>
          <a:endParaRPr lang="fi-FI"/>
        </a:p>
      </dgm:t>
    </dgm:pt>
    <dgm:pt modelId="{B718A7F2-3B80-4C22-B3EB-C6EB8FBE69F9}" type="sibTrans" cxnId="{41E5FB92-C21F-471E-90D5-4317989EEFD8}">
      <dgm:prSet/>
      <dgm:spPr/>
      <dgm:t>
        <a:bodyPr/>
        <a:lstStyle/>
        <a:p>
          <a:endParaRPr lang="fi-FI"/>
        </a:p>
      </dgm:t>
    </dgm:pt>
    <dgm:pt modelId="{D516950D-DF90-4AA8-ADB3-80C5E295D997}">
      <dgm:prSet/>
      <dgm:spPr/>
      <dgm:t>
        <a:bodyPr/>
        <a:lstStyle/>
        <a:p>
          <a:r>
            <a:rPr lang="en-US"/>
            <a:t>Rights of trading parties</a:t>
          </a:r>
          <a:endParaRPr lang="fi-FI"/>
        </a:p>
      </dgm:t>
    </dgm:pt>
    <dgm:pt modelId="{F2158F4B-D5D7-4204-9234-F6D7678A38B5}" type="parTrans" cxnId="{C948CB53-CB01-48C8-B07B-E25D4242FCDF}">
      <dgm:prSet/>
      <dgm:spPr/>
      <dgm:t>
        <a:bodyPr/>
        <a:lstStyle/>
        <a:p>
          <a:endParaRPr lang="fi-FI"/>
        </a:p>
      </dgm:t>
    </dgm:pt>
    <dgm:pt modelId="{1338F7E3-2C63-45F6-8C45-A1FCE4D71F96}" type="sibTrans" cxnId="{C948CB53-CB01-48C8-B07B-E25D4242FCDF}">
      <dgm:prSet/>
      <dgm:spPr/>
      <dgm:t>
        <a:bodyPr/>
        <a:lstStyle/>
        <a:p>
          <a:endParaRPr lang="fi-FI"/>
        </a:p>
      </dgm:t>
    </dgm:pt>
    <dgm:pt modelId="{F8046952-B383-4225-8C8F-A951FE15B39A}">
      <dgm:prSet/>
      <dgm:spPr/>
      <dgm:t>
        <a:bodyPr/>
        <a:lstStyle/>
        <a:p>
          <a:r>
            <a:rPr lang="en-US"/>
            <a:t>Trading rules: self-regulation</a:t>
          </a:r>
          <a:endParaRPr lang="fi-FI"/>
        </a:p>
      </dgm:t>
    </dgm:pt>
    <dgm:pt modelId="{DC069770-93DA-4DB9-9FDC-A007C7B757CB}" type="parTrans" cxnId="{E5D63DE8-4450-45D8-A894-D9B44479FA27}">
      <dgm:prSet/>
      <dgm:spPr/>
      <dgm:t>
        <a:bodyPr/>
        <a:lstStyle/>
        <a:p>
          <a:endParaRPr lang="fi-FI"/>
        </a:p>
      </dgm:t>
    </dgm:pt>
    <dgm:pt modelId="{8581B242-D44A-46BF-9826-9F3C16CFAAB6}" type="sibTrans" cxnId="{E5D63DE8-4450-45D8-A894-D9B44479FA27}">
      <dgm:prSet/>
      <dgm:spPr/>
      <dgm:t>
        <a:bodyPr/>
        <a:lstStyle/>
        <a:p>
          <a:endParaRPr lang="fi-FI"/>
        </a:p>
      </dgm:t>
    </dgm:pt>
    <dgm:pt modelId="{924F35A1-247E-4916-B3AF-C720118DA8CF}" type="pres">
      <dgm:prSet presAssocID="{B310797B-E24C-48CB-A691-E8071ADDA06A}" presName="vert0" presStyleCnt="0">
        <dgm:presLayoutVars>
          <dgm:dir/>
          <dgm:animOne val="branch"/>
          <dgm:animLvl val="lvl"/>
        </dgm:presLayoutVars>
      </dgm:prSet>
      <dgm:spPr/>
    </dgm:pt>
    <dgm:pt modelId="{A418985A-0CAE-4463-9D8B-38C976ECFE28}" type="pres">
      <dgm:prSet presAssocID="{C97F0E4E-CCAC-4C85-8A33-DEA051F9A7EA}" presName="thickLine" presStyleLbl="alignNode1" presStyleIdx="0" presStyleCnt="1"/>
      <dgm:spPr/>
    </dgm:pt>
    <dgm:pt modelId="{1FE355A6-7152-48D9-B4E6-E19993878F39}" type="pres">
      <dgm:prSet presAssocID="{C97F0E4E-CCAC-4C85-8A33-DEA051F9A7EA}" presName="horz1" presStyleCnt="0"/>
      <dgm:spPr/>
    </dgm:pt>
    <dgm:pt modelId="{43497186-6A59-46F1-8F3E-0395515EB0C9}" type="pres">
      <dgm:prSet presAssocID="{C97F0E4E-CCAC-4C85-8A33-DEA051F9A7EA}" presName="tx1" presStyleLbl="revTx" presStyleIdx="0" presStyleCnt="9"/>
      <dgm:spPr/>
    </dgm:pt>
    <dgm:pt modelId="{BBE493FC-A69B-4BD8-8761-E6FF5DC0D6C3}" type="pres">
      <dgm:prSet presAssocID="{C97F0E4E-CCAC-4C85-8A33-DEA051F9A7EA}" presName="vert1" presStyleCnt="0"/>
      <dgm:spPr/>
    </dgm:pt>
    <dgm:pt modelId="{E257FB20-0F0C-4B03-A6F2-CC6AFF57DE32}" type="pres">
      <dgm:prSet presAssocID="{0CF81AE5-7527-4B92-843C-A30A85F4A866}" presName="vertSpace2a" presStyleCnt="0"/>
      <dgm:spPr/>
    </dgm:pt>
    <dgm:pt modelId="{65BB21A7-1040-4168-881A-124C8A6D89CF}" type="pres">
      <dgm:prSet presAssocID="{0CF81AE5-7527-4B92-843C-A30A85F4A866}" presName="horz2" presStyleCnt="0"/>
      <dgm:spPr/>
    </dgm:pt>
    <dgm:pt modelId="{C2551F6D-7C7F-4085-BFDE-E662E3B4C5E5}" type="pres">
      <dgm:prSet presAssocID="{0CF81AE5-7527-4B92-843C-A30A85F4A866}" presName="horzSpace2" presStyleCnt="0"/>
      <dgm:spPr/>
    </dgm:pt>
    <dgm:pt modelId="{FBABC8C6-2277-48C6-97B9-551769B3779A}" type="pres">
      <dgm:prSet presAssocID="{0CF81AE5-7527-4B92-843C-A30A85F4A866}" presName="tx2" presStyleLbl="revTx" presStyleIdx="1" presStyleCnt="9"/>
      <dgm:spPr/>
    </dgm:pt>
    <dgm:pt modelId="{6528605C-8195-46CA-8CBF-152B20E7A6E4}" type="pres">
      <dgm:prSet presAssocID="{0CF81AE5-7527-4B92-843C-A30A85F4A866}" presName="vert2" presStyleCnt="0"/>
      <dgm:spPr/>
    </dgm:pt>
    <dgm:pt modelId="{3EB4AD69-1759-4405-BF36-21C6B4776EF2}" type="pres">
      <dgm:prSet presAssocID="{0CF81AE5-7527-4B92-843C-A30A85F4A866}" presName="thinLine2b" presStyleLbl="callout" presStyleIdx="0" presStyleCnt="8"/>
      <dgm:spPr/>
    </dgm:pt>
    <dgm:pt modelId="{B4D0A1B1-22E5-4717-A3B7-839949740D0D}" type="pres">
      <dgm:prSet presAssocID="{0CF81AE5-7527-4B92-843C-A30A85F4A866}" presName="vertSpace2b" presStyleCnt="0"/>
      <dgm:spPr/>
    </dgm:pt>
    <dgm:pt modelId="{13C49654-FBF1-42EF-AED4-B34BAA2C4540}" type="pres">
      <dgm:prSet presAssocID="{BF4566BA-0250-4AF8-84DB-7F28679807AE}" presName="horz2" presStyleCnt="0"/>
      <dgm:spPr/>
    </dgm:pt>
    <dgm:pt modelId="{C676B4C4-ED26-4DFE-895D-AEEC51C13E03}" type="pres">
      <dgm:prSet presAssocID="{BF4566BA-0250-4AF8-84DB-7F28679807AE}" presName="horzSpace2" presStyleCnt="0"/>
      <dgm:spPr/>
    </dgm:pt>
    <dgm:pt modelId="{3E406B3A-872D-4213-925D-DEC8F2D4D333}" type="pres">
      <dgm:prSet presAssocID="{BF4566BA-0250-4AF8-84DB-7F28679807AE}" presName="tx2" presStyleLbl="revTx" presStyleIdx="2" presStyleCnt="9"/>
      <dgm:spPr/>
    </dgm:pt>
    <dgm:pt modelId="{581068B4-6C59-4C69-AF13-FC71CBC76970}" type="pres">
      <dgm:prSet presAssocID="{BF4566BA-0250-4AF8-84DB-7F28679807AE}" presName="vert2" presStyleCnt="0"/>
      <dgm:spPr/>
    </dgm:pt>
    <dgm:pt modelId="{5F2876A4-EBDE-45E6-869E-7AF05C80C1FB}" type="pres">
      <dgm:prSet presAssocID="{BF4566BA-0250-4AF8-84DB-7F28679807AE}" presName="thinLine2b" presStyleLbl="callout" presStyleIdx="1" presStyleCnt="8"/>
      <dgm:spPr/>
    </dgm:pt>
    <dgm:pt modelId="{FA89D3F4-6D28-4912-B05C-B638A29049D5}" type="pres">
      <dgm:prSet presAssocID="{BF4566BA-0250-4AF8-84DB-7F28679807AE}" presName="vertSpace2b" presStyleCnt="0"/>
      <dgm:spPr/>
    </dgm:pt>
    <dgm:pt modelId="{09435CA2-3655-43CA-86FC-26A5231A0A16}" type="pres">
      <dgm:prSet presAssocID="{19F338F6-B70C-425B-A5DB-8A6C1236B03C}" presName="horz2" presStyleCnt="0"/>
      <dgm:spPr/>
    </dgm:pt>
    <dgm:pt modelId="{78883CB0-33D0-43A2-81CB-10BAE39CEDA3}" type="pres">
      <dgm:prSet presAssocID="{19F338F6-B70C-425B-A5DB-8A6C1236B03C}" presName="horzSpace2" presStyleCnt="0"/>
      <dgm:spPr/>
    </dgm:pt>
    <dgm:pt modelId="{E7FBD2F8-5C8E-4CBC-871B-6B5B50CD35EF}" type="pres">
      <dgm:prSet presAssocID="{19F338F6-B70C-425B-A5DB-8A6C1236B03C}" presName="tx2" presStyleLbl="revTx" presStyleIdx="3" presStyleCnt="9"/>
      <dgm:spPr/>
    </dgm:pt>
    <dgm:pt modelId="{18A565E8-E8ED-4DFB-8949-2B53661C2620}" type="pres">
      <dgm:prSet presAssocID="{19F338F6-B70C-425B-A5DB-8A6C1236B03C}" presName="vert2" presStyleCnt="0"/>
      <dgm:spPr/>
    </dgm:pt>
    <dgm:pt modelId="{5EFE760A-827B-4201-9221-9CD14275B8F0}" type="pres">
      <dgm:prSet presAssocID="{19F338F6-B70C-425B-A5DB-8A6C1236B03C}" presName="thinLine2b" presStyleLbl="callout" presStyleIdx="2" presStyleCnt="8"/>
      <dgm:spPr/>
    </dgm:pt>
    <dgm:pt modelId="{22B29D6E-8BE6-4FF9-9FD1-16D9D14BCEFC}" type="pres">
      <dgm:prSet presAssocID="{19F338F6-B70C-425B-A5DB-8A6C1236B03C}" presName="vertSpace2b" presStyleCnt="0"/>
      <dgm:spPr/>
    </dgm:pt>
    <dgm:pt modelId="{2C5C9AD7-A71B-48A6-8FD7-BED11CF6D8A0}" type="pres">
      <dgm:prSet presAssocID="{19E5E18F-BDA1-402A-B0C9-8064FEB6B53E}" presName="horz2" presStyleCnt="0"/>
      <dgm:spPr/>
    </dgm:pt>
    <dgm:pt modelId="{7AE39FAC-EAEC-4581-9784-0315E9CB1241}" type="pres">
      <dgm:prSet presAssocID="{19E5E18F-BDA1-402A-B0C9-8064FEB6B53E}" presName="horzSpace2" presStyleCnt="0"/>
      <dgm:spPr/>
    </dgm:pt>
    <dgm:pt modelId="{01C5E242-1CB1-4341-BBD1-56DCE3D96DC7}" type="pres">
      <dgm:prSet presAssocID="{19E5E18F-BDA1-402A-B0C9-8064FEB6B53E}" presName="tx2" presStyleLbl="revTx" presStyleIdx="4" presStyleCnt="9"/>
      <dgm:spPr/>
    </dgm:pt>
    <dgm:pt modelId="{23D53EFD-38F0-433F-A669-DACB2EB2EFEA}" type="pres">
      <dgm:prSet presAssocID="{19E5E18F-BDA1-402A-B0C9-8064FEB6B53E}" presName="vert2" presStyleCnt="0"/>
      <dgm:spPr/>
    </dgm:pt>
    <dgm:pt modelId="{A9AC1E3F-CED6-402C-A6B0-FC8CF72855D3}" type="pres">
      <dgm:prSet presAssocID="{19E5E18F-BDA1-402A-B0C9-8064FEB6B53E}" presName="thinLine2b" presStyleLbl="callout" presStyleIdx="3" presStyleCnt="8"/>
      <dgm:spPr/>
    </dgm:pt>
    <dgm:pt modelId="{7B871506-8E0F-410A-B943-94E2E202591B}" type="pres">
      <dgm:prSet presAssocID="{19E5E18F-BDA1-402A-B0C9-8064FEB6B53E}" presName="vertSpace2b" presStyleCnt="0"/>
      <dgm:spPr/>
    </dgm:pt>
    <dgm:pt modelId="{6B831889-E5DE-4959-BE0D-33B7441E3470}" type="pres">
      <dgm:prSet presAssocID="{860B04B8-1FDB-4FCB-A086-E3AC810A0C81}" presName="horz2" presStyleCnt="0"/>
      <dgm:spPr/>
    </dgm:pt>
    <dgm:pt modelId="{F40AB7F0-904C-4E38-9337-C49B667C6A6B}" type="pres">
      <dgm:prSet presAssocID="{860B04B8-1FDB-4FCB-A086-E3AC810A0C81}" presName="horzSpace2" presStyleCnt="0"/>
      <dgm:spPr/>
    </dgm:pt>
    <dgm:pt modelId="{80152872-E8EF-4246-A24F-5B368FBFE8E4}" type="pres">
      <dgm:prSet presAssocID="{860B04B8-1FDB-4FCB-A086-E3AC810A0C81}" presName="tx2" presStyleLbl="revTx" presStyleIdx="5" presStyleCnt="9"/>
      <dgm:spPr/>
    </dgm:pt>
    <dgm:pt modelId="{6B410C84-BDBE-4F3B-918C-918C30876FE1}" type="pres">
      <dgm:prSet presAssocID="{860B04B8-1FDB-4FCB-A086-E3AC810A0C81}" presName="vert2" presStyleCnt="0"/>
      <dgm:spPr/>
    </dgm:pt>
    <dgm:pt modelId="{C73AA1E0-F0C5-4B18-A398-6E69C89AB785}" type="pres">
      <dgm:prSet presAssocID="{860B04B8-1FDB-4FCB-A086-E3AC810A0C81}" presName="thinLine2b" presStyleLbl="callout" presStyleIdx="4" presStyleCnt="8"/>
      <dgm:spPr/>
    </dgm:pt>
    <dgm:pt modelId="{B24A4726-3E57-4ACD-B29E-319B1F0CC897}" type="pres">
      <dgm:prSet presAssocID="{860B04B8-1FDB-4FCB-A086-E3AC810A0C81}" presName="vertSpace2b" presStyleCnt="0"/>
      <dgm:spPr/>
    </dgm:pt>
    <dgm:pt modelId="{D52F5065-7034-4B08-BDD1-D5B3FBF4B1DF}" type="pres">
      <dgm:prSet presAssocID="{3D64E678-706A-42BA-8B44-50734DA7A38D}" presName="horz2" presStyleCnt="0"/>
      <dgm:spPr/>
    </dgm:pt>
    <dgm:pt modelId="{326BAB28-0680-47BB-8585-BFE5E82B580D}" type="pres">
      <dgm:prSet presAssocID="{3D64E678-706A-42BA-8B44-50734DA7A38D}" presName="horzSpace2" presStyleCnt="0"/>
      <dgm:spPr/>
    </dgm:pt>
    <dgm:pt modelId="{C0A89ED2-A98B-41EE-AFC3-07F7A49782B4}" type="pres">
      <dgm:prSet presAssocID="{3D64E678-706A-42BA-8B44-50734DA7A38D}" presName="tx2" presStyleLbl="revTx" presStyleIdx="6" presStyleCnt="9"/>
      <dgm:spPr/>
    </dgm:pt>
    <dgm:pt modelId="{240076BB-C103-495C-AAC0-496E792AA4C2}" type="pres">
      <dgm:prSet presAssocID="{3D64E678-706A-42BA-8B44-50734DA7A38D}" presName="vert2" presStyleCnt="0"/>
      <dgm:spPr/>
    </dgm:pt>
    <dgm:pt modelId="{D4B9AA35-662A-4D3E-AF75-9E4FDFCF73E8}" type="pres">
      <dgm:prSet presAssocID="{3D64E678-706A-42BA-8B44-50734DA7A38D}" presName="thinLine2b" presStyleLbl="callout" presStyleIdx="5" presStyleCnt="8"/>
      <dgm:spPr/>
    </dgm:pt>
    <dgm:pt modelId="{AF117F68-C9EA-4434-ACC3-E256961A55C1}" type="pres">
      <dgm:prSet presAssocID="{3D64E678-706A-42BA-8B44-50734DA7A38D}" presName="vertSpace2b" presStyleCnt="0"/>
      <dgm:spPr/>
    </dgm:pt>
    <dgm:pt modelId="{941E1D30-2D75-43EA-8297-F63D0286FD01}" type="pres">
      <dgm:prSet presAssocID="{D516950D-DF90-4AA8-ADB3-80C5E295D997}" presName="horz2" presStyleCnt="0"/>
      <dgm:spPr/>
    </dgm:pt>
    <dgm:pt modelId="{D0585AA5-1CEA-4C9D-AD74-62851446741B}" type="pres">
      <dgm:prSet presAssocID="{D516950D-DF90-4AA8-ADB3-80C5E295D997}" presName="horzSpace2" presStyleCnt="0"/>
      <dgm:spPr/>
    </dgm:pt>
    <dgm:pt modelId="{54E8EBEF-C4B1-447E-AF66-E820AE888790}" type="pres">
      <dgm:prSet presAssocID="{D516950D-DF90-4AA8-ADB3-80C5E295D997}" presName="tx2" presStyleLbl="revTx" presStyleIdx="7" presStyleCnt="9"/>
      <dgm:spPr/>
    </dgm:pt>
    <dgm:pt modelId="{6BAF78D8-4229-46CA-93B2-B812E0AC58C6}" type="pres">
      <dgm:prSet presAssocID="{D516950D-DF90-4AA8-ADB3-80C5E295D997}" presName="vert2" presStyleCnt="0"/>
      <dgm:spPr/>
    </dgm:pt>
    <dgm:pt modelId="{D12423EC-BEA9-45CA-AEEA-B65E2F3897BC}" type="pres">
      <dgm:prSet presAssocID="{D516950D-DF90-4AA8-ADB3-80C5E295D997}" presName="thinLine2b" presStyleLbl="callout" presStyleIdx="6" presStyleCnt="8"/>
      <dgm:spPr/>
    </dgm:pt>
    <dgm:pt modelId="{89D6EF55-CC0F-464A-A81F-3F9149B43C23}" type="pres">
      <dgm:prSet presAssocID="{D516950D-DF90-4AA8-ADB3-80C5E295D997}" presName="vertSpace2b" presStyleCnt="0"/>
      <dgm:spPr/>
    </dgm:pt>
    <dgm:pt modelId="{1839DFDA-5CB3-40CD-974B-0ACF27497690}" type="pres">
      <dgm:prSet presAssocID="{F8046952-B383-4225-8C8F-A951FE15B39A}" presName="horz2" presStyleCnt="0"/>
      <dgm:spPr/>
    </dgm:pt>
    <dgm:pt modelId="{650D3D51-3C76-4A47-A21D-B0F80453B69F}" type="pres">
      <dgm:prSet presAssocID="{F8046952-B383-4225-8C8F-A951FE15B39A}" presName="horzSpace2" presStyleCnt="0"/>
      <dgm:spPr/>
    </dgm:pt>
    <dgm:pt modelId="{2B5587E6-92F9-4C0B-9EE2-37DBEF814A43}" type="pres">
      <dgm:prSet presAssocID="{F8046952-B383-4225-8C8F-A951FE15B39A}" presName="tx2" presStyleLbl="revTx" presStyleIdx="8" presStyleCnt="9"/>
      <dgm:spPr/>
    </dgm:pt>
    <dgm:pt modelId="{E5A9BBC9-4157-4FA6-9E65-41EBDA9698A0}" type="pres">
      <dgm:prSet presAssocID="{F8046952-B383-4225-8C8F-A951FE15B39A}" presName="vert2" presStyleCnt="0"/>
      <dgm:spPr/>
    </dgm:pt>
    <dgm:pt modelId="{42B72374-62FA-4B99-B7E4-FD188A0B633E}" type="pres">
      <dgm:prSet presAssocID="{F8046952-B383-4225-8C8F-A951FE15B39A}" presName="thinLine2b" presStyleLbl="callout" presStyleIdx="7" presStyleCnt="8"/>
      <dgm:spPr/>
    </dgm:pt>
    <dgm:pt modelId="{AD7AB40A-E87D-4247-924A-7B3D193090EC}" type="pres">
      <dgm:prSet presAssocID="{F8046952-B383-4225-8C8F-A951FE15B39A}" presName="vertSpace2b" presStyleCnt="0"/>
      <dgm:spPr/>
    </dgm:pt>
  </dgm:ptLst>
  <dgm:cxnLst>
    <dgm:cxn modelId="{600BAF17-3561-4178-8283-9D62EDE8AA06}" type="presOf" srcId="{B310797B-E24C-48CB-A691-E8071ADDA06A}" destId="{924F35A1-247E-4916-B3AF-C720118DA8CF}" srcOrd="0" destOrd="0" presId="urn:microsoft.com/office/officeart/2008/layout/LinedList"/>
    <dgm:cxn modelId="{79F6E31B-BA43-4443-AF03-691E2BB245A4}" type="presOf" srcId="{BF4566BA-0250-4AF8-84DB-7F28679807AE}" destId="{3E406B3A-872D-4213-925D-DEC8F2D4D333}" srcOrd="0" destOrd="0" presId="urn:microsoft.com/office/officeart/2008/layout/LinedList"/>
    <dgm:cxn modelId="{08844723-E8A7-46D2-BD9F-DBF945435400}" type="presOf" srcId="{D516950D-DF90-4AA8-ADB3-80C5E295D997}" destId="{54E8EBEF-C4B1-447E-AF66-E820AE888790}" srcOrd="0" destOrd="0" presId="urn:microsoft.com/office/officeart/2008/layout/LinedList"/>
    <dgm:cxn modelId="{02357435-A17C-4F0D-A6D9-FC4789E91072}" type="presOf" srcId="{19F338F6-B70C-425B-A5DB-8A6C1236B03C}" destId="{E7FBD2F8-5C8E-4CBC-871B-6B5B50CD35EF}" srcOrd="0" destOrd="0" presId="urn:microsoft.com/office/officeart/2008/layout/LinedList"/>
    <dgm:cxn modelId="{61DD2A61-D559-4A13-B726-6858A64DB8C9}" srcId="{C97F0E4E-CCAC-4C85-8A33-DEA051F9A7EA}" destId="{BF4566BA-0250-4AF8-84DB-7F28679807AE}" srcOrd="1" destOrd="0" parTransId="{1FF30988-6D7F-47B0-A92D-4C9406516DB3}" sibTransId="{E544B95E-FE6B-4416-A331-113725A328BB}"/>
    <dgm:cxn modelId="{6E7D8D63-EC26-474A-B3D9-79E0C545E467}" type="presOf" srcId="{3D64E678-706A-42BA-8B44-50734DA7A38D}" destId="{C0A89ED2-A98B-41EE-AFC3-07F7A49782B4}" srcOrd="0" destOrd="0" presId="urn:microsoft.com/office/officeart/2008/layout/LinedList"/>
    <dgm:cxn modelId="{C8E79149-1D86-4B61-9AC8-1A71113F871D}" srcId="{C97F0E4E-CCAC-4C85-8A33-DEA051F9A7EA}" destId="{19F338F6-B70C-425B-A5DB-8A6C1236B03C}" srcOrd="2" destOrd="0" parTransId="{0EBA83B9-22BB-4F0C-AB8D-281955111BB6}" sibTransId="{D153630D-D3B3-4621-A1F1-2E42561A3788}"/>
    <dgm:cxn modelId="{C948CB53-CB01-48C8-B07B-E25D4242FCDF}" srcId="{C97F0E4E-CCAC-4C85-8A33-DEA051F9A7EA}" destId="{D516950D-DF90-4AA8-ADB3-80C5E295D997}" srcOrd="6" destOrd="0" parTransId="{F2158F4B-D5D7-4204-9234-F6D7678A38B5}" sibTransId="{1338F7E3-2C63-45F6-8C45-A1FCE4D71F96}"/>
    <dgm:cxn modelId="{499D1078-64A1-4666-852A-2B23641E0BB6}" type="presOf" srcId="{0CF81AE5-7527-4B92-843C-A30A85F4A866}" destId="{FBABC8C6-2277-48C6-97B9-551769B3779A}" srcOrd="0" destOrd="0" presId="urn:microsoft.com/office/officeart/2008/layout/LinedList"/>
    <dgm:cxn modelId="{A9CB8D7F-EF40-4A84-A332-2039771C2C2C}" type="presOf" srcId="{F8046952-B383-4225-8C8F-A951FE15B39A}" destId="{2B5587E6-92F9-4C0B-9EE2-37DBEF814A43}" srcOrd="0" destOrd="0" presId="urn:microsoft.com/office/officeart/2008/layout/LinedList"/>
    <dgm:cxn modelId="{6ED8DB8D-EF75-4178-A35D-B0494EFCD9A1}" srcId="{C97F0E4E-CCAC-4C85-8A33-DEA051F9A7EA}" destId="{0CF81AE5-7527-4B92-843C-A30A85F4A866}" srcOrd="0" destOrd="0" parTransId="{6FA35FC2-1395-4097-84BE-7A5BD5DBA634}" sibTransId="{05EF0C62-F38F-4A9B-A3F0-3A6FFAE0DA60}"/>
    <dgm:cxn modelId="{41E5FB92-C21F-471E-90D5-4317989EEFD8}" srcId="{C97F0E4E-CCAC-4C85-8A33-DEA051F9A7EA}" destId="{3D64E678-706A-42BA-8B44-50734DA7A38D}" srcOrd="5" destOrd="0" parTransId="{EFA1ECC1-0C79-4DA9-B4CA-C01B9C2396A4}" sibTransId="{B718A7F2-3B80-4C22-B3EB-C6EB8FBE69F9}"/>
    <dgm:cxn modelId="{15B0D69A-4BFC-4DD1-AF47-DC7AE5AD1C0B}" srcId="{C97F0E4E-CCAC-4C85-8A33-DEA051F9A7EA}" destId="{19E5E18F-BDA1-402A-B0C9-8064FEB6B53E}" srcOrd="3" destOrd="0" parTransId="{F9367967-74A2-472A-A9D5-898B04E84039}" sibTransId="{7FC43B98-45F7-4367-87C3-C949B29588CC}"/>
    <dgm:cxn modelId="{0AC249C0-7525-4813-9F38-CB8DD09F8F3A}" type="presOf" srcId="{19E5E18F-BDA1-402A-B0C9-8064FEB6B53E}" destId="{01C5E242-1CB1-4341-BBD1-56DCE3D96DC7}" srcOrd="0" destOrd="0" presId="urn:microsoft.com/office/officeart/2008/layout/LinedList"/>
    <dgm:cxn modelId="{C11A62C1-9DFC-4915-94DC-BC8BEC381893}" type="presOf" srcId="{C97F0E4E-CCAC-4C85-8A33-DEA051F9A7EA}" destId="{43497186-6A59-46F1-8F3E-0395515EB0C9}" srcOrd="0" destOrd="0" presId="urn:microsoft.com/office/officeart/2008/layout/LinedList"/>
    <dgm:cxn modelId="{498FDEDA-AEB2-49B7-95AD-64D9AA86D3C4}" srcId="{C97F0E4E-CCAC-4C85-8A33-DEA051F9A7EA}" destId="{860B04B8-1FDB-4FCB-A086-E3AC810A0C81}" srcOrd="4" destOrd="0" parTransId="{E61733D0-BA73-40E1-8C1B-9C2BB4C78F3E}" sibTransId="{B912BF7E-C06F-452B-8A22-455E4215900E}"/>
    <dgm:cxn modelId="{1896DBE0-CC71-411F-9713-C83C0E6FF4AC}" type="presOf" srcId="{860B04B8-1FDB-4FCB-A086-E3AC810A0C81}" destId="{80152872-E8EF-4246-A24F-5B368FBFE8E4}" srcOrd="0" destOrd="0" presId="urn:microsoft.com/office/officeart/2008/layout/LinedList"/>
    <dgm:cxn modelId="{E5D63DE8-4450-45D8-A894-D9B44479FA27}" srcId="{C97F0E4E-CCAC-4C85-8A33-DEA051F9A7EA}" destId="{F8046952-B383-4225-8C8F-A951FE15B39A}" srcOrd="7" destOrd="0" parTransId="{DC069770-93DA-4DB9-9FDC-A007C7B757CB}" sibTransId="{8581B242-D44A-46BF-9826-9F3C16CFAAB6}"/>
    <dgm:cxn modelId="{8FDBE0E9-DAEA-407C-B168-6A8365274CAE}" srcId="{B310797B-E24C-48CB-A691-E8071ADDA06A}" destId="{C97F0E4E-CCAC-4C85-8A33-DEA051F9A7EA}" srcOrd="0" destOrd="0" parTransId="{7AFD2ECD-3B11-4508-A1E7-14EC688099FA}" sibTransId="{62AAA07F-2012-4986-BE52-05623A7A7155}"/>
    <dgm:cxn modelId="{B83D8117-D6D6-4333-8585-27C1131CC7E6}" type="presParOf" srcId="{924F35A1-247E-4916-B3AF-C720118DA8CF}" destId="{A418985A-0CAE-4463-9D8B-38C976ECFE28}" srcOrd="0" destOrd="0" presId="urn:microsoft.com/office/officeart/2008/layout/LinedList"/>
    <dgm:cxn modelId="{FDA21449-29BE-4028-BA1A-F882FF710366}" type="presParOf" srcId="{924F35A1-247E-4916-B3AF-C720118DA8CF}" destId="{1FE355A6-7152-48D9-B4E6-E19993878F39}" srcOrd="1" destOrd="0" presId="urn:microsoft.com/office/officeart/2008/layout/LinedList"/>
    <dgm:cxn modelId="{98FC2DB4-C7A0-4071-A2CD-AF1468C93378}" type="presParOf" srcId="{1FE355A6-7152-48D9-B4E6-E19993878F39}" destId="{43497186-6A59-46F1-8F3E-0395515EB0C9}" srcOrd="0" destOrd="0" presId="urn:microsoft.com/office/officeart/2008/layout/LinedList"/>
    <dgm:cxn modelId="{D17511B1-9854-40DF-8523-3553497B8AC6}" type="presParOf" srcId="{1FE355A6-7152-48D9-B4E6-E19993878F39}" destId="{BBE493FC-A69B-4BD8-8761-E6FF5DC0D6C3}" srcOrd="1" destOrd="0" presId="urn:microsoft.com/office/officeart/2008/layout/LinedList"/>
    <dgm:cxn modelId="{FF585B06-3086-47FC-858B-B28D3AE2F32D}" type="presParOf" srcId="{BBE493FC-A69B-4BD8-8761-E6FF5DC0D6C3}" destId="{E257FB20-0F0C-4B03-A6F2-CC6AFF57DE32}" srcOrd="0" destOrd="0" presId="urn:microsoft.com/office/officeart/2008/layout/LinedList"/>
    <dgm:cxn modelId="{5822E015-5750-442D-A5A2-F219CCEA871D}" type="presParOf" srcId="{BBE493FC-A69B-4BD8-8761-E6FF5DC0D6C3}" destId="{65BB21A7-1040-4168-881A-124C8A6D89CF}" srcOrd="1" destOrd="0" presId="urn:microsoft.com/office/officeart/2008/layout/LinedList"/>
    <dgm:cxn modelId="{2D2A191A-9123-4063-9C65-9ADC6DCA624C}" type="presParOf" srcId="{65BB21A7-1040-4168-881A-124C8A6D89CF}" destId="{C2551F6D-7C7F-4085-BFDE-E662E3B4C5E5}" srcOrd="0" destOrd="0" presId="urn:microsoft.com/office/officeart/2008/layout/LinedList"/>
    <dgm:cxn modelId="{538660CA-EC37-4FFF-843A-5A72BCCDB261}" type="presParOf" srcId="{65BB21A7-1040-4168-881A-124C8A6D89CF}" destId="{FBABC8C6-2277-48C6-97B9-551769B3779A}" srcOrd="1" destOrd="0" presId="urn:microsoft.com/office/officeart/2008/layout/LinedList"/>
    <dgm:cxn modelId="{D010561F-CE69-41D0-97B3-91A94C648CA6}" type="presParOf" srcId="{65BB21A7-1040-4168-881A-124C8A6D89CF}" destId="{6528605C-8195-46CA-8CBF-152B20E7A6E4}" srcOrd="2" destOrd="0" presId="urn:microsoft.com/office/officeart/2008/layout/LinedList"/>
    <dgm:cxn modelId="{A71D365E-EF5A-491C-A13E-2101B66EEFF5}" type="presParOf" srcId="{BBE493FC-A69B-4BD8-8761-E6FF5DC0D6C3}" destId="{3EB4AD69-1759-4405-BF36-21C6B4776EF2}" srcOrd="2" destOrd="0" presId="urn:microsoft.com/office/officeart/2008/layout/LinedList"/>
    <dgm:cxn modelId="{1C3DDE9C-D475-4A8D-9582-77052C1B02AB}" type="presParOf" srcId="{BBE493FC-A69B-4BD8-8761-E6FF5DC0D6C3}" destId="{B4D0A1B1-22E5-4717-A3B7-839949740D0D}" srcOrd="3" destOrd="0" presId="urn:microsoft.com/office/officeart/2008/layout/LinedList"/>
    <dgm:cxn modelId="{48067CE6-97C8-49C1-8F13-7659D728C68B}" type="presParOf" srcId="{BBE493FC-A69B-4BD8-8761-E6FF5DC0D6C3}" destId="{13C49654-FBF1-42EF-AED4-B34BAA2C4540}" srcOrd="4" destOrd="0" presId="urn:microsoft.com/office/officeart/2008/layout/LinedList"/>
    <dgm:cxn modelId="{7205FB62-798B-4375-8B0C-1B14FF791C4A}" type="presParOf" srcId="{13C49654-FBF1-42EF-AED4-B34BAA2C4540}" destId="{C676B4C4-ED26-4DFE-895D-AEEC51C13E03}" srcOrd="0" destOrd="0" presId="urn:microsoft.com/office/officeart/2008/layout/LinedList"/>
    <dgm:cxn modelId="{D4200A08-C3F1-4182-A4D3-5FE8637DDC62}" type="presParOf" srcId="{13C49654-FBF1-42EF-AED4-B34BAA2C4540}" destId="{3E406B3A-872D-4213-925D-DEC8F2D4D333}" srcOrd="1" destOrd="0" presId="urn:microsoft.com/office/officeart/2008/layout/LinedList"/>
    <dgm:cxn modelId="{C5FEADA1-C3A9-40C3-9238-518F9DD3DE46}" type="presParOf" srcId="{13C49654-FBF1-42EF-AED4-B34BAA2C4540}" destId="{581068B4-6C59-4C69-AF13-FC71CBC76970}" srcOrd="2" destOrd="0" presId="urn:microsoft.com/office/officeart/2008/layout/LinedList"/>
    <dgm:cxn modelId="{ED7F38A4-4492-4CFF-A368-700470F0A699}" type="presParOf" srcId="{BBE493FC-A69B-4BD8-8761-E6FF5DC0D6C3}" destId="{5F2876A4-EBDE-45E6-869E-7AF05C80C1FB}" srcOrd="5" destOrd="0" presId="urn:microsoft.com/office/officeart/2008/layout/LinedList"/>
    <dgm:cxn modelId="{38C51C6D-DC11-4E15-8786-795EC6359D4A}" type="presParOf" srcId="{BBE493FC-A69B-4BD8-8761-E6FF5DC0D6C3}" destId="{FA89D3F4-6D28-4912-B05C-B638A29049D5}" srcOrd="6" destOrd="0" presId="urn:microsoft.com/office/officeart/2008/layout/LinedList"/>
    <dgm:cxn modelId="{676C9569-35CD-483D-B6BF-EBC2A4A7F615}" type="presParOf" srcId="{BBE493FC-A69B-4BD8-8761-E6FF5DC0D6C3}" destId="{09435CA2-3655-43CA-86FC-26A5231A0A16}" srcOrd="7" destOrd="0" presId="urn:microsoft.com/office/officeart/2008/layout/LinedList"/>
    <dgm:cxn modelId="{2E42746B-BAD4-47EB-973F-3F6F7A648D41}" type="presParOf" srcId="{09435CA2-3655-43CA-86FC-26A5231A0A16}" destId="{78883CB0-33D0-43A2-81CB-10BAE39CEDA3}" srcOrd="0" destOrd="0" presId="urn:microsoft.com/office/officeart/2008/layout/LinedList"/>
    <dgm:cxn modelId="{C3FDAB57-D456-4EF5-B28A-2F1F32B2A089}" type="presParOf" srcId="{09435CA2-3655-43CA-86FC-26A5231A0A16}" destId="{E7FBD2F8-5C8E-4CBC-871B-6B5B50CD35EF}" srcOrd="1" destOrd="0" presId="urn:microsoft.com/office/officeart/2008/layout/LinedList"/>
    <dgm:cxn modelId="{BC221F29-0091-4570-8EB7-3D2507FAD626}" type="presParOf" srcId="{09435CA2-3655-43CA-86FC-26A5231A0A16}" destId="{18A565E8-E8ED-4DFB-8949-2B53661C2620}" srcOrd="2" destOrd="0" presId="urn:microsoft.com/office/officeart/2008/layout/LinedList"/>
    <dgm:cxn modelId="{37BB9F4B-6D87-4A2E-A69D-BB9D6BCD9FC1}" type="presParOf" srcId="{BBE493FC-A69B-4BD8-8761-E6FF5DC0D6C3}" destId="{5EFE760A-827B-4201-9221-9CD14275B8F0}" srcOrd="8" destOrd="0" presId="urn:microsoft.com/office/officeart/2008/layout/LinedList"/>
    <dgm:cxn modelId="{44CE7BC5-D609-49C8-B103-DC6FC7F2F568}" type="presParOf" srcId="{BBE493FC-A69B-4BD8-8761-E6FF5DC0D6C3}" destId="{22B29D6E-8BE6-4FF9-9FD1-16D9D14BCEFC}" srcOrd="9" destOrd="0" presId="urn:microsoft.com/office/officeart/2008/layout/LinedList"/>
    <dgm:cxn modelId="{2E73FF3A-F072-4561-ADF9-524BE02780A6}" type="presParOf" srcId="{BBE493FC-A69B-4BD8-8761-E6FF5DC0D6C3}" destId="{2C5C9AD7-A71B-48A6-8FD7-BED11CF6D8A0}" srcOrd="10" destOrd="0" presId="urn:microsoft.com/office/officeart/2008/layout/LinedList"/>
    <dgm:cxn modelId="{DDC951FE-8518-4314-9C0D-70B8418A5F74}" type="presParOf" srcId="{2C5C9AD7-A71B-48A6-8FD7-BED11CF6D8A0}" destId="{7AE39FAC-EAEC-4581-9784-0315E9CB1241}" srcOrd="0" destOrd="0" presId="urn:microsoft.com/office/officeart/2008/layout/LinedList"/>
    <dgm:cxn modelId="{DA66D055-B586-4971-99CC-C1DE71DF1143}" type="presParOf" srcId="{2C5C9AD7-A71B-48A6-8FD7-BED11CF6D8A0}" destId="{01C5E242-1CB1-4341-BBD1-56DCE3D96DC7}" srcOrd="1" destOrd="0" presId="urn:microsoft.com/office/officeart/2008/layout/LinedList"/>
    <dgm:cxn modelId="{092395FE-78D2-4BD0-B41F-BB20E0C5FF12}" type="presParOf" srcId="{2C5C9AD7-A71B-48A6-8FD7-BED11CF6D8A0}" destId="{23D53EFD-38F0-433F-A669-DACB2EB2EFEA}" srcOrd="2" destOrd="0" presId="urn:microsoft.com/office/officeart/2008/layout/LinedList"/>
    <dgm:cxn modelId="{6D308E57-37C5-4D8A-A762-212A8335C4C8}" type="presParOf" srcId="{BBE493FC-A69B-4BD8-8761-E6FF5DC0D6C3}" destId="{A9AC1E3F-CED6-402C-A6B0-FC8CF72855D3}" srcOrd="11" destOrd="0" presId="urn:microsoft.com/office/officeart/2008/layout/LinedList"/>
    <dgm:cxn modelId="{E196D369-B1B5-4970-ACAE-CCE6BB79C487}" type="presParOf" srcId="{BBE493FC-A69B-4BD8-8761-E6FF5DC0D6C3}" destId="{7B871506-8E0F-410A-B943-94E2E202591B}" srcOrd="12" destOrd="0" presId="urn:microsoft.com/office/officeart/2008/layout/LinedList"/>
    <dgm:cxn modelId="{9E432159-38DB-49FF-AE23-B8B80316B88A}" type="presParOf" srcId="{BBE493FC-A69B-4BD8-8761-E6FF5DC0D6C3}" destId="{6B831889-E5DE-4959-BE0D-33B7441E3470}" srcOrd="13" destOrd="0" presId="urn:microsoft.com/office/officeart/2008/layout/LinedList"/>
    <dgm:cxn modelId="{DDEEB110-0332-42D6-ADAC-845DB2245E0E}" type="presParOf" srcId="{6B831889-E5DE-4959-BE0D-33B7441E3470}" destId="{F40AB7F0-904C-4E38-9337-C49B667C6A6B}" srcOrd="0" destOrd="0" presId="urn:microsoft.com/office/officeart/2008/layout/LinedList"/>
    <dgm:cxn modelId="{53704563-9C6F-40AA-9CC6-82355DCDEC62}" type="presParOf" srcId="{6B831889-E5DE-4959-BE0D-33B7441E3470}" destId="{80152872-E8EF-4246-A24F-5B368FBFE8E4}" srcOrd="1" destOrd="0" presId="urn:microsoft.com/office/officeart/2008/layout/LinedList"/>
    <dgm:cxn modelId="{EDB3727D-41FC-443D-B98B-2C83A76CBFC8}" type="presParOf" srcId="{6B831889-E5DE-4959-BE0D-33B7441E3470}" destId="{6B410C84-BDBE-4F3B-918C-918C30876FE1}" srcOrd="2" destOrd="0" presId="urn:microsoft.com/office/officeart/2008/layout/LinedList"/>
    <dgm:cxn modelId="{EBE430E1-FD10-4ED4-8F6B-9C312673FAA4}" type="presParOf" srcId="{BBE493FC-A69B-4BD8-8761-E6FF5DC0D6C3}" destId="{C73AA1E0-F0C5-4B18-A398-6E69C89AB785}" srcOrd="14" destOrd="0" presId="urn:microsoft.com/office/officeart/2008/layout/LinedList"/>
    <dgm:cxn modelId="{0EF548E1-74AB-4799-AC3C-FEBD347D6AC6}" type="presParOf" srcId="{BBE493FC-A69B-4BD8-8761-E6FF5DC0D6C3}" destId="{B24A4726-3E57-4ACD-B29E-319B1F0CC897}" srcOrd="15" destOrd="0" presId="urn:microsoft.com/office/officeart/2008/layout/LinedList"/>
    <dgm:cxn modelId="{997C7383-9CDA-4E76-9748-870BDC818A5D}" type="presParOf" srcId="{BBE493FC-A69B-4BD8-8761-E6FF5DC0D6C3}" destId="{D52F5065-7034-4B08-BDD1-D5B3FBF4B1DF}" srcOrd="16" destOrd="0" presId="urn:microsoft.com/office/officeart/2008/layout/LinedList"/>
    <dgm:cxn modelId="{3E32C2B3-4033-4050-979D-75A8BCC02FAC}" type="presParOf" srcId="{D52F5065-7034-4B08-BDD1-D5B3FBF4B1DF}" destId="{326BAB28-0680-47BB-8585-BFE5E82B580D}" srcOrd="0" destOrd="0" presId="urn:microsoft.com/office/officeart/2008/layout/LinedList"/>
    <dgm:cxn modelId="{FCFB305D-6CB2-4229-962E-DF15DD7AE56F}" type="presParOf" srcId="{D52F5065-7034-4B08-BDD1-D5B3FBF4B1DF}" destId="{C0A89ED2-A98B-41EE-AFC3-07F7A49782B4}" srcOrd="1" destOrd="0" presId="urn:microsoft.com/office/officeart/2008/layout/LinedList"/>
    <dgm:cxn modelId="{C85CF61E-3500-404B-9893-EFB33F092DD2}" type="presParOf" srcId="{D52F5065-7034-4B08-BDD1-D5B3FBF4B1DF}" destId="{240076BB-C103-495C-AAC0-496E792AA4C2}" srcOrd="2" destOrd="0" presId="urn:microsoft.com/office/officeart/2008/layout/LinedList"/>
    <dgm:cxn modelId="{431FBFDB-8B4F-4574-BDB1-C6A70A14BA45}" type="presParOf" srcId="{BBE493FC-A69B-4BD8-8761-E6FF5DC0D6C3}" destId="{D4B9AA35-662A-4D3E-AF75-9E4FDFCF73E8}" srcOrd="17" destOrd="0" presId="urn:microsoft.com/office/officeart/2008/layout/LinedList"/>
    <dgm:cxn modelId="{E2FEFB92-7BD1-426D-9076-FF909956FE86}" type="presParOf" srcId="{BBE493FC-A69B-4BD8-8761-E6FF5DC0D6C3}" destId="{AF117F68-C9EA-4434-ACC3-E256961A55C1}" srcOrd="18" destOrd="0" presId="urn:microsoft.com/office/officeart/2008/layout/LinedList"/>
    <dgm:cxn modelId="{4FF125EF-5CE7-490B-B4BD-122BD37CE3E5}" type="presParOf" srcId="{BBE493FC-A69B-4BD8-8761-E6FF5DC0D6C3}" destId="{941E1D30-2D75-43EA-8297-F63D0286FD01}" srcOrd="19" destOrd="0" presId="urn:microsoft.com/office/officeart/2008/layout/LinedList"/>
    <dgm:cxn modelId="{7AC2471D-3944-4198-B60E-2B5CC8A659C5}" type="presParOf" srcId="{941E1D30-2D75-43EA-8297-F63D0286FD01}" destId="{D0585AA5-1CEA-4C9D-AD74-62851446741B}" srcOrd="0" destOrd="0" presId="urn:microsoft.com/office/officeart/2008/layout/LinedList"/>
    <dgm:cxn modelId="{77728168-EC6D-47D1-A8AA-577CD8CE571F}" type="presParOf" srcId="{941E1D30-2D75-43EA-8297-F63D0286FD01}" destId="{54E8EBEF-C4B1-447E-AF66-E820AE888790}" srcOrd="1" destOrd="0" presId="urn:microsoft.com/office/officeart/2008/layout/LinedList"/>
    <dgm:cxn modelId="{BDBA0E57-A8EC-4DFD-8E88-5254BABA4732}" type="presParOf" srcId="{941E1D30-2D75-43EA-8297-F63D0286FD01}" destId="{6BAF78D8-4229-46CA-93B2-B812E0AC58C6}" srcOrd="2" destOrd="0" presId="urn:microsoft.com/office/officeart/2008/layout/LinedList"/>
    <dgm:cxn modelId="{24C387E5-6C91-4153-B92B-5558C43E8260}" type="presParOf" srcId="{BBE493FC-A69B-4BD8-8761-E6FF5DC0D6C3}" destId="{D12423EC-BEA9-45CA-AEEA-B65E2F3897BC}" srcOrd="20" destOrd="0" presId="urn:microsoft.com/office/officeart/2008/layout/LinedList"/>
    <dgm:cxn modelId="{D3DC0D6E-3BD9-4297-BBD1-2D3822D4D449}" type="presParOf" srcId="{BBE493FC-A69B-4BD8-8761-E6FF5DC0D6C3}" destId="{89D6EF55-CC0F-464A-A81F-3F9149B43C23}" srcOrd="21" destOrd="0" presId="urn:microsoft.com/office/officeart/2008/layout/LinedList"/>
    <dgm:cxn modelId="{21465A7F-FEBA-4AB0-A6E8-66A2848B0A96}" type="presParOf" srcId="{BBE493FC-A69B-4BD8-8761-E6FF5DC0D6C3}" destId="{1839DFDA-5CB3-40CD-974B-0ACF27497690}" srcOrd="22" destOrd="0" presId="urn:microsoft.com/office/officeart/2008/layout/LinedList"/>
    <dgm:cxn modelId="{64E415AC-A036-417A-9DCA-D52149BF2282}" type="presParOf" srcId="{1839DFDA-5CB3-40CD-974B-0ACF27497690}" destId="{650D3D51-3C76-4A47-A21D-B0F80453B69F}" srcOrd="0" destOrd="0" presId="urn:microsoft.com/office/officeart/2008/layout/LinedList"/>
    <dgm:cxn modelId="{6E84EA11-2819-4DDF-9C2E-C2124D0CC57F}" type="presParOf" srcId="{1839DFDA-5CB3-40CD-974B-0ACF27497690}" destId="{2B5587E6-92F9-4C0B-9EE2-37DBEF814A43}" srcOrd="1" destOrd="0" presId="urn:microsoft.com/office/officeart/2008/layout/LinedList"/>
    <dgm:cxn modelId="{456C3C19-1F71-4947-993C-27B8A0C8C6D8}" type="presParOf" srcId="{1839DFDA-5CB3-40CD-974B-0ACF27497690}" destId="{E5A9BBC9-4157-4FA6-9E65-41EBDA9698A0}" srcOrd="2" destOrd="0" presId="urn:microsoft.com/office/officeart/2008/layout/LinedList"/>
    <dgm:cxn modelId="{061B3B50-6DFA-4AC5-8B7D-4D157138F9CA}" type="presParOf" srcId="{BBE493FC-A69B-4BD8-8761-E6FF5DC0D6C3}" destId="{42B72374-62FA-4B99-B7E4-FD188A0B633E}" srcOrd="23" destOrd="0" presId="urn:microsoft.com/office/officeart/2008/layout/LinedList"/>
    <dgm:cxn modelId="{EC266295-BD81-48D7-930D-EF7922419AA5}" type="presParOf" srcId="{BBE493FC-A69B-4BD8-8761-E6FF5DC0D6C3}" destId="{AD7AB40A-E87D-4247-924A-7B3D193090EC}"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AB0717-5CD2-4756-ABE0-8E1BA09EFC3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4942543-4A65-428E-8243-A9370E68F168}">
      <dgm:prSet/>
      <dgm:spPr/>
      <dgm:t>
        <a:bodyPr/>
        <a:lstStyle/>
        <a:p>
          <a:r>
            <a:rPr lang="en-US" b="1" dirty="0">
              <a:solidFill>
                <a:schemeClr val="accent4"/>
              </a:solidFill>
            </a:rPr>
            <a:t>The Exchange </a:t>
          </a:r>
          <a:r>
            <a:rPr lang="en-US" b="1" dirty="0"/>
            <a:t>may decide to suspend or terminate trading in a financial instrument,</a:t>
          </a:r>
          <a:endParaRPr lang="fi-FI" dirty="0"/>
        </a:p>
      </dgm:t>
    </dgm:pt>
    <dgm:pt modelId="{6A6CE148-3940-4B4E-8F8C-AE8B3811D14C}" type="parTrans" cxnId="{33325BE7-6B47-4B26-9A82-7AC924E5EE19}">
      <dgm:prSet/>
      <dgm:spPr/>
      <dgm:t>
        <a:bodyPr/>
        <a:lstStyle/>
        <a:p>
          <a:endParaRPr lang="fi-FI"/>
        </a:p>
      </dgm:t>
    </dgm:pt>
    <dgm:pt modelId="{E362DDF9-B823-4724-8749-822B61F4DC92}" type="sibTrans" cxnId="{33325BE7-6B47-4B26-9A82-7AC924E5EE19}">
      <dgm:prSet/>
      <dgm:spPr/>
      <dgm:t>
        <a:bodyPr/>
        <a:lstStyle/>
        <a:p>
          <a:endParaRPr lang="fi-FI"/>
        </a:p>
      </dgm:t>
    </dgm:pt>
    <dgm:pt modelId="{0E9BD026-177F-4C26-AEEB-58D2AF3BFED8}">
      <dgm:prSet/>
      <dgm:spPr/>
      <dgm:t>
        <a:bodyPr/>
        <a:lstStyle/>
        <a:p>
          <a:r>
            <a:rPr lang="en-US" dirty="0"/>
            <a:t>if the </a:t>
          </a:r>
          <a:r>
            <a:rPr lang="en-US" dirty="0">
              <a:solidFill>
                <a:schemeClr val="accent4"/>
              </a:solidFill>
            </a:rPr>
            <a:t>financial instrument or the issuer </a:t>
          </a:r>
          <a:r>
            <a:rPr lang="en-US" dirty="0"/>
            <a:t>of the security of the financial instrument </a:t>
          </a:r>
          <a:r>
            <a:rPr lang="en-US" dirty="0">
              <a:solidFill>
                <a:schemeClr val="accent4"/>
              </a:solidFill>
            </a:rPr>
            <a:t>no longer meets the requirements </a:t>
          </a:r>
          <a:r>
            <a:rPr lang="en-US" dirty="0"/>
            <a:t>of the rules of the stock exchange, or</a:t>
          </a:r>
          <a:endParaRPr lang="fi-FI" dirty="0"/>
        </a:p>
      </dgm:t>
    </dgm:pt>
    <dgm:pt modelId="{21992A63-753B-4682-997E-66ACA6E63C53}" type="parTrans" cxnId="{D3CC5D60-40DA-448F-B2C8-350B2E3677A9}">
      <dgm:prSet/>
      <dgm:spPr/>
      <dgm:t>
        <a:bodyPr/>
        <a:lstStyle/>
        <a:p>
          <a:endParaRPr lang="fi-FI"/>
        </a:p>
      </dgm:t>
    </dgm:pt>
    <dgm:pt modelId="{405D3CF3-84A4-4E3A-8A58-49A2120D4496}" type="sibTrans" cxnId="{D3CC5D60-40DA-448F-B2C8-350B2E3677A9}">
      <dgm:prSet/>
      <dgm:spPr/>
      <dgm:t>
        <a:bodyPr/>
        <a:lstStyle/>
        <a:p>
          <a:endParaRPr lang="fi-FI"/>
        </a:p>
      </dgm:t>
    </dgm:pt>
    <dgm:pt modelId="{76E9B906-62DD-47A9-90AA-A0F71CC07966}">
      <dgm:prSet/>
      <dgm:spPr/>
      <dgm:t>
        <a:bodyPr/>
        <a:lstStyle/>
        <a:p>
          <a:r>
            <a:rPr lang="en-US"/>
            <a:t>if it is otherwise necessary due to rules and regulations issued on the operation of the Exchange, rules of the Exchange or conduct contrary to good practice.</a:t>
          </a:r>
          <a:endParaRPr lang="fi-FI"/>
        </a:p>
      </dgm:t>
    </dgm:pt>
    <dgm:pt modelId="{71A9242A-B2A5-4C8A-A014-C8C109348359}" type="parTrans" cxnId="{AB91F14F-DF60-4935-8B75-FEECB75A7929}">
      <dgm:prSet/>
      <dgm:spPr/>
      <dgm:t>
        <a:bodyPr/>
        <a:lstStyle/>
        <a:p>
          <a:endParaRPr lang="fi-FI"/>
        </a:p>
      </dgm:t>
    </dgm:pt>
    <dgm:pt modelId="{CDD8298B-87B8-421A-A511-2109871FE278}" type="sibTrans" cxnId="{AB91F14F-DF60-4935-8B75-FEECB75A7929}">
      <dgm:prSet/>
      <dgm:spPr/>
      <dgm:t>
        <a:bodyPr/>
        <a:lstStyle/>
        <a:p>
          <a:endParaRPr lang="fi-FI"/>
        </a:p>
      </dgm:t>
    </dgm:pt>
    <dgm:pt modelId="{99CE4DBB-20AD-4E4C-9B80-508353BE1CEB}">
      <dgm:prSet/>
      <dgm:spPr/>
      <dgm:t>
        <a:bodyPr/>
        <a:lstStyle/>
        <a:p>
          <a:r>
            <a:rPr lang="en-US" dirty="0">
              <a:solidFill>
                <a:schemeClr val="accent4"/>
              </a:solidFill>
            </a:rPr>
            <a:t>at the request of the issuer </a:t>
          </a:r>
          <a:r>
            <a:rPr lang="en-US" dirty="0"/>
            <a:t>of the financial instrument, in corresponding situations. </a:t>
          </a:r>
          <a:endParaRPr lang="fi-FI" dirty="0"/>
        </a:p>
      </dgm:t>
    </dgm:pt>
    <dgm:pt modelId="{7D7AA517-0D02-4185-B233-24FC98FE1C97}" type="parTrans" cxnId="{F8EEF01D-8D9B-4C3D-BD92-7DD004355B03}">
      <dgm:prSet/>
      <dgm:spPr/>
      <dgm:t>
        <a:bodyPr/>
        <a:lstStyle/>
        <a:p>
          <a:endParaRPr lang="fi-FI"/>
        </a:p>
      </dgm:t>
    </dgm:pt>
    <dgm:pt modelId="{EA17971A-9546-4B52-8B90-942E999DF945}" type="sibTrans" cxnId="{F8EEF01D-8D9B-4C3D-BD92-7DD004355B03}">
      <dgm:prSet/>
      <dgm:spPr/>
      <dgm:t>
        <a:bodyPr/>
        <a:lstStyle/>
        <a:p>
          <a:endParaRPr lang="fi-FI"/>
        </a:p>
      </dgm:t>
    </dgm:pt>
    <dgm:pt modelId="{0F78761F-015A-4EA4-8215-CD54691DB5D6}">
      <dgm:prSet/>
      <dgm:spPr/>
      <dgm:t>
        <a:bodyPr/>
        <a:lstStyle/>
        <a:p>
          <a:r>
            <a:rPr lang="en-US" b="1" dirty="0"/>
            <a:t>However, the Exchange may not suspend or terminate trading in a financial instrument if it would </a:t>
          </a:r>
          <a:r>
            <a:rPr lang="en-US" b="1" dirty="0">
              <a:solidFill>
                <a:schemeClr val="accent4"/>
              </a:solidFill>
            </a:rPr>
            <a:t>cause significant harm to investors or the proper functioning of financial markets</a:t>
          </a:r>
          <a:r>
            <a:rPr lang="en-US" b="1" dirty="0"/>
            <a:t>.</a:t>
          </a:r>
          <a:endParaRPr lang="fi-FI" dirty="0"/>
        </a:p>
      </dgm:t>
    </dgm:pt>
    <dgm:pt modelId="{BA072A85-42FD-4C98-8C9A-1DDFEA8E95D5}" type="parTrans" cxnId="{1B56DB71-5CDB-435C-9150-5E2F6BEAF160}">
      <dgm:prSet/>
      <dgm:spPr/>
      <dgm:t>
        <a:bodyPr/>
        <a:lstStyle/>
        <a:p>
          <a:endParaRPr lang="fi-FI"/>
        </a:p>
      </dgm:t>
    </dgm:pt>
    <dgm:pt modelId="{31F1284A-E9D7-4EDE-B456-76AEC76B192F}" type="sibTrans" cxnId="{1B56DB71-5CDB-435C-9150-5E2F6BEAF160}">
      <dgm:prSet/>
      <dgm:spPr/>
      <dgm:t>
        <a:bodyPr/>
        <a:lstStyle/>
        <a:p>
          <a:endParaRPr lang="fi-FI"/>
        </a:p>
      </dgm:t>
    </dgm:pt>
    <dgm:pt modelId="{670EB1F5-ED91-4CA0-A0D9-5B7F8F4895BC}">
      <dgm:prSet/>
      <dgm:spPr/>
      <dgm:t>
        <a:bodyPr/>
        <a:lstStyle/>
        <a:p>
          <a:r>
            <a:rPr lang="en-US" b="1" dirty="0">
              <a:solidFill>
                <a:schemeClr val="accent4"/>
              </a:solidFill>
            </a:rPr>
            <a:t>The Financial Supervision Authority </a:t>
          </a:r>
          <a:r>
            <a:rPr lang="en-US" b="1" dirty="0"/>
            <a:t>shall order the suspension or termination of trading on </a:t>
          </a:r>
          <a:r>
            <a:rPr lang="en-US" b="1" dirty="0">
              <a:solidFill>
                <a:schemeClr val="accent4"/>
              </a:solidFill>
            </a:rPr>
            <a:t>another regulated market, MTF and OTF </a:t>
          </a:r>
          <a:r>
            <a:rPr lang="en-US" b="1" dirty="0"/>
            <a:t>operating in Finland, or order an insider to suspend or terminate trading in the same financial instrument or a related derivative contract if the reason for the suspension or termination is:</a:t>
          </a:r>
          <a:endParaRPr lang="fi-FI" dirty="0"/>
        </a:p>
      </dgm:t>
    </dgm:pt>
    <dgm:pt modelId="{79A010C2-5D39-4EB9-9D2E-1BC318601761}" type="parTrans" cxnId="{6283E345-EE81-44D5-A411-9D79F952C712}">
      <dgm:prSet/>
      <dgm:spPr/>
      <dgm:t>
        <a:bodyPr/>
        <a:lstStyle/>
        <a:p>
          <a:endParaRPr lang="fi-FI"/>
        </a:p>
      </dgm:t>
    </dgm:pt>
    <dgm:pt modelId="{CC7651F9-F476-40A0-9BC4-CDE77482B3D6}" type="sibTrans" cxnId="{6283E345-EE81-44D5-A411-9D79F952C712}">
      <dgm:prSet/>
      <dgm:spPr/>
      <dgm:t>
        <a:bodyPr/>
        <a:lstStyle/>
        <a:p>
          <a:endParaRPr lang="fi-FI"/>
        </a:p>
      </dgm:t>
    </dgm:pt>
    <dgm:pt modelId="{91AB79F1-5CE7-4133-9B19-5495A0384F81}">
      <dgm:prSet/>
      <dgm:spPr/>
      <dgm:t>
        <a:bodyPr/>
        <a:lstStyle/>
        <a:p>
          <a:r>
            <a:rPr lang="en-US" dirty="0"/>
            <a:t>1) suspicion of </a:t>
          </a:r>
          <a:r>
            <a:rPr lang="en-US" dirty="0">
              <a:solidFill>
                <a:schemeClr val="accent4"/>
              </a:solidFill>
            </a:rPr>
            <a:t>market abuse</a:t>
          </a:r>
          <a:r>
            <a:rPr lang="en-US" dirty="0"/>
            <a:t>;</a:t>
          </a:r>
          <a:endParaRPr lang="fi-FI" dirty="0"/>
        </a:p>
      </dgm:t>
    </dgm:pt>
    <dgm:pt modelId="{5215573E-1C3E-45EB-A024-D50FC5DF3EB5}" type="parTrans" cxnId="{8A469141-DC51-48FF-90C3-060E365043FB}">
      <dgm:prSet/>
      <dgm:spPr/>
      <dgm:t>
        <a:bodyPr/>
        <a:lstStyle/>
        <a:p>
          <a:endParaRPr lang="fi-FI"/>
        </a:p>
      </dgm:t>
    </dgm:pt>
    <dgm:pt modelId="{2ADF72D4-90EF-4465-AF94-F54EA61D4F6E}" type="sibTrans" cxnId="{8A469141-DC51-48FF-90C3-060E365043FB}">
      <dgm:prSet/>
      <dgm:spPr/>
      <dgm:t>
        <a:bodyPr/>
        <a:lstStyle/>
        <a:p>
          <a:endParaRPr lang="fi-FI"/>
        </a:p>
      </dgm:t>
    </dgm:pt>
    <dgm:pt modelId="{EC3FCC7A-48CB-4E14-AC55-B4DE083BA302}">
      <dgm:prSet/>
      <dgm:spPr/>
      <dgm:t>
        <a:bodyPr/>
        <a:lstStyle/>
        <a:p>
          <a:r>
            <a:rPr lang="en-US" dirty="0"/>
            <a:t>2) a </a:t>
          </a:r>
          <a:r>
            <a:rPr lang="en-US" dirty="0">
              <a:solidFill>
                <a:schemeClr val="accent4"/>
              </a:solidFill>
            </a:rPr>
            <a:t>public tender offer</a:t>
          </a:r>
          <a:r>
            <a:rPr lang="en-US" dirty="0"/>
            <a:t>; or</a:t>
          </a:r>
          <a:endParaRPr lang="fi-FI" dirty="0"/>
        </a:p>
      </dgm:t>
    </dgm:pt>
    <dgm:pt modelId="{F2831DF0-767B-4209-97AE-9E036F7367ED}" type="parTrans" cxnId="{D801AB4F-9770-4DF0-9F34-615297239AE1}">
      <dgm:prSet/>
      <dgm:spPr/>
      <dgm:t>
        <a:bodyPr/>
        <a:lstStyle/>
        <a:p>
          <a:endParaRPr lang="fi-FI"/>
        </a:p>
      </dgm:t>
    </dgm:pt>
    <dgm:pt modelId="{E8350CF7-A1C9-498E-BFBE-13213DF94B47}" type="sibTrans" cxnId="{D801AB4F-9770-4DF0-9F34-615297239AE1}">
      <dgm:prSet/>
      <dgm:spPr/>
      <dgm:t>
        <a:bodyPr/>
        <a:lstStyle/>
        <a:p>
          <a:endParaRPr lang="fi-FI"/>
        </a:p>
      </dgm:t>
    </dgm:pt>
    <dgm:pt modelId="{28FBF066-42C6-4355-B277-6F26B969D318}">
      <dgm:prSet/>
      <dgm:spPr/>
      <dgm:t>
        <a:bodyPr/>
        <a:lstStyle/>
        <a:p>
          <a:r>
            <a:rPr lang="en-US"/>
            <a:t>3) no inside information has been disclosed about the issuer or the financial instrument in accordance with Articles 7 and 17 of the EU Market Abuse Regulation.</a:t>
          </a:r>
          <a:endParaRPr lang="fi-FI"/>
        </a:p>
      </dgm:t>
    </dgm:pt>
    <dgm:pt modelId="{D8124682-5AF3-4A3A-800C-2452485F320D}" type="parTrans" cxnId="{DAA0A340-C826-446B-B214-591D5DCDC0BF}">
      <dgm:prSet/>
      <dgm:spPr/>
      <dgm:t>
        <a:bodyPr/>
        <a:lstStyle/>
        <a:p>
          <a:endParaRPr lang="fi-FI"/>
        </a:p>
      </dgm:t>
    </dgm:pt>
    <dgm:pt modelId="{F92A9E88-24E3-44CD-A2CB-7958A8CE3D47}" type="sibTrans" cxnId="{DAA0A340-C826-446B-B214-591D5DCDC0BF}">
      <dgm:prSet/>
      <dgm:spPr/>
      <dgm:t>
        <a:bodyPr/>
        <a:lstStyle/>
        <a:p>
          <a:endParaRPr lang="fi-FI"/>
        </a:p>
      </dgm:t>
    </dgm:pt>
    <dgm:pt modelId="{EFEDD357-A1C8-45D6-84DB-234DF9325BA5}" type="pres">
      <dgm:prSet presAssocID="{9FAB0717-5CD2-4756-ABE0-8E1BA09EFC37}" presName="vert0" presStyleCnt="0">
        <dgm:presLayoutVars>
          <dgm:dir/>
          <dgm:animOne val="branch"/>
          <dgm:animLvl val="lvl"/>
        </dgm:presLayoutVars>
      </dgm:prSet>
      <dgm:spPr/>
    </dgm:pt>
    <dgm:pt modelId="{5DC5FD08-676B-47A1-8C4B-3C3B4D416298}" type="pres">
      <dgm:prSet presAssocID="{84942543-4A65-428E-8243-A9370E68F168}" presName="thickLine" presStyleLbl="alignNode1" presStyleIdx="0" presStyleCnt="3"/>
      <dgm:spPr/>
    </dgm:pt>
    <dgm:pt modelId="{21ABDDF1-6909-4CBC-85F1-12CCA654F1F6}" type="pres">
      <dgm:prSet presAssocID="{84942543-4A65-428E-8243-A9370E68F168}" presName="horz1" presStyleCnt="0"/>
      <dgm:spPr/>
    </dgm:pt>
    <dgm:pt modelId="{05A0C5CD-5F66-48C7-9595-34ECC0DE9C24}" type="pres">
      <dgm:prSet presAssocID="{84942543-4A65-428E-8243-A9370E68F168}" presName="tx1" presStyleLbl="revTx" presStyleIdx="0" presStyleCnt="9"/>
      <dgm:spPr/>
    </dgm:pt>
    <dgm:pt modelId="{CB1E2F37-70A8-4A09-8312-7D45A11BD706}" type="pres">
      <dgm:prSet presAssocID="{84942543-4A65-428E-8243-A9370E68F168}" presName="vert1" presStyleCnt="0"/>
      <dgm:spPr/>
    </dgm:pt>
    <dgm:pt modelId="{F7C25316-4A29-4CCA-B8F5-1F1E3E5F5CAA}" type="pres">
      <dgm:prSet presAssocID="{0E9BD026-177F-4C26-AEEB-58D2AF3BFED8}" presName="vertSpace2a" presStyleCnt="0"/>
      <dgm:spPr/>
    </dgm:pt>
    <dgm:pt modelId="{1FD53DF9-E07F-4079-BAB7-0B0D152930EF}" type="pres">
      <dgm:prSet presAssocID="{0E9BD026-177F-4C26-AEEB-58D2AF3BFED8}" presName="horz2" presStyleCnt="0"/>
      <dgm:spPr/>
    </dgm:pt>
    <dgm:pt modelId="{FF217C4E-67AB-4996-BF56-EE05B4B8A472}" type="pres">
      <dgm:prSet presAssocID="{0E9BD026-177F-4C26-AEEB-58D2AF3BFED8}" presName="horzSpace2" presStyleCnt="0"/>
      <dgm:spPr/>
    </dgm:pt>
    <dgm:pt modelId="{2237DAB0-4E02-492A-B230-78462D7047E1}" type="pres">
      <dgm:prSet presAssocID="{0E9BD026-177F-4C26-AEEB-58D2AF3BFED8}" presName="tx2" presStyleLbl="revTx" presStyleIdx="1" presStyleCnt="9"/>
      <dgm:spPr/>
    </dgm:pt>
    <dgm:pt modelId="{955FFABE-9C15-4D82-8BD1-1A4891C98CFA}" type="pres">
      <dgm:prSet presAssocID="{0E9BD026-177F-4C26-AEEB-58D2AF3BFED8}" presName="vert2" presStyleCnt="0"/>
      <dgm:spPr/>
    </dgm:pt>
    <dgm:pt modelId="{AA8F60C2-2204-4CB7-BB34-E17A1FA06F5D}" type="pres">
      <dgm:prSet presAssocID="{0E9BD026-177F-4C26-AEEB-58D2AF3BFED8}" presName="thinLine2b" presStyleLbl="callout" presStyleIdx="0" presStyleCnt="6"/>
      <dgm:spPr/>
    </dgm:pt>
    <dgm:pt modelId="{33F0169D-E9C7-4BE9-881F-78BBA7F56162}" type="pres">
      <dgm:prSet presAssocID="{0E9BD026-177F-4C26-AEEB-58D2AF3BFED8}" presName="vertSpace2b" presStyleCnt="0"/>
      <dgm:spPr/>
    </dgm:pt>
    <dgm:pt modelId="{3E597E41-4E39-488B-BC33-EF7C440B823A}" type="pres">
      <dgm:prSet presAssocID="{76E9B906-62DD-47A9-90AA-A0F71CC07966}" presName="horz2" presStyleCnt="0"/>
      <dgm:spPr/>
    </dgm:pt>
    <dgm:pt modelId="{6FBC85C3-7666-4EF5-A960-D4FFF4ABFC51}" type="pres">
      <dgm:prSet presAssocID="{76E9B906-62DD-47A9-90AA-A0F71CC07966}" presName="horzSpace2" presStyleCnt="0"/>
      <dgm:spPr/>
    </dgm:pt>
    <dgm:pt modelId="{755CA67A-348C-4E7E-A93E-2984C95FAD97}" type="pres">
      <dgm:prSet presAssocID="{76E9B906-62DD-47A9-90AA-A0F71CC07966}" presName="tx2" presStyleLbl="revTx" presStyleIdx="2" presStyleCnt="9"/>
      <dgm:spPr/>
    </dgm:pt>
    <dgm:pt modelId="{818ED89F-9B72-4612-AEFE-9D98DC1996DE}" type="pres">
      <dgm:prSet presAssocID="{76E9B906-62DD-47A9-90AA-A0F71CC07966}" presName="vert2" presStyleCnt="0"/>
      <dgm:spPr/>
    </dgm:pt>
    <dgm:pt modelId="{1A7D7B89-E4A7-47DE-B686-7F1FDA11B4E1}" type="pres">
      <dgm:prSet presAssocID="{76E9B906-62DD-47A9-90AA-A0F71CC07966}" presName="thinLine2b" presStyleLbl="callout" presStyleIdx="1" presStyleCnt="6"/>
      <dgm:spPr/>
    </dgm:pt>
    <dgm:pt modelId="{6F31AF3C-9D75-4724-B05B-9034400C4A23}" type="pres">
      <dgm:prSet presAssocID="{76E9B906-62DD-47A9-90AA-A0F71CC07966}" presName="vertSpace2b" presStyleCnt="0"/>
      <dgm:spPr/>
    </dgm:pt>
    <dgm:pt modelId="{4683214A-B74A-4919-A391-F0F906208BD3}" type="pres">
      <dgm:prSet presAssocID="{99CE4DBB-20AD-4E4C-9B80-508353BE1CEB}" presName="horz2" presStyleCnt="0"/>
      <dgm:spPr/>
    </dgm:pt>
    <dgm:pt modelId="{AE9F8D77-F4F6-4BE4-8BC3-E6E4C19C80DA}" type="pres">
      <dgm:prSet presAssocID="{99CE4DBB-20AD-4E4C-9B80-508353BE1CEB}" presName="horzSpace2" presStyleCnt="0"/>
      <dgm:spPr/>
    </dgm:pt>
    <dgm:pt modelId="{DC7C0D13-8BF2-48DB-BD35-E7CBF48B60F5}" type="pres">
      <dgm:prSet presAssocID="{99CE4DBB-20AD-4E4C-9B80-508353BE1CEB}" presName="tx2" presStyleLbl="revTx" presStyleIdx="3" presStyleCnt="9"/>
      <dgm:spPr/>
    </dgm:pt>
    <dgm:pt modelId="{DF65BB0F-F916-4969-8D58-745584446519}" type="pres">
      <dgm:prSet presAssocID="{99CE4DBB-20AD-4E4C-9B80-508353BE1CEB}" presName="vert2" presStyleCnt="0"/>
      <dgm:spPr/>
    </dgm:pt>
    <dgm:pt modelId="{B16E7131-DD88-4765-AE01-1FA75510A256}" type="pres">
      <dgm:prSet presAssocID="{99CE4DBB-20AD-4E4C-9B80-508353BE1CEB}" presName="thinLine2b" presStyleLbl="callout" presStyleIdx="2" presStyleCnt="6"/>
      <dgm:spPr/>
    </dgm:pt>
    <dgm:pt modelId="{8E0AA7A5-D0CF-4E4A-9E4E-DD425DF0E6D8}" type="pres">
      <dgm:prSet presAssocID="{99CE4DBB-20AD-4E4C-9B80-508353BE1CEB}" presName="vertSpace2b" presStyleCnt="0"/>
      <dgm:spPr/>
    </dgm:pt>
    <dgm:pt modelId="{485BE609-791B-495A-928A-1FFD05CB7889}" type="pres">
      <dgm:prSet presAssocID="{0F78761F-015A-4EA4-8215-CD54691DB5D6}" presName="thickLine" presStyleLbl="alignNode1" presStyleIdx="1" presStyleCnt="3"/>
      <dgm:spPr/>
    </dgm:pt>
    <dgm:pt modelId="{2273DA50-0B92-460B-957E-53A8EA4D5959}" type="pres">
      <dgm:prSet presAssocID="{0F78761F-015A-4EA4-8215-CD54691DB5D6}" presName="horz1" presStyleCnt="0"/>
      <dgm:spPr/>
    </dgm:pt>
    <dgm:pt modelId="{6AEB388D-18B2-4B08-90EA-EBF66D8EBB15}" type="pres">
      <dgm:prSet presAssocID="{0F78761F-015A-4EA4-8215-CD54691DB5D6}" presName="tx1" presStyleLbl="revTx" presStyleIdx="4" presStyleCnt="9"/>
      <dgm:spPr/>
    </dgm:pt>
    <dgm:pt modelId="{A8E7B196-1BE5-4229-91A6-E47BB7A7251A}" type="pres">
      <dgm:prSet presAssocID="{0F78761F-015A-4EA4-8215-CD54691DB5D6}" presName="vert1" presStyleCnt="0"/>
      <dgm:spPr/>
    </dgm:pt>
    <dgm:pt modelId="{6856AD09-CCED-49CE-9DB5-573582C51B5E}" type="pres">
      <dgm:prSet presAssocID="{670EB1F5-ED91-4CA0-A0D9-5B7F8F4895BC}" presName="thickLine" presStyleLbl="alignNode1" presStyleIdx="2" presStyleCnt="3"/>
      <dgm:spPr/>
    </dgm:pt>
    <dgm:pt modelId="{4CC6AFCA-0F41-4D5B-B2DD-61E71BE332C6}" type="pres">
      <dgm:prSet presAssocID="{670EB1F5-ED91-4CA0-A0D9-5B7F8F4895BC}" presName="horz1" presStyleCnt="0"/>
      <dgm:spPr/>
    </dgm:pt>
    <dgm:pt modelId="{B0E039E5-A0D1-4175-9C88-9F7CF9FE6E29}" type="pres">
      <dgm:prSet presAssocID="{670EB1F5-ED91-4CA0-A0D9-5B7F8F4895BC}" presName="tx1" presStyleLbl="revTx" presStyleIdx="5" presStyleCnt="9"/>
      <dgm:spPr/>
    </dgm:pt>
    <dgm:pt modelId="{B95D9335-FC40-4BFD-AFE2-A43853B4C84F}" type="pres">
      <dgm:prSet presAssocID="{670EB1F5-ED91-4CA0-A0D9-5B7F8F4895BC}" presName="vert1" presStyleCnt="0"/>
      <dgm:spPr/>
    </dgm:pt>
    <dgm:pt modelId="{D879C5FE-4233-4102-8721-F3803B9EE579}" type="pres">
      <dgm:prSet presAssocID="{91AB79F1-5CE7-4133-9B19-5495A0384F81}" presName="vertSpace2a" presStyleCnt="0"/>
      <dgm:spPr/>
    </dgm:pt>
    <dgm:pt modelId="{1779A3DA-1C14-4221-8B5B-C4F38AD5DE85}" type="pres">
      <dgm:prSet presAssocID="{91AB79F1-5CE7-4133-9B19-5495A0384F81}" presName="horz2" presStyleCnt="0"/>
      <dgm:spPr/>
    </dgm:pt>
    <dgm:pt modelId="{3C28F9EF-196F-43EF-A56C-2B8DFBD06B72}" type="pres">
      <dgm:prSet presAssocID="{91AB79F1-5CE7-4133-9B19-5495A0384F81}" presName="horzSpace2" presStyleCnt="0"/>
      <dgm:spPr/>
    </dgm:pt>
    <dgm:pt modelId="{E4F736B6-5CD0-4C61-A4DB-95906DABFE7E}" type="pres">
      <dgm:prSet presAssocID="{91AB79F1-5CE7-4133-9B19-5495A0384F81}" presName="tx2" presStyleLbl="revTx" presStyleIdx="6" presStyleCnt="9"/>
      <dgm:spPr/>
    </dgm:pt>
    <dgm:pt modelId="{EF0AB5A9-7EE1-419B-9620-E2D07FAAD2CB}" type="pres">
      <dgm:prSet presAssocID="{91AB79F1-5CE7-4133-9B19-5495A0384F81}" presName="vert2" presStyleCnt="0"/>
      <dgm:spPr/>
    </dgm:pt>
    <dgm:pt modelId="{639BD977-84DD-45CD-88C1-0FA075054CD6}" type="pres">
      <dgm:prSet presAssocID="{91AB79F1-5CE7-4133-9B19-5495A0384F81}" presName="thinLine2b" presStyleLbl="callout" presStyleIdx="3" presStyleCnt="6"/>
      <dgm:spPr/>
    </dgm:pt>
    <dgm:pt modelId="{E90A1AF2-DC8A-4D5B-9C65-80309C6DB3B2}" type="pres">
      <dgm:prSet presAssocID="{91AB79F1-5CE7-4133-9B19-5495A0384F81}" presName="vertSpace2b" presStyleCnt="0"/>
      <dgm:spPr/>
    </dgm:pt>
    <dgm:pt modelId="{DDAB9E72-346F-4D60-AFC7-89EC9AE46454}" type="pres">
      <dgm:prSet presAssocID="{EC3FCC7A-48CB-4E14-AC55-B4DE083BA302}" presName="horz2" presStyleCnt="0"/>
      <dgm:spPr/>
    </dgm:pt>
    <dgm:pt modelId="{F1274AF6-1CA4-4E4F-87AA-12D720576875}" type="pres">
      <dgm:prSet presAssocID="{EC3FCC7A-48CB-4E14-AC55-B4DE083BA302}" presName="horzSpace2" presStyleCnt="0"/>
      <dgm:spPr/>
    </dgm:pt>
    <dgm:pt modelId="{D492CC6E-7F41-4F68-86F4-23E52BA308FB}" type="pres">
      <dgm:prSet presAssocID="{EC3FCC7A-48CB-4E14-AC55-B4DE083BA302}" presName="tx2" presStyleLbl="revTx" presStyleIdx="7" presStyleCnt="9"/>
      <dgm:spPr/>
    </dgm:pt>
    <dgm:pt modelId="{005C7FCA-9530-4150-8425-0BCB7077BB84}" type="pres">
      <dgm:prSet presAssocID="{EC3FCC7A-48CB-4E14-AC55-B4DE083BA302}" presName="vert2" presStyleCnt="0"/>
      <dgm:spPr/>
    </dgm:pt>
    <dgm:pt modelId="{01D2ED9B-6715-48A9-B831-9A933645DE53}" type="pres">
      <dgm:prSet presAssocID="{EC3FCC7A-48CB-4E14-AC55-B4DE083BA302}" presName="thinLine2b" presStyleLbl="callout" presStyleIdx="4" presStyleCnt="6"/>
      <dgm:spPr/>
    </dgm:pt>
    <dgm:pt modelId="{5F4F6825-DC6C-445A-ACBE-2A091F9C4F35}" type="pres">
      <dgm:prSet presAssocID="{EC3FCC7A-48CB-4E14-AC55-B4DE083BA302}" presName="vertSpace2b" presStyleCnt="0"/>
      <dgm:spPr/>
    </dgm:pt>
    <dgm:pt modelId="{5D600881-22C7-4A09-BEF8-A6E46AC660EC}" type="pres">
      <dgm:prSet presAssocID="{28FBF066-42C6-4355-B277-6F26B969D318}" presName="horz2" presStyleCnt="0"/>
      <dgm:spPr/>
    </dgm:pt>
    <dgm:pt modelId="{0B5A287B-91A1-44E4-8717-65E1AC66458C}" type="pres">
      <dgm:prSet presAssocID="{28FBF066-42C6-4355-B277-6F26B969D318}" presName="horzSpace2" presStyleCnt="0"/>
      <dgm:spPr/>
    </dgm:pt>
    <dgm:pt modelId="{98D37686-0648-4FC1-9499-DA906155F553}" type="pres">
      <dgm:prSet presAssocID="{28FBF066-42C6-4355-B277-6F26B969D318}" presName="tx2" presStyleLbl="revTx" presStyleIdx="8" presStyleCnt="9"/>
      <dgm:spPr/>
    </dgm:pt>
    <dgm:pt modelId="{31DBFD0F-7FDD-4955-AC8B-FCAD7D5969BA}" type="pres">
      <dgm:prSet presAssocID="{28FBF066-42C6-4355-B277-6F26B969D318}" presName="vert2" presStyleCnt="0"/>
      <dgm:spPr/>
    </dgm:pt>
    <dgm:pt modelId="{E7262A72-D067-421E-9F44-1CA510BD2407}" type="pres">
      <dgm:prSet presAssocID="{28FBF066-42C6-4355-B277-6F26B969D318}" presName="thinLine2b" presStyleLbl="callout" presStyleIdx="5" presStyleCnt="6"/>
      <dgm:spPr/>
    </dgm:pt>
    <dgm:pt modelId="{6CB2AA8D-FB0D-4733-A04D-F6928C38B333}" type="pres">
      <dgm:prSet presAssocID="{28FBF066-42C6-4355-B277-6F26B969D318}" presName="vertSpace2b" presStyleCnt="0"/>
      <dgm:spPr/>
    </dgm:pt>
  </dgm:ptLst>
  <dgm:cxnLst>
    <dgm:cxn modelId="{F8EEF01D-8D9B-4C3D-BD92-7DD004355B03}" srcId="{84942543-4A65-428E-8243-A9370E68F168}" destId="{99CE4DBB-20AD-4E4C-9B80-508353BE1CEB}" srcOrd="2" destOrd="0" parTransId="{7D7AA517-0D02-4185-B233-24FC98FE1C97}" sibTransId="{EA17971A-9546-4B52-8B90-942E999DF945}"/>
    <dgm:cxn modelId="{DAA0A340-C826-446B-B214-591D5DCDC0BF}" srcId="{670EB1F5-ED91-4CA0-A0D9-5B7F8F4895BC}" destId="{28FBF066-42C6-4355-B277-6F26B969D318}" srcOrd="2" destOrd="0" parTransId="{D8124682-5AF3-4A3A-800C-2452485F320D}" sibTransId="{F92A9E88-24E3-44CD-A2CB-7958A8CE3D47}"/>
    <dgm:cxn modelId="{6F68635C-5FD4-4319-8B9B-35DCFDC3DE8B}" type="presOf" srcId="{84942543-4A65-428E-8243-A9370E68F168}" destId="{05A0C5CD-5F66-48C7-9595-34ECC0DE9C24}" srcOrd="0" destOrd="0" presId="urn:microsoft.com/office/officeart/2008/layout/LinedList"/>
    <dgm:cxn modelId="{D3CC5D60-40DA-448F-B2C8-350B2E3677A9}" srcId="{84942543-4A65-428E-8243-A9370E68F168}" destId="{0E9BD026-177F-4C26-AEEB-58D2AF3BFED8}" srcOrd="0" destOrd="0" parTransId="{21992A63-753B-4682-997E-66ACA6E63C53}" sibTransId="{405D3CF3-84A4-4E3A-8A58-49A2120D4496}"/>
    <dgm:cxn modelId="{8A469141-DC51-48FF-90C3-060E365043FB}" srcId="{670EB1F5-ED91-4CA0-A0D9-5B7F8F4895BC}" destId="{91AB79F1-5CE7-4133-9B19-5495A0384F81}" srcOrd="0" destOrd="0" parTransId="{5215573E-1C3E-45EB-A024-D50FC5DF3EB5}" sibTransId="{2ADF72D4-90EF-4465-AF94-F54EA61D4F6E}"/>
    <dgm:cxn modelId="{78385A44-0DA3-4205-A98E-5311AD99A09E}" type="presOf" srcId="{9FAB0717-5CD2-4756-ABE0-8E1BA09EFC37}" destId="{EFEDD357-A1C8-45D6-84DB-234DF9325BA5}" srcOrd="0" destOrd="0" presId="urn:microsoft.com/office/officeart/2008/layout/LinedList"/>
    <dgm:cxn modelId="{6283E345-EE81-44D5-A411-9D79F952C712}" srcId="{9FAB0717-5CD2-4756-ABE0-8E1BA09EFC37}" destId="{670EB1F5-ED91-4CA0-A0D9-5B7F8F4895BC}" srcOrd="2" destOrd="0" parTransId="{79A010C2-5D39-4EB9-9D2E-1BC318601761}" sibTransId="{CC7651F9-F476-40A0-9BC4-CDE77482B3D6}"/>
    <dgm:cxn modelId="{DED80868-6D8D-4464-8952-1776B8823BCC}" type="presOf" srcId="{91AB79F1-5CE7-4133-9B19-5495A0384F81}" destId="{E4F736B6-5CD0-4C61-A4DB-95906DABFE7E}" srcOrd="0" destOrd="0" presId="urn:microsoft.com/office/officeart/2008/layout/LinedList"/>
    <dgm:cxn modelId="{A3807A4B-7CE3-4377-B693-8FAB2EFEBB47}" type="presOf" srcId="{28FBF066-42C6-4355-B277-6F26B969D318}" destId="{98D37686-0648-4FC1-9499-DA906155F553}" srcOrd="0" destOrd="0" presId="urn:microsoft.com/office/officeart/2008/layout/LinedList"/>
    <dgm:cxn modelId="{50356B6F-3014-4669-BD9C-2B4C8063B366}" type="presOf" srcId="{99CE4DBB-20AD-4E4C-9B80-508353BE1CEB}" destId="{DC7C0D13-8BF2-48DB-BD35-E7CBF48B60F5}" srcOrd="0" destOrd="0" presId="urn:microsoft.com/office/officeart/2008/layout/LinedList"/>
    <dgm:cxn modelId="{D801AB4F-9770-4DF0-9F34-615297239AE1}" srcId="{670EB1F5-ED91-4CA0-A0D9-5B7F8F4895BC}" destId="{EC3FCC7A-48CB-4E14-AC55-B4DE083BA302}" srcOrd="1" destOrd="0" parTransId="{F2831DF0-767B-4209-97AE-9E036F7367ED}" sibTransId="{E8350CF7-A1C9-498E-BFBE-13213DF94B47}"/>
    <dgm:cxn modelId="{AB91F14F-DF60-4935-8B75-FEECB75A7929}" srcId="{84942543-4A65-428E-8243-A9370E68F168}" destId="{76E9B906-62DD-47A9-90AA-A0F71CC07966}" srcOrd="1" destOrd="0" parTransId="{71A9242A-B2A5-4C8A-A014-C8C109348359}" sibTransId="{CDD8298B-87B8-421A-A511-2109871FE278}"/>
    <dgm:cxn modelId="{1B56DB71-5CDB-435C-9150-5E2F6BEAF160}" srcId="{9FAB0717-5CD2-4756-ABE0-8E1BA09EFC37}" destId="{0F78761F-015A-4EA4-8215-CD54691DB5D6}" srcOrd="1" destOrd="0" parTransId="{BA072A85-42FD-4C98-8C9A-1DDFEA8E95D5}" sibTransId="{31F1284A-E9D7-4EDE-B456-76AEC76B192F}"/>
    <dgm:cxn modelId="{65D9379B-82F1-4FE7-BC91-5320D9A36233}" type="presOf" srcId="{EC3FCC7A-48CB-4E14-AC55-B4DE083BA302}" destId="{D492CC6E-7F41-4F68-86F4-23E52BA308FB}" srcOrd="0" destOrd="0" presId="urn:microsoft.com/office/officeart/2008/layout/LinedList"/>
    <dgm:cxn modelId="{8A9C15AB-101B-47F1-B02C-28F52843F6AB}" type="presOf" srcId="{670EB1F5-ED91-4CA0-A0D9-5B7F8F4895BC}" destId="{B0E039E5-A0D1-4175-9C88-9F7CF9FE6E29}" srcOrd="0" destOrd="0" presId="urn:microsoft.com/office/officeart/2008/layout/LinedList"/>
    <dgm:cxn modelId="{C63E7BB6-82B9-4B6F-B7ED-A5FD0E199943}" type="presOf" srcId="{0E9BD026-177F-4C26-AEEB-58D2AF3BFED8}" destId="{2237DAB0-4E02-492A-B230-78462D7047E1}" srcOrd="0" destOrd="0" presId="urn:microsoft.com/office/officeart/2008/layout/LinedList"/>
    <dgm:cxn modelId="{47AB53BB-AD7F-4D62-ABDC-2D6D842C88F8}" type="presOf" srcId="{76E9B906-62DD-47A9-90AA-A0F71CC07966}" destId="{755CA67A-348C-4E7E-A93E-2984C95FAD97}" srcOrd="0" destOrd="0" presId="urn:microsoft.com/office/officeart/2008/layout/LinedList"/>
    <dgm:cxn modelId="{091B6ABF-2FF4-4E7D-9A5F-27D2549EF9AA}" type="presOf" srcId="{0F78761F-015A-4EA4-8215-CD54691DB5D6}" destId="{6AEB388D-18B2-4B08-90EA-EBF66D8EBB15}" srcOrd="0" destOrd="0" presId="urn:microsoft.com/office/officeart/2008/layout/LinedList"/>
    <dgm:cxn modelId="{33325BE7-6B47-4B26-9A82-7AC924E5EE19}" srcId="{9FAB0717-5CD2-4756-ABE0-8E1BA09EFC37}" destId="{84942543-4A65-428E-8243-A9370E68F168}" srcOrd="0" destOrd="0" parTransId="{6A6CE148-3940-4B4E-8F8C-AE8B3811D14C}" sibTransId="{E362DDF9-B823-4724-8749-822B61F4DC92}"/>
    <dgm:cxn modelId="{F9D24B78-7D54-4B4C-9EB3-06CC1775389D}" type="presParOf" srcId="{EFEDD357-A1C8-45D6-84DB-234DF9325BA5}" destId="{5DC5FD08-676B-47A1-8C4B-3C3B4D416298}" srcOrd="0" destOrd="0" presId="urn:microsoft.com/office/officeart/2008/layout/LinedList"/>
    <dgm:cxn modelId="{D9C07AC1-511E-4D81-9CD3-2679E5C3730E}" type="presParOf" srcId="{EFEDD357-A1C8-45D6-84DB-234DF9325BA5}" destId="{21ABDDF1-6909-4CBC-85F1-12CCA654F1F6}" srcOrd="1" destOrd="0" presId="urn:microsoft.com/office/officeart/2008/layout/LinedList"/>
    <dgm:cxn modelId="{CAB5B190-7CF7-4C67-8241-0EDB6469FFBA}" type="presParOf" srcId="{21ABDDF1-6909-4CBC-85F1-12CCA654F1F6}" destId="{05A0C5CD-5F66-48C7-9595-34ECC0DE9C24}" srcOrd="0" destOrd="0" presId="urn:microsoft.com/office/officeart/2008/layout/LinedList"/>
    <dgm:cxn modelId="{5555FB96-7D97-4732-B07B-6EF9A027372A}" type="presParOf" srcId="{21ABDDF1-6909-4CBC-85F1-12CCA654F1F6}" destId="{CB1E2F37-70A8-4A09-8312-7D45A11BD706}" srcOrd="1" destOrd="0" presId="urn:microsoft.com/office/officeart/2008/layout/LinedList"/>
    <dgm:cxn modelId="{F109E2DD-B245-4779-AD71-D81165D703AD}" type="presParOf" srcId="{CB1E2F37-70A8-4A09-8312-7D45A11BD706}" destId="{F7C25316-4A29-4CCA-B8F5-1F1E3E5F5CAA}" srcOrd="0" destOrd="0" presId="urn:microsoft.com/office/officeart/2008/layout/LinedList"/>
    <dgm:cxn modelId="{735E7D65-6974-47CE-BDB5-00AD9112D80F}" type="presParOf" srcId="{CB1E2F37-70A8-4A09-8312-7D45A11BD706}" destId="{1FD53DF9-E07F-4079-BAB7-0B0D152930EF}" srcOrd="1" destOrd="0" presId="urn:microsoft.com/office/officeart/2008/layout/LinedList"/>
    <dgm:cxn modelId="{F4231327-98BC-4561-A498-B7D9E827E8DC}" type="presParOf" srcId="{1FD53DF9-E07F-4079-BAB7-0B0D152930EF}" destId="{FF217C4E-67AB-4996-BF56-EE05B4B8A472}" srcOrd="0" destOrd="0" presId="urn:microsoft.com/office/officeart/2008/layout/LinedList"/>
    <dgm:cxn modelId="{520B23A9-8F2F-4F51-86CA-5191366194C0}" type="presParOf" srcId="{1FD53DF9-E07F-4079-BAB7-0B0D152930EF}" destId="{2237DAB0-4E02-492A-B230-78462D7047E1}" srcOrd="1" destOrd="0" presId="urn:microsoft.com/office/officeart/2008/layout/LinedList"/>
    <dgm:cxn modelId="{0DF3BCAB-B589-41A1-9B83-BA443ACB440A}" type="presParOf" srcId="{1FD53DF9-E07F-4079-BAB7-0B0D152930EF}" destId="{955FFABE-9C15-4D82-8BD1-1A4891C98CFA}" srcOrd="2" destOrd="0" presId="urn:microsoft.com/office/officeart/2008/layout/LinedList"/>
    <dgm:cxn modelId="{AA24B119-4D2D-438A-84D3-15278B8B99E9}" type="presParOf" srcId="{CB1E2F37-70A8-4A09-8312-7D45A11BD706}" destId="{AA8F60C2-2204-4CB7-BB34-E17A1FA06F5D}" srcOrd="2" destOrd="0" presId="urn:microsoft.com/office/officeart/2008/layout/LinedList"/>
    <dgm:cxn modelId="{C4F13FCA-5E6D-45E8-807B-D9DBC2302319}" type="presParOf" srcId="{CB1E2F37-70A8-4A09-8312-7D45A11BD706}" destId="{33F0169D-E9C7-4BE9-881F-78BBA7F56162}" srcOrd="3" destOrd="0" presId="urn:microsoft.com/office/officeart/2008/layout/LinedList"/>
    <dgm:cxn modelId="{54D5D912-BA35-40F1-8FA2-6AA80BA0D05F}" type="presParOf" srcId="{CB1E2F37-70A8-4A09-8312-7D45A11BD706}" destId="{3E597E41-4E39-488B-BC33-EF7C440B823A}" srcOrd="4" destOrd="0" presId="urn:microsoft.com/office/officeart/2008/layout/LinedList"/>
    <dgm:cxn modelId="{A908C1D0-2E42-482E-BDD3-D5AF2F7852D9}" type="presParOf" srcId="{3E597E41-4E39-488B-BC33-EF7C440B823A}" destId="{6FBC85C3-7666-4EF5-A960-D4FFF4ABFC51}" srcOrd="0" destOrd="0" presId="urn:microsoft.com/office/officeart/2008/layout/LinedList"/>
    <dgm:cxn modelId="{2AA855DE-154F-4246-BDC7-7A4E49C9FB03}" type="presParOf" srcId="{3E597E41-4E39-488B-BC33-EF7C440B823A}" destId="{755CA67A-348C-4E7E-A93E-2984C95FAD97}" srcOrd="1" destOrd="0" presId="urn:microsoft.com/office/officeart/2008/layout/LinedList"/>
    <dgm:cxn modelId="{4939A7C9-A674-46B3-8214-268AB60095BE}" type="presParOf" srcId="{3E597E41-4E39-488B-BC33-EF7C440B823A}" destId="{818ED89F-9B72-4612-AEFE-9D98DC1996DE}" srcOrd="2" destOrd="0" presId="urn:microsoft.com/office/officeart/2008/layout/LinedList"/>
    <dgm:cxn modelId="{4909D6A3-CCA0-4817-994E-F75A58614E95}" type="presParOf" srcId="{CB1E2F37-70A8-4A09-8312-7D45A11BD706}" destId="{1A7D7B89-E4A7-47DE-B686-7F1FDA11B4E1}" srcOrd="5" destOrd="0" presId="urn:microsoft.com/office/officeart/2008/layout/LinedList"/>
    <dgm:cxn modelId="{FC9F352B-93B7-40A1-8026-068362C0D7AF}" type="presParOf" srcId="{CB1E2F37-70A8-4A09-8312-7D45A11BD706}" destId="{6F31AF3C-9D75-4724-B05B-9034400C4A23}" srcOrd="6" destOrd="0" presId="urn:microsoft.com/office/officeart/2008/layout/LinedList"/>
    <dgm:cxn modelId="{3B981C08-A293-464B-916A-8C322C5CB640}" type="presParOf" srcId="{CB1E2F37-70A8-4A09-8312-7D45A11BD706}" destId="{4683214A-B74A-4919-A391-F0F906208BD3}" srcOrd="7" destOrd="0" presId="urn:microsoft.com/office/officeart/2008/layout/LinedList"/>
    <dgm:cxn modelId="{39E39FCB-98D8-474D-A261-C08924059CAA}" type="presParOf" srcId="{4683214A-B74A-4919-A391-F0F906208BD3}" destId="{AE9F8D77-F4F6-4BE4-8BC3-E6E4C19C80DA}" srcOrd="0" destOrd="0" presId="urn:microsoft.com/office/officeart/2008/layout/LinedList"/>
    <dgm:cxn modelId="{B6B2EB89-64EC-42EF-A6C2-CB9F2DCAE36A}" type="presParOf" srcId="{4683214A-B74A-4919-A391-F0F906208BD3}" destId="{DC7C0D13-8BF2-48DB-BD35-E7CBF48B60F5}" srcOrd="1" destOrd="0" presId="urn:microsoft.com/office/officeart/2008/layout/LinedList"/>
    <dgm:cxn modelId="{1CCEE4A5-2775-44DB-A4BA-7C74283C6DF1}" type="presParOf" srcId="{4683214A-B74A-4919-A391-F0F906208BD3}" destId="{DF65BB0F-F916-4969-8D58-745584446519}" srcOrd="2" destOrd="0" presId="urn:microsoft.com/office/officeart/2008/layout/LinedList"/>
    <dgm:cxn modelId="{A8F441A1-7CB1-4D1C-847F-C2D8F7B92996}" type="presParOf" srcId="{CB1E2F37-70A8-4A09-8312-7D45A11BD706}" destId="{B16E7131-DD88-4765-AE01-1FA75510A256}" srcOrd="8" destOrd="0" presId="urn:microsoft.com/office/officeart/2008/layout/LinedList"/>
    <dgm:cxn modelId="{BE612D63-8C41-46C8-AE8E-6CC27F7D6E1B}" type="presParOf" srcId="{CB1E2F37-70A8-4A09-8312-7D45A11BD706}" destId="{8E0AA7A5-D0CF-4E4A-9E4E-DD425DF0E6D8}" srcOrd="9" destOrd="0" presId="urn:microsoft.com/office/officeart/2008/layout/LinedList"/>
    <dgm:cxn modelId="{D8AF0495-5F40-4DA7-89ED-299AF341A502}" type="presParOf" srcId="{EFEDD357-A1C8-45D6-84DB-234DF9325BA5}" destId="{485BE609-791B-495A-928A-1FFD05CB7889}" srcOrd="2" destOrd="0" presId="urn:microsoft.com/office/officeart/2008/layout/LinedList"/>
    <dgm:cxn modelId="{F9F73520-70C1-4C9C-959D-FC0DF817CBAE}" type="presParOf" srcId="{EFEDD357-A1C8-45D6-84DB-234DF9325BA5}" destId="{2273DA50-0B92-460B-957E-53A8EA4D5959}" srcOrd="3" destOrd="0" presId="urn:microsoft.com/office/officeart/2008/layout/LinedList"/>
    <dgm:cxn modelId="{517C303A-4D1F-45BD-A2D3-BF7D8672C756}" type="presParOf" srcId="{2273DA50-0B92-460B-957E-53A8EA4D5959}" destId="{6AEB388D-18B2-4B08-90EA-EBF66D8EBB15}" srcOrd="0" destOrd="0" presId="urn:microsoft.com/office/officeart/2008/layout/LinedList"/>
    <dgm:cxn modelId="{1101DBCE-5207-4B02-9E9D-95E03B5FEC0E}" type="presParOf" srcId="{2273DA50-0B92-460B-957E-53A8EA4D5959}" destId="{A8E7B196-1BE5-4229-91A6-E47BB7A7251A}" srcOrd="1" destOrd="0" presId="urn:microsoft.com/office/officeart/2008/layout/LinedList"/>
    <dgm:cxn modelId="{F677364A-1E0A-40CB-BA9F-EF797FE4D27A}" type="presParOf" srcId="{EFEDD357-A1C8-45D6-84DB-234DF9325BA5}" destId="{6856AD09-CCED-49CE-9DB5-573582C51B5E}" srcOrd="4" destOrd="0" presId="urn:microsoft.com/office/officeart/2008/layout/LinedList"/>
    <dgm:cxn modelId="{5721CDB8-AFE2-4B1D-B2E8-DCF19F3EE8B3}" type="presParOf" srcId="{EFEDD357-A1C8-45D6-84DB-234DF9325BA5}" destId="{4CC6AFCA-0F41-4D5B-B2DD-61E71BE332C6}" srcOrd="5" destOrd="0" presId="urn:microsoft.com/office/officeart/2008/layout/LinedList"/>
    <dgm:cxn modelId="{E793696D-F693-4148-82B4-DFFD78852F00}" type="presParOf" srcId="{4CC6AFCA-0F41-4D5B-B2DD-61E71BE332C6}" destId="{B0E039E5-A0D1-4175-9C88-9F7CF9FE6E29}" srcOrd="0" destOrd="0" presId="urn:microsoft.com/office/officeart/2008/layout/LinedList"/>
    <dgm:cxn modelId="{4B17FB17-2862-457E-87C0-54B8F5791D26}" type="presParOf" srcId="{4CC6AFCA-0F41-4D5B-B2DD-61E71BE332C6}" destId="{B95D9335-FC40-4BFD-AFE2-A43853B4C84F}" srcOrd="1" destOrd="0" presId="urn:microsoft.com/office/officeart/2008/layout/LinedList"/>
    <dgm:cxn modelId="{E390CEF2-1626-45C4-8C65-6746A1C14DC7}" type="presParOf" srcId="{B95D9335-FC40-4BFD-AFE2-A43853B4C84F}" destId="{D879C5FE-4233-4102-8721-F3803B9EE579}" srcOrd="0" destOrd="0" presId="urn:microsoft.com/office/officeart/2008/layout/LinedList"/>
    <dgm:cxn modelId="{607DAE13-2B72-49A7-8DF3-8C4CBECE7E74}" type="presParOf" srcId="{B95D9335-FC40-4BFD-AFE2-A43853B4C84F}" destId="{1779A3DA-1C14-4221-8B5B-C4F38AD5DE85}" srcOrd="1" destOrd="0" presId="urn:microsoft.com/office/officeart/2008/layout/LinedList"/>
    <dgm:cxn modelId="{C5B286B4-133E-4665-86EC-76FD28F6E5D2}" type="presParOf" srcId="{1779A3DA-1C14-4221-8B5B-C4F38AD5DE85}" destId="{3C28F9EF-196F-43EF-A56C-2B8DFBD06B72}" srcOrd="0" destOrd="0" presId="urn:microsoft.com/office/officeart/2008/layout/LinedList"/>
    <dgm:cxn modelId="{4321FB98-3272-4474-8FD9-6116D047C5CC}" type="presParOf" srcId="{1779A3DA-1C14-4221-8B5B-C4F38AD5DE85}" destId="{E4F736B6-5CD0-4C61-A4DB-95906DABFE7E}" srcOrd="1" destOrd="0" presId="urn:microsoft.com/office/officeart/2008/layout/LinedList"/>
    <dgm:cxn modelId="{68CE05EA-CB0C-4233-AD42-7845720F466E}" type="presParOf" srcId="{1779A3DA-1C14-4221-8B5B-C4F38AD5DE85}" destId="{EF0AB5A9-7EE1-419B-9620-E2D07FAAD2CB}" srcOrd="2" destOrd="0" presId="urn:microsoft.com/office/officeart/2008/layout/LinedList"/>
    <dgm:cxn modelId="{2C208D86-B975-47CD-97DF-86D9906D723F}" type="presParOf" srcId="{B95D9335-FC40-4BFD-AFE2-A43853B4C84F}" destId="{639BD977-84DD-45CD-88C1-0FA075054CD6}" srcOrd="2" destOrd="0" presId="urn:microsoft.com/office/officeart/2008/layout/LinedList"/>
    <dgm:cxn modelId="{F68041AD-15EF-4516-9D0F-A9169D5A82BE}" type="presParOf" srcId="{B95D9335-FC40-4BFD-AFE2-A43853B4C84F}" destId="{E90A1AF2-DC8A-4D5B-9C65-80309C6DB3B2}" srcOrd="3" destOrd="0" presId="urn:microsoft.com/office/officeart/2008/layout/LinedList"/>
    <dgm:cxn modelId="{970D9176-3B0B-47E8-BCF7-63E125D2224F}" type="presParOf" srcId="{B95D9335-FC40-4BFD-AFE2-A43853B4C84F}" destId="{DDAB9E72-346F-4D60-AFC7-89EC9AE46454}" srcOrd="4" destOrd="0" presId="urn:microsoft.com/office/officeart/2008/layout/LinedList"/>
    <dgm:cxn modelId="{B3176088-884E-454C-AD82-6A42D2FD5827}" type="presParOf" srcId="{DDAB9E72-346F-4D60-AFC7-89EC9AE46454}" destId="{F1274AF6-1CA4-4E4F-87AA-12D720576875}" srcOrd="0" destOrd="0" presId="urn:microsoft.com/office/officeart/2008/layout/LinedList"/>
    <dgm:cxn modelId="{59484503-F72F-41DB-8299-E4A6040947AB}" type="presParOf" srcId="{DDAB9E72-346F-4D60-AFC7-89EC9AE46454}" destId="{D492CC6E-7F41-4F68-86F4-23E52BA308FB}" srcOrd="1" destOrd="0" presId="urn:microsoft.com/office/officeart/2008/layout/LinedList"/>
    <dgm:cxn modelId="{95326645-09F8-4804-950B-E723EC683173}" type="presParOf" srcId="{DDAB9E72-346F-4D60-AFC7-89EC9AE46454}" destId="{005C7FCA-9530-4150-8425-0BCB7077BB84}" srcOrd="2" destOrd="0" presId="urn:microsoft.com/office/officeart/2008/layout/LinedList"/>
    <dgm:cxn modelId="{3EE414ED-BB1C-40B7-A4E1-D4AB16B40D71}" type="presParOf" srcId="{B95D9335-FC40-4BFD-AFE2-A43853B4C84F}" destId="{01D2ED9B-6715-48A9-B831-9A933645DE53}" srcOrd="5" destOrd="0" presId="urn:microsoft.com/office/officeart/2008/layout/LinedList"/>
    <dgm:cxn modelId="{4CCB0306-2464-4AEE-8E88-49A05E44609C}" type="presParOf" srcId="{B95D9335-FC40-4BFD-AFE2-A43853B4C84F}" destId="{5F4F6825-DC6C-445A-ACBE-2A091F9C4F35}" srcOrd="6" destOrd="0" presId="urn:microsoft.com/office/officeart/2008/layout/LinedList"/>
    <dgm:cxn modelId="{DE065568-1B5E-47A1-BCA7-EC004676BFD3}" type="presParOf" srcId="{B95D9335-FC40-4BFD-AFE2-A43853B4C84F}" destId="{5D600881-22C7-4A09-BEF8-A6E46AC660EC}" srcOrd="7" destOrd="0" presId="urn:microsoft.com/office/officeart/2008/layout/LinedList"/>
    <dgm:cxn modelId="{DC2101FF-13F2-46E7-989E-103A6EB3589B}" type="presParOf" srcId="{5D600881-22C7-4A09-BEF8-A6E46AC660EC}" destId="{0B5A287B-91A1-44E4-8717-65E1AC66458C}" srcOrd="0" destOrd="0" presId="urn:microsoft.com/office/officeart/2008/layout/LinedList"/>
    <dgm:cxn modelId="{CB562D1B-17A4-4AA7-9E90-CA4553F6D442}" type="presParOf" srcId="{5D600881-22C7-4A09-BEF8-A6E46AC660EC}" destId="{98D37686-0648-4FC1-9499-DA906155F553}" srcOrd="1" destOrd="0" presId="urn:microsoft.com/office/officeart/2008/layout/LinedList"/>
    <dgm:cxn modelId="{AE93F5B4-924B-453A-9228-22F3630E55A4}" type="presParOf" srcId="{5D600881-22C7-4A09-BEF8-A6E46AC660EC}" destId="{31DBFD0F-7FDD-4955-AC8B-FCAD7D5969BA}" srcOrd="2" destOrd="0" presId="urn:microsoft.com/office/officeart/2008/layout/LinedList"/>
    <dgm:cxn modelId="{72B66A76-8F6A-4CBD-9CB7-8CF15C37D779}" type="presParOf" srcId="{B95D9335-FC40-4BFD-AFE2-A43853B4C84F}" destId="{E7262A72-D067-421E-9F44-1CA510BD2407}" srcOrd="8" destOrd="0" presId="urn:microsoft.com/office/officeart/2008/layout/LinedList"/>
    <dgm:cxn modelId="{4DDF4BF7-0C0B-422B-A0B8-66286F282ABC}" type="presParOf" srcId="{B95D9335-FC40-4BFD-AFE2-A43853B4C84F}" destId="{6CB2AA8D-FB0D-4733-A04D-F6928C38B33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F596BF-A413-4049-A984-CB8BE1FEAC0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A6AEE89A-7FE5-41E4-84D9-75E08DE4CFAD}">
      <dgm:prSet/>
      <dgm:spPr/>
      <dgm:t>
        <a:bodyPr/>
        <a:lstStyle/>
        <a:p>
          <a:r>
            <a:rPr lang="en-US"/>
            <a:t>An investment firm that provides direct electronic access to a trading venue shall have in place effective systems and controls which ensure a proper assessment and review of the suitability of clients using the service, </a:t>
          </a:r>
          <a:endParaRPr lang="fi-FI"/>
        </a:p>
      </dgm:t>
    </dgm:pt>
    <dgm:pt modelId="{4B70B5D3-93BE-4A9D-AB4F-B50A22A0AFD0}" type="parTrans" cxnId="{F6297700-3B98-44CF-9479-358AF204798B}">
      <dgm:prSet/>
      <dgm:spPr/>
      <dgm:t>
        <a:bodyPr/>
        <a:lstStyle/>
        <a:p>
          <a:endParaRPr lang="fi-FI"/>
        </a:p>
      </dgm:t>
    </dgm:pt>
    <dgm:pt modelId="{CC786443-1C5D-4968-8174-7A23381A271C}" type="sibTrans" cxnId="{F6297700-3B98-44CF-9479-358AF204798B}">
      <dgm:prSet/>
      <dgm:spPr/>
      <dgm:t>
        <a:bodyPr/>
        <a:lstStyle/>
        <a:p>
          <a:endParaRPr lang="fi-FI"/>
        </a:p>
      </dgm:t>
    </dgm:pt>
    <dgm:pt modelId="{46B227B7-5628-4EB8-A394-16FEEB75EA69}">
      <dgm:prSet/>
      <dgm:spPr/>
      <dgm:t>
        <a:bodyPr/>
        <a:lstStyle/>
        <a:p>
          <a:r>
            <a:rPr lang="en-US" b="0" i="1" baseline="0"/>
            <a:t>that clients using the service are prevented from exceeding appropriate pre-set trading and credit thresholds, </a:t>
          </a:r>
          <a:endParaRPr lang="fi-FI"/>
        </a:p>
      </dgm:t>
    </dgm:pt>
    <dgm:pt modelId="{B153149D-1352-4E6B-9E68-3619A99AE9DF}" type="parTrans" cxnId="{45B73AD8-A049-49D8-9A90-B13432DE37C8}">
      <dgm:prSet/>
      <dgm:spPr/>
      <dgm:t>
        <a:bodyPr/>
        <a:lstStyle/>
        <a:p>
          <a:endParaRPr lang="fi-FI"/>
        </a:p>
      </dgm:t>
    </dgm:pt>
    <dgm:pt modelId="{BB4B5B70-7C0C-4313-A882-F18A055C1F94}" type="sibTrans" cxnId="{45B73AD8-A049-49D8-9A90-B13432DE37C8}">
      <dgm:prSet/>
      <dgm:spPr/>
      <dgm:t>
        <a:bodyPr/>
        <a:lstStyle/>
        <a:p>
          <a:endParaRPr lang="fi-FI"/>
        </a:p>
      </dgm:t>
    </dgm:pt>
    <dgm:pt modelId="{64383E67-5D28-46CB-8FF1-12D58C0449A4}">
      <dgm:prSet/>
      <dgm:spPr/>
      <dgm:t>
        <a:bodyPr/>
        <a:lstStyle/>
        <a:p>
          <a:r>
            <a:rPr lang="en-US" b="0" i="1" baseline="0" dirty="0"/>
            <a:t>that trading by clients using the service is properly monitored and </a:t>
          </a:r>
          <a:endParaRPr lang="fi-FI" dirty="0"/>
        </a:p>
      </dgm:t>
    </dgm:pt>
    <dgm:pt modelId="{78979D0B-1C68-4453-AB74-23E4261579E8}" type="parTrans" cxnId="{16B6829F-39EF-4E68-B9D5-05BC30122B7B}">
      <dgm:prSet/>
      <dgm:spPr/>
      <dgm:t>
        <a:bodyPr/>
        <a:lstStyle/>
        <a:p>
          <a:endParaRPr lang="fi-FI"/>
        </a:p>
      </dgm:t>
    </dgm:pt>
    <dgm:pt modelId="{DA62A873-04D7-41E0-8700-34A00D5064B9}" type="sibTrans" cxnId="{16B6829F-39EF-4E68-B9D5-05BC30122B7B}">
      <dgm:prSet/>
      <dgm:spPr/>
      <dgm:t>
        <a:bodyPr/>
        <a:lstStyle/>
        <a:p>
          <a:endParaRPr lang="fi-FI"/>
        </a:p>
      </dgm:t>
    </dgm:pt>
    <dgm:pt modelId="{0FF58967-99BF-4DEB-9B4B-3C9DB088FCA9}">
      <dgm:prSet/>
      <dgm:spPr/>
      <dgm:t>
        <a:bodyPr/>
        <a:lstStyle/>
        <a:p>
          <a:r>
            <a:rPr lang="en-US" b="0" i="1" baseline="0"/>
            <a:t>that appropriate risk controls prevent trading that may create risks to the investment firm itself or that could create or contribute to a disorderly market or could be contrary to Regulation (EU) No 596/2014 or the rules of the trading venue. </a:t>
          </a:r>
          <a:endParaRPr lang="fi-FI"/>
        </a:p>
      </dgm:t>
    </dgm:pt>
    <dgm:pt modelId="{B6535915-1365-4832-8542-F1CC0B5B8678}" type="parTrans" cxnId="{2BA39EA9-CC20-4C74-9A33-1158A1203B00}">
      <dgm:prSet/>
      <dgm:spPr/>
      <dgm:t>
        <a:bodyPr/>
        <a:lstStyle/>
        <a:p>
          <a:endParaRPr lang="fi-FI"/>
        </a:p>
      </dgm:t>
    </dgm:pt>
    <dgm:pt modelId="{6EAAC8B9-7882-4B94-A8A5-861F22A44C7A}" type="sibTrans" cxnId="{2BA39EA9-CC20-4C74-9A33-1158A1203B00}">
      <dgm:prSet/>
      <dgm:spPr/>
      <dgm:t>
        <a:bodyPr/>
        <a:lstStyle/>
        <a:p>
          <a:endParaRPr lang="fi-FI"/>
        </a:p>
      </dgm:t>
    </dgm:pt>
    <dgm:pt modelId="{7E43C101-AE42-4155-8D25-0090F7330FA9}">
      <dgm:prSet/>
      <dgm:spPr/>
      <dgm:t>
        <a:bodyPr/>
        <a:lstStyle/>
        <a:p>
          <a:r>
            <a:rPr lang="en-US"/>
            <a:t>Direct electronic access without such controls is prohibited.</a:t>
          </a:r>
          <a:endParaRPr lang="fi-FI"/>
        </a:p>
      </dgm:t>
    </dgm:pt>
    <dgm:pt modelId="{C6A1C796-6160-411E-AB47-FE88F7B36093}" type="parTrans" cxnId="{95F1CDA3-463A-4319-8889-2832C9106899}">
      <dgm:prSet/>
      <dgm:spPr/>
      <dgm:t>
        <a:bodyPr/>
        <a:lstStyle/>
        <a:p>
          <a:endParaRPr lang="fi-FI"/>
        </a:p>
      </dgm:t>
    </dgm:pt>
    <dgm:pt modelId="{2FE19407-69D6-4A89-864F-C992CCF53EED}" type="sibTrans" cxnId="{95F1CDA3-463A-4319-8889-2832C9106899}">
      <dgm:prSet/>
      <dgm:spPr/>
      <dgm:t>
        <a:bodyPr/>
        <a:lstStyle/>
        <a:p>
          <a:endParaRPr lang="fi-FI"/>
        </a:p>
      </dgm:t>
    </dgm:pt>
    <dgm:pt modelId="{69357A3D-58BA-4F56-B39E-977A356D5BD8}">
      <dgm:prSet/>
      <dgm:spPr/>
      <dgm:t>
        <a:bodyPr/>
        <a:lstStyle/>
        <a:p>
          <a:r>
            <a:rPr lang="en-US"/>
            <a:t>An investment firm that provides direct electronic access shall be responsible for ensuring that clients using that service comply with the requirements of this Directive and the rules of the trading venue. </a:t>
          </a:r>
          <a:endParaRPr lang="fi-FI"/>
        </a:p>
      </dgm:t>
    </dgm:pt>
    <dgm:pt modelId="{E084299C-95D7-41BB-B502-EDC21D27BCBA}" type="parTrans" cxnId="{AD7EFE3A-9F95-4635-B6A4-2F08F1EFA1F2}">
      <dgm:prSet/>
      <dgm:spPr/>
      <dgm:t>
        <a:bodyPr/>
        <a:lstStyle/>
        <a:p>
          <a:endParaRPr lang="fi-FI"/>
        </a:p>
      </dgm:t>
    </dgm:pt>
    <dgm:pt modelId="{670272AF-0A2D-4C50-AF50-C80BE3BBC5DF}" type="sibTrans" cxnId="{AD7EFE3A-9F95-4635-B6A4-2F08F1EFA1F2}">
      <dgm:prSet/>
      <dgm:spPr/>
      <dgm:t>
        <a:bodyPr/>
        <a:lstStyle/>
        <a:p>
          <a:endParaRPr lang="fi-FI"/>
        </a:p>
      </dgm:t>
    </dgm:pt>
    <dgm:pt modelId="{3F810995-1B7C-423B-A940-8FAF4EEC907C}">
      <dgm:prSet/>
      <dgm:spPr/>
      <dgm:t>
        <a:bodyPr/>
        <a:lstStyle/>
        <a:p>
          <a:r>
            <a:rPr lang="en-US"/>
            <a:t>The investment firm shall monitor the transactions in order to identify infringements of those rules, disorderly trading conditions or conduct that may involve market abuse and that is to be reported to the competent authority. </a:t>
          </a:r>
          <a:endParaRPr lang="fi-FI"/>
        </a:p>
      </dgm:t>
    </dgm:pt>
    <dgm:pt modelId="{87F3765A-7B69-4708-AA0F-543B32DCEDF2}" type="parTrans" cxnId="{FD6495FC-87F6-46C8-A989-9D1CD9C89392}">
      <dgm:prSet/>
      <dgm:spPr/>
      <dgm:t>
        <a:bodyPr/>
        <a:lstStyle/>
        <a:p>
          <a:endParaRPr lang="fi-FI"/>
        </a:p>
      </dgm:t>
    </dgm:pt>
    <dgm:pt modelId="{0E9E1BF6-C053-430C-9090-40AC151C8855}" type="sibTrans" cxnId="{FD6495FC-87F6-46C8-A989-9D1CD9C89392}">
      <dgm:prSet/>
      <dgm:spPr/>
      <dgm:t>
        <a:bodyPr/>
        <a:lstStyle/>
        <a:p>
          <a:endParaRPr lang="fi-FI"/>
        </a:p>
      </dgm:t>
    </dgm:pt>
    <dgm:pt modelId="{FF05C6C1-3714-4A3B-B6F3-358AA62A1B94}">
      <dgm:prSet/>
      <dgm:spPr/>
      <dgm:t>
        <a:bodyPr/>
        <a:lstStyle/>
        <a:p>
          <a:r>
            <a:rPr lang="en-US"/>
            <a:t>The investment firm shall ensure that there is a binding written agreement between the investment firm and the client regarding the essential rights and obligations arising from the provision of the service and that under the agreement the investment firm retains responsibility under this Directive. </a:t>
          </a:r>
          <a:endParaRPr lang="fi-FI"/>
        </a:p>
      </dgm:t>
    </dgm:pt>
    <dgm:pt modelId="{C209D257-BF58-45A6-A201-B77989EA203E}" type="parTrans" cxnId="{4A6DA350-4F8F-4089-B12C-BD5CA913AE7A}">
      <dgm:prSet/>
      <dgm:spPr/>
      <dgm:t>
        <a:bodyPr/>
        <a:lstStyle/>
        <a:p>
          <a:endParaRPr lang="fi-FI"/>
        </a:p>
      </dgm:t>
    </dgm:pt>
    <dgm:pt modelId="{25A05DB8-8D19-4175-9597-57B9765A0D34}" type="sibTrans" cxnId="{4A6DA350-4F8F-4089-B12C-BD5CA913AE7A}">
      <dgm:prSet/>
      <dgm:spPr/>
      <dgm:t>
        <a:bodyPr/>
        <a:lstStyle/>
        <a:p>
          <a:endParaRPr lang="fi-FI"/>
        </a:p>
      </dgm:t>
    </dgm:pt>
    <dgm:pt modelId="{99DB6659-09EB-4F1E-A7EE-4051EE75F756}">
      <dgm:prSet/>
      <dgm:spPr/>
      <dgm:t>
        <a:bodyPr/>
        <a:lstStyle/>
        <a:p>
          <a:r>
            <a:rPr lang="en-US"/>
            <a:t>An investment firm that provides direct electronic access to a trading venue shall notify the competent authorities of its home Member State and of the trading venue at which the investment firm provides direct electronic access accordingly.</a:t>
          </a:r>
          <a:endParaRPr lang="fi-FI"/>
        </a:p>
      </dgm:t>
    </dgm:pt>
    <dgm:pt modelId="{BCBBF9EF-90AC-469B-9890-18432AC9D168}" type="parTrans" cxnId="{77BAD1FB-40A3-45C4-AF44-02A42D8831BC}">
      <dgm:prSet/>
      <dgm:spPr/>
      <dgm:t>
        <a:bodyPr/>
        <a:lstStyle/>
        <a:p>
          <a:endParaRPr lang="fi-FI"/>
        </a:p>
      </dgm:t>
    </dgm:pt>
    <dgm:pt modelId="{4445AAC8-034D-4E8C-831D-071E1B3C6E73}" type="sibTrans" cxnId="{77BAD1FB-40A3-45C4-AF44-02A42D8831BC}">
      <dgm:prSet/>
      <dgm:spPr/>
      <dgm:t>
        <a:bodyPr/>
        <a:lstStyle/>
        <a:p>
          <a:endParaRPr lang="fi-FI"/>
        </a:p>
      </dgm:t>
    </dgm:pt>
    <dgm:pt modelId="{2E88CFB4-F654-45E7-881E-6B1F85B2C387}" type="pres">
      <dgm:prSet presAssocID="{A2F596BF-A413-4049-A984-CB8BE1FEAC0A}" presName="linear" presStyleCnt="0">
        <dgm:presLayoutVars>
          <dgm:animLvl val="lvl"/>
          <dgm:resizeHandles val="exact"/>
        </dgm:presLayoutVars>
      </dgm:prSet>
      <dgm:spPr/>
    </dgm:pt>
    <dgm:pt modelId="{4B2B3D65-5BA4-4445-9461-274B68A72E5C}" type="pres">
      <dgm:prSet presAssocID="{A6AEE89A-7FE5-41E4-84D9-75E08DE4CFAD}" presName="parentText" presStyleLbl="node1" presStyleIdx="0" presStyleCnt="9">
        <dgm:presLayoutVars>
          <dgm:chMax val="0"/>
          <dgm:bulletEnabled val="1"/>
        </dgm:presLayoutVars>
      </dgm:prSet>
      <dgm:spPr/>
    </dgm:pt>
    <dgm:pt modelId="{B96C3B31-0165-4DCE-9FCE-74534EC8F52B}" type="pres">
      <dgm:prSet presAssocID="{CC786443-1C5D-4968-8174-7A23381A271C}" presName="spacer" presStyleCnt="0"/>
      <dgm:spPr/>
    </dgm:pt>
    <dgm:pt modelId="{11CB0F6A-3A17-4CC7-917F-D60C708F1A1B}" type="pres">
      <dgm:prSet presAssocID="{46B227B7-5628-4EB8-A394-16FEEB75EA69}" presName="parentText" presStyleLbl="node1" presStyleIdx="1" presStyleCnt="9">
        <dgm:presLayoutVars>
          <dgm:chMax val="0"/>
          <dgm:bulletEnabled val="1"/>
        </dgm:presLayoutVars>
      </dgm:prSet>
      <dgm:spPr/>
    </dgm:pt>
    <dgm:pt modelId="{775FC93B-AE28-4C0C-B9F0-BEB57FBEE0D5}" type="pres">
      <dgm:prSet presAssocID="{BB4B5B70-7C0C-4313-A882-F18A055C1F94}" presName="spacer" presStyleCnt="0"/>
      <dgm:spPr/>
    </dgm:pt>
    <dgm:pt modelId="{27C13FFC-8D80-4A97-86B6-5BE80431C315}" type="pres">
      <dgm:prSet presAssocID="{64383E67-5D28-46CB-8FF1-12D58C0449A4}" presName="parentText" presStyleLbl="node1" presStyleIdx="2" presStyleCnt="9">
        <dgm:presLayoutVars>
          <dgm:chMax val="0"/>
          <dgm:bulletEnabled val="1"/>
        </dgm:presLayoutVars>
      </dgm:prSet>
      <dgm:spPr/>
    </dgm:pt>
    <dgm:pt modelId="{FC7192B5-D473-4A07-B7F4-76DAA32E637A}" type="pres">
      <dgm:prSet presAssocID="{DA62A873-04D7-41E0-8700-34A00D5064B9}" presName="spacer" presStyleCnt="0"/>
      <dgm:spPr/>
    </dgm:pt>
    <dgm:pt modelId="{DD1EF5C2-02D3-4747-B9A4-662AA0D6B670}" type="pres">
      <dgm:prSet presAssocID="{0FF58967-99BF-4DEB-9B4B-3C9DB088FCA9}" presName="parentText" presStyleLbl="node1" presStyleIdx="3" presStyleCnt="9">
        <dgm:presLayoutVars>
          <dgm:chMax val="0"/>
          <dgm:bulletEnabled val="1"/>
        </dgm:presLayoutVars>
      </dgm:prSet>
      <dgm:spPr/>
    </dgm:pt>
    <dgm:pt modelId="{0BD7FDF8-91A5-4512-89A7-CB248E3AACAB}" type="pres">
      <dgm:prSet presAssocID="{6EAAC8B9-7882-4B94-A8A5-861F22A44C7A}" presName="spacer" presStyleCnt="0"/>
      <dgm:spPr/>
    </dgm:pt>
    <dgm:pt modelId="{80074951-4477-4C85-85E7-E34E834D83BC}" type="pres">
      <dgm:prSet presAssocID="{7E43C101-AE42-4155-8D25-0090F7330FA9}" presName="parentText" presStyleLbl="node1" presStyleIdx="4" presStyleCnt="9">
        <dgm:presLayoutVars>
          <dgm:chMax val="0"/>
          <dgm:bulletEnabled val="1"/>
        </dgm:presLayoutVars>
      </dgm:prSet>
      <dgm:spPr/>
    </dgm:pt>
    <dgm:pt modelId="{96B44D0F-74FF-43FF-BD08-80776D5468FD}" type="pres">
      <dgm:prSet presAssocID="{2FE19407-69D6-4A89-864F-C992CCF53EED}" presName="spacer" presStyleCnt="0"/>
      <dgm:spPr/>
    </dgm:pt>
    <dgm:pt modelId="{34F08527-8314-44F3-A771-FADED7BE232D}" type="pres">
      <dgm:prSet presAssocID="{69357A3D-58BA-4F56-B39E-977A356D5BD8}" presName="parentText" presStyleLbl="node1" presStyleIdx="5" presStyleCnt="9">
        <dgm:presLayoutVars>
          <dgm:chMax val="0"/>
          <dgm:bulletEnabled val="1"/>
        </dgm:presLayoutVars>
      </dgm:prSet>
      <dgm:spPr/>
    </dgm:pt>
    <dgm:pt modelId="{C2FBC5D8-EEA3-4651-B472-03A55D29E52F}" type="pres">
      <dgm:prSet presAssocID="{670272AF-0A2D-4C50-AF50-C80BE3BBC5DF}" presName="spacer" presStyleCnt="0"/>
      <dgm:spPr/>
    </dgm:pt>
    <dgm:pt modelId="{73737E99-61F6-4912-887F-AC8CBD933A2F}" type="pres">
      <dgm:prSet presAssocID="{3F810995-1B7C-423B-A940-8FAF4EEC907C}" presName="parentText" presStyleLbl="node1" presStyleIdx="6" presStyleCnt="9">
        <dgm:presLayoutVars>
          <dgm:chMax val="0"/>
          <dgm:bulletEnabled val="1"/>
        </dgm:presLayoutVars>
      </dgm:prSet>
      <dgm:spPr/>
    </dgm:pt>
    <dgm:pt modelId="{E5E73AB9-06B6-410C-B380-F99A52DCE1A2}" type="pres">
      <dgm:prSet presAssocID="{0E9E1BF6-C053-430C-9090-40AC151C8855}" presName="spacer" presStyleCnt="0"/>
      <dgm:spPr/>
    </dgm:pt>
    <dgm:pt modelId="{F58BB8EF-56B1-4E62-9AF3-945F9C7086CF}" type="pres">
      <dgm:prSet presAssocID="{FF05C6C1-3714-4A3B-B6F3-358AA62A1B94}" presName="parentText" presStyleLbl="node1" presStyleIdx="7" presStyleCnt="9">
        <dgm:presLayoutVars>
          <dgm:chMax val="0"/>
          <dgm:bulletEnabled val="1"/>
        </dgm:presLayoutVars>
      </dgm:prSet>
      <dgm:spPr/>
    </dgm:pt>
    <dgm:pt modelId="{BA206DAE-7229-4028-8153-B8E59D4A7988}" type="pres">
      <dgm:prSet presAssocID="{25A05DB8-8D19-4175-9597-57B9765A0D34}" presName="spacer" presStyleCnt="0"/>
      <dgm:spPr/>
    </dgm:pt>
    <dgm:pt modelId="{1DABBD10-16A1-4DA1-A983-0FCD77E9ABE2}" type="pres">
      <dgm:prSet presAssocID="{99DB6659-09EB-4F1E-A7EE-4051EE75F756}" presName="parentText" presStyleLbl="node1" presStyleIdx="8" presStyleCnt="9">
        <dgm:presLayoutVars>
          <dgm:chMax val="0"/>
          <dgm:bulletEnabled val="1"/>
        </dgm:presLayoutVars>
      </dgm:prSet>
      <dgm:spPr/>
    </dgm:pt>
  </dgm:ptLst>
  <dgm:cxnLst>
    <dgm:cxn modelId="{F6297700-3B98-44CF-9479-358AF204798B}" srcId="{A2F596BF-A413-4049-A984-CB8BE1FEAC0A}" destId="{A6AEE89A-7FE5-41E4-84D9-75E08DE4CFAD}" srcOrd="0" destOrd="0" parTransId="{4B70B5D3-93BE-4A9D-AB4F-B50A22A0AFD0}" sibTransId="{CC786443-1C5D-4968-8174-7A23381A271C}"/>
    <dgm:cxn modelId="{DD67E101-C97F-4FDC-8AD2-AD893D5FF5A0}" type="presOf" srcId="{A6AEE89A-7FE5-41E4-84D9-75E08DE4CFAD}" destId="{4B2B3D65-5BA4-4445-9461-274B68A72E5C}" srcOrd="0" destOrd="0" presId="urn:microsoft.com/office/officeart/2005/8/layout/vList2"/>
    <dgm:cxn modelId="{8DC81F17-08C5-4958-BDF8-32EA2B04CC5B}" type="presOf" srcId="{3F810995-1B7C-423B-A940-8FAF4EEC907C}" destId="{73737E99-61F6-4912-887F-AC8CBD933A2F}" srcOrd="0" destOrd="0" presId="urn:microsoft.com/office/officeart/2005/8/layout/vList2"/>
    <dgm:cxn modelId="{17031323-17DD-4F06-8EF6-6AE99F3CD0A7}" type="presOf" srcId="{64383E67-5D28-46CB-8FF1-12D58C0449A4}" destId="{27C13FFC-8D80-4A97-86B6-5BE80431C315}" srcOrd="0" destOrd="0" presId="urn:microsoft.com/office/officeart/2005/8/layout/vList2"/>
    <dgm:cxn modelId="{53AAAC29-3A64-43DE-A249-3E250D10541B}" type="presOf" srcId="{7E43C101-AE42-4155-8D25-0090F7330FA9}" destId="{80074951-4477-4C85-85E7-E34E834D83BC}" srcOrd="0" destOrd="0" presId="urn:microsoft.com/office/officeart/2005/8/layout/vList2"/>
    <dgm:cxn modelId="{8D97AD29-C4D5-4459-B0A8-7834CE05507F}" type="presOf" srcId="{A2F596BF-A413-4049-A984-CB8BE1FEAC0A}" destId="{2E88CFB4-F654-45E7-881E-6B1F85B2C387}" srcOrd="0" destOrd="0" presId="urn:microsoft.com/office/officeart/2005/8/layout/vList2"/>
    <dgm:cxn modelId="{AD7EFE3A-9F95-4635-B6A4-2F08F1EFA1F2}" srcId="{A2F596BF-A413-4049-A984-CB8BE1FEAC0A}" destId="{69357A3D-58BA-4F56-B39E-977A356D5BD8}" srcOrd="5" destOrd="0" parTransId="{E084299C-95D7-41BB-B502-EDC21D27BCBA}" sibTransId="{670272AF-0A2D-4C50-AF50-C80BE3BBC5DF}"/>
    <dgm:cxn modelId="{4A6DA350-4F8F-4089-B12C-BD5CA913AE7A}" srcId="{A2F596BF-A413-4049-A984-CB8BE1FEAC0A}" destId="{FF05C6C1-3714-4A3B-B6F3-358AA62A1B94}" srcOrd="7" destOrd="0" parTransId="{C209D257-BF58-45A6-A201-B77989EA203E}" sibTransId="{25A05DB8-8D19-4175-9597-57B9765A0D34}"/>
    <dgm:cxn modelId="{FA4C399D-CF6D-443F-B461-4BD8F19B3B1D}" type="presOf" srcId="{99DB6659-09EB-4F1E-A7EE-4051EE75F756}" destId="{1DABBD10-16A1-4DA1-A983-0FCD77E9ABE2}" srcOrd="0" destOrd="0" presId="urn:microsoft.com/office/officeart/2005/8/layout/vList2"/>
    <dgm:cxn modelId="{16B6829F-39EF-4E68-B9D5-05BC30122B7B}" srcId="{A2F596BF-A413-4049-A984-CB8BE1FEAC0A}" destId="{64383E67-5D28-46CB-8FF1-12D58C0449A4}" srcOrd="2" destOrd="0" parTransId="{78979D0B-1C68-4453-AB74-23E4261579E8}" sibTransId="{DA62A873-04D7-41E0-8700-34A00D5064B9}"/>
    <dgm:cxn modelId="{95F1CDA3-463A-4319-8889-2832C9106899}" srcId="{A2F596BF-A413-4049-A984-CB8BE1FEAC0A}" destId="{7E43C101-AE42-4155-8D25-0090F7330FA9}" srcOrd="4" destOrd="0" parTransId="{C6A1C796-6160-411E-AB47-FE88F7B36093}" sibTransId="{2FE19407-69D6-4A89-864F-C992CCF53EED}"/>
    <dgm:cxn modelId="{2BA39EA9-CC20-4C74-9A33-1158A1203B00}" srcId="{A2F596BF-A413-4049-A984-CB8BE1FEAC0A}" destId="{0FF58967-99BF-4DEB-9B4B-3C9DB088FCA9}" srcOrd="3" destOrd="0" parTransId="{B6535915-1365-4832-8542-F1CC0B5B8678}" sibTransId="{6EAAC8B9-7882-4B94-A8A5-861F22A44C7A}"/>
    <dgm:cxn modelId="{F46240AA-8DF4-4688-AF3E-BA89CF3333B8}" type="presOf" srcId="{46B227B7-5628-4EB8-A394-16FEEB75EA69}" destId="{11CB0F6A-3A17-4CC7-917F-D60C708F1A1B}" srcOrd="0" destOrd="0" presId="urn:microsoft.com/office/officeart/2005/8/layout/vList2"/>
    <dgm:cxn modelId="{5BD770B3-900B-4EFA-8697-78AC09B804DB}" type="presOf" srcId="{0FF58967-99BF-4DEB-9B4B-3C9DB088FCA9}" destId="{DD1EF5C2-02D3-4747-B9A4-662AA0D6B670}" srcOrd="0" destOrd="0" presId="urn:microsoft.com/office/officeart/2005/8/layout/vList2"/>
    <dgm:cxn modelId="{45B73AD8-A049-49D8-9A90-B13432DE37C8}" srcId="{A2F596BF-A413-4049-A984-CB8BE1FEAC0A}" destId="{46B227B7-5628-4EB8-A394-16FEEB75EA69}" srcOrd="1" destOrd="0" parTransId="{B153149D-1352-4E6B-9E68-3619A99AE9DF}" sibTransId="{BB4B5B70-7C0C-4313-A882-F18A055C1F94}"/>
    <dgm:cxn modelId="{103C70D8-3B41-4E7C-B101-220594C86795}" type="presOf" srcId="{FF05C6C1-3714-4A3B-B6F3-358AA62A1B94}" destId="{F58BB8EF-56B1-4E62-9AF3-945F9C7086CF}" srcOrd="0" destOrd="0" presId="urn:microsoft.com/office/officeart/2005/8/layout/vList2"/>
    <dgm:cxn modelId="{DF2086F8-CD93-4B8C-B052-3441A19DE86A}" type="presOf" srcId="{69357A3D-58BA-4F56-B39E-977A356D5BD8}" destId="{34F08527-8314-44F3-A771-FADED7BE232D}" srcOrd="0" destOrd="0" presId="urn:microsoft.com/office/officeart/2005/8/layout/vList2"/>
    <dgm:cxn modelId="{77BAD1FB-40A3-45C4-AF44-02A42D8831BC}" srcId="{A2F596BF-A413-4049-A984-CB8BE1FEAC0A}" destId="{99DB6659-09EB-4F1E-A7EE-4051EE75F756}" srcOrd="8" destOrd="0" parTransId="{BCBBF9EF-90AC-469B-9890-18432AC9D168}" sibTransId="{4445AAC8-034D-4E8C-831D-071E1B3C6E73}"/>
    <dgm:cxn modelId="{FD6495FC-87F6-46C8-A989-9D1CD9C89392}" srcId="{A2F596BF-A413-4049-A984-CB8BE1FEAC0A}" destId="{3F810995-1B7C-423B-A940-8FAF4EEC907C}" srcOrd="6" destOrd="0" parTransId="{87F3765A-7B69-4708-AA0F-543B32DCEDF2}" sibTransId="{0E9E1BF6-C053-430C-9090-40AC151C8855}"/>
    <dgm:cxn modelId="{3BD07DB4-EC34-4F11-B2E1-0A2C3A9D61FF}" type="presParOf" srcId="{2E88CFB4-F654-45E7-881E-6B1F85B2C387}" destId="{4B2B3D65-5BA4-4445-9461-274B68A72E5C}" srcOrd="0" destOrd="0" presId="urn:microsoft.com/office/officeart/2005/8/layout/vList2"/>
    <dgm:cxn modelId="{BC4B1F27-A7B5-41E8-9EFF-6F387197F414}" type="presParOf" srcId="{2E88CFB4-F654-45E7-881E-6B1F85B2C387}" destId="{B96C3B31-0165-4DCE-9FCE-74534EC8F52B}" srcOrd="1" destOrd="0" presId="urn:microsoft.com/office/officeart/2005/8/layout/vList2"/>
    <dgm:cxn modelId="{93CB4274-386F-4BC8-B939-7182A35D2F43}" type="presParOf" srcId="{2E88CFB4-F654-45E7-881E-6B1F85B2C387}" destId="{11CB0F6A-3A17-4CC7-917F-D60C708F1A1B}" srcOrd="2" destOrd="0" presId="urn:microsoft.com/office/officeart/2005/8/layout/vList2"/>
    <dgm:cxn modelId="{5AC09DF3-F20D-4B5F-8977-2E98072BF433}" type="presParOf" srcId="{2E88CFB4-F654-45E7-881E-6B1F85B2C387}" destId="{775FC93B-AE28-4C0C-B9F0-BEB57FBEE0D5}" srcOrd="3" destOrd="0" presId="urn:microsoft.com/office/officeart/2005/8/layout/vList2"/>
    <dgm:cxn modelId="{15BDE8E9-94B6-484A-91E4-D5B47DFE0375}" type="presParOf" srcId="{2E88CFB4-F654-45E7-881E-6B1F85B2C387}" destId="{27C13FFC-8D80-4A97-86B6-5BE80431C315}" srcOrd="4" destOrd="0" presId="urn:microsoft.com/office/officeart/2005/8/layout/vList2"/>
    <dgm:cxn modelId="{9F40C66F-F1F5-4B2F-9C6B-E8C8F02F860D}" type="presParOf" srcId="{2E88CFB4-F654-45E7-881E-6B1F85B2C387}" destId="{FC7192B5-D473-4A07-B7F4-76DAA32E637A}" srcOrd="5" destOrd="0" presId="urn:microsoft.com/office/officeart/2005/8/layout/vList2"/>
    <dgm:cxn modelId="{962C1A66-3DAF-440B-810C-9A6065A84ECC}" type="presParOf" srcId="{2E88CFB4-F654-45E7-881E-6B1F85B2C387}" destId="{DD1EF5C2-02D3-4747-B9A4-662AA0D6B670}" srcOrd="6" destOrd="0" presId="urn:microsoft.com/office/officeart/2005/8/layout/vList2"/>
    <dgm:cxn modelId="{4C93E020-21A7-4740-B14C-713E499F9250}" type="presParOf" srcId="{2E88CFB4-F654-45E7-881E-6B1F85B2C387}" destId="{0BD7FDF8-91A5-4512-89A7-CB248E3AACAB}" srcOrd="7" destOrd="0" presId="urn:microsoft.com/office/officeart/2005/8/layout/vList2"/>
    <dgm:cxn modelId="{A330E06C-B8FD-4BC0-84A9-D826BDD31862}" type="presParOf" srcId="{2E88CFB4-F654-45E7-881E-6B1F85B2C387}" destId="{80074951-4477-4C85-85E7-E34E834D83BC}" srcOrd="8" destOrd="0" presId="urn:microsoft.com/office/officeart/2005/8/layout/vList2"/>
    <dgm:cxn modelId="{20EDEF82-A81B-4C58-BD88-5CE2AB026519}" type="presParOf" srcId="{2E88CFB4-F654-45E7-881E-6B1F85B2C387}" destId="{96B44D0F-74FF-43FF-BD08-80776D5468FD}" srcOrd="9" destOrd="0" presId="urn:microsoft.com/office/officeart/2005/8/layout/vList2"/>
    <dgm:cxn modelId="{38FD3AA4-C623-41F3-83D5-01D316F3A4FA}" type="presParOf" srcId="{2E88CFB4-F654-45E7-881E-6B1F85B2C387}" destId="{34F08527-8314-44F3-A771-FADED7BE232D}" srcOrd="10" destOrd="0" presId="urn:microsoft.com/office/officeart/2005/8/layout/vList2"/>
    <dgm:cxn modelId="{BC9204F7-CEB7-4BFA-8DAE-32926FC22706}" type="presParOf" srcId="{2E88CFB4-F654-45E7-881E-6B1F85B2C387}" destId="{C2FBC5D8-EEA3-4651-B472-03A55D29E52F}" srcOrd="11" destOrd="0" presId="urn:microsoft.com/office/officeart/2005/8/layout/vList2"/>
    <dgm:cxn modelId="{D281E004-0C30-44D5-A5A5-6ED09654ECBF}" type="presParOf" srcId="{2E88CFB4-F654-45E7-881E-6B1F85B2C387}" destId="{73737E99-61F6-4912-887F-AC8CBD933A2F}" srcOrd="12" destOrd="0" presId="urn:microsoft.com/office/officeart/2005/8/layout/vList2"/>
    <dgm:cxn modelId="{048069DE-1501-4E41-B0E1-6626825DD10B}" type="presParOf" srcId="{2E88CFB4-F654-45E7-881E-6B1F85B2C387}" destId="{E5E73AB9-06B6-410C-B380-F99A52DCE1A2}" srcOrd="13" destOrd="0" presId="urn:microsoft.com/office/officeart/2005/8/layout/vList2"/>
    <dgm:cxn modelId="{D6CC2026-2D98-4CD4-BB65-995BC9A70CDC}" type="presParOf" srcId="{2E88CFB4-F654-45E7-881E-6B1F85B2C387}" destId="{F58BB8EF-56B1-4E62-9AF3-945F9C7086CF}" srcOrd="14" destOrd="0" presId="urn:microsoft.com/office/officeart/2005/8/layout/vList2"/>
    <dgm:cxn modelId="{67BD5CD9-9111-464F-B3C8-2905F72AC98A}" type="presParOf" srcId="{2E88CFB4-F654-45E7-881E-6B1F85B2C387}" destId="{BA206DAE-7229-4028-8153-B8E59D4A7988}" srcOrd="15" destOrd="0" presId="urn:microsoft.com/office/officeart/2005/8/layout/vList2"/>
    <dgm:cxn modelId="{715A838E-9280-4732-A3B5-AB5880ED9C45}" type="presParOf" srcId="{2E88CFB4-F654-45E7-881E-6B1F85B2C387}" destId="{1DABBD10-16A1-4DA1-A983-0FCD77E9ABE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4D681A-688F-4C77-B0F0-3C080188905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D98F160-311F-42BB-A75B-E46B3087805E}">
      <dgm:prSet/>
      <dgm:spPr/>
      <dgm:t>
        <a:bodyPr/>
        <a:lstStyle/>
        <a:p>
          <a:r>
            <a:rPr lang="en-US" dirty="0">
              <a:solidFill>
                <a:schemeClr val="accent4"/>
              </a:solidFill>
            </a:rPr>
            <a:t>The Exchange may allow </a:t>
          </a:r>
          <a:r>
            <a:rPr lang="en-US" dirty="0"/>
            <a:t>the investment service provider that is a trading party to provide direct electronic market access to its client. Direct electronic market access means an arrangement whereby a trading party authorizes a client to use its trading code in such a way that the client can transmit orders related to a financial instrument electronically directly to the trading venue.</a:t>
          </a:r>
          <a:endParaRPr lang="fi-FI" dirty="0"/>
        </a:p>
      </dgm:t>
    </dgm:pt>
    <dgm:pt modelId="{D3CFEB72-033E-4530-9295-1E87ABCBF877}" type="parTrans" cxnId="{6C0241C5-7097-4C28-9E1D-EB274757982B}">
      <dgm:prSet/>
      <dgm:spPr/>
      <dgm:t>
        <a:bodyPr/>
        <a:lstStyle/>
        <a:p>
          <a:endParaRPr lang="fi-FI"/>
        </a:p>
      </dgm:t>
    </dgm:pt>
    <dgm:pt modelId="{32043871-AA78-4FF1-A9F3-FFDCD9E88A51}" type="sibTrans" cxnId="{6C0241C5-7097-4C28-9E1D-EB274757982B}">
      <dgm:prSet/>
      <dgm:spPr/>
      <dgm:t>
        <a:bodyPr/>
        <a:lstStyle/>
        <a:p>
          <a:endParaRPr lang="fi-FI"/>
        </a:p>
      </dgm:t>
    </dgm:pt>
    <dgm:pt modelId="{4C6B707E-6000-499F-99DE-869544FDBA55}">
      <dgm:prSet/>
      <dgm:spPr/>
      <dgm:t>
        <a:bodyPr/>
        <a:lstStyle/>
        <a:p>
          <a:r>
            <a:rPr lang="en-US" dirty="0">
              <a:solidFill>
                <a:schemeClr val="accent4"/>
              </a:solidFill>
            </a:rPr>
            <a:t>The Exchange shall ensure that the trading party assesses the suitability of its clients</a:t>
          </a:r>
          <a:r>
            <a:rPr lang="en-US" dirty="0"/>
            <a:t> for using the arrangement referred to in subsection 1.</a:t>
          </a:r>
          <a:endParaRPr lang="fi-FI" dirty="0"/>
        </a:p>
      </dgm:t>
    </dgm:pt>
    <dgm:pt modelId="{B3D3C2CA-A3B9-462C-856B-A2B332C65BE5}" type="parTrans" cxnId="{DFBA7C53-A1C3-47B2-8614-4FAA83ABF7D4}">
      <dgm:prSet/>
      <dgm:spPr/>
      <dgm:t>
        <a:bodyPr/>
        <a:lstStyle/>
        <a:p>
          <a:endParaRPr lang="fi-FI"/>
        </a:p>
      </dgm:t>
    </dgm:pt>
    <dgm:pt modelId="{205A8343-223C-453A-A15D-AD908851192D}" type="sibTrans" cxnId="{DFBA7C53-A1C3-47B2-8614-4FAA83ABF7D4}">
      <dgm:prSet/>
      <dgm:spPr/>
      <dgm:t>
        <a:bodyPr/>
        <a:lstStyle/>
        <a:p>
          <a:endParaRPr lang="fi-FI"/>
        </a:p>
      </dgm:t>
    </dgm:pt>
    <dgm:pt modelId="{91626918-1EB9-4175-8C21-E9AEBA50BB32}">
      <dgm:prSet/>
      <dgm:spPr/>
      <dgm:t>
        <a:bodyPr/>
        <a:lstStyle/>
        <a:p>
          <a:r>
            <a:rPr lang="en-US" dirty="0">
              <a:solidFill>
                <a:schemeClr val="accent4"/>
              </a:solidFill>
            </a:rPr>
            <a:t>The trading party is responsible for the orders and trades of its client</a:t>
          </a:r>
          <a:r>
            <a:rPr lang="en-US" dirty="0"/>
            <a:t> who has used direct electronic market access.</a:t>
          </a:r>
          <a:endParaRPr lang="fi-FI" dirty="0"/>
        </a:p>
      </dgm:t>
    </dgm:pt>
    <dgm:pt modelId="{09935044-7078-4A8E-B389-8DCCD78E28D2}" type="parTrans" cxnId="{0ABF94B7-5728-4C2E-B9A8-D7E144A24C39}">
      <dgm:prSet/>
      <dgm:spPr/>
      <dgm:t>
        <a:bodyPr/>
        <a:lstStyle/>
        <a:p>
          <a:endParaRPr lang="fi-FI"/>
        </a:p>
      </dgm:t>
    </dgm:pt>
    <dgm:pt modelId="{30722F47-1D7D-4C07-B035-8C58499358C5}" type="sibTrans" cxnId="{0ABF94B7-5728-4C2E-B9A8-D7E144A24C39}">
      <dgm:prSet/>
      <dgm:spPr/>
      <dgm:t>
        <a:bodyPr/>
        <a:lstStyle/>
        <a:p>
          <a:endParaRPr lang="fi-FI"/>
        </a:p>
      </dgm:t>
    </dgm:pt>
    <dgm:pt modelId="{6F501F0A-C6BB-42FD-ACF5-FF1822DDF9BD}">
      <dgm:prSet/>
      <dgm:spPr/>
      <dgm:t>
        <a:bodyPr/>
        <a:lstStyle/>
        <a:p>
          <a:r>
            <a:rPr lang="en-US" dirty="0">
              <a:solidFill>
                <a:schemeClr val="accent4"/>
              </a:solidFill>
            </a:rPr>
            <a:t>The Exchange shall set appropriate requirements for risk management methods and thresholds for trading on electronic marketplaces.</a:t>
          </a:r>
          <a:r>
            <a:rPr lang="en-US" dirty="0"/>
            <a:t> The Exchange shall have systems and procedures by which it is able to distinguish and, if necessary, to </a:t>
          </a:r>
          <a:r>
            <a:rPr lang="en-US" dirty="0">
              <a:solidFill>
                <a:schemeClr val="accent4"/>
              </a:solidFill>
            </a:rPr>
            <a:t>stop orders or trading </a:t>
          </a:r>
          <a:r>
            <a:rPr lang="en-US" dirty="0"/>
            <a:t>of the person using the direct electronic access and by which it may </a:t>
          </a:r>
          <a:r>
            <a:rPr lang="en-US" dirty="0">
              <a:solidFill>
                <a:schemeClr val="accent4"/>
              </a:solidFill>
            </a:rPr>
            <a:t>suspend or terminate </a:t>
          </a:r>
          <a:r>
            <a:rPr lang="en-US" dirty="0"/>
            <a:t>the direct electronic access offered by the trading party, if the trading party or the customer does not comply with what is provided in this section.</a:t>
          </a:r>
          <a:endParaRPr lang="fi-FI" dirty="0"/>
        </a:p>
      </dgm:t>
    </dgm:pt>
    <dgm:pt modelId="{3B53800A-931B-4360-9129-C6F769CA53F0}" type="parTrans" cxnId="{843D600D-75C1-40AD-84E8-C76D21798138}">
      <dgm:prSet/>
      <dgm:spPr/>
      <dgm:t>
        <a:bodyPr/>
        <a:lstStyle/>
        <a:p>
          <a:endParaRPr lang="fi-FI"/>
        </a:p>
      </dgm:t>
    </dgm:pt>
    <dgm:pt modelId="{3887D5A3-3945-4AC3-B89A-0F721B0B1825}" type="sibTrans" cxnId="{843D600D-75C1-40AD-84E8-C76D21798138}">
      <dgm:prSet/>
      <dgm:spPr/>
      <dgm:t>
        <a:bodyPr/>
        <a:lstStyle/>
        <a:p>
          <a:endParaRPr lang="fi-FI"/>
        </a:p>
      </dgm:t>
    </dgm:pt>
    <dgm:pt modelId="{37CB1626-8E93-47C6-9CA1-511E233BDA01}" type="pres">
      <dgm:prSet presAssocID="{B64D681A-688F-4C77-B0F0-3C080188905E}" presName="vert0" presStyleCnt="0">
        <dgm:presLayoutVars>
          <dgm:dir/>
          <dgm:animOne val="branch"/>
          <dgm:animLvl val="lvl"/>
        </dgm:presLayoutVars>
      </dgm:prSet>
      <dgm:spPr/>
    </dgm:pt>
    <dgm:pt modelId="{6AA66689-F65C-4B1D-89D8-382B23EDFCEE}" type="pres">
      <dgm:prSet presAssocID="{4D98F160-311F-42BB-A75B-E46B3087805E}" presName="thickLine" presStyleLbl="alignNode1" presStyleIdx="0" presStyleCnt="4"/>
      <dgm:spPr/>
    </dgm:pt>
    <dgm:pt modelId="{7777DAFC-8A33-418A-AF97-170063ACECBA}" type="pres">
      <dgm:prSet presAssocID="{4D98F160-311F-42BB-A75B-E46B3087805E}" presName="horz1" presStyleCnt="0"/>
      <dgm:spPr/>
    </dgm:pt>
    <dgm:pt modelId="{27778344-1039-4408-837E-1E266C85F035}" type="pres">
      <dgm:prSet presAssocID="{4D98F160-311F-42BB-A75B-E46B3087805E}" presName="tx1" presStyleLbl="revTx" presStyleIdx="0" presStyleCnt="4"/>
      <dgm:spPr/>
    </dgm:pt>
    <dgm:pt modelId="{F972AA97-7E09-4401-9B8C-F7BA834EDF0D}" type="pres">
      <dgm:prSet presAssocID="{4D98F160-311F-42BB-A75B-E46B3087805E}" presName="vert1" presStyleCnt="0"/>
      <dgm:spPr/>
    </dgm:pt>
    <dgm:pt modelId="{DDA0492C-3941-4A97-BEBC-0D62081AA5A3}" type="pres">
      <dgm:prSet presAssocID="{4C6B707E-6000-499F-99DE-869544FDBA55}" presName="thickLine" presStyleLbl="alignNode1" presStyleIdx="1" presStyleCnt="4"/>
      <dgm:spPr/>
    </dgm:pt>
    <dgm:pt modelId="{B43040C3-86F9-46D6-B733-42D2FD525335}" type="pres">
      <dgm:prSet presAssocID="{4C6B707E-6000-499F-99DE-869544FDBA55}" presName="horz1" presStyleCnt="0"/>
      <dgm:spPr/>
    </dgm:pt>
    <dgm:pt modelId="{1B2925CE-5EC0-423B-BE89-17D3CF0638D7}" type="pres">
      <dgm:prSet presAssocID="{4C6B707E-6000-499F-99DE-869544FDBA55}" presName="tx1" presStyleLbl="revTx" presStyleIdx="1" presStyleCnt="4"/>
      <dgm:spPr/>
    </dgm:pt>
    <dgm:pt modelId="{1BCD7B85-B0D9-4BFD-86AC-3BFBC45B8430}" type="pres">
      <dgm:prSet presAssocID="{4C6B707E-6000-499F-99DE-869544FDBA55}" presName="vert1" presStyleCnt="0"/>
      <dgm:spPr/>
    </dgm:pt>
    <dgm:pt modelId="{3D5213CE-50D4-441B-BAD0-C9373BD7A94E}" type="pres">
      <dgm:prSet presAssocID="{91626918-1EB9-4175-8C21-E9AEBA50BB32}" presName="thickLine" presStyleLbl="alignNode1" presStyleIdx="2" presStyleCnt="4"/>
      <dgm:spPr/>
    </dgm:pt>
    <dgm:pt modelId="{EF995BAD-7AE1-4B8E-8704-A2F7A4CD7AF1}" type="pres">
      <dgm:prSet presAssocID="{91626918-1EB9-4175-8C21-E9AEBA50BB32}" presName="horz1" presStyleCnt="0"/>
      <dgm:spPr/>
    </dgm:pt>
    <dgm:pt modelId="{CEFC5220-2FE1-4C02-9D73-09C01C9F0866}" type="pres">
      <dgm:prSet presAssocID="{91626918-1EB9-4175-8C21-E9AEBA50BB32}" presName="tx1" presStyleLbl="revTx" presStyleIdx="2" presStyleCnt="4"/>
      <dgm:spPr/>
    </dgm:pt>
    <dgm:pt modelId="{59601159-0D8D-4BF6-995A-5D35E48CF719}" type="pres">
      <dgm:prSet presAssocID="{91626918-1EB9-4175-8C21-E9AEBA50BB32}" presName="vert1" presStyleCnt="0"/>
      <dgm:spPr/>
    </dgm:pt>
    <dgm:pt modelId="{31EF1A61-3FF9-45FF-B5AB-D1A126682FF1}" type="pres">
      <dgm:prSet presAssocID="{6F501F0A-C6BB-42FD-ACF5-FF1822DDF9BD}" presName="thickLine" presStyleLbl="alignNode1" presStyleIdx="3" presStyleCnt="4"/>
      <dgm:spPr/>
    </dgm:pt>
    <dgm:pt modelId="{D0FB93BA-8E86-44C2-BBA3-2D1217414C7C}" type="pres">
      <dgm:prSet presAssocID="{6F501F0A-C6BB-42FD-ACF5-FF1822DDF9BD}" presName="horz1" presStyleCnt="0"/>
      <dgm:spPr/>
    </dgm:pt>
    <dgm:pt modelId="{FB2DAA12-3257-468C-98DB-B324409AD9BB}" type="pres">
      <dgm:prSet presAssocID="{6F501F0A-C6BB-42FD-ACF5-FF1822DDF9BD}" presName="tx1" presStyleLbl="revTx" presStyleIdx="3" presStyleCnt="4"/>
      <dgm:spPr/>
    </dgm:pt>
    <dgm:pt modelId="{617565E1-EA30-4F2C-A46A-2408F1896C16}" type="pres">
      <dgm:prSet presAssocID="{6F501F0A-C6BB-42FD-ACF5-FF1822DDF9BD}" presName="vert1" presStyleCnt="0"/>
      <dgm:spPr/>
    </dgm:pt>
  </dgm:ptLst>
  <dgm:cxnLst>
    <dgm:cxn modelId="{843D600D-75C1-40AD-84E8-C76D21798138}" srcId="{B64D681A-688F-4C77-B0F0-3C080188905E}" destId="{6F501F0A-C6BB-42FD-ACF5-FF1822DDF9BD}" srcOrd="3" destOrd="0" parTransId="{3B53800A-931B-4360-9129-C6F769CA53F0}" sibTransId="{3887D5A3-3945-4AC3-B89A-0F721B0B1825}"/>
    <dgm:cxn modelId="{4E09A117-C81A-42C6-8215-958DF2E3797D}" type="presOf" srcId="{91626918-1EB9-4175-8C21-E9AEBA50BB32}" destId="{CEFC5220-2FE1-4C02-9D73-09C01C9F0866}" srcOrd="0" destOrd="0" presId="urn:microsoft.com/office/officeart/2008/layout/LinedList"/>
    <dgm:cxn modelId="{1781DF3B-29CA-4C39-8F73-D141A2650827}" type="presOf" srcId="{4D98F160-311F-42BB-A75B-E46B3087805E}" destId="{27778344-1039-4408-837E-1E266C85F035}" srcOrd="0" destOrd="0" presId="urn:microsoft.com/office/officeart/2008/layout/LinedList"/>
    <dgm:cxn modelId="{DFBA7C53-A1C3-47B2-8614-4FAA83ABF7D4}" srcId="{B64D681A-688F-4C77-B0F0-3C080188905E}" destId="{4C6B707E-6000-499F-99DE-869544FDBA55}" srcOrd="1" destOrd="0" parTransId="{B3D3C2CA-A3B9-462C-856B-A2B332C65BE5}" sibTransId="{205A8343-223C-453A-A15D-AD908851192D}"/>
    <dgm:cxn modelId="{ED53A254-109A-4C8F-BAA5-F9CEF80813DA}" type="presOf" srcId="{B64D681A-688F-4C77-B0F0-3C080188905E}" destId="{37CB1626-8E93-47C6-9CA1-511E233BDA01}" srcOrd="0" destOrd="0" presId="urn:microsoft.com/office/officeart/2008/layout/LinedList"/>
    <dgm:cxn modelId="{069E878E-EAB5-4EF6-AA69-5F6A0B5F916E}" type="presOf" srcId="{4C6B707E-6000-499F-99DE-869544FDBA55}" destId="{1B2925CE-5EC0-423B-BE89-17D3CF0638D7}" srcOrd="0" destOrd="0" presId="urn:microsoft.com/office/officeart/2008/layout/LinedList"/>
    <dgm:cxn modelId="{0ABF94B7-5728-4C2E-B9A8-D7E144A24C39}" srcId="{B64D681A-688F-4C77-B0F0-3C080188905E}" destId="{91626918-1EB9-4175-8C21-E9AEBA50BB32}" srcOrd="2" destOrd="0" parTransId="{09935044-7078-4A8E-B389-8DCCD78E28D2}" sibTransId="{30722F47-1D7D-4C07-B035-8C58499358C5}"/>
    <dgm:cxn modelId="{6C0241C5-7097-4C28-9E1D-EB274757982B}" srcId="{B64D681A-688F-4C77-B0F0-3C080188905E}" destId="{4D98F160-311F-42BB-A75B-E46B3087805E}" srcOrd="0" destOrd="0" parTransId="{D3CFEB72-033E-4530-9295-1E87ABCBF877}" sibTransId="{32043871-AA78-4FF1-A9F3-FFDCD9E88A51}"/>
    <dgm:cxn modelId="{8DAC08F1-1D20-43F3-96F4-70D5CA85AECE}" type="presOf" srcId="{6F501F0A-C6BB-42FD-ACF5-FF1822DDF9BD}" destId="{FB2DAA12-3257-468C-98DB-B324409AD9BB}" srcOrd="0" destOrd="0" presId="urn:microsoft.com/office/officeart/2008/layout/LinedList"/>
    <dgm:cxn modelId="{F7A6B8E8-56E5-45F2-9A90-041C16B4E860}" type="presParOf" srcId="{37CB1626-8E93-47C6-9CA1-511E233BDA01}" destId="{6AA66689-F65C-4B1D-89D8-382B23EDFCEE}" srcOrd="0" destOrd="0" presId="urn:microsoft.com/office/officeart/2008/layout/LinedList"/>
    <dgm:cxn modelId="{E2115C0A-5BDB-401C-B6A1-53B13EEF65FC}" type="presParOf" srcId="{37CB1626-8E93-47C6-9CA1-511E233BDA01}" destId="{7777DAFC-8A33-418A-AF97-170063ACECBA}" srcOrd="1" destOrd="0" presId="urn:microsoft.com/office/officeart/2008/layout/LinedList"/>
    <dgm:cxn modelId="{A30D96FC-1406-429F-87BE-6161348A0594}" type="presParOf" srcId="{7777DAFC-8A33-418A-AF97-170063ACECBA}" destId="{27778344-1039-4408-837E-1E266C85F035}" srcOrd="0" destOrd="0" presId="urn:microsoft.com/office/officeart/2008/layout/LinedList"/>
    <dgm:cxn modelId="{B8F20456-2934-4044-BC3F-6C812301FB6D}" type="presParOf" srcId="{7777DAFC-8A33-418A-AF97-170063ACECBA}" destId="{F972AA97-7E09-4401-9B8C-F7BA834EDF0D}" srcOrd="1" destOrd="0" presId="urn:microsoft.com/office/officeart/2008/layout/LinedList"/>
    <dgm:cxn modelId="{F95B7A6E-6C8F-48CA-B60E-3A851BF1B26B}" type="presParOf" srcId="{37CB1626-8E93-47C6-9CA1-511E233BDA01}" destId="{DDA0492C-3941-4A97-BEBC-0D62081AA5A3}" srcOrd="2" destOrd="0" presId="urn:microsoft.com/office/officeart/2008/layout/LinedList"/>
    <dgm:cxn modelId="{1F985F4F-C31B-4640-A43F-1FA477C8DF76}" type="presParOf" srcId="{37CB1626-8E93-47C6-9CA1-511E233BDA01}" destId="{B43040C3-86F9-46D6-B733-42D2FD525335}" srcOrd="3" destOrd="0" presId="urn:microsoft.com/office/officeart/2008/layout/LinedList"/>
    <dgm:cxn modelId="{539A81D5-BAF1-438D-916F-D6723CF8F67C}" type="presParOf" srcId="{B43040C3-86F9-46D6-B733-42D2FD525335}" destId="{1B2925CE-5EC0-423B-BE89-17D3CF0638D7}" srcOrd="0" destOrd="0" presId="urn:microsoft.com/office/officeart/2008/layout/LinedList"/>
    <dgm:cxn modelId="{579C5A84-0074-4D2E-8009-8FD5AFE41D48}" type="presParOf" srcId="{B43040C3-86F9-46D6-B733-42D2FD525335}" destId="{1BCD7B85-B0D9-4BFD-86AC-3BFBC45B8430}" srcOrd="1" destOrd="0" presId="urn:microsoft.com/office/officeart/2008/layout/LinedList"/>
    <dgm:cxn modelId="{138CEBE8-2311-439C-A2D8-CA1FCC8CE306}" type="presParOf" srcId="{37CB1626-8E93-47C6-9CA1-511E233BDA01}" destId="{3D5213CE-50D4-441B-BAD0-C9373BD7A94E}" srcOrd="4" destOrd="0" presId="urn:microsoft.com/office/officeart/2008/layout/LinedList"/>
    <dgm:cxn modelId="{ACD86567-C9A8-4927-B3C1-239FE2A9C133}" type="presParOf" srcId="{37CB1626-8E93-47C6-9CA1-511E233BDA01}" destId="{EF995BAD-7AE1-4B8E-8704-A2F7A4CD7AF1}" srcOrd="5" destOrd="0" presId="urn:microsoft.com/office/officeart/2008/layout/LinedList"/>
    <dgm:cxn modelId="{B07E186D-7B6A-4160-B746-0B22C6A17FA6}" type="presParOf" srcId="{EF995BAD-7AE1-4B8E-8704-A2F7A4CD7AF1}" destId="{CEFC5220-2FE1-4C02-9D73-09C01C9F0866}" srcOrd="0" destOrd="0" presId="urn:microsoft.com/office/officeart/2008/layout/LinedList"/>
    <dgm:cxn modelId="{336BB84B-96FC-4C6F-A61F-556BE2B12687}" type="presParOf" srcId="{EF995BAD-7AE1-4B8E-8704-A2F7A4CD7AF1}" destId="{59601159-0D8D-4BF6-995A-5D35E48CF719}" srcOrd="1" destOrd="0" presId="urn:microsoft.com/office/officeart/2008/layout/LinedList"/>
    <dgm:cxn modelId="{2C8109F9-354D-4D8C-80AC-BC1B50C490CE}" type="presParOf" srcId="{37CB1626-8E93-47C6-9CA1-511E233BDA01}" destId="{31EF1A61-3FF9-45FF-B5AB-D1A126682FF1}" srcOrd="6" destOrd="0" presId="urn:microsoft.com/office/officeart/2008/layout/LinedList"/>
    <dgm:cxn modelId="{A7EB1A97-88A5-4C7D-A362-126B1028D750}" type="presParOf" srcId="{37CB1626-8E93-47C6-9CA1-511E233BDA01}" destId="{D0FB93BA-8E86-44C2-BBA3-2D1217414C7C}" srcOrd="7" destOrd="0" presId="urn:microsoft.com/office/officeart/2008/layout/LinedList"/>
    <dgm:cxn modelId="{318A0EF5-8AC5-4051-A38D-6707AC71318F}" type="presParOf" srcId="{D0FB93BA-8E86-44C2-BBA3-2D1217414C7C}" destId="{FB2DAA12-3257-468C-98DB-B324409AD9BB}" srcOrd="0" destOrd="0" presId="urn:microsoft.com/office/officeart/2008/layout/LinedList"/>
    <dgm:cxn modelId="{94691505-5799-45C4-AFE9-8B60B329F003}" type="presParOf" srcId="{D0FB93BA-8E86-44C2-BBA3-2D1217414C7C}" destId="{617565E1-EA30-4F2C-A46A-2408F1896C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113243-3635-48FF-B7E4-50CB5EC2168C}" type="doc">
      <dgm:prSet loTypeId="urn:microsoft.com/office/officeart/2005/8/layout/target3" loCatId="relationship" qsTypeId="urn:microsoft.com/office/officeart/2005/8/quickstyle/simple1" qsCatId="simple" csTypeId="urn:microsoft.com/office/officeart/2005/8/colors/accent1_1" csCatId="accent1"/>
      <dgm:spPr/>
      <dgm:t>
        <a:bodyPr/>
        <a:lstStyle/>
        <a:p>
          <a:endParaRPr lang="fi-FI"/>
        </a:p>
      </dgm:t>
    </dgm:pt>
    <dgm:pt modelId="{0B0C02EC-6F58-4881-B6A6-D594D7D3AAAC}">
      <dgm:prSet/>
      <dgm:spPr/>
      <dgm:t>
        <a:bodyPr/>
        <a:lstStyle/>
        <a:p>
          <a:r>
            <a:rPr lang="en-US" b="1" dirty="0"/>
            <a:t>An MTF and an OTF may only be operated by </a:t>
          </a:r>
          <a:r>
            <a:rPr lang="en-US" b="1" dirty="0">
              <a:solidFill>
                <a:schemeClr val="accent3"/>
              </a:solidFill>
            </a:rPr>
            <a:t>a stock exchange, an investment firm or a credit institution</a:t>
          </a:r>
          <a:r>
            <a:rPr lang="en-US" b="1" dirty="0"/>
            <a:t>.</a:t>
          </a:r>
          <a:endParaRPr lang="fi-FI" dirty="0"/>
        </a:p>
      </dgm:t>
    </dgm:pt>
    <dgm:pt modelId="{A2185BE8-4738-440D-8DA6-D77101DAC4C9}" type="parTrans" cxnId="{E1B0E167-2FD4-41B8-AA6A-DA6302171C63}">
      <dgm:prSet/>
      <dgm:spPr/>
      <dgm:t>
        <a:bodyPr/>
        <a:lstStyle/>
        <a:p>
          <a:endParaRPr lang="fi-FI"/>
        </a:p>
      </dgm:t>
    </dgm:pt>
    <dgm:pt modelId="{1ECD3F0D-84A4-4E2C-8F25-F8C802187B74}" type="sibTrans" cxnId="{E1B0E167-2FD4-41B8-AA6A-DA6302171C63}">
      <dgm:prSet/>
      <dgm:spPr/>
      <dgm:t>
        <a:bodyPr/>
        <a:lstStyle/>
        <a:p>
          <a:endParaRPr lang="fi-FI"/>
        </a:p>
      </dgm:t>
    </dgm:pt>
    <dgm:pt modelId="{6E6E3F9D-2EA8-43D2-AC33-9A68771BCF85}">
      <dgm:prSet/>
      <dgm:spPr/>
      <dgm:t>
        <a:bodyPr/>
        <a:lstStyle/>
        <a:p>
          <a:r>
            <a:rPr lang="en-US" b="1" dirty="0"/>
            <a:t>An </a:t>
          </a:r>
          <a:r>
            <a:rPr lang="en-US" b="1" dirty="0">
              <a:solidFill>
                <a:schemeClr val="accent3"/>
              </a:solidFill>
            </a:rPr>
            <a:t>MTF and an OTF shall provide sufficient information </a:t>
          </a:r>
          <a:r>
            <a:rPr lang="en-US" b="1" dirty="0"/>
            <a:t>on the financial instrument being traded or otherwise make it publicly available to enable trading parties to make a reasoned assessment of the financial instrument. The provision of information shall take into account the users of the information and the specificities of the financial instrument being traded.</a:t>
          </a:r>
          <a:endParaRPr lang="fi-FI" dirty="0"/>
        </a:p>
      </dgm:t>
    </dgm:pt>
    <dgm:pt modelId="{2BC4D920-6EFF-49F8-9372-BE44EFCD9D88}" type="parTrans" cxnId="{36A5CF90-57BA-4DBC-BEDE-803606DF4A73}">
      <dgm:prSet/>
      <dgm:spPr/>
      <dgm:t>
        <a:bodyPr/>
        <a:lstStyle/>
        <a:p>
          <a:endParaRPr lang="fi-FI"/>
        </a:p>
      </dgm:t>
    </dgm:pt>
    <dgm:pt modelId="{7A8A1204-AEAE-4DAD-92C3-AEB7595FBE8E}" type="sibTrans" cxnId="{36A5CF90-57BA-4DBC-BEDE-803606DF4A73}">
      <dgm:prSet/>
      <dgm:spPr/>
      <dgm:t>
        <a:bodyPr/>
        <a:lstStyle/>
        <a:p>
          <a:endParaRPr lang="fi-FI"/>
        </a:p>
      </dgm:t>
    </dgm:pt>
    <dgm:pt modelId="{7284371E-803D-49C2-A108-CFA3FED4BA91}">
      <dgm:prSet/>
      <dgm:spPr/>
      <dgm:t>
        <a:bodyPr/>
        <a:lstStyle/>
        <a:p>
          <a:r>
            <a:rPr lang="en-US" b="1" dirty="0"/>
            <a:t>An MTF and an OTF shall have adequate systems and procedures in place to identify and manage </a:t>
          </a:r>
          <a:r>
            <a:rPr lang="en-US" b="1" dirty="0">
              <a:solidFill>
                <a:schemeClr val="accent3"/>
              </a:solidFill>
            </a:rPr>
            <a:t>conflicts of interest </a:t>
          </a:r>
          <a:r>
            <a:rPr lang="en-US" b="1" dirty="0"/>
            <a:t>that may impair the proper functioning of the trading system, trading parties and users and jeopardize the continuity of the system.</a:t>
          </a:r>
          <a:endParaRPr lang="fi-FI" dirty="0"/>
        </a:p>
      </dgm:t>
    </dgm:pt>
    <dgm:pt modelId="{84549C56-A010-4468-B5F4-6C0088C17333}" type="parTrans" cxnId="{5A7FEB67-947E-412A-A69F-45363A3F310E}">
      <dgm:prSet/>
      <dgm:spPr/>
      <dgm:t>
        <a:bodyPr/>
        <a:lstStyle/>
        <a:p>
          <a:endParaRPr lang="fi-FI"/>
        </a:p>
      </dgm:t>
    </dgm:pt>
    <dgm:pt modelId="{415F4259-ACC5-4B4A-971F-AB54ECC13E4A}" type="sibTrans" cxnId="{5A7FEB67-947E-412A-A69F-45363A3F310E}">
      <dgm:prSet/>
      <dgm:spPr/>
      <dgm:t>
        <a:bodyPr/>
        <a:lstStyle/>
        <a:p>
          <a:endParaRPr lang="fi-FI"/>
        </a:p>
      </dgm:t>
    </dgm:pt>
    <dgm:pt modelId="{CFE2D904-622E-439E-8288-275DD08536D2}">
      <dgm:prSet/>
      <dgm:spPr/>
      <dgm:t>
        <a:bodyPr/>
        <a:lstStyle/>
        <a:p>
          <a:r>
            <a:rPr lang="en-US" b="1"/>
            <a:t>A multilateral or organized trading facility shall comply with the provisions on the organization of operations, resilience of systems, price fluctuation margins and electronic trading, and shall have all necessary effective systems, procedures and arrangements in place for this purpose.</a:t>
          </a:r>
          <a:endParaRPr lang="fi-FI"/>
        </a:p>
      </dgm:t>
    </dgm:pt>
    <dgm:pt modelId="{7ABBB078-3D2D-45B4-BDC6-9BF48D940267}" type="parTrans" cxnId="{1CF2A7C8-2E61-45C4-A3C5-6A03ADDFCB0A}">
      <dgm:prSet/>
      <dgm:spPr/>
      <dgm:t>
        <a:bodyPr/>
        <a:lstStyle/>
        <a:p>
          <a:endParaRPr lang="fi-FI"/>
        </a:p>
      </dgm:t>
    </dgm:pt>
    <dgm:pt modelId="{341C8052-83E6-4BC2-ADA7-7D30E10D9B82}" type="sibTrans" cxnId="{1CF2A7C8-2E61-45C4-A3C5-6A03ADDFCB0A}">
      <dgm:prSet/>
      <dgm:spPr/>
      <dgm:t>
        <a:bodyPr/>
        <a:lstStyle/>
        <a:p>
          <a:endParaRPr lang="fi-FI"/>
        </a:p>
      </dgm:t>
    </dgm:pt>
    <dgm:pt modelId="{0FE94F0E-2F31-4527-924F-86437B5E2FDC}" type="pres">
      <dgm:prSet presAssocID="{AD113243-3635-48FF-B7E4-50CB5EC2168C}" presName="Name0" presStyleCnt="0">
        <dgm:presLayoutVars>
          <dgm:chMax val="7"/>
          <dgm:dir/>
          <dgm:animLvl val="lvl"/>
          <dgm:resizeHandles val="exact"/>
        </dgm:presLayoutVars>
      </dgm:prSet>
      <dgm:spPr/>
    </dgm:pt>
    <dgm:pt modelId="{28213672-EAFA-46D9-8CC4-F169601440EB}" type="pres">
      <dgm:prSet presAssocID="{0B0C02EC-6F58-4881-B6A6-D594D7D3AAAC}" presName="circle1" presStyleLbl="node1" presStyleIdx="0" presStyleCnt="4"/>
      <dgm:spPr/>
    </dgm:pt>
    <dgm:pt modelId="{2948804A-2CE2-4545-BFC9-05376C2D5E47}" type="pres">
      <dgm:prSet presAssocID="{0B0C02EC-6F58-4881-B6A6-D594D7D3AAAC}" presName="space" presStyleCnt="0"/>
      <dgm:spPr/>
    </dgm:pt>
    <dgm:pt modelId="{0C5B0B99-3893-45F4-A85E-68C0124D2EF9}" type="pres">
      <dgm:prSet presAssocID="{0B0C02EC-6F58-4881-B6A6-D594D7D3AAAC}" presName="rect1" presStyleLbl="alignAcc1" presStyleIdx="0" presStyleCnt="4"/>
      <dgm:spPr/>
    </dgm:pt>
    <dgm:pt modelId="{71AEBDD5-FD3E-4CC4-95CE-550BFCD3E514}" type="pres">
      <dgm:prSet presAssocID="{6E6E3F9D-2EA8-43D2-AC33-9A68771BCF85}" presName="vertSpace2" presStyleLbl="node1" presStyleIdx="0" presStyleCnt="4"/>
      <dgm:spPr/>
    </dgm:pt>
    <dgm:pt modelId="{72BC29A6-055F-46AC-80B4-50B74D033FFE}" type="pres">
      <dgm:prSet presAssocID="{6E6E3F9D-2EA8-43D2-AC33-9A68771BCF85}" presName="circle2" presStyleLbl="node1" presStyleIdx="1" presStyleCnt="4"/>
      <dgm:spPr/>
    </dgm:pt>
    <dgm:pt modelId="{D43F1D0C-DCD5-4CE4-BE3F-EEB10A18B6C1}" type="pres">
      <dgm:prSet presAssocID="{6E6E3F9D-2EA8-43D2-AC33-9A68771BCF85}" presName="rect2" presStyleLbl="alignAcc1" presStyleIdx="1" presStyleCnt="4"/>
      <dgm:spPr/>
    </dgm:pt>
    <dgm:pt modelId="{F8DABD28-50C1-4FFE-A407-DE69E19C5F84}" type="pres">
      <dgm:prSet presAssocID="{7284371E-803D-49C2-A108-CFA3FED4BA91}" presName="vertSpace3" presStyleLbl="node1" presStyleIdx="1" presStyleCnt="4"/>
      <dgm:spPr/>
    </dgm:pt>
    <dgm:pt modelId="{5CCF07D2-EC4E-4EA0-8756-0533D9966F5E}" type="pres">
      <dgm:prSet presAssocID="{7284371E-803D-49C2-A108-CFA3FED4BA91}" presName="circle3" presStyleLbl="node1" presStyleIdx="2" presStyleCnt="4"/>
      <dgm:spPr/>
    </dgm:pt>
    <dgm:pt modelId="{897F1BBF-1352-443A-B0E7-836F63544D2D}" type="pres">
      <dgm:prSet presAssocID="{7284371E-803D-49C2-A108-CFA3FED4BA91}" presName="rect3" presStyleLbl="alignAcc1" presStyleIdx="2" presStyleCnt="4"/>
      <dgm:spPr/>
    </dgm:pt>
    <dgm:pt modelId="{7B39487A-1BC3-45EF-B103-A2849F2E5BD1}" type="pres">
      <dgm:prSet presAssocID="{CFE2D904-622E-439E-8288-275DD08536D2}" presName="vertSpace4" presStyleLbl="node1" presStyleIdx="2" presStyleCnt="4"/>
      <dgm:spPr/>
    </dgm:pt>
    <dgm:pt modelId="{EB0D1F49-A260-4183-AF60-B3374644E146}" type="pres">
      <dgm:prSet presAssocID="{CFE2D904-622E-439E-8288-275DD08536D2}" presName="circle4" presStyleLbl="node1" presStyleIdx="3" presStyleCnt="4"/>
      <dgm:spPr/>
    </dgm:pt>
    <dgm:pt modelId="{BEA959AE-C905-409F-9039-FA767253861B}" type="pres">
      <dgm:prSet presAssocID="{CFE2D904-622E-439E-8288-275DD08536D2}" presName="rect4" presStyleLbl="alignAcc1" presStyleIdx="3" presStyleCnt="4"/>
      <dgm:spPr/>
    </dgm:pt>
    <dgm:pt modelId="{89EE939C-4A22-49F5-BBBB-E6D5FE8661FD}" type="pres">
      <dgm:prSet presAssocID="{0B0C02EC-6F58-4881-B6A6-D594D7D3AAAC}" presName="rect1ParTxNoCh" presStyleLbl="alignAcc1" presStyleIdx="3" presStyleCnt="4">
        <dgm:presLayoutVars>
          <dgm:chMax val="1"/>
          <dgm:bulletEnabled val="1"/>
        </dgm:presLayoutVars>
      </dgm:prSet>
      <dgm:spPr/>
    </dgm:pt>
    <dgm:pt modelId="{30AD97F2-4E38-4F20-9293-1B492E012D11}" type="pres">
      <dgm:prSet presAssocID="{6E6E3F9D-2EA8-43D2-AC33-9A68771BCF85}" presName="rect2ParTxNoCh" presStyleLbl="alignAcc1" presStyleIdx="3" presStyleCnt="4">
        <dgm:presLayoutVars>
          <dgm:chMax val="1"/>
          <dgm:bulletEnabled val="1"/>
        </dgm:presLayoutVars>
      </dgm:prSet>
      <dgm:spPr/>
    </dgm:pt>
    <dgm:pt modelId="{3FC1B37F-6F61-428B-9820-170490B10967}" type="pres">
      <dgm:prSet presAssocID="{7284371E-803D-49C2-A108-CFA3FED4BA91}" presName="rect3ParTxNoCh" presStyleLbl="alignAcc1" presStyleIdx="3" presStyleCnt="4">
        <dgm:presLayoutVars>
          <dgm:chMax val="1"/>
          <dgm:bulletEnabled val="1"/>
        </dgm:presLayoutVars>
      </dgm:prSet>
      <dgm:spPr/>
    </dgm:pt>
    <dgm:pt modelId="{0B7DAD4F-D720-4DDB-8300-3A3032689F32}" type="pres">
      <dgm:prSet presAssocID="{CFE2D904-622E-439E-8288-275DD08536D2}" presName="rect4ParTxNoCh" presStyleLbl="alignAcc1" presStyleIdx="3" presStyleCnt="4">
        <dgm:presLayoutVars>
          <dgm:chMax val="1"/>
          <dgm:bulletEnabled val="1"/>
        </dgm:presLayoutVars>
      </dgm:prSet>
      <dgm:spPr/>
    </dgm:pt>
  </dgm:ptLst>
  <dgm:cxnLst>
    <dgm:cxn modelId="{D52AF523-201D-4518-815C-6AE3B49DC4D1}" type="presOf" srcId="{0B0C02EC-6F58-4881-B6A6-D594D7D3AAAC}" destId="{89EE939C-4A22-49F5-BBBB-E6D5FE8661FD}" srcOrd="1" destOrd="0" presId="urn:microsoft.com/office/officeart/2005/8/layout/target3"/>
    <dgm:cxn modelId="{C4C5612B-7227-4399-A007-603A3EA84B6C}" type="presOf" srcId="{CFE2D904-622E-439E-8288-275DD08536D2}" destId="{0B7DAD4F-D720-4DDB-8300-3A3032689F32}" srcOrd="1" destOrd="0" presId="urn:microsoft.com/office/officeart/2005/8/layout/target3"/>
    <dgm:cxn modelId="{C0F8F92D-DF5A-4EE5-BFED-83FCCFDFDAF1}" type="presOf" srcId="{7284371E-803D-49C2-A108-CFA3FED4BA91}" destId="{3FC1B37F-6F61-428B-9820-170490B10967}" srcOrd="1" destOrd="0" presId="urn:microsoft.com/office/officeart/2005/8/layout/target3"/>
    <dgm:cxn modelId="{E1B0E167-2FD4-41B8-AA6A-DA6302171C63}" srcId="{AD113243-3635-48FF-B7E4-50CB5EC2168C}" destId="{0B0C02EC-6F58-4881-B6A6-D594D7D3AAAC}" srcOrd="0" destOrd="0" parTransId="{A2185BE8-4738-440D-8DA6-D77101DAC4C9}" sibTransId="{1ECD3F0D-84A4-4E2C-8F25-F8C802187B74}"/>
    <dgm:cxn modelId="{5A7FEB67-947E-412A-A69F-45363A3F310E}" srcId="{AD113243-3635-48FF-B7E4-50CB5EC2168C}" destId="{7284371E-803D-49C2-A108-CFA3FED4BA91}" srcOrd="2" destOrd="0" parTransId="{84549C56-A010-4468-B5F4-6C0088C17333}" sibTransId="{415F4259-ACC5-4B4A-971F-AB54ECC13E4A}"/>
    <dgm:cxn modelId="{2238EC73-DA58-40A2-B926-61ABBBD0136B}" type="presOf" srcId="{CFE2D904-622E-439E-8288-275DD08536D2}" destId="{BEA959AE-C905-409F-9039-FA767253861B}" srcOrd="0" destOrd="0" presId="urn:microsoft.com/office/officeart/2005/8/layout/target3"/>
    <dgm:cxn modelId="{F0D41D55-0B2C-4A45-830F-9F85E714EEE1}" type="presOf" srcId="{6E6E3F9D-2EA8-43D2-AC33-9A68771BCF85}" destId="{D43F1D0C-DCD5-4CE4-BE3F-EEB10A18B6C1}" srcOrd="0" destOrd="0" presId="urn:microsoft.com/office/officeart/2005/8/layout/target3"/>
    <dgm:cxn modelId="{CF09A078-E35F-411B-9040-E2D5839FC9CE}" type="presOf" srcId="{7284371E-803D-49C2-A108-CFA3FED4BA91}" destId="{897F1BBF-1352-443A-B0E7-836F63544D2D}" srcOrd="0" destOrd="0" presId="urn:microsoft.com/office/officeart/2005/8/layout/target3"/>
    <dgm:cxn modelId="{E7B9F47D-75CA-4CF8-A851-BDC7B668BC2E}" type="presOf" srcId="{AD113243-3635-48FF-B7E4-50CB5EC2168C}" destId="{0FE94F0E-2F31-4527-924F-86437B5E2FDC}" srcOrd="0" destOrd="0" presId="urn:microsoft.com/office/officeart/2005/8/layout/target3"/>
    <dgm:cxn modelId="{566A0A80-A981-4FB3-A6AB-9C69F8A65900}" type="presOf" srcId="{6E6E3F9D-2EA8-43D2-AC33-9A68771BCF85}" destId="{30AD97F2-4E38-4F20-9293-1B492E012D11}" srcOrd="1" destOrd="0" presId="urn:microsoft.com/office/officeart/2005/8/layout/target3"/>
    <dgm:cxn modelId="{36A5CF90-57BA-4DBC-BEDE-803606DF4A73}" srcId="{AD113243-3635-48FF-B7E4-50CB5EC2168C}" destId="{6E6E3F9D-2EA8-43D2-AC33-9A68771BCF85}" srcOrd="1" destOrd="0" parTransId="{2BC4D920-6EFF-49F8-9372-BE44EFCD9D88}" sibTransId="{7A8A1204-AEAE-4DAD-92C3-AEB7595FBE8E}"/>
    <dgm:cxn modelId="{1CF2A7C8-2E61-45C4-A3C5-6A03ADDFCB0A}" srcId="{AD113243-3635-48FF-B7E4-50CB5EC2168C}" destId="{CFE2D904-622E-439E-8288-275DD08536D2}" srcOrd="3" destOrd="0" parTransId="{7ABBB078-3D2D-45B4-BDC6-9BF48D940267}" sibTransId="{341C8052-83E6-4BC2-ADA7-7D30E10D9B82}"/>
    <dgm:cxn modelId="{7A2FADC8-BA51-40CF-9CE6-2535613ACA52}" type="presOf" srcId="{0B0C02EC-6F58-4881-B6A6-D594D7D3AAAC}" destId="{0C5B0B99-3893-45F4-A85E-68C0124D2EF9}" srcOrd="0" destOrd="0" presId="urn:microsoft.com/office/officeart/2005/8/layout/target3"/>
    <dgm:cxn modelId="{DF0FF21C-E18D-4D38-BA32-DF3A49CA6A28}" type="presParOf" srcId="{0FE94F0E-2F31-4527-924F-86437B5E2FDC}" destId="{28213672-EAFA-46D9-8CC4-F169601440EB}" srcOrd="0" destOrd="0" presId="urn:microsoft.com/office/officeart/2005/8/layout/target3"/>
    <dgm:cxn modelId="{AC6309A4-F652-4344-915B-77729CAEE8A9}" type="presParOf" srcId="{0FE94F0E-2F31-4527-924F-86437B5E2FDC}" destId="{2948804A-2CE2-4545-BFC9-05376C2D5E47}" srcOrd="1" destOrd="0" presId="urn:microsoft.com/office/officeart/2005/8/layout/target3"/>
    <dgm:cxn modelId="{274BA9A2-6174-444E-BFFE-E0943B3B9077}" type="presParOf" srcId="{0FE94F0E-2F31-4527-924F-86437B5E2FDC}" destId="{0C5B0B99-3893-45F4-A85E-68C0124D2EF9}" srcOrd="2" destOrd="0" presId="urn:microsoft.com/office/officeart/2005/8/layout/target3"/>
    <dgm:cxn modelId="{69938FB5-D567-42EE-AF13-D2C1B19DD8A7}" type="presParOf" srcId="{0FE94F0E-2F31-4527-924F-86437B5E2FDC}" destId="{71AEBDD5-FD3E-4CC4-95CE-550BFCD3E514}" srcOrd="3" destOrd="0" presId="urn:microsoft.com/office/officeart/2005/8/layout/target3"/>
    <dgm:cxn modelId="{22772F65-9B92-4DF7-8FDB-CCE592F8019C}" type="presParOf" srcId="{0FE94F0E-2F31-4527-924F-86437B5E2FDC}" destId="{72BC29A6-055F-46AC-80B4-50B74D033FFE}" srcOrd="4" destOrd="0" presId="urn:microsoft.com/office/officeart/2005/8/layout/target3"/>
    <dgm:cxn modelId="{F367BECB-B662-479F-A2F9-6573C0871F12}" type="presParOf" srcId="{0FE94F0E-2F31-4527-924F-86437B5E2FDC}" destId="{D43F1D0C-DCD5-4CE4-BE3F-EEB10A18B6C1}" srcOrd="5" destOrd="0" presId="urn:microsoft.com/office/officeart/2005/8/layout/target3"/>
    <dgm:cxn modelId="{AB0FD71E-589A-4910-B7BA-DD458F2C3C08}" type="presParOf" srcId="{0FE94F0E-2F31-4527-924F-86437B5E2FDC}" destId="{F8DABD28-50C1-4FFE-A407-DE69E19C5F84}" srcOrd="6" destOrd="0" presId="urn:microsoft.com/office/officeart/2005/8/layout/target3"/>
    <dgm:cxn modelId="{B230C250-C994-4917-B9FD-25820FE7BFCA}" type="presParOf" srcId="{0FE94F0E-2F31-4527-924F-86437B5E2FDC}" destId="{5CCF07D2-EC4E-4EA0-8756-0533D9966F5E}" srcOrd="7" destOrd="0" presId="urn:microsoft.com/office/officeart/2005/8/layout/target3"/>
    <dgm:cxn modelId="{FF09C1F6-3E53-40DD-B693-FE1C9C40DB24}" type="presParOf" srcId="{0FE94F0E-2F31-4527-924F-86437B5E2FDC}" destId="{897F1BBF-1352-443A-B0E7-836F63544D2D}" srcOrd="8" destOrd="0" presId="urn:microsoft.com/office/officeart/2005/8/layout/target3"/>
    <dgm:cxn modelId="{2C2D43F0-B5EA-4D4C-9F2B-CBA5B19574B9}" type="presParOf" srcId="{0FE94F0E-2F31-4527-924F-86437B5E2FDC}" destId="{7B39487A-1BC3-45EF-B103-A2849F2E5BD1}" srcOrd="9" destOrd="0" presId="urn:microsoft.com/office/officeart/2005/8/layout/target3"/>
    <dgm:cxn modelId="{8B0397C0-1CD5-4D1A-BEF6-F0005A41F817}" type="presParOf" srcId="{0FE94F0E-2F31-4527-924F-86437B5E2FDC}" destId="{EB0D1F49-A260-4183-AF60-B3374644E146}" srcOrd="10" destOrd="0" presId="urn:microsoft.com/office/officeart/2005/8/layout/target3"/>
    <dgm:cxn modelId="{50111EA7-7858-438C-8493-BD5B02CB15C4}" type="presParOf" srcId="{0FE94F0E-2F31-4527-924F-86437B5E2FDC}" destId="{BEA959AE-C905-409F-9039-FA767253861B}" srcOrd="11" destOrd="0" presId="urn:microsoft.com/office/officeart/2005/8/layout/target3"/>
    <dgm:cxn modelId="{14208537-2D71-4679-A71B-F503D9CAE171}" type="presParOf" srcId="{0FE94F0E-2F31-4527-924F-86437B5E2FDC}" destId="{89EE939C-4A22-49F5-BBBB-E6D5FE8661FD}" srcOrd="12" destOrd="0" presId="urn:microsoft.com/office/officeart/2005/8/layout/target3"/>
    <dgm:cxn modelId="{0A9418B9-4B99-45F9-856A-89557F26B126}" type="presParOf" srcId="{0FE94F0E-2F31-4527-924F-86437B5E2FDC}" destId="{30AD97F2-4E38-4F20-9293-1B492E012D11}" srcOrd="13" destOrd="0" presId="urn:microsoft.com/office/officeart/2005/8/layout/target3"/>
    <dgm:cxn modelId="{E2D2ED31-BC5B-4273-B4D2-D9D10FE5D5BF}" type="presParOf" srcId="{0FE94F0E-2F31-4527-924F-86437B5E2FDC}" destId="{3FC1B37F-6F61-428B-9820-170490B10967}" srcOrd="14" destOrd="0" presId="urn:microsoft.com/office/officeart/2005/8/layout/target3"/>
    <dgm:cxn modelId="{2B3D40DC-B808-4A52-9692-C4B19461FC17}" type="presParOf" srcId="{0FE94F0E-2F31-4527-924F-86437B5E2FDC}" destId="{0B7DAD4F-D720-4DDB-8300-3A3032689F32}"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337466-F9AF-4E49-8884-982D3963D83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344350DE-D013-45F2-8DAB-71EA93520EEE}">
      <dgm:prSet/>
      <dgm:spPr/>
      <dgm:t>
        <a:bodyPr/>
        <a:lstStyle/>
        <a:p>
          <a:r>
            <a:rPr lang="en-US" b="1" dirty="0"/>
            <a:t>The operator of an organized trading facility shall </a:t>
          </a:r>
          <a:r>
            <a:rPr lang="en-US" b="1" dirty="0">
              <a:solidFill>
                <a:schemeClr val="accent4"/>
              </a:solidFill>
            </a:rPr>
            <a:t>prevent the execution of client orders in an OTF for the account of the operator</a:t>
          </a:r>
          <a:r>
            <a:rPr lang="en-US" b="1" dirty="0"/>
            <a:t> or an entity belonging to the same group as the operator or against its own capital.</a:t>
          </a:r>
          <a:endParaRPr lang="fi-FI" dirty="0"/>
        </a:p>
      </dgm:t>
    </dgm:pt>
    <dgm:pt modelId="{AD0FAA36-C02B-4A08-ADF3-0220C92034AE}" type="parTrans" cxnId="{94B058DD-ED26-4BBD-86D4-2F51D8C70579}">
      <dgm:prSet/>
      <dgm:spPr/>
      <dgm:t>
        <a:bodyPr/>
        <a:lstStyle/>
        <a:p>
          <a:endParaRPr lang="fi-FI"/>
        </a:p>
      </dgm:t>
    </dgm:pt>
    <dgm:pt modelId="{26E13E20-9C73-480C-AF5D-CF2A4B67EB87}" type="sibTrans" cxnId="{94B058DD-ED26-4BBD-86D4-2F51D8C70579}">
      <dgm:prSet/>
      <dgm:spPr/>
      <dgm:t>
        <a:bodyPr/>
        <a:lstStyle/>
        <a:p>
          <a:endParaRPr lang="fi-FI"/>
        </a:p>
      </dgm:t>
    </dgm:pt>
    <dgm:pt modelId="{A1F8D29A-220D-4A35-8641-EEA2CDBEA6F6}">
      <dgm:prSet/>
      <dgm:spPr/>
      <dgm:t>
        <a:bodyPr/>
        <a:lstStyle/>
        <a:p>
          <a:r>
            <a:rPr lang="en-US" b="1" dirty="0"/>
            <a:t>This does not apply to own-account trading, as a matched transaction against principals' orders, subject to </a:t>
          </a:r>
          <a:r>
            <a:rPr lang="en-US" b="1" dirty="0">
              <a:solidFill>
                <a:schemeClr val="accent4"/>
              </a:solidFill>
            </a:rPr>
            <a:t>the consent of the principal</a:t>
          </a:r>
          <a:r>
            <a:rPr lang="en-US" b="1" dirty="0"/>
            <a:t>.</a:t>
          </a:r>
          <a:endParaRPr lang="fi-FI" dirty="0"/>
        </a:p>
      </dgm:t>
    </dgm:pt>
    <dgm:pt modelId="{A533F43F-770E-4599-B2A3-47870CDA23E7}" type="parTrans" cxnId="{C63B7E63-6DC1-450B-82A0-CBD54DF32020}">
      <dgm:prSet/>
      <dgm:spPr/>
      <dgm:t>
        <a:bodyPr/>
        <a:lstStyle/>
        <a:p>
          <a:endParaRPr lang="fi-FI"/>
        </a:p>
      </dgm:t>
    </dgm:pt>
    <dgm:pt modelId="{185B6CFE-0BDC-44E5-B070-43375F81B7D6}" type="sibTrans" cxnId="{C63B7E63-6DC1-450B-82A0-CBD54DF32020}">
      <dgm:prSet/>
      <dgm:spPr/>
      <dgm:t>
        <a:bodyPr/>
        <a:lstStyle/>
        <a:p>
          <a:endParaRPr lang="fi-FI"/>
        </a:p>
      </dgm:t>
    </dgm:pt>
    <dgm:pt modelId="{C588CDCC-6429-491B-A74B-2B304DE5BC8E}">
      <dgm:prSet/>
      <dgm:spPr/>
      <dgm:t>
        <a:bodyPr/>
        <a:lstStyle/>
        <a:p>
          <a:r>
            <a:rPr lang="en-US" b="1" dirty="0"/>
            <a:t>The same legal entity </a:t>
          </a:r>
          <a:r>
            <a:rPr lang="en-US" b="1" dirty="0">
              <a:solidFill>
                <a:schemeClr val="accent4"/>
              </a:solidFill>
            </a:rPr>
            <a:t>may not act as both an organizer of organized trading and a systematic </a:t>
          </a:r>
          <a:r>
            <a:rPr lang="en-US" b="1" dirty="0" err="1">
              <a:solidFill>
                <a:schemeClr val="accent4"/>
              </a:solidFill>
            </a:rPr>
            <a:t>internalizer</a:t>
          </a:r>
          <a:r>
            <a:rPr lang="en-US" b="1" dirty="0"/>
            <a:t>. An OTF shall not have a link to a systematic </a:t>
          </a:r>
          <a:r>
            <a:rPr lang="en-US" b="1" dirty="0" err="1"/>
            <a:t>internalizer</a:t>
          </a:r>
          <a:r>
            <a:rPr lang="en-US" b="1" dirty="0"/>
            <a:t> that allows for the interaction of OTF orders with a </a:t>
          </a:r>
          <a:r>
            <a:rPr lang="fi-FI" b="1" dirty="0" err="1"/>
            <a:t>systematic</a:t>
          </a:r>
          <a:r>
            <a:rPr lang="fi-FI" b="1" dirty="0"/>
            <a:t> </a:t>
          </a:r>
          <a:r>
            <a:rPr lang="fi-FI" b="1" dirty="0" err="1"/>
            <a:t>internalizer’s</a:t>
          </a:r>
          <a:r>
            <a:rPr lang="fi-FI" b="1" dirty="0"/>
            <a:t> </a:t>
          </a:r>
          <a:r>
            <a:rPr lang="en-US" b="1" dirty="0"/>
            <a:t>orders or quotes.</a:t>
          </a:r>
          <a:endParaRPr lang="fi-FI" dirty="0"/>
        </a:p>
      </dgm:t>
    </dgm:pt>
    <dgm:pt modelId="{6D44E834-FE72-4F97-99AB-8D0609FE35D8}" type="parTrans" cxnId="{EA95454C-A2AE-438C-A7FC-826EB8DF32B4}">
      <dgm:prSet/>
      <dgm:spPr/>
      <dgm:t>
        <a:bodyPr/>
        <a:lstStyle/>
        <a:p>
          <a:endParaRPr lang="fi-FI"/>
        </a:p>
      </dgm:t>
    </dgm:pt>
    <dgm:pt modelId="{895A8D4D-6A91-4D0F-81D5-38494BB9E25B}" type="sibTrans" cxnId="{EA95454C-A2AE-438C-A7FC-826EB8DF32B4}">
      <dgm:prSet/>
      <dgm:spPr/>
      <dgm:t>
        <a:bodyPr/>
        <a:lstStyle/>
        <a:p>
          <a:endParaRPr lang="fi-FI"/>
        </a:p>
      </dgm:t>
    </dgm:pt>
    <dgm:pt modelId="{FD670FE8-F97B-46DC-B7BA-E6F799744683}">
      <dgm:prSet/>
      <dgm:spPr/>
      <dgm:t>
        <a:bodyPr/>
        <a:lstStyle/>
        <a:p>
          <a:r>
            <a:rPr lang="en-US" b="1" dirty="0"/>
            <a:t>An organizer of OTF may use another investment service provider in the trading system as an </a:t>
          </a:r>
          <a:r>
            <a:rPr lang="en-US" b="1" dirty="0">
              <a:solidFill>
                <a:schemeClr val="accent4"/>
              </a:solidFill>
            </a:rPr>
            <a:t>independent market maker </a:t>
          </a:r>
          <a:r>
            <a:rPr lang="en-US" b="1" dirty="0"/>
            <a:t>for the financial instrument being traded. An investment service provider with close links to a trading venue shall not be considered independent. </a:t>
          </a:r>
          <a:endParaRPr lang="fi-FI" dirty="0"/>
        </a:p>
      </dgm:t>
    </dgm:pt>
    <dgm:pt modelId="{F3489CE2-0AF5-4320-A320-3EF64A5FC08B}" type="parTrans" cxnId="{03EB1F29-49F8-47E9-B4ED-E1F07E15527A}">
      <dgm:prSet/>
      <dgm:spPr/>
      <dgm:t>
        <a:bodyPr/>
        <a:lstStyle/>
        <a:p>
          <a:endParaRPr lang="fi-FI"/>
        </a:p>
      </dgm:t>
    </dgm:pt>
    <dgm:pt modelId="{A2D52AF8-B751-409C-B3EC-D4341E5ED2E9}" type="sibTrans" cxnId="{03EB1F29-49F8-47E9-B4ED-E1F07E15527A}">
      <dgm:prSet/>
      <dgm:spPr/>
      <dgm:t>
        <a:bodyPr/>
        <a:lstStyle/>
        <a:p>
          <a:endParaRPr lang="fi-FI"/>
        </a:p>
      </dgm:t>
    </dgm:pt>
    <dgm:pt modelId="{565FACE0-3CA7-4E6D-AD18-3D956001F6DC}" type="pres">
      <dgm:prSet presAssocID="{6B337466-F9AF-4E49-8884-982D3963D838}" presName="linear" presStyleCnt="0">
        <dgm:presLayoutVars>
          <dgm:animLvl val="lvl"/>
          <dgm:resizeHandles val="exact"/>
        </dgm:presLayoutVars>
      </dgm:prSet>
      <dgm:spPr/>
    </dgm:pt>
    <dgm:pt modelId="{72A1CD71-B8F8-459D-8D32-D9D392EF456C}" type="pres">
      <dgm:prSet presAssocID="{344350DE-D013-45F2-8DAB-71EA93520EEE}" presName="parentText" presStyleLbl="node1" presStyleIdx="0" presStyleCnt="4">
        <dgm:presLayoutVars>
          <dgm:chMax val="0"/>
          <dgm:bulletEnabled val="1"/>
        </dgm:presLayoutVars>
      </dgm:prSet>
      <dgm:spPr/>
    </dgm:pt>
    <dgm:pt modelId="{AB859B11-0AC6-4ED2-BD69-2818658BB108}" type="pres">
      <dgm:prSet presAssocID="{26E13E20-9C73-480C-AF5D-CF2A4B67EB87}" presName="spacer" presStyleCnt="0"/>
      <dgm:spPr/>
    </dgm:pt>
    <dgm:pt modelId="{30094615-6A4D-4043-938A-15087CBEF564}" type="pres">
      <dgm:prSet presAssocID="{A1F8D29A-220D-4A35-8641-EEA2CDBEA6F6}" presName="parentText" presStyleLbl="node1" presStyleIdx="1" presStyleCnt="4">
        <dgm:presLayoutVars>
          <dgm:chMax val="0"/>
          <dgm:bulletEnabled val="1"/>
        </dgm:presLayoutVars>
      </dgm:prSet>
      <dgm:spPr/>
    </dgm:pt>
    <dgm:pt modelId="{53AE200F-32BF-4E2B-8ED2-B3F9B3865D04}" type="pres">
      <dgm:prSet presAssocID="{185B6CFE-0BDC-44E5-B070-43375F81B7D6}" presName="spacer" presStyleCnt="0"/>
      <dgm:spPr/>
    </dgm:pt>
    <dgm:pt modelId="{3728A7B5-6F97-4E3E-8A07-E04D21B9C15C}" type="pres">
      <dgm:prSet presAssocID="{C588CDCC-6429-491B-A74B-2B304DE5BC8E}" presName="parentText" presStyleLbl="node1" presStyleIdx="2" presStyleCnt="4">
        <dgm:presLayoutVars>
          <dgm:chMax val="0"/>
          <dgm:bulletEnabled val="1"/>
        </dgm:presLayoutVars>
      </dgm:prSet>
      <dgm:spPr/>
    </dgm:pt>
    <dgm:pt modelId="{52511013-CD46-478D-A102-7444B4B13A2B}" type="pres">
      <dgm:prSet presAssocID="{895A8D4D-6A91-4D0F-81D5-38494BB9E25B}" presName="spacer" presStyleCnt="0"/>
      <dgm:spPr/>
    </dgm:pt>
    <dgm:pt modelId="{756921C1-C3B5-4C0B-8773-9666A1B29E97}" type="pres">
      <dgm:prSet presAssocID="{FD670FE8-F97B-46DC-B7BA-E6F799744683}" presName="parentText" presStyleLbl="node1" presStyleIdx="3" presStyleCnt="4">
        <dgm:presLayoutVars>
          <dgm:chMax val="0"/>
          <dgm:bulletEnabled val="1"/>
        </dgm:presLayoutVars>
      </dgm:prSet>
      <dgm:spPr/>
    </dgm:pt>
  </dgm:ptLst>
  <dgm:cxnLst>
    <dgm:cxn modelId="{6CB74717-CC4B-45F7-A724-C7C0741D0CA7}" type="presOf" srcId="{A1F8D29A-220D-4A35-8641-EEA2CDBEA6F6}" destId="{30094615-6A4D-4043-938A-15087CBEF564}" srcOrd="0" destOrd="0" presId="urn:microsoft.com/office/officeart/2005/8/layout/vList2"/>
    <dgm:cxn modelId="{03EB1F29-49F8-47E9-B4ED-E1F07E15527A}" srcId="{6B337466-F9AF-4E49-8884-982D3963D838}" destId="{FD670FE8-F97B-46DC-B7BA-E6F799744683}" srcOrd="3" destOrd="0" parTransId="{F3489CE2-0AF5-4320-A320-3EF64A5FC08B}" sibTransId="{A2D52AF8-B751-409C-B3EC-D4341E5ED2E9}"/>
    <dgm:cxn modelId="{6EB34231-45FB-4912-A014-8C28A9250B5A}" type="presOf" srcId="{FD670FE8-F97B-46DC-B7BA-E6F799744683}" destId="{756921C1-C3B5-4C0B-8773-9666A1B29E97}" srcOrd="0" destOrd="0" presId="urn:microsoft.com/office/officeart/2005/8/layout/vList2"/>
    <dgm:cxn modelId="{C37FEC36-613F-45B9-B602-1B8A99B3557A}" type="presOf" srcId="{344350DE-D013-45F2-8DAB-71EA93520EEE}" destId="{72A1CD71-B8F8-459D-8D32-D9D392EF456C}" srcOrd="0" destOrd="0" presId="urn:microsoft.com/office/officeart/2005/8/layout/vList2"/>
    <dgm:cxn modelId="{C63B7E63-6DC1-450B-82A0-CBD54DF32020}" srcId="{6B337466-F9AF-4E49-8884-982D3963D838}" destId="{A1F8D29A-220D-4A35-8641-EEA2CDBEA6F6}" srcOrd="1" destOrd="0" parTransId="{A533F43F-770E-4599-B2A3-47870CDA23E7}" sibTransId="{185B6CFE-0BDC-44E5-B070-43375F81B7D6}"/>
    <dgm:cxn modelId="{EA95454C-A2AE-438C-A7FC-826EB8DF32B4}" srcId="{6B337466-F9AF-4E49-8884-982D3963D838}" destId="{C588CDCC-6429-491B-A74B-2B304DE5BC8E}" srcOrd="2" destOrd="0" parTransId="{6D44E834-FE72-4F97-99AB-8D0609FE35D8}" sibTransId="{895A8D4D-6A91-4D0F-81D5-38494BB9E25B}"/>
    <dgm:cxn modelId="{24B0AD91-BB54-4A06-B5BC-478946E51FEF}" type="presOf" srcId="{C588CDCC-6429-491B-A74B-2B304DE5BC8E}" destId="{3728A7B5-6F97-4E3E-8A07-E04D21B9C15C}" srcOrd="0" destOrd="0" presId="urn:microsoft.com/office/officeart/2005/8/layout/vList2"/>
    <dgm:cxn modelId="{4A0281A0-0575-404A-A817-BFB431458863}" type="presOf" srcId="{6B337466-F9AF-4E49-8884-982D3963D838}" destId="{565FACE0-3CA7-4E6D-AD18-3D956001F6DC}" srcOrd="0" destOrd="0" presId="urn:microsoft.com/office/officeart/2005/8/layout/vList2"/>
    <dgm:cxn modelId="{94B058DD-ED26-4BBD-86D4-2F51D8C70579}" srcId="{6B337466-F9AF-4E49-8884-982D3963D838}" destId="{344350DE-D013-45F2-8DAB-71EA93520EEE}" srcOrd="0" destOrd="0" parTransId="{AD0FAA36-C02B-4A08-ADF3-0220C92034AE}" sibTransId="{26E13E20-9C73-480C-AF5D-CF2A4B67EB87}"/>
    <dgm:cxn modelId="{E233B5F1-91D8-4963-A074-F50C379C9ACC}" type="presParOf" srcId="{565FACE0-3CA7-4E6D-AD18-3D956001F6DC}" destId="{72A1CD71-B8F8-459D-8D32-D9D392EF456C}" srcOrd="0" destOrd="0" presId="urn:microsoft.com/office/officeart/2005/8/layout/vList2"/>
    <dgm:cxn modelId="{24FD14CF-10D4-4FBB-B124-F1EAE21F803D}" type="presParOf" srcId="{565FACE0-3CA7-4E6D-AD18-3D956001F6DC}" destId="{AB859B11-0AC6-4ED2-BD69-2818658BB108}" srcOrd="1" destOrd="0" presId="urn:microsoft.com/office/officeart/2005/8/layout/vList2"/>
    <dgm:cxn modelId="{76D306CF-DB00-4F6A-B208-91A29848418F}" type="presParOf" srcId="{565FACE0-3CA7-4E6D-AD18-3D956001F6DC}" destId="{30094615-6A4D-4043-938A-15087CBEF564}" srcOrd="2" destOrd="0" presId="urn:microsoft.com/office/officeart/2005/8/layout/vList2"/>
    <dgm:cxn modelId="{28DC9EE8-1A45-4E90-A6F8-ADFD403EDB7E}" type="presParOf" srcId="{565FACE0-3CA7-4E6D-AD18-3D956001F6DC}" destId="{53AE200F-32BF-4E2B-8ED2-B3F9B3865D04}" srcOrd="3" destOrd="0" presId="urn:microsoft.com/office/officeart/2005/8/layout/vList2"/>
    <dgm:cxn modelId="{7EF2C786-C778-4614-89E9-3AFB1E7395E3}" type="presParOf" srcId="{565FACE0-3CA7-4E6D-AD18-3D956001F6DC}" destId="{3728A7B5-6F97-4E3E-8A07-E04D21B9C15C}" srcOrd="4" destOrd="0" presId="urn:microsoft.com/office/officeart/2005/8/layout/vList2"/>
    <dgm:cxn modelId="{291A1261-7644-4A1C-95E0-B9216008A488}" type="presParOf" srcId="{565FACE0-3CA7-4E6D-AD18-3D956001F6DC}" destId="{52511013-CD46-478D-A102-7444B4B13A2B}" srcOrd="5" destOrd="0" presId="urn:microsoft.com/office/officeart/2005/8/layout/vList2"/>
    <dgm:cxn modelId="{98242987-A80A-4333-8BA4-340A8545D111}" type="presParOf" srcId="{565FACE0-3CA7-4E6D-AD18-3D956001F6DC}" destId="{756921C1-C3B5-4C0B-8773-9666A1B29E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637F3-F01E-4F14-AA4F-697AAED0C59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BCF139A5-3C0E-42A0-A7C4-D808CDAAE11B}">
      <dgm:prSet/>
      <dgm:spPr/>
      <dgm:t>
        <a:bodyPr/>
        <a:lstStyle/>
        <a:p>
          <a:r>
            <a:rPr lang="en-US"/>
            <a:t>An investment firm and a financial institution in its consolidation group must know its clients. </a:t>
          </a:r>
          <a:endParaRPr lang="fi-FI"/>
        </a:p>
      </dgm:t>
    </dgm:pt>
    <dgm:pt modelId="{C10AE926-6ECB-4373-9987-4649077082B0}" type="parTrans" cxnId="{0D2A06F3-F581-4043-B74B-48CA77B9A5E1}">
      <dgm:prSet/>
      <dgm:spPr/>
      <dgm:t>
        <a:bodyPr/>
        <a:lstStyle/>
        <a:p>
          <a:endParaRPr lang="fi-FI"/>
        </a:p>
      </dgm:t>
    </dgm:pt>
    <dgm:pt modelId="{AC3E5057-1345-4997-8149-54C7685BDC5F}" type="sibTrans" cxnId="{0D2A06F3-F581-4043-B74B-48CA77B9A5E1}">
      <dgm:prSet/>
      <dgm:spPr/>
      <dgm:t>
        <a:bodyPr/>
        <a:lstStyle/>
        <a:p>
          <a:endParaRPr lang="fi-FI"/>
        </a:p>
      </dgm:t>
    </dgm:pt>
    <dgm:pt modelId="{22B33F12-45C7-460B-8046-0737BE5CE18A}">
      <dgm:prSet/>
      <dgm:spPr/>
      <dgm:t>
        <a:bodyPr/>
        <a:lstStyle/>
        <a:p>
          <a:r>
            <a:rPr lang="en-US" dirty="0"/>
            <a:t>The investment firm and the financial institution in its consolidation group shall </a:t>
          </a:r>
          <a:r>
            <a:rPr lang="en-US" dirty="0">
              <a:solidFill>
                <a:srgbClr val="FF0000"/>
              </a:solidFill>
            </a:rPr>
            <a:t>identify</a:t>
          </a:r>
          <a:r>
            <a:rPr lang="en-US" dirty="0"/>
            <a:t> the beneficial owner of the client and the person acting on behalf of the client and, where applicable, verify their identity. </a:t>
          </a:r>
          <a:endParaRPr lang="fi-FI" dirty="0"/>
        </a:p>
      </dgm:t>
    </dgm:pt>
    <dgm:pt modelId="{EDB380A5-5DED-4E95-9575-49AE8E1A1673}" type="parTrans" cxnId="{01823033-5F4C-4547-86F6-6CE3B8C57F78}">
      <dgm:prSet/>
      <dgm:spPr/>
      <dgm:t>
        <a:bodyPr/>
        <a:lstStyle/>
        <a:p>
          <a:endParaRPr lang="fi-FI"/>
        </a:p>
      </dgm:t>
    </dgm:pt>
    <dgm:pt modelId="{B0411EB0-A509-40BD-8DA5-B6C019BA3C96}" type="sibTrans" cxnId="{01823033-5F4C-4547-86F6-6CE3B8C57F78}">
      <dgm:prSet/>
      <dgm:spPr/>
      <dgm:t>
        <a:bodyPr/>
        <a:lstStyle/>
        <a:p>
          <a:endParaRPr lang="fi-FI"/>
        </a:p>
      </dgm:t>
    </dgm:pt>
    <dgm:pt modelId="{582EA508-55AB-4116-8DE7-80E6E9953643}">
      <dgm:prSet/>
      <dgm:spPr/>
      <dgm:t>
        <a:bodyPr/>
        <a:lstStyle/>
        <a:p>
          <a:r>
            <a:rPr lang="en-US" dirty="0"/>
            <a:t>An investment firm and a financial institution in its consolidation group shall have adequate </a:t>
          </a:r>
          <a:r>
            <a:rPr lang="en-US" dirty="0">
              <a:solidFill>
                <a:srgbClr val="FF0000"/>
              </a:solidFill>
            </a:rPr>
            <a:t>risk management systems </a:t>
          </a:r>
          <a:r>
            <a:rPr lang="en-US" dirty="0"/>
            <a:t>in place to assess the risks posed by clients to their business.</a:t>
          </a:r>
          <a:endParaRPr lang="fi-FI" dirty="0"/>
        </a:p>
      </dgm:t>
    </dgm:pt>
    <dgm:pt modelId="{1FA59598-2AA0-4B9F-92A5-1274B880EA86}" type="parTrans" cxnId="{F7BCA392-198C-4520-80CE-1E000248506D}">
      <dgm:prSet/>
      <dgm:spPr/>
      <dgm:t>
        <a:bodyPr/>
        <a:lstStyle/>
        <a:p>
          <a:endParaRPr lang="fi-FI"/>
        </a:p>
      </dgm:t>
    </dgm:pt>
    <dgm:pt modelId="{866298D4-A328-4BE3-9980-A2003D6552A3}" type="sibTrans" cxnId="{F7BCA392-198C-4520-80CE-1E000248506D}">
      <dgm:prSet/>
      <dgm:spPr/>
      <dgm:t>
        <a:bodyPr/>
        <a:lstStyle/>
        <a:p>
          <a:endParaRPr lang="fi-FI"/>
        </a:p>
      </dgm:t>
    </dgm:pt>
    <dgm:pt modelId="{4096D866-DE1D-46B1-96AA-08B6AFDAF5E6}">
      <dgm:prSet/>
      <dgm:spPr/>
      <dgm:t>
        <a:bodyPr/>
        <a:lstStyle/>
        <a:p>
          <a:r>
            <a:rPr lang="en-US"/>
            <a:t>Directive (EU) 2015/849 of the European Parliament and of the Council on the prevention of the use of the financial system for the purposes of money laundering or terrorist financing </a:t>
          </a:r>
          <a:r>
            <a:rPr lang="en-US">
              <a:hlinkClick xmlns:r="http://schemas.openxmlformats.org/officeDocument/2006/relationships" r:id="rId1"/>
            </a:rPr>
            <a:t>https://eur-lex.europa.eu/legal-content/EN/TXT/PDF/?uri=CELEX:32015L0849&amp;from=FI</a:t>
          </a:r>
          <a:r>
            <a:rPr lang="en-US"/>
            <a:t> ; Laki </a:t>
          </a:r>
          <a:r>
            <a:rPr lang="fi-FI"/>
            <a:t>rahanpesun ja terrorismin rahoittamisen estämisestä </a:t>
          </a:r>
          <a:r>
            <a:rPr lang="fi-FI">
              <a:hlinkClick xmlns:r="http://schemas.openxmlformats.org/officeDocument/2006/relationships" r:id="rId2"/>
            </a:rPr>
            <a:t>(444/2017)</a:t>
          </a:r>
          <a:r>
            <a:rPr lang="fi-FI"/>
            <a:t>. </a:t>
          </a:r>
          <a:r>
            <a:rPr lang="fi-FI">
              <a:hlinkClick xmlns:r="http://schemas.openxmlformats.org/officeDocument/2006/relationships" r:id="rId3"/>
            </a:rPr>
            <a:t>(28.6.2017/449)</a:t>
          </a:r>
          <a:r>
            <a:rPr lang="fi-FI"/>
            <a:t> </a:t>
          </a:r>
          <a:r>
            <a:rPr lang="fi-FI">
              <a:hlinkClick xmlns:r="http://schemas.openxmlformats.org/officeDocument/2006/relationships" r:id="rId4"/>
            </a:rPr>
            <a:t>[HE 228/2016]</a:t>
          </a:r>
          <a:endParaRPr lang="fi-FI"/>
        </a:p>
      </dgm:t>
    </dgm:pt>
    <dgm:pt modelId="{DD82703F-9DC2-4024-8ED5-8CC82882BAFB}" type="parTrans" cxnId="{8193B3B0-3253-4F9E-8F02-2DA15E943B9B}">
      <dgm:prSet/>
      <dgm:spPr/>
      <dgm:t>
        <a:bodyPr/>
        <a:lstStyle/>
        <a:p>
          <a:endParaRPr lang="fi-FI"/>
        </a:p>
      </dgm:t>
    </dgm:pt>
    <dgm:pt modelId="{B8EBA730-30B6-4EF8-ADBC-E46D361415B5}" type="sibTrans" cxnId="{8193B3B0-3253-4F9E-8F02-2DA15E943B9B}">
      <dgm:prSet/>
      <dgm:spPr/>
      <dgm:t>
        <a:bodyPr/>
        <a:lstStyle/>
        <a:p>
          <a:endParaRPr lang="fi-FI"/>
        </a:p>
      </dgm:t>
    </dgm:pt>
    <dgm:pt modelId="{1346E28E-F153-42A5-84CF-DF88114C9319}" type="pres">
      <dgm:prSet presAssocID="{E5C637F3-F01E-4F14-AA4F-697AAED0C598}" presName="linear" presStyleCnt="0">
        <dgm:presLayoutVars>
          <dgm:animLvl val="lvl"/>
          <dgm:resizeHandles val="exact"/>
        </dgm:presLayoutVars>
      </dgm:prSet>
      <dgm:spPr/>
    </dgm:pt>
    <dgm:pt modelId="{CC29527F-9880-4B72-AB57-3532E6C48990}" type="pres">
      <dgm:prSet presAssocID="{BCF139A5-3C0E-42A0-A7C4-D808CDAAE11B}" presName="parentText" presStyleLbl="node1" presStyleIdx="0" presStyleCnt="2">
        <dgm:presLayoutVars>
          <dgm:chMax val="0"/>
          <dgm:bulletEnabled val="1"/>
        </dgm:presLayoutVars>
      </dgm:prSet>
      <dgm:spPr/>
    </dgm:pt>
    <dgm:pt modelId="{C94B5F3F-051B-4685-80EF-6C772523CED7}" type="pres">
      <dgm:prSet presAssocID="{BCF139A5-3C0E-42A0-A7C4-D808CDAAE11B}" presName="childText" presStyleLbl="revTx" presStyleIdx="0" presStyleCnt="1">
        <dgm:presLayoutVars>
          <dgm:bulletEnabled val="1"/>
        </dgm:presLayoutVars>
      </dgm:prSet>
      <dgm:spPr/>
    </dgm:pt>
    <dgm:pt modelId="{A15C6962-7B76-4E1F-87B1-A8F16CEB1DB3}" type="pres">
      <dgm:prSet presAssocID="{4096D866-DE1D-46B1-96AA-08B6AFDAF5E6}" presName="parentText" presStyleLbl="node1" presStyleIdx="1" presStyleCnt="2">
        <dgm:presLayoutVars>
          <dgm:chMax val="0"/>
          <dgm:bulletEnabled val="1"/>
        </dgm:presLayoutVars>
      </dgm:prSet>
      <dgm:spPr/>
    </dgm:pt>
  </dgm:ptLst>
  <dgm:cxnLst>
    <dgm:cxn modelId="{01823033-5F4C-4547-86F6-6CE3B8C57F78}" srcId="{BCF139A5-3C0E-42A0-A7C4-D808CDAAE11B}" destId="{22B33F12-45C7-460B-8046-0737BE5CE18A}" srcOrd="0" destOrd="0" parTransId="{EDB380A5-5DED-4E95-9575-49AE8E1A1673}" sibTransId="{B0411EB0-A509-40BD-8DA5-B6C019BA3C96}"/>
    <dgm:cxn modelId="{25E09085-DC46-4307-8974-1DFCF3757FDB}" type="presOf" srcId="{4096D866-DE1D-46B1-96AA-08B6AFDAF5E6}" destId="{A15C6962-7B76-4E1F-87B1-A8F16CEB1DB3}" srcOrd="0" destOrd="0" presId="urn:microsoft.com/office/officeart/2005/8/layout/vList2"/>
    <dgm:cxn modelId="{F7BCA392-198C-4520-80CE-1E000248506D}" srcId="{BCF139A5-3C0E-42A0-A7C4-D808CDAAE11B}" destId="{582EA508-55AB-4116-8DE7-80E6E9953643}" srcOrd="1" destOrd="0" parTransId="{1FA59598-2AA0-4B9F-92A5-1274B880EA86}" sibTransId="{866298D4-A328-4BE3-9980-A2003D6552A3}"/>
    <dgm:cxn modelId="{2D142BA1-EFBE-4F8C-B8FF-811C31921D71}" type="presOf" srcId="{BCF139A5-3C0E-42A0-A7C4-D808CDAAE11B}" destId="{CC29527F-9880-4B72-AB57-3532E6C48990}" srcOrd="0" destOrd="0" presId="urn:microsoft.com/office/officeart/2005/8/layout/vList2"/>
    <dgm:cxn modelId="{2EA1B5AF-0827-441D-8F38-DECCE23C0E71}" type="presOf" srcId="{22B33F12-45C7-460B-8046-0737BE5CE18A}" destId="{C94B5F3F-051B-4685-80EF-6C772523CED7}" srcOrd="0" destOrd="0" presId="urn:microsoft.com/office/officeart/2005/8/layout/vList2"/>
    <dgm:cxn modelId="{8193B3B0-3253-4F9E-8F02-2DA15E943B9B}" srcId="{E5C637F3-F01E-4F14-AA4F-697AAED0C598}" destId="{4096D866-DE1D-46B1-96AA-08B6AFDAF5E6}" srcOrd="1" destOrd="0" parTransId="{DD82703F-9DC2-4024-8ED5-8CC82882BAFB}" sibTransId="{B8EBA730-30B6-4EF8-ADBC-E46D361415B5}"/>
    <dgm:cxn modelId="{FD5B49B2-065F-4215-9B6C-EFF4A289DFAD}" type="presOf" srcId="{E5C637F3-F01E-4F14-AA4F-697AAED0C598}" destId="{1346E28E-F153-42A5-84CF-DF88114C9319}" srcOrd="0" destOrd="0" presId="urn:microsoft.com/office/officeart/2005/8/layout/vList2"/>
    <dgm:cxn modelId="{4E3B83F2-FF97-497D-8D34-5F867F668680}" type="presOf" srcId="{582EA508-55AB-4116-8DE7-80E6E9953643}" destId="{C94B5F3F-051B-4685-80EF-6C772523CED7}" srcOrd="0" destOrd="1" presId="urn:microsoft.com/office/officeart/2005/8/layout/vList2"/>
    <dgm:cxn modelId="{0D2A06F3-F581-4043-B74B-48CA77B9A5E1}" srcId="{E5C637F3-F01E-4F14-AA4F-697AAED0C598}" destId="{BCF139A5-3C0E-42A0-A7C4-D808CDAAE11B}" srcOrd="0" destOrd="0" parTransId="{C10AE926-6ECB-4373-9987-4649077082B0}" sibTransId="{AC3E5057-1345-4997-8149-54C7685BDC5F}"/>
    <dgm:cxn modelId="{5EC12D72-7CE1-4C0A-B5D0-03CDA5CE1362}" type="presParOf" srcId="{1346E28E-F153-42A5-84CF-DF88114C9319}" destId="{CC29527F-9880-4B72-AB57-3532E6C48990}" srcOrd="0" destOrd="0" presId="urn:microsoft.com/office/officeart/2005/8/layout/vList2"/>
    <dgm:cxn modelId="{B0E9D764-A26D-4DF1-846E-E1ACE11BDC77}" type="presParOf" srcId="{1346E28E-F153-42A5-84CF-DF88114C9319}" destId="{C94B5F3F-051B-4685-80EF-6C772523CED7}" srcOrd="1" destOrd="0" presId="urn:microsoft.com/office/officeart/2005/8/layout/vList2"/>
    <dgm:cxn modelId="{BD0E08F3-C8B2-4100-A625-C683C703AA9A}" type="presParOf" srcId="{1346E28E-F153-42A5-84CF-DF88114C9319}" destId="{A15C6962-7B76-4E1F-87B1-A8F16CEB1DB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23957-33BA-469C-9073-D872F9521489}"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fi-FI"/>
        </a:p>
      </dgm:t>
    </dgm:pt>
    <dgm:pt modelId="{6EBA9395-ED64-4C2C-83DE-4820C01E6AD2}">
      <dgm:prSet/>
      <dgm:spPr/>
      <dgm:t>
        <a:bodyPr/>
        <a:lstStyle/>
        <a:p>
          <a:r>
            <a:rPr lang="en-US" dirty="0"/>
            <a:t>In </a:t>
          </a:r>
          <a:r>
            <a:rPr lang="en-US" dirty="0">
              <a:solidFill>
                <a:srgbClr val="00B050"/>
              </a:solidFill>
            </a:rPr>
            <a:t>investment advice and asset management</a:t>
          </a:r>
          <a:r>
            <a:rPr lang="en-US" dirty="0"/>
            <a:t>, an investment firm must assess the </a:t>
          </a:r>
          <a:r>
            <a:rPr lang="en-US" dirty="0">
              <a:solidFill>
                <a:schemeClr val="accent4"/>
              </a:solidFill>
            </a:rPr>
            <a:t>suitability</a:t>
          </a:r>
          <a:r>
            <a:rPr lang="en-US" dirty="0"/>
            <a:t> of an investment service or financial instrument for a </a:t>
          </a:r>
          <a:r>
            <a:rPr lang="en-US" dirty="0">
              <a:solidFill>
                <a:schemeClr val="accent3"/>
              </a:solidFill>
            </a:rPr>
            <a:t>non-professional client.</a:t>
          </a:r>
          <a:endParaRPr lang="fi-FI" dirty="0">
            <a:solidFill>
              <a:schemeClr val="accent3"/>
            </a:solidFill>
          </a:endParaRPr>
        </a:p>
      </dgm:t>
    </dgm:pt>
    <dgm:pt modelId="{309FB5F1-5C85-4347-8FA2-E82419130465}" type="parTrans" cxnId="{D466C7ED-03BB-4922-9906-B26C6C18077F}">
      <dgm:prSet/>
      <dgm:spPr/>
      <dgm:t>
        <a:bodyPr/>
        <a:lstStyle/>
        <a:p>
          <a:endParaRPr lang="fi-FI"/>
        </a:p>
      </dgm:t>
    </dgm:pt>
    <dgm:pt modelId="{E2BA49D6-7A5F-424B-9E5F-34EE37AC7F9B}" type="sibTrans" cxnId="{D466C7ED-03BB-4922-9906-B26C6C18077F}">
      <dgm:prSet/>
      <dgm:spPr/>
      <dgm:t>
        <a:bodyPr/>
        <a:lstStyle/>
        <a:p>
          <a:endParaRPr lang="fi-FI"/>
        </a:p>
      </dgm:t>
    </dgm:pt>
    <dgm:pt modelId="{077B6F8E-0A45-49E2-A5E6-721605EC0919}">
      <dgm:prSet/>
      <dgm:spPr/>
      <dgm:t>
        <a:bodyPr/>
        <a:lstStyle/>
        <a:p>
          <a:r>
            <a:rPr lang="en-US" dirty="0"/>
            <a:t>for </a:t>
          </a:r>
          <a:r>
            <a:rPr lang="en-US" dirty="0">
              <a:solidFill>
                <a:srgbClr val="00B050"/>
              </a:solidFill>
            </a:rPr>
            <a:t>other investment services</a:t>
          </a:r>
          <a:r>
            <a:rPr lang="en-US" dirty="0"/>
            <a:t>, an assessment of </a:t>
          </a:r>
          <a:r>
            <a:rPr lang="en-US" dirty="0">
              <a:solidFill>
                <a:schemeClr val="accent4"/>
              </a:solidFill>
            </a:rPr>
            <a:t>appropriateness</a:t>
          </a:r>
          <a:r>
            <a:rPr lang="en-US" dirty="0"/>
            <a:t>, </a:t>
          </a:r>
          <a:r>
            <a:rPr lang="en-US" dirty="0" err="1"/>
            <a:t>ie</a:t>
          </a:r>
          <a:r>
            <a:rPr lang="en-US" dirty="0"/>
            <a:t> the determination of the client's knowledge and experience of the investment service or financial instrument, is sufficient.</a:t>
          </a:r>
          <a:endParaRPr lang="fi-FI" dirty="0"/>
        </a:p>
      </dgm:t>
    </dgm:pt>
    <dgm:pt modelId="{B1548786-37EE-4B9F-B25B-CB79F64B1F0B}" type="parTrans" cxnId="{24F88D7A-EF7C-40F9-AFAE-7F8FDA354067}">
      <dgm:prSet/>
      <dgm:spPr/>
      <dgm:t>
        <a:bodyPr/>
        <a:lstStyle/>
        <a:p>
          <a:endParaRPr lang="fi-FI"/>
        </a:p>
      </dgm:t>
    </dgm:pt>
    <dgm:pt modelId="{D8BB8B7B-ED48-4C19-9B55-FCA204F41BFF}" type="sibTrans" cxnId="{24F88D7A-EF7C-40F9-AFAE-7F8FDA354067}">
      <dgm:prSet/>
      <dgm:spPr/>
      <dgm:t>
        <a:bodyPr/>
        <a:lstStyle/>
        <a:p>
          <a:endParaRPr lang="fi-FI"/>
        </a:p>
      </dgm:t>
    </dgm:pt>
    <dgm:pt modelId="{87CC3143-4CB8-4A74-8D67-7E510DC227AA}">
      <dgm:prSet/>
      <dgm:spPr/>
      <dgm:t>
        <a:bodyPr/>
        <a:lstStyle/>
        <a:p>
          <a:r>
            <a:rPr lang="en-US"/>
            <a:t>Suitability assessment refers to the process of collecting information about a client and then assessing the suitability of a particular investment service or financial instrument for the client.</a:t>
          </a:r>
          <a:endParaRPr lang="fi-FI"/>
        </a:p>
      </dgm:t>
    </dgm:pt>
    <dgm:pt modelId="{FBA1D751-148B-4F33-BCA0-44CC07B63E30}" type="parTrans" cxnId="{7740ADCD-30F6-47C0-BA49-5D414391A74E}">
      <dgm:prSet/>
      <dgm:spPr/>
      <dgm:t>
        <a:bodyPr/>
        <a:lstStyle/>
        <a:p>
          <a:endParaRPr lang="fi-FI"/>
        </a:p>
      </dgm:t>
    </dgm:pt>
    <dgm:pt modelId="{F4A53DC1-F307-4FEB-B176-92067513BD1F}" type="sibTrans" cxnId="{7740ADCD-30F6-47C0-BA49-5D414391A74E}">
      <dgm:prSet/>
      <dgm:spPr/>
      <dgm:t>
        <a:bodyPr/>
        <a:lstStyle/>
        <a:p>
          <a:endParaRPr lang="fi-FI"/>
        </a:p>
      </dgm:t>
    </dgm:pt>
    <dgm:pt modelId="{B28098EC-8D37-446D-8316-9F21D6B08971}">
      <dgm:prSet/>
      <dgm:spPr/>
      <dgm:t>
        <a:bodyPr/>
        <a:lstStyle/>
        <a:p>
          <a:r>
            <a:rPr lang="en-US"/>
            <a:t>On the basis of the information requested, the investment firm shall conduct a suitability assessment to assess the suitability of a particular financial instrument or service for the client.</a:t>
          </a:r>
          <a:endParaRPr lang="fi-FI"/>
        </a:p>
      </dgm:t>
    </dgm:pt>
    <dgm:pt modelId="{CDC9F2C8-108F-4EBF-B111-D195D7411860}" type="parTrans" cxnId="{515C1AE5-5CA9-4CDC-A270-2C9375459379}">
      <dgm:prSet/>
      <dgm:spPr/>
      <dgm:t>
        <a:bodyPr/>
        <a:lstStyle/>
        <a:p>
          <a:endParaRPr lang="fi-FI"/>
        </a:p>
      </dgm:t>
    </dgm:pt>
    <dgm:pt modelId="{AFF1FB5E-93E8-458E-AB01-BC4A069212D5}" type="sibTrans" cxnId="{515C1AE5-5CA9-4CDC-A270-2C9375459379}">
      <dgm:prSet/>
      <dgm:spPr/>
      <dgm:t>
        <a:bodyPr/>
        <a:lstStyle/>
        <a:p>
          <a:endParaRPr lang="fi-FI"/>
        </a:p>
      </dgm:t>
    </dgm:pt>
    <dgm:pt modelId="{1AFE9E8B-B423-4D89-A38C-93F2E8F2D74F}" type="pres">
      <dgm:prSet presAssocID="{11A23957-33BA-469C-9073-D872F9521489}" presName="outerComposite" presStyleCnt="0">
        <dgm:presLayoutVars>
          <dgm:chMax val="5"/>
          <dgm:dir/>
          <dgm:resizeHandles val="exact"/>
        </dgm:presLayoutVars>
      </dgm:prSet>
      <dgm:spPr/>
    </dgm:pt>
    <dgm:pt modelId="{E84D0130-1422-4892-86E5-6C95F13C3768}" type="pres">
      <dgm:prSet presAssocID="{11A23957-33BA-469C-9073-D872F9521489}" presName="dummyMaxCanvas" presStyleCnt="0">
        <dgm:presLayoutVars/>
      </dgm:prSet>
      <dgm:spPr/>
    </dgm:pt>
    <dgm:pt modelId="{0A26F8E1-4F43-4E0B-B4E3-DE59BDC709FE}" type="pres">
      <dgm:prSet presAssocID="{11A23957-33BA-469C-9073-D872F9521489}" presName="FourNodes_1" presStyleLbl="node1" presStyleIdx="0" presStyleCnt="4">
        <dgm:presLayoutVars>
          <dgm:bulletEnabled val="1"/>
        </dgm:presLayoutVars>
      </dgm:prSet>
      <dgm:spPr/>
    </dgm:pt>
    <dgm:pt modelId="{49262E99-9C58-47C9-927C-711CA918F269}" type="pres">
      <dgm:prSet presAssocID="{11A23957-33BA-469C-9073-D872F9521489}" presName="FourNodes_2" presStyleLbl="node1" presStyleIdx="1" presStyleCnt="4">
        <dgm:presLayoutVars>
          <dgm:bulletEnabled val="1"/>
        </dgm:presLayoutVars>
      </dgm:prSet>
      <dgm:spPr/>
    </dgm:pt>
    <dgm:pt modelId="{8E115135-EA4A-4E40-A380-6B132EA848DF}" type="pres">
      <dgm:prSet presAssocID="{11A23957-33BA-469C-9073-D872F9521489}" presName="FourNodes_3" presStyleLbl="node1" presStyleIdx="2" presStyleCnt="4">
        <dgm:presLayoutVars>
          <dgm:bulletEnabled val="1"/>
        </dgm:presLayoutVars>
      </dgm:prSet>
      <dgm:spPr/>
    </dgm:pt>
    <dgm:pt modelId="{41EBD7AD-D748-4926-A801-A730F47E7FA1}" type="pres">
      <dgm:prSet presAssocID="{11A23957-33BA-469C-9073-D872F9521489}" presName="FourNodes_4" presStyleLbl="node1" presStyleIdx="3" presStyleCnt="4">
        <dgm:presLayoutVars>
          <dgm:bulletEnabled val="1"/>
        </dgm:presLayoutVars>
      </dgm:prSet>
      <dgm:spPr/>
    </dgm:pt>
    <dgm:pt modelId="{51A2646C-66B1-49E3-BC5D-95D4127ECECD}" type="pres">
      <dgm:prSet presAssocID="{11A23957-33BA-469C-9073-D872F9521489}" presName="FourConn_1-2" presStyleLbl="fgAccFollowNode1" presStyleIdx="0" presStyleCnt="3">
        <dgm:presLayoutVars>
          <dgm:bulletEnabled val="1"/>
        </dgm:presLayoutVars>
      </dgm:prSet>
      <dgm:spPr/>
    </dgm:pt>
    <dgm:pt modelId="{4FA27617-5806-4BB8-875D-4FF7424005F0}" type="pres">
      <dgm:prSet presAssocID="{11A23957-33BA-469C-9073-D872F9521489}" presName="FourConn_2-3" presStyleLbl="fgAccFollowNode1" presStyleIdx="1" presStyleCnt="3">
        <dgm:presLayoutVars>
          <dgm:bulletEnabled val="1"/>
        </dgm:presLayoutVars>
      </dgm:prSet>
      <dgm:spPr/>
    </dgm:pt>
    <dgm:pt modelId="{D0BDA975-C8A0-45EE-8F3D-F0EC001D69A9}" type="pres">
      <dgm:prSet presAssocID="{11A23957-33BA-469C-9073-D872F9521489}" presName="FourConn_3-4" presStyleLbl="fgAccFollowNode1" presStyleIdx="2" presStyleCnt="3">
        <dgm:presLayoutVars>
          <dgm:bulletEnabled val="1"/>
        </dgm:presLayoutVars>
      </dgm:prSet>
      <dgm:spPr/>
    </dgm:pt>
    <dgm:pt modelId="{7A66343C-E840-42FC-9F15-C45A5BB8FD7A}" type="pres">
      <dgm:prSet presAssocID="{11A23957-33BA-469C-9073-D872F9521489}" presName="FourNodes_1_text" presStyleLbl="node1" presStyleIdx="3" presStyleCnt="4">
        <dgm:presLayoutVars>
          <dgm:bulletEnabled val="1"/>
        </dgm:presLayoutVars>
      </dgm:prSet>
      <dgm:spPr/>
    </dgm:pt>
    <dgm:pt modelId="{7DB02AF1-6383-4D09-A443-A2EDDCC58163}" type="pres">
      <dgm:prSet presAssocID="{11A23957-33BA-469C-9073-D872F9521489}" presName="FourNodes_2_text" presStyleLbl="node1" presStyleIdx="3" presStyleCnt="4">
        <dgm:presLayoutVars>
          <dgm:bulletEnabled val="1"/>
        </dgm:presLayoutVars>
      </dgm:prSet>
      <dgm:spPr/>
    </dgm:pt>
    <dgm:pt modelId="{FBAC650F-E29F-4F13-900D-8B2C6301FFDC}" type="pres">
      <dgm:prSet presAssocID="{11A23957-33BA-469C-9073-D872F9521489}" presName="FourNodes_3_text" presStyleLbl="node1" presStyleIdx="3" presStyleCnt="4">
        <dgm:presLayoutVars>
          <dgm:bulletEnabled val="1"/>
        </dgm:presLayoutVars>
      </dgm:prSet>
      <dgm:spPr/>
    </dgm:pt>
    <dgm:pt modelId="{E8F9C83E-F744-4719-B11C-C6541207A403}" type="pres">
      <dgm:prSet presAssocID="{11A23957-33BA-469C-9073-D872F9521489}" presName="FourNodes_4_text" presStyleLbl="node1" presStyleIdx="3" presStyleCnt="4">
        <dgm:presLayoutVars>
          <dgm:bulletEnabled val="1"/>
        </dgm:presLayoutVars>
      </dgm:prSet>
      <dgm:spPr/>
    </dgm:pt>
  </dgm:ptLst>
  <dgm:cxnLst>
    <dgm:cxn modelId="{EFEAA02B-41DA-487E-8AC6-B1605E3E5836}" type="presOf" srcId="{D8BB8B7B-ED48-4C19-9B55-FCA204F41BFF}" destId="{4FA27617-5806-4BB8-875D-4FF7424005F0}" srcOrd="0" destOrd="0" presId="urn:microsoft.com/office/officeart/2005/8/layout/vProcess5"/>
    <dgm:cxn modelId="{C10AD538-5B97-45FC-A945-FF805C7D1563}" type="presOf" srcId="{B28098EC-8D37-446D-8316-9F21D6B08971}" destId="{41EBD7AD-D748-4926-A801-A730F47E7FA1}" srcOrd="0" destOrd="0" presId="urn:microsoft.com/office/officeart/2005/8/layout/vProcess5"/>
    <dgm:cxn modelId="{7FDA963B-B4E6-4175-8264-3BD1DE8C4996}" type="presOf" srcId="{87CC3143-4CB8-4A74-8D67-7E510DC227AA}" destId="{FBAC650F-E29F-4F13-900D-8B2C6301FFDC}" srcOrd="1" destOrd="0" presId="urn:microsoft.com/office/officeart/2005/8/layout/vProcess5"/>
    <dgm:cxn modelId="{0C4CF74C-1405-4990-97A6-0CA819FC7314}" type="presOf" srcId="{6EBA9395-ED64-4C2C-83DE-4820C01E6AD2}" destId="{7A66343C-E840-42FC-9F15-C45A5BB8FD7A}" srcOrd="1" destOrd="0" presId="urn:microsoft.com/office/officeart/2005/8/layout/vProcess5"/>
    <dgm:cxn modelId="{67095071-032A-490E-BE84-4406EDD3D638}" type="presOf" srcId="{6EBA9395-ED64-4C2C-83DE-4820C01E6AD2}" destId="{0A26F8E1-4F43-4E0B-B4E3-DE59BDC709FE}" srcOrd="0" destOrd="0" presId="urn:microsoft.com/office/officeart/2005/8/layout/vProcess5"/>
    <dgm:cxn modelId="{88E40773-D794-4F58-9C7B-C5C1E88BCC05}" type="presOf" srcId="{11A23957-33BA-469C-9073-D872F9521489}" destId="{1AFE9E8B-B423-4D89-A38C-93F2E8F2D74F}" srcOrd="0" destOrd="0" presId="urn:microsoft.com/office/officeart/2005/8/layout/vProcess5"/>
    <dgm:cxn modelId="{24F88D7A-EF7C-40F9-AFAE-7F8FDA354067}" srcId="{11A23957-33BA-469C-9073-D872F9521489}" destId="{077B6F8E-0A45-49E2-A5E6-721605EC0919}" srcOrd="1" destOrd="0" parTransId="{B1548786-37EE-4B9F-B25B-CB79F64B1F0B}" sibTransId="{D8BB8B7B-ED48-4C19-9B55-FCA204F41BFF}"/>
    <dgm:cxn modelId="{C6DE207B-3B42-43D0-90FF-342EFAD9789F}" type="presOf" srcId="{077B6F8E-0A45-49E2-A5E6-721605EC0919}" destId="{49262E99-9C58-47C9-927C-711CA918F269}" srcOrd="0" destOrd="0" presId="urn:microsoft.com/office/officeart/2005/8/layout/vProcess5"/>
    <dgm:cxn modelId="{C9696E91-4B07-4A75-9E2C-04AAA3AF3747}" type="presOf" srcId="{87CC3143-4CB8-4A74-8D67-7E510DC227AA}" destId="{8E115135-EA4A-4E40-A380-6B132EA848DF}" srcOrd="0" destOrd="0" presId="urn:microsoft.com/office/officeart/2005/8/layout/vProcess5"/>
    <dgm:cxn modelId="{029C73A4-1FB7-4549-80DD-BFF31EDB2BC6}" type="presOf" srcId="{077B6F8E-0A45-49E2-A5E6-721605EC0919}" destId="{7DB02AF1-6383-4D09-A443-A2EDDCC58163}" srcOrd="1" destOrd="0" presId="urn:microsoft.com/office/officeart/2005/8/layout/vProcess5"/>
    <dgm:cxn modelId="{1CEE62AC-7DDF-4D64-8552-824B759FBDB3}" type="presOf" srcId="{E2BA49D6-7A5F-424B-9E5F-34EE37AC7F9B}" destId="{51A2646C-66B1-49E3-BC5D-95D4127ECECD}" srcOrd="0" destOrd="0" presId="urn:microsoft.com/office/officeart/2005/8/layout/vProcess5"/>
    <dgm:cxn modelId="{76DDE3B6-A19F-484A-BE64-4794A067CD66}" type="presOf" srcId="{F4A53DC1-F307-4FEB-B176-92067513BD1F}" destId="{D0BDA975-C8A0-45EE-8F3D-F0EC001D69A9}" srcOrd="0" destOrd="0" presId="urn:microsoft.com/office/officeart/2005/8/layout/vProcess5"/>
    <dgm:cxn modelId="{7740ADCD-30F6-47C0-BA49-5D414391A74E}" srcId="{11A23957-33BA-469C-9073-D872F9521489}" destId="{87CC3143-4CB8-4A74-8D67-7E510DC227AA}" srcOrd="2" destOrd="0" parTransId="{FBA1D751-148B-4F33-BCA0-44CC07B63E30}" sibTransId="{F4A53DC1-F307-4FEB-B176-92067513BD1F}"/>
    <dgm:cxn modelId="{515C1AE5-5CA9-4CDC-A270-2C9375459379}" srcId="{11A23957-33BA-469C-9073-D872F9521489}" destId="{B28098EC-8D37-446D-8316-9F21D6B08971}" srcOrd="3" destOrd="0" parTransId="{CDC9F2C8-108F-4EBF-B111-D195D7411860}" sibTransId="{AFF1FB5E-93E8-458E-AB01-BC4A069212D5}"/>
    <dgm:cxn modelId="{F0FB8BEC-5BCE-4768-998D-552BBD13D8C1}" type="presOf" srcId="{B28098EC-8D37-446D-8316-9F21D6B08971}" destId="{E8F9C83E-F744-4719-B11C-C6541207A403}" srcOrd="1" destOrd="0" presId="urn:microsoft.com/office/officeart/2005/8/layout/vProcess5"/>
    <dgm:cxn modelId="{D466C7ED-03BB-4922-9906-B26C6C18077F}" srcId="{11A23957-33BA-469C-9073-D872F9521489}" destId="{6EBA9395-ED64-4C2C-83DE-4820C01E6AD2}" srcOrd="0" destOrd="0" parTransId="{309FB5F1-5C85-4347-8FA2-E82419130465}" sibTransId="{E2BA49D6-7A5F-424B-9E5F-34EE37AC7F9B}"/>
    <dgm:cxn modelId="{EC39B78F-20AD-4629-A6B7-19555EB50552}" type="presParOf" srcId="{1AFE9E8B-B423-4D89-A38C-93F2E8F2D74F}" destId="{E84D0130-1422-4892-86E5-6C95F13C3768}" srcOrd="0" destOrd="0" presId="urn:microsoft.com/office/officeart/2005/8/layout/vProcess5"/>
    <dgm:cxn modelId="{6346D5C9-446B-4395-AA7A-1AE7B0F904C0}" type="presParOf" srcId="{1AFE9E8B-B423-4D89-A38C-93F2E8F2D74F}" destId="{0A26F8E1-4F43-4E0B-B4E3-DE59BDC709FE}" srcOrd="1" destOrd="0" presId="urn:microsoft.com/office/officeart/2005/8/layout/vProcess5"/>
    <dgm:cxn modelId="{5FCED2EC-25AC-492A-A9D0-6A1D1B750203}" type="presParOf" srcId="{1AFE9E8B-B423-4D89-A38C-93F2E8F2D74F}" destId="{49262E99-9C58-47C9-927C-711CA918F269}" srcOrd="2" destOrd="0" presId="urn:microsoft.com/office/officeart/2005/8/layout/vProcess5"/>
    <dgm:cxn modelId="{080283AD-62D9-4CFF-90E7-83D608A2496D}" type="presParOf" srcId="{1AFE9E8B-B423-4D89-A38C-93F2E8F2D74F}" destId="{8E115135-EA4A-4E40-A380-6B132EA848DF}" srcOrd="3" destOrd="0" presId="urn:microsoft.com/office/officeart/2005/8/layout/vProcess5"/>
    <dgm:cxn modelId="{E2FD4715-8636-4C18-9BC7-A8AFDA0DF25C}" type="presParOf" srcId="{1AFE9E8B-B423-4D89-A38C-93F2E8F2D74F}" destId="{41EBD7AD-D748-4926-A801-A730F47E7FA1}" srcOrd="4" destOrd="0" presId="urn:microsoft.com/office/officeart/2005/8/layout/vProcess5"/>
    <dgm:cxn modelId="{23E70A11-292F-42ED-BE3D-10351DE4C901}" type="presParOf" srcId="{1AFE9E8B-B423-4D89-A38C-93F2E8F2D74F}" destId="{51A2646C-66B1-49E3-BC5D-95D4127ECECD}" srcOrd="5" destOrd="0" presId="urn:microsoft.com/office/officeart/2005/8/layout/vProcess5"/>
    <dgm:cxn modelId="{E5E67242-DF8E-4256-BF69-14D7C96EC4A5}" type="presParOf" srcId="{1AFE9E8B-B423-4D89-A38C-93F2E8F2D74F}" destId="{4FA27617-5806-4BB8-875D-4FF7424005F0}" srcOrd="6" destOrd="0" presId="urn:microsoft.com/office/officeart/2005/8/layout/vProcess5"/>
    <dgm:cxn modelId="{39A55E81-33FB-4995-BCCF-DDAA4C0F0BBE}" type="presParOf" srcId="{1AFE9E8B-B423-4D89-A38C-93F2E8F2D74F}" destId="{D0BDA975-C8A0-45EE-8F3D-F0EC001D69A9}" srcOrd="7" destOrd="0" presId="urn:microsoft.com/office/officeart/2005/8/layout/vProcess5"/>
    <dgm:cxn modelId="{5678B1DF-5CDC-4648-A95F-AEA6C51641F4}" type="presParOf" srcId="{1AFE9E8B-B423-4D89-A38C-93F2E8F2D74F}" destId="{7A66343C-E840-42FC-9F15-C45A5BB8FD7A}" srcOrd="8" destOrd="0" presId="urn:microsoft.com/office/officeart/2005/8/layout/vProcess5"/>
    <dgm:cxn modelId="{24761BF8-B44E-4109-B6AB-A291382DDD1B}" type="presParOf" srcId="{1AFE9E8B-B423-4D89-A38C-93F2E8F2D74F}" destId="{7DB02AF1-6383-4D09-A443-A2EDDCC58163}" srcOrd="9" destOrd="0" presId="urn:microsoft.com/office/officeart/2005/8/layout/vProcess5"/>
    <dgm:cxn modelId="{31AFAB18-04E0-4A88-A74A-DB0481C37E03}" type="presParOf" srcId="{1AFE9E8B-B423-4D89-A38C-93F2E8F2D74F}" destId="{FBAC650F-E29F-4F13-900D-8B2C6301FFDC}" srcOrd="10" destOrd="0" presId="urn:microsoft.com/office/officeart/2005/8/layout/vProcess5"/>
    <dgm:cxn modelId="{6E1860C2-7489-4FEC-942D-840A936733FE}" type="presParOf" srcId="{1AFE9E8B-B423-4D89-A38C-93F2E8F2D74F}" destId="{E8F9C83E-F744-4719-B11C-C6541207A4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5E652-AA84-4AE6-8EE4-CBA45F0FFDA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04135564-2630-4FB0-BC14-1CC3B56AAB8F}">
      <dgm:prSet/>
      <dgm:spPr/>
      <dgm:t>
        <a:bodyPr/>
        <a:lstStyle/>
        <a:p>
          <a:r>
            <a:rPr lang="en-US" dirty="0"/>
            <a:t>An investment firm that provides investment advice or asset management as an investment service shall, before providing the investment service, obtain sufficient information about </a:t>
          </a:r>
          <a:endParaRPr lang="fi-FI" dirty="0"/>
        </a:p>
      </dgm:t>
    </dgm:pt>
    <dgm:pt modelId="{C87D5122-19B3-4382-B21D-540651E22053}" type="parTrans" cxnId="{2CD954D6-212D-43A1-94FE-95D1CC49D58A}">
      <dgm:prSet/>
      <dgm:spPr/>
      <dgm:t>
        <a:bodyPr/>
        <a:lstStyle/>
        <a:p>
          <a:endParaRPr lang="fi-FI"/>
        </a:p>
      </dgm:t>
    </dgm:pt>
    <dgm:pt modelId="{8C9E7B56-D0A6-49F6-864B-609A7AC69B23}" type="sibTrans" cxnId="{2CD954D6-212D-43A1-94FE-95D1CC49D58A}">
      <dgm:prSet/>
      <dgm:spPr/>
      <dgm:t>
        <a:bodyPr/>
        <a:lstStyle/>
        <a:p>
          <a:endParaRPr lang="fi-FI"/>
        </a:p>
      </dgm:t>
    </dgm:pt>
    <dgm:pt modelId="{BCC3939E-6037-48A8-9521-EACD30BC90B9}">
      <dgm:prSet/>
      <dgm:spPr/>
      <dgm:t>
        <a:bodyPr/>
        <a:lstStyle/>
        <a:p>
          <a:r>
            <a:rPr lang="en-US" dirty="0">
              <a:solidFill>
                <a:srgbClr val="FF0000"/>
              </a:solidFill>
            </a:rPr>
            <a:t>the customer’s knowledge and experience of the product or service offered</a:t>
          </a:r>
          <a:endParaRPr lang="fi-FI" dirty="0">
            <a:solidFill>
              <a:srgbClr val="FF0000"/>
            </a:solidFill>
          </a:endParaRPr>
        </a:p>
      </dgm:t>
    </dgm:pt>
    <dgm:pt modelId="{0D099928-87C4-4A6C-A937-607643050B90}" type="parTrans" cxnId="{66F4AEC9-6419-469F-B5B8-516A4254357A}">
      <dgm:prSet/>
      <dgm:spPr/>
      <dgm:t>
        <a:bodyPr/>
        <a:lstStyle/>
        <a:p>
          <a:endParaRPr lang="fi-FI"/>
        </a:p>
      </dgm:t>
    </dgm:pt>
    <dgm:pt modelId="{88A3A0E1-C82E-4BE3-8648-D414F34C24DC}" type="sibTrans" cxnId="{66F4AEC9-6419-469F-B5B8-516A4254357A}">
      <dgm:prSet/>
      <dgm:spPr/>
      <dgm:t>
        <a:bodyPr/>
        <a:lstStyle/>
        <a:p>
          <a:endParaRPr lang="fi-FI"/>
        </a:p>
      </dgm:t>
    </dgm:pt>
    <dgm:pt modelId="{D653E126-4ADF-4665-A573-98EF1FFC749A}">
      <dgm:prSet/>
      <dgm:spPr/>
      <dgm:t>
        <a:bodyPr/>
        <a:lstStyle/>
        <a:p>
          <a:r>
            <a:rPr lang="en-US" dirty="0">
              <a:solidFill>
                <a:srgbClr val="FF0000"/>
              </a:solidFill>
            </a:rPr>
            <a:t>as well as the financial situation of the customer, including loss tolerance,</a:t>
          </a:r>
          <a:endParaRPr lang="fi-FI" dirty="0">
            <a:solidFill>
              <a:srgbClr val="FF0000"/>
            </a:solidFill>
          </a:endParaRPr>
        </a:p>
      </dgm:t>
    </dgm:pt>
    <dgm:pt modelId="{9118F6BC-DA0A-4D9A-9457-6D7FEA7ED1DE}" type="parTrans" cxnId="{DDC1465C-DEB0-40F5-B12E-B3F1D1678A3D}">
      <dgm:prSet/>
      <dgm:spPr/>
      <dgm:t>
        <a:bodyPr/>
        <a:lstStyle/>
        <a:p>
          <a:endParaRPr lang="fi-FI"/>
        </a:p>
      </dgm:t>
    </dgm:pt>
    <dgm:pt modelId="{FF555000-49F5-436A-8F80-8F8BB1F18344}" type="sibTrans" cxnId="{DDC1465C-DEB0-40F5-B12E-B3F1D1678A3D}">
      <dgm:prSet/>
      <dgm:spPr/>
      <dgm:t>
        <a:bodyPr/>
        <a:lstStyle/>
        <a:p>
          <a:endParaRPr lang="fi-FI"/>
        </a:p>
      </dgm:t>
    </dgm:pt>
    <dgm:pt modelId="{4DD0D84E-9B5E-4729-9D34-17239B383512}">
      <dgm:prSet/>
      <dgm:spPr/>
      <dgm:t>
        <a:bodyPr/>
        <a:lstStyle/>
        <a:p>
          <a:r>
            <a:rPr lang="en-US" dirty="0">
              <a:solidFill>
                <a:srgbClr val="FF0000"/>
              </a:solidFill>
            </a:rPr>
            <a:t>and investment objectives, including the risk limit,</a:t>
          </a:r>
          <a:endParaRPr lang="fi-FI" dirty="0">
            <a:solidFill>
              <a:srgbClr val="FF0000"/>
            </a:solidFill>
          </a:endParaRPr>
        </a:p>
      </dgm:t>
    </dgm:pt>
    <dgm:pt modelId="{DC2C5F98-F2EE-4066-8772-28E92F745217}" type="parTrans" cxnId="{2C276A27-9260-4284-8D24-7EFA3BB8AFDA}">
      <dgm:prSet/>
      <dgm:spPr/>
      <dgm:t>
        <a:bodyPr/>
        <a:lstStyle/>
        <a:p>
          <a:endParaRPr lang="fi-FI"/>
        </a:p>
      </dgm:t>
    </dgm:pt>
    <dgm:pt modelId="{CCEA359A-F23C-4E0E-91F3-C12FB50ACAA1}" type="sibTrans" cxnId="{2C276A27-9260-4284-8D24-7EFA3BB8AFDA}">
      <dgm:prSet/>
      <dgm:spPr/>
      <dgm:t>
        <a:bodyPr/>
        <a:lstStyle/>
        <a:p>
          <a:endParaRPr lang="fi-FI"/>
        </a:p>
      </dgm:t>
    </dgm:pt>
    <dgm:pt modelId="{55A96E1D-9332-4A49-B523-BB01AA563C1F}">
      <dgm:prSet/>
      <dgm:spPr/>
      <dgm:t>
        <a:bodyPr/>
        <a:lstStyle/>
        <a:p>
          <a:r>
            <a:rPr lang="en-US" dirty="0"/>
            <a:t>so that the investment firm can recommend suitable investment services and financial instruments to the client, in particular in accordance with this </a:t>
          </a:r>
          <a:r>
            <a:rPr lang="en-US" dirty="0">
              <a:solidFill>
                <a:schemeClr val="accent4"/>
              </a:solidFill>
            </a:rPr>
            <a:t>risk limit and loss tolerance</a:t>
          </a:r>
          <a:r>
            <a:rPr lang="en-US" dirty="0"/>
            <a:t>.</a:t>
          </a:r>
          <a:endParaRPr lang="fi-FI" dirty="0"/>
        </a:p>
      </dgm:t>
    </dgm:pt>
    <dgm:pt modelId="{C19D03F3-8FE6-4996-A11C-2F5D640CB28B}" type="parTrans" cxnId="{3815F84C-8CC4-480C-97CA-7C5E2836C4E1}">
      <dgm:prSet/>
      <dgm:spPr/>
      <dgm:t>
        <a:bodyPr/>
        <a:lstStyle/>
        <a:p>
          <a:endParaRPr lang="fi-FI"/>
        </a:p>
      </dgm:t>
    </dgm:pt>
    <dgm:pt modelId="{54A4CFC5-DF91-45B7-BA16-340728283C69}" type="sibTrans" cxnId="{3815F84C-8CC4-480C-97CA-7C5E2836C4E1}">
      <dgm:prSet/>
      <dgm:spPr/>
      <dgm:t>
        <a:bodyPr/>
        <a:lstStyle/>
        <a:p>
          <a:endParaRPr lang="fi-FI"/>
        </a:p>
      </dgm:t>
    </dgm:pt>
    <dgm:pt modelId="{7BF8B14B-BC09-4073-B42D-A876F16083D4}">
      <dgm:prSet/>
      <dgm:spPr/>
      <dgm:t>
        <a:bodyPr/>
        <a:lstStyle/>
        <a:p>
          <a:r>
            <a:rPr lang="en-US"/>
            <a:t>When an investment firm provides investment advice that recommends a combination of services or products, the suitability of the whole product or service combination for the client must be assessed.</a:t>
          </a:r>
          <a:endParaRPr lang="fi-FI"/>
        </a:p>
      </dgm:t>
    </dgm:pt>
    <dgm:pt modelId="{CEA9DEEA-E7E0-49AE-BC3B-2E37E47A4719}" type="parTrans" cxnId="{5C6D8E8D-5779-43BF-9EE0-F831B3459F4E}">
      <dgm:prSet/>
      <dgm:spPr/>
      <dgm:t>
        <a:bodyPr/>
        <a:lstStyle/>
        <a:p>
          <a:endParaRPr lang="fi-FI"/>
        </a:p>
      </dgm:t>
    </dgm:pt>
    <dgm:pt modelId="{198A3BB4-97CB-4C11-9F74-0444447A1E9F}" type="sibTrans" cxnId="{5C6D8E8D-5779-43BF-9EE0-F831B3459F4E}">
      <dgm:prSet/>
      <dgm:spPr/>
      <dgm:t>
        <a:bodyPr/>
        <a:lstStyle/>
        <a:p>
          <a:endParaRPr lang="fi-FI"/>
        </a:p>
      </dgm:t>
    </dgm:pt>
    <dgm:pt modelId="{EF517A86-11AB-4C53-B6F5-8EF014707D43}" type="pres">
      <dgm:prSet presAssocID="{2335E652-AA84-4AE6-8EE4-CBA45F0FFDA1}" presName="linear" presStyleCnt="0">
        <dgm:presLayoutVars>
          <dgm:animLvl val="lvl"/>
          <dgm:resizeHandles val="exact"/>
        </dgm:presLayoutVars>
      </dgm:prSet>
      <dgm:spPr/>
    </dgm:pt>
    <dgm:pt modelId="{91DF66BD-D7D1-462A-9B15-5A7F5E061D2A}" type="pres">
      <dgm:prSet presAssocID="{04135564-2630-4FB0-BC14-1CC3B56AAB8F}" presName="parentText" presStyleLbl="node1" presStyleIdx="0" presStyleCnt="3">
        <dgm:presLayoutVars>
          <dgm:chMax val="0"/>
          <dgm:bulletEnabled val="1"/>
        </dgm:presLayoutVars>
      </dgm:prSet>
      <dgm:spPr/>
    </dgm:pt>
    <dgm:pt modelId="{9575260A-106B-488C-B53E-C150A21C1410}" type="pres">
      <dgm:prSet presAssocID="{04135564-2630-4FB0-BC14-1CC3B56AAB8F}" presName="childText" presStyleLbl="revTx" presStyleIdx="0" presStyleCnt="1">
        <dgm:presLayoutVars>
          <dgm:bulletEnabled val="1"/>
        </dgm:presLayoutVars>
      </dgm:prSet>
      <dgm:spPr/>
    </dgm:pt>
    <dgm:pt modelId="{83386800-D4CA-488E-9A76-74B04F32EF6A}" type="pres">
      <dgm:prSet presAssocID="{55A96E1D-9332-4A49-B523-BB01AA563C1F}" presName="parentText" presStyleLbl="node1" presStyleIdx="1" presStyleCnt="3">
        <dgm:presLayoutVars>
          <dgm:chMax val="0"/>
          <dgm:bulletEnabled val="1"/>
        </dgm:presLayoutVars>
      </dgm:prSet>
      <dgm:spPr/>
    </dgm:pt>
    <dgm:pt modelId="{18EDD59F-0CB8-47E3-AA4A-965341E527D1}" type="pres">
      <dgm:prSet presAssocID="{54A4CFC5-DF91-45B7-BA16-340728283C69}" presName="spacer" presStyleCnt="0"/>
      <dgm:spPr/>
    </dgm:pt>
    <dgm:pt modelId="{36064F57-1DE2-4C6F-A543-D7CE1C0AB2AB}" type="pres">
      <dgm:prSet presAssocID="{7BF8B14B-BC09-4073-B42D-A876F16083D4}" presName="parentText" presStyleLbl="node1" presStyleIdx="2" presStyleCnt="3">
        <dgm:presLayoutVars>
          <dgm:chMax val="0"/>
          <dgm:bulletEnabled val="1"/>
        </dgm:presLayoutVars>
      </dgm:prSet>
      <dgm:spPr/>
    </dgm:pt>
  </dgm:ptLst>
  <dgm:cxnLst>
    <dgm:cxn modelId="{2C276A27-9260-4284-8D24-7EFA3BB8AFDA}" srcId="{04135564-2630-4FB0-BC14-1CC3B56AAB8F}" destId="{4DD0D84E-9B5E-4729-9D34-17239B383512}" srcOrd="2" destOrd="0" parTransId="{DC2C5F98-F2EE-4066-8772-28E92F745217}" sibTransId="{CCEA359A-F23C-4E0E-91F3-C12FB50ACAA1}"/>
    <dgm:cxn modelId="{DDC1465C-DEB0-40F5-B12E-B3F1D1678A3D}" srcId="{04135564-2630-4FB0-BC14-1CC3B56AAB8F}" destId="{D653E126-4ADF-4665-A573-98EF1FFC749A}" srcOrd="1" destOrd="0" parTransId="{9118F6BC-DA0A-4D9A-9457-6D7FEA7ED1DE}" sibTransId="{FF555000-49F5-436A-8F80-8F8BB1F18344}"/>
    <dgm:cxn modelId="{3815F84C-8CC4-480C-97CA-7C5E2836C4E1}" srcId="{2335E652-AA84-4AE6-8EE4-CBA45F0FFDA1}" destId="{55A96E1D-9332-4A49-B523-BB01AA563C1F}" srcOrd="1" destOrd="0" parTransId="{C19D03F3-8FE6-4996-A11C-2F5D640CB28B}" sibTransId="{54A4CFC5-DF91-45B7-BA16-340728283C69}"/>
    <dgm:cxn modelId="{D03EE16E-DB03-4D98-8E4F-D686C48C7CA3}" type="presOf" srcId="{4DD0D84E-9B5E-4729-9D34-17239B383512}" destId="{9575260A-106B-488C-B53E-C150A21C1410}" srcOrd="0" destOrd="2" presId="urn:microsoft.com/office/officeart/2005/8/layout/vList2"/>
    <dgm:cxn modelId="{EFE83C78-E24E-4F02-A5A9-393930340D6E}" type="presOf" srcId="{7BF8B14B-BC09-4073-B42D-A876F16083D4}" destId="{36064F57-1DE2-4C6F-A543-D7CE1C0AB2AB}" srcOrd="0" destOrd="0" presId="urn:microsoft.com/office/officeart/2005/8/layout/vList2"/>
    <dgm:cxn modelId="{5C6D8E8D-5779-43BF-9EE0-F831B3459F4E}" srcId="{2335E652-AA84-4AE6-8EE4-CBA45F0FFDA1}" destId="{7BF8B14B-BC09-4073-B42D-A876F16083D4}" srcOrd="2" destOrd="0" parTransId="{CEA9DEEA-E7E0-49AE-BC3B-2E37E47A4719}" sibTransId="{198A3BB4-97CB-4C11-9F74-0444447A1E9F}"/>
    <dgm:cxn modelId="{737B2A91-547E-45A8-BB6F-03843FE700E2}" type="presOf" srcId="{04135564-2630-4FB0-BC14-1CC3B56AAB8F}" destId="{91DF66BD-D7D1-462A-9B15-5A7F5E061D2A}" srcOrd="0" destOrd="0" presId="urn:microsoft.com/office/officeart/2005/8/layout/vList2"/>
    <dgm:cxn modelId="{A40368A6-F6A2-4886-8E9B-686851CFBADE}" type="presOf" srcId="{D653E126-4ADF-4665-A573-98EF1FFC749A}" destId="{9575260A-106B-488C-B53E-C150A21C1410}" srcOrd="0" destOrd="1" presId="urn:microsoft.com/office/officeart/2005/8/layout/vList2"/>
    <dgm:cxn modelId="{129D83BA-6822-40DC-9912-A2526AA9CACA}" type="presOf" srcId="{2335E652-AA84-4AE6-8EE4-CBA45F0FFDA1}" destId="{EF517A86-11AB-4C53-B6F5-8EF014707D43}" srcOrd="0" destOrd="0" presId="urn:microsoft.com/office/officeart/2005/8/layout/vList2"/>
    <dgm:cxn modelId="{AACFEEC6-0D08-4555-8184-0F65C8D8C83C}" type="presOf" srcId="{55A96E1D-9332-4A49-B523-BB01AA563C1F}" destId="{83386800-D4CA-488E-9A76-74B04F32EF6A}" srcOrd="0" destOrd="0" presId="urn:microsoft.com/office/officeart/2005/8/layout/vList2"/>
    <dgm:cxn modelId="{66F4AEC9-6419-469F-B5B8-516A4254357A}" srcId="{04135564-2630-4FB0-BC14-1CC3B56AAB8F}" destId="{BCC3939E-6037-48A8-9521-EACD30BC90B9}" srcOrd="0" destOrd="0" parTransId="{0D099928-87C4-4A6C-A937-607643050B90}" sibTransId="{88A3A0E1-C82E-4BE3-8648-D414F34C24DC}"/>
    <dgm:cxn modelId="{2CD954D6-212D-43A1-94FE-95D1CC49D58A}" srcId="{2335E652-AA84-4AE6-8EE4-CBA45F0FFDA1}" destId="{04135564-2630-4FB0-BC14-1CC3B56AAB8F}" srcOrd="0" destOrd="0" parTransId="{C87D5122-19B3-4382-B21D-540651E22053}" sibTransId="{8C9E7B56-D0A6-49F6-864B-609A7AC69B23}"/>
    <dgm:cxn modelId="{D3934AE6-0EF6-43B8-9FC5-421A6E4D9223}" type="presOf" srcId="{BCC3939E-6037-48A8-9521-EACD30BC90B9}" destId="{9575260A-106B-488C-B53E-C150A21C1410}" srcOrd="0" destOrd="0" presId="urn:microsoft.com/office/officeart/2005/8/layout/vList2"/>
    <dgm:cxn modelId="{473041AF-DF5A-46D5-A482-96BDF847EB76}" type="presParOf" srcId="{EF517A86-11AB-4C53-B6F5-8EF014707D43}" destId="{91DF66BD-D7D1-462A-9B15-5A7F5E061D2A}" srcOrd="0" destOrd="0" presId="urn:microsoft.com/office/officeart/2005/8/layout/vList2"/>
    <dgm:cxn modelId="{1258F4D0-994A-47F0-9B35-DA790F52AE91}" type="presParOf" srcId="{EF517A86-11AB-4C53-B6F5-8EF014707D43}" destId="{9575260A-106B-488C-B53E-C150A21C1410}" srcOrd="1" destOrd="0" presId="urn:microsoft.com/office/officeart/2005/8/layout/vList2"/>
    <dgm:cxn modelId="{1CD59723-E8FF-4CA6-A635-48E509B4A2A3}" type="presParOf" srcId="{EF517A86-11AB-4C53-B6F5-8EF014707D43}" destId="{83386800-D4CA-488E-9A76-74B04F32EF6A}" srcOrd="2" destOrd="0" presId="urn:microsoft.com/office/officeart/2005/8/layout/vList2"/>
    <dgm:cxn modelId="{A472F258-2611-42C0-B926-CDAF7ED405AE}" type="presParOf" srcId="{EF517A86-11AB-4C53-B6F5-8EF014707D43}" destId="{18EDD59F-0CB8-47E3-AA4A-965341E527D1}" srcOrd="3" destOrd="0" presId="urn:microsoft.com/office/officeart/2005/8/layout/vList2"/>
    <dgm:cxn modelId="{A56102E5-005A-4270-A53A-4C4143D965A3}" type="presParOf" srcId="{EF517A86-11AB-4C53-B6F5-8EF014707D43}" destId="{36064F57-1DE2-4C6F-A543-D7CE1C0AB2A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201F0-9E48-4F76-BEF9-33D900AA17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A257BA16-B8E8-44E9-9A84-2FCA3D7621F5}">
      <dgm:prSet/>
      <dgm:spPr/>
      <dgm:t>
        <a:bodyPr/>
        <a:lstStyle/>
        <a:p>
          <a:r>
            <a:rPr lang="en-US"/>
            <a:t>Information on the client's financial situation must include, where applicable</a:t>
          </a:r>
          <a:endParaRPr lang="fi-FI"/>
        </a:p>
      </dgm:t>
    </dgm:pt>
    <dgm:pt modelId="{EF037835-53BF-40DC-BB36-D714AB8E5376}" type="parTrans" cxnId="{A4EE00C0-EBFD-440D-855C-6DD6993BD172}">
      <dgm:prSet/>
      <dgm:spPr/>
      <dgm:t>
        <a:bodyPr/>
        <a:lstStyle/>
        <a:p>
          <a:endParaRPr lang="fi-FI"/>
        </a:p>
      </dgm:t>
    </dgm:pt>
    <dgm:pt modelId="{173CE314-6D2C-417C-BC06-6E251C030818}" type="sibTrans" cxnId="{A4EE00C0-EBFD-440D-855C-6DD6993BD172}">
      <dgm:prSet/>
      <dgm:spPr/>
      <dgm:t>
        <a:bodyPr/>
        <a:lstStyle/>
        <a:p>
          <a:endParaRPr lang="fi-FI"/>
        </a:p>
      </dgm:t>
    </dgm:pt>
    <dgm:pt modelId="{8F624205-8050-4757-818F-DD9E46B55616}">
      <dgm:prSet/>
      <dgm:spPr/>
      <dgm:t>
        <a:bodyPr/>
        <a:lstStyle/>
        <a:p>
          <a:r>
            <a:rPr lang="en-US" dirty="0"/>
            <a:t>1) the sources and amount of the client's regular </a:t>
          </a:r>
          <a:r>
            <a:rPr lang="en-US" dirty="0">
              <a:solidFill>
                <a:schemeClr val="accent4"/>
              </a:solidFill>
            </a:rPr>
            <a:t>income</a:t>
          </a:r>
          <a:r>
            <a:rPr lang="en-US" dirty="0"/>
            <a:t>, 2) the client's </a:t>
          </a:r>
          <a:r>
            <a:rPr lang="en-US" dirty="0">
              <a:solidFill>
                <a:schemeClr val="accent4"/>
              </a:solidFill>
            </a:rPr>
            <a:t>assets</a:t>
          </a:r>
          <a:r>
            <a:rPr lang="en-US" dirty="0"/>
            <a:t>, such as liquid assets, investments and real estate, and</a:t>
          </a:r>
          <a:endParaRPr lang="fi-FI" dirty="0"/>
        </a:p>
      </dgm:t>
    </dgm:pt>
    <dgm:pt modelId="{070E9191-87AC-4F96-A7E3-E537C87DF7F7}" type="parTrans" cxnId="{2C8C6FE0-E62B-4648-B58B-32091E9625A2}">
      <dgm:prSet/>
      <dgm:spPr/>
      <dgm:t>
        <a:bodyPr/>
        <a:lstStyle/>
        <a:p>
          <a:endParaRPr lang="fi-FI"/>
        </a:p>
      </dgm:t>
    </dgm:pt>
    <dgm:pt modelId="{E338724F-C421-43CB-B30E-CE119BCD1D34}" type="sibTrans" cxnId="{2C8C6FE0-E62B-4648-B58B-32091E9625A2}">
      <dgm:prSet/>
      <dgm:spPr/>
      <dgm:t>
        <a:bodyPr/>
        <a:lstStyle/>
        <a:p>
          <a:endParaRPr lang="fi-FI"/>
        </a:p>
      </dgm:t>
    </dgm:pt>
    <dgm:pt modelId="{36C0B6B2-7F3B-404A-80CE-2DA267F2927B}">
      <dgm:prSet/>
      <dgm:spPr/>
      <dgm:t>
        <a:bodyPr/>
        <a:lstStyle/>
        <a:p>
          <a:r>
            <a:rPr lang="en-US" dirty="0"/>
            <a:t>3) the customer's regular </a:t>
          </a:r>
          <a:r>
            <a:rPr lang="en-US" dirty="0">
              <a:solidFill>
                <a:schemeClr val="accent4"/>
              </a:solidFill>
            </a:rPr>
            <a:t>financial commitments</a:t>
          </a:r>
          <a:r>
            <a:rPr lang="en-US" dirty="0"/>
            <a:t>, including loss tolerance </a:t>
          </a:r>
          <a:endParaRPr lang="fi-FI" dirty="0"/>
        </a:p>
      </dgm:t>
    </dgm:pt>
    <dgm:pt modelId="{0E3E2194-E3B5-4089-99A0-061DD096CFFD}" type="parTrans" cxnId="{6990E1AA-FB52-4A26-9A21-9A7A6692272A}">
      <dgm:prSet/>
      <dgm:spPr/>
      <dgm:t>
        <a:bodyPr/>
        <a:lstStyle/>
        <a:p>
          <a:endParaRPr lang="fi-FI"/>
        </a:p>
      </dgm:t>
    </dgm:pt>
    <dgm:pt modelId="{F3494065-57E6-423C-B9ED-B677E8FA92DA}" type="sibTrans" cxnId="{6990E1AA-FB52-4A26-9A21-9A7A6692272A}">
      <dgm:prSet/>
      <dgm:spPr/>
      <dgm:t>
        <a:bodyPr/>
        <a:lstStyle/>
        <a:p>
          <a:endParaRPr lang="fi-FI"/>
        </a:p>
      </dgm:t>
    </dgm:pt>
    <dgm:pt modelId="{D4FC4A12-DC87-4991-B256-CACBE1535725}">
      <dgm:prSet/>
      <dgm:spPr/>
      <dgm:t>
        <a:bodyPr/>
        <a:lstStyle/>
        <a:p>
          <a:r>
            <a:rPr lang="en-US"/>
            <a:t>The information on the client's investment objectives must in turn include, where applicable</a:t>
          </a:r>
          <a:endParaRPr lang="fi-FI"/>
        </a:p>
      </dgm:t>
    </dgm:pt>
    <dgm:pt modelId="{1F033F7F-2ADA-458F-8773-C23BF150D9DC}" type="parTrans" cxnId="{FAC01EC0-E06C-4AD0-9950-36BEC836012E}">
      <dgm:prSet/>
      <dgm:spPr/>
      <dgm:t>
        <a:bodyPr/>
        <a:lstStyle/>
        <a:p>
          <a:endParaRPr lang="fi-FI"/>
        </a:p>
      </dgm:t>
    </dgm:pt>
    <dgm:pt modelId="{B35DEF65-502A-4E93-8910-C973B1ED41A1}" type="sibTrans" cxnId="{FAC01EC0-E06C-4AD0-9950-36BEC836012E}">
      <dgm:prSet/>
      <dgm:spPr/>
      <dgm:t>
        <a:bodyPr/>
        <a:lstStyle/>
        <a:p>
          <a:endParaRPr lang="fi-FI"/>
        </a:p>
      </dgm:t>
    </dgm:pt>
    <dgm:pt modelId="{B3187290-EADE-462C-B937-C2006755C3D5}">
      <dgm:prSet/>
      <dgm:spPr/>
      <dgm:t>
        <a:bodyPr/>
        <a:lstStyle/>
        <a:p>
          <a:r>
            <a:rPr lang="en-US" dirty="0"/>
            <a:t>1) how long the client wants to hold the investments (</a:t>
          </a:r>
          <a:r>
            <a:rPr lang="en-US" dirty="0">
              <a:solidFill>
                <a:schemeClr val="accent4"/>
              </a:solidFill>
            </a:rPr>
            <a:t>investment horizon</a:t>
          </a:r>
          <a:r>
            <a:rPr lang="en-US" dirty="0"/>
            <a:t>),</a:t>
          </a:r>
          <a:endParaRPr lang="fi-FI" dirty="0"/>
        </a:p>
      </dgm:t>
    </dgm:pt>
    <dgm:pt modelId="{C5419A36-65AC-466A-A629-ECECF8793321}" type="parTrans" cxnId="{14493C39-096A-46B4-9804-7E7515388B4A}">
      <dgm:prSet/>
      <dgm:spPr/>
      <dgm:t>
        <a:bodyPr/>
        <a:lstStyle/>
        <a:p>
          <a:endParaRPr lang="fi-FI"/>
        </a:p>
      </dgm:t>
    </dgm:pt>
    <dgm:pt modelId="{2BB83EF8-03C3-4A85-AAAD-DD7554B97375}" type="sibTrans" cxnId="{14493C39-096A-46B4-9804-7E7515388B4A}">
      <dgm:prSet/>
      <dgm:spPr/>
      <dgm:t>
        <a:bodyPr/>
        <a:lstStyle/>
        <a:p>
          <a:endParaRPr lang="fi-FI"/>
        </a:p>
      </dgm:t>
    </dgm:pt>
    <dgm:pt modelId="{35E13F65-1D2F-4290-BCC4-5B1AD2D8EDED}">
      <dgm:prSet/>
      <dgm:spPr/>
      <dgm:t>
        <a:bodyPr/>
        <a:lstStyle/>
        <a:p>
          <a:r>
            <a:rPr lang="en-US" dirty="0"/>
            <a:t>(2) the client 's risk appetite and </a:t>
          </a:r>
          <a:r>
            <a:rPr lang="en-US" dirty="0">
              <a:solidFill>
                <a:schemeClr val="accent4"/>
              </a:solidFill>
            </a:rPr>
            <a:t>risk profile</a:t>
          </a:r>
          <a:r>
            <a:rPr lang="en-US" dirty="0"/>
            <a:t>; and</a:t>
          </a:r>
          <a:endParaRPr lang="fi-FI" dirty="0"/>
        </a:p>
      </dgm:t>
    </dgm:pt>
    <dgm:pt modelId="{E922E8F0-4347-44F9-8B08-272146719D32}" type="parTrans" cxnId="{208B962E-F7F1-4750-A848-7834C24E074C}">
      <dgm:prSet/>
      <dgm:spPr/>
      <dgm:t>
        <a:bodyPr/>
        <a:lstStyle/>
        <a:p>
          <a:endParaRPr lang="fi-FI"/>
        </a:p>
      </dgm:t>
    </dgm:pt>
    <dgm:pt modelId="{DAB7591D-DFCC-4DC2-8057-E651D30A591A}" type="sibTrans" cxnId="{208B962E-F7F1-4750-A848-7834C24E074C}">
      <dgm:prSet/>
      <dgm:spPr/>
      <dgm:t>
        <a:bodyPr/>
        <a:lstStyle/>
        <a:p>
          <a:endParaRPr lang="fi-FI"/>
        </a:p>
      </dgm:t>
    </dgm:pt>
    <dgm:pt modelId="{6AB0E355-B069-4918-A417-A52D6CD36E61}">
      <dgm:prSet/>
      <dgm:spPr/>
      <dgm:t>
        <a:bodyPr/>
        <a:lstStyle/>
        <a:p>
          <a:r>
            <a:rPr lang="en-US" dirty="0"/>
            <a:t>3) the </a:t>
          </a:r>
          <a:r>
            <a:rPr lang="en-US" dirty="0">
              <a:solidFill>
                <a:schemeClr val="accent4"/>
              </a:solidFill>
            </a:rPr>
            <a:t>purpose of the investment</a:t>
          </a:r>
          <a:r>
            <a:rPr lang="en-US" dirty="0"/>
            <a:t>.</a:t>
          </a:r>
          <a:endParaRPr lang="fi-FI" dirty="0"/>
        </a:p>
      </dgm:t>
    </dgm:pt>
    <dgm:pt modelId="{C0D4605A-DD15-46E2-9805-814569C4E971}" type="parTrans" cxnId="{18551D5C-28E1-4EA1-838D-1A3469707AFB}">
      <dgm:prSet/>
      <dgm:spPr/>
      <dgm:t>
        <a:bodyPr/>
        <a:lstStyle/>
        <a:p>
          <a:endParaRPr lang="fi-FI"/>
        </a:p>
      </dgm:t>
    </dgm:pt>
    <dgm:pt modelId="{D34F8891-B9F8-44C4-8AE1-9BB00E9F642B}" type="sibTrans" cxnId="{18551D5C-28E1-4EA1-838D-1A3469707AFB}">
      <dgm:prSet/>
      <dgm:spPr/>
      <dgm:t>
        <a:bodyPr/>
        <a:lstStyle/>
        <a:p>
          <a:endParaRPr lang="fi-FI"/>
        </a:p>
      </dgm:t>
    </dgm:pt>
    <dgm:pt modelId="{DB10B2D5-7969-4A6A-85D3-5A45D442761C}" type="pres">
      <dgm:prSet presAssocID="{019201F0-9E48-4F76-BEF9-33D900AA1767}" presName="vert0" presStyleCnt="0">
        <dgm:presLayoutVars>
          <dgm:dir/>
          <dgm:animOne val="branch"/>
          <dgm:animLvl val="lvl"/>
        </dgm:presLayoutVars>
      </dgm:prSet>
      <dgm:spPr/>
    </dgm:pt>
    <dgm:pt modelId="{0A69F70E-BA0B-4DA4-82D6-47688365422F}" type="pres">
      <dgm:prSet presAssocID="{A257BA16-B8E8-44E9-9A84-2FCA3D7621F5}" presName="thickLine" presStyleLbl="alignNode1" presStyleIdx="0" presStyleCnt="2"/>
      <dgm:spPr/>
    </dgm:pt>
    <dgm:pt modelId="{0D2A7681-04A6-4B6F-BB6D-FE8EB3395F34}" type="pres">
      <dgm:prSet presAssocID="{A257BA16-B8E8-44E9-9A84-2FCA3D7621F5}" presName="horz1" presStyleCnt="0"/>
      <dgm:spPr/>
    </dgm:pt>
    <dgm:pt modelId="{34382A10-A0BD-4DE6-B890-30B7CF757D2C}" type="pres">
      <dgm:prSet presAssocID="{A257BA16-B8E8-44E9-9A84-2FCA3D7621F5}" presName="tx1" presStyleLbl="revTx" presStyleIdx="0" presStyleCnt="7"/>
      <dgm:spPr/>
    </dgm:pt>
    <dgm:pt modelId="{222E4963-A1E8-414B-AC6A-32009C8BDC55}" type="pres">
      <dgm:prSet presAssocID="{A257BA16-B8E8-44E9-9A84-2FCA3D7621F5}" presName="vert1" presStyleCnt="0"/>
      <dgm:spPr/>
    </dgm:pt>
    <dgm:pt modelId="{F69D2542-9043-4EB1-ADF7-BC69298D6D9B}" type="pres">
      <dgm:prSet presAssocID="{8F624205-8050-4757-818F-DD9E46B55616}" presName="vertSpace2a" presStyleCnt="0"/>
      <dgm:spPr/>
    </dgm:pt>
    <dgm:pt modelId="{AB2AD6C3-4C61-4A8F-90C5-18795D6FDA6A}" type="pres">
      <dgm:prSet presAssocID="{8F624205-8050-4757-818F-DD9E46B55616}" presName="horz2" presStyleCnt="0"/>
      <dgm:spPr/>
    </dgm:pt>
    <dgm:pt modelId="{92C1A7A0-4F9B-44F6-98EE-11E489228275}" type="pres">
      <dgm:prSet presAssocID="{8F624205-8050-4757-818F-DD9E46B55616}" presName="horzSpace2" presStyleCnt="0"/>
      <dgm:spPr/>
    </dgm:pt>
    <dgm:pt modelId="{899A5F4F-FD42-4647-B5DD-3C30E0149659}" type="pres">
      <dgm:prSet presAssocID="{8F624205-8050-4757-818F-DD9E46B55616}" presName="tx2" presStyleLbl="revTx" presStyleIdx="1" presStyleCnt="7"/>
      <dgm:spPr/>
    </dgm:pt>
    <dgm:pt modelId="{44B4BBE8-74B4-492C-80FD-1DD2351D1D08}" type="pres">
      <dgm:prSet presAssocID="{8F624205-8050-4757-818F-DD9E46B55616}" presName="vert2" presStyleCnt="0"/>
      <dgm:spPr/>
    </dgm:pt>
    <dgm:pt modelId="{3E524990-F453-49F4-A2B7-F16642FDE665}" type="pres">
      <dgm:prSet presAssocID="{8F624205-8050-4757-818F-DD9E46B55616}" presName="thinLine2b" presStyleLbl="callout" presStyleIdx="0" presStyleCnt="5"/>
      <dgm:spPr/>
    </dgm:pt>
    <dgm:pt modelId="{42C1D733-06A2-4DDB-AEDD-75A9DD1008D1}" type="pres">
      <dgm:prSet presAssocID="{8F624205-8050-4757-818F-DD9E46B55616}" presName="vertSpace2b" presStyleCnt="0"/>
      <dgm:spPr/>
    </dgm:pt>
    <dgm:pt modelId="{05FC6CFA-BC65-4580-866C-A4BEAB0E7476}" type="pres">
      <dgm:prSet presAssocID="{36C0B6B2-7F3B-404A-80CE-2DA267F2927B}" presName="horz2" presStyleCnt="0"/>
      <dgm:spPr/>
    </dgm:pt>
    <dgm:pt modelId="{FF32D732-7D85-490E-BED4-AE1AFB5E7639}" type="pres">
      <dgm:prSet presAssocID="{36C0B6B2-7F3B-404A-80CE-2DA267F2927B}" presName="horzSpace2" presStyleCnt="0"/>
      <dgm:spPr/>
    </dgm:pt>
    <dgm:pt modelId="{31684B03-2B5C-4F50-9EC6-CA73CD32C49F}" type="pres">
      <dgm:prSet presAssocID="{36C0B6B2-7F3B-404A-80CE-2DA267F2927B}" presName="tx2" presStyleLbl="revTx" presStyleIdx="2" presStyleCnt="7"/>
      <dgm:spPr/>
    </dgm:pt>
    <dgm:pt modelId="{64AECC37-7BD2-4A11-96E5-3FDDDFB4A5E1}" type="pres">
      <dgm:prSet presAssocID="{36C0B6B2-7F3B-404A-80CE-2DA267F2927B}" presName="vert2" presStyleCnt="0"/>
      <dgm:spPr/>
    </dgm:pt>
    <dgm:pt modelId="{BAF89929-EC1B-497F-96BA-91FD2A616FFB}" type="pres">
      <dgm:prSet presAssocID="{36C0B6B2-7F3B-404A-80CE-2DA267F2927B}" presName="thinLine2b" presStyleLbl="callout" presStyleIdx="1" presStyleCnt="5"/>
      <dgm:spPr/>
    </dgm:pt>
    <dgm:pt modelId="{0F7B91A4-3B3D-4A82-A2BA-C26C16BF7238}" type="pres">
      <dgm:prSet presAssocID="{36C0B6B2-7F3B-404A-80CE-2DA267F2927B}" presName="vertSpace2b" presStyleCnt="0"/>
      <dgm:spPr/>
    </dgm:pt>
    <dgm:pt modelId="{B93D34BD-1B71-451E-BA8A-9DA75C1D763C}" type="pres">
      <dgm:prSet presAssocID="{D4FC4A12-DC87-4991-B256-CACBE1535725}" presName="thickLine" presStyleLbl="alignNode1" presStyleIdx="1" presStyleCnt="2"/>
      <dgm:spPr/>
    </dgm:pt>
    <dgm:pt modelId="{C8C3ABC3-1D4D-48C4-B26B-A3E32C67DB35}" type="pres">
      <dgm:prSet presAssocID="{D4FC4A12-DC87-4991-B256-CACBE1535725}" presName="horz1" presStyleCnt="0"/>
      <dgm:spPr/>
    </dgm:pt>
    <dgm:pt modelId="{655CA848-66DB-4923-8860-7E4C5669B5F4}" type="pres">
      <dgm:prSet presAssocID="{D4FC4A12-DC87-4991-B256-CACBE1535725}" presName="tx1" presStyleLbl="revTx" presStyleIdx="3" presStyleCnt="7"/>
      <dgm:spPr/>
    </dgm:pt>
    <dgm:pt modelId="{080A3F5F-F199-48D1-A5FA-078A3A3CBDAD}" type="pres">
      <dgm:prSet presAssocID="{D4FC4A12-DC87-4991-B256-CACBE1535725}" presName="vert1" presStyleCnt="0"/>
      <dgm:spPr/>
    </dgm:pt>
    <dgm:pt modelId="{C9E70B7C-89DD-46BE-B4D3-FB673438A77C}" type="pres">
      <dgm:prSet presAssocID="{B3187290-EADE-462C-B937-C2006755C3D5}" presName="vertSpace2a" presStyleCnt="0"/>
      <dgm:spPr/>
    </dgm:pt>
    <dgm:pt modelId="{A799C29D-4A43-46A4-8FBE-83EA8BF3C2F1}" type="pres">
      <dgm:prSet presAssocID="{B3187290-EADE-462C-B937-C2006755C3D5}" presName="horz2" presStyleCnt="0"/>
      <dgm:spPr/>
    </dgm:pt>
    <dgm:pt modelId="{A6647332-B6DC-4204-BC6E-B8C434E661C2}" type="pres">
      <dgm:prSet presAssocID="{B3187290-EADE-462C-B937-C2006755C3D5}" presName="horzSpace2" presStyleCnt="0"/>
      <dgm:spPr/>
    </dgm:pt>
    <dgm:pt modelId="{9BA591DA-687F-418E-A2C0-9F90107570CD}" type="pres">
      <dgm:prSet presAssocID="{B3187290-EADE-462C-B937-C2006755C3D5}" presName="tx2" presStyleLbl="revTx" presStyleIdx="4" presStyleCnt="7"/>
      <dgm:spPr/>
    </dgm:pt>
    <dgm:pt modelId="{4B6E0E72-A049-4F77-AE40-F92CC940FE8C}" type="pres">
      <dgm:prSet presAssocID="{B3187290-EADE-462C-B937-C2006755C3D5}" presName="vert2" presStyleCnt="0"/>
      <dgm:spPr/>
    </dgm:pt>
    <dgm:pt modelId="{8F2F2C50-F4CE-42D3-8562-55A6D07AE1CE}" type="pres">
      <dgm:prSet presAssocID="{B3187290-EADE-462C-B937-C2006755C3D5}" presName="thinLine2b" presStyleLbl="callout" presStyleIdx="2" presStyleCnt="5"/>
      <dgm:spPr/>
    </dgm:pt>
    <dgm:pt modelId="{7BA4D6F0-C4F9-4843-950F-4B0C862C438B}" type="pres">
      <dgm:prSet presAssocID="{B3187290-EADE-462C-B937-C2006755C3D5}" presName="vertSpace2b" presStyleCnt="0"/>
      <dgm:spPr/>
    </dgm:pt>
    <dgm:pt modelId="{38D3EB41-27B1-4CC5-9968-05A324F8F8E1}" type="pres">
      <dgm:prSet presAssocID="{35E13F65-1D2F-4290-BCC4-5B1AD2D8EDED}" presName="horz2" presStyleCnt="0"/>
      <dgm:spPr/>
    </dgm:pt>
    <dgm:pt modelId="{52812DA4-819E-4584-94F1-766BB20975A4}" type="pres">
      <dgm:prSet presAssocID="{35E13F65-1D2F-4290-BCC4-5B1AD2D8EDED}" presName="horzSpace2" presStyleCnt="0"/>
      <dgm:spPr/>
    </dgm:pt>
    <dgm:pt modelId="{A93A6B69-E0DE-478D-8593-B451FF0C9195}" type="pres">
      <dgm:prSet presAssocID="{35E13F65-1D2F-4290-BCC4-5B1AD2D8EDED}" presName="tx2" presStyleLbl="revTx" presStyleIdx="5" presStyleCnt="7"/>
      <dgm:spPr/>
    </dgm:pt>
    <dgm:pt modelId="{71597017-BC04-41DB-9B6E-B74A83958231}" type="pres">
      <dgm:prSet presAssocID="{35E13F65-1D2F-4290-BCC4-5B1AD2D8EDED}" presName="vert2" presStyleCnt="0"/>
      <dgm:spPr/>
    </dgm:pt>
    <dgm:pt modelId="{33561DD4-A145-4386-8820-0CDB6F45B811}" type="pres">
      <dgm:prSet presAssocID="{35E13F65-1D2F-4290-BCC4-5B1AD2D8EDED}" presName="thinLine2b" presStyleLbl="callout" presStyleIdx="3" presStyleCnt="5"/>
      <dgm:spPr/>
    </dgm:pt>
    <dgm:pt modelId="{E8C4586D-4B93-40EB-8964-476F0D291B20}" type="pres">
      <dgm:prSet presAssocID="{35E13F65-1D2F-4290-BCC4-5B1AD2D8EDED}" presName="vertSpace2b" presStyleCnt="0"/>
      <dgm:spPr/>
    </dgm:pt>
    <dgm:pt modelId="{C076CC37-A1F3-4C5D-919A-3124585833C3}" type="pres">
      <dgm:prSet presAssocID="{6AB0E355-B069-4918-A417-A52D6CD36E61}" presName="horz2" presStyleCnt="0"/>
      <dgm:spPr/>
    </dgm:pt>
    <dgm:pt modelId="{CF765166-334E-47E8-B6A0-C205764409E9}" type="pres">
      <dgm:prSet presAssocID="{6AB0E355-B069-4918-A417-A52D6CD36E61}" presName="horzSpace2" presStyleCnt="0"/>
      <dgm:spPr/>
    </dgm:pt>
    <dgm:pt modelId="{9ADA3EED-26C4-4324-B04E-D5F18DA3E87B}" type="pres">
      <dgm:prSet presAssocID="{6AB0E355-B069-4918-A417-A52D6CD36E61}" presName="tx2" presStyleLbl="revTx" presStyleIdx="6" presStyleCnt="7"/>
      <dgm:spPr/>
    </dgm:pt>
    <dgm:pt modelId="{35B68853-BE6E-4C6D-A21C-FAA800A1D41F}" type="pres">
      <dgm:prSet presAssocID="{6AB0E355-B069-4918-A417-A52D6CD36E61}" presName="vert2" presStyleCnt="0"/>
      <dgm:spPr/>
    </dgm:pt>
    <dgm:pt modelId="{F7DBB749-3D37-4E84-850D-2C319BE8F5D5}" type="pres">
      <dgm:prSet presAssocID="{6AB0E355-B069-4918-A417-A52D6CD36E61}" presName="thinLine2b" presStyleLbl="callout" presStyleIdx="4" presStyleCnt="5"/>
      <dgm:spPr/>
    </dgm:pt>
    <dgm:pt modelId="{C466842B-84E0-4905-BEEF-7165D92EDE33}" type="pres">
      <dgm:prSet presAssocID="{6AB0E355-B069-4918-A417-A52D6CD36E61}" presName="vertSpace2b" presStyleCnt="0"/>
      <dgm:spPr/>
    </dgm:pt>
  </dgm:ptLst>
  <dgm:cxnLst>
    <dgm:cxn modelId="{9EEDB513-C448-477F-A680-1E11EFC2AF39}" type="presOf" srcId="{36C0B6B2-7F3B-404A-80CE-2DA267F2927B}" destId="{31684B03-2B5C-4F50-9EC6-CA73CD32C49F}" srcOrd="0" destOrd="0" presId="urn:microsoft.com/office/officeart/2008/layout/LinedList"/>
    <dgm:cxn modelId="{208B962E-F7F1-4750-A848-7834C24E074C}" srcId="{D4FC4A12-DC87-4991-B256-CACBE1535725}" destId="{35E13F65-1D2F-4290-BCC4-5B1AD2D8EDED}" srcOrd="1" destOrd="0" parTransId="{E922E8F0-4347-44F9-8B08-272146719D32}" sibTransId="{DAB7591D-DFCC-4DC2-8057-E651D30A591A}"/>
    <dgm:cxn modelId="{14493C39-096A-46B4-9804-7E7515388B4A}" srcId="{D4FC4A12-DC87-4991-B256-CACBE1535725}" destId="{B3187290-EADE-462C-B937-C2006755C3D5}" srcOrd="0" destOrd="0" parTransId="{C5419A36-65AC-466A-A629-ECECF8793321}" sibTransId="{2BB83EF8-03C3-4A85-AAAD-DD7554B97375}"/>
    <dgm:cxn modelId="{18551D5C-28E1-4EA1-838D-1A3469707AFB}" srcId="{D4FC4A12-DC87-4991-B256-CACBE1535725}" destId="{6AB0E355-B069-4918-A417-A52D6CD36E61}" srcOrd="2" destOrd="0" parTransId="{C0D4605A-DD15-46E2-9805-814569C4E971}" sibTransId="{D34F8891-B9F8-44C4-8AE1-9BB00E9F642B}"/>
    <dgm:cxn modelId="{7ACD4A69-D3CA-4F9B-BDD7-0B01B773DE1F}" type="presOf" srcId="{6AB0E355-B069-4918-A417-A52D6CD36E61}" destId="{9ADA3EED-26C4-4324-B04E-D5F18DA3E87B}" srcOrd="0" destOrd="0" presId="urn:microsoft.com/office/officeart/2008/layout/LinedList"/>
    <dgm:cxn modelId="{D5F5BF7D-763C-42F0-8563-29307037F6D6}" type="presOf" srcId="{D4FC4A12-DC87-4991-B256-CACBE1535725}" destId="{655CA848-66DB-4923-8860-7E4C5669B5F4}" srcOrd="0" destOrd="0" presId="urn:microsoft.com/office/officeart/2008/layout/LinedList"/>
    <dgm:cxn modelId="{6990E1AA-FB52-4A26-9A21-9A7A6692272A}" srcId="{A257BA16-B8E8-44E9-9A84-2FCA3D7621F5}" destId="{36C0B6B2-7F3B-404A-80CE-2DA267F2927B}" srcOrd="1" destOrd="0" parTransId="{0E3E2194-E3B5-4089-99A0-061DD096CFFD}" sibTransId="{F3494065-57E6-423C-B9ED-B677E8FA92DA}"/>
    <dgm:cxn modelId="{E5D6E7AA-3116-4DBD-8E05-C43CD4272DCC}" type="presOf" srcId="{A257BA16-B8E8-44E9-9A84-2FCA3D7621F5}" destId="{34382A10-A0BD-4DE6-B890-30B7CF757D2C}" srcOrd="0" destOrd="0" presId="urn:microsoft.com/office/officeart/2008/layout/LinedList"/>
    <dgm:cxn modelId="{D8981FAC-1D90-46FB-B19C-9179979490D8}" type="presOf" srcId="{019201F0-9E48-4F76-BEF9-33D900AA1767}" destId="{DB10B2D5-7969-4A6A-85D3-5A45D442761C}" srcOrd="0" destOrd="0" presId="urn:microsoft.com/office/officeart/2008/layout/LinedList"/>
    <dgm:cxn modelId="{A4EE00C0-EBFD-440D-855C-6DD6993BD172}" srcId="{019201F0-9E48-4F76-BEF9-33D900AA1767}" destId="{A257BA16-B8E8-44E9-9A84-2FCA3D7621F5}" srcOrd="0" destOrd="0" parTransId="{EF037835-53BF-40DC-BB36-D714AB8E5376}" sibTransId="{173CE314-6D2C-417C-BC06-6E251C030818}"/>
    <dgm:cxn modelId="{FAC01EC0-E06C-4AD0-9950-36BEC836012E}" srcId="{019201F0-9E48-4F76-BEF9-33D900AA1767}" destId="{D4FC4A12-DC87-4991-B256-CACBE1535725}" srcOrd="1" destOrd="0" parTransId="{1F033F7F-2ADA-458F-8773-C23BF150D9DC}" sibTransId="{B35DEF65-502A-4E93-8910-C973B1ED41A1}"/>
    <dgm:cxn modelId="{B79071C3-4B34-4530-91A0-8D9FDE7E9132}" type="presOf" srcId="{8F624205-8050-4757-818F-DD9E46B55616}" destId="{899A5F4F-FD42-4647-B5DD-3C30E0149659}" srcOrd="0" destOrd="0" presId="urn:microsoft.com/office/officeart/2008/layout/LinedList"/>
    <dgm:cxn modelId="{A45B19CA-DA6C-4799-885D-CD952F672BCB}" type="presOf" srcId="{B3187290-EADE-462C-B937-C2006755C3D5}" destId="{9BA591DA-687F-418E-A2C0-9F90107570CD}" srcOrd="0" destOrd="0" presId="urn:microsoft.com/office/officeart/2008/layout/LinedList"/>
    <dgm:cxn modelId="{2C8C6FE0-E62B-4648-B58B-32091E9625A2}" srcId="{A257BA16-B8E8-44E9-9A84-2FCA3D7621F5}" destId="{8F624205-8050-4757-818F-DD9E46B55616}" srcOrd="0" destOrd="0" parTransId="{070E9191-87AC-4F96-A7E3-E537C87DF7F7}" sibTransId="{E338724F-C421-43CB-B30E-CE119BCD1D34}"/>
    <dgm:cxn modelId="{19284BFD-EDDC-495C-B94C-269781504066}" type="presOf" srcId="{35E13F65-1D2F-4290-BCC4-5B1AD2D8EDED}" destId="{A93A6B69-E0DE-478D-8593-B451FF0C9195}" srcOrd="0" destOrd="0" presId="urn:microsoft.com/office/officeart/2008/layout/LinedList"/>
    <dgm:cxn modelId="{2D7BBB74-0DB7-40D5-B413-0AD284A0FE95}" type="presParOf" srcId="{DB10B2D5-7969-4A6A-85D3-5A45D442761C}" destId="{0A69F70E-BA0B-4DA4-82D6-47688365422F}" srcOrd="0" destOrd="0" presId="urn:microsoft.com/office/officeart/2008/layout/LinedList"/>
    <dgm:cxn modelId="{C73E37A6-7328-4910-954E-36B865D15D33}" type="presParOf" srcId="{DB10B2D5-7969-4A6A-85D3-5A45D442761C}" destId="{0D2A7681-04A6-4B6F-BB6D-FE8EB3395F34}" srcOrd="1" destOrd="0" presId="urn:microsoft.com/office/officeart/2008/layout/LinedList"/>
    <dgm:cxn modelId="{F966101D-E73F-4822-ABC1-0B82728BD948}" type="presParOf" srcId="{0D2A7681-04A6-4B6F-BB6D-FE8EB3395F34}" destId="{34382A10-A0BD-4DE6-B890-30B7CF757D2C}" srcOrd="0" destOrd="0" presId="urn:microsoft.com/office/officeart/2008/layout/LinedList"/>
    <dgm:cxn modelId="{96B4758B-4ABB-42B4-AAC6-DDCC9C41B1E7}" type="presParOf" srcId="{0D2A7681-04A6-4B6F-BB6D-FE8EB3395F34}" destId="{222E4963-A1E8-414B-AC6A-32009C8BDC55}" srcOrd="1" destOrd="0" presId="urn:microsoft.com/office/officeart/2008/layout/LinedList"/>
    <dgm:cxn modelId="{908FD37F-1E89-45BB-ACDD-DC271D388C67}" type="presParOf" srcId="{222E4963-A1E8-414B-AC6A-32009C8BDC55}" destId="{F69D2542-9043-4EB1-ADF7-BC69298D6D9B}" srcOrd="0" destOrd="0" presId="urn:microsoft.com/office/officeart/2008/layout/LinedList"/>
    <dgm:cxn modelId="{4D7A9A14-D97D-4ADD-92AA-40C1C5289F3F}" type="presParOf" srcId="{222E4963-A1E8-414B-AC6A-32009C8BDC55}" destId="{AB2AD6C3-4C61-4A8F-90C5-18795D6FDA6A}" srcOrd="1" destOrd="0" presId="urn:microsoft.com/office/officeart/2008/layout/LinedList"/>
    <dgm:cxn modelId="{8321406E-B96E-42DA-924E-F326E803E6C4}" type="presParOf" srcId="{AB2AD6C3-4C61-4A8F-90C5-18795D6FDA6A}" destId="{92C1A7A0-4F9B-44F6-98EE-11E489228275}" srcOrd="0" destOrd="0" presId="urn:microsoft.com/office/officeart/2008/layout/LinedList"/>
    <dgm:cxn modelId="{A24C25BD-6938-4D7E-9FD6-A17595364AE7}" type="presParOf" srcId="{AB2AD6C3-4C61-4A8F-90C5-18795D6FDA6A}" destId="{899A5F4F-FD42-4647-B5DD-3C30E0149659}" srcOrd="1" destOrd="0" presId="urn:microsoft.com/office/officeart/2008/layout/LinedList"/>
    <dgm:cxn modelId="{4AE7CE41-30D6-4D2B-8DB3-21E6B5234B10}" type="presParOf" srcId="{AB2AD6C3-4C61-4A8F-90C5-18795D6FDA6A}" destId="{44B4BBE8-74B4-492C-80FD-1DD2351D1D08}" srcOrd="2" destOrd="0" presId="urn:microsoft.com/office/officeart/2008/layout/LinedList"/>
    <dgm:cxn modelId="{900EA79B-4918-4BFB-BE48-9F80E44FDF3C}" type="presParOf" srcId="{222E4963-A1E8-414B-AC6A-32009C8BDC55}" destId="{3E524990-F453-49F4-A2B7-F16642FDE665}" srcOrd="2" destOrd="0" presId="urn:microsoft.com/office/officeart/2008/layout/LinedList"/>
    <dgm:cxn modelId="{CF3AC13C-A253-4209-BEA2-951582C9ADDB}" type="presParOf" srcId="{222E4963-A1E8-414B-AC6A-32009C8BDC55}" destId="{42C1D733-06A2-4DDB-AEDD-75A9DD1008D1}" srcOrd="3" destOrd="0" presId="urn:microsoft.com/office/officeart/2008/layout/LinedList"/>
    <dgm:cxn modelId="{AF02EA18-A388-400F-A768-23E4A1535261}" type="presParOf" srcId="{222E4963-A1E8-414B-AC6A-32009C8BDC55}" destId="{05FC6CFA-BC65-4580-866C-A4BEAB0E7476}" srcOrd="4" destOrd="0" presId="urn:microsoft.com/office/officeart/2008/layout/LinedList"/>
    <dgm:cxn modelId="{1813769F-F61F-456D-8A97-4F5966C6EEBF}" type="presParOf" srcId="{05FC6CFA-BC65-4580-866C-A4BEAB0E7476}" destId="{FF32D732-7D85-490E-BED4-AE1AFB5E7639}" srcOrd="0" destOrd="0" presId="urn:microsoft.com/office/officeart/2008/layout/LinedList"/>
    <dgm:cxn modelId="{BB2B80C4-3495-4539-ABEF-1D4006CA1B07}" type="presParOf" srcId="{05FC6CFA-BC65-4580-866C-A4BEAB0E7476}" destId="{31684B03-2B5C-4F50-9EC6-CA73CD32C49F}" srcOrd="1" destOrd="0" presId="urn:microsoft.com/office/officeart/2008/layout/LinedList"/>
    <dgm:cxn modelId="{9FFC10A1-35D8-44E8-8988-8983C3C7C88E}" type="presParOf" srcId="{05FC6CFA-BC65-4580-866C-A4BEAB0E7476}" destId="{64AECC37-7BD2-4A11-96E5-3FDDDFB4A5E1}" srcOrd="2" destOrd="0" presId="urn:microsoft.com/office/officeart/2008/layout/LinedList"/>
    <dgm:cxn modelId="{E532F2EF-0448-475C-87BB-7AD6474DC016}" type="presParOf" srcId="{222E4963-A1E8-414B-AC6A-32009C8BDC55}" destId="{BAF89929-EC1B-497F-96BA-91FD2A616FFB}" srcOrd="5" destOrd="0" presId="urn:microsoft.com/office/officeart/2008/layout/LinedList"/>
    <dgm:cxn modelId="{F2ACAD54-01E2-4D74-B9B4-4D09D9EA3F14}" type="presParOf" srcId="{222E4963-A1E8-414B-AC6A-32009C8BDC55}" destId="{0F7B91A4-3B3D-4A82-A2BA-C26C16BF7238}" srcOrd="6" destOrd="0" presId="urn:microsoft.com/office/officeart/2008/layout/LinedList"/>
    <dgm:cxn modelId="{BD82291A-7AA3-4825-80E7-D38FF63CD4E4}" type="presParOf" srcId="{DB10B2D5-7969-4A6A-85D3-5A45D442761C}" destId="{B93D34BD-1B71-451E-BA8A-9DA75C1D763C}" srcOrd="2" destOrd="0" presId="urn:microsoft.com/office/officeart/2008/layout/LinedList"/>
    <dgm:cxn modelId="{C67762EB-3727-4FF6-ACDE-481BD55CD066}" type="presParOf" srcId="{DB10B2D5-7969-4A6A-85D3-5A45D442761C}" destId="{C8C3ABC3-1D4D-48C4-B26B-A3E32C67DB35}" srcOrd="3" destOrd="0" presId="urn:microsoft.com/office/officeart/2008/layout/LinedList"/>
    <dgm:cxn modelId="{86277400-61EA-49FB-BFC2-C443299E0E9E}" type="presParOf" srcId="{C8C3ABC3-1D4D-48C4-B26B-A3E32C67DB35}" destId="{655CA848-66DB-4923-8860-7E4C5669B5F4}" srcOrd="0" destOrd="0" presId="urn:microsoft.com/office/officeart/2008/layout/LinedList"/>
    <dgm:cxn modelId="{26615887-3C3C-4D27-86F9-30FA64380847}" type="presParOf" srcId="{C8C3ABC3-1D4D-48C4-B26B-A3E32C67DB35}" destId="{080A3F5F-F199-48D1-A5FA-078A3A3CBDAD}" srcOrd="1" destOrd="0" presId="urn:microsoft.com/office/officeart/2008/layout/LinedList"/>
    <dgm:cxn modelId="{BE801E9B-7901-40EB-8577-8B7C361F9C27}" type="presParOf" srcId="{080A3F5F-F199-48D1-A5FA-078A3A3CBDAD}" destId="{C9E70B7C-89DD-46BE-B4D3-FB673438A77C}" srcOrd="0" destOrd="0" presId="urn:microsoft.com/office/officeart/2008/layout/LinedList"/>
    <dgm:cxn modelId="{16380404-5316-4403-AEEE-5370AD082379}" type="presParOf" srcId="{080A3F5F-F199-48D1-A5FA-078A3A3CBDAD}" destId="{A799C29D-4A43-46A4-8FBE-83EA8BF3C2F1}" srcOrd="1" destOrd="0" presId="urn:microsoft.com/office/officeart/2008/layout/LinedList"/>
    <dgm:cxn modelId="{441DFF10-8185-44E6-AD8F-2643BFACB3A5}" type="presParOf" srcId="{A799C29D-4A43-46A4-8FBE-83EA8BF3C2F1}" destId="{A6647332-B6DC-4204-BC6E-B8C434E661C2}" srcOrd="0" destOrd="0" presId="urn:microsoft.com/office/officeart/2008/layout/LinedList"/>
    <dgm:cxn modelId="{67BF844A-00BA-4122-A560-7962F073A2A8}" type="presParOf" srcId="{A799C29D-4A43-46A4-8FBE-83EA8BF3C2F1}" destId="{9BA591DA-687F-418E-A2C0-9F90107570CD}" srcOrd="1" destOrd="0" presId="urn:microsoft.com/office/officeart/2008/layout/LinedList"/>
    <dgm:cxn modelId="{69C77CC2-EAB2-4C47-ABF9-5159B1056794}" type="presParOf" srcId="{A799C29D-4A43-46A4-8FBE-83EA8BF3C2F1}" destId="{4B6E0E72-A049-4F77-AE40-F92CC940FE8C}" srcOrd="2" destOrd="0" presId="urn:microsoft.com/office/officeart/2008/layout/LinedList"/>
    <dgm:cxn modelId="{4AC21ABB-0C98-40C6-AD44-3E7B0247A2B8}" type="presParOf" srcId="{080A3F5F-F199-48D1-A5FA-078A3A3CBDAD}" destId="{8F2F2C50-F4CE-42D3-8562-55A6D07AE1CE}" srcOrd="2" destOrd="0" presId="urn:microsoft.com/office/officeart/2008/layout/LinedList"/>
    <dgm:cxn modelId="{D5283FCB-267B-4C70-8EC3-1CEBC474E265}" type="presParOf" srcId="{080A3F5F-F199-48D1-A5FA-078A3A3CBDAD}" destId="{7BA4D6F0-C4F9-4843-950F-4B0C862C438B}" srcOrd="3" destOrd="0" presId="urn:microsoft.com/office/officeart/2008/layout/LinedList"/>
    <dgm:cxn modelId="{D107C275-6DC7-4960-9F2E-27B978DDBCF5}" type="presParOf" srcId="{080A3F5F-F199-48D1-A5FA-078A3A3CBDAD}" destId="{38D3EB41-27B1-4CC5-9968-05A324F8F8E1}" srcOrd="4" destOrd="0" presId="urn:microsoft.com/office/officeart/2008/layout/LinedList"/>
    <dgm:cxn modelId="{9D2C4715-9F90-40A7-A6B3-BC3B83B6A268}" type="presParOf" srcId="{38D3EB41-27B1-4CC5-9968-05A324F8F8E1}" destId="{52812DA4-819E-4584-94F1-766BB20975A4}" srcOrd="0" destOrd="0" presId="urn:microsoft.com/office/officeart/2008/layout/LinedList"/>
    <dgm:cxn modelId="{5DBF3D68-A4A6-4776-AB1C-F9D5C082F15D}" type="presParOf" srcId="{38D3EB41-27B1-4CC5-9968-05A324F8F8E1}" destId="{A93A6B69-E0DE-478D-8593-B451FF0C9195}" srcOrd="1" destOrd="0" presId="urn:microsoft.com/office/officeart/2008/layout/LinedList"/>
    <dgm:cxn modelId="{9E761066-9EFF-4097-8779-85ABA5D796D5}" type="presParOf" srcId="{38D3EB41-27B1-4CC5-9968-05A324F8F8E1}" destId="{71597017-BC04-41DB-9B6E-B74A83958231}" srcOrd="2" destOrd="0" presId="urn:microsoft.com/office/officeart/2008/layout/LinedList"/>
    <dgm:cxn modelId="{33A015C0-4DAA-44EE-B023-4D251D390FDD}" type="presParOf" srcId="{080A3F5F-F199-48D1-A5FA-078A3A3CBDAD}" destId="{33561DD4-A145-4386-8820-0CDB6F45B811}" srcOrd="5" destOrd="0" presId="urn:microsoft.com/office/officeart/2008/layout/LinedList"/>
    <dgm:cxn modelId="{10A11377-53EF-4662-A2A0-AFCDB0443ED5}" type="presParOf" srcId="{080A3F5F-F199-48D1-A5FA-078A3A3CBDAD}" destId="{E8C4586D-4B93-40EB-8964-476F0D291B20}" srcOrd="6" destOrd="0" presId="urn:microsoft.com/office/officeart/2008/layout/LinedList"/>
    <dgm:cxn modelId="{87CACB2A-FB3D-4329-8D29-84BDE04E12D9}" type="presParOf" srcId="{080A3F5F-F199-48D1-A5FA-078A3A3CBDAD}" destId="{C076CC37-A1F3-4C5D-919A-3124585833C3}" srcOrd="7" destOrd="0" presId="urn:microsoft.com/office/officeart/2008/layout/LinedList"/>
    <dgm:cxn modelId="{9FB75A84-9CE2-4F0C-AAC6-76A0DF18F645}" type="presParOf" srcId="{C076CC37-A1F3-4C5D-919A-3124585833C3}" destId="{CF765166-334E-47E8-B6A0-C205764409E9}" srcOrd="0" destOrd="0" presId="urn:microsoft.com/office/officeart/2008/layout/LinedList"/>
    <dgm:cxn modelId="{39855274-7048-4906-AB07-EA0275BE9A58}" type="presParOf" srcId="{C076CC37-A1F3-4C5D-919A-3124585833C3}" destId="{9ADA3EED-26C4-4324-B04E-D5F18DA3E87B}" srcOrd="1" destOrd="0" presId="urn:microsoft.com/office/officeart/2008/layout/LinedList"/>
    <dgm:cxn modelId="{422817F2-8432-42A4-9F80-22194D5B64AC}" type="presParOf" srcId="{C076CC37-A1F3-4C5D-919A-3124585833C3}" destId="{35B68853-BE6E-4C6D-A21C-FAA800A1D41F}" srcOrd="2" destOrd="0" presId="urn:microsoft.com/office/officeart/2008/layout/LinedList"/>
    <dgm:cxn modelId="{A75ECB18-ADE9-443A-8AEA-31C997588FB1}" type="presParOf" srcId="{080A3F5F-F199-48D1-A5FA-078A3A3CBDAD}" destId="{F7DBB749-3D37-4E84-850D-2C319BE8F5D5}" srcOrd="8" destOrd="0" presId="urn:microsoft.com/office/officeart/2008/layout/LinedList"/>
    <dgm:cxn modelId="{CD6858FF-6A88-4344-AC2C-D9DDB1D3B262}" type="presParOf" srcId="{080A3F5F-F199-48D1-A5FA-078A3A3CBDAD}" destId="{C466842B-84E0-4905-BEEF-7165D92EDE3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C35F4E-C03B-46F1-A6DA-D3D4689261A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2B7CB39C-89AE-4792-8F07-7E64E1060B17}">
      <dgm:prSet/>
      <dgm:spPr/>
      <dgm:t>
        <a:bodyPr/>
        <a:lstStyle/>
        <a:p>
          <a:r>
            <a:rPr lang="en-US" dirty="0"/>
            <a:t>An investment firm need not ascertain the client's investment experience and knowledge of investment services or financial instruments for which the client is classified as a </a:t>
          </a:r>
          <a:r>
            <a:rPr lang="en-US" dirty="0">
              <a:solidFill>
                <a:schemeClr val="accent4"/>
              </a:solidFill>
            </a:rPr>
            <a:t>professional client.</a:t>
          </a:r>
          <a:endParaRPr lang="fi-FI" dirty="0">
            <a:solidFill>
              <a:schemeClr val="accent4"/>
            </a:solidFill>
          </a:endParaRPr>
        </a:p>
      </dgm:t>
    </dgm:pt>
    <dgm:pt modelId="{6E949B8C-B094-4BD2-A59B-CF672EEC8CAB}" type="parTrans" cxnId="{F86B6620-62EA-4295-B633-A704AB446A70}">
      <dgm:prSet/>
      <dgm:spPr/>
      <dgm:t>
        <a:bodyPr/>
        <a:lstStyle/>
        <a:p>
          <a:endParaRPr lang="fi-FI"/>
        </a:p>
      </dgm:t>
    </dgm:pt>
    <dgm:pt modelId="{BEECC584-D4D2-4802-A40D-9BA2C9F79B8A}" type="sibTrans" cxnId="{F86B6620-62EA-4295-B633-A704AB446A70}">
      <dgm:prSet/>
      <dgm:spPr/>
      <dgm:t>
        <a:bodyPr/>
        <a:lstStyle/>
        <a:p>
          <a:endParaRPr lang="fi-FI"/>
        </a:p>
      </dgm:t>
    </dgm:pt>
    <dgm:pt modelId="{82044443-763D-4375-994B-BCF32BDE953B}">
      <dgm:prSet/>
      <dgm:spPr/>
      <dgm:t>
        <a:bodyPr/>
        <a:lstStyle/>
        <a:p>
          <a:r>
            <a:rPr lang="en-US" dirty="0"/>
            <a:t>An investment firm may assume that a professional client can be expected to have sufficient investment experience and knowledge to understand the risk associated with a financial instrument or investment service.</a:t>
          </a:r>
          <a:endParaRPr lang="fi-FI" dirty="0"/>
        </a:p>
      </dgm:t>
    </dgm:pt>
    <dgm:pt modelId="{399547A6-BDAB-47F7-9187-E5A4F8B14C9F}" type="parTrans" cxnId="{7B340AE5-8FF3-4DF2-A496-FCF1615EF2F6}">
      <dgm:prSet/>
      <dgm:spPr/>
      <dgm:t>
        <a:bodyPr/>
        <a:lstStyle/>
        <a:p>
          <a:endParaRPr lang="fi-FI"/>
        </a:p>
      </dgm:t>
    </dgm:pt>
    <dgm:pt modelId="{EED91201-BE9A-4EAB-BE00-00CA01BEEF3B}" type="sibTrans" cxnId="{7B340AE5-8FF3-4DF2-A496-FCF1615EF2F6}">
      <dgm:prSet/>
      <dgm:spPr/>
      <dgm:t>
        <a:bodyPr/>
        <a:lstStyle/>
        <a:p>
          <a:endParaRPr lang="fi-FI"/>
        </a:p>
      </dgm:t>
    </dgm:pt>
    <dgm:pt modelId="{1C83DECD-F916-4227-97ED-C20B558B29D4}">
      <dgm:prSet/>
      <dgm:spPr/>
      <dgm:t>
        <a:bodyPr/>
        <a:lstStyle/>
        <a:p>
          <a:r>
            <a:rPr lang="en-US"/>
            <a:t>An investment firm may rely on information provided by its client unless it knows, or ought to know, that the information provided by the client is manifestly out of date, inaccurate or incomplete.</a:t>
          </a:r>
          <a:endParaRPr lang="fi-FI"/>
        </a:p>
      </dgm:t>
    </dgm:pt>
    <dgm:pt modelId="{CD25B7F9-FC5D-4C34-AFB3-FEB3D28B9CB6}" type="parTrans" cxnId="{853C8622-65DB-4899-8CCA-B6E0B1E68123}">
      <dgm:prSet/>
      <dgm:spPr/>
      <dgm:t>
        <a:bodyPr/>
        <a:lstStyle/>
        <a:p>
          <a:endParaRPr lang="fi-FI"/>
        </a:p>
      </dgm:t>
    </dgm:pt>
    <dgm:pt modelId="{6C396346-B427-4FB0-BFF9-A9B555AB3FCF}" type="sibTrans" cxnId="{853C8622-65DB-4899-8CCA-B6E0B1E68123}">
      <dgm:prSet/>
      <dgm:spPr/>
      <dgm:t>
        <a:bodyPr/>
        <a:lstStyle/>
        <a:p>
          <a:endParaRPr lang="fi-FI"/>
        </a:p>
      </dgm:t>
    </dgm:pt>
    <dgm:pt modelId="{7A367FF7-52F2-470E-98A6-14A6473FFFEA}">
      <dgm:prSet/>
      <dgm:spPr/>
      <dgm:t>
        <a:bodyPr/>
        <a:lstStyle/>
        <a:p>
          <a:r>
            <a:rPr lang="en-US" dirty="0"/>
            <a:t>An investment firm providing investment advice shall provide the client with a </a:t>
          </a:r>
          <a:r>
            <a:rPr lang="en-US" dirty="0">
              <a:solidFill>
                <a:schemeClr val="accent4"/>
              </a:solidFill>
            </a:rPr>
            <a:t>statement of suitability</a:t>
          </a:r>
          <a:r>
            <a:rPr lang="en-US" dirty="0"/>
            <a:t> prior to the execution of the transaction on a permanent basis.</a:t>
          </a:r>
          <a:endParaRPr lang="fi-FI" dirty="0"/>
        </a:p>
      </dgm:t>
    </dgm:pt>
    <dgm:pt modelId="{E4CBBDF2-096D-462A-9061-FEEB5F81BB7E}" type="parTrans" cxnId="{E6BE9019-7F23-4210-B67F-44B42FB07661}">
      <dgm:prSet/>
      <dgm:spPr/>
      <dgm:t>
        <a:bodyPr/>
        <a:lstStyle/>
        <a:p>
          <a:endParaRPr lang="fi-FI"/>
        </a:p>
      </dgm:t>
    </dgm:pt>
    <dgm:pt modelId="{78939945-07D3-4BC7-9FCA-0CD7F4006148}" type="sibTrans" cxnId="{E6BE9019-7F23-4210-B67F-44B42FB07661}">
      <dgm:prSet/>
      <dgm:spPr/>
      <dgm:t>
        <a:bodyPr/>
        <a:lstStyle/>
        <a:p>
          <a:endParaRPr lang="fi-FI"/>
        </a:p>
      </dgm:t>
    </dgm:pt>
    <dgm:pt modelId="{CBF70A1F-030B-4C68-97E9-CF1C40F84228}" type="pres">
      <dgm:prSet presAssocID="{5AC35F4E-C03B-46F1-A6DA-D3D4689261AD}" presName="vert0" presStyleCnt="0">
        <dgm:presLayoutVars>
          <dgm:dir/>
          <dgm:animOne val="branch"/>
          <dgm:animLvl val="lvl"/>
        </dgm:presLayoutVars>
      </dgm:prSet>
      <dgm:spPr/>
    </dgm:pt>
    <dgm:pt modelId="{5FA8F732-3C28-41AD-B9E2-6FB92BCA830A}" type="pres">
      <dgm:prSet presAssocID="{2B7CB39C-89AE-4792-8F07-7E64E1060B17}" presName="thickLine" presStyleLbl="alignNode1" presStyleIdx="0" presStyleCnt="4"/>
      <dgm:spPr/>
    </dgm:pt>
    <dgm:pt modelId="{6AAE782E-FAD4-4ED7-A393-8B493655CC96}" type="pres">
      <dgm:prSet presAssocID="{2B7CB39C-89AE-4792-8F07-7E64E1060B17}" presName="horz1" presStyleCnt="0"/>
      <dgm:spPr/>
    </dgm:pt>
    <dgm:pt modelId="{40D9A7D1-95F4-4115-B23B-0911B2BBAE8A}" type="pres">
      <dgm:prSet presAssocID="{2B7CB39C-89AE-4792-8F07-7E64E1060B17}" presName="tx1" presStyleLbl="revTx" presStyleIdx="0" presStyleCnt="4"/>
      <dgm:spPr/>
    </dgm:pt>
    <dgm:pt modelId="{BBC346E3-48B3-4E63-B2DB-891057D23B98}" type="pres">
      <dgm:prSet presAssocID="{2B7CB39C-89AE-4792-8F07-7E64E1060B17}" presName="vert1" presStyleCnt="0"/>
      <dgm:spPr/>
    </dgm:pt>
    <dgm:pt modelId="{28C64506-1B6B-4B2B-A932-C9D2A49F0614}" type="pres">
      <dgm:prSet presAssocID="{82044443-763D-4375-994B-BCF32BDE953B}" presName="thickLine" presStyleLbl="alignNode1" presStyleIdx="1" presStyleCnt="4"/>
      <dgm:spPr/>
    </dgm:pt>
    <dgm:pt modelId="{F83A8028-E879-489C-96D5-4EB208457537}" type="pres">
      <dgm:prSet presAssocID="{82044443-763D-4375-994B-BCF32BDE953B}" presName="horz1" presStyleCnt="0"/>
      <dgm:spPr/>
    </dgm:pt>
    <dgm:pt modelId="{4F1E6694-F95A-443E-92DC-7F988AC9479E}" type="pres">
      <dgm:prSet presAssocID="{82044443-763D-4375-994B-BCF32BDE953B}" presName="tx1" presStyleLbl="revTx" presStyleIdx="1" presStyleCnt="4"/>
      <dgm:spPr/>
    </dgm:pt>
    <dgm:pt modelId="{93D7F1D9-CB37-4E2A-995E-DE71F49CED80}" type="pres">
      <dgm:prSet presAssocID="{82044443-763D-4375-994B-BCF32BDE953B}" presName="vert1" presStyleCnt="0"/>
      <dgm:spPr/>
    </dgm:pt>
    <dgm:pt modelId="{83589BCE-E966-4DC6-ADC6-289DC439A27A}" type="pres">
      <dgm:prSet presAssocID="{1C83DECD-F916-4227-97ED-C20B558B29D4}" presName="thickLine" presStyleLbl="alignNode1" presStyleIdx="2" presStyleCnt="4"/>
      <dgm:spPr/>
    </dgm:pt>
    <dgm:pt modelId="{6DE6B5A4-5084-4BF4-A23D-66A21DF48F4C}" type="pres">
      <dgm:prSet presAssocID="{1C83DECD-F916-4227-97ED-C20B558B29D4}" presName="horz1" presStyleCnt="0"/>
      <dgm:spPr/>
    </dgm:pt>
    <dgm:pt modelId="{F33585EC-B24C-4817-A04C-1588025D4647}" type="pres">
      <dgm:prSet presAssocID="{1C83DECD-F916-4227-97ED-C20B558B29D4}" presName="tx1" presStyleLbl="revTx" presStyleIdx="2" presStyleCnt="4"/>
      <dgm:spPr/>
    </dgm:pt>
    <dgm:pt modelId="{BECF3FE6-258C-43F3-AE74-56B2B9E8891A}" type="pres">
      <dgm:prSet presAssocID="{1C83DECD-F916-4227-97ED-C20B558B29D4}" presName="vert1" presStyleCnt="0"/>
      <dgm:spPr/>
    </dgm:pt>
    <dgm:pt modelId="{79819C20-B5E7-4196-8DC2-231CCE6D26DE}" type="pres">
      <dgm:prSet presAssocID="{7A367FF7-52F2-470E-98A6-14A6473FFFEA}" presName="thickLine" presStyleLbl="alignNode1" presStyleIdx="3" presStyleCnt="4"/>
      <dgm:spPr/>
    </dgm:pt>
    <dgm:pt modelId="{E7A49D99-B0B4-43B7-84C1-F6CA2553099E}" type="pres">
      <dgm:prSet presAssocID="{7A367FF7-52F2-470E-98A6-14A6473FFFEA}" presName="horz1" presStyleCnt="0"/>
      <dgm:spPr/>
    </dgm:pt>
    <dgm:pt modelId="{D09F4A32-C9A2-4103-9B65-0DEFEA4DE99D}" type="pres">
      <dgm:prSet presAssocID="{7A367FF7-52F2-470E-98A6-14A6473FFFEA}" presName="tx1" presStyleLbl="revTx" presStyleIdx="3" presStyleCnt="4"/>
      <dgm:spPr/>
    </dgm:pt>
    <dgm:pt modelId="{589368FF-6420-40C7-8541-33F57AD0E0CC}" type="pres">
      <dgm:prSet presAssocID="{7A367FF7-52F2-470E-98A6-14A6473FFFEA}" presName="vert1" presStyleCnt="0"/>
      <dgm:spPr/>
    </dgm:pt>
  </dgm:ptLst>
  <dgm:cxnLst>
    <dgm:cxn modelId="{E6BE9019-7F23-4210-B67F-44B42FB07661}" srcId="{5AC35F4E-C03B-46F1-A6DA-D3D4689261AD}" destId="{7A367FF7-52F2-470E-98A6-14A6473FFFEA}" srcOrd="3" destOrd="0" parTransId="{E4CBBDF2-096D-462A-9061-FEEB5F81BB7E}" sibTransId="{78939945-07D3-4BC7-9FCA-0CD7F4006148}"/>
    <dgm:cxn modelId="{F86B6620-62EA-4295-B633-A704AB446A70}" srcId="{5AC35F4E-C03B-46F1-A6DA-D3D4689261AD}" destId="{2B7CB39C-89AE-4792-8F07-7E64E1060B17}" srcOrd="0" destOrd="0" parTransId="{6E949B8C-B094-4BD2-A59B-CF672EEC8CAB}" sibTransId="{BEECC584-D4D2-4802-A40D-9BA2C9F79B8A}"/>
    <dgm:cxn modelId="{853C8622-65DB-4899-8CCA-B6E0B1E68123}" srcId="{5AC35F4E-C03B-46F1-A6DA-D3D4689261AD}" destId="{1C83DECD-F916-4227-97ED-C20B558B29D4}" srcOrd="2" destOrd="0" parTransId="{CD25B7F9-FC5D-4C34-AFB3-FEB3D28B9CB6}" sibTransId="{6C396346-B427-4FB0-BFF9-A9B555AB3FCF}"/>
    <dgm:cxn modelId="{4198619A-DF7B-4319-A0B8-B607EB8AE59C}" type="presOf" srcId="{7A367FF7-52F2-470E-98A6-14A6473FFFEA}" destId="{D09F4A32-C9A2-4103-9B65-0DEFEA4DE99D}" srcOrd="0" destOrd="0" presId="urn:microsoft.com/office/officeart/2008/layout/LinedList"/>
    <dgm:cxn modelId="{E0C1EEBD-5AE7-4195-8560-CF26C1F98D43}" type="presOf" srcId="{82044443-763D-4375-994B-BCF32BDE953B}" destId="{4F1E6694-F95A-443E-92DC-7F988AC9479E}" srcOrd="0" destOrd="0" presId="urn:microsoft.com/office/officeart/2008/layout/LinedList"/>
    <dgm:cxn modelId="{837218C3-628C-4644-AC68-60F3E7A8191F}" type="presOf" srcId="{2B7CB39C-89AE-4792-8F07-7E64E1060B17}" destId="{40D9A7D1-95F4-4115-B23B-0911B2BBAE8A}" srcOrd="0" destOrd="0" presId="urn:microsoft.com/office/officeart/2008/layout/LinedList"/>
    <dgm:cxn modelId="{61C81BD6-4203-4CC1-AC2C-1B0384B67D95}" type="presOf" srcId="{1C83DECD-F916-4227-97ED-C20B558B29D4}" destId="{F33585EC-B24C-4817-A04C-1588025D4647}" srcOrd="0" destOrd="0" presId="urn:microsoft.com/office/officeart/2008/layout/LinedList"/>
    <dgm:cxn modelId="{E594DADE-8AFA-461A-9E96-1E80DF51B8A2}" type="presOf" srcId="{5AC35F4E-C03B-46F1-A6DA-D3D4689261AD}" destId="{CBF70A1F-030B-4C68-97E9-CF1C40F84228}" srcOrd="0" destOrd="0" presId="urn:microsoft.com/office/officeart/2008/layout/LinedList"/>
    <dgm:cxn modelId="{7B340AE5-8FF3-4DF2-A496-FCF1615EF2F6}" srcId="{5AC35F4E-C03B-46F1-A6DA-D3D4689261AD}" destId="{82044443-763D-4375-994B-BCF32BDE953B}" srcOrd="1" destOrd="0" parTransId="{399547A6-BDAB-47F7-9187-E5A4F8B14C9F}" sibTransId="{EED91201-BE9A-4EAB-BE00-00CA01BEEF3B}"/>
    <dgm:cxn modelId="{E82F8FE4-2705-423A-9736-84B6BA7B2BED}" type="presParOf" srcId="{CBF70A1F-030B-4C68-97E9-CF1C40F84228}" destId="{5FA8F732-3C28-41AD-B9E2-6FB92BCA830A}" srcOrd="0" destOrd="0" presId="urn:microsoft.com/office/officeart/2008/layout/LinedList"/>
    <dgm:cxn modelId="{65D1C31D-FBD5-4A22-8D43-E164428C12AE}" type="presParOf" srcId="{CBF70A1F-030B-4C68-97E9-CF1C40F84228}" destId="{6AAE782E-FAD4-4ED7-A393-8B493655CC96}" srcOrd="1" destOrd="0" presId="urn:microsoft.com/office/officeart/2008/layout/LinedList"/>
    <dgm:cxn modelId="{41DCB966-E138-4208-8B34-97B7C2A3440B}" type="presParOf" srcId="{6AAE782E-FAD4-4ED7-A393-8B493655CC96}" destId="{40D9A7D1-95F4-4115-B23B-0911B2BBAE8A}" srcOrd="0" destOrd="0" presId="urn:microsoft.com/office/officeart/2008/layout/LinedList"/>
    <dgm:cxn modelId="{63EC8043-2F46-4D0A-A2FF-A92A65AD7411}" type="presParOf" srcId="{6AAE782E-FAD4-4ED7-A393-8B493655CC96}" destId="{BBC346E3-48B3-4E63-B2DB-891057D23B98}" srcOrd="1" destOrd="0" presId="urn:microsoft.com/office/officeart/2008/layout/LinedList"/>
    <dgm:cxn modelId="{CC0B2E24-F98E-4286-8E26-543EA90A21FF}" type="presParOf" srcId="{CBF70A1F-030B-4C68-97E9-CF1C40F84228}" destId="{28C64506-1B6B-4B2B-A932-C9D2A49F0614}" srcOrd="2" destOrd="0" presId="urn:microsoft.com/office/officeart/2008/layout/LinedList"/>
    <dgm:cxn modelId="{86DEBEF2-E627-4307-BC2C-CF4A5E46F22C}" type="presParOf" srcId="{CBF70A1F-030B-4C68-97E9-CF1C40F84228}" destId="{F83A8028-E879-489C-96D5-4EB208457537}" srcOrd="3" destOrd="0" presId="urn:microsoft.com/office/officeart/2008/layout/LinedList"/>
    <dgm:cxn modelId="{3AD672E7-2214-409A-BE0D-C3E90FDFC432}" type="presParOf" srcId="{F83A8028-E879-489C-96D5-4EB208457537}" destId="{4F1E6694-F95A-443E-92DC-7F988AC9479E}" srcOrd="0" destOrd="0" presId="urn:microsoft.com/office/officeart/2008/layout/LinedList"/>
    <dgm:cxn modelId="{802D60DE-3787-4E38-BDBE-7B532B83DB6F}" type="presParOf" srcId="{F83A8028-E879-489C-96D5-4EB208457537}" destId="{93D7F1D9-CB37-4E2A-995E-DE71F49CED80}" srcOrd="1" destOrd="0" presId="urn:microsoft.com/office/officeart/2008/layout/LinedList"/>
    <dgm:cxn modelId="{72BC18B7-A01B-429F-AB1D-8B8D4B0FC507}" type="presParOf" srcId="{CBF70A1F-030B-4C68-97E9-CF1C40F84228}" destId="{83589BCE-E966-4DC6-ADC6-289DC439A27A}" srcOrd="4" destOrd="0" presId="urn:microsoft.com/office/officeart/2008/layout/LinedList"/>
    <dgm:cxn modelId="{B0DDE5C8-1422-431B-8561-DE7723188619}" type="presParOf" srcId="{CBF70A1F-030B-4C68-97E9-CF1C40F84228}" destId="{6DE6B5A4-5084-4BF4-A23D-66A21DF48F4C}" srcOrd="5" destOrd="0" presId="urn:microsoft.com/office/officeart/2008/layout/LinedList"/>
    <dgm:cxn modelId="{EE5FFA99-C14C-48B8-B274-F3C139B19C83}" type="presParOf" srcId="{6DE6B5A4-5084-4BF4-A23D-66A21DF48F4C}" destId="{F33585EC-B24C-4817-A04C-1588025D4647}" srcOrd="0" destOrd="0" presId="urn:microsoft.com/office/officeart/2008/layout/LinedList"/>
    <dgm:cxn modelId="{7EB5AA30-8C80-4EEC-A570-F2DF27FFD4B6}" type="presParOf" srcId="{6DE6B5A4-5084-4BF4-A23D-66A21DF48F4C}" destId="{BECF3FE6-258C-43F3-AE74-56B2B9E8891A}" srcOrd="1" destOrd="0" presId="urn:microsoft.com/office/officeart/2008/layout/LinedList"/>
    <dgm:cxn modelId="{0B689884-2EDB-4FD4-AA6C-EE821CA9476E}" type="presParOf" srcId="{CBF70A1F-030B-4C68-97E9-CF1C40F84228}" destId="{79819C20-B5E7-4196-8DC2-231CCE6D26DE}" srcOrd="6" destOrd="0" presId="urn:microsoft.com/office/officeart/2008/layout/LinedList"/>
    <dgm:cxn modelId="{5DD364CE-42B3-4AF4-A7BF-780D0A29D651}" type="presParOf" srcId="{CBF70A1F-030B-4C68-97E9-CF1C40F84228}" destId="{E7A49D99-B0B4-43B7-84C1-F6CA2553099E}" srcOrd="7" destOrd="0" presId="urn:microsoft.com/office/officeart/2008/layout/LinedList"/>
    <dgm:cxn modelId="{524150B9-9640-4AE1-A473-A83695F2B610}" type="presParOf" srcId="{E7A49D99-B0B4-43B7-84C1-F6CA2553099E}" destId="{D09F4A32-C9A2-4103-9B65-0DEFEA4DE99D}" srcOrd="0" destOrd="0" presId="urn:microsoft.com/office/officeart/2008/layout/LinedList"/>
    <dgm:cxn modelId="{3AEA3036-DF8E-4456-B536-9122E2A08394}" type="presParOf" srcId="{E7A49D99-B0B4-43B7-84C1-F6CA2553099E}" destId="{589368FF-6420-40C7-8541-33F57AD0E0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176967-F800-4238-A43B-8345B20CCC92}"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fi-FI"/>
        </a:p>
      </dgm:t>
    </dgm:pt>
    <dgm:pt modelId="{C3D8C138-97FF-41C0-99F6-D2D5CEA43766}">
      <dgm:prSet/>
      <dgm:spPr/>
      <dgm:t>
        <a:bodyPr/>
        <a:lstStyle/>
        <a:p>
          <a:r>
            <a:rPr lang="en-US" dirty="0"/>
            <a:t>If an investment firm provides an investment service </a:t>
          </a:r>
          <a:r>
            <a:rPr lang="en-US" dirty="0">
              <a:solidFill>
                <a:schemeClr val="accent4"/>
              </a:solidFill>
            </a:rPr>
            <a:t>other than investment advice and asset management</a:t>
          </a:r>
          <a:r>
            <a:rPr lang="en-US" dirty="0"/>
            <a:t>, it shall request information from the client before providing the investment service about </a:t>
          </a:r>
          <a:endParaRPr lang="fi-FI" dirty="0"/>
        </a:p>
      </dgm:t>
    </dgm:pt>
    <dgm:pt modelId="{0ED5784D-809E-4528-8E0A-031BA28C24E6}" type="parTrans" cxnId="{58838246-1BA7-426A-A99C-2D9ABF952D36}">
      <dgm:prSet/>
      <dgm:spPr/>
      <dgm:t>
        <a:bodyPr/>
        <a:lstStyle/>
        <a:p>
          <a:endParaRPr lang="fi-FI"/>
        </a:p>
      </dgm:t>
    </dgm:pt>
    <dgm:pt modelId="{482B37B5-F44A-4889-A657-5773F0D7CD91}" type="sibTrans" cxnId="{58838246-1BA7-426A-A99C-2D9ABF952D36}">
      <dgm:prSet/>
      <dgm:spPr/>
      <dgm:t>
        <a:bodyPr/>
        <a:lstStyle/>
        <a:p>
          <a:endParaRPr lang="fi-FI"/>
        </a:p>
      </dgm:t>
    </dgm:pt>
    <dgm:pt modelId="{0CEAC230-6289-4AC5-AB9E-74495D55EF54}">
      <dgm:prSet/>
      <dgm:spPr/>
      <dgm:t>
        <a:bodyPr/>
        <a:lstStyle/>
        <a:p>
          <a:r>
            <a:rPr lang="en-US" dirty="0"/>
            <a:t>his </a:t>
          </a:r>
          <a:r>
            <a:rPr lang="en-US" dirty="0">
              <a:solidFill>
                <a:schemeClr val="accent4"/>
              </a:solidFill>
            </a:rPr>
            <a:t>investment experience and knowledge </a:t>
          </a:r>
          <a:r>
            <a:rPr lang="en-US" dirty="0"/>
            <a:t>of that financial instrument or investment service in order to assess whether the proposed financial instrument or investment service is appropriate for the client. When designing a combination of services or products, the appropriateness of the combination as a whole must be assessed.</a:t>
          </a:r>
          <a:endParaRPr lang="fi-FI" dirty="0"/>
        </a:p>
      </dgm:t>
    </dgm:pt>
    <dgm:pt modelId="{46573212-98D8-4405-B4EC-84543FEC4BFD}" type="parTrans" cxnId="{0D569EF2-13DD-42A6-BF45-307002B93330}">
      <dgm:prSet/>
      <dgm:spPr/>
      <dgm:t>
        <a:bodyPr/>
        <a:lstStyle/>
        <a:p>
          <a:endParaRPr lang="fi-FI"/>
        </a:p>
      </dgm:t>
    </dgm:pt>
    <dgm:pt modelId="{C71AA90D-73F8-4FFB-A332-84BA8B8B292B}" type="sibTrans" cxnId="{0D569EF2-13DD-42A6-BF45-307002B93330}">
      <dgm:prSet/>
      <dgm:spPr/>
      <dgm:t>
        <a:bodyPr/>
        <a:lstStyle/>
        <a:p>
          <a:endParaRPr lang="fi-FI"/>
        </a:p>
      </dgm:t>
    </dgm:pt>
    <dgm:pt modelId="{FD12F0C2-81DF-4921-976C-1A336DEB2841}">
      <dgm:prSet/>
      <dgm:spPr/>
      <dgm:t>
        <a:bodyPr/>
        <a:lstStyle/>
        <a:p>
          <a:r>
            <a:rPr lang="en-US" dirty="0"/>
            <a:t>If, on the basis of the information received from the client, the investment firm considers that the product or service is not appropriate for the client, the investment firm shall </a:t>
          </a:r>
          <a:r>
            <a:rPr lang="en-US" dirty="0">
              <a:solidFill>
                <a:schemeClr val="accent4"/>
              </a:solidFill>
            </a:rPr>
            <a:t>warn</a:t>
          </a:r>
          <a:r>
            <a:rPr lang="en-US" dirty="0"/>
            <a:t> the client.</a:t>
          </a:r>
          <a:endParaRPr lang="fi-FI" dirty="0"/>
        </a:p>
      </dgm:t>
    </dgm:pt>
    <dgm:pt modelId="{EC4BA5CF-6173-4D20-94A2-8BF55FF4F72C}" type="parTrans" cxnId="{47BCFF3A-CCA2-4EB7-AC95-12A0DCB80317}">
      <dgm:prSet/>
      <dgm:spPr/>
      <dgm:t>
        <a:bodyPr/>
        <a:lstStyle/>
        <a:p>
          <a:endParaRPr lang="fi-FI"/>
        </a:p>
      </dgm:t>
    </dgm:pt>
    <dgm:pt modelId="{3CBE42B8-F17B-472B-A16F-2FA9D5DE3222}" type="sibTrans" cxnId="{47BCFF3A-CCA2-4EB7-AC95-12A0DCB80317}">
      <dgm:prSet/>
      <dgm:spPr/>
      <dgm:t>
        <a:bodyPr/>
        <a:lstStyle/>
        <a:p>
          <a:endParaRPr lang="fi-FI"/>
        </a:p>
      </dgm:t>
    </dgm:pt>
    <dgm:pt modelId="{F1A7BA14-F26E-4674-98E3-D80E8E6A9B64}">
      <dgm:prSet/>
      <dgm:spPr/>
      <dgm:t>
        <a:bodyPr/>
        <a:lstStyle/>
        <a:p>
          <a:r>
            <a:rPr lang="en-US" dirty="0"/>
            <a:t>If the client </a:t>
          </a:r>
          <a:r>
            <a:rPr lang="en-US" dirty="0">
              <a:solidFill>
                <a:schemeClr val="accent4"/>
              </a:solidFill>
            </a:rPr>
            <a:t>does not provide sufficient information </a:t>
          </a:r>
          <a:r>
            <a:rPr lang="en-US" dirty="0"/>
            <a:t>or refuses to provide the requested information, the investment firm shall warn the client that it cannot assess the appropriateness of the financial instrument or service for the client. The warning can be given in a standard format.</a:t>
          </a:r>
          <a:endParaRPr lang="fi-FI" dirty="0"/>
        </a:p>
      </dgm:t>
    </dgm:pt>
    <dgm:pt modelId="{46216DE4-1153-4414-9867-D00E769A7771}" type="parTrans" cxnId="{37D25030-5B22-4EA6-A4F7-CCD6F46BAED9}">
      <dgm:prSet/>
      <dgm:spPr/>
      <dgm:t>
        <a:bodyPr/>
        <a:lstStyle/>
        <a:p>
          <a:endParaRPr lang="fi-FI"/>
        </a:p>
      </dgm:t>
    </dgm:pt>
    <dgm:pt modelId="{32AFCAB9-A0AC-42DF-AB5F-985F425F75DB}" type="sibTrans" cxnId="{37D25030-5B22-4EA6-A4F7-CCD6F46BAED9}">
      <dgm:prSet/>
      <dgm:spPr/>
      <dgm:t>
        <a:bodyPr/>
        <a:lstStyle/>
        <a:p>
          <a:endParaRPr lang="fi-FI"/>
        </a:p>
      </dgm:t>
    </dgm:pt>
    <dgm:pt modelId="{5EFF99E6-8EDA-4E12-8A86-581FB29F75EA}">
      <dgm:prSet/>
      <dgm:spPr/>
      <dgm:t>
        <a:bodyPr/>
        <a:lstStyle/>
        <a:p>
          <a:r>
            <a:rPr lang="en-US" dirty="0"/>
            <a:t>In investment services other than investment advice or asset management, the investment firm's obligation is thus limited to ascertaining the client's knowledge and experience and the investment firm </a:t>
          </a:r>
          <a:r>
            <a:rPr lang="en-US" dirty="0">
              <a:solidFill>
                <a:schemeClr val="accent4"/>
              </a:solidFill>
            </a:rPr>
            <a:t>does not need to ascertain the client's financial situation and investment objectives</a:t>
          </a:r>
          <a:r>
            <a:rPr lang="en-US" dirty="0"/>
            <a:t>.</a:t>
          </a:r>
          <a:endParaRPr lang="fi-FI" dirty="0"/>
        </a:p>
      </dgm:t>
    </dgm:pt>
    <dgm:pt modelId="{DB505B17-1D2B-4E4C-92CF-D2814C269501}" type="parTrans" cxnId="{66F2FBFE-17F0-4994-BF34-D52314F20BAD}">
      <dgm:prSet/>
      <dgm:spPr/>
      <dgm:t>
        <a:bodyPr/>
        <a:lstStyle/>
        <a:p>
          <a:endParaRPr lang="fi-FI"/>
        </a:p>
      </dgm:t>
    </dgm:pt>
    <dgm:pt modelId="{9A92C5E0-DE88-4761-8819-5159A3A7569B}" type="sibTrans" cxnId="{66F2FBFE-17F0-4994-BF34-D52314F20BAD}">
      <dgm:prSet/>
      <dgm:spPr/>
      <dgm:t>
        <a:bodyPr/>
        <a:lstStyle/>
        <a:p>
          <a:endParaRPr lang="fi-FI"/>
        </a:p>
      </dgm:t>
    </dgm:pt>
    <dgm:pt modelId="{AEC090C8-D5E9-47F2-BCF4-371BD9811261}" type="pres">
      <dgm:prSet presAssocID="{2C176967-F800-4238-A43B-8345B20CCC92}" presName="Name0" presStyleCnt="0">
        <dgm:presLayoutVars>
          <dgm:chMax val="7"/>
          <dgm:dir/>
          <dgm:animLvl val="lvl"/>
          <dgm:resizeHandles val="exact"/>
        </dgm:presLayoutVars>
      </dgm:prSet>
      <dgm:spPr/>
    </dgm:pt>
    <dgm:pt modelId="{EA441AAF-26C2-4725-BAC2-DDA51F03CDD5}" type="pres">
      <dgm:prSet presAssocID="{C3D8C138-97FF-41C0-99F6-D2D5CEA43766}" presName="circle1" presStyleLbl="node1" presStyleIdx="0" presStyleCnt="2"/>
      <dgm:spPr/>
    </dgm:pt>
    <dgm:pt modelId="{1AA74A36-F8B5-402D-B32D-4AD186060651}" type="pres">
      <dgm:prSet presAssocID="{C3D8C138-97FF-41C0-99F6-D2D5CEA43766}" presName="space" presStyleCnt="0"/>
      <dgm:spPr/>
    </dgm:pt>
    <dgm:pt modelId="{30C8A6C8-14DE-4552-83E6-E24B3980BE0B}" type="pres">
      <dgm:prSet presAssocID="{C3D8C138-97FF-41C0-99F6-D2D5CEA43766}" presName="rect1" presStyleLbl="alignAcc1" presStyleIdx="0" presStyleCnt="2"/>
      <dgm:spPr/>
    </dgm:pt>
    <dgm:pt modelId="{FAAD9F6A-D51A-4DDC-AD32-F254417404DA}" type="pres">
      <dgm:prSet presAssocID="{0CEAC230-6289-4AC5-AB9E-74495D55EF54}" presName="vertSpace2" presStyleLbl="node1" presStyleIdx="0" presStyleCnt="2"/>
      <dgm:spPr/>
    </dgm:pt>
    <dgm:pt modelId="{18B4EFB2-9F6F-4F2B-A396-BD4B75DA041F}" type="pres">
      <dgm:prSet presAssocID="{0CEAC230-6289-4AC5-AB9E-74495D55EF54}" presName="circle2" presStyleLbl="node1" presStyleIdx="1" presStyleCnt="2"/>
      <dgm:spPr/>
    </dgm:pt>
    <dgm:pt modelId="{5F74487A-9282-445D-AD81-984F691A857E}" type="pres">
      <dgm:prSet presAssocID="{0CEAC230-6289-4AC5-AB9E-74495D55EF54}" presName="rect2" presStyleLbl="alignAcc1" presStyleIdx="1" presStyleCnt="2"/>
      <dgm:spPr/>
    </dgm:pt>
    <dgm:pt modelId="{AD234BE2-735C-447F-A8E0-4C9A48137C75}" type="pres">
      <dgm:prSet presAssocID="{C3D8C138-97FF-41C0-99F6-D2D5CEA43766}" presName="rect1ParTx" presStyleLbl="alignAcc1" presStyleIdx="1" presStyleCnt="2">
        <dgm:presLayoutVars>
          <dgm:chMax val="1"/>
          <dgm:bulletEnabled val="1"/>
        </dgm:presLayoutVars>
      </dgm:prSet>
      <dgm:spPr/>
    </dgm:pt>
    <dgm:pt modelId="{9E2E0D7E-B802-450B-925C-7F21CBA39204}" type="pres">
      <dgm:prSet presAssocID="{C3D8C138-97FF-41C0-99F6-D2D5CEA43766}" presName="rect1ChTx" presStyleLbl="alignAcc1" presStyleIdx="1" presStyleCnt="2">
        <dgm:presLayoutVars>
          <dgm:bulletEnabled val="1"/>
        </dgm:presLayoutVars>
      </dgm:prSet>
      <dgm:spPr/>
    </dgm:pt>
    <dgm:pt modelId="{F3EE21F2-D70D-477C-AAEE-935D756B4155}" type="pres">
      <dgm:prSet presAssocID="{0CEAC230-6289-4AC5-AB9E-74495D55EF54}" presName="rect2ParTx" presStyleLbl="alignAcc1" presStyleIdx="1" presStyleCnt="2">
        <dgm:presLayoutVars>
          <dgm:chMax val="1"/>
          <dgm:bulletEnabled val="1"/>
        </dgm:presLayoutVars>
      </dgm:prSet>
      <dgm:spPr/>
    </dgm:pt>
    <dgm:pt modelId="{DF4FF96F-DA2E-4A70-BD9C-9EF99B06F873}" type="pres">
      <dgm:prSet presAssocID="{0CEAC230-6289-4AC5-AB9E-74495D55EF54}" presName="rect2ChTx" presStyleLbl="alignAcc1" presStyleIdx="1" presStyleCnt="2">
        <dgm:presLayoutVars>
          <dgm:bulletEnabled val="1"/>
        </dgm:presLayoutVars>
      </dgm:prSet>
      <dgm:spPr/>
    </dgm:pt>
  </dgm:ptLst>
  <dgm:cxnLst>
    <dgm:cxn modelId="{61249D0A-749B-4935-BDEB-707314C4ED28}" type="presOf" srcId="{C3D8C138-97FF-41C0-99F6-D2D5CEA43766}" destId="{AD234BE2-735C-447F-A8E0-4C9A48137C75}" srcOrd="1" destOrd="0" presId="urn:microsoft.com/office/officeart/2005/8/layout/target3"/>
    <dgm:cxn modelId="{37D25030-5B22-4EA6-A4F7-CCD6F46BAED9}" srcId="{0CEAC230-6289-4AC5-AB9E-74495D55EF54}" destId="{F1A7BA14-F26E-4674-98E3-D80E8E6A9B64}" srcOrd="1" destOrd="0" parTransId="{46216DE4-1153-4414-9867-D00E769A7771}" sibTransId="{32AFCAB9-A0AC-42DF-AB5F-985F425F75DB}"/>
    <dgm:cxn modelId="{47BCFF3A-CCA2-4EB7-AC95-12A0DCB80317}" srcId="{0CEAC230-6289-4AC5-AB9E-74495D55EF54}" destId="{FD12F0C2-81DF-4921-976C-1A336DEB2841}" srcOrd="0" destOrd="0" parTransId="{EC4BA5CF-6173-4D20-94A2-8BF55FF4F72C}" sibTransId="{3CBE42B8-F17B-472B-A16F-2FA9D5DE3222}"/>
    <dgm:cxn modelId="{87C43266-C2C0-42BA-88A6-22255E31F262}" type="presOf" srcId="{C3D8C138-97FF-41C0-99F6-D2D5CEA43766}" destId="{30C8A6C8-14DE-4552-83E6-E24B3980BE0B}" srcOrd="0" destOrd="0" presId="urn:microsoft.com/office/officeart/2005/8/layout/target3"/>
    <dgm:cxn modelId="{58838246-1BA7-426A-A99C-2D9ABF952D36}" srcId="{2C176967-F800-4238-A43B-8345B20CCC92}" destId="{C3D8C138-97FF-41C0-99F6-D2D5CEA43766}" srcOrd="0" destOrd="0" parTransId="{0ED5784D-809E-4528-8E0A-031BA28C24E6}" sibTransId="{482B37B5-F44A-4889-A657-5773F0D7CD91}"/>
    <dgm:cxn modelId="{10746E6D-5075-424D-8D1B-3AF25AE5A660}" type="presOf" srcId="{2C176967-F800-4238-A43B-8345B20CCC92}" destId="{AEC090C8-D5E9-47F2-BCF4-371BD9811261}" srcOrd="0" destOrd="0" presId="urn:microsoft.com/office/officeart/2005/8/layout/target3"/>
    <dgm:cxn modelId="{D3771B5A-0B35-471D-8B2A-CC986587014B}" type="presOf" srcId="{0CEAC230-6289-4AC5-AB9E-74495D55EF54}" destId="{5F74487A-9282-445D-AD81-984F691A857E}" srcOrd="0" destOrd="0" presId="urn:microsoft.com/office/officeart/2005/8/layout/target3"/>
    <dgm:cxn modelId="{0ADEA884-870A-451E-AF79-23E6420194EB}" type="presOf" srcId="{F1A7BA14-F26E-4674-98E3-D80E8E6A9B64}" destId="{DF4FF96F-DA2E-4A70-BD9C-9EF99B06F873}" srcOrd="0" destOrd="1" presId="urn:microsoft.com/office/officeart/2005/8/layout/target3"/>
    <dgm:cxn modelId="{68C9F1AA-3F50-4773-8C8D-97D9EC7A0532}" type="presOf" srcId="{5EFF99E6-8EDA-4E12-8A86-581FB29F75EA}" destId="{DF4FF96F-DA2E-4A70-BD9C-9EF99B06F873}" srcOrd="0" destOrd="2" presId="urn:microsoft.com/office/officeart/2005/8/layout/target3"/>
    <dgm:cxn modelId="{2F1112C2-7BAF-4392-BA68-94CA5CC4D33A}" type="presOf" srcId="{0CEAC230-6289-4AC5-AB9E-74495D55EF54}" destId="{F3EE21F2-D70D-477C-AAEE-935D756B4155}" srcOrd="1" destOrd="0" presId="urn:microsoft.com/office/officeart/2005/8/layout/target3"/>
    <dgm:cxn modelId="{B53A87EB-4647-4ADE-9BA1-F5576A02E82B}" type="presOf" srcId="{FD12F0C2-81DF-4921-976C-1A336DEB2841}" destId="{DF4FF96F-DA2E-4A70-BD9C-9EF99B06F873}" srcOrd="0" destOrd="0" presId="urn:microsoft.com/office/officeart/2005/8/layout/target3"/>
    <dgm:cxn modelId="{0D569EF2-13DD-42A6-BF45-307002B93330}" srcId="{2C176967-F800-4238-A43B-8345B20CCC92}" destId="{0CEAC230-6289-4AC5-AB9E-74495D55EF54}" srcOrd="1" destOrd="0" parTransId="{46573212-98D8-4405-B4EC-84543FEC4BFD}" sibTransId="{C71AA90D-73F8-4FFB-A332-84BA8B8B292B}"/>
    <dgm:cxn modelId="{66F2FBFE-17F0-4994-BF34-D52314F20BAD}" srcId="{0CEAC230-6289-4AC5-AB9E-74495D55EF54}" destId="{5EFF99E6-8EDA-4E12-8A86-581FB29F75EA}" srcOrd="2" destOrd="0" parTransId="{DB505B17-1D2B-4E4C-92CF-D2814C269501}" sibTransId="{9A92C5E0-DE88-4761-8819-5159A3A7569B}"/>
    <dgm:cxn modelId="{E23358DF-8893-4AE1-9DE8-179D24A26E70}" type="presParOf" srcId="{AEC090C8-D5E9-47F2-BCF4-371BD9811261}" destId="{EA441AAF-26C2-4725-BAC2-DDA51F03CDD5}" srcOrd="0" destOrd="0" presId="urn:microsoft.com/office/officeart/2005/8/layout/target3"/>
    <dgm:cxn modelId="{AA1AB147-45DA-40CB-9BEE-E93A032AC6B9}" type="presParOf" srcId="{AEC090C8-D5E9-47F2-BCF4-371BD9811261}" destId="{1AA74A36-F8B5-402D-B32D-4AD186060651}" srcOrd="1" destOrd="0" presId="urn:microsoft.com/office/officeart/2005/8/layout/target3"/>
    <dgm:cxn modelId="{1F6EF945-12C5-4707-9ABC-667BEE080F6D}" type="presParOf" srcId="{AEC090C8-D5E9-47F2-BCF4-371BD9811261}" destId="{30C8A6C8-14DE-4552-83E6-E24B3980BE0B}" srcOrd="2" destOrd="0" presId="urn:microsoft.com/office/officeart/2005/8/layout/target3"/>
    <dgm:cxn modelId="{9F12590A-4D20-4140-8065-4DECBC88CF5A}" type="presParOf" srcId="{AEC090C8-D5E9-47F2-BCF4-371BD9811261}" destId="{FAAD9F6A-D51A-4DDC-AD32-F254417404DA}" srcOrd="3" destOrd="0" presId="urn:microsoft.com/office/officeart/2005/8/layout/target3"/>
    <dgm:cxn modelId="{3CE02AE1-1D81-4761-B0AB-1E131965D846}" type="presParOf" srcId="{AEC090C8-D5E9-47F2-BCF4-371BD9811261}" destId="{18B4EFB2-9F6F-4F2B-A396-BD4B75DA041F}" srcOrd="4" destOrd="0" presId="urn:microsoft.com/office/officeart/2005/8/layout/target3"/>
    <dgm:cxn modelId="{96EF0573-A82C-44BE-9EF9-94DCF488E865}" type="presParOf" srcId="{AEC090C8-D5E9-47F2-BCF4-371BD9811261}" destId="{5F74487A-9282-445D-AD81-984F691A857E}" srcOrd="5" destOrd="0" presId="urn:microsoft.com/office/officeart/2005/8/layout/target3"/>
    <dgm:cxn modelId="{58FB64B5-5AB4-4CB6-95D7-3BFB3E1797F8}" type="presParOf" srcId="{AEC090C8-D5E9-47F2-BCF4-371BD9811261}" destId="{AD234BE2-735C-447F-A8E0-4C9A48137C75}" srcOrd="6" destOrd="0" presId="urn:microsoft.com/office/officeart/2005/8/layout/target3"/>
    <dgm:cxn modelId="{27848B30-17A3-476C-86FE-A3DCB00D9DE1}" type="presParOf" srcId="{AEC090C8-D5E9-47F2-BCF4-371BD9811261}" destId="{9E2E0D7E-B802-450B-925C-7F21CBA39204}" srcOrd="7" destOrd="0" presId="urn:microsoft.com/office/officeart/2005/8/layout/target3"/>
    <dgm:cxn modelId="{972214C9-B1E2-4FF8-9775-C89C294092F1}" type="presParOf" srcId="{AEC090C8-D5E9-47F2-BCF4-371BD9811261}" destId="{F3EE21F2-D70D-477C-AAEE-935D756B4155}" srcOrd="8" destOrd="0" presId="urn:microsoft.com/office/officeart/2005/8/layout/target3"/>
    <dgm:cxn modelId="{C59DC898-E375-45B4-95CB-F13AC5BBD81E}" type="presParOf" srcId="{AEC090C8-D5E9-47F2-BCF4-371BD9811261}" destId="{DF4FF96F-DA2E-4A70-BD9C-9EF99B06F873}"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32A6C5-32BB-43EF-98C7-F2289567D815}"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fi-FI"/>
        </a:p>
      </dgm:t>
    </dgm:pt>
    <dgm:pt modelId="{5DA0CFF0-0968-45AD-8568-C6A0A4BAD2FC}">
      <dgm:prSet/>
      <dgm:spPr/>
      <dgm:t>
        <a:bodyPr/>
        <a:lstStyle/>
        <a:p>
          <a:r>
            <a:rPr lang="en-US" dirty="0"/>
            <a:t>when providing investment services that only consist of </a:t>
          </a:r>
          <a:r>
            <a:rPr lang="en-US" dirty="0">
              <a:solidFill>
                <a:schemeClr val="accent4"/>
              </a:solidFill>
            </a:rPr>
            <a:t>execution or reception and transmission </a:t>
          </a:r>
          <a:r>
            <a:rPr lang="en-US" dirty="0"/>
            <a:t>of client orders, </a:t>
          </a:r>
          <a:endParaRPr lang="fi-FI" dirty="0"/>
        </a:p>
      </dgm:t>
    </dgm:pt>
    <dgm:pt modelId="{44337961-EC0F-49C2-AEBE-CDA2EF31198C}" type="parTrans" cxnId="{7F8C553B-AF17-4BDF-B94C-5AF07E418F0B}">
      <dgm:prSet/>
      <dgm:spPr/>
      <dgm:t>
        <a:bodyPr/>
        <a:lstStyle/>
        <a:p>
          <a:endParaRPr lang="fi-FI"/>
        </a:p>
      </dgm:t>
    </dgm:pt>
    <dgm:pt modelId="{9E7C9F6B-CD52-4161-8A4B-615902F9D20D}" type="sibTrans" cxnId="{7F8C553B-AF17-4BDF-B94C-5AF07E418F0B}">
      <dgm:prSet/>
      <dgm:spPr/>
      <dgm:t>
        <a:bodyPr/>
        <a:lstStyle/>
        <a:p>
          <a:endParaRPr lang="fi-FI"/>
        </a:p>
      </dgm:t>
    </dgm:pt>
    <dgm:pt modelId="{CD0A1309-969E-42DC-A8D7-D39ECF55858C}">
      <dgm:prSet/>
      <dgm:spPr/>
      <dgm:t>
        <a:bodyPr/>
        <a:lstStyle/>
        <a:p>
          <a:r>
            <a:rPr lang="en-US"/>
            <a:t>excluding the granting of credits or loans as specified in Section B.1 of Annex I that do not comprise of existing credit limits of loans, current accounts and overdraft facilities of clients, </a:t>
          </a:r>
          <a:endParaRPr lang="fi-FI"/>
        </a:p>
      </dgm:t>
    </dgm:pt>
    <dgm:pt modelId="{C27D57C4-6A0A-45FE-82F7-A6B4CF10BB8D}" type="parTrans" cxnId="{DC1820BB-E85C-44F0-BFDB-039EED57000F}">
      <dgm:prSet/>
      <dgm:spPr/>
      <dgm:t>
        <a:bodyPr/>
        <a:lstStyle/>
        <a:p>
          <a:endParaRPr lang="fi-FI"/>
        </a:p>
      </dgm:t>
    </dgm:pt>
    <dgm:pt modelId="{0A4383B7-6BED-4FF6-B3E2-556D56277A97}" type="sibTrans" cxnId="{DC1820BB-E85C-44F0-BFDB-039EED57000F}">
      <dgm:prSet/>
      <dgm:spPr/>
      <dgm:t>
        <a:bodyPr/>
        <a:lstStyle/>
        <a:p>
          <a:endParaRPr lang="fi-FI"/>
        </a:p>
      </dgm:t>
    </dgm:pt>
    <dgm:pt modelId="{85173473-4210-4D1C-8B79-71845098AC94}">
      <dgm:prSet/>
      <dgm:spPr/>
      <dgm:t>
        <a:bodyPr/>
        <a:lstStyle/>
        <a:p>
          <a:r>
            <a:rPr lang="en-US"/>
            <a:t>where all the following conditions are met:</a:t>
          </a:r>
          <a:endParaRPr lang="fi-FI"/>
        </a:p>
      </dgm:t>
    </dgm:pt>
    <dgm:pt modelId="{000221EA-8210-47B1-98C7-DD06DF8313A7}" type="parTrans" cxnId="{FD815883-1C53-4B16-AC8D-011501A53270}">
      <dgm:prSet/>
      <dgm:spPr/>
      <dgm:t>
        <a:bodyPr/>
        <a:lstStyle/>
        <a:p>
          <a:endParaRPr lang="fi-FI"/>
        </a:p>
      </dgm:t>
    </dgm:pt>
    <dgm:pt modelId="{68F5EFB9-FB17-4F22-A3A8-942BED1E4846}" type="sibTrans" cxnId="{FD815883-1C53-4B16-AC8D-011501A53270}">
      <dgm:prSet/>
      <dgm:spPr/>
      <dgm:t>
        <a:bodyPr/>
        <a:lstStyle/>
        <a:p>
          <a:endParaRPr lang="fi-FI"/>
        </a:p>
      </dgm:t>
    </dgm:pt>
    <dgm:pt modelId="{C782A006-3B75-4271-850E-113A7A3F69C8}">
      <dgm:prSet custT="1"/>
      <dgm:spPr/>
      <dgm:t>
        <a:bodyPr/>
        <a:lstStyle/>
        <a:p>
          <a:r>
            <a:rPr lang="en-US" sz="1200" dirty="0"/>
            <a:t>(a) the services relate to any of the following financial instruments:</a:t>
          </a:r>
          <a:endParaRPr lang="fi-FI" sz="1200" dirty="0"/>
        </a:p>
      </dgm:t>
    </dgm:pt>
    <dgm:pt modelId="{822F29FC-DDB2-41A4-8E31-3D36136FE877}" type="parTrans" cxnId="{424287B9-3627-489B-B32E-1D9E36A34E2B}">
      <dgm:prSet/>
      <dgm:spPr/>
      <dgm:t>
        <a:bodyPr/>
        <a:lstStyle/>
        <a:p>
          <a:endParaRPr lang="fi-FI"/>
        </a:p>
      </dgm:t>
    </dgm:pt>
    <dgm:pt modelId="{551558EC-E3FB-4B63-BD5D-D619F91DC1F3}" type="sibTrans" cxnId="{424287B9-3627-489B-B32E-1D9E36A34E2B}">
      <dgm:prSet/>
      <dgm:spPr/>
      <dgm:t>
        <a:bodyPr/>
        <a:lstStyle/>
        <a:p>
          <a:endParaRPr lang="fi-FI"/>
        </a:p>
      </dgm:t>
    </dgm:pt>
    <dgm:pt modelId="{BB19CCC3-9FE1-4D27-9505-5BB10DFF240F}">
      <dgm:prSet/>
      <dgm:spPr/>
      <dgm:t>
        <a:bodyPr/>
        <a:lstStyle/>
        <a:p>
          <a:r>
            <a:rPr lang="en-US" dirty="0">
              <a:solidFill>
                <a:schemeClr val="accent4"/>
              </a:solidFill>
            </a:rPr>
            <a:t>shares or bonds </a:t>
          </a:r>
          <a:r>
            <a:rPr lang="en-US" dirty="0"/>
            <a:t>admitted to trading on a regulated market, or </a:t>
          </a:r>
          <a:r>
            <a:rPr lang="en-US" dirty="0" err="1"/>
            <a:t>or</a:t>
          </a:r>
          <a:r>
            <a:rPr lang="en-US" dirty="0"/>
            <a:t> </a:t>
          </a:r>
          <a:r>
            <a:rPr lang="en-US" dirty="0">
              <a:solidFill>
                <a:schemeClr val="accent4"/>
              </a:solidFill>
            </a:rPr>
            <a:t>money-market instruments</a:t>
          </a:r>
          <a:r>
            <a:rPr lang="en-US" dirty="0"/>
            <a:t>, excluding those that embed a derivative or incorporate a structure which makes it difficult for the client to understand the risk involved;</a:t>
          </a:r>
          <a:endParaRPr lang="fi-FI" dirty="0"/>
        </a:p>
      </dgm:t>
    </dgm:pt>
    <dgm:pt modelId="{E147B07E-3500-44AF-93F6-281E679EF4CA}" type="parTrans" cxnId="{88657D1B-33AB-4DA9-B6CF-A546D66D49D9}">
      <dgm:prSet/>
      <dgm:spPr/>
      <dgm:t>
        <a:bodyPr/>
        <a:lstStyle/>
        <a:p>
          <a:endParaRPr lang="fi-FI"/>
        </a:p>
      </dgm:t>
    </dgm:pt>
    <dgm:pt modelId="{318C8B89-FD12-47CB-874D-597A9F25C116}" type="sibTrans" cxnId="{88657D1B-33AB-4DA9-B6CF-A546D66D49D9}">
      <dgm:prSet/>
      <dgm:spPr/>
      <dgm:t>
        <a:bodyPr/>
        <a:lstStyle/>
        <a:p>
          <a:endParaRPr lang="fi-FI"/>
        </a:p>
      </dgm:t>
    </dgm:pt>
    <dgm:pt modelId="{21F2E58C-2B66-4360-AA10-06D9BC55EDDB}">
      <dgm:prSet/>
      <dgm:spPr/>
      <dgm:t>
        <a:bodyPr/>
        <a:lstStyle/>
        <a:p>
          <a:r>
            <a:rPr lang="en-US" dirty="0"/>
            <a:t>shares or units in </a:t>
          </a:r>
          <a:r>
            <a:rPr lang="en-US" dirty="0">
              <a:solidFill>
                <a:schemeClr val="accent4"/>
              </a:solidFill>
            </a:rPr>
            <a:t>UCITS,</a:t>
          </a:r>
          <a:r>
            <a:rPr lang="en-US" dirty="0"/>
            <a:t> excluding structured UCITS </a:t>
          </a:r>
          <a:endParaRPr lang="fi-FI" dirty="0"/>
        </a:p>
      </dgm:t>
    </dgm:pt>
    <dgm:pt modelId="{0C5652BD-B3E0-4832-B452-AABF4DA0868C}" type="parTrans" cxnId="{D3226786-887A-45F8-A4EA-6DBBC80D1274}">
      <dgm:prSet/>
      <dgm:spPr/>
      <dgm:t>
        <a:bodyPr/>
        <a:lstStyle/>
        <a:p>
          <a:endParaRPr lang="fi-FI"/>
        </a:p>
      </dgm:t>
    </dgm:pt>
    <dgm:pt modelId="{E9B8F75B-F0F2-4EFF-9071-50881F051A42}" type="sibTrans" cxnId="{D3226786-887A-45F8-A4EA-6DBBC80D1274}">
      <dgm:prSet/>
      <dgm:spPr/>
      <dgm:t>
        <a:bodyPr/>
        <a:lstStyle/>
        <a:p>
          <a:endParaRPr lang="fi-FI"/>
        </a:p>
      </dgm:t>
    </dgm:pt>
    <dgm:pt modelId="{E5F4BD62-A982-44B1-BFF0-A125CCFA525C}">
      <dgm:prSet/>
      <dgm:spPr/>
      <dgm:t>
        <a:bodyPr/>
        <a:lstStyle/>
        <a:p>
          <a:r>
            <a:rPr lang="en-US" dirty="0">
              <a:solidFill>
                <a:schemeClr val="accent4"/>
              </a:solidFill>
            </a:rPr>
            <a:t>structured deposits</a:t>
          </a:r>
          <a:r>
            <a:rPr lang="en-US" dirty="0"/>
            <a:t>, excluding those that incorporate a structure which makes it difficult for the client to understand the risk of return or the cost of exiting the product before term;</a:t>
          </a:r>
          <a:endParaRPr lang="fi-FI" dirty="0"/>
        </a:p>
      </dgm:t>
    </dgm:pt>
    <dgm:pt modelId="{B0AE1B0F-C676-4D01-A817-785DFEC2E618}" type="parTrans" cxnId="{6BA8CEC4-A5A2-4763-AFDB-AFBB37740E82}">
      <dgm:prSet/>
      <dgm:spPr/>
      <dgm:t>
        <a:bodyPr/>
        <a:lstStyle/>
        <a:p>
          <a:endParaRPr lang="fi-FI"/>
        </a:p>
      </dgm:t>
    </dgm:pt>
    <dgm:pt modelId="{C5D2DE67-858E-4444-BF8C-D6F16224263F}" type="sibTrans" cxnId="{6BA8CEC4-A5A2-4763-AFDB-AFBB37740E82}">
      <dgm:prSet/>
      <dgm:spPr/>
      <dgm:t>
        <a:bodyPr/>
        <a:lstStyle/>
        <a:p>
          <a:endParaRPr lang="fi-FI"/>
        </a:p>
      </dgm:t>
    </dgm:pt>
    <dgm:pt modelId="{66797191-AE92-4F5B-9111-CDB56241775A}">
      <dgm:prSet/>
      <dgm:spPr/>
      <dgm:t>
        <a:bodyPr/>
        <a:lstStyle/>
        <a:p>
          <a:r>
            <a:rPr lang="en-US" dirty="0"/>
            <a:t>other </a:t>
          </a:r>
          <a:r>
            <a:rPr lang="en-US" dirty="0">
              <a:solidFill>
                <a:schemeClr val="accent4"/>
              </a:solidFill>
            </a:rPr>
            <a:t>non-complex financial instruments </a:t>
          </a:r>
          <a:r>
            <a:rPr lang="en-US" dirty="0"/>
            <a:t>for the purpose of this paragraph.</a:t>
          </a:r>
          <a:endParaRPr lang="fi-FI" dirty="0"/>
        </a:p>
      </dgm:t>
    </dgm:pt>
    <dgm:pt modelId="{CE89A4E9-3AED-4FFA-ADB8-C3D0384509D5}" type="parTrans" cxnId="{4E17A82C-3DAB-4B56-B67D-54710EF587DD}">
      <dgm:prSet/>
      <dgm:spPr/>
      <dgm:t>
        <a:bodyPr/>
        <a:lstStyle/>
        <a:p>
          <a:endParaRPr lang="fi-FI"/>
        </a:p>
      </dgm:t>
    </dgm:pt>
    <dgm:pt modelId="{104407DF-0FCD-49B7-B11F-91D88A8934B6}" type="sibTrans" cxnId="{4E17A82C-3DAB-4B56-B67D-54710EF587DD}">
      <dgm:prSet/>
      <dgm:spPr/>
      <dgm:t>
        <a:bodyPr/>
        <a:lstStyle/>
        <a:p>
          <a:endParaRPr lang="fi-FI"/>
        </a:p>
      </dgm:t>
    </dgm:pt>
    <dgm:pt modelId="{DD740362-6802-4ED0-ABFE-411FB7F5217F}">
      <dgm:prSet/>
      <dgm:spPr/>
      <dgm:t>
        <a:bodyPr/>
        <a:lstStyle/>
        <a:p>
          <a:r>
            <a:rPr lang="en-US" dirty="0"/>
            <a:t>(b) the service is provided at the </a:t>
          </a:r>
          <a:r>
            <a:rPr lang="en-US" dirty="0">
              <a:solidFill>
                <a:schemeClr val="accent4"/>
              </a:solidFill>
            </a:rPr>
            <a:t>initiative of the client </a:t>
          </a:r>
          <a:r>
            <a:rPr lang="en-US" dirty="0"/>
            <a:t>or potential client;</a:t>
          </a:r>
          <a:endParaRPr lang="fi-FI" dirty="0"/>
        </a:p>
      </dgm:t>
    </dgm:pt>
    <dgm:pt modelId="{600BC5B0-F16C-49CE-9AE7-CF665EBF1497}" type="parTrans" cxnId="{2C62659E-A9DA-463D-93FC-48C4A3BC01BE}">
      <dgm:prSet/>
      <dgm:spPr/>
      <dgm:t>
        <a:bodyPr/>
        <a:lstStyle/>
        <a:p>
          <a:endParaRPr lang="fi-FI"/>
        </a:p>
      </dgm:t>
    </dgm:pt>
    <dgm:pt modelId="{7676D282-5658-4117-9E6F-983FBB7EC80F}" type="sibTrans" cxnId="{2C62659E-A9DA-463D-93FC-48C4A3BC01BE}">
      <dgm:prSet/>
      <dgm:spPr/>
      <dgm:t>
        <a:bodyPr/>
        <a:lstStyle/>
        <a:p>
          <a:endParaRPr lang="fi-FI"/>
        </a:p>
      </dgm:t>
    </dgm:pt>
    <dgm:pt modelId="{21537AEE-32E4-4326-B67F-D28A85ED47E6}">
      <dgm:prSet/>
      <dgm:spPr/>
      <dgm:t>
        <a:bodyPr/>
        <a:lstStyle/>
        <a:p>
          <a:r>
            <a:rPr lang="en-US" dirty="0"/>
            <a:t>(c) the client or potential client has been clearly </a:t>
          </a:r>
          <a:r>
            <a:rPr lang="en-US" dirty="0">
              <a:solidFill>
                <a:schemeClr val="accent4"/>
              </a:solidFill>
            </a:rPr>
            <a:t>informed</a:t>
          </a:r>
          <a:r>
            <a:rPr lang="en-US" dirty="0"/>
            <a:t> that in the provision of that service the investment firm is not required to assess the appropriateness of the financial instrument or service;</a:t>
          </a:r>
          <a:endParaRPr lang="fi-FI" dirty="0"/>
        </a:p>
      </dgm:t>
    </dgm:pt>
    <dgm:pt modelId="{8E4AF8C4-B2B3-4F1A-8DFD-97D5BCDAF5C8}" type="parTrans" cxnId="{18C96A08-32E0-46B7-9D68-60A5938A9366}">
      <dgm:prSet/>
      <dgm:spPr/>
      <dgm:t>
        <a:bodyPr/>
        <a:lstStyle/>
        <a:p>
          <a:endParaRPr lang="fi-FI"/>
        </a:p>
      </dgm:t>
    </dgm:pt>
    <dgm:pt modelId="{105506EC-933A-44E8-86F0-E52E0CBE1751}" type="sibTrans" cxnId="{18C96A08-32E0-46B7-9D68-60A5938A9366}">
      <dgm:prSet/>
      <dgm:spPr/>
      <dgm:t>
        <a:bodyPr/>
        <a:lstStyle/>
        <a:p>
          <a:endParaRPr lang="fi-FI"/>
        </a:p>
      </dgm:t>
    </dgm:pt>
    <dgm:pt modelId="{16BE123C-2655-4D1F-A554-64731044A6EF}" type="pres">
      <dgm:prSet presAssocID="{7B32A6C5-32BB-43EF-98C7-F2289567D815}" presName="Name0" presStyleCnt="0">
        <dgm:presLayoutVars>
          <dgm:chPref val="1"/>
          <dgm:dir/>
          <dgm:animOne val="branch"/>
          <dgm:animLvl val="lvl"/>
          <dgm:resizeHandles/>
        </dgm:presLayoutVars>
      </dgm:prSet>
      <dgm:spPr/>
    </dgm:pt>
    <dgm:pt modelId="{96E8ED19-455F-459C-BCF6-36EFA3763991}" type="pres">
      <dgm:prSet presAssocID="{5DA0CFF0-0968-45AD-8568-C6A0A4BAD2FC}" presName="vertOne" presStyleCnt="0"/>
      <dgm:spPr/>
    </dgm:pt>
    <dgm:pt modelId="{0F82EB51-2030-47E9-A070-AD59EDEE7FFE}" type="pres">
      <dgm:prSet presAssocID="{5DA0CFF0-0968-45AD-8568-C6A0A4BAD2FC}" presName="txOne" presStyleLbl="node0" presStyleIdx="0" presStyleCnt="2">
        <dgm:presLayoutVars>
          <dgm:chPref val="3"/>
        </dgm:presLayoutVars>
      </dgm:prSet>
      <dgm:spPr/>
    </dgm:pt>
    <dgm:pt modelId="{1FC19667-0593-4DF4-88DA-BDCF70BD349D}" type="pres">
      <dgm:prSet presAssocID="{5DA0CFF0-0968-45AD-8568-C6A0A4BAD2FC}" presName="parTransOne" presStyleCnt="0"/>
      <dgm:spPr/>
    </dgm:pt>
    <dgm:pt modelId="{E3B36BB8-F0FA-47CB-8BD1-E3EF2E373F6C}" type="pres">
      <dgm:prSet presAssocID="{5DA0CFF0-0968-45AD-8568-C6A0A4BAD2FC}" presName="horzOne" presStyleCnt="0"/>
      <dgm:spPr/>
    </dgm:pt>
    <dgm:pt modelId="{7DBF0B17-FC95-4FA7-A80F-57A2B5486B49}" type="pres">
      <dgm:prSet presAssocID="{CD0A1309-969E-42DC-A8D7-D39ECF55858C}" presName="vertTwo" presStyleCnt="0"/>
      <dgm:spPr/>
    </dgm:pt>
    <dgm:pt modelId="{9748CCAA-1B9C-4BEB-8C6D-A9E3235E036F}" type="pres">
      <dgm:prSet presAssocID="{CD0A1309-969E-42DC-A8D7-D39ECF55858C}" presName="txTwo" presStyleLbl="node2" presStyleIdx="0" presStyleCnt="4">
        <dgm:presLayoutVars>
          <dgm:chPref val="3"/>
        </dgm:presLayoutVars>
      </dgm:prSet>
      <dgm:spPr/>
    </dgm:pt>
    <dgm:pt modelId="{15018382-CF82-4496-8838-3BE833AA061B}" type="pres">
      <dgm:prSet presAssocID="{CD0A1309-969E-42DC-A8D7-D39ECF55858C}" presName="horzTwo" presStyleCnt="0"/>
      <dgm:spPr/>
    </dgm:pt>
    <dgm:pt modelId="{3586AD15-8252-44ED-AFCA-E6AAE68386A8}" type="pres">
      <dgm:prSet presAssocID="{9E7C9F6B-CD52-4161-8A4B-615902F9D20D}" presName="sibSpaceOne" presStyleCnt="0"/>
      <dgm:spPr/>
    </dgm:pt>
    <dgm:pt modelId="{5D3CDD3E-92BA-4B4A-9AA4-F4CF24FD5142}" type="pres">
      <dgm:prSet presAssocID="{85173473-4210-4D1C-8B79-71845098AC94}" presName="vertOne" presStyleCnt="0"/>
      <dgm:spPr/>
    </dgm:pt>
    <dgm:pt modelId="{646B7122-536E-49D9-8FD9-B22BF4277E75}" type="pres">
      <dgm:prSet presAssocID="{85173473-4210-4D1C-8B79-71845098AC94}" presName="txOne" presStyleLbl="node0" presStyleIdx="1" presStyleCnt="2">
        <dgm:presLayoutVars>
          <dgm:chPref val="3"/>
        </dgm:presLayoutVars>
      </dgm:prSet>
      <dgm:spPr/>
    </dgm:pt>
    <dgm:pt modelId="{064E3A14-7C7E-4BA4-9DCF-634183E226D7}" type="pres">
      <dgm:prSet presAssocID="{85173473-4210-4D1C-8B79-71845098AC94}" presName="parTransOne" presStyleCnt="0"/>
      <dgm:spPr/>
    </dgm:pt>
    <dgm:pt modelId="{8D4B1AE6-97D9-4A59-BF0E-FA006BEB192E}" type="pres">
      <dgm:prSet presAssocID="{85173473-4210-4D1C-8B79-71845098AC94}" presName="horzOne" presStyleCnt="0"/>
      <dgm:spPr/>
    </dgm:pt>
    <dgm:pt modelId="{65ECA24A-A7C4-403C-9C50-70C60DA1ADC1}" type="pres">
      <dgm:prSet presAssocID="{C782A006-3B75-4271-850E-113A7A3F69C8}" presName="vertTwo" presStyleCnt="0"/>
      <dgm:spPr/>
    </dgm:pt>
    <dgm:pt modelId="{46D0BCBA-BDE2-4B38-889C-A53E791F1847}" type="pres">
      <dgm:prSet presAssocID="{C782A006-3B75-4271-850E-113A7A3F69C8}" presName="txTwo" presStyleLbl="node2" presStyleIdx="1" presStyleCnt="4">
        <dgm:presLayoutVars>
          <dgm:chPref val="3"/>
        </dgm:presLayoutVars>
      </dgm:prSet>
      <dgm:spPr/>
    </dgm:pt>
    <dgm:pt modelId="{7BBD56A9-74A7-4D88-BEA6-C0FC584C6392}" type="pres">
      <dgm:prSet presAssocID="{C782A006-3B75-4271-850E-113A7A3F69C8}" presName="parTransTwo" presStyleCnt="0"/>
      <dgm:spPr/>
    </dgm:pt>
    <dgm:pt modelId="{F77CBF01-8F5B-4694-8797-4EAE04C0D6EC}" type="pres">
      <dgm:prSet presAssocID="{C782A006-3B75-4271-850E-113A7A3F69C8}" presName="horzTwo" presStyleCnt="0"/>
      <dgm:spPr/>
    </dgm:pt>
    <dgm:pt modelId="{7622BF89-BC43-480D-B11F-B77F53DA421B}" type="pres">
      <dgm:prSet presAssocID="{BB19CCC3-9FE1-4D27-9505-5BB10DFF240F}" presName="vertThree" presStyleCnt="0"/>
      <dgm:spPr/>
    </dgm:pt>
    <dgm:pt modelId="{4FEEE7DB-4025-4409-95D8-396F56F8E5C9}" type="pres">
      <dgm:prSet presAssocID="{BB19CCC3-9FE1-4D27-9505-5BB10DFF240F}" presName="txThree" presStyleLbl="node3" presStyleIdx="0" presStyleCnt="4">
        <dgm:presLayoutVars>
          <dgm:chPref val="3"/>
        </dgm:presLayoutVars>
      </dgm:prSet>
      <dgm:spPr/>
    </dgm:pt>
    <dgm:pt modelId="{09F8CBBA-6837-4704-8418-825A4FFFEB7F}" type="pres">
      <dgm:prSet presAssocID="{BB19CCC3-9FE1-4D27-9505-5BB10DFF240F}" presName="horzThree" presStyleCnt="0"/>
      <dgm:spPr/>
    </dgm:pt>
    <dgm:pt modelId="{1C58E3B9-5768-4C9E-A5B8-D581DF0935E1}" type="pres">
      <dgm:prSet presAssocID="{318C8B89-FD12-47CB-874D-597A9F25C116}" presName="sibSpaceThree" presStyleCnt="0"/>
      <dgm:spPr/>
    </dgm:pt>
    <dgm:pt modelId="{31120199-9FC4-4DC1-9CAF-82E066475A44}" type="pres">
      <dgm:prSet presAssocID="{21F2E58C-2B66-4360-AA10-06D9BC55EDDB}" presName="vertThree" presStyleCnt="0"/>
      <dgm:spPr/>
    </dgm:pt>
    <dgm:pt modelId="{FBCC0692-05CF-48B6-BE4C-595F0E825200}" type="pres">
      <dgm:prSet presAssocID="{21F2E58C-2B66-4360-AA10-06D9BC55EDDB}" presName="txThree" presStyleLbl="node3" presStyleIdx="1" presStyleCnt="4">
        <dgm:presLayoutVars>
          <dgm:chPref val="3"/>
        </dgm:presLayoutVars>
      </dgm:prSet>
      <dgm:spPr/>
    </dgm:pt>
    <dgm:pt modelId="{2D47DDC2-841B-424C-AFF0-7A71A4172E45}" type="pres">
      <dgm:prSet presAssocID="{21F2E58C-2B66-4360-AA10-06D9BC55EDDB}" presName="horzThree" presStyleCnt="0"/>
      <dgm:spPr/>
    </dgm:pt>
    <dgm:pt modelId="{2B6632A8-BE47-460E-A589-61E1B876D86D}" type="pres">
      <dgm:prSet presAssocID="{E9B8F75B-F0F2-4EFF-9071-50881F051A42}" presName="sibSpaceThree" presStyleCnt="0"/>
      <dgm:spPr/>
    </dgm:pt>
    <dgm:pt modelId="{BDFF8ABC-F40B-4B2D-8D06-ACCB2F78AA8F}" type="pres">
      <dgm:prSet presAssocID="{E5F4BD62-A982-44B1-BFF0-A125CCFA525C}" presName="vertThree" presStyleCnt="0"/>
      <dgm:spPr/>
    </dgm:pt>
    <dgm:pt modelId="{C5C336BB-D5CF-4617-9233-36F0DCBD06CC}" type="pres">
      <dgm:prSet presAssocID="{E5F4BD62-A982-44B1-BFF0-A125CCFA525C}" presName="txThree" presStyleLbl="node3" presStyleIdx="2" presStyleCnt="4">
        <dgm:presLayoutVars>
          <dgm:chPref val="3"/>
        </dgm:presLayoutVars>
      </dgm:prSet>
      <dgm:spPr/>
    </dgm:pt>
    <dgm:pt modelId="{1F0CE2B7-A60B-4C24-A1D9-85CB296290AC}" type="pres">
      <dgm:prSet presAssocID="{E5F4BD62-A982-44B1-BFF0-A125CCFA525C}" presName="horzThree" presStyleCnt="0"/>
      <dgm:spPr/>
    </dgm:pt>
    <dgm:pt modelId="{51DB8C44-84E1-46CA-B9A8-0118DC5E56E8}" type="pres">
      <dgm:prSet presAssocID="{C5D2DE67-858E-4444-BF8C-D6F16224263F}" presName="sibSpaceThree" presStyleCnt="0"/>
      <dgm:spPr/>
    </dgm:pt>
    <dgm:pt modelId="{DA2F9675-A103-4CB7-AD15-805D95583B90}" type="pres">
      <dgm:prSet presAssocID="{66797191-AE92-4F5B-9111-CDB56241775A}" presName="vertThree" presStyleCnt="0"/>
      <dgm:spPr/>
    </dgm:pt>
    <dgm:pt modelId="{F360E0EF-AD63-42EA-B6A4-27AF37E47A16}" type="pres">
      <dgm:prSet presAssocID="{66797191-AE92-4F5B-9111-CDB56241775A}" presName="txThree" presStyleLbl="node3" presStyleIdx="3" presStyleCnt="4">
        <dgm:presLayoutVars>
          <dgm:chPref val="3"/>
        </dgm:presLayoutVars>
      </dgm:prSet>
      <dgm:spPr/>
    </dgm:pt>
    <dgm:pt modelId="{2BB9E257-4B17-423F-9B97-70D5B73923A6}" type="pres">
      <dgm:prSet presAssocID="{66797191-AE92-4F5B-9111-CDB56241775A}" presName="horzThree" presStyleCnt="0"/>
      <dgm:spPr/>
    </dgm:pt>
    <dgm:pt modelId="{92EFE6ED-9E6C-40A9-B4F1-4C57E49FD61D}" type="pres">
      <dgm:prSet presAssocID="{551558EC-E3FB-4B63-BD5D-D619F91DC1F3}" presName="sibSpaceTwo" presStyleCnt="0"/>
      <dgm:spPr/>
    </dgm:pt>
    <dgm:pt modelId="{CC3E9FFC-E09B-4553-9260-48C21082189A}" type="pres">
      <dgm:prSet presAssocID="{DD740362-6802-4ED0-ABFE-411FB7F5217F}" presName="vertTwo" presStyleCnt="0"/>
      <dgm:spPr/>
    </dgm:pt>
    <dgm:pt modelId="{E72D252B-6702-4BE0-B0E6-56823F033519}" type="pres">
      <dgm:prSet presAssocID="{DD740362-6802-4ED0-ABFE-411FB7F5217F}" presName="txTwo" presStyleLbl="node2" presStyleIdx="2" presStyleCnt="4">
        <dgm:presLayoutVars>
          <dgm:chPref val="3"/>
        </dgm:presLayoutVars>
      </dgm:prSet>
      <dgm:spPr/>
    </dgm:pt>
    <dgm:pt modelId="{31B2115F-D828-4737-94C5-3EFEEFE96683}" type="pres">
      <dgm:prSet presAssocID="{DD740362-6802-4ED0-ABFE-411FB7F5217F}" presName="horzTwo" presStyleCnt="0"/>
      <dgm:spPr/>
    </dgm:pt>
    <dgm:pt modelId="{7EF185A5-5C72-401A-9BFF-EED834712DD5}" type="pres">
      <dgm:prSet presAssocID="{7676D282-5658-4117-9E6F-983FBB7EC80F}" presName="sibSpaceTwo" presStyleCnt="0"/>
      <dgm:spPr/>
    </dgm:pt>
    <dgm:pt modelId="{EB983845-B515-4636-A14A-F10C16F83550}" type="pres">
      <dgm:prSet presAssocID="{21537AEE-32E4-4326-B67F-D28A85ED47E6}" presName="vertTwo" presStyleCnt="0"/>
      <dgm:spPr/>
    </dgm:pt>
    <dgm:pt modelId="{45F4E964-7838-405F-806F-C7F364B3CFF1}" type="pres">
      <dgm:prSet presAssocID="{21537AEE-32E4-4326-B67F-D28A85ED47E6}" presName="txTwo" presStyleLbl="node2" presStyleIdx="3" presStyleCnt="4">
        <dgm:presLayoutVars>
          <dgm:chPref val="3"/>
        </dgm:presLayoutVars>
      </dgm:prSet>
      <dgm:spPr/>
    </dgm:pt>
    <dgm:pt modelId="{DBB064C0-6DFA-48C6-99E5-CCC2B52B7DF9}" type="pres">
      <dgm:prSet presAssocID="{21537AEE-32E4-4326-B67F-D28A85ED47E6}" presName="horzTwo" presStyleCnt="0"/>
      <dgm:spPr/>
    </dgm:pt>
  </dgm:ptLst>
  <dgm:cxnLst>
    <dgm:cxn modelId="{18C96A08-32E0-46B7-9D68-60A5938A9366}" srcId="{85173473-4210-4D1C-8B79-71845098AC94}" destId="{21537AEE-32E4-4326-B67F-D28A85ED47E6}" srcOrd="2" destOrd="0" parTransId="{8E4AF8C4-B2B3-4F1A-8DFD-97D5BCDAF5C8}" sibTransId="{105506EC-933A-44E8-86F0-E52E0CBE1751}"/>
    <dgm:cxn modelId="{20D20711-4C3C-437A-B570-99EE0452275A}" type="presOf" srcId="{21F2E58C-2B66-4360-AA10-06D9BC55EDDB}" destId="{FBCC0692-05CF-48B6-BE4C-595F0E825200}" srcOrd="0" destOrd="0" presId="urn:microsoft.com/office/officeart/2005/8/layout/hierarchy4"/>
    <dgm:cxn modelId="{88657D1B-33AB-4DA9-B6CF-A546D66D49D9}" srcId="{C782A006-3B75-4271-850E-113A7A3F69C8}" destId="{BB19CCC3-9FE1-4D27-9505-5BB10DFF240F}" srcOrd="0" destOrd="0" parTransId="{E147B07E-3500-44AF-93F6-281E679EF4CA}" sibTransId="{318C8B89-FD12-47CB-874D-597A9F25C116}"/>
    <dgm:cxn modelId="{4E17A82C-3DAB-4B56-B67D-54710EF587DD}" srcId="{C782A006-3B75-4271-850E-113A7A3F69C8}" destId="{66797191-AE92-4F5B-9111-CDB56241775A}" srcOrd="3" destOrd="0" parTransId="{CE89A4E9-3AED-4FFA-ADB8-C3D0384509D5}" sibTransId="{104407DF-0FCD-49B7-B11F-91D88A8934B6}"/>
    <dgm:cxn modelId="{7F8C553B-AF17-4BDF-B94C-5AF07E418F0B}" srcId="{7B32A6C5-32BB-43EF-98C7-F2289567D815}" destId="{5DA0CFF0-0968-45AD-8568-C6A0A4BAD2FC}" srcOrd="0" destOrd="0" parTransId="{44337961-EC0F-49C2-AEBE-CDA2EF31198C}" sibTransId="{9E7C9F6B-CD52-4161-8A4B-615902F9D20D}"/>
    <dgm:cxn modelId="{15AD0B42-AF77-4C92-B9AF-495FA2855364}" type="presOf" srcId="{21537AEE-32E4-4326-B67F-D28A85ED47E6}" destId="{45F4E964-7838-405F-806F-C7F364B3CFF1}" srcOrd="0" destOrd="0" presId="urn:microsoft.com/office/officeart/2005/8/layout/hierarchy4"/>
    <dgm:cxn modelId="{9C8E216E-28B0-4DA8-9B9C-8D105E6D8452}" type="presOf" srcId="{85173473-4210-4D1C-8B79-71845098AC94}" destId="{646B7122-536E-49D9-8FD9-B22BF4277E75}" srcOrd="0" destOrd="0" presId="urn:microsoft.com/office/officeart/2005/8/layout/hierarchy4"/>
    <dgm:cxn modelId="{3D55E56E-FA0D-4F97-AB7E-C80AE9C3547C}" type="presOf" srcId="{BB19CCC3-9FE1-4D27-9505-5BB10DFF240F}" destId="{4FEEE7DB-4025-4409-95D8-396F56F8E5C9}" srcOrd="0" destOrd="0" presId="urn:microsoft.com/office/officeart/2005/8/layout/hierarchy4"/>
    <dgm:cxn modelId="{F8D25555-3C7F-4593-88CC-465A458F4D79}" type="presOf" srcId="{C782A006-3B75-4271-850E-113A7A3F69C8}" destId="{46D0BCBA-BDE2-4B38-889C-A53E791F1847}" srcOrd="0" destOrd="0" presId="urn:microsoft.com/office/officeart/2005/8/layout/hierarchy4"/>
    <dgm:cxn modelId="{FD815883-1C53-4B16-AC8D-011501A53270}" srcId="{7B32A6C5-32BB-43EF-98C7-F2289567D815}" destId="{85173473-4210-4D1C-8B79-71845098AC94}" srcOrd="1" destOrd="0" parTransId="{000221EA-8210-47B1-98C7-DD06DF8313A7}" sibTransId="{68F5EFB9-FB17-4F22-A3A8-942BED1E4846}"/>
    <dgm:cxn modelId="{D3226786-887A-45F8-A4EA-6DBBC80D1274}" srcId="{C782A006-3B75-4271-850E-113A7A3F69C8}" destId="{21F2E58C-2B66-4360-AA10-06D9BC55EDDB}" srcOrd="1" destOrd="0" parTransId="{0C5652BD-B3E0-4832-B452-AABF4DA0868C}" sibTransId="{E9B8F75B-F0F2-4EFF-9071-50881F051A42}"/>
    <dgm:cxn modelId="{CAE1FC92-B43B-4FB2-91AE-CC9C0F8EA10D}" type="presOf" srcId="{7B32A6C5-32BB-43EF-98C7-F2289567D815}" destId="{16BE123C-2655-4D1F-A554-64731044A6EF}" srcOrd="0" destOrd="0" presId="urn:microsoft.com/office/officeart/2005/8/layout/hierarchy4"/>
    <dgm:cxn modelId="{2C62659E-A9DA-463D-93FC-48C4A3BC01BE}" srcId="{85173473-4210-4D1C-8B79-71845098AC94}" destId="{DD740362-6802-4ED0-ABFE-411FB7F5217F}" srcOrd="1" destOrd="0" parTransId="{600BC5B0-F16C-49CE-9AE7-CF665EBF1497}" sibTransId="{7676D282-5658-4117-9E6F-983FBB7EC80F}"/>
    <dgm:cxn modelId="{4473C6B0-05C7-4F26-8AF8-DCEFD9FDA7A4}" type="presOf" srcId="{DD740362-6802-4ED0-ABFE-411FB7F5217F}" destId="{E72D252B-6702-4BE0-B0E6-56823F033519}" srcOrd="0" destOrd="0" presId="urn:microsoft.com/office/officeart/2005/8/layout/hierarchy4"/>
    <dgm:cxn modelId="{2F603BB3-3E5D-4A9F-9248-1100B5A4E825}" type="presOf" srcId="{5DA0CFF0-0968-45AD-8568-C6A0A4BAD2FC}" destId="{0F82EB51-2030-47E9-A070-AD59EDEE7FFE}" srcOrd="0" destOrd="0" presId="urn:microsoft.com/office/officeart/2005/8/layout/hierarchy4"/>
    <dgm:cxn modelId="{82AECEB7-9B00-4AF9-9E0F-CD46888D46C7}" type="presOf" srcId="{66797191-AE92-4F5B-9111-CDB56241775A}" destId="{F360E0EF-AD63-42EA-B6A4-27AF37E47A16}" srcOrd="0" destOrd="0" presId="urn:microsoft.com/office/officeart/2005/8/layout/hierarchy4"/>
    <dgm:cxn modelId="{424287B9-3627-489B-B32E-1D9E36A34E2B}" srcId="{85173473-4210-4D1C-8B79-71845098AC94}" destId="{C782A006-3B75-4271-850E-113A7A3F69C8}" srcOrd="0" destOrd="0" parTransId="{822F29FC-DDB2-41A4-8E31-3D36136FE877}" sibTransId="{551558EC-E3FB-4B63-BD5D-D619F91DC1F3}"/>
    <dgm:cxn modelId="{3AD587B9-FBCD-45E6-9543-29D4894DC89E}" type="presOf" srcId="{CD0A1309-969E-42DC-A8D7-D39ECF55858C}" destId="{9748CCAA-1B9C-4BEB-8C6D-A9E3235E036F}" srcOrd="0" destOrd="0" presId="urn:microsoft.com/office/officeart/2005/8/layout/hierarchy4"/>
    <dgm:cxn modelId="{DC1820BB-E85C-44F0-BFDB-039EED57000F}" srcId="{5DA0CFF0-0968-45AD-8568-C6A0A4BAD2FC}" destId="{CD0A1309-969E-42DC-A8D7-D39ECF55858C}" srcOrd="0" destOrd="0" parTransId="{C27D57C4-6A0A-45FE-82F7-A6B4CF10BB8D}" sibTransId="{0A4383B7-6BED-4FF6-B3E2-556D56277A97}"/>
    <dgm:cxn modelId="{6BA8CEC4-A5A2-4763-AFDB-AFBB37740E82}" srcId="{C782A006-3B75-4271-850E-113A7A3F69C8}" destId="{E5F4BD62-A982-44B1-BFF0-A125CCFA525C}" srcOrd="2" destOrd="0" parTransId="{B0AE1B0F-C676-4D01-A817-785DFEC2E618}" sibTransId="{C5D2DE67-858E-4444-BF8C-D6F16224263F}"/>
    <dgm:cxn modelId="{71942DE4-90DC-491C-B822-D88112A4FB6B}" type="presOf" srcId="{E5F4BD62-A982-44B1-BFF0-A125CCFA525C}" destId="{C5C336BB-D5CF-4617-9233-36F0DCBD06CC}" srcOrd="0" destOrd="0" presId="urn:microsoft.com/office/officeart/2005/8/layout/hierarchy4"/>
    <dgm:cxn modelId="{8D9D3295-809E-441B-A644-2483F3FC095B}" type="presParOf" srcId="{16BE123C-2655-4D1F-A554-64731044A6EF}" destId="{96E8ED19-455F-459C-BCF6-36EFA3763991}" srcOrd="0" destOrd="0" presId="urn:microsoft.com/office/officeart/2005/8/layout/hierarchy4"/>
    <dgm:cxn modelId="{AABC337C-AAA5-4E01-A280-45D545C81B47}" type="presParOf" srcId="{96E8ED19-455F-459C-BCF6-36EFA3763991}" destId="{0F82EB51-2030-47E9-A070-AD59EDEE7FFE}" srcOrd="0" destOrd="0" presId="urn:microsoft.com/office/officeart/2005/8/layout/hierarchy4"/>
    <dgm:cxn modelId="{F793B75D-7CA2-49EB-A7F8-DE8AB7A04014}" type="presParOf" srcId="{96E8ED19-455F-459C-BCF6-36EFA3763991}" destId="{1FC19667-0593-4DF4-88DA-BDCF70BD349D}" srcOrd="1" destOrd="0" presId="urn:microsoft.com/office/officeart/2005/8/layout/hierarchy4"/>
    <dgm:cxn modelId="{D039615E-1C0D-4D25-9979-8F14165FBC9B}" type="presParOf" srcId="{96E8ED19-455F-459C-BCF6-36EFA3763991}" destId="{E3B36BB8-F0FA-47CB-8BD1-E3EF2E373F6C}" srcOrd="2" destOrd="0" presId="urn:microsoft.com/office/officeart/2005/8/layout/hierarchy4"/>
    <dgm:cxn modelId="{ADF765E7-E392-494C-8340-6FED39BDB133}" type="presParOf" srcId="{E3B36BB8-F0FA-47CB-8BD1-E3EF2E373F6C}" destId="{7DBF0B17-FC95-4FA7-A80F-57A2B5486B49}" srcOrd="0" destOrd="0" presId="urn:microsoft.com/office/officeart/2005/8/layout/hierarchy4"/>
    <dgm:cxn modelId="{BDA4AD0C-F178-4A53-8F55-FCAB91E0CCE0}" type="presParOf" srcId="{7DBF0B17-FC95-4FA7-A80F-57A2B5486B49}" destId="{9748CCAA-1B9C-4BEB-8C6D-A9E3235E036F}" srcOrd="0" destOrd="0" presId="urn:microsoft.com/office/officeart/2005/8/layout/hierarchy4"/>
    <dgm:cxn modelId="{BB923435-E09C-401B-A275-C339FBD9A6ED}" type="presParOf" srcId="{7DBF0B17-FC95-4FA7-A80F-57A2B5486B49}" destId="{15018382-CF82-4496-8838-3BE833AA061B}" srcOrd="1" destOrd="0" presId="urn:microsoft.com/office/officeart/2005/8/layout/hierarchy4"/>
    <dgm:cxn modelId="{40B7AB93-C29E-47AA-8D29-74E0E063BD07}" type="presParOf" srcId="{16BE123C-2655-4D1F-A554-64731044A6EF}" destId="{3586AD15-8252-44ED-AFCA-E6AAE68386A8}" srcOrd="1" destOrd="0" presId="urn:microsoft.com/office/officeart/2005/8/layout/hierarchy4"/>
    <dgm:cxn modelId="{77BB5082-4CEA-4FCF-AC1E-DB82D13DEB97}" type="presParOf" srcId="{16BE123C-2655-4D1F-A554-64731044A6EF}" destId="{5D3CDD3E-92BA-4B4A-9AA4-F4CF24FD5142}" srcOrd="2" destOrd="0" presId="urn:microsoft.com/office/officeart/2005/8/layout/hierarchy4"/>
    <dgm:cxn modelId="{D08BA933-C27D-4B15-A139-74BC8AE4FB77}" type="presParOf" srcId="{5D3CDD3E-92BA-4B4A-9AA4-F4CF24FD5142}" destId="{646B7122-536E-49D9-8FD9-B22BF4277E75}" srcOrd="0" destOrd="0" presId="urn:microsoft.com/office/officeart/2005/8/layout/hierarchy4"/>
    <dgm:cxn modelId="{620F51F8-BDA0-48EB-BF8D-0BB60C601EF3}" type="presParOf" srcId="{5D3CDD3E-92BA-4B4A-9AA4-F4CF24FD5142}" destId="{064E3A14-7C7E-4BA4-9DCF-634183E226D7}" srcOrd="1" destOrd="0" presId="urn:microsoft.com/office/officeart/2005/8/layout/hierarchy4"/>
    <dgm:cxn modelId="{62069CC4-9CFA-4E68-A2F3-B6B712B5B240}" type="presParOf" srcId="{5D3CDD3E-92BA-4B4A-9AA4-F4CF24FD5142}" destId="{8D4B1AE6-97D9-4A59-BF0E-FA006BEB192E}" srcOrd="2" destOrd="0" presId="urn:microsoft.com/office/officeart/2005/8/layout/hierarchy4"/>
    <dgm:cxn modelId="{EF5A1437-6699-4327-8805-4B65B8D0E8FA}" type="presParOf" srcId="{8D4B1AE6-97D9-4A59-BF0E-FA006BEB192E}" destId="{65ECA24A-A7C4-403C-9C50-70C60DA1ADC1}" srcOrd="0" destOrd="0" presId="urn:microsoft.com/office/officeart/2005/8/layout/hierarchy4"/>
    <dgm:cxn modelId="{6D36F3B9-A71A-4C4C-B999-25DA0F34006C}" type="presParOf" srcId="{65ECA24A-A7C4-403C-9C50-70C60DA1ADC1}" destId="{46D0BCBA-BDE2-4B38-889C-A53E791F1847}" srcOrd="0" destOrd="0" presId="urn:microsoft.com/office/officeart/2005/8/layout/hierarchy4"/>
    <dgm:cxn modelId="{1236D395-C809-4E4E-BEE3-287574C609D3}" type="presParOf" srcId="{65ECA24A-A7C4-403C-9C50-70C60DA1ADC1}" destId="{7BBD56A9-74A7-4D88-BEA6-C0FC584C6392}" srcOrd="1" destOrd="0" presId="urn:microsoft.com/office/officeart/2005/8/layout/hierarchy4"/>
    <dgm:cxn modelId="{D50E61AF-4724-4168-9470-33068F1F0FD7}" type="presParOf" srcId="{65ECA24A-A7C4-403C-9C50-70C60DA1ADC1}" destId="{F77CBF01-8F5B-4694-8797-4EAE04C0D6EC}" srcOrd="2" destOrd="0" presId="urn:microsoft.com/office/officeart/2005/8/layout/hierarchy4"/>
    <dgm:cxn modelId="{BFDAC128-01ED-4A2C-9F00-F2563143460D}" type="presParOf" srcId="{F77CBF01-8F5B-4694-8797-4EAE04C0D6EC}" destId="{7622BF89-BC43-480D-B11F-B77F53DA421B}" srcOrd="0" destOrd="0" presId="urn:microsoft.com/office/officeart/2005/8/layout/hierarchy4"/>
    <dgm:cxn modelId="{98606A5D-B214-48CB-9BFC-614BF122CD00}" type="presParOf" srcId="{7622BF89-BC43-480D-B11F-B77F53DA421B}" destId="{4FEEE7DB-4025-4409-95D8-396F56F8E5C9}" srcOrd="0" destOrd="0" presId="urn:microsoft.com/office/officeart/2005/8/layout/hierarchy4"/>
    <dgm:cxn modelId="{DF894125-266D-4FF0-BA9F-68F8763DED4E}" type="presParOf" srcId="{7622BF89-BC43-480D-B11F-B77F53DA421B}" destId="{09F8CBBA-6837-4704-8418-825A4FFFEB7F}" srcOrd="1" destOrd="0" presId="urn:microsoft.com/office/officeart/2005/8/layout/hierarchy4"/>
    <dgm:cxn modelId="{DAD6275D-F4B7-4C83-90B0-E9B2C468B2E0}" type="presParOf" srcId="{F77CBF01-8F5B-4694-8797-4EAE04C0D6EC}" destId="{1C58E3B9-5768-4C9E-A5B8-D581DF0935E1}" srcOrd="1" destOrd="0" presId="urn:microsoft.com/office/officeart/2005/8/layout/hierarchy4"/>
    <dgm:cxn modelId="{30E40996-7BD5-4E60-BC2F-129BCAE9C144}" type="presParOf" srcId="{F77CBF01-8F5B-4694-8797-4EAE04C0D6EC}" destId="{31120199-9FC4-4DC1-9CAF-82E066475A44}" srcOrd="2" destOrd="0" presId="urn:microsoft.com/office/officeart/2005/8/layout/hierarchy4"/>
    <dgm:cxn modelId="{B4B74872-CA49-4C53-B5CA-8831168AB370}" type="presParOf" srcId="{31120199-9FC4-4DC1-9CAF-82E066475A44}" destId="{FBCC0692-05CF-48B6-BE4C-595F0E825200}" srcOrd="0" destOrd="0" presId="urn:microsoft.com/office/officeart/2005/8/layout/hierarchy4"/>
    <dgm:cxn modelId="{F6F9EBAD-0B02-44E3-A848-DAA59502353B}" type="presParOf" srcId="{31120199-9FC4-4DC1-9CAF-82E066475A44}" destId="{2D47DDC2-841B-424C-AFF0-7A71A4172E45}" srcOrd="1" destOrd="0" presId="urn:microsoft.com/office/officeart/2005/8/layout/hierarchy4"/>
    <dgm:cxn modelId="{56DD7EBD-E69F-4774-9E61-5DF9F9C1CB8D}" type="presParOf" srcId="{F77CBF01-8F5B-4694-8797-4EAE04C0D6EC}" destId="{2B6632A8-BE47-460E-A589-61E1B876D86D}" srcOrd="3" destOrd="0" presId="urn:microsoft.com/office/officeart/2005/8/layout/hierarchy4"/>
    <dgm:cxn modelId="{30BBFC1B-F23F-4476-B6CB-2BD368E1B041}" type="presParOf" srcId="{F77CBF01-8F5B-4694-8797-4EAE04C0D6EC}" destId="{BDFF8ABC-F40B-4B2D-8D06-ACCB2F78AA8F}" srcOrd="4" destOrd="0" presId="urn:microsoft.com/office/officeart/2005/8/layout/hierarchy4"/>
    <dgm:cxn modelId="{C4F88D53-B08D-44B2-85F6-E3BF4041CE86}" type="presParOf" srcId="{BDFF8ABC-F40B-4B2D-8D06-ACCB2F78AA8F}" destId="{C5C336BB-D5CF-4617-9233-36F0DCBD06CC}" srcOrd="0" destOrd="0" presId="urn:microsoft.com/office/officeart/2005/8/layout/hierarchy4"/>
    <dgm:cxn modelId="{A0B0C72F-EC76-426B-9C99-C80F00612C8F}" type="presParOf" srcId="{BDFF8ABC-F40B-4B2D-8D06-ACCB2F78AA8F}" destId="{1F0CE2B7-A60B-4C24-A1D9-85CB296290AC}" srcOrd="1" destOrd="0" presId="urn:microsoft.com/office/officeart/2005/8/layout/hierarchy4"/>
    <dgm:cxn modelId="{5A1E3DA1-C164-45FC-A342-B9FFA3063166}" type="presParOf" srcId="{F77CBF01-8F5B-4694-8797-4EAE04C0D6EC}" destId="{51DB8C44-84E1-46CA-B9A8-0118DC5E56E8}" srcOrd="5" destOrd="0" presId="urn:microsoft.com/office/officeart/2005/8/layout/hierarchy4"/>
    <dgm:cxn modelId="{FC526B92-A5F2-4B4B-9734-EF1AB268FBD2}" type="presParOf" srcId="{F77CBF01-8F5B-4694-8797-4EAE04C0D6EC}" destId="{DA2F9675-A103-4CB7-AD15-805D95583B90}" srcOrd="6" destOrd="0" presId="urn:microsoft.com/office/officeart/2005/8/layout/hierarchy4"/>
    <dgm:cxn modelId="{3F111420-EBA5-46EA-8007-CE4C9A921B22}" type="presParOf" srcId="{DA2F9675-A103-4CB7-AD15-805D95583B90}" destId="{F360E0EF-AD63-42EA-B6A4-27AF37E47A16}" srcOrd="0" destOrd="0" presId="urn:microsoft.com/office/officeart/2005/8/layout/hierarchy4"/>
    <dgm:cxn modelId="{2D2B2E4E-8D9C-4BDB-86D0-A6DB607BF1DB}" type="presParOf" srcId="{DA2F9675-A103-4CB7-AD15-805D95583B90}" destId="{2BB9E257-4B17-423F-9B97-70D5B73923A6}" srcOrd="1" destOrd="0" presId="urn:microsoft.com/office/officeart/2005/8/layout/hierarchy4"/>
    <dgm:cxn modelId="{44FFA766-9AC1-4521-AC96-3EE6BB48641F}" type="presParOf" srcId="{8D4B1AE6-97D9-4A59-BF0E-FA006BEB192E}" destId="{92EFE6ED-9E6C-40A9-B4F1-4C57E49FD61D}" srcOrd="1" destOrd="0" presId="urn:microsoft.com/office/officeart/2005/8/layout/hierarchy4"/>
    <dgm:cxn modelId="{8BCBE809-0537-4EDC-B6F6-F395FD9EF603}" type="presParOf" srcId="{8D4B1AE6-97D9-4A59-BF0E-FA006BEB192E}" destId="{CC3E9FFC-E09B-4553-9260-48C21082189A}" srcOrd="2" destOrd="0" presId="urn:microsoft.com/office/officeart/2005/8/layout/hierarchy4"/>
    <dgm:cxn modelId="{1F66DBDF-A265-4DC6-ABD4-90994F82B4CF}" type="presParOf" srcId="{CC3E9FFC-E09B-4553-9260-48C21082189A}" destId="{E72D252B-6702-4BE0-B0E6-56823F033519}" srcOrd="0" destOrd="0" presId="urn:microsoft.com/office/officeart/2005/8/layout/hierarchy4"/>
    <dgm:cxn modelId="{FB0A0493-E8E6-44AE-AD81-663FDB045358}" type="presParOf" srcId="{CC3E9FFC-E09B-4553-9260-48C21082189A}" destId="{31B2115F-D828-4737-94C5-3EFEEFE96683}" srcOrd="1" destOrd="0" presId="urn:microsoft.com/office/officeart/2005/8/layout/hierarchy4"/>
    <dgm:cxn modelId="{B01CFA98-3F4D-4F52-8B7C-01BC84E8ADCB}" type="presParOf" srcId="{8D4B1AE6-97D9-4A59-BF0E-FA006BEB192E}" destId="{7EF185A5-5C72-401A-9BFF-EED834712DD5}" srcOrd="3" destOrd="0" presId="urn:microsoft.com/office/officeart/2005/8/layout/hierarchy4"/>
    <dgm:cxn modelId="{787FF822-4EDB-4E39-83D4-E51D9958911B}" type="presParOf" srcId="{8D4B1AE6-97D9-4A59-BF0E-FA006BEB192E}" destId="{EB983845-B515-4636-A14A-F10C16F83550}" srcOrd="4" destOrd="0" presId="urn:microsoft.com/office/officeart/2005/8/layout/hierarchy4"/>
    <dgm:cxn modelId="{C786312E-18E3-4464-8DA2-D8BE1876612D}" type="presParOf" srcId="{EB983845-B515-4636-A14A-F10C16F83550}" destId="{45F4E964-7838-405F-806F-C7F364B3CFF1}" srcOrd="0" destOrd="0" presId="urn:microsoft.com/office/officeart/2005/8/layout/hierarchy4"/>
    <dgm:cxn modelId="{9F04B029-950E-418F-BA6C-9A6D6831F638}" type="presParOf" srcId="{EB983845-B515-4636-A14A-F10C16F83550}" destId="{DBB064C0-6DFA-48C6-99E5-CCC2B52B7DF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350755-F35D-4D50-B630-A985A31E4A2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D4D4B20-63C0-4436-8916-B9D90993F0B8}">
      <dgm:prSet/>
      <dgm:spPr/>
      <dgm:t>
        <a:bodyPr/>
        <a:lstStyle/>
        <a:p>
          <a:r>
            <a:rPr lang="en-US" dirty="0"/>
            <a:t>Appropriate information shall be provided in good time to clients or potential clients with regard to the </a:t>
          </a:r>
          <a:r>
            <a:rPr lang="en-US" dirty="0">
              <a:solidFill>
                <a:srgbClr val="FF0000"/>
              </a:solidFill>
            </a:rPr>
            <a:t>investment firm and its services, the financial instruments and proposed investment strategies, execution venues and all costs and related charges</a:t>
          </a:r>
          <a:r>
            <a:rPr lang="en-US" dirty="0"/>
            <a:t>. That information shall include the following:</a:t>
          </a:r>
          <a:endParaRPr lang="fi-FI" dirty="0"/>
        </a:p>
      </dgm:t>
    </dgm:pt>
    <dgm:pt modelId="{237038C9-5890-443B-BB25-5B04F0B5FBE2}" type="parTrans" cxnId="{D9830209-83CD-4639-8D79-E667295828A8}">
      <dgm:prSet/>
      <dgm:spPr/>
      <dgm:t>
        <a:bodyPr/>
        <a:lstStyle/>
        <a:p>
          <a:endParaRPr lang="fi-FI"/>
        </a:p>
      </dgm:t>
    </dgm:pt>
    <dgm:pt modelId="{41FF1820-7E9E-4A21-8E0A-176FA76BB1AF}" type="sibTrans" cxnId="{D9830209-83CD-4639-8D79-E667295828A8}">
      <dgm:prSet/>
      <dgm:spPr/>
      <dgm:t>
        <a:bodyPr/>
        <a:lstStyle/>
        <a:p>
          <a:endParaRPr lang="fi-FI"/>
        </a:p>
      </dgm:t>
    </dgm:pt>
    <dgm:pt modelId="{5D0E7A53-7222-4CF0-9135-FF0B2DB6C3E2}">
      <dgm:prSet/>
      <dgm:spPr/>
      <dgm:t>
        <a:bodyPr/>
        <a:lstStyle/>
        <a:p>
          <a:r>
            <a:rPr lang="en-US"/>
            <a:t>(a) when investment advice is provided, the investment firm must, in good time before it provides investment advice, inform the client:</a:t>
          </a:r>
          <a:endParaRPr lang="fi-FI"/>
        </a:p>
      </dgm:t>
    </dgm:pt>
    <dgm:pt modelId="{F7E202E4-2B01-4E86-AA3D-BFBE6E438532}" type="parTrans" cxnId="{51DB46A3-01AE-4B65-91A1-5AE9828E2C74}">
      <dgm:prSet/>
      <dgm:spPr/>
      <dgm:t>
        <a:bodyPr/>
        <a:lstStyle/>
        <a:p>
          <a:endParaRPr lang="fi-FI"/>
        </a:p>
      </dgm:t>
    </dgm:pt>
    <dgm:pt modelId="{7DC34D1F-B045-40D5-ADEA-136F935436DA}" type="sibTrans" cxnId="{51DB46A3-01AE-4B65-91A1-5AE9828E2C74}">
      <dgm:prSet/>
      <dgm:spPr/>
      <dgm:t>
        <a:bodyPr/>
        <a:lstStyle/>
        <a:p>
          <a:endParaRPr lang="fi-FI"/>
        </a:p>
      </dgm:t>
    </dgm:pt>
    <dgm:pt modelId="{2E433A5D-7617-40AE-A12A-00B419CE221B}">
      <dgm:prSet/>
      <dgm:spPr/>
      <dgm:t>
        <a:bodyPr/>
        <a:lstStyle/>
        <a:p>
          <a:r>
            <a:rPr lang="en-US" dirty="0"/>
            <a:t>(i) whether or not the advice is provided on an </a:t>
          </a:r>
          <a:r>
            <a:rPr lang="en-US" dirty="0">
              <a:solidFill>
                <a:schemeClr val="accent4"/>
              </a:solidFill>
            </a:rPr>
            <a:t>independent basis</a:t>
          </a:r>
          <a:r>
            <a:rPr lang="en-US" dirty="0"/>
            <a:t>;</a:t>
          </a:r>
          <a:endParaRPr lang="fi-FI" dirty="0"/>
        </a:p>
      </dgm:t>
    </dgm:pt>
    <dgm:pt modelId="{983F1CD8-1104-4FF5-BC99-392A5A5E7DC1}" type="parTrans" cxnId="{8A321BFC-F306-4A22-BA62-E801F06D56FE}">
      <dgm:prSet/>
      <dgm:spPr/>
      <dgm:t>
        <a:bodyPr/>
        <a:lstStyle/>
        <a:p>
          <a:endParaRPr lang="fi-FI"/>
        </a:p>
      </dgm:t>
    </dgm:pt>
    <dgm:pt modelId="{1604E692-341C-47AC-81C7-3D8F5B2EC620}" type="sibTrans" cxnId="{8A321BFC-F306-4A22-BA62-E801F06D56FE}">
      <dgm:prSet/>
      <dgm:spPr/>
      <dgm:t>
        <a:bodyPr/>
        <a:lstStyle/>
        <a:p>
          <a:endParaRPr lang="fi-FI"/>
        </a:p>
      </dgm:t>
    </dgm:pt>
    <dgm:pt modelId="{DE97B86F-EAA6-4C3B-99BF-B3CA868CA882}">
      <dgm:prSet/>
      <dgm:spPr/>
      <dgm:t>
        <a:bodyPr/>
        <a:lstStyle/>
        <a:p>
          <a:r>
            <a:rPr lang="en-US" dirty="0"/>
            <a:t>(ii) whether the advice is based on a </a:t>
          </a:r>
          <a:r>
            <a:rPr lang="en-US" dirty="0">
              <a:solidFill>
                <a:schemeClr val="accent4"/>
              </a:solidFill>
            </a:rPr>
            <a:t>broad or on a more restricted analysis of different types </a:t>
          </a:r>
          <a:r>
            <a:rPr lang="en-US" dirty="0"/>
            <a:t>of financial instruments and, in particular, whether the range is limited to financial instruments issued or provided by entities </a:t>
          </a:r>
          <a:r>
            <a:rPr lang="en-US" dirty="0">
              <a:solidFill>
                <a:schemeClr val="accent4"/>
              </a:solidFill>
            </a:rPr>
            <a:t>having close links </a:t>
          </a:r>
          <a:r>
            <a:rPr lang="en-US" dirty="0"/>
            <a:t>with the investment firm or any other legal or economic relationships, such as contractual relationships, so close as to pose a risk of impairing the independent basis of the advice provided;</a:t>
          </a:r>
          <a:endParaRPr lang="fi-FI" dirty="0"/>
        </a:p>
      </dgm:t>
    </dgm:pt>
    <dgm:pt modelId="{6EC78614-4B31-4816-9B92-9E32BD09EC6C}" type="parTrans" cxnId="{FB99A8D1-B34E-4926-BA7D-F5CEEC805E11}">
      <dgm:prSet/>
      <dgm:spPr/>
      <dgm:t>
        <a:bodyPr/>
        <a:lstStyle/>
        <a:p>
          <a:endParaRPr lang="fi-FI"/>
        </a:p>
      </dgm:t>
    </dgm:pt>
    <dgm:pt modelId="{0FAD8586-D1CC-4528-8D55-9C0200F0F201}" type="sibTrans" cxnId="{FB99A8D1-B34E-4926-BA7D-F5CEEC805E11}">
      <dgm:prSet/>
      <dgm:spPr/>
      <dgm:t>
        <a:bodyPr/>
        <a:lstStyle/>
        <a:p>
          <a:endParaRPr lang="fi-FI"/>
        </a:p>
      </dgm:t>
    </dgm:pt>
    <dgm:pt modelId="{16C46918-0A72-4357-B8C8-6DBADA6CF688}">
      <dgm:prSet/>
      <dgm:spPr/>
      <dgm:t>
        <a:bodyPr/>
        <a:lstStyle/>
        <a:p>
          <a:r>
            <a:rPr lang="en-US" dirty="0"/>
            <a:t>(iii) whether the investment firm will provide the client with a </a:t>
          </a:r>
          <a:r>
            <a:rPr lang="en-US" dirty="0">
              <a:solidFill>
                <a:schemeClr val="accent4"/>
              </a:solidFill>
            </a:rPr>
            <a:t>periodic assessment </a:t>
          </a:r>
          <a:r>
            <a:rPr lang="en-US" dirty="0"/>
            <a:t>of the suitability of the financial instruments recommended to that client;</a:t>
          </a:r>
          <a:endParaRPr lang="fi-FI" dirty="0"/>
        </a:p>
      </dgm:t>
    </dgm:pt>
    <dgm:pt modelId="{82A8F110-9233-4F66-990E-70686746B79B}" type="parTrans" cxnId="{5842804F-00B4-4DCA-9B78-B5870D484470}">
      <dgm:prSet/>
      <dgm:spPr/>
      <dgm:t>
        <a:bodyPr/>
        <a:lstStyle/>
        <a:p>
          <a:endParaRPr lang="fi-FI"/>
        </a:p>
      </dgm:t>
    </dgm:pt>
    <dgm:pt modelId="{2C5166DA-93DB-45A1-9C83-E36FDFAD47FB}" type="sibTrans" cxnId="{5842804F-00B4-4DCA-9B78-B5870D484470}">
      <dgm:prSet/>
      <dgm:spPr/>
      <dgm:t>
        <a:bodyPr/>
        <a:lstStyle/>
        <a:p>
          <a:endParaRPr lang="fi-FI"/>
        </a:p>
      </dgm:t>
    </dgm:pt>
    <dgm:pt modelId="{713AED92-8658-4E4E-8ADE-C7BD438B9B4E}" type="pres">
      <dgm:prSet presAssocID="{37350755-F35D-4D50-B630-A985A31E4A2E}" presName="vert0" presStyleCnt="0">
        <dgm:presLayoutVars>
          <dgm:dir/>
          <dgm:animOne val="branch"/>
          <dgm:animLvl val="lvl"/>
        </dgm:presLayoutVars>
      </dgm:prSet>
      <dgm:spPr/>
    </dgm:pt>
    <dgm:pt modelId="{43A32A0C-55F0-47A6-9A4D-EF014E64BCBC}" type="pres">
      <dgm:prSet presAssocID="{4D4D4B20-63C0-4436-8916-B9D90993F0B8}" presName="thickLine" presStyleLbl="alignNode1" presStyleIdx="0" presStyleCnt="1"/>
      <dgm:spPr/>
    </dgm:pt>
    <dgm:pt modelId="{809F852A-9E6C-46BD-BB48-F8F60D01A9D4}" type="pres">
      <dgm:prSet presAssocID="{4D4D4B20-63C0-4436-8916-B9D90993F0B8}" presName="horz1" presStyleCnt="0"/>
      <dgm:spPr/>
    </dgm:pt>
    <dgm:pt modelId="{A4BCEAC5-9B07-487A-9F38-7E3B7CD3C932}" type="pres">
      <dgm:prSet presAssocID="{4D4D4B20-63C0-4436-8916-B9D90993F0B8}" presName="tx1" presStyleLbl="revTx" presStyleIdx="0" presStyleCnt="5"/>
      <dgm:spPr/>
    </dgm:pt>
    <dgm:pt modelId="{A725E67E-38F5-434D-AED5-434281CCE59F}" type="pres">
      <dgm:prSet presAssocID="{4D4D4B20-63C0-4436-8916-B9D90993F0B8}" presName="vert1" presStyleCnt="0"/>
      <dgm:spPr/>
    </dgm:pt>
    <dgm:pt modelId="{59B5B901-5962-4140-A7F3-038FB4E3A3DB}" type="pres">
      <dgm:prSet presAssocID="{5D0E7A53-7222-4CF0-9135-FF0B2DB6C3E2}" presName="vertSpace2a" presStyleCnt="0"/>
      <dgm:spPr/>
    </dgm:pt>
    <dgm:pt modelId="{19E15BED-0FEF-4D82-880A-111D7A8A14F3}" type="pres">
      <dgm:prSet presAssocID="{5D0E7A53-7222-4CF0-9135-FF0B2DB6C3E2}" presName="horz2" presStyleCnt="0"/>
      <dgm:spPr/>
    </dgm:pt>
    <dgm:pt modelId="{108F7D11-6DCA-44A4-86F5-04E73EEF423E}" type="pres">
      <dgm:prSet presAssocID="{5D0E7A53-7222-4CF0-9135-FF0B2DB6C3E2}" presName="horzSpace2" presStyleCnt="0"/>
      <dgm:spPr/>
    </dgm:pt>
    <dgm:pt modelId="{0B58908A-E379-40CA-91CD-257DF1350BF5}" type="pres">
      <dgm:prSet presAssocID="{5D0E7A53-7222-4CF0-9135-FF0B2DB6C3E2}" presName="tx2" presStyleLbl="revTx" presStyleIdx="1" presStyleCnt="5"/>
      <dgm:spPr/>
    </dgm:pt>
    <dgm:pt modelId="{26142E5D-8A52-40A0-9806-00A515C474AA}" type="pres">
      <dgm:prSet presAssocID="{5D0E7A53-7222-4CF0-9135-FF0B2DB6C3E2}" presName="vert2" presStyleCnt="0"/>
      <dgm:spPr/>
    </dgm:pt>
    <dgm:pt modelId="{03FE3571-6125-4400-A325-A8A381616448}" type="pres">
      <dgm:prSet presAssocID="{5D0E7A53-7222-4CF0-9135-FF0B2DB6C3E2}" presName="thinLine2b" presStyleLbl="callout" presStyleIdx="0" presStyleCnt="4"/>
      <dgm:spPr/>
    </dgm:pt>
    <dgm:pt modelId="{3BAD9A20-EB5F-426A-BA4D-DDA816538ED8}" type="pres">
      <dgm:prSet presAssocID="{5D0E7A53-7222-4CF0-9135-FF0B2DB6C3E2}" presName="vertSpace2b" presStyleCnt="0"/>
      <dgm:spPr/>
    </dgm:pt>
    <dgm:pt modelId="{80946743-C58A-46F8-915F-9F195E6594C7}" type="pres">
      <dgm:prSet presAssocID="{2E433A5D-7617-40AE-A12A-00B419CE221B}" presName="horz2" presStyleCnt="0"/>
      <dgm:spPr/>
    </dgm:pt>
    <dgm:pt modelId="{CEF13D0B-8551-483C-BD3E-329CA364F631}" type="pres">
      <dgm:prSet presAssocID="{2E433A5D-7617-40AE-A12A-00B419CE221B}" presName="horzSpace2" presStyleCnt="0"/>
      <dgm:spPr/>
    </dgm:pt>
    <dgm:pt modelId="{E0DB54BA-3120-4CFC-A979-063CAD40D7FE}" type="pres">
      <dgm:prSet presAssocID="{2E433A5D-7617-40AE-A12A-00B419CE221B}" presName="tx2" presStyleLbl="revTx" presStyleIdx="2" presStyleCnt="5"/>
      <dgm:spPr/>
    </dgm:pt>
    <dgm:pt modelId="{7348886A-08B5-48C2-B487-6F8E67491229}" type="pres">
      <dgm:prSet presAssocID="{2E433A5D-7617-40AE-A12A-00B419CE221B}" presName="vert2" presStyleCnt="0"/>
      <dgm:spPr/>
    </dgm:pt>
    <dgm:pt modelId="{59A343BD-F4A0-4DB0-A922-9670078A803F}" type="pres">
      <dgm:prSet presAssocID="{2E433A5D-7617-40AE-A12A-00B419CE221B}" presName="thinLine2b" presStyleLbl="callout" presStyleIdx="1" presStyleCnt="4"/>
      <dgm:spPr/>
    </dgm:pt>
    <dgm:pt modelId="{3799774C-3BAD-454E-BCC4-0144BC8A7D24}" type="pres">
      <dgm:prSet presAssocID="{2E433A5D-7617-40AE-A12A-00B419CE221B}" presName="vertSpace2b" presStyleCnt="0"/>
      <dgm:spPr/>
    </dgm:pt>
    <dgm:pt modelId="{F7ACD69A-AF5F-42CD-9F8B-EB1C50819898}" type="pres">
      <dgm:prSet presAssocID="{DE97B86F-EAA6-4C3B-99BF-B3CA868CA882}" presName="horz2" presStyleCnt="0"/>
      <dgm:spPr/>
    </dgm:pt>
    <dgm:pt modelId="{429ADE06-02BD-495F-B746-73FF4973EB15}" type="pres">
      <dgm:prSet presAssocID="{DE97B86F-EAA6-4C3B-99BF-B3CA868CA882}" presName="horzSpace2" presStyleCnt="0"/>
      <dgm:spPr/>
    </dgm:pt>
    <dgm:pt modelId="{A0B02709-EF20-4431-B21F-8714E2C34256}" type="pres">
      <dgm:prSet presAssocID="{DE97B86F-EAA6-4C3B-99BF-B3CA868CA882}" presName="tx2" presStyleLbl="revTx" presStyleIdx="3" presStyleCnt="5"/>
      <dgm:spPr/>
    </dgm:pt>
    <dgm:pt modelId="{1158E02E-A618-4B4F-9F32-093098B6A032}" type="pres">
      <dgm:prSet presAssocID="{DE97B86F-EAA6-4C3B-99BF-B3CA868CA882}" presName="vert2" presStyleCnt="0"/>
      <dgm:spPr/>
    </dgm:pt>
    <dgm:pt modelId="{BD86CE0D-3343-481A-863C-71F36D5747AE}" type="pres">
      <dgm:prSet presAssocID="{DE97B86F-EAA6-4C3B-99BF-B3CA868CA882}" presName="thinLine2b" presStyleLbl="callout" presStyleIdx="2" presStyleCnt="4"/>
      <dgm:spPr/>
    </dgm:pt>
    <dgm:pt modelId="{12AD690E-D789-4E94-90A9-E77C2B5BBD68}" type="pres">
      <dgm:prSet presAssocID="{DE97B86F-EAA6-4C3B-99BF-B3CA868CA882}" presName="vertSpace2b" presStyleCnt="0"/>
      <dgm:spPr/>
    </dgm:pt>
    <dgm:pt modelId="{9D59F269-A1D0-41D1-BDDD-9EBD82FD336A}" type="pres">
      <dgm:prSet presAssocID="{16C46918-0A72-4357-B8C8-6DBADA6CF688}" presName="horz2" presStyleCnt="0"/>
      <dgm:spPr/>
    </dgm:pt>
    <dgm:pt modelId="{86418A72-C06B-4E25-B4CC-581F8BC38FDC}" type="pres">
      <dgm:prSet presAssocID="{16C46918-0A72-4357-B8C8-6DBADA6CF688}" presName="horzSpace2" presStyleCnt="0"/>
      <dgm:spPr/>
    </dgm:pt>
    <dgm:pt modelId="{34ADB6D0-64F5-48FB-BA82-663852A673E7}" type="pres">
      <dgm:prSet presAssocID="{16C46918-0A72-4357-B8C8-6DBADA6CF688}" presName="tx2" presStyleLbl="revTx" presStyleIdx="4" presStyleCnt="5"/>
      <dgm:spPr/>
    </dgm:pt>
    <dgm:pt modelId="{9DF2E7F2-9FFB-44FA-AA95-9CF1B164515F}" type="pres">
      <dgm:prSet presAssocID="{16C46918-0A72-4357-B8C8-6DBADA6CF688}" presName="vert2" presStyleCnt="0"/>
      <dgm:spPr/>
    </dgm:pt>
    <dgm:pt modelId="{DF18FFE4-5B0B-48EC-9D06-865D1898D222}" type="pres">
      <dgm:prSet presAssocID="{16C46918-0A72-4357-B8C8-6DBADA6CF688}" presName="thinLine2b" presStyleLbl="callout" presStyleIdx="3" presStyleCnt="4"/>
      <dgm:spPr/>
    </dgm:pt>
    <dgm:pt modelId="{EC57D203-21E6-4A81-A779-F4D986565879}" type="pres">
      <dgm:prSet presAssocID="{16C46918-0A72-4357-B8C8-6DBADA6CF688}" presName="vertSpace2b" presStyleCnt="0"/>
      <dgm:spPr/>
    </dgm:pt>
  </dgm:ptLst>
  <dgm:cxnLst>
    <dgm:cxn modelId="{D9830209-83CD-4639-8D79-E667295828A8}" srcId="{37350755-F35D-4D50-B630-A985A31E4A2E}" destId="{4D4D4B20-63C0-4436-8916-B9D90993F0B8}" srcOrd="0" destOrd="0" parTransId="{237038C9-5890-443B-BB25-5B04F0B5FBE2}" sibTransId="{41FF1820-7E9E-4A21-8E0A-176FA76BB1AF}"/>
    <dgm:cxn modelId="{BE615718-1DFA-4468-A6A3-BAE71F0DB9CE}" type="presOf" srcId="{16C46918-0A72-4357-B8C8-6DBADA6CF688}" destId="{34ADB6D0-64F5-48FB-BA82-663852A673E7}" srcOrd="0" destOrd="0" presId="urn:microsoft.com/office/officeart/2008/layout/LinedList"/>
    <dgm:cxn modelId="{F7733825-CF5D-46D8-A67A-0F237A40AF1B}" type="presOf" srcId="{DE97B86F-EAA6-4C3B-99BF-B3CA868CA882}" destId="{A0B02709-EF20-4431-B21F-8714E2C34256}" srcOrd="0" destOrd="0" presId="urn:microsoft.com/office/officeart/2008/layout/LinedList"/>
    <dgm:cxn modelId="{5114EB5F-2C61-4E0A-922D-F5BAA5895557}" type="presOf" srcId="{37350755-F35D-4D50-B630-A985A31E4A2E}" destId="{713AED92-8658-4E4E-8ADE-C7BD438B9B4E}" srcOrd="0" destOrd="0" presId="urn:microsoft.com/office/officeart/2008/layout/LinedList"/>
    <dgm:cxn modelId="{7BA98E69-4CB7-4E3E-8EBB-F47F74F0649D}" type="presOf" srcId="{4D4D4B20-63C0-4436-8916-B9D90993F0B8}" destId="{A4BCEAC5-9B07-487A-9F38-7E3B7CD3C932}" srcOrd="0" destOrd="0" presId="urn:microsoft.com/office/officeart/2008/layout/LinedList"/>
    <dgm:cxn modelId="{5842804F-00B4-4DCA-9B78-B5870D484470}" srcId="{4D4D4B20-63C0-4436-8916-B9D90993F0B8}" destId="{16C46918-0A72-4357-B8C8-6DBADA6CF688}" srcOrd="3" destOrd="0" parTransId="{82A8F110-9233-4F66-990E-70686746B79B}" sibTransId="{2C5166DA-93DB-45A1-9C83-E36FDFAD47FB}"/>
    <dgm:cxn modelId="{C4377289-C057-4505-BCBC-1629907E7A21}" type="presOf" srcId="{5D0E7A53-7222-4CF0-9135-FF0B2DB6C3E2}" destId="{0B58908A-E379-40CA-91CD-257DF1350BF5}" srcOrd="0" destOrd="0" presId="urn:microsoft.com/office/officeart/2008/layout/LinedList"/>
    <dgm:cxn modelId="{51DB46A3-01AE-4B65-91A1-5AE9828E2C74}" srcId="{4D4D4B20-63C0-4436-8916-B9D90993F0B8}" destId="{5D0E7A53-7222-4CF0-9135-FF0B2DB6C3E2}" srcOrd="0" destOrd="0" parTransId="{F7E202E4-2B01-4E86-AA3D-BFBE6E438532}" sibTransId="{7DC34D1F-B045-40D5-ADEA-136F935436DA}"/>
    <dgm:cxn modelId="{FB99A8D1-B34E-4926-BA7D-F5CEEC805E11}" srcId="{4D4D4B20-63C0-4436-8916-B9D90993F0B8}" destId="{DE97B86F-EAA6-4C3B-99BF-B3CA868CA882}" srcOrd="2" destOrd="0" parTransId="{6EC78614-4B31-4816-9B92-9E32BD09EC6C}" sibTransId="{0FAD8586-D1CC-4528-8D55-9C0200F0F201}"/>
    <dgm:cxn modelId="{E31D46EA-DABB-4296-B13B-E7DE06870A11}" type="presOf" srcId="{2E433A5D-7617-40AE-A12A-00B419CE221B}" destId="{E0DB54BA-3120-4CFC-A979-063CAD40D7FE}" srcOrd="0" destOrd="0" presId="urn:microsoft.com/office/officeart/2008/layout/LinedList"/>
    <dgm:cxn modelId="{8A321BFC-F306-4A22-BA62-E801F06D56FE}" srcId="{4D4D4B20-63C0-4436-8916-B9D90993F0B8}" destId="{2E433A5D-7617-40AE-A12A-00B419CE221B}" srcOrd="1" destOrd="0" parTransId="{983F1CD8-1104-4FF5-BC99-392A5A5E7DC1}" sibTransId="{1604E692-341C-47AC-81C7-3D8F5B2EC620}"/>
    <dgm:cxn modelId="{493948AF-1868-47C8-A7D0-FE76AE5E73BB}" type="presParOf" srcId="{713AED92-8658-4E4E-8ADE-C7BD438B9B4E}" destId="{43A32A0C-55F0-47A6-9A4D-EF014E64BCBC}" srcOrd="0" destOrd="0" presId="urn:microsoft.com/office/officeart/2008/layout/LinedList"/>
    <dgm:cxn modelId="{84C4CC26-9B6A-4AB5-ADA5-DD022CCF9A53}" type="presParOf" srcId="{713AED92-8658-4E4E-8ADE-C7BD438B9B4E}" destId="{809F852A-9E6C-46BD-BB48-F8F60D01A9D4}" srcOrd="1" destOrd="0" presId="urn:microsoft.com/office/officeart/2008/layout/LinedList"/>
    <dgm:cxn modelId="{A9DDEBFE-E1C9-4817-A394-7E8AEA759935}" type="presParOf" srcId="{809F852A-9E6C-46BD-BB48-F8F60D01A9D4}" destId="{A4BCEAC5-9B07-487A-9F38-7E3B7CD3C932}" srcOrd="0" destOrd="0" presId="urn:microsoft.com/office/officeart/2008/layout/LinedList"/>
    <dgm:cxn modelId="{77F6043A-14C4-430C-9C73-EB120F62E9CE}" type="presParOf" srcId="{809F852A-9E6C-46BD-BB48-F8F60D01A9D4}" destId="{A725E67E-38F5-434D-AED5-434281CCE59F}" srcOrd="1" destOrd="0" presId="urn:microsoft.com/office/officeart/2008/layout/LinedList"/>
    <dgm:cxn modelId="{0323CD7D-C8BE-4DAC-8B3B-96E5ED192B44}" type="presParOf" srcId="{A725E67E-38F5-434D-AED5-434281CCE59F}" destId="{59B5B901-5962-4140-A7F3-038FB4E3A3DB}" srcOrd="0" destOrd="0" presId="urn:microsoft.com/office/officeart/2008/layout/LinedList"/>
    <dgm:cxn modelId="{CF84B22E-012D-4B50-B7EB-DEDF06300BBE}" type="presParOf" srcId="{A725E67E-38F5-434D-AED5-434281CCE59F}" destId="{19E15BED-0FEF-4D82-880A-111D7A8A14F3}" srcOrd="1" destOrd="0" presId="urn:microsoft.com/office/officeart/2008/layout/LinedList"/>
    <dgm:cxn modelId="{BDDB2ABE-B607-43F6-B795-7A2FF177CAA5}" type="presParOf" srcId="{19E15BED-0FEF-4D82-880A-111D7A8A14F3}" destId="{108F7D11-6DCA-44A4-86F5-04E73EEF423E}" srcOrd="0" destOrd="0" presId="urn:microsoft.com/office/officeart/2008/layout/LinedList"/>
    <dgm:cxn modelId="{16D2DC4E-F1B1-4F03-B580-6F5DA8C52989}" type="presParOf" srcId="{19E15BED-0FEF-4D82-880A-111D7A8A14F3}" destId="{0B58908A-E379-40CA-91CD-257DF1350BF5}" srcOrd="1" destOrd="0" presId="urn:microsoft.com/office/officeart/2008/layout/LinedList"/>
    <dgm:cxn modelId="{5D6F9846-4C89-410A-8FDD-12215C47935C}" type="presParOf" srcId="{19E15BED-0FEF-4D82-880A-111D7A8A14F3}" destId="{26142E5D-8A52-40A0-9806-00A515C474AA}" srcOrd="2" destOrd="0" presId="urn:microsoft.com/office/officeart/2008/layout/LinedList"/>
    <dgm:cxn modelId="{59D9D62E-4359-465C-8D88-C5FF3243CE8F}" type="presParOf" srcId="{A725E67E-38F5-434D-AED5-434281CCE59F}" destId="{03FE3571-6125-4400-A325-A8A381616448}" srcOrd="2" destOrd="0" presId="urn:microsoft.com/office/officeart/2008/layout/LinedList"/>
    <dgm:cxn modelId="{7876CAE4-607B-44BA-AD82-16ADC66C0EA8}" type="presParOf" srcId="{A725E67E-38F5-434D-AED5-434281CCE59F}" destId="{3BAD9A20-EB5F-426A-BA4D-DDA816538ED8}" srcOrd="3" destOrd="0" presId="urn:microsoft.com/office/officeart/2008/layout/LinedList"/>
    <dgm:cxn modelId="{633D4DF2-86E0-441E-A259-DD2B106DBFF7}" type="presParOf" srcId="{A725E67E-38F5-434D-AED5-434281CCE59F}" destId="{80946743-C58A-46F8-915F-9F195E6594C7}" srcOrd="4" destOrd="0" presId="urn:microsoft.com/office/officeart/2008/layout/LinedList"/>
    <dgm:cxn modelId="{A05BAACF-D7CC-4C06-87C4-7660CE69CE7B}" type="presParOf" srcId="{80946743-C58A-46F8-915F-9F195E6594C7}" destId="{CEF13D0B-8551-483C-BD3E-329CA364F631}" srcOrd="0" destOrd="0" presId="urn:microsoft.com/office/officeart/2008/layout/LinedList"/>
    <dgm:cxn modelId="{199AA231-78CD-4A3B-9812-D5D294913246}" type="presParOf" srcId="{80946743-C58A-46F8-915F-9F195E6594C7}" destId="{E0DB54BA-3120-4CFC-A979-063CAD40D7FE}" srcOrd="1" destOrd="0" presId="urn:microsoft.com/office/officeart/2008/layout/LinedList"/>
    <dgm:cxn modelId="{10F9EDAC-76F4-40AD-BB81-02919B194330}" type="presParOf" srcId="{80946743-C58A-46F8-915F-9F195E6594C7}" destId="{7348886A-08B5-48C2-B487-6F8E67491229}" srcOrd="2" destOrd="0" presId="urn:microsoft.com/office/officeart/2008/layout/LinedList"/>
    <dgm:cxn modelId="{2FD31BCE-030B-4B98-97F8-C9A811DE0634}" type="presParOf" srcId="{A725E67E-38F5-434D-AED5-434281CCE59F}" destId="{59A343BD-F4A0-4DB0-A922-9670078A803F}" srcOrd="5" destOrd="0" presId="urn:microsoft.com/office/officeart/2008/layout/LinedList"/>
    <dgm:cxn modelId="{38AC60B9-C38A-4817-AC96-F990ED3A2381}" type="presParOf" srcId="{A725E67E-38F5-434D-AED5-434281CCE59F}" destId="{3799774C-3BAD-454E-BCC4-0144BC8A7D24}" srcOrd="6" destOrd="0" presId="urn:microsoft.com/office/officeart/2008/layout/LinedList"/>
    <dgm:cxn modelId="{03D3DD22-C141-4BAF-886A-74AD071AD61C}" type="presParOf" srcId="{A725E67E-38F5-434D-AED5-434281CCE59F}" destId="{F7ACD69A-AF5F-42CD-9F8B-EB1C50819898}" srcOrd="7" destOrd="0" presId="urn:microsoft.com/office/officeart/2008/layout/LinedList"/>
    <dgm:cxn modelId="{A1A5E65A-5EFC-409C-AF13-0ABAE98AEDAA}" type="presParOf" srcId="{F7ACD69A-AF5F-42CD-9F8B-EB1C50819898}" destId="{429ADE06-02BD-495F-B746-73FF4973EB15}" srcOrd="0" destOrd="0" presId="urn:microsoft.com/office/officeart/2008/layout/LinedList"/>
    <dgm:cxn modelId="{259C7158-45D6-463A-816B-BC3E781B59B6}" type="presParOf" srcId="{F7ACD69A-AF5F-42CD-9F8B-EB1C50819898}" destId="{A0B02709-EF20-4431-B21F-8714E2C34256}" srcOrd="1" destOrd="0" presId="urn:microsoft.com/office/officeart/2008/layout/LinedList"/>
    <dgm:cxn modelId="{24166C66-F974-406A-B502-A6CDE3C71C98}" type="presParOf" srcId="{F7ACD69A-AF5F-42CD-9F8B-EB1C50819898}" destId="{1158E02E-A618-4B4F-9F32-093098B6A032}" srcOrd="2" destOrd="0" presId="urn:microsoft.com/office/officeart/2008/layout/LinedList"/>
    <dgm:cxn modelId="{C962379C-CCAA-496D-BEDB-12DA1E733D92}" type="presParOf" srcId="{A725E67E-38F5-434D-AED5-434281CCE59F}" destId="{BD86CE0D-3343-481A-863C-71F36D5747AE}" srcOrd="8" destOrd="0" presId="urn:microsoft.com/office/officeart/2008/layout/LinedList"/>
    <dgm:cxn modelId="{E1FE85AC-EC53-48D4-B068-52E648C549A5}" type="presParOf" srcId="{A725E67E-38F5-434D-AED5-434281CCE59F}" destId="{12AD690E-D789-4E94-90A9-E77C2B5BBD68}" srcOrd="9" destOrd="0" presId="urn:microsoft.com/office/officeart/2008/layout/LinedList"/>
    <dgm:cxn modelId="{972A4F11-0BDA-4E4F-9DFD-FF908AAE28AE}" type="presParOf" srcId="{A725E67E-38F5-434D-AED5-434281CCE59F}" destId="{9D59F269-A1D0-41D1-BDDD-9EBD82FD336A}" srcOrd="10" destOrd="0" presId="urn:microsoft.com/office/officeart/2008/layout/LinedList"/>
    <dgm:cxn modelId="{CDB6B756-1199-4384-A00D-0C3463345332}" type="presParOf" srcId="{9D59F269-A1D0-41D1-BDDD-9EBD82FD336A}" destId="{86418A72-C06B-4E25-B4CC-581F8BC38FDC}" srcOrd="0" destOrd="0" presId="urn:microsoft.com/office/officeart/2008/layout/LinedList"/>
    <dgm:cxn modelId="{9CB97D98-DD73-410B-B8B5-6E8A15A7FE34}" type="presParOf" srcId="{9D59F269-A1D0-41D1-BDDD-9EBD82FD336A}" destId="{34ADB6D0-64F5-48FB-BA82-663852A673E7}" srcOrd="1" destOrd="0" presId="urn:microsoft.com/office/officeart/2008/layout/LinedList"/>
    <dgm:cxn modelId="{BE94B238-3067-43F8-9F92-BA8ABB82E14E}" type="presParOf" srcId="{9D59F269-A1D0-41D1-BDDD-9EBD82FD336A}" destId="{9DF2E7F2-9FFB-44FA-AA95-9CF1B164515F}" srcOrd="2" destOrd="0" presId="urn:microsoft.com/office/officeart/2008/layout/LinedList"/>
    <dgm:cxn modelId="{3BA7B337-AA1C-4DAF-B9B3-8DCC4D47C704}" type="presParOf" srcId="{A725E67E-38F5-434D-AED5-434281CCE59F}" destId="{DF18FFE4-5B0B-48EC-9D06-865D1898D222}" srcOrd="11" destOrd="0" presId="urn:microsoft.com/office/officeart/2008/layout/LinedList"/>
    <dgm:cxn modelId="{5E4ADA05-6B69-48AF-9427-8E1EB059ED6C}" type="presParOf" srcId="{A725E67E-38F5-434D-AED5-434281CCE59F}" destId="{EC57D203-21E6-4A81-A779-F4D98656587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31DEB-D025-470E-8488-C92A82F33B50}">
      <dsp:nvSpPr>
        <dsp:cNvPr id="0" name=""/>
        <dsp:cNvSpPr/>
      </dsp:nvSpPr>
      <dsp:spPr>
        <a:xfrm>
          <a:off x="0" y="174768"/>
          <a:ext cx="5221816" cy="727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An investment firm must classify its client as a retail client, a professional client or an eligible counterparty.</a:t>
          </a:r>
          <a:endParaRPr lang="fi-FI" sz="1300" kern="1200"/>
        </a:p>
      </dsp:txBody>
      <dsp:txXfrm>
        <a:off x="35500" y="210268"/>
        <a:ext cx="5150816" cy="656228"/>
      </dsp:txXfrm>
    </dsp:sp>
    <dsp:sp modelId="{C5CF1992-95F6-4FF4-88AB-BBD45A17E778}">
      <dsp:nvSpPr>
        <dsp:cNvPr id="0" name=""/>
        <dsp:cNvSpPr/>
      </dsp:nvSpPr>
      <dsp:spPr>
        <a:xfrm>
          <a:off x="0" y="939436"/>
          <a:ext cx="5221816" cy="727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Professional client means a client with sufficient experience, knowledge and expertise to make independent investment decisions and to properly assess the risks arising from them.</a:t>
          </a:r>
          <a:endParaRPr lang="fi-FI" sz="1300" kern="1200"/>
        </a:p>
      </dsp:txBody>
      <dsp:txXfrm>
        <a:off x="35500" y="974936"/>
        <a:ext cx="5150816" cy="656228"/>
      </dsp:txXfrm>
    </dsp:sp>
    <dsp:sp modelId="{521122A3-C65C-470D-A9E2-75217C1331A5}">
      <dsp:nvSpPr>
        <dsp:cNvPr id="0" name=""/>
        <dsp:cNvSpPr/>
      </dsp:nvSpPr>
      <dsp:spPr>
        <a:xfrm>
          <a:off x="0" y="1704104"/>
          <a:ext cx="5221816" cy="727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 The classification of clients as non-professional and professional clients and as eligible counterparties defines the client's rights and obligations in relation to the investment firm.</a:t>
          </a:r>
          <a:endParaRPr lang="fi-FI" sz="1300" kern="1200" dirty="0"/>
        </a:p>
      </dsp:txBody>
      <dsp:txXfrm>
        <a:off x="35500" y="1739604"/>
        <a:ext cx="5150816" cy="656228"/>
      </dsp:txXfrm>
    </dsp:sp>
    <dsp:sp modelId="{E92EE198-F9DB-4674-AAB0-6CF2D7E27068}">
      <dsp:nvSpPr>
        <dsp:cNvPr id="0" name=""/>
        <dsp:cNvSpPr/>
      </dsp:nvSpPr>
      <dsp:spPr>
        <a:xfrm>
          <a:off x="0" y="2468772"/>
          <a:ext cx="5221816" cy="727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Non-professional clients are most widely covered by the code of conduct for customer protection</a:t>
          </a:r>
          <a:endParaRPr lang="fi-FI" sz="1300" kern="1200"/>
        </a:p>
      </dsp:txBody>
      <dsp:txXfrm>
        <a:off x="35500" y="2504272"/>
        <a:ext cx="5150816" cy="656228"/>
      </dsp:txXfrm>
    </dsp:sp>
    <dsp:sp modelId="{7CB7D1F3-BA86-488D-857C-896A27812BD0}">
      <dsp:nvSpPr>
        <dsp:cNvPr id="0" name=""/>
        <dsp:cNvSpPr/>
      </dsp:nvSpPr>
      <dsp:spPr>
        <a:xfrm>
          <a:off x="0" y="3233440"/>
          <a:ext cx="5221816" cy="7272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In practice, the majority of an investment firm's clients are non-professional clients.</a:t>
          </a:r>
          <a:endParaRPr lang="fi-FI" sz="1300" kern="1200"/>
        </a:p>
      </dsp:txBody>
      <dsp:txXfrm>
        <a:off x="35500" y="3268940"/>
        <a:ext cx="5150816" cy="656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CAD1-FE09-4DDA-8CF6-ED83852B665E}">
      <dsp:nvSpPr>
        <dsp:cNvPr id="0" name=""/>
        <dsp:cNvSpPr/>
      </dsp:nvSpPr>
      <dsp:spPr>
        <a:xfrm>
          <a:off x="0" y="0"/>
          <a:ext cx="4003299" cy="4003299"/>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3483F-371D-4519-A092-2B143343D768}">
      <dsp:nvSpPr>
        <dsp:cNvPr id="0" name=""/>
        <dsp:cNvSpPr/>
      </dsp:nvSpPr>
      <dsp:spPr>
        <a:xfrm>
          <a:off x="2001649" y="0"/>
          <a:ext cx="8941514" cy="400329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information on financial instruments and proposed investment strategies must include appropriate guidance on and warnings of the </a:t>
          </a:r>
          <a:r>
            <a:rPr lang="en-US" sz="1200" b="1" kern="1200">
              <a:solidFill>
                <a:schemeClr val="accent4"/>
              </a:solidFill>
            </a:rPr>
            <a:t>risks</a:t>
          </a:r>
          <a:r>
            <a:rPr lang="en-US" sz="1200" b="1" kern="1200"/>
            <a:t> associated with investments in those instruments or in respect of particular investment strategies and whether the financial instrument is intended for retail or professional clients, taking account of the identified target market in accordance with paragraph 2;</a:t>
          </a:r>
          <a:endParaRPr lang="fi-FI" sz="1200" kern="1200" dirty="0"/>
        </a:p>
      </dsp:txBody>
      <dsp:txXfrm>
        <a:off x="2001649" y="0"/>
        <a:ext cx="8941514" cy="1200992"/>
      </dsp:txXfrm>
    </dsp:sp>
    <dsp:sp modelId="{5E96FD6B-8B4E-4389-92F2-6F7BD5CC2C24}">
      <dsp:nvSpPr>
        <dsp:cNvPr id="0" name=""/>
        <dsp:cNvSpPr/>
      </dsp:nvSpPr>
      <dsp:spPr>
        <a:xfrm>
          <a:off x="700578" y="1200992"/>
          <a:ext cx="2602142" cy="2602142"/>
        </a:xfrm>
        <a:prstGeom prst="pie">
          <a:avLst>
            <a:gd name="adj1" fmla="val 5400000"/>
            <a:gd name="adj2" fmla="val 16200000"/>
          </a:avLst>
        </a:prstGeom>
        <a:solidFill>
          <a:schemeClr val="accent3">
            <a:hueOff val="-3896889"/>
            <a:satOff val="-4547"/>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9370-EDEC-4338-806B-4515E290E663}">
      <dsp:nvSpPr>
        <dsp:cNvPr id="0" name=""/>
        <dsp:cNvSpPr/>
      </dsp:nvSpPr>
      <dsp:spPr>
        <a:xfrm>
          <a:off x="2001649" y="1200992"/>
          <a:ext cx="8941514" cy="2602142"/>
        </a:xfrm>
        <a:prstGeom prst="rect">
          <a:avLst/>
        </a:prstGeom>
        <a:solidFill>
          <a:schemeClr val="lt1">
            <a:alpha val="90000"/>
            <a:hueOff val="0"/>
            <a:satOff val="0"/>
            <a:lumOff val="0"/>
            <a:alphaOff val="0"/>
          </a:schemeClr>
        </a:solidFill>
        <a:ln w="12700" cap="flat" cmpd="sng" algn="ctr">
          <a:solidFill>
            <a:schemeClr val="accent3">
              <a:hueOff val="-3896889"/>
              <a:satOff val="-4547"/>
              <a:lumOff val="10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 the information on </a:t>
          </a:r>
          <a:r>
            <a:rPr lang="en-US" sz="1200" b="1" kern="1200" dirty="0">
              <a:solidFill>
                <a:srgbClr val="FF0000"/>
              </a:solidFill>
            </a:rPr>
            <a:t>all costs and associated charges </a:t>
          </a:r>
          <a:r>
            <a:rPr lang="en-US" sz="1200" b="1" kern="1200" dirty="0"/>
            <a:t>must include information relating to both investment and ancillary services, including the </a:t>
          </a:r>
          <a:r>
            <a:rPr lang="en-US" sz="1200" b="1" kern="1200" dirty="0">
              <a:solidFill>
                <a:schemeClr val="accent4"/>
              </a:solidFill>
            </a:rPr>
            <a:t>cost of advice</a:t>
          </a:r>
          <a:r>
            <a:rPr lang="en-US" sz="1200" b="1" kern="1200" dirty="0"/>
            <a:t>, where relevant, the </a:t>
          </a:r>
          <a:r>
            <a:rPr lang="en-US" sz="1200" b="1" kern="1200" dirty="0">
              <a:solidFill>
                <a:schemeClr val="accent4"/>
              </a:solidFill>
            </a:rPr>
            <a:t>cost of the financial instrument </a:t>
          </a:r>
          <a:r>
            <a:rPr lang="en-US" sz="1200" b="1" kern="1200" dirty="0"/>
            <a:t>recommended or marketed to the client and how the client may pay for it, also encompassing any third-party payments.</a:t>
          </a:r>
          <a:endParaRPr lang="fi-FI" sz="1200" kern="1200" dirty="0"/>
        </a:p>
      </dsp:txBody>
      <dsp:txXfrm>
        <a:off x="2001649" y="1200992"/>
        <a:ext cx="8941514" cy="1200988"/>
      </dsp:txXfrm>
    </dsp:sp>
    <dsp:sp modelId="{31E483DF-EC6D-4A98-AB81-8DA35838E3EE}">
      <dsp:nvSpPr>
        <dsp:cNvPr id="0" name=""/>
        <dsp:cNvSpPr/>
      </dsp:nvSpPr>
      <dsp:spPr>
        <a:xfrm>
          <a:off x="1401155" y="2401981"/>
          <a:ext cx="1200988" cy="1200988"/>
        </a:xfrm>
        <a:prstGeom prst="pie">
          <a:avLst>
            <a:gd name="adj1" fmla="val 5400000"/>
            <a:gd name="adj2" fmla="val 16200000"/>
          </a:avLst>
        </a:prstGeom>
        <a:solidFill>
          <a:schemeClr val="accent3">
            <a:hueOff val="-7793778"/>
            <a:satOff val="-9094"/>
            <a:lumOff val="207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A6CA4-D373-4165-823C-95703344F037}">
      <dsp:nvSpPr>
        <dsp:cNvPr id="0" name=""/>
        <dsp:cNvSpPr/>
      </dsp:nvSpPr>
      <dsp:spPr>
        <a:xfrm>
          <a:off x="2001649" y="2401981"/>
          <a:ext cx="8941514" cy="1200988"/>
        </a:xfrm>
        <a:prstGeom prst="rect">
          <a:avLst/>
        </a:prstGeom>
        <a:solidFill>
          <a:schemeClr val="lt1">
            <a:alpha val="90000"/>
            <a:hueOff val="0"/>
            <a:satOff val="0"/>
            <a:lumOff val="0"/>
            <a:alphaOff val="0"/>
          </a:schemeClr>
        </a:solidFill>
        <a:ln w="12700" cap="flat" cmpd="sng" algn="ctr">
          <a:solidFill>
            <a:schemeClr val="accent3">
              <a:hueOff val="-7793778"/>
              <a:satOff val="-9094"/>
              <a:lumOff val="207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The information about all costs and charges, including costs and charges in connection with the investment service and the financial instrument, which are not caused by the occurrence of underlying market risk, shall be aggregated to allow the client to understand </a:t>
          </a:r>
          <a:r>
            <a:rPr lang="en-US" sz="1200" b="1" kern="1200" dirty="0">
              <a:solidFill>
                <a:schemeClr val="accent4"/>
              </a:solidFill>
            </a:rPr>
            <a:t>the overall cost as well as the cumulative effect on return </a:t>
          </a:r>
          <a:r>
            <a:rPr lang="en-US" sz="1200" b="1" kern="1200" dirty="0"/>
            <a:t>of the investment, and where the client so requests, an </a:t>
          </a:r>
          <a:r>
            <a:rPr lang="en-US" sz="1200" b="1" kern="1200" dirty="0" err="1">
              <a:solidFill>
                <a:schemeClr val="accent4"/>
              </a:solidFill>
            </a:rPr>
            <a:t>itemised</a:t>
          </a:r>
          <a:r>
            <a:rPr lang="en-US" sz="1200" b="1" kern="1200" dirty="0">
              <a:solidFill>
                <a:schemeClr val="accent4"/>
              </a:solidFill>
            </a:rPr>
            <a:t> breakdown </a:t>
          </a:r>
          <a:r>
            <a:rPr lang="en-US" sz="1200" b="1" kern="1200" dirty="0"/>
            <a:t>shall be provided. Where applicable, such information shall be provided to the client </a:t>
          </a:r>
          <a:r>
            <a:rPr lang="en-US" sz="1200" b="1" kern="1200" dirty="0">
              <a:solidFill>
                <a:schemeClr val="accent4"/>
              </a:solidFill>
            </a:rPr>
            <a:t>on a regular basis, at least annually</a:t>
          </a:r>
          <a:r>
            <a:rPr lang="en-US" sz="1200" b="1" kern="1200" dirty="0"/>
            <a:t>, during the life of the investment.</a:t>
          </a:r>
          <a:endParaRPr lang="fi-FI" sz="1200" kern="1200" dirty="0"/>
        </a:p>
      </dsp:txBody>
      <dsp:txXfrm>
        <a:off x="2001649" y="2401981"/>
        <a:ext cx="8941514" cy="12009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2DB4-93FE-4D7E-92C5-86936B7AD1B8}">
      <dsp:nvSpPr>
        <dsp:cNvPr id="0" name=""/>
        <dsp:cNvSpPr/>
      </dsp:nvSpPr>
      <dsp:spPr>
        <a:xfrm>
          <a:off x="0" y="0"/>
          <a:ext cx="3694175" cy="369417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71A65-7A9E-4866-8962-871F607B4C6B}">
      <dsp:nvSpPr>
        <dsp:cNvPr id="0" name=""/>
        <dsp:cNvSpPr/>
      </dsp:nvSpPr>
      <dsp:spPr>
        <a:xfrm>
          <a:off x="1847087" y="0"/>
          <a:ext cx="8321040" cy="3694175"/>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PRIIP products offer special investment solutions designed to meet the needs of private investors.</a:t>
          </a:r>
          <a:endParaRPr lang="fi-FI" sz="1900" kern="1200"/>
        </a:p>
      </dsp:txBody>
      <dsp:txXfrm>
        <a:off x="1847087" y="0"/>
        <a:ext cx="4160520" cy="1108255"/>
      </dsp:txXfrm>
    </dsp:sp>
    <dsp:sp modelId="{FE1610A4-F1E0-41A0-9B08-A82E90AABE04}">
      <dsp:nvSpPr>
        <dsp:cNvPr id="0" name=""/>
        <dsp:cNvSpPr/>
      </dsp:nvSpPr>
      <dsp:spPr>
        <a:xfrm>
          <a:off x="646482" y="1108255"/>
          <a:ext cx="2401211" cy="2401211"/>
        </a:xfrm>
        <a:prstGeom prst="pie">
          <a:avLst>
            <a:gd name="adj1" fmla="val 54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43FF2-43C4-41A1-BDCE-D4F26CFDAC00}">
      <dsp:nvSpPr>
        <dsp:cNvPr id="0" name=""/>
        <dsp:cNvSpPr/>
      </dsp:nvSpPr>
      <dsp:spPr>
        <a:xfrm>
          <a:off x="1847087" y="1108255"/>
          <a:ext cx="8321040" cy="2401211"/>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It is essential to prepare a </a:t>
          </a:r>
          <a:r>
            <a:rPr lang="en-US" sz="1900" kern="1200" dirty="0">
              <a:solidFill>
                <a:schemeClr val="accent4"/>
              </a:solidFill>
            </a:rPr>
            <a:t>key information document</a:t>
          </a:r>
          <a:endParaRPr lang="fi-FI" sz="1900" kern="1200" dirty="0">
            <a:solidFill>
              <a:schemeClr val="accent4"/>
            </a:solidFill>
          </a:endParaRPr>
        </a:p>
      </dsp:txBody>
      <dsp:txXfrm>
        <a:off x="1847087" y="1108255"/>
        <a:ext cx="4160520" cy="1108251"/>
      </dsp:txXfrm>
    </dsp:sp>
    <dsp:sp modelId="{E338CA7E-EF63-459B-8EAD-83D4A9D33030}">
      <dsp:nvSpPr>
        <dsp:cNvPr id="0" name=""/>
        <dsp:cNvSpPr/>
      </dsp:nvSpPr>
      <dsp:spPr>
        <a:xfrm>
          <a:off x="1292962" y="2216506"/>
          <a:ext cx="1108251" cy="1108251"/>
        </a:xfrm>
        <a:prstGeom prst="pie">
          <a:avLst>
            <a:gd name="adj1" fmla="val 54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D7E35-977F-4DA9-BD6A-83EE34AC09F3}">
      <dsp:nvSpPr>
        <dsp:cNvPr id="0" name=""/>
        <dsp:cNvSpPr/>
      </dsp:nvSpPr>
      <dsp:spPr>
        <a:xfrm>
          <a:off x="1847087" y="2216506"/>
          <a:ext cx="8321040" cy="1108251"/>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 key information document alone is not sufficient to replace other disclosure requirements</a:t>
          </a:r>
          <a:endParaRPr lang="fi-FI" sz="1900" kern="1200"/>
        </a:p>
      </dsp:txBody>
      <dsp:txXfrm>
        <a:off x="1847087" y="2216506"/>
        <a:ext cx="4160520" cy="1108251"/>
      </dsp:txXfrm>
    </dsp:sp>
    <dsp:sp modelId="{35CA3E7D-5730-4D99-AB1F-065558ACD3E2}">
      <dsp:nvSpPr>
        <dsp:cNvPr id="0" name=""/>
        <dsp:cNvSpPr/>
      </dsp:nvSpPr>
      <dsp:spPr>
        <a:xfrm>
          <a:off x="6007607" y="0"/>
          <a:ext cx="4160520" cy="11082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Products are bundled with </a:t>
          </a:r>
          <a:r>
            <a:rPr lang="en-US" sz="1000" kern="1200" dirty="0">
              <a:solidFill>
                <a:schemeClr val="accent4"/>
              </a:solidFill>
            </a:rPr>
            <a:t>insurance coverage</a:t>
          </a:r>
          <a:r>
            <a:rPr lang="en-US" sz="1000" kern="1200" dirty="0"/>
            <a:t>, or they can be </a:t>
          </a:r>
          <a:r>
            <a:rPr lang="en-US" sz="1000" kern="1200" dirty="0">
              <a:solidFill>
                <a:schemeClr val="accent4"/>
              </a:solidFill>
            </a:rPr>
            <a:t>complex and difficult </a:t>
          </a:r>
          <a:r>
            <a:rPr lang="en-US" sz="1000" kern="1200" dirty="0"/>
            <a:t>to understand, making it difficult for investors to understand and compare their features and risks.</a:t>
          </a:r>
          <a:endParaRPr lang="fi-FI" sz="1000" kern="1200" dirty="0"/>
        </a:p>
        <a:p>
          <a:pPr marL="57150" lvl="1" indent="-57150" algn="l" defTabSz="444500">
            <a:lnSpc>
              <a:spcPct val="90000"/>
            </a:lnSpc>
            <a:spcBef>
              <a:spcPct val="0"/>
            </a:spcBef>
            <a:spcAft>
              <a:spcPct val="15000"/>
            </a:spcAft>
            <a:buChar char="•"/>
          </a:pPr>
          <a:r>
            <a:rPr lang="en-US" sz="1000" kern="1200"/>
            <a:t>PRIIP products include mutual funds, life insurance contracts with investment features, structured products and structured deposits.</a:t>
          </a:r>
          <a:endParaRPr lang="fi-FI" sz="1000" kern="1200"/>
        </a:p>
        <a:p>
          <a:pPr marL="57150" lvl="1" indent="-57150" algn="l" defTabSz="444500">
            <a:lnSpc>
              <a:spcPct val="90000"/>
            </a:lnSpc>
            <a:spcBef>
              <a:spcPct val="0"/>
            </a:spcBef>
            <a:spcAft>
              <a:spcPct val="15000"/>
            </a:spcAft>
            <a:buChar char="•"/>
          </a:pPr>
          <a:r>
            <a:rPr lang="en-US" sz="1000" kern="1200" dirty="0">
              <a:solidFill>
                <a:schemeClr val="accent4"/>
              </a:solidFill>
            </a:rPr>
            <a:t>Directly owned assets, such as shares and government bonds, are not covered by the PRIIP Regulation</a:t>
          </a:r>
          <a:endParaRPr lang="fi-FI" sz="1000" kern="1200" dirty="0">
            <a:solidFill>
              <a:schemeClr val="accent4"/>
            </a:solidFill>
          </a:endParaRPr>
        </a:p>
      </dsp:txBody>
      <dsp:txXfrm>
        <a:off x="6007607" y="0"/>
        <a:ext cx="4160520" cy="11082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A79F6-1CA6-4A00-A7F2-0DA6B896F7D2}">
      <dsp:nvSpPr>
        <dsp:cNvPr id="0" name=""/>
        <dsp:cNvSpPr/>
      </dsp:nvSpPr>
      <dsp:spPr>
        <a:xfrm>
          <a:off x="0" y="0"/>
          <a:ext cx="107807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FD519-0A12-4041-9D73-52A22D0EB45F}">
      <dsp:nvSpPr>
        <dsp:cNvPr id="0" name=""/>
        <dsp:cNvSpPr/>
      </dsp:nvSpPr>
      <dsp:spPr>
        <a:xfrm>
          <a:off x="0" y="0"/>
          <a:ext cx="1078079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‘Systematic </a:t>
          </a:r>
          <a:r>
            <a:rPr lang="en-US" sz="1800" b="1" kern="1200" dirty="0" err="1"/>
            <a:t>internaliser</a:t>
          </a:r>
          <a:r>
            <a:rPr lang="en-US" sz="1800" b="1" kern="1200" dirty="0"/>
            <a:t>’ means an investment firm which, on an </a:t>
          </a:r>
          <a:r>
            <a:rPr lang="en-US" sz="1800" b="1" kern="1200" dirty="0" err="1"/>
            <a:t>organised</a:t>
          </a:r>
          <a:r>
            <a:rPr lang="en-US" sz="1800" b="1" kern="1200" dirty="0"/>
            <a:t>, frequent systematic and substantial basis, deals </a:t>
          </a:r>
          <a:r>
            <a:rPr lang="en-US" sz="1800" b="1" kern="1200" dirty="0">
              <a:solidFill>
                <a:schemeClr val="accent4"/>
              </a:solidFill>
            </a:rPr>
            <a:t>on own account </a:t>
          </a:r>
          <a:r>
            <a:rPr lang="en-US" sz="1800" b="1" kern="1200" dirty="0"/>
            <a:t>when executing </a:t>
          </a:r>
          <a:r>
            <a:rPr lang="en-US" sz="1800" b="1" kern="1200" dirty="0">
              <a:solidFill>
                <a:schemeClr val="accent4"/>
              </a:solidFill>
            </a:rPr>
            <a:t>client orders outside a regulated market</a:t>
          </a:r>
          <a:r>
            <a:rPr lang="en-US" sz="1800" b="1" kern="1200" dirty="0"/>
            <a:t>, an MTF or an OTF without operating a multilateral system;</a:t>
          </a:r>
          <a:endParaRPr lang="fi-FI" sz="1800" kern="1200" dirty="0"/>
        </a:p>
      </dsp:txBody>
      <dsp:txXfrm>
        <a:off x="0" y="0"/>
        <a:ext cx="10780799" cy="957889"/>
      </dsp:txXfrm>
    </dsp:sp>
    <dsp:sp modelId="{7EF599A9-A4CF-4B70-845A-DA07392AC765}">
      <dsp:nvSpPr>
        <dsp:cNvPr id="0" name=""/>
        <dsp:cNvSpPr/>
      </dsp:nvSpPr>
      <dsp:spPr>
        <a:xfrm>
          <a:off x="0" y="957889"/>
          <a:ext cx="107807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E367F-91D2-442E-B641-1FA5F0119D53}">
      <dsp:nvSpPr>
        <dsp:cNvPr id="0" name=""/>
        <dsp:cNvSpPr/>
      </dsp:nvSpPr>
      <dsp:spPr>
        <a:xfrm>
          <a:off x="0" y="957889"/>
          <a:ext cx="1078079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kern="1200"/>
            <a:t>A prior notice to the supervising authority must be made </a:t>
          </a:r>
          <a:endParaRPr lang="fi-FI" sz="1800" kern="1200"/>
        </a:p>
      </dsp:txBody>
      <dsp:txXfrm>
        <a:off x="0" y="957889"/>
        <a:ext cx="10780799" cy="957889"/>
      </dsp:txXfrm>
    </dsp:sp>
    <dsp:sp modelId="{3117A459-9EF0-4C2E-97A9-D2D23106AD65}">
      <dsp:nvSpPr>
        <dsp:cNvPr id="0" name=""/>
        <dsp:cNvSpPr/>
      </dsp:nvSpPr>
      <dsp:spPr>
        <a:xfrm>
          <a:off x="0" y="1915778"/>
          <a:ext cx="107807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15EEF-DF8F-4D33-86D1-54BCB2C4DFE3}">
      <dsp:nvSpPr>
        <dsp:cNvPr id="0" name=""/>
        <dsp:cNvSpPr/>
      </dsp:nvSpPr>
      <dsp:spPr>
        <a:xfrm>
          <a:off x="0" y="1915778"/>
          <a:ext cx="1078079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Systematic internalisers shall publish a fixed quotation for the shares admitted to trading on a regulated market for which they are internal executors and for which the market is liquid.</a:t>
          </a:r>
          <a:endParaRPr lang="fi-FI" sz="1800" kern="1200"/>
        </a:p>
      </dsp:txBody>
      <dsp:txXfrm>
        <a:off x="0" y="1915778"/>
        <a:ext cx="10780799" cy="957889"/>
      </dsp:txXfrm>
    </dsp:sp>
    <dsp:sp modelId="{37DAD5A4-3401-4BF4-AA57-BB26BA3F74AA}">
      <dsp:nvSpPr>
        <dsp:cNvPr id="0" name=""/>
        <dsp:cNvSpPr/>
      </dsp:nvSpPr>
      <dsp:spPr>
        <a:xfrm>
          <a:off x="0" y="2873667"/>
          <a:ext cx="107807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1FEA0-B86A-44F4-8BC4-E3D60B8A7DBD}">
      <dsp:nvSpPr>
        <dsp:cNvPr id="0" name=""/>
        <dsp:cNvSpPr/>
      </dsp:nvSpPr>
      <dsp:spPr>
        <a:xfrm>
          <a:off x="0" y="2873667"/>
          <a:ext cx="1078079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If the shares do not have a liquid market, they must inform their clients of their offer upon request.</a:t>
          </a:r>
          <a:endParaRPr lang="fi-FI" sz="1800" kern="1200"/>
        </a:p>
      </dsp:txBody>
      <dsp:txXfrm>
        <a:off x="0" y="2873667"/>
        <a:ext cx="10780799" cy="9578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72411-6807-4C3C-9CFB-FDA86998B869}">
      <dsp:nvSpPr>
        <dsp:cNvPr id="0" name=""/>
        <dsp:cNvSpPr/>
      </dsp:nvSpPr>
      <dsp:spPr>
        <a:xfrm>
          <a:off x="3419" y="1082860"/>
          <a:ext cx="3334245" cy="131053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Systematic </a:t>
          </a:r>
          <a:r>
            <a:rPr lang="en-US" sz="1200" b="1" kern="1200" dirty="0" err="1"/>
            <a:t>internalisers</a:t>
          </a:r>
          <a:r>
            <a:rPr lang="en-US" sz="1200" b="1" kern="1200" dirty="0"/>
            <a:t> </a:t>
          </a:r>
          <a:r>
            <a:rPr lang="en-US" sz="1200" b="1" kern="1200" dirty="0">
              <a:solidFill>
                <a:schemeClr val="accent2">
                  <a:lumMod val="20000"/>
                  <a:lumOff val="80000"/>
                </a:schemeClr>
              </a:solidFill>
            </a:rPr>
            <a:t>must execute orders </a:t>
          </a:r>
          <a:r>
            <a:rPr lang="en-US" sz="1200" b="1" kern="1200" dirty="0"/>
            <a:t>received from customers for the shares for which they are systematic </a:t>
          </a:r>
          <a:r>
            <a:rPr lang="en-US" sz="1200" b="1" kern="1200" dirty="0" err="1"/>
            <a:t>internalisers</a:t>
          </a:r>
          <a:r>
            <a:rPr lang="en-US" sz="1200" b="1" kern="1200" dirty="0"/>
            <a:t> </a:t>
          </a:r>
          <a:r>
            <a:rPr lang="en-US" sz="1200" b="1" kern="1200" dirty="0">
              <a:solidFill>
                <a:schemeClr val="accent2">
                  <a:lumMod val="20000"/>
                  <a:lumOff val="80000"/>
                </a:schemeClr>
              </a:solidFill>
            </a:rPr>
            <a:t>at the quoted price </a:t>
          </a:r>
          <a:r>
            <a:rPr lang="en-US" sz="1200" b="1" kern="1200" dirty="0"/>
            <a:t>at the time of receipt of the order.</a:t>
          </a:r>
          <a:endParaRPr lang="fi-FI" sz="1200" kern="1200" dirty="0"/>
        </a:p>
      </dsp:txBody>
      <dsp:txXfrm>
        <a:off x="3419" y="1082860"/>
        <a:ext cx="3334245" cy="1310539"/>
      </dsp:txXfrm>
    </dsp:sp>
    <dsp:sp modelId="{792AA0B8-0870-4FD0-B8BE-4AFDED5BD0CC}">
      <dsp:nvSpPr>
        <dsp:cNvPr id="0" name=""/>
        <dsp:cNvSpPr/>
      </dsp:nvSpPr>
      <dsp:spPr>
        <a:xfrm>
          <a:off x="3419" y="2393399"/>
          <a:ext cx="3334245" cy="5270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E9B6E-4156-4E51-9E8F-CD4E86AE6538}">
      <dsp:nvSpPr>
        <dsp:cNvPr id="0" name=""/>
        <dsp:cNvSpPr/>
      </dsp:nvSpPr>
      <dsp:spPr>
        <a:xfrm>
          <a:off x="3804459" y="1082860"/>
          <a:ext cx="3334245" cy="1310539"/>
        </a:xfrm>
        <a:prstGeom prst="rect">
          <a:avLst/>
        </a:prstGeom>
        <a:solidFill>
          <a:schemeClr val="accent5">
            <a:hueOff val="8704932"/>
            <a:satOff val="3846"/>
            <a:lumOff val="-4216"/>
            <a:alphaOff val="0"/>
          </a:schemeClr>
        </a:solidFill>
        <a:ln w="12700" cap="flat" cmpd="sng" algn="ctr">
          <a:solidFill>
            <a:schemeClr val="accent5">
              <a:hueOff val="8704932"/>
              <a:satOff val="3846"/>
              <a:lumOff val="-42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Systematic </a:t>
          </a:r>
          <a:r>
            <a:rPr lang="en-US" sz="1200" b="1" kern="1200" dirty="0" err="1"/>
            <a:t>internalisers</a:t>
          </a:r>
          <a:r>
            <a:rPr lang="en-US" sz="1200" b="1" kern="1200" dirty="0"/>
            <a:t> must be able to </a:t>
          </a:r>
          <a:r>
            <a:rPr lang="en-US" sz="1200" b="1" kern="1200" dirty="0">
              <a:solidFill>
                <a:schemeClr val="accent4"/>
              </a:solidFill>
            </a:rPr>
            <a:t>select</a:t>
          </a:r>
          <a:r>
            <a:rPr lang="en-US" sz="1200" b="1" kern="1200" dirty="0"/>
            <a:t>, on the basis of their commercial policy and in an objective and non-discriminatory manner, </a:t>
          </a:r>
          <a:r>
            <a:rPr lang="en-US" sz="1200" b="1" kern="1200" dirty="0">
              <a:solidFill>
                <a:schemeClr val="accent4"/>
              </a:solidFill>
            </a:rPr>
            <a:t>the investors </a:t>
          </a:r>
          <a:r>
            <a:rPr lang="en-US" sz="1200" b="1" kern="1200" dirty="0"/>
            <a:t>to whom they will have access to their offers. To this end, there must be clear standards regarding the availability of their offers.</a:t>
          </a:r>
          <a:endParaRPr lang="fi-FI" sz="1200" kern="1200" dirty="0"/>
        </a:p>
      </dsp:txBody>
      <dsp:txXfrm>
        <a:off x="3804459" y="1082860"/>
        <a:ext cx="3334245" cy="1310539"/>
      </dsp:txXfrm>
    </dsp:sp>
    <dsp:sp modelId="{B2F7B33F-8B9C-4D98-A856-222830FECE58}">
      <dsp:nvSpPr>
        <dsp:cNvPr id="0" name=""/>
        <dsp:cNvSpPr/>
      </dsp:nvSpPr>
      <dsp:spPr>
        <a:xfrm>
          <a:off x="3804459" y="2393399"/>
          <a:ext cx="3334245" cy="527040"/>
        </a:xfrm>
        <a:prstGeom prst="rect">
          <a:avLst/>
        </a:prstGeom>
        <a:solidFill>
          <a:schemeClr val="accent5">
            <a:tint val="40000"/>
            <a:alpha val="90000"/>
            <a:hueOff val="8627848"/>
            <a:satOff val="-629"/>
            <a:lumOff val="-749"/>
            <a:alphaOff val="0"/>
          </a:schemeClr>
        </a:solidFill>
        <a:ln w="12700" cap="flat" cmpd="sng" algn="ctr">
          <a:solidFill>
            <a:schemeClr val="accent5">
              <a:tint val="40000"/>
              <a:alpha val="90000"/>
              <a:hueOff val="8627848"/>
              <a:satOff val="-629"/>
              <a:lumOff val="-7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90DE26-E8F0-4544-BA56-078F9D0417CF}">
      <dsp:nvSpPr>
        <dsp:cNvPr id="0" name=""/>
        <dsp:cNvSpPr/>
      </dsp:nvSpPr>
      <dsp:spPr>
        <a:xfrm>
          <a:off x="7605499" y="1082860"/>
          <a:ext cx="3334245" cy="1310539"/>
        </a:xfrm>
        <a:prstGeom prst="rect">
          <a:avLst/>
        </a:prstGeom>
        <a:solidFill>
          <a:schemeClr val="accent5">
            <a:hueOff val="17409864"/>
            <a:satOff val="7692"/>
            <a:lumOff val="-8432"/>
            <a:alphaOff val="0"/>
          </a:schemeClr>
        </a:solidFill>
        <a:ln w="12700" cap="flat" cmpd="sng" algn="ctr">
          <a:solidFill>
            <a:schemeClr val="accent5">
              <a:hueOff val="17409864"/>
              <a:satOff val="7692"/>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Systematic </a:t>
          </a:r>
          <a:r>
            <a:rPr lang="en-US" sz="1200" b="1" kern="1200" dirty="0" err="1"/>
            <a:t>internalisers</a:t>
          </a:r>
          <a:r>
            <a:rPr lang="en-US" sz="1200" b="1" kern="1200" dirty="0">
              <a:solidFill>
                <a:srgbClr val="FFFF00"/>
              </a:solidFill>
            </a:rPr>
            <a:t> may refuse to enter into or terminate business relationships</a:t>
          </a:r>
          <a:r>
            <a:rPr lang="en-US" sz="1200" b="1" kern="1200" dirty="0"/>
            <a:t> with investors based on commercial considerations, such as the investor’s credit status, counterparty risk, and the final settlement of the transaction.</a:t>
          </a:r>
          <a:endParaRPr lang="fi-FI" sz="1200" kern="1200" dirty="0"/>
        </a:p>
      </dsp:txBody>
      <dsp:txXfrm>
        <a:off x="7605499" y="1082860"/>
        <a:ext cx="3334245" cy="1310539"/>
      </dsp:txXfrm>
    </dsp:sp>
    <dsp:sp modelId="{6F775B8A-AFE1-431D-AA2E-E0547A5828FF}">
      <dsp:nvSpPr>
        <dsp:cNvPr id="0" name=""/>
        <dsp:cNvSpPr/>
      </dsp:nvSpPr>
      <dsp:spPr>
        <a:xfrm>
          <a:off x="7605499" y="2393399"/>
          <a:ext cx="3334245" cy="527040"/>
        </a:xfrm>
        <a:prstGeom prst="rect">
          <a:avLst/>
        </a:prstGeom>
        <a:solidFill>
          <a:schemeClr val="accent5">
            <a:tint val="40000"/>
            <a:alpha val="90000"/>
            <a:hueOff val="17255696"/>
            <a:satOff val="-1258"/>
            <a:lumOff val="-1497"/>
            <a:alphaOff val="0"/>
          </a:schemeClr>
        </a:solidFill>
        <a:ln w="12700" cap="flat" cmpd="sng" algn="ctr">
          <a:solidFill>
            <a:schemeClr val="accent5">
              <a:tint val="40000"/>
              <a:alpha val="90000"/>
              <a:hueOff val="17255696"/>
              <a:satOff val="-1258"/>
              <a:lumOff val="-149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985A-0CAE-4463-9D8B-38C976ECFE28}">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97186-6A59-46F1-8F3E-0395515EB0C9}">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Regulation of marketplaces (intensity varies according to marketplaces), e.g.</a:t>
          </a:r>
          <a:endParaRPr lang="fi-FI" sz="2100" kern="1200"/>
        </a:p>
      </dsp:txBody>
      <dsp:txXfrm>
        <a:off x="0" y="0"/>
        <a:ext cx="2156159" cy="3831557"/>
      </dsp:txXfrm>
    </dsp:sp>
    <dsp:sp modelId="{FBABC8C6-2277-48C6-97B9-551769B3779A}">
      <dsp:nvSpPr>
        <dsp:cNvPr id="0" name=""/>
        <dsp:cNvSpPr/>
      </dsp:nvSpPr>
      <dsp:spPr>
        <a:xfrm>
          <a:off x="2317871" y="22661"/>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Organization of activities</a:t>
          </a:r>
          <a:endParaRPr lang="fi-FI" sz="2000" kern="1200"/>
        </a:p>
      </dsp:txBody>
      <dsp:txXfrm>
        <a:off x="2317871" y="22661"/>
        <a:ext cx="8462927" cy="453220"/>
      </dsp:txXfrm>
    </dsp:sp>
    <dsp:sp modelId="{3EB4AD69-1759-4405-BF36-21C6B4776EF2}">
      <dsp:nvSpPr>
        <dsp:cNvPr id="0" name=""/>
        <dsp:cNvSpPr/>
      </dsp:nvSpPr>
      <dsp:spPr>
        <a:xfrm>
          <a:off x="2156159" y="47588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406B3A-872D-4213-925D-DEC8F2D4D333}">
      <dsp:nvSpPr>
        <dsp:cNvPr id="0" name=""/>
        <dsp:cNvSpPr/>
      </dsp:nvSpPr>
      <dsp:spPr>
        <a:xfrm>
          <a:off x="2317871" y="498542"/>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Supervisory task</a:t>
          </a:r>
          <a:endParaRPr lang="fi-FI" sz="2000" kern="1200"/>
        </a:p>
      </dsp:txBody>
      <dsp:txXfrm>
        <a:off x="2317871" y="498542"/>
        <a:ext cx="8462927" cy="453220"/>
      </dsp:txXfrm>
    </dsp:sp>
    <dsp:sp modelId="{5F2876A4-EBDE-45E6-869E-7AF05C80C1FB}">
      <dsp:nvSpPr>
        <dsp:cNvPr id="0" name=""/>
        <dsp:cNvSpPr/>
      </dsp:nvSpPr>
      <dsp:spPr>
        <a:xfrm>
          <a:off x="2156159" y="95176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BD2F8-5C8E-4CBC-871B-6B5B50CD35EF}">
      <dsp:nvSpPr>
        <dsp:cNvPr id="0" name=""/>
        <dsp:cNvSpPr/>
      </dsp:nvSpPr>
      <dsp:spPr>
        <a:xfrm>
          <a:off x="2317871" y="974423"/>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Contents and confirmation of the rules</a:t>
          </a:r>
          <a:endParaRPr lang="fi-FI" sz="2000" kern="1200"/>
        </a:p>
      </dsp:txBody>
      <dsp:txXfrm>
        <a:off x="2317871" y="974423"/>
        <a:ext cx="8462927" cy="453220"/>
      </dsp:txXfrm>
    </dsp:sp>
    <dsp:sp modelId="{5EFE760A-827B-4201-9221-9CD14275B8F0}">
      <dsp:nvSpPr>
        <dsp:cNvPr id="0" name=""/>
        <dsp:cNvSpPr/>
      </dsp:nvSpPr>
      <dsp:spPr>
        <a:xfrm>
          <a:off x="2156159" y="14276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5E242-1CB1-4341-BBD1-56DCE3D96DC7}">
      <dsp:nvSpPr>
        <dsp:cNvPr id="0" name=""/>
        <dsp:cNvSpPr/>
      </dsp:nvSpPr>
      <dsp:spPr>
        <a:xfrm>
          <a:off x="2317871" y="1450304"/>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Admission of a financial instrument to trading, eg on a stock exchange</a:t>
          </a:r>
          <a:endParaRPr lang="fi-FI" sz="2000" kern="1200"/>
        </a:p>
      </dsp:txBody>
      <dsp:txXfrm>
        <a:off x="2317871" y="1450304"/>
        <a:ext cx="8462927" cy="453220"/>
      </dsp:txXfrm>
    </dsp:sp>
    <dsp:sp modelId="{A9AC1E3F-CED6-402C-A6B0-FC8CF72855D3}">
      <dsp:nvSpPr>
        <dsp:cNvPr id="0" name=""/>
        <dsp:cNvSpPr/>
      </dsp:nvSpPr>
      <dsp:spPr>
        <a:xfrm>
          <a:off x="2156159" y="190352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52872-E8EF-4246-A24F-5B368FBFE8E4}">
      <dsp:nvSpPr>
        <dsp:cNvPr id="0" name=""/>
        <dsp:cNvSpPr/>
      </dsp:nvSpPr>
      <dsp:spPr>
        <a:xfrm>
          <a:off x="2317871" y="1926185"/>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Suspension and termination of trading</a:t>
          </a:r>
          <a:endParaRPr lang="fi-FI" sz="2000" kern="1200"/>
        </a:p>
      </dsp:txBody>
      <dsp:txXfrm>
        <a:off x="2317871" y="1926185"/>
        <a:ext cx="8462927" cy="453220"/>
      </dsp:txXfrm>
    </dsp:sp>
    <dsp:sp modelId="{C73AA1E0-F0C5-4B18-A398-6E69C89AB785}">
      <dsp:nvSpPr>
        <dsp:cNvPr id="0" name=""/>
        <dsp:cNvSpPr/>
      </dsp:nvSpPr>
      <dsp:spPr>
        <a:xfrm>
          <a:off x="2156159" y="2379405"/>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A89ED2-A98B-41EE-AFC3-07F7A49782B4}">
      <dsp:nvSpPr>
        <dsp:cNvPr id="0" name=""/>
        <dsp:cNvSpPr/>
      </dsp:nvSpPr>
      <dsp:spPr>
        <a:xfrm>
          <a:off x="2317871" y="2402066"/>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Delisting of a security</a:t>
          </a:r>
          <a:endParaRPr lang="fi-FI" sz="2000" kern="1200"/>
        </a:p>
      </dsp:txBody>
      <dsp:txXfrm>
        <a:off x="2317871" y="2402066"/>
        <a:ext cx="8462927" cy="453220"/>
      </dsp:txXfrm>
    </dsp:sp>
    <dsp:sp modelId="{D4B9AA35-662A-4D3E-AF75-9E4FDFCF73E8}">
      <dsp:nvSpPr>
        <dsp:cNvPr id="0" name=""/>
        <dsp:cNvSpPr/>
      </dsp:nvSpPr>
      <dsp:spPr>
        <a:xfrm>
          <a:off x="2156159" y="285528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8EBEF-C4B1-447E-AF66-E820AE888790}">
      <dsp:nvSpPr>
        <dsp:cNvPr id="0" name=""/>
        <dsp:cNvSpPr/>
      </dsp:nvSpPr>
      <dsp:spPr>
        <a:xfrm>
          <a:off x="2317871" y="2877947"/>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Rights of trading parties</a:t>
          </a:r>
          <a:endParaRPr lang="fi-FI" sz="2000" kern="1200"/>
        </a:p>
      </dsp:txBody>
      <dsp:txXfrm>
        <a:off x="2317871" y="2877947"/>
        <a:ext cx="8462927" cy="453220"/>
      </dsp:txXfrm>
    </dsp:sp>
    <dsp:sp modelId="{D12423EC-BEA9-45CA-AEEA-B65E2F3897BC}">
      <dsp:nvSpPr>
        <dsp:cNvPr id="0" name=""/>
        <dsp:cNvSpPr/>
      </dsp:nvSpPr>
      <dsp:spPr>
        <a:xfrm>
          <a:off x="2156159" y="333116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587E6-92F9-4C0B-9EE2-37DBEF814A43}">
      <dsp:nvSpPr>
        <dsp:cNvPr id="0" name=""/>
        <dsp:cNvSpPr/>
      </dsp:nvSpPr>
      <dsp:spPr>
        <a:xfrm>
          <a:off x="2317871" y="3353828"/>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Trading rules: self-regulation</a:t>
          </a:r>
          <a:endParaRPr lang="fi-FI" sz="2000" kern="1200"/>
        </a:p>
      </dsp:txBody>
      <dsp:txXfrm>
        <a:off x="2317871" y="3353828"/>
        <a:ext cx="8462927" cy="453220"/>
      </dsp:txXfrm>
    </dsp:sp>
    <dsp:sp modelId="{42B72374-62FA-4B99-B7E4-FD188A0B633E}">
      <dsp:nvSpPr>
        <dsp:cNvPr id="0" name=""/>
        <dsp:cNvSpPr/>
      </dsp:nvSpPr>
      <dsp:spPr>
        <a:xfrm>
          <a:off x="2156159" y="380704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FD08-676B-47A1-8C4B-3C3B4D416298}">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0C5CD-5F66-48C7-9595-34ECC0DE9C24}">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solidFill>
                <a:schemeClr val="accent4"/>
              </a:solidFill>
            </a:rPr>
            <a:t>The Exchange </a:t>
          </a:r>
          <a:r>
            <a:rPr lang="en-US" sz="800" b="1" kern="1200" dirty="0"/>
            <a:t>may decide to suspend or terminate trading in a financial instrument,</a:t>
          </a:r>
          <a:endParaRPr lang="fi-FI" sz="800" kern="1200" dirty="0"/>
        </a:p>
      </dsp:txBody>
      <dsp:txXfrm>
        <a:off x="0" y="1870"/>
        <a:ext cx="2156159" cy="1275938"/>
      </dsp:txXfrm>
    </dsp:sp>
    <dsp:sp modelId="{2237DAB0-4E02-492A-B230-78462D7047E1}">
      <dsp:nvSpPr>
        <dsp:cNvPr id="0" name=""/>
        <dsp:cNvSpPr/>
      </dsp:nvSpPr>
      <dsp:spPr>
        <a:xfrm>
          <a:off x="2317871" y="21807"/>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if the </a:t>
          </a:r>
          <a:r>
            <a:rPr lang="en-US" sz="1100" kern="1200" dirty="0">
              <a:solidFill>
                <a:schemeClr val="accent4"/>
              </a:solidFill>
            </a:rPr>
            <a:t>financial instrument or the issuer </a:t>
          </a:r>
          <a:r>
            <a:rPr lang="en-US" sz="1100" kern="1200" dirty="0"/>
            <a:t>of the security of the financial instrument </a:t>
          </a:r>
          <a:r>
            <a:rPr lang="en-US" sz="1100" kern="1200" dirty="0">
              <a:solidFill>
                <a:schemeClr val="accent4"/>
              </a:solidFill>
            </a:rPr>
            <a:t>no longer meets the requirements </a:t>
          </a:r>
          <a:r>
            <a:rPr lang="en-US" sz="1100" kern="1200" dirty="0"/>
            <a:t>of the rules of the stock exchange, or</a:t>
          </a:r>
          <a:endParaRPr lang="fi-FI" sz="1100" kern="1200" dirty="0"/>
        </a:p>
      </dsp:txBody>
      <dsp:txXfrm>
        <a:off x="2317871" y="21807"/>
        <a:ext cx="8462927" cy="398730"/>
      </dsp:txXfrm>
    </dsp:sp>
    <dsp:sp modelId="{AA8F60C2-2204-4CB7-BB34-E17A1FA06F5D}">
      <dsp:nvSpPr>
        <dsp:cNvPr id="0" name=""/>
        <dsp:cNvSpPr/>
      </dsp:nvSpPr>
      <dsp:spPr>
        <a:xfrm>
          <a:off x="2156159" y="42053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5CA67A-348C-4E7E-A93E-2984C95FAD97}">
      <dsp:nvSpPr>
        <dsp:cNvPr id="0" name=""/>
        <dsp:cNvSpPr/>
      </dsp:nvSpPr>
      <dsp:spPr>
        <a:xfrm>
          <a:off x="2317871" y="440474"/>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if it is otherwise necessary due to rules and regulations issued on the operation of the Exchange, rules of the Exchange or conduct contrary to good practice.</a:t>
          </a:r>
          <a:endParaRPr lang="fi-FI" sz="1100" kern="1200"/>
        </a:p>
      </dsp:txBody>
      <dsp:txXfrm>
        <a:off x="2317871" y="440474"/>
        <a:ext cx="8462927" cy="398730"/>
      </dsp:txXfrm>
    </dsp:sp>
    <dsp:sp modelId="{1A7D7B89-E4A7-47DE-B686-7F1FDA11B4E1}">
      <dsp:nvSpPr>
        <dsp:cNvPr id="0" name=""/>
        <dsp:cNvSpPr/>
      </dsp:nvSpPr>
      <dsp:spPr>
        <a:xfrm>
          <a:off x="2156159" y="839205"/>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C0D13-8BF2-48DB-BD35-E7CBF48B60F5}">
      <dsp:nvSpPr>
        <dsp:cNvPr id="0" name=""/>
        <dsp:cNvSpPr/>
      </dsp:nvSpPr>
      <dsp:spPr>
        <a:xfrm>
          <a:off x="2317871" y="859142"/>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accent4"/>
              </a:solidFill>
            </a:rPr>
            <a:t>at the request of the issuer </a:t>
          </a:r>
          <a:r>
            <a:rPr lang="en-US" sz="1100" kern="1200" dirty="0"/>
            <a:t>of the financial instrument, in corresponding situations. </a:t>
          </a:r>
          <a:endParaRPr lang="fi-FI" sz="1100" kern="1200" dirty="0"/>
        </a:p>
      </dsp:txBody>
      <dsp:txXfrm>
        <a:off x="2317871" y="859142"/>
        <a:ext cx="8462927" cy="398730"/>
      </dsp:txXfrm>
    </dsp:sp>
    <dsp:sp modelId="{B16E7131-DD88-4765-AE01-1FA75510A256}">
      <dsp:nvSpPr>
        <dsp:cNvPr id="0" name=""/>
        <dsp:cNvSpPr/>
      </dsp:nvSpPr>
      <dsp:spPr>
        <a:xfrm>
          <a:off x="2156159" y="125787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5BE609-791B-495A-928A-1FFD05CB7889}">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B388D-18B2-4B08-90EA-EBF66D8EBB15}">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t>However, the Exchange may not suspend or terminate trading in a financial instrument if it would </a:t>
          </a:r>
          <a:r>
            <a:rPr lang="en-US" sz="800" b="1" kern="1200" dirty="0">
              <a:solidFill>
                <a:schemeClr val="accent4"/>
              </a:solidFill>
            </a:rPr>
            <a:t>cause significant harm to investors or the proper functioning of financial markets</a:t>
          </a:r>
          <a:r>
            <a:rPr lang="en-US" sz="800" b="1" kern="1200" dirty="0"/>
            <a:t>.</a:t>
          </a:r>
          <a:endParaRPr lang="fi-FI" sz="800" kern="1200" dirty="0"/>
        </a:p>
      </dsp:txBody>
      <dsp:txXfrm>
        <a:off x="0" y="1277809"/>
        <a:ext cx="2156159" cy="1275938"/>
      </dsp:txXfrm>
    </dsp:sp>
    <dsp:sp modelId="{6856AD09-CCED-49CE-9DB5-573582C51B5E}">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039E5-A0D1-4175-9C88-9F7CF9FE6E29}">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solidFill>
                <a:schemeClr val="accent4"/>
              </a:solidFill>
            </a:rPr>
            <a:t>The Financial Supervision Authority </a:t>
          </a:r>
          <a:r>
            <a:rPr lang="en-US" sz="800" b="1" kern="1200" dirty="0"/>
            <a:t>shall order the suspension or termination of trading on </a:t>
          </a:r>
          <a:r>
            <a:rPr lang="en-US" sz="800" b="1" kern="1200" dirty="0">
              <a:solidFill>
                <a:schemeClr val="accent4"/>
              </a:solidFill>
            </a:rPr>
            <a:t>another regulated market, MTF and OTF </a:t>
          </a:r>
          <a:r>
            <a:rPr lang="en-US" sz="800" b="1" kern="1200" dirty="0"/>
            <a:t>operating in Finland, or order an insider to suspend or terminate trading in the same financial instrument or a related derivative contract if the reason for the suspension or termination is:</a:t>
          </a:r>
          <a:endParaRPr lang="fi-FI" sz="800" kern="1200" dirty="0"/>
        </a:p>
      </dsp:txBody>
      <dsp:txXfrm>
        <a:off x="0" y="2553747"/>
        <a:ext cx="2156159" cy="1275938"/>
      </dsp:txXfrm>
    </dsp:sp>
    <dsp:sp modelId="{E4F736B6-5CD0-4C61-A4DB-95906DABFE7E}">
      <dsp:nvSpPr>
        <dsp:cNvPr id="0" name=""/>
        <dsp:cNvSpPr/>
      </dsp:nvSpPr>
      <dsp:spPr>
        <a:xfrm>
          <a:off x="2317871" y="2573684"/>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1) suspicion of </a:t>
          </a:r>
          <a:r>
            <a:rPr lang="en-US" sz="1100" kern="1200" dirty="0">
              <a:solidFill>
                <a:schemeClr val="accent4"/>
              </a:solidFill>
            </a:rPr>
            <a:t>market abuse</a:t>
          </a:r>
          <a:r>
            <a:rPr lang="en-US" sz="1100" kern="1200" dirty="0"/>
            <a:t>;</a:t>
          </a:r>
          <a:endParaRPr lang="fi-FI" sz="1100" kern="1200" dirty="0"/>
        </a:p>
      </dsp:txBody>
      <dsp:txXfrm>
        <a:off x="2317871" y="2573684"/>
        <a:ext cx="8462927" cy="398730"/>
      </dsp:txXfrm>
    </dsp:sp>
    <dsp:sp modelId="{639BD977-84DD-45CD-88C1-0FA075054CD6}">
      <dsp:nvSpPr>
        <dsp:cNvPr id="0" name=""/>
        <dsp:cNvSpPr/>
      </dsp:nvSpPr>
      <dsp:spPr>
        <a:xfrm>
          <a:off x="2156159" y="297241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2CC6E-7F41-4F68-86F4-23E52BA308FB}">
      <dsp:nvSpPr>
        <dsp:cNvPr id="0" name=""/>
        <dsp:cNvSpPr/>
      </dsp:nvSpPr>
      <dsp:spPr>
        <a:xfrm>
          <a:off x="2317871" y="2992351"/>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2) a </a:t>
          </a:r>
          <a:r>
            <a:rPr lang="en-US" sz="1100" kern="1200" dirty="0">
              <a:solidFill>
                <a:schemeClr val="accent4"/>
              </a:solidFill>
            </a:rPr>
            <a:t>public tender offer</a:t>
          </a:r>
          <a:r>
            <a:rPr lang="en-US" sz="1100" kern="1200" dirty="0"/>
            <a:t>; or</a:t>
          </a:r>
          <a:endParaRPr lang="fi-FI" sz="1100" kern="1200" dirty="0"/>
        </a:p>
      </dsp:txBody>
      <dsp:txXfrm>
        <a:off x="2317871" y="2992351"/>
        <a:ext cx="8462927" cy="398730"/>
      </dsp:txXfrm>
    </dsp:sp>
    <dsp:sp modelId="{01D2ED9B-6715-48A9-B831-9A933645DE53}">
      <dsp:nvSpPr>
        <dsp:cNvPr id="0" name=""/>
        <dsp:cNvSpPr/>
      </dsp:nvSpPr>
      <dsp:spPr>
        <a:xfrm>
          <a:off x="2156159" y="339108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37686-0648-4FC1-9499-DA906155F553}">
      <dsp:nvSpPr>
        <dsp:cNvPr id="0" name=""/>
        <dsp:cNvSpPr/>
      </dsp:nvSpPr>
      <dsp:spPr>
        <a:xfrm>
          <a:off x="2317871" y="3411018"/>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3) no inside information has been disclosed about the issuer or the financial instrument in accordance with Articles 7 and 17 of the EU Market Abuse Regulation.</a:t>
          </a:r>
          <a:endParaRPr lang="fi-FI" sz="1100" kern="1200"/>
        </a:p>
      </dsp:txBody>
      <dsp:txXfrm>
        <a:off x="2317871" y="3411018"/>
        <a:ext cx="8462927" cy="398730"/>
      </dsp:txXfrm>
    </dsp:sp>
    <dsp:sp modelId="{E7262A72-D067-421E-9F44-1CA510BD2407}">
      <dsp:nvSpPr>
        <dsp:cNvPr id="0" name=""/>
        <dsp:cNvSpPr/>
      </dsp:nvSpPr>
      <dsp:spPr>
        <a:xfrm>
          <a:off x="2156159" y="380974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B3D65-5BA4-4445-9461-274B68A72E5C}">
      <dsp:nvSpPr>
        <dsp:cNvPr id="0" name=""/>
        <dsp:cNvSpPr/>
      </dsp:nvSpPr>
      <dsp:spPr>
        <a:xfrm>
          <a:off x="0" y="53191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An investment firm that provides direct electronic access to a trading venue shall have in place effective systems and controls which ensure a proper assessment and review of the suitability of clients using the service, </a:t>
          </a:r>
          <a:endParaRPr lang="fi-FI" sz="700" kern="1200"/>
        </a:p>
      </dsp:txBody>
      <dsp:txXfrm>
        <a:off x="18791" y="550704"/>
        <a:ext cx="4419618" cy="347347"/>
      </dsp:txXfrm>
    </dsp:sp>
    <dsp:sp modelId="{11CB0F6A-3A17-4CC7-917F-D60C708F1A1B}">
      <dsp:nvSpPr>
        <dsp:cNvPr id="0" name=""/>
        <dsp:cNvSpPr/>
      </dsp:nvSpPr>
      <dsp:spPr>
        <a:xfrm>
          <a:off x="0" y="93700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b="0" i="1" kern="1200" baseline="0"/>
            <a:t>that clients using the service are prevented from exceeding appropriate pre-set trading and credit thresholds, </a:t>
          </a:r>
          <a:endParaRPr lang="fi-FI" sz="700" kern="1200"/>
        </a:p>
      </dsp:txBody>
      <dsp:txXfrm>
        <a:off x="18791" y="955794"/>
        <a:ext cx="4419618" cy="347347"/>
      </dsp:txXfrm>
    </dsp:sp>
    <dsp:sp modelId="{27C13FFC-8D80-4A97-86B6-5BE80431C315}">
      <dsp:nvSpPr>
        <dsp:cNvPr id="0" name=""/>
        <dsp:cNvSpPr/>
      </dsp:nvSpPr>
      <dsp:spPr>
        <a:xfrm>
          <a:off x="0" y="134209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b="0" i="1" kern="1200" baseline="0" dirty="0"/>
            <a:t>that trading by clients using the service is properly monitored and </a:t>
          </a:r>
          <a:endParaRPr lang="fi-FI" sz="700" kern="1200" dirty="0"/>
        </a:p>
      </dsp:txBody>
      <dsp:txXfrm>
        <a:off x="18791" y="1360884"/>
        <a:ext cx="4419618" cy="347347"/>
      </dsp:txXfrm>
    </dsp:sp>
    <dsp:sp modelId="{DD1EF5C2-02D3-4747-B9A4-662AA0D6B670}">
      <dsp:nvSpPr>
        <dsp:cNvPr id="0" name=""/>
        <dsp:cNvSpPr/>
      </dsp:nvSpPr>
      <dsp:spPr>
        <a:xfrm>
          <a:off x="0" y="174718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b="0" i="1" kern="1200" baseline="0"/>
            <a:t>that appropriate risk controls prevent trading that may create risks to the investment firm itself or that could create or contribute to a disorderly market or could be contrary to Regulation (EU) No 596/2014 or the rules of the trading venue. </a:t>
          </a:r>
          <a:endParaRPr lang="fi-FI" sz="700" kern="1200"/>
        </a:p>
      </dsp:txBody>
      <dsp:txXfrm>
        <a:off x="18791" y="1765974"/>
        <a:ext cx="4419618" cy="347347"/>
      </dsp:txXfrm>
    </dsp:sp>
    <dsp:sp modelId="{80074951-4477-4C85-85E7-E34E834D83BC}">
      <dsp:nvSpPr>
        <dsp:cNvPr id="0" name=""/>
        <dsp:cNvSpPr/>
      </dsp:nvSpPr>
      <dsp:spPr>
        <a:xfrm>
          <a:off x="0" y="215227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Direct electronic access without such controls is prohibited.</a:t>
          </a:r>
          <a:endParaRPr lang="fi-FI" sz="700" kern="1200"/>
        </a:p>
      </dsp:txBody>
      <dsp:txXfrm>
        <a:off x="18791" y="2171064"/>
        <a:ext cx="4419618" cy="347347"/>
      </dsp:txXfrm>
    </dsp:sp>
    <dsp:sp modelId="{34F08527-8314-44F3-A771-FADED7BE232D}">
      <dsp:nvSpPr>
        <dsp:cNvPr id="0" name=""/>
        <dsp:cNvSpPr/>
      </dsp:nvSpPr>
      <dsp:spPr>
        <a:xfrm>
          <a:off x="0" y="255736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An investment firm that provides direct electronic access shall be responsible for ensuring that clients using that service comply with the requirements of this Directive and the rules of the trading venue. </a:t>
          </a:r>
          <a:endParaRPr lang="fi-FI" sz="700" kern="1200"/>
        </a:p>
      </dsp:txBody>
      <dsp:txXfrm>
        <a:off x="18791" y="2576154"/>
        <a:ext cx="4419618" cy="347347"/>
      </dsp:txXfrm>
    </dsp:sp>
    <dsp:sp modelId="{73737E99-61F6-4912-887F-AC8CBD933A2F}">
      <dsp:nvSpPr>
        <dsp:cNvPr id="0" name=""/>
        <dsp:cNvSpPr/>
      </dsp:nvSpPr>
      <dsp:spPr>
        <a:xfrm>
          <a:off x="0" y="296245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The investment firm shall monitor the transactions in order to identify infringements of those rules, disorderly trading conditions or conduct that may involve market abuse and that is to be reported to the competent authority. </a:t>
          </a:r>
          <a:endParaRPr lang="fi-FI" sz="700" kern="1200"/>
        </a:p>
      </dsp:txBody>
      <dsp:txXfrm>
        <a:off x="18791" y="2981244"/>
        <a:ext cx="4419618" cy="347347"/>
      </dsp:txXfrm>
    </dsp:sp>
    <dsp:sp modelId="{F58BB8EF-56B1-4E62-9AF3-945F9C7086CF}">
      <dsp:nvSpPr>
        <dsp:cNvPr id="0" name=""/>
        <dsp:cNvSpPr/>
      </dsp:nvSpPr>
      <dsp:spPr>
        <a:xfrm>
          <a:off x="0" y="336754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The investment firm shall ensure that there is a binding written agreement between the investment firm and the client regarding the essential rights and obligations arising from the provision of the service and that under the agreement the investment firm retains responsibility under this Directive. </a:t>
          </a:r>
          <a:endParaRPr lang="fi-FI" sz="700" kern="1200"/>
        </a:p>
      </dsp:txBody>
      <dsp:txXfrm>
        <a:off x="18791" y="3386334"/>
        <a:ext cx="4419618" cy="347347"/>
      </dsp:txXfrm>
    </dsp:sp>
    <dsp:sp modelId="{1DABBD10-16A1-4DA1-A983-0FCD77E9ABE2}">
      <dsp:nvSpPr>
        <dsp:cNvPr id="0" name=""/>
        <dsp:cNvSpPr/>
      </dsp:nvSpPr>
      <dsp:spPr>
        <a:xfrm>
          <a:off x="0" y="3772633"/>
          <a:ext cx="4457200" cy="38492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An investment firm that provides direct electronic access to a trading venue shall notify the competent authorities of its home Member State and of the trading venue at which the investment firm provides direct electronic access accordingly.</a:t>
          </a:r>
          <a:endParaRPr lang="fi-FI" sz="700" kern="1200"/>
        </a:p>
      </dsp:txBody>
      <dsp:txXfrm>
        <a:off x="18791" y="3791424"/>
        <a:ext cx="4419618" cy="3473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66689-F65C-4B1D-89D8-382B23EDFCEE}">
      <dsp:nvSpPr>
        <dsp:cNvPr id="0" name=""/>
        <dsp:cNvSpPr/>
      </dsp:nvSpPr>
      <dsp:spPr>
        <a:xfrm>
          <a:off x="0" y="0"/>
          <a:ext cx="4937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78344-1039-4408-837E-1E266C85F035}">
      <dsp:nvSpPr>
        <dsp:cNvPr id="0" name=""/>
        <dsp:cNvSpPr/>
      </dsp:nvSpPr>
      <dsp:spPr>
        <a:xfrm>
          <a:off x="0" y="0"/>
          <a:ext cx="4937760"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solidFill>
                <a:schemeClr val="accent4"/>
              </a:solidFill>
            </a:rPr>
            <a:t>The Exchange may allow </a:t>
          </a:r>
          <a:r>
            <a:rPr lang="en-US" sz="900" kern="1200" dirty="0"/>
            <a:t>the investment service provider that is a trading party to provide direct electronic market access to its client. Direct electronic market access means an arrangement whereby a trading party authorizes a client to use its trading code in such a way that the client can transmit orders related to a financial instrument electronically directly to the trading venue.</a:t>
          </a:r>
          <a:endParaRPr lang="fi-FI" sz="900" kern="1200" dirty="0"/>
        </a:p>
      </dsp:txBody>
      <dsp:txXfrm>
        <a:off x="0" y="0"/>
        <a:ext cx="4937760" cy="923544"/>
      </dsp:txXfrm>
    </dsp:sp>
    <dsp:sp modelId="{DDA0492C-3941-4A97-BEBC-0D62081AA5A3}">
      <dsp:nvSpPr>
        <dsp:cNvPr id="0" name=""/>
        <dsp:cNvSpPr/>
      </dsp:nvSpPr>
      <dsp:spPr>
        <a:xfrm>
          <a:off x="0" y="923543"/>
          <a:ext cx="4937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925CE-5EC0-423B-BE89-17D3CF0638D7}">
      <dsp:nvSpPr>
        <dsp:cNvPr id="0" name=""/>
        <dsp:cNvSpPr/>
      </dsp:nvSpPr>
      <dsp:spPr>
        <a:xfrm>
          <a:off x="0" y="923544"/>
          <a:ext cx="4937760"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solidFill>
                <a:schemeClr val="accent4"/>
              </a:solidFill>
            </a:rPr>
            <a:t>The Exchange shall ensure that the trading party assesses the suitability of its clients</a:t>
          </a:r>
          <a:r>
            <a:rPr lang="en-US" sz="900" kern="1200" dirty="0"/>
            <a:t> for using the arrangement referred to in subsection 1.</a:t>
          </a:r>
          <a:endParaRPr lang="fi-FI" sz="900" kern="1200" dirty="0"/>
        </a:p>
      </dsp:txBody>
      <dsp:txXfrm>
        <a:off x="0" y="923544"/>
        <a:ext cx="4937760" cy="923544"/>
      </dsp:txXfrm>
    </dsp:sp>
    <dsp:sp modelId="{3D5213CE-50D4-441B-BAD0-C9373BD7A94E}">
      <dsp:nvSpPr>
        <dsp:cNvPr id="0" name=""/>
        <dsp:cNvSpPr/>
      </dsp:nvSpPr>
      <dsp:spPr>
        <a:xfrm>
          <a:off x="0" y="1847087"/>
          <a:ext cx="4937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C5220-2FE1-4C02-9D73-09C01C9F0866}">
      <dsp:nvSpPr>
        <dsp:cNvPr id="0" name=""/>
        <dsp:cNvSpPr/>
      </dsp:nvSpPr>
      <dsp:spPr>
        <a:xfrm>
          <a:off x="0" y="1847088"/>
          <a:ext cx="4937760"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solidFill>
                <a:schemeClr val="accent4"/>
              </a:solidFill>
            </a:rPr>
            <a:t>The trading party is responsible for the orders and trades of its client</a:t>
          </a:r>
          <a:r>
            <a:rPr lang="en-US" sz="900" kern="1200" dirty="0"/>
            <a:t> who has used direct electronic market access.</a:t>
          </a:r>
          <a:endParaRPr lang="fi-FI" sz="900" kern="1200" dirty="0"/>
        </a:p>
      </dsp:txBody>
      <dsp:txXfrm>
        <a:off x="0" y="1847088"/>
        <a:ext cx="4937760" cy="923544"/>
      </dsp:txXfrm>
    </dsp:sp>
    <dsp:sp modelId="{31EF1A61-3FF9-45FF-B5AB-D1A126682FF1}">
      <dsp:nvSpPr>
        <dsp:cNvPr id="0" name=""/>
        <dsp:cNvSpPr/>
      </dsp:nvSpPr>
      <dsp:spPr>
        <a:xfrm>
          <a:off x="0" y="2770632"/>
          <a:ext cx="49377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DAA12-3257-468C-98DB-B324409AD9BB}">
      <dsp:nvSpPr>
        <dsp:cNvPr id="0" name=""/>
        <dsp:cNvSpPr/>
      </dsp:nvSpPr>
      <dsp:spPr>
        <a:xfrm>
          <a:off x="0" y="2770632"/>
          <a:ext cx="4937760"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solidFill>
                <a:schemeClr val="accent4"/>
              </a:solidFill>
            </a:rPr>
            <a:t>The Exchange shall set appropriate requirements for risk management methods and thresholds for trading on electronic marketplaces.</a:t>
          </a:r>
          <a:r>
            <a:rPr lang="en-US" sz="900" kern="1200" dirty="0"/>
            <a:t> The Exchange shall have systems and procedures by which it is able to distinguish and, if necessary, to </a:t>
          </a:r>
          <a:r>
            <a:rPr lang="en-US" sz="900" kern="1200" dirty="0">
              <a:solidFill>
                <a:schemeClr val="accent4"/>
              </a:solidFill>
            </a:rPr>
            <a:t>stop orders or trading </a:t>
          </a:r>
          <a:r>
            <a:rPr lang="en-US" sz="900" kern="1200" dirty="0"/>
            <a:t>of the person using the direct electronic access and by which it may </a:t>
          </a:r>
          <a:r>
            <a:rPr lang="en-US" sz="900" kern="1200" dirty="0">
              <a:solidFill>
                <a:schemeClr val="accent4"/>
              </a:solidFill>
            </a:rPr>
            <a:t>suspend or terminate </a:t>
          </a:r>
          <a:r>
            <a:rPr lang="en-US" sz="900" kern="1200" dirty="0"/>
            <a:t>the direct electronic access offered by the trading party, if the trading party or the customer does not comply with what is provided in this section.</a:t>
          </a:r>
          <a:endParaRPr lang="fi-FI" sz="900" kern="1200" dirty="0"/>
        </a:p>
      </dsp:txBody>
      <dsp:txXfrm>
        <a:off x="0" y="2770632"/>
        <a:ext cx="4937760" cy="9235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13672-EAFA-46D9-8CC4-F169601440EB}">
      <dsp:nvSpPr>
        <dsp:cNvPr id="0" name=""/>
        <dsp:cNvSpPr/>
      </dsp:nvSpPr>
      <dsp:spPr>
        <a:xfrm>
          <a:off x="0" y="0"/>
          <a:ext cx="3831557" cy="3831557"/>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B0B99-3893-45F4-A85E-68C0124D2EF9}">
      <dsp:nvSpPr>
        <dsp:cNvPr id="0" name=""/>
        <dsp:cNvSpPr/>
      </dsp:nvSpPr>
      <dsp:spPr>
        <a:xfrm>
          <a:off x="1915778" y="0"/>
          <a:ext cx="8865020" cy="3831557"/>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An MTF and an OTF may only be operated by </a:t>
          </a:r>
          <a:r>
            <a:rPr lang="en-US" sz="1200" b="1" kern="1200" dirty="0">
              <a:solidFill>
                <a:schemeClr val="accent3"/>
              </a:solidFill>
            </a:rPr>
            <a:t>a stock exchange, an investment firm or a credit institution</a:t>
          </a:r>
          <a:r>
            <a:rPr lang="en-US" sz="1200" b="1" kern="1200" dirty="0"/>
            <a:t>.</a:t>
          </a:r>
          <a:endParaRPr lang="fi-FI" sz="1200" kern="1200" dirty="0"/>
        </a:p>
      </dsp:txBody>
      <dsp:txXfrm>
        <a:off x="1915778" y="0"/>
        <a:ext cx="8865020" cy="814205"/>
      </dsp:txXfrm>
    </dsp:sp>
    <dsp:sp modelId="{72BC29A6-055F-46AC-80B4-50B74D033FFE}">
      <dsp:nvSpPr>
        <dsp:cNvPr id="0" name=""/>
        <dsp:cNvSpPr/>
      </dsp:nvSpPr>
      <dsp:spPr>
        <a:xfrm>
          <a:off x="502891" y="814205"/>
          <a:ext cx="2825773" cy="2825773"/>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F1D0C-DCD5-4CE4-BE3F-EEB10A18B6C1}">
      <dsp:nvSpPr>
        <dsp:cNvPr id="0" name=""/>
        <dsp:cNvSpPr/>
      </dsp:nvSpPr>
      <dsp:spPr>
        <a:xfrm>
          <a:off x="1915778" y="814205"/>
          <a:ext cx="8865020" cy="2825773"/>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An </a:t>
          </a:r>
          <a:r>
            <a:rPr lang="en-US" sz="1200" b="1" kern="1200" dirty="0">
              <a:solidFill>
                <a:schemeClr val="accent3"/>
              </a:solidFill>
            </a:rPr>
            <a:t>MTF and an OTF shall provide sufficient information </a:t>
          </a:r>
          <a:r>
            <a:rPr lang="en-US" sz="1200" b="1" kern="1200" dirty="0"/>
            <a:t>on the financial instrument being traded or otherwise make it publicly available to enable trading parties to make a reasoned assessment of the financial instrument. The provision of information shall take into account the users of the information and the specificities of the financial instrument being traded.</a:t>
          </a:r>
          <a:endParaRPr lang="fi-FI" sz="1200" kern="1200" dirty="0"/>
        </a:p>
      </dsp:txBody>
      <dsp:txXfrm>
        <a:off x="1915778" y="814205"/>
        <a:ext cx="8865020" cy="814205"/>
      </dsp:txXfrm>
    </dsp:sp>
    <dsp:sp modelId="{5CCF07D2-EC4E-4EA0-8756-0533D9966F5E}">
      <dsp:nvSpPr>
        <dsp:cNvPr id="0" name=""/>
        <dsp:cNvSpPr/>
      </dsp:nvSpPr>
      <dsp:spPr>
        <a:xfrm>
          <a:off x="1005783" y="1628411"/>
          <a:ext cx="1819989" cy="1819989"/>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F1BBF-1352-443A-B0E7-836F63544D2D}">
      <dsp:nvSpPr>
        <dsp:cNvPr id="0" name=""/>
        <dsp:cNvSpPr/>
      </dsp:nvSpPr>
      <dsp:spPr>
        <a:xfrm>
          <a:off x="1915778" y="1628411"/>
          <a:ext cx="8865020" cy="181998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An MTF and an OTF shall have adequate systems and procedures in place to identify and manage </a:t>
          </a:r>
          <a:r>
            <a:rPr lang="en-US" sz="1200" b="1" kern="1200" dirty="0">
              <a:solidFill>
                <a:schemeClr val="accent3"/>
              </a:solidFill>
            </a:rPr>
            <a:t>conflicts of interest </a:t>
          </a:r>
          <a:r>
            <a:rPr lang="en-US" sz="1200" b="1" kern="1200" dirty="0"/>
            <a:t>that may impair the proper functioning of the trading system, trading parties and users and jeopardize the continuity of the system.</a:t>
          </a:r>
          <a:endParaRPr lang="fi-FI" sz="1200" kern="1200" dirty="0"/>
        </a:p>
      </dsp:txBody>
      <dsp:txXfrm>
        <a:off x="1915778" y="1628411"/>
        <a:ext cx="8865020" cy="814205"/>
      </dsp:txXfrm>
    </dsp:sp>
    <dsp:sp modelId="{EB0D1F49-A260-4183-AF60-B3374644E146}">
      <dsp:nvSpPr>
        <dsp:cNvPr id="0" name=""/>
        <dsp:cNvSpPr/>
      </dsp:nvSpPr>
      <dsp:spPr>
        <a:xfrm>
          <a:off x="1508675" y="2442617"/>
          <a:ext cx="814205" cy="81420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959AE-C905-409F-9039-FA767253861B}">
      <dsp:nvSpPr>
        <dsp:cNvPr id="0" name=""/>
        <dsp:cNvSpPr/>
      </dsp:nvSpPr>
      <dsp:spPr>
        <a:xfrm>
          <a:off x="1915778" y="2442617"/>
          <a:ext cx="8865020" cy="81420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 multilateral or organized trading facility shall comply with the provisions on the organization of operations, resilience of systems, price fluctuation margins and electronic trading, and shall have all necessary effective systems, procedures and arrangements in place for this purpose.</a:t>
          </a:r>
          <a:endParaRPr lang="fi-FI" sz="1200" kern="1200"/>
        </a:p>
      </dsp:txBody>
      <dsp:txXfrm>
        <a:off x="1915778" y="2442617"/>
        <a:ext cx="8865020" cy="8142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1CD71-B8F8-459D-8D32-D9D392EF456C}">
      <dsp:nvSpPr>
        <dsp:cNvPr id="0" name=""/>
        <dsp:cNvSpPr/>
      </dsp:nvSpPr>
      <dsp:spPr>
        <a:xfrm>
          <a:off x="0" y="3908"/>
          <a:ext cx="10780799" cy="9213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operator of an organized trading facility shall </a:t>
          </a:r>
          <a:r>
            <a:rPr lang="en-US" sz="1600" b="1" kern="1200" dirty="0">
              <a:solidFill>
                <a:schemeClr val="accent4"/>
              </a:solidFill>
            </a:rPr>
            <a:t>prevent the execution of client orders in an OTF for the account of the operator</a:t>
          </a:r>
          <a:r>
            <a:rPr lang="en-US" sz="1600" b="1" kern="1200" dirty="0"/>
            <a:t> or an entity belonging to the same group as the operator or against its own capital.</a:t>
          </a:r>
          <a:endParaRPr lang="fi-FI" sz="1600" kern="1200" dirty="0"/>
        </a:p>
      </dsp:txBody>
      <dsp:txXfrm>
        <a:off x="44978" y="48886"/>
        <a:ext cx="10690843" cy="831418"/>
      </dsp:txXfrm>
    </dsp:sp>
    <dsp:sp modelId="{30094615-6A4D-4043-938A-15087CBEF564}">
      <dsp:nvSpPr>
        <dsp:cNvPr id="0" name=""/>
        <dsp:cNvSpPr/>
      </dsp:nvSpPr>
      <dsp:spPr>
        <a:xfrm>
          <a:off x="0" y="971363"/>
          <a:ext cx="10780799" cy="9213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This does not apply to own-account trading, as a matched transaction against principals' orders, subject to </a:t>
          </a:r>
          <a:r>
            <a:rPr lang="en-US" sz="1600" b="1" kern="1200" dirty="0">
              <a:solidFill>
                <a:schemeClr val="accent4"/>
              </a:solidFill>
            </a:rPr>
            <a:t>the consent of the principal</a:t>
          </a:r>
          <a:r>
            <a:rPr lang="en-US" sz="1600" b="1" kern="1200" dirty="0"/>
            <a:t>.</a:t>
          </a:r>
          <a:endParaRPr lang="fi-FI" sz="1600" kern="1200" dirty="0"/>
        </a:p>
      </dsp:txBody>
      <dsp:txXfrm>
        <a:off x="44978" y="1016341"/>
        <a:ext cx="10690843" cy="831418"/>
      </dsp:txXfrm>
    </dsp:sp>
    <dsp:sp modelId="{3728A7B5-6F97-4E3E-8A07-E04D21B9C15C}">
      <dsp:nvSpPr>
        <dsp:cNvPr id="0" name=""/>
        <dsp:cNvSpPr/>
      </dsp:nvSpPr>
      <dsp:spPr>
        <a:xfrm>
          <a:off x="0" y="1938818"/>
          <a:ext cx="10780799" cy="9213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same legal entity </a:t>
          </a:r>
          <a:r>
            <a:rPr lang="en-US" sz="1600" b="1" kern="1200" dirty="0">
              <a:solidFill>
                <a:schemeClr val="accent4"/>
              </a:solidFill>
            </a:rPr>
            <a:t>may not act as both an organizer of organized trading and a systematic </a:t>
          </a:r>
          <a:r>
            <a:rPr lang="en-US" sz="1600" b="1" kern="1200" dirty="0" err="1">
              <a:solidFill>
                <a:schemeClr val="accent4"/>
              </a:solidFill>
            </a:rPr>
            <a:t>internalizer</a:t>
          </a:r>
          <a:r>
            <a:rPr lang="en-US" sz="1600" b="1" kern="1200" dirty="0"/>
            <a:t>. An OTF shall not have a link to a systematic </a:t>
          </a:r>
          <a:r>
            <a:rPr lang="en-US" sz="1600" b="1" kern="1200" dirty="0" err="1"/>
            <a:t>internalizer</a:t>
          </a:r>
          <a:r>
            <a:rPr lang="en-US" sz="1600" b="1" kern="1200" dirty="0"/>
            <a:t> that allows for the interaction of OTF orders with a </a:t>
          </a:r>
          <a:r>
            <a:rPr lang="fi-FI" sz="1600" b="1" kern="1200" dirty="0" err="1"/>
            <a:t>systematic</a:t>
          </a:r>
          <a:r>
            <a:rPr lang="fi-FI" sz="1600" b="1" kern="1200" dirty="0"/>
            <a:t> </a:t>
          </a:r>
          <a:r>
            <a:rPr lang="fi-FI" sz="1600" b="1" kern="1200" dirty="0" err="1"/>
            <a:t>internalizer’s</a:t>
          </a:r>
          <a:r>
            <a:rPr lang="fi-FI" sz="1600" b="1" kern="1200" dirty="0"/>
            <a:t> </a:t>
          </a:r>
          <a:r>
            <a:rPr lang="en-US" sz="1600" b="1" kern="1200" dirty="0"/>
            <a:t>orders or quotes.</a:t>
          </a:r>
          <a:endParaRPr lang="fi-FI" sz="1600" kern="1200" dirty="0"/>
        </a:p>
      </dsp:txBody>
      <dsp:txXfrm>
        <a:off x="44978" y="1983796"/>
        <a:ext cx="10690843" cy="831418"/>
      </dsp:txXfrm>
    </dsp:sp>
    <dsp:sp modelId="{756921C1-C3B5-4C0B-8773-9666A1B29E97}">
      <dsp:nvSpPr>
        <dsp:cNvPr id="0" name=""/>
        <dsp:cNvSpPr/>
      </dsp:nvSpPr>
      <dsp:spPr>
        <a:xfrm>
          <a:off x="0" y="2906273"/>
          <a:ext cx="10780799" cy="9213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An organizer of OTF may use another investment service provider in the trading system as an </a:t>
          </a:r>
          <a:r>
            <a:rPr lang="en-US" sz="1600" b="1" kern="1200" dirty="0">
              <a:solidFill>
                <a:schemeClr val="accent4"/>
              </a:solidFill>
            </a:rPr>
            <a:t>independent market maker </a:t>
          </a:r>
          <a:r>
            <a:rPr lang="en-US" sz="1600" b="1" kern="1200" dirty="0"/>
            <a:t>for the financial instrument being traded. An investment service provider with close links to a trading venue shall not be considered independent. </a:t>
          </a:r>
          <a:endParaRPr lang="fi-FI" sz="1600" kern="1200" dirty="0"/>
        </a:p>
      </dsp:txBody>
      <dsp:txXfrm>
        <a:off x="44978" y="2951251"/>
        <a:ext cx="10690843" cy="831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9527F-9880-4B72-AB57-3532E6C48990}">
      <dsp:nvSpPr>
        <dsp:cNvPr id="0" name=""/>
        <dsp:cNvSpPr/>
      </dsp:nvSpPr>
      <dsp:spPr>
        <a:xfrm>
          <a:off x="0" y="5148"/>
          <a:ext cx="4937760" cy="14320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An investment firm and a financial institution in its consolidation group must know its clients. </a:t>
          </a:r>
          <a:endParaRPr lang="fi-FI" sz="1200" kern="1200"/>
        </a:p>
      </dsp:txBody>
      <dsp:txXfrm>
        <a:off x="69908" y="75056"/>
        <a:ext cx="4797944" cy="1292263"/>
      </dsp:txXfrm>
    </dsp:sp>
    <dsp:sp modelId="{C94B5F3F-051B-4685-80EF-6C772523CED7}">
      <dsp:nvSpPr>
        <dsp:cNvPr id="0" name=""/>
        <dsp:cNvSpPr/>
      </dsp:nvSpPr>
      <dsp:spPr>
        <a:xfrm>
          <a:off x="0" y="1437228"/>
          <a:ext cx="49377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The investment firm and the financial institution in its consolidation group shall </a:t>
          </a:r>
          <a:r>
            <a:rPr lang="en-US" sz="900" kern="1200" dirty="0">
              <a:solidFill>
                <a:srgbClr val="FF0000"/>
              </a:solidFill>
            </a:rPr>
            <a:t>identify</a:t>
          </a:r>
          <a:r>
            <a:rPr lang="en-US" sz="900" kern="1200" dirty="0"/>
            <a:t> the beneficial owner of the client and the person acting on behalf of the client and, where applicable, verify their identity. </a:t>
          </a:r>
          <a:endParaRPr lang="fi-FI" sz="900" kern="1200" dirty="0"/>
        </a:p>
        <a:p>
          <a:pPr marL="57150" lvl="1" indent="-57150" algn="l" defTabSz="400050">
            <a:lnSpc>
              <a:spcPct val="90000"/>
            </a:lnSpc>
            <a:spcBef>
              <a:spcPct val="0"/>
            </a:spcBef>
            <a:spcAft>
              <a:spcPct val="20000"/>
            </a:spcAft>
            <a:buChar char="•"/>
          </a:pPr>
          <a:r>
            <a:rPr lang="en-US" sz="900" kern="1200" dirty="0"/>
            <a:t>An investment firm and a financial institution in its consolidation group shall have adequate </a:t>
          </a:r>
          <a:r>
            <a:rPr lang="en-US" sz="900" kern="1200" dirty="0">
              <a:solidFill>
                <a:srgbClr val="FF0000"/>
              </a:solidFill>
            </a:rPr>
            <a:t>risk management systems </a:t>
          </a:r>
          <a:r>
            <a:rPr lang="en-US" sz="900" kern="1200" dirty="0"/>
            <a:t>in place to assess the risks posed by clients to their business.</a:t>
          </a:r>
          <a:endParaRPr lang="fi-FI" sz="900" kern="1200" dirty="0"/>
        </a:p>
      </dsp:txBody>
      <dsp:txXfrm>
        <a:off x="0" y="1437228"/>
        <a:ext cx="4937760" cy="819720"/>
      </dsp:txXfrm>
    </dsp:sp>
    <dsp:sp modelId="{A15C6962-7B76-4E1F-87B1-A8F16CEB1DB3}">
      <dsp:nvSpPr>
        <dsp:cNvPr id="0" name=""/>
        <dsp:cNvSpPr/>
      </dsp:nvSpPr>
      <dsp:spPr>
        <a:xfrm>
          <a:off x="0" y="2256948"/>
          <a:ext cx="4937760" cy="143207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Directive (EU) 2015/849 of the European Parliament and of the Council on the prevention of the use of the financial system for the purposes of money laundering or terrorist financing </a:t>
          </a:r>
          <a:r>
            <a:rPr lang="en-US" sz="1200" kern="1200">
              <a:hlinkClick xmlns:r="http://schemas.openxmlformats.org/officeDocument/2006/relationships" r:id="rId1"/>
            </a:rPr>
            <a:t>https://eur-lex.europa.eu/legal-content/EN/TXT/PDF/?uri=CELEX:32015L0849&amp;from=FI</a:t>
          </a:r>
          <a:r>
            <a:rPr lang="en-US" sz="1200" kern="1200"/>
            <a:t> ; Laki </a:t>
          </a:r>
          <a:r>
            <a:rPr lang="fi-FI" sz="1200" kern="1200"/>
            <a:t>rahanpesun ja terrorismin rahoittamisen estämisestä </a:t>
          </a:r>
          <a:r>
            <a:rPr lang="fi-FI" sz="1200" kern="1200">
              <a:hlinkClick xmlns:r="http://schemas.openxmlformats.org/officeDocument/2006/relationships" r:id="rId2"/>
            </a:rPr>
            <a:t>(444/2017)</a:t>
          </a:r>
          <a:r>
            <a:rPr lang="fi-FI" sz="1200" kern="1200"/>
            <a:t>. </a:t>
          </a:r>
          <a:r>
            <a:rPr lang="fi-FI" sz="1200" kern="1200">
              <a:hlinkClick xmlns:r="http://schemas.openxmlformats.org/officeDocument/2006/relationships" r:id="rId3"/>
            </a:rPr>
            <a:t>(28.6.2017/449)</a:t>
          </a:r>
          <a:r>
            <a:rPr lang="fi-FI" sz="1200" kern="1200"/>
            <a:t> </a:t>
          </a:r>
          <a:r>
            <a:rPr lang="fi-FI" sz="1200" kern="1200">
              <a:hlinkClick xmlns:r="http://schemas.openxmlformats.org/officeDocument/2006/relationships" r:id="rId4"/>
            </a:rPr>
            <a:t>[HE 228/2016]</a:t>
          </a:r>
          <a:endParaRPr lang="fi-FI" sz="1200" kern="1200"/>
        </a:p>
      </dsp:txBody>
      <dsp:txXfrm>
        <a:off x="69908" y="2326856"/>
        <a:ext cx="4797944" cy="1292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6F8E1-4F43-4E0B-B4E3-DE59BDC709FE}">
      <dsp:nvSpPr>
        <dsp:cNvPr id="0" name=""/>
        <dsp:cNvSpPr/>
      </dsp:nvSpPr>
      <dsp:spPr>
        <a:xfrm>
          <a:off x="0" y="0"/>
          <a:ext cx="8134502" cy="8127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a:t>
          </a:r>
          <a:r>
            <a:rPr lang="en-US" sz="1500" kern="1200" dirty="0">
              <a:solidFill>
                <a:srgbClr val="00B050"/>
              </a:solidFill>
            </a:rPr>
            <a:t>investment advice and asset management</a:t>
          </a:r>
          <a:r>
            <a:rPr lang="en-US" sz="1500" kern="1200" dirty="0"/>
            <a:t>, an investment firm must assess the </a:t>
          </a:r>
          <a:r>
            <a:rPr lang="en-US" sz="1500" kern="1200" dirty="0">
              <a:solidFill>
                <a:schemeClr val="accent4"/>
              </a:solidFill>
            </a:rPr>
            <a:t>suitability</a:t>
          </a:r>
          <a:r>
            <a:rPr lang="en-US" sz="1500" kern="1200" dirty="0"/>
            <a:t> of an investment service or financial instrument for a </a:t>
          </a:r>
          <a:r>
            <a:rPr lang="en-US" sz="1500" kern="1200" dirty="0">
              <a:solidFill>
                <a:schemeClr val="accent3"/>
              </a:solidFill>
            </a:rPr>
            <a:t>non-professional client.</a:t>
          </a:r>
          <a:endParaRPr lang="fi-FI" sz="1500" kern="1200" dirty="0">
            <a:solidFill>
              <a:schemeClr val="accent3"/>
            </a:solidFill>
          </a:endParaRPr>
        </a:p>
      </dsp:txBody>
      <dsp:txXfrm>
        <a:off x="23804" y="23804"/>
        <a:ext cx="7188840" cy="765110"/>
      </dsp:txXfrm>
    </dsp:sp>
    <dsp:sp modelId="{49262E99-9C58-47C9-927C-711CA918F269}">
      <dsp:nvSpPr>
        <dsp:cNvPr id="0" name=""/>
        <dsp:cNvSpPr/>
      </dsp:nvSpPr>
      <dsp:spPr>
        <a:xfrm>
          <a:off x="681264" y="960485"/>
          <a:ext cx="8134502" cy="8127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for </a:t>
          </a:r>
          <a:r>
            <a:rPr lang="en-US" sz="1500" kern="1200" dirty="0">
              <a:solidFill>
                <a:srgbClr val="00B050"/>
              </a:solidFill>
            </a:rPr>
            <a:t>other investment services</a:t>
          </a:r>
          <a:r>
            <a:rPr lang="en-US" sz="1500" kern="1200" dirty="0"/>
            <a:t>, an assessment of </a:t>
          </a:r>
          <a:r>
            <a:rPr lang="en-US" sz="1500" kern="1200" dirty="0">
              <a:solidFill>
                <a:schemeClr val="accent4"/>
              </a:solidFill>
            </a:rPr>
            <a:t>appropriateness</a:t>
          </a:r>
          <a:r>
            <a:rPr lang="en-US" sz="1500" kern="1200" dirty="0"/>
            <a:t>, </a:t>
          </a:r>
          <a:r>
            <a:rPr lang="en-US" sz="1500" kern="1200" dirty="0" err="1"/>
            <a:t>ie</a:t>
          </a:r>
          <a:r>
            <a:rPr lang="en-US" sz="1500" kern="1200" dirty="0"/>
            <a:t> the determination of the client's knowledge and experience of the investment service or financial instrument, is sufficient.</a:t>
          </a:r>
          <a:endParaRPr lang="fi-FI" sz="1500" kern="1200" dirty="0"/>
        </a:p>
      </dsp:txBody>
      <dsp:txXfrm>
        <a:off x="705068" y="984289"/>
        <a:ext cx="6877362" cy="765110"/>
      </dsp:txXfrm>
    </dsp:sp>
    <dsp:sp modelId="{8E115135-EA4A-4E40-A380-6B132EA848DF}">
      <dsp:nvSpPr>
        <dsp:cNvPr id="0" name=""/>
        <dsp:cNvSpPr/>
      </dsp:nvSpPr>
      <dsp:spPr>
        <a:xfrm>
          <a:off x="1352361" y="1920971"/>
          <a:ext cx="8134502" cy="8127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Suitability assessment refers to the process of collecting information about a client and then assessing the suitability of a particular investment service or financial instrument for the client.</a:t>
          </a:r>
          <a:endParaRPr lang="fi-FI" sz="1500" kern="1200"/>
        </a:p>
      </dsp:txBody>
      <dsp:txXfrm>
        <a:off x="1376165" y="1944775"/>
        <a:ext cx="6887530" cy="765110"/>
      </dsp:txXfrm>
    </dsp:sp>
    <dsp:sp modelId="{41EBD7AD-D748-4926-A801-A730F47E7FA1}">
      <dsp:nvSpPr>
        <dsp:cNvPr id="0" name=""/>
        <dsp:cNvSpPr/>
      </dsp:nvSpPr>
      <dsp:spPr>
        <a:xfrm>
          <a:off x="2033625" y="2881457"/>
          <a:ext cx="8134502" cy="81271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On the basis of the information requested, the investment firm shall conduct a suitability assessment to assess the suitability of a particular financial instrument or service for the client.</a:t>
          </a:r>
          <a:endParaRPr lang="fi-FI" sz="1500" kern="1200"/>
        </a:p>
      </dsp:txBody>
      <dsp:txXfrm>
        <a:off x="2057429" y="2905261"/>
        <a:ext cx="6877362" cy="765110"/>
      </dsp:txXfrm>
    </dsp:sp>
    <dsp:sp modelId="{51A2646C-66B1-49E3-BC5D-95D4127ECECD}">
      <dsp:nvSpPr>
        <dsp:cNvPr id="0" name=""/>
        <dsp:cNvSpPr/>
      </dsp:nvSpPr>
      <dsp:spPr>
        <a:xfrm>
          <a:off x="7606235" y="622468"/>
          <a:ext cx="528267" cy="5282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fi-FI" sz="2400" kern="1200"/>
        </a:p>
      </dsp:txBody>
      <dsp:txXfrm>
        <a:off x="7725095" y="622468"/>
        <a:ext cx="290547" cy="397521"/>
      </dsp:txXfrm>
    </dsp:sp>
    <dsp:sp modelId="{4FA27617-5806-4BB8-875D-4FF7424005F0}">
      <dsp:nvSpPr>
        <dsp:cNvPr id="0" name=""/>
        <dsp:cNvSpPr/>
      </dsp:nvSpPr>
      <dsp:spPr>
        <a:xfrm>
          <a:off x="8287499" y="1582954"/>
          <a:ext cx="528267" cy="5282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fi-FI" sz="2400" kern="1200"/>
        </a:p>
      </dsp:txBody>
      <dsp:txXfrm>
        <a:off x="8406359" y="1582954"/>
        <a:ext cx="290547" cy="397521"/>
      </dsp:txXfrm>
    </dsp:sp>
    <dsp:sp modelId="{D0BDA975-C8A0-45EE-8F3D-F0EC001D69A9}">
      <dsp:nvSpPr>
        <dsp:cNvPr id="0" name=""/>
        <dsp:cNvSpPr/>
      </dsp:nvSpPr>
      <dsp:spPr>
        <a:xfrm>
          <a:off x="8958596" y="2543440"/>
          <a:ext cx="528267" cy="5282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fi-FI" sz="2400" kern="1200"/>
        </a:p>
      </dsp:txBody>
      <dsp:txXfrm>
        <a:off x="9077456" y="2543440"/>
        <a:ext cx="290547" cy="39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66BD-D7D1-462A-9B15-5A7F5E061D2A}">
      <dsp:nvSpPr>
        <dsp:cNvPr id="0" name=""/>
        <dsp:cNvSpPr/>
      </dsp:nvSpPr>
      <dsp:spPr>
        <a:xfrm>
          <a:off x="0" y="53019"/>
          <a:ext cx="10168127" cy="95099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 investment firm that provides investment advice or asset management as an investment service shall, before providing the investment service, obtain sufficient information about </a:t>
          </a:r>
          <a:endParaRPr lang="fi-FI" sz="1700" kern="1200" dirty="0"/>
        </a:p>
      </dsp:txBody>
      <dsp:txXfrm>
        <a:off x="46424" y="99443"/>
        <a:ext cx="10075279" cy="858142"/>
      </dsp:txXfrm>
    </dsp:sp>
    <dsp:sp modelId="{9575260A-106B-488C-B53E-C150A21C1410}">
      <dsp:nvSpPr>
        <dsp:cNvPr id="0" name=""/>
        <dsp:cNvSpPr/>
      </dsp:nvSpPr>
      <dsp:spPr>
        <a:xfrm>
          <a:off x="0" y="1004010"/>
          <a:ext cx="10168127" cy="68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3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solidFill>
                <a:srgbClr val="FF0000"/>
              </a:solidFill>
            </a:rPr>
            <a:t>the customer’s knowledge and experience of the product or service offered</a:t>
          </a:r>
          <a:endParaRPr lang="fi-FI" sz="1300" kern="1200" dirty="0">
            <a:solidFill>
              <a:srgbClr val="FF0000"/>
            </a:solidFill>
          </a:endParaRPr>
        </a:p>
        <a:p>
          <a:pPr marL="114300" lvl="1" indent="-114300" algn="l" defTabSz="577850">
            <a:lnSpc>
              <a:spcPct val="90000"/>
            </a:lnSpc>
            <a:spcBef>
              <a:spcPct val="0"/>
            </a:spcBef>
            <a:spcAft>
              <a:spcPct val="20000"/>
            </a:spcAft>
            <a:buChar char="•"/>
          </a:pPr>
          <a:r>
            <a:rPr lang="en-US" sz="1300" kern="1200" dirty="0">
              <a:solidFill>
                <a:srgbClr val="FF0000"/>
              </a:solidFill>
            </a:rPr>
            <a:t>as well as the financial situation of the customer, including loss tolerance,</a:t>
          </a:r>
          <a:endParaRPr lang="fi-FI" sz="1300" kern="1200" dirty="0">
            <a:solidFill>
              <a:srgbClr val="FF0000"/>
            </a:solidFill>
          </a:endParaRPr>
        </a:p>
        <a:p>
          <a:pPr marL="114300" lvl="1" indent="-114300" algn="l" defTabSz="577850">
            <a:lnSpc>
              <a:spcPct val="90000"/>
            </a:lnSpc>
            <a:spcBef>
              <a:spcPct val="0"/>
            </a:spcBef>
            <a:spcAft>
              <a:spcPct val="20000"/>
            </a:spcAft>
            <a:buChar char="•"/>
          </a:pPr>
          <a:r>
            <a:rPr lang="en-US" sz="1300" kern="1200" dirty="0">
              <a:solidFill>
                <a:srgbClr val="FF0000"/>
              </a:solidFill>
            </a:rPr>
            <a:t>and investment objectives, including the risk limit,</a:t>
          </a:r>
          <a:endParaRPr lang="fi-FI" sz="1300" kern="1200" dirty="0">
            <a:solidFill>
              <a:srgbClr val="FF0000"/>
            </a:solidFill>
          </a:endParaRPr>
        </a:p>
      </dsp:txBody>
      <dsp:txXfrm>
        <a:off x="0" y="1004010"/>
        <a:ext cx="10168127" cy="686204"/>
      </dsp:txXfrm>
    </dsp:sp>
    <dsp:sp modelId="{83386800-D4CA-488E-9A76-74B04F32EF6A}">
      <dsp:nvSpPr>
        <dsp:cNvPr id="0" name=""/>
        <dsp:cNvSpPr/>
      </dsp:nvSpPr>
      <dsp:spPr>
        <a:xfrm>
          <a:off x="0" y="1690215"/>
          <a:ext cx="10168127" cy="95099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 that the investment firm can recommend suitable investment services and financial instruments to the client, in particular in accordance with this </a:t>
          </a:r>
          <a:r>
            <a:rPr lang="en-US" sz="1700" kern="1200" dirty="0">
              <a:solidFill>
                <a:schemeClr val="accent4"/>
              </a:solidFill>
            </a:rPr>
            <a:t>risk limit and loss tolerance</a:t>
          </a:r>
          <a:r>
            <a:rPr lang="en-US" sz="1700" kern="1200" dirty="0"/>
            <a:t>.</a:t>
          </a:r>
          <a:endParaRPr lang="fi-FI" sz="1700" kern="1200" dirty="0"/>
        </a:p>
      </dsp:txBody>
      <dsp:txXfrm>
        <a:off x="46424" y="1736639"/>
        <a:ext cx="10075279" cy="858142"/>
      </dsp:txXfrm>
    </dsp:sp>
    <dsp:sp modelId="{36064F57-1DE2-4C6F-A543-D7CE1C0AB2AB}">
      <dsp:nvSpPr>
        <dsp:cNvPr id="0" name=""/>
        <dsp:cNvSpPr/>
      </dsp:nvSpPr>
      <dsp:spPr>
        <a:xfrm>
          <a:off x="0" y="2690165"/>
          <a:ext cx="10168127" cy="95099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When an investment firm provides investment advice that recommends a combination of services or products, the suitability of the whole product or service combination for the client must be assessed.</a:t>
          </a:r>
          <a:endParaRPr lang="fi-FI" sz="1700" kern="1200"/>
        </a:p>
      </dsp:txBody>
      <dsp:txXfrm>
        <a:off x="46424" y="2736589"/>
        <a:ext cx="10075279" cy="858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9F70E-BA0B-4DA4-82D6-47688365422F}">
      <dsp:nvSpPr>
        <dsp:cNvPr id="0" name=""/>
        <dsp:cNvSpPr/>
      </dsp:nvSpPr>
      <dsp:spPr>
        <a:xfrm>
          <a:off x="0" y="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82A10-A0BD-4DE6-B890-30B7CF757D2C}">
      <dsp:nvSpPr>
        <dsp:cNvPr id="0" name=""/>
        <dsp:cNvSpPr/>
      </dsp:nvSpPr>
      <dsp:spPr>
        <a:xfrm>
          <a:off x="0" y="0"/>
          <a:ext cx="2033625" cy="18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Information on the client's financial situation must include, where applicable</a:t>
          </a:r>
          <a:endParaRPr lang="fi-FI" sz="1800" kern="1200"/>
        </a:p>
      </dsp:txBody>
      <dsp:txXfrm>
        <a:off x="0" y="0"/>
        <a:ext cx="2033625" cy="1847088"/>
      </dsp:txXfrm>
    </dsp:sp>
    <dsp:sp modelId="{899A5F4F-FD42-4647-B5DD-3C30E0149659}">
      <dsp:nvSpPr>
        <dsp:cNvPr id="0" name=""/>
        <dsp:cNvSpPr/>
      </dsp:nvSpPr>
      <dsp:spPr>
        <a:xfrm>
          <a:off x="2186147" y="42930"/>
          <a:ext cx="7981980" cy="85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1) the sources and amount of the client's regular </a:t>
          </a:r>
          <a:r>
            <a:rPr lang="en-US" sz="1800" kern="1200" dirty="0">
              <a:solidFill>
                <a:schemeClr val="accent4"/>
              </a:solidFill>
            </a:rPr>
            <a:t>income</a:t>
          </a:r>
          <a:r>
            <a:rPr lang="en-US" sz="1800" kern="1200" dirty="0"/>
            <a:t>, 2) the client's </a:t>
          </a:r>
          <a:r>
            <a:rPr lang="en-US" sz="1800" kern="1200" dirty="0">
              <a:solidFill>
                <a:schemeClr val="accent4"/>
              </a:solidFill>
            </a:rPr>
            <a:t>assets</a:t>
          </a:r>
          <a:r>
            <a:rPr lang="en-US" sz="1800" kern="1200" dirty="0"/>
            <a:t>, such as liquid assets, investments and real estate, and</a:t>
          </a:r>
          <a:endParaRPr lang="fi-FI" sz="1800" kern="1200" dirty="0"/>
        </a:p>
      </dsp:txBody>
      <dsp:txXfrm>
        <a:off x="2186147" y="42930"/>
        <a:ext cx="7981980" cy="858607"/>
      </dsp:txXfrm>
    </dsp:sp>
    <dsp:sp modelId="{3E524990-F453-49F4-A2B7-F16642FDE665}">
      <dsp:nvSpPr>
        <dsp:cNvPr id="0" name=""/>
        <dsp:cNvSpPr/>
      </dsp:nvSpPr>
      <dsp:spPr>
        <a:xfrm>
          <a:off x="2033625" y="901537"/>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84B03-2B5C-4F50-9EC6-CA73CD32C49F}">
      <dsp:nvSpPr>
        <dsp:cNvPr id="0" name=""/>
        <dsp:cNvSpPr/>
      </dsp:nvSpPr>
      <dsp:spPr>
        <a:xfrm>
          <a:off x="2186147" y="944468"/>
          <a:ext cx="7981980" cy="85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3) the customer's regular </a:t>
          </a:r>
          <a:r>
            <a:rPr lang="en-US" sz="1800" kern="1200" dirty="0">
              <a:solidFill>
                <a:schemeClr val="accent4"/>
              </a:solidFill>
            </a:rPr>
            <a:t>financial commitments</a:t>
          </a:r>
          <a:r>
            <a:rPr lang="en-US" sz="1800" kern="1200" dirty="0"/>
            <a:t>, including loss tolerance </a:t>
          </a:r>
          <a:endParaRPr lang="fi-FI" sz="1800" kern="1200" dirty="0"/>
        </a:p>
      </dsp:txBody>
      <dsp:txXfrm>
        <a:off x="2186147" y="944468"/>
        <a:ext cx="7981980" cy="858607"/>
      </dsp:txXfrm>
    </dsp:sp>
    <dsp:sp modelId="{BAF89929-EC1B-497F-96BA-91FD2A616FFB}">
      <dsp:nvSpPr>
        <dsp:cNvPr id="0" name=""/>
        <dsp:cNvSpPr/>
      </dsp:nvSpPr>
      <dsp:spPr>
        <a:xfrm>
          <a:off x="2033625" y="1803075"/>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3D34BD-1B71-451E-BA8A-9DA75C1D763C}">
      <dsp:nvSpPr>
        <dsp:cNvPr id="0" name=""/>
        <dsp:cNvSpPr/>
      </dsp:nvSpPr>
      <dsp:spPr>
        <a:xfrm>
          <a:off x="0" y="1847088"/>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CA848-66DB-4923-8860-7E4C5669B5F4}">
      <dsp:nvSpPr>
        <dsp:cNvPr id="0" name=""/>
        <dsp:cNvSpPr/>
      </dsp:nvSpPr>
      <dsp:spPr>
        <a:xfrm>
          <a:off x="0" y="1847088"/>
          <a:ext cx="2033625" cy="18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information on the client's investment objectives must in turn include, where applicable</a:t>
          </a:r>
          <a:endParaRPr lang="fi-FI" sz="1800" kern="1200"/>
        </a:p>
      </dsp:txBody>
      <dsp:txXfrm>
        <a:off x="0" y="1847088"/>
        <a:ext cx="2033625" cy="1847088"/>
      </dsp:txXfrm>
    </dsp:sp>
    <dsp:sp modelId="{9BA591DA-687F-418E-A2C0-9F90107570CD}">
      <dsp:nvSpPr>
        <dsp:cNvPr id="0" name=""/>
        <dsp:cNvSpPr/>
      </dsp:nvSpPr>
      <dsp:spPr>
        <a:xfrm>
          <a:off x="2186147" y="1875948"/>
          <a:ext cx="7981980" cy="57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1) how long the client wants to hold the investments (</a:t>
          </a:r>
          <a:r>
            <a:rPr lang="en-US" sz="1800" kern="1200" dirty="0">
              <a:solidFill>
                <a:schemeClr val="accent4"/>
              </a:solidFill>
            </a:rPr>
            <a:t>investment horizon</a:t>
          </a:r>
          <a:r>
            <a:rPr lang="en-US" sz="1800" kern="1200" dirty="0"/>
            <a:t>),</a:t>
          </a:r>
          <a:endParaRPr lang="fi-FI" sz="1800" kern="1200" dirty="0"/>
        </a:p>
      </dsp:txBody>
      <dsp:txXfrm>
        <a:off x="2186147" y="1875948"/>
        <a:ext cx="7981980" cy="577215"/>
      </dsp:txXfrm>
    </dsp:sp>
    <dsp:sp modelId="{8F2F2C50-F4CE-42D3-8562-55A6D07AE1CE}">
      <dsp:nvSpPr>
        <dsp:cNvPr id="0" name=""/>
        <dsp:cNvSpPr/>
      </dsp:nvSpPr>
      <dsp:spPr>
        <a:xfrm>
          <a:off x="2033625" y="2453163"/>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A6B69-E0DE-478D-8593-B451FF0C9195}">
      <dsp:nvSpPr>
        <dsp:cNvPr id="0" name=""/>
        <dsp:cNvSpPr/>
      </dsp:nvSpPr>
      <dsp:spPr>
        <a:xfrm>
          <a:off x="2186147" y="2482024"/>
          <a:ext cx="7981980" cy="57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(2) the client 's risk appetite and </a:t>
          </a:r>
          <a:r>
            <a:rPr lang="en-US" sz="1800" kern="1200" dirty="0">
              <a:solidFill>
                <a:schemeClr val="accent4"/>
              </a:solidFill>
            </a:rPr>
            <a:t>risk profile</a:t>
          </a:r>
          <a:r>
            <a:rPr lang="en-US" sz="1800" kern="1200" dirty="0"/>
            <a:t>; and</a:t>
          </a:r>
          <a:endParaRPr lang="fi-FI" sz="1800" kern="1200" dirty="0"/>
        </a:p>
      </dsp:txBody>
      <dsp:txXfrm>
        <a:off x="2186147" y="2482024"/>
        <a:ext cx="7981980" cy="577215"/>
      </dsp:txXfrm>
    </dsp:sp>
    <dsp:sp modelId="{33561DD4-A145-4386-8820-0CDB6F45B811}">
      <dsp:nvSpPr>
        <dsp:cNvPr id="0" name=""/>
        <dsp:cNvSpPr/>
      </dsp:nvSpPr>
      <dsp:spPr>
        <a:xfrm>
          <a:off x="2033625" y="3059239"/>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A3EED-26C4-4324-B04E-D5F18DA3E87B}">
      <dsp:nvSpPr>
        <dsp:cNvPr id="0" name=""/>
        <dsp:cNvSpPr/>
      </dsp:nvSpPr>
      <dsp:spPr>
        <a:xfrm>
          <a:off x="2186147" y="3088100"/>
          <a:ext cx="7981980" cy="57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3) the </a:t>
          </a:r>
          <a:r>
            <a:rPr lang="en-US" sz="1800" kern="1200" dirty="0">
              <a:solidFill>
                <a:schemeClr val="accent4"/>
              </a:solidFill>
            </a:rPr>
            <a:t>purpose of the investment</a:t>
          </a:r>
          <a:r>
            <a:rPr lang="en-US" sz="1800" kern="1200" dirty="0"/>
            <a:t>.</a:t>
          </a:r>
          <a:endParaRPr lang="fi-FI" sz="1800" kern="1200" dirty="0"/>
        </a:p>
      </dsp:txBody>
      <dsp:txXfrm>
        <a:off x="2186147" y="3088100"/>
        <a:ext cx="7981980" cy="577215"/>
      </dsp:txXfrm>
    </dsp:sp>
    <dsp:sp modelId="{F7DBB749-3D37-4E84-850D-2C319BE8F5D5}">
      <dsp:nvSpPr>
        <dsp:cNvPr id="0" name=""/>
        <dsp:cNvSpPr/>
      </dsp:nvSpPr>
      <dsp:spPr>
        <a:xfrm>
          <a:off x="2033625" y="3665315"/>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F732-3C28-41AD-B9E2-6FB92BCA830A}">
      <dsp:nvSpPr>
        <dsp:cNvPr id="0" name=""/>
        <dsp:cNvSpPr/>
      </dsp:nvSpPr>
      <dsp:spPr>
        <a:xfrm>
          <a:off x="0" y="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9A7D1-95F4-4115-B23B-0911B2BBAE8A}">
      <dsp:nvSpPr>
        <dsp:cNvPr id="0" name=""/>
        <dsp:cNvSpPr/>
      </dsp:nvSpPr>
      <dsp:spPr>
        <a:xfrm>
          <a:off x="0" y="0"/>
          <a:ext cx="10168127"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investment firm need not ascertain the client's investment experience and knowledge of investment services or financial instruments for which the client is classified as a </a:t>
          </a:r>
          <a:r>
            <a:rPr lang="en-US" sz="1800" kern="1200" dirty="0">
              <a:solidFill>
                <a:schemeClr val="accent4"/>
              </a:solidFill>
            </a:rPr>
            <a:t>professional client.</a:t>
          </a:r>
          <a:endParaRPr lang="fi-FI" sz="1800" kern="1200" dirty="0">
            <a:solidFill>
              <a:schemeClr val="accent4"/>
            </a:solidFill>
          </a:endParaRPr>
        </a:p>
      </dsp:txBody>
      <dsp:txXfrm>
        <a:off x="0" y="0"/>
        <a:ext cx="10168127" cy="923544"/>
      </dsp:txXfrm>
    </dsp:sp>
    <dsp:sp modelId="{28C64506-1B6B-4B2B-A932-C9D2A49F0614}">
      <dsp:nvSpPr>
        <dsp:cNvPr id="0" name=""/>
        <dsp:cNvSpPr/>
      </dsp:nvSpPr>
      <dsp:spPr>
        <a:xfrm>
          <a:off x="0" y="923543"/>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E6694-F95A-443E-92DC-7F988AC9479E}">
      <dsp:nvSpPr>
        <dsp:cNvPr id="0" name=""/>
        <dsp:cNvSpPr/>
      </dsp:nvSpPr>
      <dsp:spPr>
        <a:xfrm>
          <a:off x="0" y="923544"/>
          <a:ext cx="10168127"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investment firm may assume that a professional client can be expected to have sufficient investment experience and knowledge to understand the risk associated with a financial instrument or investment service.</a:t>
          </a:r>
          <a:endParaRPr lang="fi-FI" sz="1800" kern="1200" dirty="0"/>
        </a:p>
      </dsp:txBody>
      <dsp:txXfrm>
        <a:off x="0" y="923544"/>
        <a:ext cx="10168127" cy="923544"/>
      </dsp:txXfrm>
    </dsp:sp>
    <dsp:sp modelId="{83589BCE-E966-4DC6-ADC6-289DC439A27A}">
      <dsp:nvSpPr>
        <dsp:cNvPr id="0" name=""/>
        <dsp:cNvSpPr/>
      </dsp:nvSpPr>
      <dsp:spPr>
        <a:xfrm>
          <a:off x="0" y="1847087"/>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585EC-B24C-4817-A04C-1588025D4647}">
      <dsp:nvSpPr>
        <dsp:cNvPr id="0" name=""/>
        <dsp:cNvSpPr/>
      </dsp:nvSpPr>
      <dsp:spPr>
        <a:xfrm>
          <a:off x="0" y="1847088"/>
          <a:ext cx="10168127"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An investment firm may rely on information provided by its client unless it knows, or ought to know, that the information provided by the client is manifestly out of date, inaccurate or incomplete.</a:t>
          </a:r>
          <a:endParaRPr lang="fi-FI" sz="1800" kern="1200"/>
        </a:p>
      </dsp:txBody>
      <dsp:txXfrm>
        <a:off x="0" y="1847088"/>
        <a:ext cx="10168127" cy="923544"/>
      </dsp:txXfrm>
    </dsp:sp>
    <dsp:sp modelId="{79819C20-B5E7-4196-8DC2-231CCE6D26DE}">
      <dsp:nvSpPr>
        <dsp:cNvPr id="0" name=""/>
        <dsp:cNvSpPr/>
      </dsp:nvSpPr>
      <dsp:spPr>
        <a:xfrm>
          <a:off x="0" y="2770632"/>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F4A32-C9A2-4103-9B65-0DEFEA4DE99D}">
      <dsp:nvSpPr>
        <dsp:cNvPr id="0" name=""/>
        <dsp:cNvSpPr/>
      </dsp:nvSpPr>
      <dsp:spPr>
        <a:xfrm>
          <a:off x="0" y="2770632"/>
          <a:ext cx="10168127" cy="92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investment firm providing investment advice shall provide the client with a </a:t>
          </a:r>
          <a:r>
            <a:rPr lang="en-US" sz="1800" kern="1200" dirty="0">
              <a:solidFill>
                <a:schemeClr val="accent4"/>
              </a:solidFill>
            </a:rPr>
            <a:t>statement of suitability</a:t>
          </a:r>
          <a:r>
            <a:rPr lang="en-US" sz="1800" kern="1200" dirty="0"/>
            <a:t> prior to the execution of the transaction on a permanent basis.</a:t>
          </a:r>
          <a:endParaRPr lang="fi-FI" sz="1800" kern="1200" dirty="0"/>
        </a:p>
      </dsp:txBody>
      <dsp:txXfrm>
        <a:off x="0" y="2770632"/>
        <a:ext cx="10168127" cy="923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1AAF-26C2-4725-BAC2-DDA51F03CDD5}">
      <dsp:nvSpPr>
        <dsp:cNvPr id="0" name=""/>
        <dsp:cNvSpPr/>
      </dsp:nvSpPr>
      <dsp:spPr>
        <a:xfrm>
          <a:off x="0" y="0"/>
          <a:ext cx="3694175" cy="3694175"/>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C8A6C8-14DE-4552-83E6-E24B3980BE0B}">
      <dsp:nvSpPr>
        <dsp:cNvPr id="0" name=""/>
        <dsp:cNvSpPr/>
      </dsp:nvSpPr>
      <dsp:spPr>
        <a:xfrm>
          <a:off x="1847087" y="0"/>
          <a:ext cx="8321040" cy="369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an investment firm provides an investment service </a:t>
          </a:r>
          <a:r>
            <a:rPr lang="en-US" sz="1400" kern="1200" dirty="0">
              <a:solidFill>
                <a:schemeClr val="accent4"/>
              </a:solidFill>
            </a:rPr>
            <a:t>other than investment advice and asset management</a:t>
          </a:r>
          <a:r>
            <a:rPr lang="en-US" sz="1400" kern="1200" dirty="0"/>
            <a:t>, it shall request information from the client before providing the investment service about </a:t>
          </a:r>
          <a:endParaRPr lang="fi-FI" sz="1400" kern="1200" dirty="0"/>
        </a:p>
      </dsp:txBody>
      <dsp:txXfrm>
        <a:off x="1847087" y="0"/>
        <a:ext cx="4160520" cy="1754733"/>
      </dsp:txXfrm>
    </dsp:sp>
    <dsp:sp modelId="{18B4EFB2-9F6F-4F2B-A396-BD4B75DA041F}">
      <dsp:nvSpPr>
        <dsp:cNvPr id="0" name=""/>
        <dsp:cNvSpPr/>
      </dsp:nvSpPr>
      <dsp:spPr>
        <a:xfrm>
          <a:off x="969721" y="1754733"/>
          <a:ext cx="1754733" cy="1754733"/>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74487A-9282-445D-AD81-984F691A857E}">
      <dsp:nvSpPr>
        <dsp:cNvPr id="0" name=""/>
        <dsp:cNvSpPr/>
      </dsp:nvSpPr>
      <dsp:spPr>
        <a:xfrm>
          <a:off x="1847087" y="1754733"/>
          <a:ext cx="8321040" cy="175473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his </a:t>
          </a:r>
          <a:r>
            <a:rPr lang="en-US" sz="1400" kern="1200" dirty="0">
              <a:solidFill>
                <a:schemeClr val="accent4"/>
              </a:solidFill>
            </a:rPr>
            <a:t>investment experience and knowledge </a:t>
          </a:r>
          <a:r>
            <a:rPr lang="en-US" sz="1400" kern="1200" dirty="0"/>
            <a:t>of that financial instrument or investment service in order to assess whether the proposed financial instrument or investment service is appropriate for the client. When designing a combination of services or products, the appropriateness of the combination as a whole must be assessed.</a:t>
          </a:r>
          <a:endParaRPr lang="fi-FI" sz="1400" kern="1200" dirty="0"/>
        </a:p>
      </dsp:txBody>
      <dsp:txXfrm>
        <a:off x="1847087" y="1754733"/>
        <a:ext cx="4160520" cy="1754733"/>
      </dsp:txXfrm>
    </dsp:sp>
    <dsp:sp modelId="{DF4FF96F-DA2E-4A70-BD9C-9EF99B06F873}">
      <dsp:nvSpPr>
        <dsp:cNvPr id="0" name=""/>
        <dsp:cNvSpPr/>
      </dsp:nvSpPr>
      <dsp:spPr>
        <a:xfrm>
          <a:off x="6007607" y="1754733"/>
          <a:ext cx="4160520" cy="1754733"/>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If, on the basis of the information received from the client, the investment firm considers that the product or service is not appropriate for the client, the investment firm shall </a:t>
          </a:r>
          <a:r>
            <a:rPr lang="en-US" sz="900" kern="1200" dirty="0">
              <a:solidFill>
                <a:schemeClr val="accent4"/>
              </a:solidFill>
            </a:rPr>
            <a:t>warn</a:t>
          </a:r>
          <a:r>
            <a:rPr lang="en-US" sz="900" kern="1200" dirty="0"/>
            <a:t> the client.</a:t>
          </a:r>
          <a:endParaRPr lang="fi-FI" sz="900" kern="1200" dirty="0"/>
        </a:p>
        <a:p>
          <a:pPr marL="57150" lvl="1" indent="-57150" algn="l" defTabSz="400050">
            <a:lnSpc>
              <a:spcPct val="90000"/>
            </a:lnSpc>
            <a:spcBef>
              <a:spcPct val="0"/>
            </a:spcBef>
            <a:spcAft>
              <a:spcPct val="15000"/>
            </a:spcAft>
            <a:buChar char="•"/>
          </a:pPr>
          <a:r>
            <a:rPr lang="en-US" sz="900" kern="1200" dirty="0"/>
            <a:t>If the client </a:t>
          </a:r>
          <a:r>
            <a:rPr lang="en-US" sz="900" kern="1200" dirty="0">
              <a:solidFill>
                <a:schemeClr val="accent4"/>
              </a:solidFill>
            </a:rPr>
            <a:t>does not provide sufficient information </a:t>
          </a:r>
          <a:r>
            <a:rPr lang="en-US" sz="900" kern="1200" dirty="0"/>
            <a:t>or refuses to provide the requested information, the investment firm shall warn the client that it cannot assess the appropriateness of the financial instrument or service for the client. The warning can be given in a standard format.</a:t>
          </a:r>
          <a:endParaRPr lang="fi-FI" sz="900" kern="1200" dirty="0"/>
        </a:p>
        <a:p>
          <a:pPr marL="57150" lvl="1" indent="-57150" algn="l" defTabSz="400050">
            <a:lnSpc>
              <a:spcPct val="90000"/>
            </a:lnSpc>
            <a:spcBef>
              <a:spcPct val="0"/>
            </a:spcBef>
            <a:spcAft>
              <a:spcPct val="15000"/>
            </a:spcAft>
            <a:buChar char="•"/>
          </a:pPr>
          <a:r>
            <a:rPr lang="en-US" sz="900" kern="1200" dirty="0"/>
            <a:t>In investment services other than investment advice or asset management, the investment firm's obligation is thus limited to ascertaining the client's knowledge and experience and the investment firm </a:t>
          </a:r>
          <a:r>
            <a:rPr lang="en-US" sz="900" kern="1200" dirty="0">
              <a:solidFill>
                <a:schemeClr val="accent4"/>
              </a:solidFill>
            </a:rPr>
            <a:t>does not need to ascertain the client's financial situation and investment objectives</a:t>
          </a:r>
          <a:r>
            <a:rPr lang="en-US" sz="900" kern="1200" dirty="0"/>
            <a:t>.</a:t>
          </a:r>
          <a:endParaRPr lang="fi-FI" sz="900" kern="1200" dirty="0"/>
        </a:p>
      </dsp:txBody>
      <dsp:txXfrm>
        <a:off x="6007607" y="1754733"/>
        <a:ext cx="4160520" cy="1754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EB51-2030-47E9-A070-AD59EDEE7FFE}">
      <dsp:nvSpPr>
        <dsp:cNvPr id="0" name=""/>
        <dsp:cNvSpPr/>
      </dsp:nvSpPr>
      <dsp:spPr>
        <a:xfrm>
          <a:off x="8470" y="759"/>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when providing investment services that only consist of </a:t>
          </a:r>
          <a:r>
            <a:rPr lang="en-US" sz="900" kern="1200" dirty="0">
              <a:solidFill>
                <a:schemeClr val="accent4"/>
              </a:solidFill>
            </a:rPr>
            <a:t>execution or reception and transmission </a:t>
          </a:r>
          <a:r>
            <a:rPr lang="en-US" sz="900" kern="1200" dirty="0"/>
            <a:t>of client orders, </a:t>
          </a:r>
          <a:endParaRPr lang="fi-FI" sz="900" kern="1200" dirty="0"/>
        </a:p>
      </dsp:txBody>
      <dsp:txXfrm>
        <a:off x="41162" y="33451"/>
        <a:ext cx="1295000" cy="1050803"/>
      </dsp:txXfrm>
    </dsp:sp>
    <dsp:sp modelId="{9748CCAA-1B9C-4BEB-8C6D-A9E3235E036F}">
      <dsp:nvSpPr>
        <dsp:cNvPr id="0" name=""/>
        <dsp:cNvSpPr/>
      </dsp:nvSpPr>
      <dsp:spPr>
        <a:xfrm>
          <a:off x="8470" y="1288994"/>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a:t>excluding the granting of credits or loans as specified in Section B.1 of Annex I that do not comprise of existing credit limits of loans, current accounts and overdraft facilities of clients, </a:t>
          </a:r>
          <a:endParaRPr lang="fi-FI" sz="700" kern="1200"/>
        </a:p>
      </dsp:txBody>
      <dsp:txXfrm>
        <a:off x="41162" y="1321686"/>
        <a:ext cx="1295000" cy="1050803"/>
      </dsp:txXfrm>
    </dsp:sp>
    <dsp:sp modelId="{646B7122-536E-49D9-8FD9-B22BF4277E75}">
      <dsp:nvSpPr>
        <dsp:cNvPr id="0" name=""/>
        <dsp:cNvSpPr/>
      </dsp:nvSpPr>
      <dsp:spPr>
        <a:xfrm>
          <a:off x="1597399" y="759"/>
          <a:ext cx="8562258"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where all the following conditions are met:</a:t>
          </a:r>
          <a:endParaRPr lang="fi-FI" sz="900" kern="1200"/>
        </a:p>
      </dsp:txBody>
      <dsp:txXfrm>
        <a:off x="1630091" y="33451"/>
        <a:ext cx="8496874" cy="1050803"/>
      </dsp:txXfrm>
    </dsp:sp>
    <dsp:sp modelId="{46D0BCBA-BDE2-4B38-889C-A53E791F1847}">
      <dsp:nvSpPr>
        <dsp:cNvPr id="0" name=""/>
        <dsp:cNvSpPr/>
      </dsp:nvSpPr>
      <dsp:spPr>
        <a:xfrm>
          <a:off x="1597399" y="1288994"/>
          <a:ext cx="5612945"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 the services relate to any of the following financial instruments:</a:t>
          </a:r>
          <a:endParaRPr lang="fi-FI" sz="1200" kern="1200" dirty="0"/>
        </a:p>
      </dsp:txBody>
      <dsp:txXfrm>
        <a:off x="1630091" y="1321686"/>
        <a:ext cx="5547561" cy="1050803"/>
      </dsp:txXfrm>
    </dsp:sp>
    <dsp:sp modelId="{4FEEE7DB-4025-4409-95D8-396F56F8E5C9}">
      <dsp:nvSpPr>
        <dsp:cNvPr id="0" name=""/>
        <dsp:cNvSpPr/>
      </dsp:nvSpPr>
      <dsp:spPr>
        <a:xfrm>
          <a:off x="1597399" y="2577229"/>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accent4"/>
              </a:solidFill>
            </a:rPr>
            <a:t>shares or bonds </a:t>
          </a:r>
          <a:r>
            <a:rPr lang="en-US" sz="700" kern="1200" dirty="0"/>
            <a:t>admitted to trading on a regulated market, or </a:t>
          </a:r>
          <a:r>
            <a:rPr lang="en-US" sz="700" kern="1200" dirty="0" err="1"/>
            <a:t>or</a:t>
          </a:r>
          <a:r>
            <a:rPr lang="en-US" sz="700" kern="1200" dirty="0"/>
            <a:t> </a:t>
          </a:r>
          <a:r>
            <a:rPr lang="en-US" sz="700" kern="1200" dirty="0">
              <a:solidFill>
                <a:schemeClr val="accent4"/>
              </a:solidFill>
            </a:rPr>
            <a:t>money-market instruments</a:t>
          </a:r>
          <a:r>
            <a:rPr lang="en-US" sz="700" kern="1200" dirty="0"/>
            <a:t>, excluding those that embed a derivative or incorporate a structure which makes it difficult for the client to understand the risk involved;</a:t>
          </a:r>
          <a:endParaRPr lang="fi-FI" sz="700" kern="1200" dirty="0"/>
        </a:p>
      </dsp:txBody>
      <dsp:txXfrm>
        <a:off x="1630091" y="2609921"/>
        <a:ext cx="1295000" cy="1050803"/>
      </dsp:txXfrm>
    </dsp:sp>
    <dsp:sp modelId="{FBCC0692-05CF-48B6-BE4C-595F0E825200}">
      <dsp:nvSpPr>
        <dsp:cNvPr id="0" name=""/>
        <dsp:cNvSpPr/>
      </dsp:nvSpPr>
      <dsp:spPr>
        <a:xfrm>
          <a:off x="3014919" y="2577229"/>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shares or units in </a:t>
          </a:r>
          <a:r>
            <a:rPr lang="en-US" sz="700" kern="1200" dirty="0">
              <a:solidFill>
                <a:schemeClr val="accent4"/>
              </a:solidFill>
            </a:rPr>
            <a:t>UCITS,</a:t>
          </a:r>
          <a:r>
            <a:rPr lang="en-US" sz="700" kern="1200" dirty="0"/>
            <a:t> excluding structured UCITS </a:t>
          </a:r>
          <a:endParaRPr lang="fi-FI" sz="700" kern="1200" dirty="0"/>
        </a:p>
      </dsp:txBody>
      <dsp:txXfrm>
        <a:off x="3047611" y="2609921"/>
        <a:ext cx="1295000" cy="1050803"/>
      </dsp:txXfrm>
    </dsp:sp>
    <dsp:sp modelId="{C5C336BB-D5CF-4617-9233-36F0DCBD06CC}">
      <dsp:nvSpPr>
        <dsp:cNvPr id="0" name=""/>
        <dsp:cNvSpPr/>
      </dsp:nvSpPr>
      <dsp:spPr>
        <a:xfrm>
          <a:off x="4432439" y="2577229"/>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accent4"/>
              </a:solidFill>
            </a:rPr>
            <a:t>structured deposits</a:t>
          </a:r>
          <a:r>
            <a:rPr lang="en-US" sz="700" kern="1200" dirty="0"/>
            <a:t>, excluding those that incorporate a structure which makes it difficult for the client to understand the risk of return or the cost of exiting the product before term;</a:t>
          </a:r>
          <a:endParaRPr lang="fi-FI" sz="700" kern="1200" dirty="0"/>
        </a:p>
      </dsp:txBody>
      <dsp:txXfrm>
        <a:off x="4465131" y="2609921"/>
        <a:ext cx="1295000" cy="1050803"/>
      </dsp:txXfrm>
    </dsp:sp>
    <dsp:sp modelId="{F360E0EF-AD63-42EA-B6A4-27AF37E47A16}">
      <dsp:nvSpPr>
        <dsp:cNvPr id="0" name=""/>
        <dsp:cNvSpPr/>
      </dsp:nvSpPr>
      <dsp:spPr>
        <a:xfrm>
          <a:off x="5849960" y="2577229"/>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other </a:t>
          </a:r>
          <a:r>
            <a:rPr lang="en-US" sz="700" kern="1200" dirty="0">
              <a:solidFill>
                <a:schemeClr val="accent4"/>
              </a:solidFill>
            </a:rPr>
            <a:t>non-complex financial instruments </a:t>
          </a:r>
          <a:r>
            <a:rPr lang="en-US" sz="700" kern="1200" dirty="0"/>
            <a:t>for the purpose of this paragraph.</a:t>
          </a:r>
          <a:endParaRPr lang="fi-FI" sz="700" kern="1200" dirty="0"/>
        </a:p>
      </dsp:txBody>
      <dsp:txXfrm>
        <a:off x="5882652" y="2609921"/>
        <a:ext cx="1295000" cy="1050803"/>
      </dsp:txXfrm>
    </dsp:sp>
    <dsp:sp modelId="{E72D252B-6702-4BE0-B0E6-56823F033519}">
      <dsp:nvSpPr>
        <dsp:cNvPr id="0" name=""/>
        <dsp:cNvSpPr/>
      </dsp:nvSpPr>
      <dsp:spPr>
        <a:xfrm>
          <a:off x="7324616" y="1288994"/>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 the service is provided at the </a:t>
          </a:r>
          <a:r>
            <a:rPr lang="en-US" sz="700" kern="1200" dirty="0">
              <a:solidFill>
                <a:schemeClr val="accent4"/>
              </a:solidFill>
            </a:rPr>
            <a:t>initiative of the client </a:t>
          </a:r>
          <a:r>
            <a:rPr lang="en-US" sz="700" kern="1200" dirty="0"/>
            <a:t>or potential client;</a:t>
          </a:r>
          <a:endParaRPr lang="fi-FI" sz="700" kern="1200" dirty="0"/>
        </a:p>
      </dsp:txBody>
      <dsp:txXfrm>
        <a:off x="7357308" y="1321686"/>
        <a:ext cx="1295000" cy="1050803"/>
      </dsp:txXfrm>
    </dsp:sp>
    <dsp:sp modelId="{45F4E964-7838-405F-806F-C7F364B3CFF1}">
      <dsp:nvSpPr>
        <dsp:cNvPr id="0" name=""/>
        <dsp:cNvSpPr/>
      </dsp:nvSpPr>
      <dsp:spPr>
        <a:xfrm>
          <a:off x="8799273" y="1288994"/>
          <a:ext cx="1360384" cy="11161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 the client or potential client has been clearly </a:t>
          </a:r>
          <a:r>
            <a:rPr lang="en-US" sz="700" kern="1200" dirty="0">
              <a:solidFill>
                <a:schemeClr val="accent4"/>
              </a:solidFill>
            </a:rPr>
            <a:t>informed</a:t>
          </a:r>
          <a:r>
            <a:rPr lang="en-US" sz="700" kern="1200" dirty="0"/>
            <a:t> that in the provision of that service the investment firm is not required to assess the appropriateness of the financial instrument or service;</a:t>
          </a:r>
          <a:endParaRPr lang="fi-FI" sz="700" kern="1200" dirty="0"/>
        </a:p>
      </dsp:txBody>
      <dsp:txXfrm>
        <a:off x="8831965" y="1321686"/>
        <a:ext cx="1295000" cy="1050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32A0C-55F0-47A6-9A4D-EF014E64BCBC}">
      <dsp:nvSpPr>
        <dsp:cNvPr id="0" name=""/>
        <dsp:cNvSpPr/>
      </dsp:nvSpPr>
      <dsp:spPr>
        <a:xfrm>
          <a:off x="0" y="0"/>
          <a:ext cx="101681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CEAC5-9B07-487A-9F38-7E3B7CD3C932}">
      <dsp:nvSpPr>
        <dsp:cNvPr id="0" name=""/>
        <dsp:cNvSpPr/>
      </dsp:nvSpPr>
      <dsp:spPr>
        <a:xfrm>
          <a:off x="0" y="0"/>
          <a:ext cx="2033625" cy="369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Appropriate information shall be provided in good time to clients or potential clients with regard to the </a:t>
          </a:r>
          <a:r>
            <a:rPr lang="en-US" sz="1500" kern="1200" dirty="0">
              <a:solidFill>
                <a:srgbClr val="FF0000"/>
              </a:solidFill>
            </a:rPr>
            <a:t>investment firm and its services, the financial instruments and proposed investment strategies, execution venues and all costs and related charges</a:t>
          </a:r>
          <a:r>
            <a:rPr lang="en-US" sz="1500" kern="1200" dirty="0"/>
            <a:t>. That information shall include the following:</a:t>
          </a:r>
          <a:endParaRPr lang="fi-FI" sz="1500" kern="1200" dirty="0"/>
        </a:p>
      </dsp:txBody>
      <dsp:txXfrm>
        <a:off x="0" y="0"/>
        <a:ext cx="2033625" cy="3694176"/>
      </dsp:txXfrm>
    </dsp:sp>
    <dsp:sp modelId="{0B58908A-E379-40CA-91CD-257DF1350BF5}">
      <dsp:nvSpPr>
        <dsp:cNvPr id="0" name=""/>
        <dsp:cNvSpPr/>
      </dsp:nvSpPr>
      <dsp:spPr>
        <a:xfrm>
          <a:off x="2186147" y="43426"/>
          <a:ext cx="7981980" cy="8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 when investment advice is provided, the investment firm must, in good time before it provides investment advice, inform the client:</a:t>
          </a:r>
          <a:endParaRPr lang="fi-FI" sz="1200" kern="1200"/>
        </a:p>
      </dsp:txBody>
      <dsp:txXfrm>
        <a:off x="2186147" y="43426"/>
        <a:ext cx="7981980" cy="868528"/>
      </dsp:txXfrm>
    </dsp:sp>
    <dsp:sp modelId="{03FE3571-6125-4400-A325-A8A381616448}">
      <dsp:nvSpPr>
        <dsp:cNvPr id="0" name=""/>
        <dsp:cNvSpPr/>
      </dsp:nvSpPr>
      <dsp:spPr>
        <a:xfrm>
          <a:off x="2033625" y="911954"/>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B54BA-3120-4CFC-A979-063CAD40D7FE}">
      <dsp:nvSpPr>
        <dsp:cNvPr id="0" name=""/>
        <dsp:cNvSpPr/>
      </dsp:nvSpPr>
      <dsp:spPr>
        <a:xfrm>
          <a:off x="2186147" y="955381"/>
          <a:ext cx="7981980" cy="8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 whether or not the advice is provided on an </a:t>
          </a:r>
          <a:r>
            <a:rPr lang="en-US" sz="1200" kern="1200" dirty="0">
              <a:solidFill>
                <a:schemeClr val="accent4"/>
              </a:solidFill>
            </a:rPr>
            <a:t>independent basis</a:t>
          </a:r>
          <a:r>
            <a:rPr lang="en-US" sz="1200" kern="1200" dirty="0"/>
            <a:t>;</a:t>
          </a:r>
          <a:endParaRPr lang="fi-FI" sz="1200" kern="1200" dirty="0"/>
        </a:p>
      </dsp:txBody>
      <dsp:txXfrm>
        <a:off x="2186147" y="955381"/>
        <a:ext cx="7981980" cy="868528"/>
      </dsp:txXfrm>
    </dsp:sp>
    <dsp:sp modelId="{59A343BD-F4A0-4DB0-A922-9670078A803F}">
      <dsp:nvSpPr>
        <dsp:cNvPr id="0" name=""/>
        <dsp:cNvSpPr/>
      </dsp:nvSpPr>
      <dsp:spPr>
        <a:xfrm>
          <a:off x="2033625" y="1823909"/>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02709-EF20-4431-B21F-8714E2C34256}">
      <dsp:nvSpPr>
        <dsp:cNvPr id="0" name=""/>
        <dsp:cNvSpPr/>
      </dsp:nvSpPr>
      <dsp:spPr>
        <a:xfrm>
          <a:off x="2186147" y="1867335"/>
          <a:ext cx="7981980" cy="8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(ii) whether the advice is based on a </a:t>
          </a:r>
          <a:r>
            <a:rPr lang="en-US" sz="1200" kern="1200" dirty="0">
              <a:solidFill>
                <a:schemeClr val="accent4"/>
              </a:solidFill>
            </a:rPr>
            <a:t>broad or on a more restricted analysis of different types </a:t>
          </a:r>
          <a:r>
            <a:rPr lang="en-US" sz="1200" kern="1200" dirty="0"/>
            <a:t>of financial instruments and, in particular, whether the range is limited to financial instruments issued or provided by entities </a:t>
          </a:r>
          <a:r>
            <a:rPr lang="en-US" sz="1200" kern="1200" dirty="0">
              <a:solidFill>
                <a:schemeClr val="accent4"/>
              </a:solidFill>
            </a:rPr>
            <a:t>having close links </a:t>
          </a:r>
          <a:r>
            <a:rPr lang="en-US" sz="1200" kern="1200" dirty="0"/>
            <a:t>with the investment firm or any other legal or economic relationships, such as contractual relationships, so close as to pose a risk of impairing the independent basis of the advice provided;</a:t>
          </a:r>
          <a:endParaRPr lang="fi-FI" sz="1200" kern="1200" dirty="0"/>
        </a:p>
      </dsp:txBody>
      <dsp:txXfrm>
        <a:off x="2186147" y="1867335"/>
        <a:ext cx="7981980" cy="868528"/>
      </dsp:txXfrm>
    </dsp:sp>
    <dsp:sp modelId="{BD86CE0D-3343-481A-863C-71F36D5747AE}">
      <dsp:nvSpPr>
        <dsp:cNvPr id="0" name=""/>
        <dsp:cNvSpPr/>
      </dsp:nvSpPr>
      <dsp:spPr>
        <a:xfrm>
          <a:off x="2033625" y="2735863"/>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DB6D0-64F5-48FB-BA82-663852A673E7}">
      <dsp:nvSpPr>
        <dsp:cNvPr id="0" name=""/>
        <dsp:cNvSpPr/>
      </dsp:nvSpPr>
      <dsp:spPr>
        <a:xfrm>
          <a:off x="2186147" y="2779290"/>
          <a:ext cx="7981980" cy="86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(iii) whether the investment firm will provide the client with a </a:t>
          </a:r>
          <a:r>
            <a:rPr lang="en-US" sz="1200" kern="1200" dirty="0">
              <a:solidFill>
                <a:schemeClr val="accent4"/>
              </a:solidFill>
            </a:rPr>
            <a:t>periodic assessment </a:t>
          </a:r>
          <a:r>
            <a:rPr lang="en-US" sz="1200" kern="1200" dirty="0"/>
            <a:t>of the suitability of the financial instruments recommended to that client;</a:t>
          </a:r>
          <a:endParaRPr lang="fi-FI" sz="1200" kern="1200" dirty="0"/>
        </a:p>
      </dsp:txBody>
      <dsp:txXfrm>
        <a:off x="2186147" y="2779290"/>
        <a:ext cx="7981980" cy="868528"/>
      </dsp:txXfrm>
    </dsp:sp>
    <dsp:sp modelId="{DF18FFE4-5B0B-48EC-9D06-865D1898D222}">
      <dsp:nvSpPr>
        <dsp:cNvPr id="0" name=""/>
        <dsp:cNvSpPr/>
      </dsp:nvSpPr>
      <dsp:spPr>
        <a:xfrm>
          <a:off x="2033625" y="3647818"/>
          <a:ext cx="81345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2C34-4926-4432-9531-B1D587FC6918}" type="datetimeFigureOut">
              <a:rPr lang="fi-FI" smtClean="0"/>
              <a:t>25.1.2023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79B69-85BB-4F60-BDE3-E7A03C7A973D}" type="slidenum">
              <a:rPr lang="fi-FI" smtClean="0"/>
              <a:t>‹#›</a:t>
            </a:fld>
            <a:endParaRPr lang="fi-FI"/>
          </a:p>
        </p:txBody>
      </p:sp>
    </p:spTree>
    <p:extLst>
      <p:ext uri="{BB962C8B-B14F-4D97-AF65-F5344CB8AC3E}">
        <p14:creationId xmlns:p14="http://schemas.microsoft.com/office/powerpoint/2010/main" val="56336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AB04C84B-0F22-4D6C-8920-1725A8B45212}" type="datetime1">
              <a:rPr lang="en-US" smtClean="0"/>
              <a:t>1/25/2023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Financial Law Lecture 5</a:t>
            </a:r>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6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E6E68513-B1F7-4249-8DBA-81EE9FFC7DD5}" type="datetime1">
              <a:rPr lang="en-US" smtClean="0"/>
              <a:t>1/25/2023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Financial Law Lecture 5</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248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BC5959D7-204E-4B32-B159-E685FC17D7B6}" type="datetime1">
              <a:rPr lang="en-US" smtClean="0"/>
              <a:t>1/25/2023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Financial Law Lecture 5</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723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E3ECFAB5-E517-4F1F-B97E-3DD88B3B6CD2}" type="datetime1">
              <a:rPr lang="en-US" smtClean="0">
                <a:solidFill>
                  <a:prstClr val="black">
                    <a:tint val="75000"/>
                  </a:prstClr>
                </a:solidFill>
              </a:rPr>
              <a:t>1/25/2023</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5</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7799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699A5729-A5A1-4EB4-88C8-67ACF1AE0F99}" type="datetime1">
              <a:rPr lang="en-US" smtClean="0">
                <a:solidFill>
                  <a:prstClr val="black">
                    <a:tint val="75000"/>
                  </a:prstClr>
                </a:solidFill>
              </a:rPr>
              <a:t>1/25/2023</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Financial Law Lecture 5</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67968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8B712BCE-4ECB-4C69-980C-5D10D09CB8C9}" type="datetime1">
              <a:rPr lang="en-US" smtClean="0">
                <a:solidFill>
                  <a:prstClr val="black">
                    <a:tint val="75000"/>
                  </a:prstClr>
                </a:solidFill>
              </a:rPr>
              <a:t>1/25/2023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5</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85701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FF24ED82-824E-48D5-9C6D-87F6F086FBF6}" type="datetime1">
              <a:rPr lang="en-US" smtClean="0"/>
              <a:t>1/25/2023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Financial Law Lecture 5</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935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7E21CF9E-8D8F-4565-9CCB-8C6E5BC72E3D}" type="datetime1">
              <a:rPr lang="en-US" smtClean="0"/>
              <a:t>1/25/2023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Financial Law Lecture 5</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53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1E3CA3DE-E60C-4F94-A1AA-C76B0C950BE6}" type="datetime1">
              <a:rPr lang="en-US" smtClean="0"/>
              <a:t>1/25/2023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Financial Law Lecture 5</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3401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66266DC3-759B-4BAF-BB83-89DB4CD373F7}" type="datetime1">
              <a:rPr lang="en-US" smtClean="0"/>
              <a:t>1/25/2023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Financial Law Lecture 5</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789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EE558074-D6CC-49FC-AF53-6A11F48FEB61}" type="datetime1">
              <a:rPr lang="en-US" smtClean="0"/>
              <a:t>1/25/2023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Financial Law Lecture 5</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197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7552F889-7AAA-40A7-83E2-67F6922E820B}" type="datetime1">
              <a:rPr lang="en-US" smtClean="0"/>
              <a:t>1/25/2023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Financial Law Lecture 5</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57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8779EF61-D648-4A86-A9AC-D6CC6C5118A0}" type="datetime1">
              <a:rPr lang="en-US" smtClean="0"/>
              <a:t>1/25/2023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Financial Law Lecture 5</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992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AF9BF76B-17E3-4C63-9FC8-C5655434B53C}" type="datetime1">
              <a:rPr lang="en-US" smtClean="0"/>
              <a:t>1/25/2023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Financial Law Lecture 5</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727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01C1D-E80A-400F-A64D-A29D14E63F9E}" type="datetime1">
              <a:rPr lang="en-US" smtClean="0"/>
              <a:t>1/25/2023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Financial Law Lecture 5</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8365734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 id="2147483815" r:id="rId12"/>
    <p:sldLayoutId id="2147483816" r:id="rId13"/>
    <p:sldLayoutId id="2147483817" r:id="rId1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53FCE1-198A-446A-B48E-94BB7372D181}"/>
              </a:ext>
            </a:extLst>
          </p:cNvPr>
          <p:cNvPicPr>
            <a:picLocks noChangeAspect="1"/>
          </p:cNvPicPr>
          <p:nvPr/>
        </p:nvPicPr>
        <p:blipFill rotWithShape="1">
          <a:blip r:embed="rId2"/>
          <a:srcRect l="4431" r="76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5ED6B650-FF35-4FF3-95FE-B6CF1904083A}"/>
              </a:ext>
            </a:extLst>
          </p:cNvPr>
          <p:cNvSpPr>
            <a:spLocks noGrp="1"/>
          </p:cNvSpPr>
          <p:nvPr>
            <p:ph type="ctrTitle"/>
          </p:nvPr>
        </p:nvSpPr>
        <p:spPr>
          <a:xfrm>
            <a:off x="477981" y="1122363"/>
            <a:ext cx="4023360" cy="3204134"/>
          </a:xfrm>
        </p:spPr>
        <p:txBody>
          <a:bodyPr anchor="b">
            <a:normAutofit/>
          </a:bodyPr>
          <a:lstStyle/>
          <a:p>
            <a:r>
              <a:rPr lang="fi-FI" sz="4800"/>
              <a:t>Financial law</a:t>
            </a:r>
          </a:p>
        </p:txBody>
      </p:sp>
      <p:sp>
        <p:nvSpPr>
          <p:cNvPr id="3" name="Alaotsikko 2">
            <a:extLst>
              <a:ext uri="{FF2B5EF4-FFF2-40B4-BE49-F238E27FC236}">
                <a16:creationId xmlns:a16="http://schemas.microsoft.com/office/drawing/2014/main" id="{BBE937AA-FCE2-48AD-AEAB-458BC5890758}"/>
              </a:ext>
            </a:extLst>
          </p:cNvPr>
          <p:cNvSpPr>
            <a:spLocks noGrp="1"/>
          </p:cNvSpPr>
          <p:nvPr>
            <p:ph type="subTitle" idx="1"/>
          </p:nvPr>
        </p:nvSpPr>
        <p:spPr>
          <a:xfrm>
            <a:off x="477980" y="4872922"/>
            <a:ext cx="4023359" cy="1208141"/>
          </a:xfrm>
        </p:spPr>
        <p:txBody>
          <a:bodyPr>
            <a:normAutofit/>
          </a:bodyPr>
          <a:lstStyle/>
          <a:p>
            <a:pPr>
              <a:lnSpc>
                <a:spcPct val="100000"/>
              </a:lnSpc>
            </a:pPr>
            <a:r>
              <a:rPr lang="fi-FI" sz="1400" dirty="0" err="1"/>
              <a:t>Lecture</a:t>
            </a:r>
            <a:r>
              <a:rPr lang="fi-FI" sz="1400" dirty="0"/>
              <a:t> 5</a:t>
            </a:r>
          </a:p>
          <a:p>
            <a:pPr>
              <a:lnSpc>
                <a:spcPct val="100000"/>
              </a:lnSpc>
            </a:pPr>
            <a:r>
              <a:rPr lang="fi-FI" sz="1400" dirty="0" err="1"/>
              <a:t>Regulation</a:t>
            </a:r>
            <a:r>
              <a:rPr lang="fi-FI" sz="1400" dirty="0"/>
              <a:t> of </a:t>
            </a:r>
            <a:r>
              <a:rPr lang="fi-FI" sz="1400" dirty="0" err="1"/>
              <a:t>Investmemt</a:t>
            </a:r>
            <a:r>
              <a:rPr lang="fi-FI" sz="1400" dirty="0"/>
              <a:t> </a:t>
            </a:r>
            <a:r>
              <a:rPr lang="fi-FI" sz="1400" dirty="0" err="1"/>
              <a:t>Firms</a:t>
            </a:r>
            <a:r>
              <a:rPr lang="fi-FI" sz="1400" dirty="0"/>
              <a:t>: Client </a:t>
            </a:r>
            <a:r>
              <a:rPr lang="fi-FI" sz="1400" dirty="0" err="1"/>
              <a:t>relationships</a:t>
            </a:r>
            <a:r>
              <a:rPr lang="fi-FI" sz="1400" dirty="0"/>
              <a:t> </a:t>
            </a:r>
          </a:p>
          <a:p>
            <a:pPr>
              <a:lnSpc>
                <a:spcPct val="100000"/>
              </a:lnSpc>
            </a:pPr>
            <a:r>
              <a:rPr lang="fi-FI" sz="1400" dirty="0"/>
              <a:t>Trading </a:t>
            </a:r>
            <a:r>
              <a:rPr lang="fi-FI" sz="1400" dirty="0" err="1"/>
              <a:t>venues</a:t>
            </a:r>
            <a:r>
              <a:rPr lang="fi-FI" sz="1400" dirty="0"/>
              <a:t> </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21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ACA77-6455-4B64-BC2E-D4D0E5F00412}"/>
              </a:ext>
            </a:extLst>
          </p:cNvPr>
          <p:cNvSpPr>
            <a:spLocks noGrp="1"/>
          </p:cNvSpPr>
          <p:nvPr>
            <p:ph type="title"/>
          </p:nvPr>
        </p:nvSpPr>
        <p:spPr/>
        <p:txBody>
          <a:bodyPr/>
          <a:lstStyle/>
          <a:p>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Assessment</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of </a:t>
            </a:r>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Appropriateness</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a:t>
            </a:r>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MiFID</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II</a:t>
            </a:r>
            <a:r>
              <a:rPr kumimoji="0" lang="fi-FI" sz="3300" b="1" i="0" u="none" strike="noStrike" kern="1200" cap="none" spc="0" normalizeH="0" noProof="0" dirty="0">
                <a:ln>
                  <a:noFill/>
                </a:ln>
                <a:solidFill>
                  <a:prstClr val="black"/>
                </a:solidFill>
                <a:effectLst/>
                <a:uLnTx/>
                <a:uFillTx/>
                <a:latin typeface="Arial"/>
                <a:ea typeface="ＭＳ Ｐゴシック" charset="0"/>
              </a:rPr>
              <a:t> </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art. 25) </a:t>
            </a:r>
            <a:endParaRPr lang="fi-FI" dirty="0"/>
          </a:p>
        </p:txBody>
      </p:sp>
      <p:sp>
        <p:nvSpPr>
          <p:cNvPr id="4" name="Alatunnisteen paikkamerkki 3">
            <a:extLst>
              <a:ext uri="{FF2B5EF4-FFF2-40B4-BE49-F238E27FC236}">
                <a16:creationId xmlns:a16="http://schemas.microsoft.com/office/drawing/2014/main" id="{4FEB6009-8D71-49B4-9980-0949D6469F77}"/>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E7C5D461-DD79-45A3-8DFC-F35F34A5A237}"/>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10</a:t>
            </a:fld>
            <a:endParaRPr lang="en-US">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2EA57D05-0E64-40D5-B470-E738D44B3F4E}"/>
              </a:ext>
            </a:extLst>
          </p:cNvPr>
          <p:cNvGraphicFramePr>
            <a:graphicFrameLocks noGrp="1"/>
          </p:cNvGraphicFramePr>
          <p:nvPr>
            <p:ph idx="1"/>
            <p:extLst>
              <p:ext uri="{D42A27DB-BD31-4B8C-83A1-F6EECF244321}">
                <p14:modId xmlns:p14="http://schemas.microsoft.com/office/powerpoint/2010/main" val="1388446857"/>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A441AAF-26C2-4725-BAC2-DDA51F03CDD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0C8A6C8-14DE-4552-83E6-E24B3980BE0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8B4EFB2-9F6F-4F2B-A396-BD4B75DA041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F74487A-9282-445D-AD81-984F691A85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F4FF96F-DA2E-4A70-BD9C-9EF99B06F8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195A9-D32A-4A47-A034-67BC901410CE}"/>
              </a:ext>
            </a:extLst>
          </p:cNvPr>
          <p:cNvSpPr>
            <a:spLocks noGrp="1"/>
          </p:cNvSpPr>
          <p:nvPr>
            <p:ph type="title"/>
          </p:nvPr>
        </p:nvSpPr>
        <p:spPr/>
        <p:txBody>
          <a:bodyPr>
            <a:normAutofit fontScale="90000"/>
          </a:bodyPr>
          <a:lstStyle/>
          <a:p>
            <a:r>
              <a:rPr lang="fi-FI" dirty="0" err="1"/>
              <a:t>Suitability</a:t>
            </a:r>
            <a:r>
              <a:rPr lang="fi-FI" dirty="0"/>
              <a:t> and </a:t>
            </a:r>
            <a:r>
              <a:rPr lang="fi-FI" dirty="0" err="1"/>
              <a:t>appropriateness</a:t>
            </a:r>
            <a:r>
              <a:rPr lang="fi-FI" dirty="0"/>
              <a:t> </a:t>
            </a:r>
            <a:r>
              <a:rPr lang="fi-FI" dirty="0" err="1"/>
              <a:t>assessment</a:t>
            </a:r>
            <a:endParaRPr lang="fi-FI" dirty="0"/>
          </a:p>
        </p:txBody>
      </p:sp>
      <p:graphicFrame>
        <p:nvGraphicFramePr>
          <p:cNvPr id="6" name="Taulukko 6">
            <a:extLst>
              <a:ext uri="{FF2B5EF4-FFF2-40B4-BE49-F238E27FC236}">
                <a16:creationId xmlns:a16="http://schemas.microsoft.com/office/drawing/2014/main" id="{766B2D0B-07F2-414D-981F-50ECD1C6DC11}"/>
              </a:ext>
            </a:extLst>
          </p:cNvPr>
          <p:cNvGraphicFramePr>
            <a:graphicFrameLocks noGrp="1"/>
          </p:cNvGraphicFramePr>
          <p:nvPr>
            <p:ph idx="1"/>
            <p:extLst>
              <p:ext uri="{D42A27DB-BD31-4B8C-83A1-F6EECF244321}">
                <p14:modId xmlns:p14="http://schemas.microsoft.com/office/powerpoint/2010/main" val="625254625"/>
              </p:ext>
            </p:extLst>
          </p:nvPr>
        </p:nvGraphicFramePr>
        <p:xfrm>
          <a:off x="609600" y="1582737"/>
          <a:ext cx="11565468" cy="4719704"/>
        </p:xfrm>
        <a:graphic>
          <a:graphicData uri="http://schemas.openxmlformats.org/drawingml/2006/table">
            <a:tbl>
              <a:tblPr firstRow="1" bandRow="1">
                <a:tableStyleId>{93296810-A885-4BE3-A3E7-6D5BEEA58F35}</a:tableStyleId>
              </a:tblPr>
              <a:tblGrid>
                <a:gridCol w="1881819">
                  <a:extLst>
                    <a:ext uri="{9D8B030D-6E8A-4147-A177-3AD203B41FA5}">
                      <a16:colId xmlns:a16="http://schemas.microsoft.com/office/drawing/2014/main" val="1621664753"/>
                    </a:ext>
                  </a:extLst>
                </a:gridCol>
                <a:gridCol w="2080581">
                  <a:extLst>
                    <a:ext uri="{9D8B030D-6E8A-4147-A177-3AD203B41FA5}">
                      <a16:colId xmlns:a16="http://schemas.microsoft.com/office/drawing/2014/main" val="2489552393"/>
                    </a:ext>
                  </a:extLst>
                </a:gridCol>
                <a:gridCol w="1683057">
                  <a:extLst>
                    <a:ext uri="{9D8B030D-6E8A-4147-A177-3AD203B41FA5}">
                      <a16:colId xmlns:a16="http://schemas.microsoft.com/office/drawing/2014/main" val="2955542433"/>
                    </a:ext>
                  </a:extLst>
                </a:gridCol>
                <a:gridCol w="1881819">
                  <a:extLst>
                    <a:ext uri="{9D8B030D-6E8A-4147-A177-3AD203B41FA5}">
                      <a16:colId xmlns:a16="http://schemas.microsoft.com/office/drawing/2014/main" val="689356037"/>
                    </a:ext>
                  </a:extLst>
                </a:gridCol>
                <a:gridCol w="1881819">
                  <a:extLst>
                    <a:ext uri="{9D8B030D-6E8A-4147-A177-3AD203B41FA5}">
                      <a16:colId xmlns:a16="http://schemas.microsoft.com/office/drawing/2014/main" val="3130465567"/>
                    </a:ext>
                  </a:extLst>
                </a:gridCol>
                <a:gridCol w="2156373">
                  <a:extLst>
                    <a:ext uri="{9D8B030D-6E8A-4147-A177-3AD203B41FA5}">
                      <a16:colId xmlns:a16="http://schemas.microsoft.com/office/drawing/2014/main" val="1910354252"/>
                    </a:ext>
                  </a:extLst>
                </a:gridCol>
              </a:tblGrid>
              <a:tr h="713932">
                <a:tc>
                  <a:txBody>
                    <a:bodyPr/>
                    <a:lstStyle/>
                    <a:p>
                      <a:endParaRPr lang="fi-FI"/>
                    </a:p>
                  </a:txBody>
                  <a:tcPr/>
                </a:tc>
                <a:tc>
                  <a:txBody>
                    <a:bodyPr/>
                    <a:lstStyle/>
                    <a:p>
                      <a:endParaRPr lang="fi-FI"/>
                    </a:p>
                  </a:txBody>
                  <a:tcPr/>
                </a:tc>
                <a:tc gridSpan="3">
                  <a:txBody>
                    <a:bodyPr/>
                    <a:lstStyle/>
                    <a:p>
                      <a:pPr algn="ctr"/>
                      <a:r>
                        <a:rPr lang="fi-FI" dirty="0"/>
                        <a:t>SUITABILITY ASSESSMENT </a:t>
                      </a:r>
                    </a:p>
                  </a:txBody>
                  <a:tcPr/>
                </a:tc>
                <a:tc hMerge="1">
                  <a:txBody>
                    <a:bodyPr/>
                    <a:lstStyle/>
                    <a:p>
                      <a:endParaRPr lang="fi-FI" dirty="0"/>
                    </a:p>
                  </a:txBody>
                  <a:tcPr/>
                </a:tc>
                <a:tc hMerge="1">
                  <a:txBody>
                    <a:bodyPr/>
                    <a:lstStyle/>
                    <a:p>
                      <a:endParaRPr lang="fi-FI" dirty="0"/>
                    </a:p>
                  </a:txBody>
                  <a:tcPr/>
                </a:tc>
                <a:tc>
                  <a:txBody>
                    <a:bodyPr/>
                    <a:lstStyle/>
                    <a:p>
                      <a:pPr algn="ctr"/>
                      <a:r>
                        <a:rPr lang="fi-FI" dirty="0"/>
                        <a:t>APPROPRIATE-NESS ASSESSMENT</a:t>
                      </a:r>
                    </a:p>
                  </a:txBody>
                  <a:tcPr/>
                </a:tc>
                <a:extLst>
                  <a:ext uri="{0D108BD9-81ED-4DB2-BD59-A6C34878D82A}">
                    <a16:rowId xmlns:a16="http://schemas.microsoft.com/office/drawing/2014/main" val="250571233"/>
                  </a:ext>
                </a:extLst>
              </a:tr>
              <a:tr h="713932">
                <a:tc>
                  <a:txBody>
                    <a:bodyPr/>
                    <a:lstStyle/>
                    <a:p>
                      <a:endParaRPr lang="fi-FI"/>
                    </a:p>
                  </a:txBody>
                  <a:tcPr/>
                </a:tc>
                <a:tc>
                  <a:txBody>
                    <a:bodyPr/>
                    <a:lstStyle/>
                    <a:p>
                      <a:endParaRPr lang="fi-FI"/>
                    </a:p>
                  </a:txBody>
                  <a:tcPr/>
                </a:tc>
                <a:tc>
                  <a:txBody>
                    <a:bodyPr/>
                    <a:lstStyle/>
                    <a:p>
                      <a:pPr algn="ctr"/>
                      <a:r>
                        <a:rPr lang="fi-FI" dirty="0"/>
                        <a:t>Knowledge and </a:t>
                      </a:r>
                      <a:r>
                        <a:rPr lang="fi-FI" dirty="0" err="1"/>
                        <a:t>experience</a:t>
                      </a:r>
                      <a:endParaRPr lang="fi-FI" dirty="0"/>
                    </a:p>
                  </a:txBody>
                  <a:tcPr/>
                </a:tc>
                <a:tc>
                  <a:txBody>
                    <a:bodyPr/>
                    <a:lstStyle/>
                    <a:p>
                      <a:pPr algn="ctr"/>
                      <a:r>
                        <a:rPr lang="fi-FI" dirty="0"/>
                        <a:t>Financial </a:t>
                      </a:r>
                      <a:r>
                        <a:rPr lang="fi-FI" dirty="0" err="1"/>
                        <a:t>situation</a:t>
                      </a:r>
                      <a:r>
                        <a:rPr lang="fi-FI" dirty="0"/>
                        <a:t> </a:t>
                      </a:r>
                    </a:p>
                  </a:txBody>
                  <a:tcPr/>
                </a:tc>
                <a:tc>
                  <a:txBody>
                    <a:bodyPr/>
                    <a:lstStyle/>
                    <a:p>
                      <a:pPr algn="ctr"/>
                      <a:r>
                        <a:rPr lang="fi-FI" dirty="0" err="1"/>
                        <a:t>Investment</a:t>
                      </a:r>
                      <a:r>
                        <a:rPr lang="fi-FI" dirty="0"/>
                        <a:t> </a:t>
                      </a:r>
                      <a:r>
                        <a:rPr lang="fi-FI" dirty="0" err="1"/>
                        <a:t>objectives</a:t>
                      </a:r>
                      <a:r>
                        <a:rPr lang="fi-FI" dirty="0"/>
                        <a:t> </a:t>
                      </a:r>
                    </a:p>
                  </a:txBody>
                  <a:tcPr/>
                </a:tc>
                <a:tc>
                  <a:txBody>
                    <a:bodyPr/>
                    <a:lstStyle/>
                    <a:p>
                      <a:pPr algn="ctr"/>
                      <a:r>
                        <a:rPr lang="fi-FI" dirty="0"/>
                        <a:t>Knowledge and </a:t>
                      </a:r>
                      <a:r>
                        <a:rPr lang="fi-FI" dirty="0" err="1"/>
                        <a:t>experience</a:t>
                      </a:r>
                      <a:r>
                        <a:rPr lang="fi-FI" dirty="0"/>
                        <a:t> </a:t>
                      </a:r>
                    </a:p>
                  </a:txBody>
                  <a:tcPr/>
                </a:tc>
                <a:extLst>
                  <a:ext uri="{0D108BD9-81ED-4DB2-BD59-A6C34878D82A}">
                    <a16:rowId xmlns:a16="http://schemas.microsoft.com/office/drawing/2014/main" val="845111534"/>
                  </a:ext>
                </a:extLst>
              </a:tr>
              <a:tr h="713932">
                <a:tc rowSpan="2">
                  <a:txBody>
                    <a:bodyPr/>
                    <a:lstStyle/>
                    <a:p>
                      <a:pPr algn="ctr"/>
                      <a:r>
                        <a:rPr lang="fi-FI" dirty="0"/>
                        <a:t>ASSET MANAGEMENT AND INVESTMENT ADVICE </a:t>
                      </a:r>
                    </a:p>
                  </a:txBody>
                  <a:tcPr/>
                </a:tc>
                <a:tc>
                  <a:txBody>
                    <a:bodyPr/>
                    <a:lstStyle/>
                    <a:p>
                      <a:pPr algn="ctr"/>
                      <a:r>
                        <a:rPr lang="fi-FI" dirty="0"/>
                        <a:t>PROFESSIONAL CLIENTS</a:t>
                      </a:r>
                    </a:p>
                  </a:txBody>
                  <a:tcPr/>
                </a:tc>
                <a:tc>
                  <a:txBody>
                    <a:bodyPr/>
                    <a:lstStyle/>
                    <a:p>
                      <a:pPr algn="ctr"/>
                      <a:r>
                        <a:rPr lang="fi-FI" dirty="0"/>
                        <a:t>No</a:t>
                      </a:r>
                    </a:p>
                  </a:txBody>
                  <a:tcPr/>
                </a:tc>
                <a:tc>
                  <a:txBody>
                    <a:bodyPr/>
                    <a:lstStyle/>
                    <a:p>
                      <a:pPr algn="ctr"/>
                      <a:r>
                        <a:rPr lang="fi-FI" dirty="0"/>
                        <a:t>No</a:t>
                      </a:r>
                    </a:p>
                  </a:txBody>
                  <a:tcPr/>
                </a:tc>
                <a:tc>
                  <a:txBody>
                    <a:bodyPr/>
                    <a:lstStyle/>
                    <a:p>
                      <a:pPr algn="ctr"/>
                      <a:r>
                        <a:rPr lang="fi-FI" dirty="0"/>
                        <a:t>No </a:t>
                      </a:r>
                    </a:p>
                  </a:txBody>
                  <a:tcPr/>
                </a:tc>
                <a:tc>
                  <a:txBody>
                    <a:bodyPr/>
                    <a:lstStyle/>
                    <a:p>
                      <a:pPr algn="ctr"/>
                      <a:r>
                        <a:rPr lang="fi-FI" dirty="0"/>
                        <a:t>No</a:t>
                      </a:r>
                    </a:p>
                  </a:txBody>
                  <a:tcPr/>
                </a:tc>
                <a:extLst>
                  <a:ext uri="{0D108BD9-81ED-4DB2-BD59-A6C34878D82A}">
                    <a16:rowId xmlns:a16="http://schemas.microsoft.com/office/drawing/2014/main" val="970676837"/>
                  </a:ext>
                </a:extLst>
              </a:tr>
              <a:tr h="713932">
                <a:tc vMerge="1">
                  <a:txBody>
                    <a:bodyPr/>
                    <a:lstStyle/>
                    <a:p>
                      <a:endParaRPr lang="fi-FI" dirty="0"/>
                    </a:p>
                  </a:txBody>
                  <a:tcPr/>
                </a:tc>
                <a:tc>
                  <a:txBody>
                    <a:bodyPr/>
                    <a:lstStyle/>
                    <a:p>
                      <a:pPr algn="ctr"/>
                      <a:r>
                        <a:rPr lang="fi-FI" dirty="0"/>
                        <a:t>RETAIL CLIENTS</a:t>
                      </a:r>
                    </a:p>
                  </a:txBody>
                  <a:tcPr/>
                </a:tc>
                <a:tc>
                  <a:txBody>
                    <a:bodyPr/>
                    <a:lstStyle/>
                    <a:p>
                      <a:pPr algn="ctr"/>
                      <a:r>
                        <a:rPr lang="fi-FI" dirty="0" err="1">
                          <a:solidFill>
                            <a:srgbClr val="FF0000"/>
                          </a:solidFill>
                        </a:rPr>
                        <a:t>Yes</a:t>
                      </a:r>
                      <a:endParaRPr lang="fi-FI" dirty="0">
                        <a:solidFill>
                          <a:srgbClr val="FF0000"/>
                        </a:solidFill>
                      </a:endParaRPr>
                    </a:p>
                  </a:txBody>
                  <a:tcPr/>
                </a:tc>
                <a:tc>
                  <a:txBody>
                    <a:bodyPr/>
                    <a:lstStyle/>
                    <a:p>
                      <a:pPr algn="ctr"/>
                      <a:r>
                        <a:rPr lang="fi-FI" dirty="0" err="1">
                          <a:solidFill>
                            <a:srgbClr val="FF0000"/>
                          </a:solidFill>
                        </a:rPr>
                        <a:t>Yes</a:t>
                      </a:r>
                      <a:endParaRPr lang="fi-FI" dirty="0">
                        <a:solidFill>
                          <a:srgbClr val="FF0000"/>
                        </a:solidFill>
                      </a:endParaRPr>
                    </a:p>
                  </a:txBody>
                  <a:tcPr/>
                </a:tc>
                <a:tc>
                  <a:txBody>
                    <a:bodyPr/>
                    <a:lstStyle/>
                    <a:p>
                      <a:pPr algn="ctr"/>
                      <a:r>
                        <a:rPr lang="fi-FI" dirty="0" err="1">
                          <a:solidFill>
                            <a:srgbClr val="FF0000"/>
                          </a:solidFill>
                        </a:rPr>
                        <a:t>Yes</a:t>
                      </a:r>
                      <a:r>
                        <a:rPr lang="fi-FI" dirty="0"/>
                        <a:t> </a:t>
                      </a:r>
                    </a:p>
                  </a:txBody>
                  <a:tcPr/>
                </a:tc>
                <a:tc>
                  <a:txBody>
                    <a:bodyPr/>
                    <a:lstStyle/>
                    <a:p>
                      <a:pPr algn="ctr"/>
                      <a:r>
                        <a:rPr lang="fi-FI" dirty="0"/>
                        <a:t>No </a:t>
                      </a:r>
                      <a:r>
                        <a:rPr lang="fi-FI" dirty="0" err="1"/>
                        <a:t>separate</a:t>
                      </a:r>
                      <a:r>
                        <a:rPr lang="fi-FI" dirty="0"/>
                        <a:t> </a:t>
                      </a:r>
                      <a:r>
                        <a:rPr lang="fi-FI" dirty="0" err="1"/>
                        <a:t>assessment</a:t>
                      </a:r>
                      <a:endParaRPr lang="fi-FI" dirty="0"/>
                    </a:p>
                  </a:txBody>
                  <a:tcPr/>
                </a:tc>
                <a:extLst>
                  <a:ext uri="{0D108BD9-81ED-4DB2-BD59-A6C34878D82A}">
                    <a16:rowId xmlns:a16="http://schemas.microsoft.com/office/drawing/2014/main" val="4213611916"/>
                  </a:ext>
                </a:extLst>
              </a:tr>
              <a:tr h="713932">
                <a:tc rowSpan="2">
                  <a:txBody>
                    <a:bodyPr/>
                    <a:lstStyle/>
                    <a:p>
                      <a:pPr algn="ctr"/>
                      <a:r>
                        <a:rPr lang="fi-FI" dirty="0"/>
                        <a:t>OTHER INVESTMENT SERVICES</a:t>
                      </a:r>
                    </a:p>
                  </a:txBody>
                  <a:tcPr/>
                </a:tc>
                <a:tc>
                  <a:txBody>
                    <a:bodyPr/>
                    <a:lstStyle/>
                    <a:p>
                      <a:pPr algn="ctr"/>
                      <a:r>
                        <a:rPr lang="fi-FI" dirty="0"/>
                        <a:t>PROFESSIONAL CLIENTS</a:t>
                      </a:r>
                    </a:p>
                  </a:txBody>
                  <a:tcPr/>
                </a:tc>
                <a:tc>
                  <a:txBody>
                    <a:bodyPr/>
                    <a:lstStyle/>
                    <a:p>
                      <a:pPr algn="ctr"/>
                      <a:r>
                        <a:rPr lang="fi-FI" dirty="0"/>
                        <a:t>No</a:t>
                      </a:r>
                    </a:p>
                  </a:txBody>
                  <a:tcPr/>
                </a:tc>
                <a:tc>
                  <a:txBody>
                    <a:bodyPr/>
                    <a:lstStyle/>
                    <a:p>
                      <a:pPr algn="ctr"/>
                      <a:r>
                        <a:rPr lang="fi-FI" dirty="0"/>
                        <a:t>No</a:t>
                      </a:r>
                    </a:p>
                  </a:txBody>
                  <a:tcPr/>
                </a:tc>
                <a:tc>
                  <a:txBody>
                    <a:bodyPr/>
                    <a:lstStyle/>
                    <a:p>
                      <a:pPr algn="ctr"/>
                      <a:r>
                        <a:rPr lang="fi-FI" dirty="0"/>
                        <a:t>No</a:t>
                      </a:r>
                    </a:p>
                  </a:txBody>
                  <a:tcPr/>
                </a:tc>
                <a:tc>
                  <a:txBody>
                    <a:bodyPr/>
                    <a:lstStyle/>
                    <a:p>
                      <a:pPr algn="ctr"/>
                      <a:r>
                        <a:rPr lang="fi-FI" dirty="0"/>
                        <a:t>No </a:t>
                      </a:r>
                    </a:p>
                  </a:txBody>
                  <a:tcPr/>
                </a:tc>
                <a:extLst>
                  <a:ext uri="{0D108BD9-81ED-4DB2-BD59-A6C34878D82A}">
                    <a16:rowId xmlns:a16="http://schemas.microsoft.com/office/drawing/2014/main" val="703029091"/>
                  </a:ext>
                </a:extLst>
              </a:tr>
              <a:tr h="713932">
                <a:tc vMerge="1">
                  <a:txBody>
                    <a:bodyPr/>
                    <a:lstStyle/>
                    <a:p>
                      <a:pPr algn="ctr"/>
                      <a:endParaRPr lang="fi-FI" dirty="0"/>
                    </a:p>
                  </a:txBody>
                  <a:tcPr/>
                </a:tc>
                <a:tc>
                  <a:txBody>
                    <a:bodyPr/>
                    <a:lstStyle/>
                    <a:p>
                      <a:pPr algn="ctr"/>
                      <a:r>
                        <a:rPr lang="fi-FI" dirty="0"/>
                        <a:t>RETAIL CLIENTS</a:t>
                      </a:r>
                    </a:p>
                  </a:txBody>
                  <a:tcPr/>
                </a:tc>
                <a:tc>
                  <a:txBody>
                    <a:bodyPr/>
                    <a:lstStyle/>
                    <a:p>
                      <a:pPr algn="ctr"/>
                      <a:r>
                        <a:rPr lang="fi-FI" dirty="0"/>
                        <a:t>No</a:t>
                      </a:r>
                    </a:p>
                  </a:txBody>
                  <a:tcPr/>
                </a:tc>
                <a:tc>
                  <a:txBody>
                    <a:bodyPr/>
                    <a:lstStyle/>
                    <a:p>
                      <a:pPr algn="ctr"/>
                      <a:r>
                        <a:rPr lang="fi-FI" dirty="0"/>
                        <a:t>No</a:t>
                      </a:r>
                    </a:p>
                  </a:txBody>
                  <a:tcPr/>
                </a:tc>
                <a:tc>
                  <a:txBody>
                    <a:bodyPr/>
                    <a:lstStyle/>
                    <a:p>
                      <a:pPr algn="ctr"/>
                      <a:r>
                        <a:rPr lang="fi-FI" dirty="0"/>
                        <a:t>No</a:t>
                      </a:r>
                    </a:p>
                  </a:txBody>
                  <a:tcPr/>
                </a:tc>
                <a:tc>
                  <a:txBody>
                    <a:bodyPr/>
                    <a:lstStyle/>
                    <a:p>
                      <a:pPr algn="ctr"/>
                      <a:r>
                        <a:rPr lang="fi-FI" dirty="0" err="1">
                          <a:solidFill>
                            <a:srgbClr val="FF0000"/>
                          </a:solidFill>
                        </a:rPr>
                        <a:t>Yes</a:t>
                      </a:r>
                      <a:r>
                        <a:rPr lang="fi-FI" dirty="0">
                          <a:solidFill>
                            <a:srgbClr val="FF0000"/>
                          </a:solidFill>
                        </a:rPr>
                        <a:t> </a:t>
                      </a:r>
                    </a:p>
                  </a:txBody>
                  <a:tcPr/>
                </a:tc>
                <a:extLst>
                  <a:ext uri="{0D108BD9-81ED-4DB2-BD59-A6C34878D82A}">
                    <a16:rowId xmlns:a16="http://schemas.microsoft.com/office/drawing/2014/main" val="3930408191"/>
                  </a:ext>
                </a:extLst>
              </a:tr>
            </a:tbl>
          </a:graphicData>
        </a:graphic>
      </p:graphicFrame>
      <p:sp>
        <p:nvSpPr>
          <p:cNvPr id="4" name="Alatunnisteen paikkamerkki 3">
            <a:extLst>
              <a:ext uri="{FF2B5EF4-FFF2-40B4-BE49-F238E27FC236}">
                <a16:creationId xmlns:a16="http://schemas.microsoft.com/office/drawing/2014/main" id="{F2F24927-BD6D-476C-AFE1-4D54EDFD7DF9}"/>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978D3285-5857-4BDD-B561-F40BA1054AF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90255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66B34-7698-48B0-AD6A-2C01924B569A}"/>
              </a:ext>
            </a:extLst>
          </p:cNvPr>
          <p:cNvSpPr>
            <a:spLocks noGrp="1"/>
          </p:cNvSpPr>
          <p:nvPr>
            <p:ph type="title"/>
          </p:nvPr>
        </p:nvSpPr>
        <p:spPr/>
        <p:txBody>
          <a:bodyPr>
            <a:normAutofit fontScale="90000"/>
          </a:bodyPr>
          <a:lstStyle/>
          <a:p>
            <a:pPr algn="ctr"/>
            <a:r>
              <a:rPr lang="fi-FI" sz="3600" b="1" i="0" u="none" strike="noStrike" baseline="0" dirty="0">
                <a:solidFill>
                  <a:srgbClr val="000000"/>
                </a:solidFill>
                <a:latin typeface="Arial" panose="020B0604020202020204" pitchFamily="34" charset="0"/>
              </a:rPr>
              <a:t>“</a:t>
            </a:r>
            <a:r>
              <a:rPr lang="fi-FI" sz="3600" b="1" i="0" u="none" strike="noStrike" baseline="0" dirty="0" err="1">
                <a:solidFill>
                  <a:srgbClr val="000000"/>
                </a:solidFill>
                <a:latin typeface="Arial" panose="020B0604020202020204" pitchFamily="34" charset="0"/>
              </a:rPr>
              <a:t>Execution</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only</a:t>
            </a:r>
            <a:r>
              <a:rPr lang="fi-FI" sz="3600" b="1" i="0" u="none" strike="noStrike" baseline="0" dirty="0">
                <a:solidFill>
                  <a:srgbClr val="000000"/>
                </a:solidFill>
                <a:latin typeface="Arial" panose="020B0604020202020204" pitchFamily="34" charset="0"/>
              </a:rPr>
              <a:t>”: </a:t>
            </a:r>
            <a:r>
              <a:rPr lang="en-US" sz="3600" b="1" i="0" u="none" strike="noStrike" baseline="0" dirty="0">
                <a:solidFill>
                  <a:srgbClr val="000000"/>
                </a:solidFill>
                <a:latin typeface="Arial" panose="020B0604020202020204" pitchFamily="34" charset="0"/>
              </a:rPr>
              <a:t>The appropriateness assessment need not be carried out </a:t>
            </a:r>
            <a:r>
              <a:rPr lang="fi-FI" sz="3600" b="1" i="0" u="none" strike="noStrike" baseline="0" dirty="0">
                <a:solidFill>
                  <a:srgbClr val="000000"/>
                </a:solidFill>
                <a:latin typeface="Arial" panose="020B0604020202020204" pitchFamily="34" charset="0"/>
              </a:rPr>
              <a:t>(</a:t>
            </a:r>
            <a:r>
              <a:rPr lang="fi-FI" sz="3600" b="1" i="0" u="none" strike="noStrike" baseline="0" dirty="0" err="1">
                <a:solidFill>
                  <a:srgbClr val="000000"/>
                </a:solidFill>
                <a:latin typeface="Arial" panose="020B0604020202020204" pitchFamily="34" charset="0"/>
              </a:rPr>
              <a:t>MiFID</a:t>
            </a:r>
            <a:r>
              <a:rPr lang="fi-FI" sz="3600" b="1" i="0" u="none" strike="noStrike" baseline="0" dirty="0">
                <a:solidFill>
                  <a:srgbClr val="000000"/>
                </a:solidFill>
                <a:latin typeface="Arial" panose="020B0604020202020204" pitchFamily="34" charset="0"/>
              </a:rPr>
              <a:t> II art. 25) </a:t>
            </a:r>
            <a:endParaRPr lang="fi-FI" dirty="0"/>
          </a:p>
        </p:txBody>
      </p:sp>
      <p:sp>
        <p:nvSpPr>
          <p:cNvPr id="4" name="Alatunnisteen paikkamerkki 3">
            <a:extLst>
              <a:ext uri="{FF2B5EF4-FFF2-40B4-BE49-F238E27FC236}">
                <a16:creationId xmlns:a16="http://schemas.microsoft.com/office/drawing/2014/main" id="{17F3585E-13CF-4A31-AEC0-D937CAC503BA}"/>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73ECE712-23A0-407B-B180-2FE038B0AF79}"/>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4E62D4B6-A261-4597-956C-9ECCFD41B128}"/>
              </a:ext>
            </a:extLst>
          </p:cNvPr>
          <p:cNvGraphicFramePr>
            <a:graphicFrameLocks noGrp="1"/>
          </p:cNvGraphicFramePr>
          <p:nvPr>
            <p:ph idx="1"/>
            <p:extLst>
              <p:ext uri="{D42A27DB-BD31-4B8C-83A1-F6EECF244321}">
                <p14:modId xmlns:p14="http://schemas.microsoft.com/office/powerpoint/2010/main" val="3653189239"/>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2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F82EB51-2030-47E9-A070-AD59EDEE7F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9748CCAA-1B9C-4BEB-8C6D-A9E3235E03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646B7122-536E-49D9-8FD9-B22BF4277E7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46D0BCBA-BDE2-4B38-889C-A53E791F184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4FEEE7DB-4025-4409-95D8-396F56F8E5C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FBCC0692-05CF-48B6-BE4C-595F0E82520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C5C336BB-D5CF-4617-9233-36F0DCBD06C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F360E0EF-AD63-42EA-B6A4-27AF37E47A1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E72D252B-6702-4BE0-B0E6-56823F03351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45F4E964-7838-405F-806F-C7F364B3CF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CB43-ABEA-474E-BE63-81C1C7B9FC34}"/>
              </a:ext>
            </a:extLst>
          </p:cNvPr>
          <p:cNvSpPr>
            <a:spLocks noGrp="1"/>
          </p:cNvSpPr>
          <p:nvPr>
            <p:ph type="title"/>
          </p:nvPr>
        </p:nvSpPr>
        <p:spPr/>
        <p:txBody>
          <a:bodyPr>
            <a:normAutofit fontScale="90000"/>
          </a:bodyPr>
          <a:lstStyle/>
          <a:p>
            <a:pPr algn="ctr"/>
            <a:r>
              <a:rPr lang="en-US" b="1" dirty="0"/>
              <a:t>The Disclosure Duties of an Investment Firm </a:t>
            </a:r>
            <a:r>
              <a:rPr lang="fi-FI" b="1" dirty="0"/>
              <a:t>1 (</a:t>
            </a:r>
            <a:r>
              <a:rPr lang="fi-FI" b="1" dirty="0" err="1"/>
              <a:t>MiFID</a:t>
            </a:r>
            <a:r>
              <a:rPr lang="fi-FI" b="1" dirty="0"/>
              <a:t> II art. 24) </a:t>
            </a:r>
            <a:endParaRPr lang="fi-FI" dirty="0"/>
          </a:p>
        </p:txBody>
      </p:sp>
      <p:sp>
        <p:nvSpPr>
          <p:cNvPr id="4" name="Alatunnisteen paikkamerkki 3">
            <a:extLst>
              <a:ext uri="{FF2B5EF4-FFF2-40B4-BE49-F238E27FC236}">
                <a16:creationId xmlns:a16="http://schemas.microsoft.com/office/drawing/2014/main" id="{C00758F4-20D6-4358-8E65-7C9FB192E1B4}"/>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AAF60763-7E29-4F59-891A-E8461A894E1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13</a:t>
            </a:fld>
            <a:endParaRPr lang="en-US" dirty="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1663A6D1-7C4E-4101-A1B6-81246B096472}"/>
              </a:ext>
            </a:extLst>
          </p:cNvPr>
          <p:cNvGraphicFramePr>
            <a:graphicFrameLocks noGrp="1"/>
          </p:cNvGraphicFramePr>
          <p:nvPr>
            <p:ph idx="1"/>
            <p:extLst>
              <p:ext uri="{D42A27DB-BD31-4B8C-83A1-F6EECF244321}">
                <p14:modId xmlns:p14="http://schemas.microsoft.com/office/powerpoint/2010/main" val="152561348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2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3A32A0C-55F0-47A6-9A4D-EF014E64BC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A4BCEAC5-9B07-487A-9F38-7E3B7CD3C93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3FE3571-6125-4400-A325-A8A38161644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B58908A-E379-40CA-91CD-257DF1350BF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9A343BD-F4A0-4DB0-A922-9670078A803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E0DB54BA-3120-4CFC-A979-063CAD40D7F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86CE0D-3343-481A-863C-71F36D5747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0B02709-EF20-4431-B21F-8714E2C3425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DF18FFE4-5B0B-48EC-9D06-865D1898D22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34ADB6D0-64F5-48FB-BA82-663852A673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72035-6E36-4978-895D-93A5AA16973A}"/>
              </a:ext>
            </a:extLst>
          </p:cNvPr>
          <p:cNvSpPr>
            <a:spLocks noGrp="1"/>
          </p:cNvSpPr>
          <p:nvPr>
            <p:ph type="ctrTitle"/>
          </p:nvPr>
        </p:nvSpPr>
        <p:spPr>
          <a:xfrm>
            <a:off x="624419" y="318135"/>
            <a:ext cx="10943167" cy="1195798"/>
          </a:xfrm>
        </p:spPr>
        <p:txBody>
          <a:bodyPr anchor="t">
            <a:normAutofit/>
          </a:bodyPr>
          <a:lstStyle/>
          <a:p>
            <a:pPr algn="ctr"/>
            <a:r>
              <a:rPr lang="fi-FI" b="1" dirty="0" err="1"/>
              <a:t>The</a:t>
            </a:r>
            <a:r>
              <a:rPr lang="fi-FI" b="1" dirty="0"/>
              <a:t> </a:t>
            </a:r>
            <a:r>
              <a:rPr lang="fi-FI" dirty="0" err="1"/>
              <a:t>Disclosure</a:t>
            </a:r>
            <a:r>
              <a:rPr lang="fi-FI" dirty="0"/>
              <a:t> </a:t>
            </a:r>
            <a:r>
              <a:rPr lang="fi-FI" dirty="0" err="1"/>
              <a:t>Duties</a:t>
            </a:r>
            <a:r>
              <a:rPr lang="fi-FI" dirty="0"/>
              <a:t> of an </a:t>
            </a:r>
            <a:r>
              <a:rPr lang="fi-FI" dirty="0" err="1"/>
              <a:t>Investment</a:t>
            </a:r>
            <a:r>
              <a:rPr lang="fi-FI" dirty="0"/>
              <a:t> </a:t>
            </a:r>
            <a:r>
              <a:rPr lang="fi-FI" dirty="0" err="1"/>
              <a:t>Firm</a:t>
            </a:r>
            <a:r>
              <a:rPr lang="fi-FI" dirty="0"/>
              <a:t> </a:t>
            </a:r>
            <a:r>
              <a:rPr lang="fi-FI" b="1" dirty="0"/>
              <a:t>2</a:t>
            </a:r>
            <a:br>
              <a:rPr lang="fi-FI" b="1" dirty="0"/>
            </a:br>
            <a:endParaRPr lang="fi-FI" dirty="0"/>
          </a:p>
        </p:txBody>
      </p:sp>
      <p:sp>
        <p:nvSpPr>
          <p:cNvPr id="4" name="Alatunnisteen paikkamerkki 3">
            <a:extLst>
              <a:ext uri="{FF2B5EF4-FFF2-40B4-BE49-F238E27FC236}">
                <a16:creationId xmlns:a16="http://schemas.microsoft.com/office/drawing/2014/main" id="{5670C983-C80E-4E4A-8140-040691BAC61E}"/>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dirty="0">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9A3F2116-B159-49FC-B90C-53B5037D7B0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14</a:t>
            </a:fld>
            <a:endParaRPr lang="en-US" sz="500" dirty="0">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6D2866AA-E7E8-457D-AA01-C92EB9E5502D}"/>
              </a:ext>
            </a:extLst>
          </p:cNvPr>
          <p:cNvGraphicFramePr>
            <a:graphicFrameLocks noGrp="1"/>
          </p:cNvGraphicFramePr>
          <p:nvPr>
            <p:ph sz="quarter" idx="14"/>
            <p:extLst>
              <p:ext uri="{D42A27DB-BD31-4B8C-83A1-F6EECF244321}">
                <p14:modId xmlns:p14="http://schemas.microsoft.com/office/powerpoint/2010/main" val="1035881619"/>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EA8CAD1-FE09-4DDA-8CF6-ED83852B665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F7F3483F-371D-4519-A092-2B143343D76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E96FD6B-8B4E-4389-92F2-6F7BD5CC2C2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D339370-EDEC-4338-806B-4515E290E66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1E483DF-EC6D-4A98-AB81-8DA35838E3E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64BA6CA4-D373-4165-823C-95703344F0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7F628-326C-4474-BAD2-83021A18FFFA}"/>
              </a:ext>
            </a:extLst>
          </p:cNvPr>
          <p:cNvSpPr>
            <a:spLocks noGrp="1"/>
          </p:cNvSpPr>
          <p:nvPr>
            <p:ph type="title"/>
          </p:nvPr>
        </p:nvSpPr>
        <p:spPr>
          <a:xfrm>
            <a:off x="762002" y="488950"/>
            <a:ext cx="10646833" cy="1079500"/>
          </a:xfrm>
        </p:spPr>
        <p:txBody>
          <a:bodyPr>
            <a:normAutofit/>
          </a:bodyPr>
          <a:lstStyle/>
          <a:p>
            <a:pPr algn="ctr">
              <a:lnSpc>
                <a:spcPct val="90000"/>
              </a:lnSpc>
            </a:pPr>
            <a:r>
              <a:rPr lang="fi-FI" sz="2300" b="1" i="0" u="none" strike="noStrike" baseline="0" dirty="0"/>
              <a:t>PRIIP Products </a:t>
            </a:r>
            <a:r>
              <a:rPr lang="fi-FI" sz="2300" b="0" i="0" u="none" strike="noStrike" baseline="0" dirty="0"/>
              <a:t>(Marja Luukkonen, </a:t>
            </a:r>
            <a:r>
              <a:rPr lang="fi-FI" sz="2300" b="0" i="0" u="none" strike="noStrike" baseline="0" dirty="0" err="1"/>
              <a:t>Lectures</a:t>
            </a:r>
            <a:r>
              <a:rPr lang="fi-FI" sz="2300" b="0" i="0" u="none" strike="noStrike" baseline="0" dirty="0"/>
              <a:t>) </a:t>
            </a:r>
            <a:br>
              <a:rPr lang="fi-FI" sz="2300" b="0" i="0" u="none" strike="noStrike" baseline="0" dirty="0"/>
            </a:br>
            <a:endParaRPr lang="fi-FI" sz="2300" dirty="0"/>
          </a:p>
        </p:txBody>
      </p:sp>
      <p:sp>
        <p:nvSpPr>
          <p:cNvPr id="4" name="Alatunnisteen paikkamerkki 3">
            <a:extLst>
              <a:ext uri="{FF2B5EF4-FFF2-40B4-BE49-F238E27FC236}">
                <a16:creationId xmlns:a16="http://schemas.microsoft.com/office/drawing/2014/main" id="{515E86A7-A0A0-42F1-9866-1FAED218CB3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27DB9A9B-F7EC-4D2E-AF42-F13B97A8D68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15</a:t>
            </a:fld>
            <a:endParaRPr lang="en-US"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A4CFF47B-79AA-440F-9FA5-8CA3C1A310CD}"/>
              </a:ext>
            </a:extLst>
          </p:cNvPr>
          <p:cNvGraphicFramePr>
            <a:graphicFrameLocks noGrp="1"/>
          </p:cNvGraphicFramePr>
          <p:nvPr>
            <p:ph idx="1"/>
            <p:extLst>
              <p:ext uri="{D42A27DB-BD31-4B8C-83A1-F6EECF244321}">
                <p14:modId xmlns:p14="http://schemas.microsoft.com/office/powerpoint/2010/main" val="2916073562"/>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FC82DB4-93FE-4D7E-92C5-86936B7AD1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F871A65-7A9E-4866-8962-871F607B4C6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5CA3E7D-5730-4D99-AB1F-065558ACD3E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E1610A4-F1E0-41A0-9B08-A82E90AABE0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DF43FF2-43C4-41A1-BDCE-D4F26CFDAC0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338CA7E-EF63-459B-8EAD-83D4A9D3303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34DD7E35-977F-4DA9-BD6A-83EE34AC09F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1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isällön paikkamerkki 7" descr="Kuva, joka sisältää kohteen teksti, henkilö, sisä, pelikone&#10;&#10;Kuvaus luotu automaattisesti">
            <a:extLst>
              <a:ext uri="{FF2B5EF4-FFF2-40B4-BE49-F238E27FC236}">
                <a16:creationId xmlns:a16="http://schemas.microsoft.com/office/drawing/2014/main" id="{FC7C2BE5-53EE-41D5-A483-F49043B65F1F}"/>
              </a:ext>
            </a:extLst>
          </p:cNvPr>
          <p:cNvPicPr>
            <a:picLocks noGrp="1" noChangeAspect="1"/>
          </p:cNvPicPr>
          <p:nvPr>
            <p:ph sz="quarter" idx="18"/>
          </p:nvPr>
        </p:nvPicPr>
        <p:blipFill rotWithShape="1">
          <a:blip r:embed="rId2">
            <a:extLst>
              <a:ext uri="{28A0092B-C50C-407E-A947-70E740481C1C}">
                <a14:useLocalDpi xmlns:a14="http://schemas.microsoft.com/office/drawing/2010/main" val="0"/>
              </a:ext>
            </a:extLst>
          </a:blip>
          <a:srcRect l="9532" r="6727" b="-1"/>
          <a:stretch/>
        </p:blipFill>
        <p:spPr>
          <a:xfrm>
            <a:off x="3523488" y="10"/>
            <a:ext cx="8668512" cy="6857990"/>
          </a:xfrm>
          <a:prstGeom prst="rect">
            <a:avLst/>
          </a:prstGeom>
        </p:spPr>
      </p:pic>
      <p:sp>
        <p:nvSpPr>
          <p:cNvPr id="3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a:xfrm>
            <a:off x="371094" y="1161288"/>
            <a:ext cx="3438144" cy="1124712"/>
          </a:xfrm>
        </p:spPr>
        <p:txBody>
          <a:bodyPr vert="horz" lIns="91440" tIns="45720" rIns="91440" bIns="45720" rtlCol="0" anchor="b">
            <a:normAutofit fontScale="90000"/>
          </a:bodyPr>
          <a:lstStyle/>
          <a:p>
            <a:pPr>
              <a:lnSpc>
                <a:spcPct val="90000"/>
              </a:lnSpc>
            </a:pPr>
            <a:r>
              <a:rPr lang="en-US" sz="2400" dirty="0">
                <a:solidFill>
                  <a:schemeClr val="tx1"/>
                </a:solidFill>
              </a:rPr>
              <a:t>Trading Venues and Market Actors</a:t>
            </a:r>
            <a:br>
              <a:rPr lang="en-US" sz="2400" dirty="0">
                <a:solidFill>
                  <a:schemeClr val="tx1"/>
                </a:solidFill>
              </a:rPr>
            </a:br>
            <a:r>
              <a:rPr lang="en-US" sz="2400" dirty="0">
                <a:solidFill>
                  <a:schemeClr val="tx1"/>
                </a:solidFill>
              </a:rPr>
              <a:t>(MiFID II Section 3 and art. 44 - 55) </a:t>
            </a:r>
          </a:p>
        </p:txBody>
      </p:sp>
      <p:sp>
        <p:nvSpPr>
          <p:cNvPr id="32"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2A709229-7271-4BC7-8BAC-C67C26E00A63}"/>
              </a:ext>
            </a:extLst>
          </p:cNvPr>
          <p:cNvSpPr>
            <a:spLocks noGrp="1"/>
          </p:cNvSpPr>
          <p:nvPr>
            <p:ph sz="quarter" idx="14"/>
          </p:nvPr>
        </p:nvSpPr>
        <p:spPr>
          <a:xfrm>
            <a:off x="371094" y="2718054"/>
            <a:ext cx="3438906" cy="3207258"/>
          </a:xfrm>
        </p:spPr>
        <p:txBody>
          <a:bodyPr vert="horz" lIns="91440" tIns="45720" rIns="91440" bIns="45720" rtlCol="0" anchor="t">
            <a:noAutofit/>
          </a:bodyPr>
          <a:lstStyle/>
          <a:p>
            <a:pPr lvl="0" indent="-228600">
              <a:lnSpc>
                <a:spcPct val="100000"/>
              </a:lnSpc>
              <a:buFont typeface="Arial" panose="020B0604020202020204" pitchFamily="34" charset="0"/>
              <a:buChar char="•"/>
            </a:pPr>
            <a:r>
              <a:rPr lang="en-US" sz="800" b="1" i="1" dirty="0">
                <a:latin typeface="+mn-lt"/>
              </a:rPr>
              <a:t>‘</a:t>
            </a:r>
            <a:r>
              <a:rPr lang="en-US" sz="800" i="1" dirty="0">
                <a:solidFill>
                  <a:schemeClr val="accent4"/>
                </a:solidFill>
                <a:latin typeface="+mn-lt"/>
              </a:rPr>
              <a:t>R</a:t>
            </a:r>
            <a:r>
              <a:rPr lang="en-US" sz="800" b="1" dirty="0">
                <a:solidFill>
                  <a:schemeClr val="accent4"/>
                </a:solidFill>
                <a:latin typeface="+mn-lt"/>
              </a:rPr>
              <a:t>egulated market</a:t>
            </a:r>
            <a:r>
              <a:rPr lang="en-US" sz="800" b="1" dirty="0">
                <a:latin typeface="+mn-lt"/>
              </a:rPr>
              <a:t>’ means a multilateral system operated and/or managed by a market operator, which brings together or facilitates the bringing together of multiple third-party buying and selling interests in financial instruments – in the system and in accordance with its </a:t>
            </a:r>
            <a:r>
              <a:rPr lang="en-US" sz="800" b="1" dirty="0">
                <a:solidFill>
                  <a:schemeClr val="accent4"/>
                </a:solidFill>
                <a:latin typeface="+mn-lt"/>
              </a:rPr>
              <a:t>non-discretionary rules </a:t>
            </a:r>
            <a:r>
              <a:rPr lang="en-US" sz="800" b="1" dirty="0">
                <a:latin typeface="+mn-lt"/>
              </a:rPr>
              <a:t>– in a way that results in a contract, in respect of the financial instruments admitted to trading under its rules and/or systems, and which is </a:t>
            </a:r>
            <a:r>
              <a:rPr lang="en-US" sz="800" b="1" dirty="0" err="1">
                <a:latin typeface="+mn-lt"/>
              </a:rPr>
              <a:t>authorised</a:t>
            </a:r>
            <a:r>
              <a:rPr lang="en-US" sz="800" b="1" dirty="0">
                <a:latin typeface="+mn-lt"/>
              </a:rPr>
              <a:t> and functions regularly and in accordance with Title III of this Directive; </a:t>
            </a:r>
          </a:p>
          <a:p>
            <a:pPr lvl="0" indent="-228600">
              <a:lnSpc>
                <a:spcPct val="100000"/>
              </a:lnSpc>
              <a:buFont typeface="Arial" panose="020B0604020202020204" pitchFamily="34" charset="0"/>
              <a:buChar char="•"/>
            </a:pPr>
            <a:r>
              <a:rPr lang="en-US" sz="800" b="1" dirty="0">
                <a:solidFill>
                  <a:schemeClr val="accent4"/>
                </a:solidFill>
                <a:latin typeface="+mn-lt"/>
              </a:rPr>
              <a:t>Stock </a:t>
            </a:r>
            <a:r>
              <a:rPr lang="en-US" sz="800" dirty="0">
                <a:solidFill>
                  <a:schemeClr val="accent4"/>
                </a:solidFill>
                <a:latin typeface="+mn-lt"/>
              </a:rPr>
              <a:t>Exchange</a:t>
            </a:r>
            <a:r>
              <a:rPr lang="en-US" sz="800" dirty="0">
                <a:latin typeface="+mn-lt"/>
              </a:rPr>
              <a:t>: a Finnish limited liability company that operates regulated trading  in Finland</a:t>
            </a:r>
            <a:r>
              <a:rPr lang="en-US" sz="800" b="1" dirty="0">
                <a:latin typeface="+mn-lt"/>
              </a:rPr>
              <a:t>;</a:t>
            </a:r>
            <a:endParaRPr lang="en-US" sz="800" dirty="0">
              <a:latin typeface="+mn-lt"/>
            </a:endParaRPr>
          </a:p>
          <a:p>
            <a:pPr lvl="0" indent="-228600">
              <a:lnSpc>
                <a:spcPct val="100000"/>
              </a:lnSpc>
              <a:buFont typeface="Arial" panose="020B0604020202020204" pitchFamily="34" charset="0"/>
              <a:buChar char="•"/>
            </a:pPr>
            <a:r>
              <a:rPr lang="en-US" sz="800" dirty="0">
                <a:solidFill>
                  <a:schemeClr val="accent4"/>
                </a:solidFill>
                <a:latin typeface="+mn-lt"/>
              </a:rPr>
              <a:t>Multilateral trading facility’ or ‘MTF</a:t>
            </a:r>
            <a:r>
              <a:rPr lang="en-US" sz="800" dirty="0">
                <a:latin typeface="+mn-lt"/>
              </a:rPr>
              <a:t>’ means a multilateral system, operated by an investment firm or a market operator, which brings together multiple third-party buying and selling interests in financial instruments – in the system and in accordance with </a:t>
            </a:r>
            <a:r>
              <a:rPr lang="en-US" sz="800" dirty="0">
                <a:solidFill>
                  <a:schemeClr val="accent4"/>
                </a:solidFill>
                <a:latin typeface="+mn-lt"/>
              </a:rPr>
              <a:t>non-discretionary rules </a:t>
            </a:r>
            <a:r>
              <a:rPr lang="en-US" sz="800" dirty="0">
                <a:latin typeface="+mn-lt"/>
              </a:rPr>
              <a:t>– in a way that results in a contract in accordance with Title II of this Directive;</a:t>
            </a:r>
          </a:p>
          <a:p>
            <a:pPr lvl="0" indent="-228600">
              <a:lnSpc>
                <a:spcPct val="100000"/>
              </a:lnSpc>
              <a:buFont typeface="Arial" panose="020B0604020202020204" pitchFamily="34" charset="0"/>
              <a:buChar char="•"/>
            </a:pPr>
            <a:r>
              <a:rPr lang="en-US" sz="800" b="1" dirty="0">
                <a:latin typeface="+mn-lt"/>
              </a:rPr>
              <a:t>Member States shall provide that the operator of a MTF may apply to its home competent authority to have the MTF registered as an </a:t>
            </a:r>
            <a:r>
              <a:rPr lang="en-US" sz="800" b="1" dirty="0">
                <a:solidFill>
                  <a:schemeClr val="accent4"/>
                </a:solidFill>
                <a:latin typeface="+mn-lt"/>
              </a:rPr>
              <a:t>SME growth market </a:t>
            </a:r>
            <a:r>
              <a:rPr lang="en-US" sz="800" b="1" dirty="0">
                <a:latin typeface="+mn-lt"/>
              </a:rPr>
              <a:t>(MiFID II art. 33). (In Finland the average market value of less than EUR 200 000 000 on the basis of closing prices at the end of the previous three calendar years.)  </a:t>
            </a:r>
          </a:p>
          <a:p>
            <a:pPr lvl="0" indent="-228600">
              <a:lnSpc>
                <a:spcPct val="100000"/>
              </a:lnSpc>
              <a:buFont typeface="Arial" panose="020B0604020202020204" pitchFamily="34" charset="0"/>
              <a:buChar char="•"/>
            </a:pPr>
            <a:r>
              <a:rPr lang="en-US" sz="800" b="1" dirty="0">
                <a:latin typeface="+mn-lt"/>
              </a:rPr>
              <a:t>‘</a:t>
            </a:r>
            <a:r>
              <a:rPr lang="en-US" sz="800" dirty="0" err="1">
                <a:solidFill>
                  <a:schemeClr val="accent4"/>
                </a:solidFill>
                <a:latin typeface="+mn-lt"/>
              </a:rPr>
              <a:t>O</a:t>
            </a:r>
            <a:r>
              <a:rPr lang="en-US" sz="800" b="1" dirty="0" err="1">
                <a:solidFill>
                  <a:schemeClr val="accent4"/>
                </a:solidFill>
                <a:latin typeface="+mn-lt"/>
              </a:rPr>
              <a:t>rganised</a:t>
            </a:r>
            <a:r>
              <a:rPr lang="en-US" sz="800" b="1" dirty="0">
                <a:solidFill>
                  <a:schemeClr val="accent4"/>
                </a:solidFill>
                <a:latin typeface="+mn-lt"/>
              </a:rPr>
              <a:t> trading facility’ or ‘OTF</a:t>
            </a:r>
            <a:r>
              <a:rPr lang="en-US" sz="800" b="1" dirty="0">
                <a:latin typeface="+mn-lt"/>
              </a:rPr>
              <a:t>’ means a multilateral system which is not a regulated market or an MTF and in which multiple third-party buying and selling interests in </a:t>
            </a:r>
            <a:r>
              <a:rPr lang="en-US" sz="800" b="1" dirty="0">
                <a:solidFill>
                  <a:schemeClr val="accent4"/>
                </a:solidFill>
                <a:latin typeface="+mn-lt"/>
              </a:rPr>
              <a:t>bonds, structured finance products, emission allowances or derivatives </a:t>
            </a:r>
            <a:r>
              <a:rPr lang="en-US" sz="800" b="1" dirty="0">
                <a:latin typeface="+mn-lt"/>
              </a:rPr>
              <a:t>are able to interact in the system in a way that results in a contract in accordance with Title II of this Directive</a:t>
            </a:r>
            <a:r>
              <a:rPr lang="en-US" sz="800" b="1" i="1" dirty="0">
                <a:latin typeface="+mn-lt"/>
              </a:rPr>
              <a:t>;</a:t>
            </a:r>
          </a:p>
        </p:txBody>
      </p:sp>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20"/>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dirty="0">
                <a:ln>
                  <a:noFill/>
                </a:ln>
                <a:solidFill>
                  <a:schemeClr val="tx2">
                    <a:lumMod val="50000"/>
                    <a:lumOff val="50000"/>
                  </a:schemeClr>
                </a:solidFill>
                <a:effectLst/>
                <a:uLnTx/>
                <a:uFillTx/>
                <a:latin typeface="+mn-lt"/>
                <a:ea typeface="+mn-ea"/>
                <a:cs typeface="+mn-cs"/>
              </a:rPr>
              <a:t>Financial Law Lecture 5</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21"/>
          </p:nvPr>
        </p:nvSpPr>
        <p:spPr>
          <a:xfrm>
            <a:off x="9077706"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C07628F-9402-FB47-93B5-FC3C3BFEEBE0}"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16</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AEEE8E-FEA2-4AC2-B25F-39C6462A1930}"/>
              </a:ext>
            </a:extLst>
          </p:cNvPr>
          <p:cNvSpPr>
            <a:spLocks noGrp="1"/>
          </p:cNvSpPr>
          <p:nvPr>
            <p:ph type="ctrTitle"/>
          </p:nvPr>
        </p:nvSpPr>
        <p:spPr>
          <a:xfrm>
            <a:off x="720003" y="381000"/>
            <a:ext cx="10780799" cy="1195798"/>
          </a:xfrm>
        </p:spPr>
        <p:txBody>
          <a:bodyPr anchor="t">
            <a:normAutofit/>
          </a:bodyPr>
          <a:lstStyle/>
          <a:p>
            <a:pPr algn="ctr"/>
            <a:r>
              <a:rPr lang="fi-FI" dirty="0" err="1"/>
              <a:t>Systematic</a:t>
            </a:r>
            <a:r>
              <a:rPr lang="fi-FI" dirty="0"/>
              <a:t> </a:t>
            </a:r>
            <a:r>
              <a:rPr lang="fi-FI" dirty="0" err="1"/>
              <a:t>Internalisers</a:t>
            </a:r>
            <a:r>
              <a:rPr lang="fi-FI" dirty="0"/>
              <a:t> 1 (</a:t>
            </a:r>
            <a:r>
              <a:rPr lang="fi-FI" dirty="0" err="1"/>
              <a:t>MiFID</a:t>
            </a:r>
            <a:r>
              <a:rPr lang="fi-FI" dirty="0"/>
              <a:t> II , </a:t>
            </a:r>
            <a:r>
              <a:rPr lang="fi-FI" dirty="0" err="1"/>
              <a:t>many</a:t>
            </a:r>
            <a:r>
              <a:rPr lang="fi-FI" dirty="0"/>
              <a:t> </a:t>
            </a:r>
            <a:r>
              <a:rPr lang="fi-FI" dirty="0" err="1"/>
              <a:t>articles</a:t>
            </a:r>
            <a:r>
              <a:rPr lang="fi-FI" dirty="0"/>
              <a:t>)</a:t>
            </a:r>
          </a:p>
        </p:txBody>
      </p:sp>
      <p:sp>
        <p:nvSpPr>
          <p:cNvPr id="5" name="Alatunnisteen paikkamerkki 4">
            <a:extLst>
              <a:ext uri="{FF2B5EF4-FFF2-40B4-BE49-F238E27FC236}">
                <a16:creationId xmlns:a16="http://schemas.microsoft.com/office/drawing/2014/main" id="{9FE73093-7BE4-4FD6-A834-CB62B3C8865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t>
            </a:r>
          </a:p>
        </p:txBody>
      </p:sp>
      <p:sp>
        <p:nvSpPr>
          <p:cNvPr id="6" name="Dian numeron paikkamerkki 5">
            <a:extLst>
              <a:ext uri="{FF2B5EF4-FFF2-40B4-BE49-F238E27FC236}">
                <a16:creationId xmlns:a16="http://schemas.microsoft.com/office/drawing/2014/main" id="{9AA4B570-AC05-45D8-A3D5-5F60E488EA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BFB6B250-F217-B84A-8E10-659CA258BA50}" type="slidenum">
              <a:rPr lang="fi-FI" sz="500" smtClean="0">
                <a:solidFill>
                  <a:prstClr val="black">
                    <a:tint val="75000"/>
                  </a:prstClr>
                </a:solidFill>
              </a:rPr>
              <a:pPr>
                <a:lnSpc>
                  <a:spcPct val="90000"/>
                </a:lnSpc>
                <a:spcAft>
                  <a:spcPts val="600"/>
                </a:spcAft>
                <a:defRPr/>
              </a:pPr>
              <a:t>17</a:t>
            </a:fld>
            <a:endParaRPr lang="fi-FI" sz="500">
              <a:solidFill>
                <a:prstClr val="black">
                  <a:tint val="75000"/>
                </a:prstClr>
              </a:solidFill>
            </a:endParaRPr>
          </a:p>
        </p:txBody>
      </p:sp>
      <p:graphicFrame>
        <p:nvGraphicFramePr>
          <p:cNvPr id="3" name="Sisällön paikkamerkki 2">
            <a:extLst>
              <a:ext uri="{FF2B5EF4-FFF2-40B4-BE49-F238E27FC236}">
                <a16:creationId xmlns:a16="http://schemas.microsoft.com/office/drawing/2014/main" id="{8C31AA38-3052-497E-AB1B-8056AA28F076}"/>
              </a:ext>
            </a:extLst>
          </p:cNvPr>
          <p:cNvGraphicFramePr>
            <a:graphicFrameLocks noGrp="1"/>
          </p:cNvGraphicFramePr>
          <p:nvPr>
            <p:ph sz="quarter" idx="14"/>
            <p:extLst>
              <p:ext uri="{D42A27DB-BD31-4B8C-83A1-F6EECF244321}">
                <p14:modId xmlns:p14="http://schemas.microsoft.com/office/powerpoint/2010/main" val="229689210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1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4BA79F6-1CA6-4A00-A7F2-0DA6B896F7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5CFD519-0A12-4041-9D73-52A22D0EB45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7EF599A9-A4CF-4B70-845A-DA07392AC76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AC5E367F-91D2-442E-B641-1FA5F0119D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117A459-9EF0-4C2E-97A9-D2D23106AD6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01315EEF-DF8F-4D33-86D1-54BCB2C4DFE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37DAD5A4-3401-4BF4-AA57-BB26BA3F74A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9CC1FEA0-B86A-44F4-8BC4-E3D60B8A7D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6F60D-2EF1-4B83-B4BC-CFD6DE5BDF61}"/>
              </a:ext>
            </a:extLst>
          </p:cNvPr>
          <p:cNvSpPr>
            <a:spLocks noGrp="1"/>
          </p:cNvSpPr>
          <p:nvPr>
            <p:ph type="ctrTitle"/>
          </p:nvPr>
        </p:nvSpPr>
        <p:spPr>
          <a:xfrm>
            <a:off x="624419" y="318135"/>
            <a:ext cx="10943167" cy="1195798"/>
          </a:xfrm>
        </p:spPr>
        <p:txBody>
          <a:bodyPr anchor="t">
            <a:normAutofit/>
          </a:bodyPr>
          <a:lstStyle/>
          <a:p>
            <a:pPr algn="ctr"/>
            <a:r>
              <a:rPr kumimoji="0" lang="fi-FI" b="1" i="0" u="none" strike="noStrike" kern="1200" cap="none" spc="-75" normalizeH="0" baseline="0" noProof="0" dirty="0" err="1">
                <a:ln>
                  <a:noFill/>
                </a:ln>
                <a:effectLst/>
                <a:uLnTx/>
                <a:uFillTx/>
              </a:rPr>
              <a:t>Systematic</a:t>
            </a:r>
            <a:r>
              <a:rPr kumimoji="0" lang="fi-FI" b="1" i="0" u="none" strike="noStrike" kern="1200" cap="none" spc="-75" normalizeH="0" baseline="0" noProof="0" dirty="0">
                <a:ln>
                  <a:noFill/>
                </a:ln>
                <a:effectLst/>
                <a:uLnTx/>
                <a:uFillTx/>
              </a:rPr>
              <a:t> </a:t>
            </a:r>
            <a:r>
              <a:rPr kumimoji="0" lang="fi-FI" b="1" i="0" u="none" strike="noStrike" kern="1200" cap="none" spc="-75" normalizeH="0" baseline="0" noProof="0" dirty="0" err="1">
                <a:ln>
                  <a:noFill/>
                </a:ln>
                <a:effectLst/>
                <a:uLnTx/>
                <a:uFillTx/>
              </a:rPr>
              <a:t>Internalisers</a:t>
            </a:r>
            <a:r>
              <a:rPr kumimoji="0" lang="fi-FI" b="1" i="0" u="none" strike="noStrike" kern="1200" cap="none" spc="-75" normalizeH="0" baseline="0" noProof="0" dirty="0">
                <a:ln>
                  <a:noFill/>
                </a:ln>
                <a:effectLst/>
                <a:uLnTx/>
                <a:uFillTx/>
              </a:rPr>
              <a:t> 2 </a:t>
            </a:r>
            <a:endParaRPr lang="fi-FI" dirty="0"/>
          </a:p>
        </p:txBody>
      </p:sp>
      <p:sp>
        <p:nvSpPr>
          <p:cNvPr id="4" name="Alatunnisteen paikkamerkki 3">
            <a:extLst>
              <a:ext uri="{FF2B5EF4-FFF2-40B4-BE49-F238E27FC236}">
                <a16:creationId xmlns:a16="http://schemas.microsoft.com/office/drawing/2014/main" id="{E8BA0C31-7EA1-43CF-BC2F-4B6D1D7727E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7A3DD24A-47DE-4142-8A01-DB0155FE2ED4}"/>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18</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079FF82E-376F-49A3-BAD5-80E970C88676}"/>
              </a:ext>
            </a:extLst>
          </p:cNvPr>
          <p:cNvGraphicFramePr>
            <a:graphicFrameLocks noGrp="1"/>
          </p:cNvGraphicFramePr>
          <p:nvPr>
            <p:ph sz="quarter" idx="14"/>
            <p:extLst>
              <p:ext uri="{D42A27DB-BD31-4B8C-83A1-F6EECF244321}">
                <p14:modId xmlns:p14="http://schemas.microsoft.com/office/powerpoint/2010/main" val="738858439"/>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9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B72411-6807-4C3C-9CFB-FDA86998B86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92AA0B8-0870-4FD0-B8BE-4AFDED5BD0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D8E9B6E-4156-4E51-9E8F-CD4E86AE65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2F7B33F-8B9C-4D98-A856-222830FECE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E90DE26-E8F0-4544-BA56-078F9D0417C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F775B8A-AFE1-431D-AA2E-E0547A5828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655CA-182D-4648-8825-A8958779662B}"/>
              </a:ext>
            </a:extLst>
          </p:cNvPr>
          <p:cNvSpPr>
            <a:spLocks noGrp="1"/>
          </p:cNvSpPr>
          <p:nvPr>
            <p:ph type="ctrTitle"/>
          </p:nvPr>
        </p:nvSpPr>
        <p:spPr>
          <a:xfrm>
            <a:off x="632268" y="398459"/>
            <a:ext cx="10780799" cy="1195798"/>
          </a:xfrm>
        </p:spPr>
        <p:txBody>
          <a:bodyPr/>
          <a:lstStyle/>
          <a:p>
            <a:pPr algn="ctr"/>
            <a:r>
              <a:rPr lang="fi-FI" dirty="0"/>
              <a:t>Objects of </a:t>
            </a:r>
            <a:r>
              <a:rPr lang="fi-FI" dirty="0" err="1"/>
              <a:t>Regulation</a:t>
            </a:r>
            <a:r>
              <a:rPr lang="fi-FI" dirty="0"/>
              <a:t> (</a:t>
            </a:r>
            <a:r>
              <a:rPr lang="fi-FI" dirty="0" err="1"/>
              <a:t>MiFID</a:t>
            </a:r>
            <a:r>
              <a:rPr lang="fi-FI" dirty="0"/>
              <a:t> II) </a:t>
            </a:r>
            <a:br>
              <a:rPr lang="fi-FI" dirty="0"/>
            </a:br>
            <a:endParaRPr lang="fi-FI" dirty="0"/>
          </a:p>
        </p:txBody>
      </p:sp>
      <p:sp>
        <p:nvSpPr>
          <p:cNvPr id="4" name="Alatunnisteen paikkamerkki 3">
            <a:extLst>
              <a:ext uri="{FF2B5EF4-FFF2-40B4-BE49-F238E27FC236}">
                <a16:creationId xmlns:a16="http://schemas.microsoft.com/office/drawing/2014/main" id="{267E50FA-291B-4BDD-A94D-7080CD832EE5}"/>
              </a:ext>
            </a:extLst>
          </p:cNvPr>
          <p:cNvSpPr>
            <a:spLocks noGrp="1"/>
          </p:cNvSpPr>
          <p:nvPr>
            <p:ph type="ftr" sz="quarter" idx="16"/>
          </p:nvPr>
        </p:nvSpPr>
        <p:spPr/>
        <p:txBody>
          <a:bodyPr/>
          <a:lstStyle/>
          <a:p>
            <a:pPr>
              <a:defRPr/>
            </a:pPr>
            <a:r>
              <a:rPr lang="fi-FI">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69641F20-C7BF-40A4-851E-6F61908262E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9041F185-AED6-41A4-AECB-E70C8F119FFE}"/>
              </a:ext>
            </a:extLst>
          </p:cNvPr>
          <p:cNvGraphicFramePr>
            <a:graphicFrameLocks noGrp="1"/>
          </p:cNvGraphicFramePr>
          <p:nvPr>
            <p:ph sz="quarter" idx="14"/>
            <p:extLst>
              <p:ext uri="{D42A27DB-BD31-4B8C-83A1-F6EECF244321}">
                <p14:modId xmlns:p14="http://schemas.microsoft.com/office/powerpoint/2010/main" val="66984049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1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418985A-0CAE-4463-9D8B-38C976ECFE2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3497186-6A59-46F1-8F3E-0395515EB0C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EB4AD69-1759-4405-BF36-21C6B4776EF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FBABC8C6-2277-48C6-97B9-551769B377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5F2876A4-EBDE-45E6-869E-7AF05C80C1F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E406B3A-872D-4213-925D-DEC8F2D4D33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5EFE760A-827B-4201-9221-9CD14275B8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E7FBD2F8-5C8E-4CBC-871B-6B5B50CD35E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A9AC1E3F-CED6-402C-A6B0-FC8CF72855D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01C5E242-1CB1-4341-BBD1-56DCE3D96DC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C73AA1E0-F0C5-4B18-A398-6E69C89AB78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80152872-E8EF-4246-A24F-5B368FBFE8E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D4B9AA35-662A-4D3E-AF75-9E4FDFCF73E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C0A89ED2-A98B-41EE-AFC3-07F7A49782B4}"/>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D12423EC-BEA9-45CA-AEEA-B65E2F3897BC}"/>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54E8EBEF-C4B1-447E-AF66-E820AE88879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dgm id="{42B72374-62FA-4B99-B7E4-FD188A0B633E}"/>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graphicEl>
                                              <a:dgm id="{2B5587E6-92F9-4C0B-9EE2-37DBEF814A4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B20A7A-3DD3-4AE9-9C4B-A88EA2157555}"/>
              </a:ext>
            </a:extLst>
          </p:cNvPr>
          <p:cNvSpPr>
            <a:spLocks noGrp="1"/>
          </p:cNvSpPr>
          <p:nvPr>
            <p:ph type="title"/>
          </p:nvPr>
        </p:nvSpPr>
        <p:spPr>
          <a:xfrm>
            <a:off x="762002" y="488950"/>
            <a:ext cx="10646833" cy="1079500"/>
          </a:xfrm>
        </p:spPr>
        <p:txBody>
          <a:bodyPr>
            <a:normAutofit/>
          </a:bodyPr>
          <a:lstStyle/>
          <a:p>
            <a:r>
              <a:rPr lang="fi-FI" dirty="0" err="1"/>
              <a:t>Classification</a:t>
            </a:r>
            <a:r>
              <a:rPr lang="fi-FI" dirty="0"/>
              <a:t> of </a:t>
            </a:r>
            <a:r>
              <a:rPr lang="fi-FI" dirty="0" err="1"/>
              <a:t>Customers</a:t>
            </a:r>
            <a:r>
              <a:rPr lang="fi-FI" dirty="0"/>
              <a:t> </a:t>
            </a:r>
          </a:p>
        </p:txBody>
      </p:sp>
      <p:pic>
        <p:nvPicPr>
          <p:cNvPr id="8" name="Sisällön paikkamerkki 7" descr="Nainen järjestämässä kuvia lattialla">
            <a:extLst>
              <a:ext uri="{FF2B5EF4-FFF2-40B4-BE49-F238E27FC236}">
                <a16:creationId xmlns:a16="http://schemas.microsoft.com/office/drawing/2014/main" id="{3C5F2729-9C46-45BE-AB9B-B0BDFB7E85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07903"/>
            <a:ext cx="5221288" cy="3485107"/>
          </a:xfrm>
        </p:spPr>
      </p:pic>
      <p:sp>
        <p:nvSpPr>
          <p:cNvPr id="4" name="Alatunnisteen paikkamerkki 3">
            <a:extLst>
              <a:ext uri="{FF2B5EF4-FFF2-40B4-BE49-F238E27FC236}">
                <a16:creationId xmlns:a16="http://schemas.microsoft.com/office/drawing/2014/main" id="{E2B4EC09-CC38-4D4F-98CD-CF55424B0C48}"/>
              </a:ext>
            </a:extLst>
          </p:cNvPr>
          <p:cNvSpPr>
            <a:spLocks noGrp="1"/>
          </p:cNvSpPr>
          <p:nvPr>
            <p:ph type="ftr" sz="quarter" idx="11"/>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rPr>
              <a:t>Financial Law Lecture 5</a:t>
            </a:r>
          </a:p>
        </p:txBody>
      </p:sp>
      <p:sp>
        <p:nvSpPr>
          <p:cNvPr id="5" name="Dian numeron paikkamerkki 4">
            <a:extLst>
              <a:ext uri="{FF2B5EF4-FFF2-40B4-BE49-F238E27FC236}">
                <a16:creationId xmlns:a16="http://schemas.microsoft.com/office/drawing/2014/main" id="{B16C2946-2EDB-4F89-93CC-36769AA3A029}"/>
              </a:ext>
            </a:extLst>
          </p:cNvPr>
          <p:cNvSpPr>
            <a:spLocks noGrp="1"/>
          </p:cNvSpPr>
          <p:nvPr>
            <p:ph type="sldNum" sz="quarter" idx="12"/>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a:t>
            </a:fld>
            <a:endParaRPr kumimoji="0" lang="en-US" sz="500" b="0" i="0" u="none" strike="noStrike" kern="1200" cap="none" spc="0" normalizeH="0" baseline="0" noProof="0">
              <a:ln>
                <a:noFill/>
              </a:ln>
              <a:solidFill>
                <a:prstClr val="black">
                  <a:tint val="75000"/>
                </a:prstClr>
              </a:solidFill>
              <a:effectLst/>
              <a:uLnTx/>
              <a:uFillTx/>
            </a:endParaRPr>
          </a:p>
        </p:txBody>
      </p:sp>
      <p:graphicFrame>
        <p:nvGraphicFramePr>
          <p:cNvPr id="6" name="Sisällön paikkamerkki 5">
            <a:extLst>
              <a:ext uri="{FF2B5EF4-FFF2-40B4-BE49-F238E27FC236}">
                <a16:creationId xmlns:a16="http://schemas.microsoft.com/office/drawing/2014/main" id="{150FEBB1-5D83-41F1-90A3-7D146A0EF998}"/>
              </a:ext>
            </a:extLst>
          </p:cNvPr>
          <p:cNvGraphicFramePr>
            <a:graphicFrameLocks noGrp="1"/>
          </p:cNvGraphicFramePr>
          <p:nvPr>
            <p:ph sz="half" idx="2"/>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0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2031DEB-D025-470E-8488-C92A82F33B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5CF1992-95F6-4FF4-88AB-BBD45A17E7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21122A3-C65C-470D-A9E2-75217C1331A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92EE198-F9DB-4674-AAB0-6CF2D7E2706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CB7D1F3-BA86-488D-857C-896A27812B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22398-5EFC-465D-B127-A52CDF9B8B7D}"/>
              </a:ext>
            </a:extLst>
          </p:cNvPr>
          <p:cNvSpPr>
            <a:spLocks noGrp="1"/>
          </p:cNvSpPr>
          <p:nvPr>
            <p:ph type="ctrTitle"/>
          </p:nvPr>
        </p:nvSpPr>
        <p:spPr/>
        <p:txBody>
          <a:bodyPr/>
          <a:lstStyle/>
          <a:p>
            <a:pPr algn="ctr"/>
            <a:r>
              <a:rPr lang="en-US" b="1" dirty="0"/>
              <a:t>Suspension and removal of financial instruments from trading on a regulated market (MiFID II, e.g. art. 52)</a:t>
            </a:r>
            <a:br>
              <a:rPr lang="fi-FI" b="1" dirty="0"/>
            </a:br>
            <a:endParaRPr lang="fi-FI" dirty="0"/>
          </a:p>
        </p:txBody>
      </p:sp>
      <p:sp>
        <p:nvSpPr>
          <p:cNvPr id="4" name="Alatunnisteen paikkamerkki 3">
            <a:extLst>
              <a:ext uri="{FF2B5EF4-FFF2-40B4-BE49-F238E27FC236}">
                <a16:creationId xmlns:a16="http://schemas.microsoft.com/office/drawing/2014/main" id="{2A7DE849-A336-4182-9928-511AB31AE4E8}"/>
              </a:ext>
            </a:extLst>
          </p:cNvPr>
          <p:cNvSpPr>
            <a:spLocks noGrp="1"/>
          </p:cNvSpPr>
          <p:nvPr>
            <p:ph type="ftr" sz="quarter" idx="16"/>
          </p:nvPr>
        </p:nvSpPr>
        <p:spPr/>
        <p:txBody>
          <a:bodyPr/>
          <a:lstStyle/>
          <a:p>
            <a:pPr>
              <a:defRPr/>
            </a:pPr>
            <a:r>
              <a:rPr lang="fi-FI">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A56B4D1F-AD4F-485B-A0B0-4EC437CDD98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8E55B36E-5B77-429E-8FF9-5BB987329E64}"/>
              </a:ext>
            </a:extLst>
          </p:cNvPr>
          <p:cNvGraphicFramePr>
            <a:graphicFrameLocks noGrp="1"/>
          </p:cNvGraphicFramePr>
          <p:nvPr>
            <p:ph sz="quarter" idx="14"/>
            <p:extLst>
              <p:ext uri="{D42A27DB-BD31-4B8C-83A1-F6EECF244321}">
                <p14:modId xmlns:p14="http://schemas.microsoft.com/office/powerpoint/2010/main" val="392331437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DC5FD08-676B-47A1-8C4B-3C3B4D4162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5A0C5CD-5F66-48C7-9595-34ECC0DE9C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A8F60C2-2204-4CB7-BB34-E17A1FA06F5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237DAB0-4E02-492A-B230-78462D7047E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A7D7B89-E4A7-47DE-B686-7F1FDA11B4E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755CA67A-348C-4E7E-A93E-2984C95FAD9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B16E7131-DD88-4765-AE01-1FA75510A25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DC7C0D13-8BF2-48DB-BD35-E7CBF48B60F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485BE609-791B-495A-928A-1FFD05CB788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6AEB388D-18B2-4B08-90EA-EBF66D8EBB1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856AD09-CCED-49CE-9DB5-573582C51B5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B0E039E5-A0D1-4175-9C88-9F7CF9FE6E2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639BD977-84DD-45CD-88C1-0FA075054CD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E4F736B6-5CD0-4C61-A4DB-95906DABFE7E}"/>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01D2ED9B-6715-48A9-B831-9A933645DE5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D492CC6E-7F41-4F68-86F4-23E52BA308F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E7262A72-D067-421E-9F44-1CA510BD240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98D37686-0648-4FC1-9499-DA906155F5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07C00-E72F-4BBE-8F30-99437EFB3439}"/>
              </a:ext>
            </a:extLst>
          </p:cNvPr>
          <p:cNvSpPr>
            <a:spLocks noGrp="1"/>
          </p:cNvSpPr>
          <p:nvPr>
            <p:ph type="title"/>
          </p:nvPr>
        </p:nvSpPr>
        <p:spPr>
          <a:xfrm>
            <a:off x="1080000" y="1508125"/>
            <a:ext cx="3899982" cy="3838576"/>
          </a:xfrm>
        </p:spPr>
        <p:txBody>
          <a:bodyPr anchor="ctr">
            <a:normAutofit fontScale="90000"/>
          </a:bodyPr>
          <a:lstStyle/>
          <a:p>
            <a:pPr algn="ctr"/>
            <a:br>
              <a:rPr lang="fi-FI" b="1" dirty="0"/>
            </a:br>
            <a:br>
              <a:rPr lang="fi-FI" b="1" dirty="0"/>
            </a:br>
            <a:r>
              <a:rPr lang="fi-FI" b="1" dirty="0"/>
              <a:t>Direct Electronic Access to </a:t>
            </a:r>
            <a:r>
              <a:rPr lang="fi-FI" b="1" dirty="0" err="1"/>
              <a:t>the</a:t>
            </a:r>
            <a:r>
              <a:rPr lang="fi-FI" b="1" dirty="0"/>
              <a:t> Trading </a:t>
            </a:r>
            <a:r>
              <a:rPr lang="fi-FI" b="1" dirty="0" err="1"/>
              <a:t>Venue</a:t>
            </a:r>
            <a:r>
              <a:rPr lang="fi-FI" b="1" dirty="0"/>
              <a:t> </a:t>
            </a:r>
            <a:br>
              <a:rPr lang="fi-FI" b="1" dirty="0"/>
            </a:br>
            <a:r>
              <a:rPr lang="fi-FI" b="1" dirty="0" err="1"/>
              <a:t>MiFID</a:t>
            </a:r>
            <a:r>
              <a:rPr lang="fi-FI" b="1" dirty="0"/>
              <a:t> II Art. 17 (5)</a:t>
            </a:r>
            <a:br>
              <a:rPr lang="fi-FI" b="1" dirty="0"/>
            </a:br>
            <a:endParaRPr lang="fi-FI" dirty="0"/>
          </a:p>
        </p:txBody>
      </p:sp>
      <p:graphicFrame>
        <p:nvGraphicFramePr>
          <p:cNvPr id="15" name="Sisällön paikkamerkki 14">
            <a:extLst>
              <a:ext uri="{FF2B5EF4-FFF2-40B4-BE49-F238E27FC236}">
                <a16:creationId xmlns:a16="http://schemas.microsoft.com/office/drawing/2014/main" id="{49FA280C-A579-47C8-85B6-9FF99CE81819}"/>
              </a:ext>
            </a:extLst>
          </p:cNvPr>
          <p:cNvGraphicFramePr>
            <a:graphicFrameLocks noGrp="1"/>
          </p:cNvGraphicFramePr>
          <p:nvPr>
            <p:ph idx="1"/>
          </p:nvPr>
        </p:nvGraphicFramePr>
        <p:xfrm>
          <a:off x="6654801" y="1079499"/>
          <a:ext cx="4457200" cy="4689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9FB9D2E-53F2-4361-A456-6AEC80FB7D9B}"/>
              </a:ext>
            </a:extLst>
          </p:cNvPr>
          <p:cNvSpPr>
            <a:spLocks noGrp="1"/>
          </p:cNvSpPr>
          <p:nvPr>
            <p:ph type="ftr" sz="quarter" idx="11"/>
          </p:nvPr>
        </p:nvSpPr>
        <p:spPr>
          <a:xfrm>
            <a:off x="2754312" y="6357600"/>
            <a:ext cx="6683376" cy="460800"/>
          </a:xfrm>
        </p:spPr>
        <p:txBody>
          <a:bodyPr>
            <a:normAutofit/>
          </a:bodyPr>
          <a:lstStyle/>
          <a:p>
            <a:pPr>
              <a:spcAft>
                <a:spcPts val="600"/>
              </a:spcAft>
              <a:defRPr/>
            </a:pPr>
            <a:r>
              <a:rPr lang="en-US"/>
              <a:t>Financial Law Lecture 4</a:t>
            </a:r>
          </a:p>
        </p:txBody>
      </p:sp>
      <p:sp>
        <p:nvSpPr>
          <p:cNvPr id="5" name="Dian numeron paikkamerkki 4">
            <a:extLst>
              <a:ext uri="{FF2B5EF4-FFF2-40B4-BE49-F238E27FC236}">
                <a16:creationId xmlns:a16="http://schemas.microsoft.com/office/drawing/2014/main" id="{57E8B685-B409-49C9-A991-30829CCBB876}"/>
              </a:ext>
            </a:extLst>
          </p:cNvPr>
          <p:cNvSpPr>
            <a:spLocks noGrp="1"/>
          </p:cNvSpPr>
          <p:nvPr>
            <p:ph type="sldNum" sz="quarter" idx="12"/>
          </p:nvPr>
        </p:nvSpPr>
        <p:spPr>
          <a:xfrm>
            <a:off x="9982800" y="6357600"/>
            <a:ext cx="1760150" cy="460800"/>
          </a:xfrm>
        </p:spPr>
        <p:txBody>
          <a:bodyPr>
            <a:normAutofit/>
          </a:bodyPr>
          <a:lstStyle/>
          <a:p>
            <a:pPr>
              <a:spcAft>
                <a:spcPts val="600"/>
              </a:spcAft>
              <a:defRPr/>
            </a:pPr>
            <a:fld id="{4DC74067-3E18-49C5-A177-70BF794C5DB3}" type="slidenum">
              <a:rPr lang="en-US" smtClean="0"/>
              <a:pPr>
                <a:spcAft>
                  <a:spcPts val="600"/>
                </a:spcAft>
                <a:defRPr/>
              </a:pPr>
              <a:t>21</a:t>
            </a:fld>
            <a:endParaRPr lang="en-US"/>
          </a:p>
        </p:txBody>
      </p:sp>
    </p:spTree>
    <p:extLst>
      <p:ext uri="{BB962C8B-B14F-4D97-AF65-F5344CB8AC3E}">
        <p14:creationId xmlns:p14="http://schemas.microsoft.com/office/powerpoint/2010/main" val="6318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4B2B3D65-5BA4-4445-9461-274B68A72E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11CB0F6A-3A17-4CC7-917F-D60C708F1A1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27C13FFC-8D80-4A97-86B6-5BE80431C3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DD1EF5C2-02D3-4747-B9A4-662AA0D6B6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graphicEl>
                                              <a:dgm id="{80074951-4477-4C85-85E7-E34E834D83B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graphicEl>
                                              <a:dgm id="{34F08527-8314-44F3-A771-FADED7BE232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dgm id="{73737E99-61F6-4912-887F-AC8CBD933A2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graphicEl>
                                              <a:dgm id="{F58BB8EF-56B1-4E62-9AF3-945F9C7086C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graphicEl>
                                              <a:dgm id="{1DABBD10-16A1-4DA1-A983-0FCD77E9AB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33C33-16F5-41FF-9224-8D867EEA5E86}"/>
              </a:ext>
            </a:extLst>
          </p:cNvPr>
          <p:cNvSpPr>
            <a:spLocks noGrp="1"/>
          </p:cNvSpPr>
          <p:nvPr>
            <p:ph type="title"/>
          </p:nvPr>
        </p:nvSpPr>
        <p:spPr>
          <a:xfrm>
            <a:off x="762002" y="488950"/>
            <a:ext cx="10646833" cy="1079500"/>
          </a:xfrm>
        </p:spPr>
        <p:txBody>
          <a:bodyPr>
            <a:normAutofit/>
          </a:bodyPr>
          <a:lstStyle/>
          <a:p>
            <a:pPr>
              <a:lnSpc>
                <a:spcPct val="90000"/>
              </a:lnSpc>
            </a:pPr>
            <a:r>
              <a:rPr lang="en-US" dirty="0"/>
              <a:t>Direct Electronic Access to the Trading 2</a:t>
            </a:r>
            <a:endParaRPr lang="fi-FI" dirty="0"/>
          </a:p>
        </p:txBody>
      </p:sp>
      <p:pic>
        <p:nvPicPr>
          <p:cNvPr id="7" name="Sisällön paikkamerkki 6" descr="Liikemies käyttämässä digitaalista tablettia kokouksessa">
            <a:extLst>
              <a:ext uri="{FF2B5EF4-FFF2-40B4-BE49-F238E27FC236}">
                <a16:creationId xmlns:a16="http://schemas.microsoft.com/office/drawing/2014/main" id="{585B596C-3422-475E-A979-247977DFFD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883516BF-74E0-4576-A016-80FD284CAD2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5A90B2A4-4C51-479C-8676-96C9B23DE89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22</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720281A0-2102-4AC7-9818-2C041AA24A09}"/>
              </a:ext>
            </a:extLst>
          </p:cNvPr>
          <p:cNvGraphicFramePr>
            <a:graphicFrameLocks noGrp="1"/>
          </p:cNvGraphicFramePr>
          <p:nvPr>
            <p:ph sz="half" idx="1"/>
            <p:extLst>
              <p:ext uri="{D42A27DB-BD31-4B8C-83A1-F6EECF244321}">
                <p14:modId xmlns:p14="http://schemas.microsoft.com/office/powerpoint/2010/main" val="11976405"/>
              </p:ext>
            </p:extLst>
          </p:nvPr>
        </p:nvGraphicFramePr>
        <p:xfrm>
          <a:off x="1115568" y="2478024"/>
          <a:ext cx="493776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AA66689-F65C-4B1D-89D8-382B23EDFCE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27778344-1039-4408-837E-1E266C85F03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DA0492C-3941-4A97-BEBC-0D62081AA5A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1B2925CE-5EC0-423B-BE89-17D3CF0638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D5213CE-50D4-441B-BAD0-C9373BD7A94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EFC5220-2FE1-4C02-9D73-09C01C9F086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1EF1A61-3FF9-45FF-B5AB-D1A126682FF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B2DAA12-3257-468C-98DB-B324409AD9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7DE6F1-93CD-485F-A4B6-A97A6E8DF8B0}"/>
              </a:ext>
            </a:extLst>
          </p:cNvPr>
          <p:cNvSpPr>
            <a:spLocks noGrp="1"/>
          </p:cNvSpPr>
          <p:nvPr>
            <p:ph type="ctrTitle"/>
          </p:nvPr>
        </p:nvSpPr>
        <p:spPr/>
        <p:txBody>
          <a:bodyPr/>
          <a:lstStyle/>
          <a:p>
            <a:pPr algn="ctr"/>
            <a:r>
              <a:rPr lang="fi-FI" dirty="0"/>
              <a:t>MTF and OTF</a:t>
            </a:r>
          </a:p>
        </p:txBody>
      </p:sp>
      <p:sp>
        <p:nvSpPr>
          <p:cNvPr id="4" name="Alatunnisteen paikkamerkki 3">
            <a:extLst>
              <a:ext uri="{FF2B5EF4-FFF2-40B4-BE49-F238E27FC236}">
                <a16:creationId xmlns:a16="http://schemas.microsoft.com/office/drawing/2014/main" id="{9EE81890-5655-4D93-BF09-1C5D6B3C8231}"/>
              </a:ext>
            </a:extLst>
          </p:cNvPr>
          <p:cNvSpPr>
            <a:spLocks noGrp="1"/>
          </p:cNvSpPr>
          <p:nvPr>
            <p:ph type="ftr" sz="quarter" idx="16"/>
          </p:nvPr>
        </p:nvSpPr>
        <p:spPr/>
        <p:txBody>
          <a:bodyPr/>
          <a:lstStyle/>
          <a:p>
            <a:pPr>
              <a:defRPr/>
            </a:pPr>
            <a:r>
              <a:rPr lang="fi-FI">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433F60E0-6128-4703-83C5-51B5FF7733D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1852D86E-6A87-4F9F-8089-32C5EB04CB57}"/>
              </a:ext>
            </a:extLst>
          </p:cNvPr>
          <p:cNvGraphicFramePr>
            <a:graphicFrameLocks noGrp="1"/>
          </p:cNvGraphicFramePr>
          <p:nvPr>
            <p:ph sz="quarter" idx="14"/>
            <p:extLst>
              <p:ext uri="{D42A27DB-BD31-4B8C-83A1-F6EECF244321}">
                <p14:modId xmlns:p14="http://schemas.microsoft.com/office/powerpoint/2010/main" val="412772620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4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8213672-EAFA-46D9-8CC4-F169601440E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C5B0B99-3893-45F4-A85E-68C0124D2EF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2BC29A6-055F-46AC-80B4-50B74D033FF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43F1D0C-DCD5-4CE4-BE3F-EEB10A18B6C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CF07D2-EC4E-4EA0-8756-0533D9966F5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97F1BBF-1352-443A-B0E7-836F63544D2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EB0D1F49-A260-4183-AF60-B3374644E14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BEA959AE-C905-409F-9039-FA76725386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C46D-7461-426D-8253-6C5D7520BC95}"/>
              </a:ext>
            </a:extLst>
          </p:cNvPr>
          <p:cNvSpPr>
            <a:spLocks noGrp="1"/>
          </p:cNvSpPr>
          <p:nvPr>
            <p:ph type="ctrTitle"/>
          </p:nvPr>
        </p:nvSpPr>
        <p:spPr/>
        <p:txBody>
          <a:bodyPr/>
          <a:lstStyle/>
          <a:p>
            <a:pPr algn="ctr"/>
            <a:r>
              <a:rPr lang="fi-FI" dirty="0"/>
              <a:t>OTF </a:t>
            </a:r>
          </a:p>
        </p:txBody>
      </p:sp>
      <p:sp>
        <p:nvSpPr>
          <p:cNvPr id="4" name="Alatunnisteen paikkamerkki 3">
            <a:extLst>
              <a:ext uri="{FF2B5EF4-FFF2-40B4-BE49-F238E27FC236}">
                <a16:creationId xmlns:a16="http://schemas.microsoft.com/office/drawing/2014/main" id="{7AE5095D-B989-4B87-A716-C79EEA7EEE40}"/>
              </a:ext>
            </a:extLst>
          </p:cNvPr>
          <p:cNvSpPr>
            <a:spLocks noGrp="1"/>
          </p:cNvSpPr>
          <p:nvPr>
            <p:ph type="ftr" sz="quarter" idx="16"/>
          </p:nvPr>
        </p:nvSpPr>
        <p:spPr/>
        <p:txBody>
          <a:bodyPr/>
          <a:lstStyle/>
          <a:p>
            <a:pPr>
              <a:defRPr/>
            </a:pPr>
            <a:r>
              <a:rPr lang="fi-FI">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D28FCE09-A490-4D74-91B2-D17A5241B96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24</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A6224F00-ADF4-4009-906F-EC2955C4D8A2}"/>
              </a:ext>
            </a:extLst>
          </p:cNvPr>
          <p:cNvGraphicFramePr>
            <a:graphicFrameLocks noGrp="1"/>
          </p:cNvGraphicFramePr>
          <p:nvPr>
            <p:ph sz="quarter" idx="14"/>
            <p:extLst>
              <p:ext uri="{D42A27DB-BD31-4B8C-83A1-F6EECF244321}">
                <p14:modId xmlns:p14="http://schemas.microsoft.com/office/powerpoint/2010/main" val="413039412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1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2A1CD71-B8F8-459D-8D32-D9D392EF45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0094615-6A4D-4043-938A-15087CBEF56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3728A7B5-6F97-4E3E-8A07-E04D21B9C1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756921C1-C3B5-4C0B-8773-9666A1B29E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isällön paikkamerkki 7" descr="Hymyileviä yrityksen työntekijöitä kokouksessa">
            <a:extLst>
              <a:ext uri="{FF2B5EF4-FFF2-40B4-BE49-F238E27FC236}">
                <a16:creationId xmlns:a16="http://schemas.microsoft.com/office/drawing/2014/main" id="{A98DE871-61E2-460A-80A0-D42791298DA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5627" b="-1"/>
          <a:stretch/>
        </p:blipFill>
        <p:spPr>
          <a:xfrm>
            <a:off x="20" y="10"/>
            <a:ext cx="8668492" cy="6857990"/>
          </a:xfrm>
          <a:prstGeom prst="rect">
            <a:avLst/>
          </a:prstGeom>
        </p:spPr>
      </p:pic>
      <p:sp>
        <p:nvSpPr>
          <p:cNvPr id="21" name="Rectangle 20">
            <a:extLst>
              <a:ext uri="{FF2B5EF4-FFF2-40B4-BE49-F238E27FC236}">
                <a16:creationId xmlns:a16="http://schemas.microsoft.com/office/drawing/2014/main" id="{EFAEC92A-2230-45B0-A12F-07F9F9EA4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A20D7E3-A983-4D80-A488-FC6CECC3AEA4}"/>
              </a:ext>
            </a:extLst>
          </p:cNvPr>
          <p:cNvSpPr>
            <a:spLocks noGrp="1"/>
          </p:cNvSpPr>
          <p:nvPr>
            <p:ph type="title"/>
          </p:nvPr>
        </p:nvSpPr>
        <p:spPr>
          <a:xfrm>
            <a:off x="8395868" y="1161288"/>
            <a:ext cx="3438144" cy="1124712"/>
          </a:xfrm>
        </p:spPr>
        <p:txBody>
          <a:bodyPr vert="horz" lIns="91440" tIns="45720" rIns="91440" bIns="45720" rtlCol="0" anchor="b">
            <a:normAutofit/>
          </a:bodyPr>
          <a:lstStyle/>
          <a:p>
            <a:r>
              <a:rPr lang="en-US" sz="1500" b="1" dirty="0"/>
              <a:t>Classification of Clients and Agreeing upon the Position of a Client </a:t>
            </a:r>
            <a:br>
              <a:rPr lang="en-US" sz="1500" b="1" dirty="0"/>
            </a:br>
            <a:r>
              <a:rPr lang="en-US" sz="1500" b="1" dirty="0"/>
              <a:t>(MiFID II Annex II) </a:t>
            </a:r>
            <a:br>
              <a:rPr lang="en-US" sz="1500" b="1" dirty="0"/>
            </a:br>
            <a:endParaRPr lang="en-US" sz="1500" dirty="0"/>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3211EE18-8DE9-472B-828E-209240A7DCA4}"/>
              </a:ext>
            </a:extLst>
          </p:cNvPr>
          <p:cNvSpPr>
            <a:spLocks noGrp="1"/>
          </p:cNvSpPr>
          <p:nvPr>
            <p:ph sz="half" idx="2"/>
          </p:nvPr>
        </p:nvSpPr>
        <p:spPr>
          <a:xfrm>
            <a:off x="8395868" y="2718054"/>
            <a:ext cx="3438906" cy="3207258"/>
          </a:xfrm>
        </p:spPr>
        <p:txBody>
          <a:bodyPr vert="horz" lIns="91440" tIns="45720" rIns="91440" bIns="45720" rtlCol="0" anchor="t">
            <a:normAutofit lnSpcReduction="10000"/>
          </a:bodyPr>
          <a:lstStyle/>
          <a:p>
            <a:pPr lvl="0">
              <a:lnSpc>
                <a:spcPct val="100000"/>
              </a:lnSpc>
            </a:pPr>
            <a:r>
              <a:rPr lang="en-US" sz="1100" dirty="0"/>
              <a:t>An investment firm may treat a professional client either on its own initiative or at the client's request as a non-professional client.</a:t>
            </a:r>
          </a:p>
          <a:p>
            <a:pPr lvl="0">
              <a:lnSpc>
                <a:spcPct val="100000"/>
              </a:lnSpc>
            </a:pPr>
            <a:r>
              <a:rPr lang="en-US" sz="1100" dirty="0"/>
              <a:t>An investment firm shall inform a large firm that is considered to be a professional client before providing the investment service that it will be treated as a professional client on the basis of the information available, unless otherwise agreed with the client.</a:t>
            </a:r>
          </a:p>
          <a:p>
            <a:pPr lvl="0">
              <a:lnSpc>
                <a:spcPct val="100000"/>
              </a:lnSpc>
            </a:pPr>
            <a:r>
              <a:rPr lang="en-US" sz="1100" dirty="0"/>
              <a:t>Any other client who (meets the required criteria and) who wishes to be treated as a professional client in general or for a particular investment service or transaction or type of transaction or financial instrument must request this in writing from the investment firm. </a:t>
            </a:r>
          </a:p>
          <a:p>
            <a:pPr lvl="0">
              <a:lnSpc>
                <a:spcPct val="100000"/>
              </a:lnSpc>
            </a:pPr>
            <a:r>
              <a:rPr lang="en-US" sz="1100" dirty="0"/>
              <a:t>Agreeing upon such requests is within the discretion of the investment firm </a:t>
            </a:r>
          </a:p>
        </p:txBody>
      </p:sp>
      <p:sp>
        <p:nvSpPr>
          <p:cNvPr id="4" name="Alatunnisteen paikkamerkki 3">
            <a:extLst>
              <a:ext uri="{FF2B5EF4-FFF2-40B4-BE49-F238E27FC236}">
                <a16:creationId xmlns:a16="http://schemas.microsoft.com/office/drawing/2014/main" id="{05C0C690-97C0-4AB7-A59B-C943D99BE7E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solidFill>
                <a:effectLst/>
                <a:uLnTx/>
                <a:uFillTx/>
                <a:latin typeface="+mn-lt"/>
                <a:ea typeface="+mn-ea"/>
                <a:cs typeface="+mn-cs"/>
              </a:rPr>
              <a:t>Financial Law Lecture 5</a:t>
            </a:r>
          </a:p>
        </p:txBody>
      </p:sp>
      <p:sp>
        <p:nvSpPr>
          <p:cNvPr id="5" name="Dian numeron paikkamerkki 4">
            <a:extLst>
              <a:ext uri="{FF2B5EF4-FFF2-40B4-BE49-F238E27FC236}">
                <a16:creationId xmlns:a16="http://schemas.microsoft.com/office/drawing/2014/main" id="{238B7AE4-E3BF-4E23-8D8D-525C99158BAC}"/>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DC74067-3E18-49C5-A177-70BF794C5DB3}" type="slidenum">
              <a:rPr kumimoji="0" lang="en-US"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765863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1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1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7A5F80B-D40A-4635-8A82-0E6AE019F36F}"/>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2700" b="1"/>
              <a:t>Professional Clients and Eligible Counterparties </a:t>
            </a:r>
            <a:br>
              <a:rPr lang="en-US" sz="2700" b="1"/>
            </a:br>
            <a:endParaRPr lang="en-US" sz="2700"/>
          </a:p>
        </p:txBody>
      </p:sp>
      <p:pic>
        <p:nvPicPr>
          <p:cNvPr id="7" name="Sisällön paikkamerkki 6" descr="Kuva, joka sisältää kohteen rakennus, ulko, lehmä, katu&#10;&#10;Kuvaus luotu automaattisesti">
            <a:extLst>
              <a:ext uri="{FF2B5EF4-FFF2-40B4-BE49-F238E27FC236}">
                <a16:creationId xmlns:a16="http://schemas.microsoft.com/office/drawing/2014/main" id="{817B81C9-FAEA-4621-8456-080EEB97494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617" r="29000"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1" name="Rectangle 2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isällön paikkamerkki 7">
            <a:extLst>
              <a:ext uri="{FF2B5EF4-FFF2-40B4-BE49-F238E27FC236}">
                <a16:creationId xmlns:a16="http://schemas.microsoft.com/office/drawing/2014/main" id="{E1F020F1-1CD4-4DA7-A8D6-322459E5D41D}"/>
              </a:ext>
            </a:extLst>
          </p:cNvPr>
          <p:cNvSpPr>
            <a:spLocks noGrp="1"/>
          </p:cNvSpPr>
          <p:nvPr>
            <p:ph sz="half" idx="1"/>
          </p:nvPr>
        </p:nvSpPr>
        <p:spPr>
          <a:xfrm>
            <a:off x="7255563" y="2557587"/>
            <a:ext cx="4314645" cy="3717317"/>
          </a:xfrm>
        </p:spPr>
        <p:txBody>
          <a:bodyPr vert="horz" lIns="91440" tIns="45720" rIns="91440" bIns="45720" rtlCol="0" anchor="t">
            <a:normAutofit lnSpcReduction="10000"/>
          </a:bodyPr>
          <a:lstStyle/>
          <a:p>
            <a:pPr lvl="0">
              <a:lnSpc>
                <a:spcPct val="100000"/>
              </a:lnSpc>
            </a:pPr>
            <a:r>
              <a:rPr lang="en-US" sz="900" dirty="0"/>
              <a:t>An investment firm, a credit institution and a management company, a depositary within the meaning of the legislation on investment funds, as well as an alternative fund manager and depositaries;</a:t>
            </a:r>
          </a:p>
          <a:p>
            <a:pPr lvl="0">
              <a:lnSpc>
                <a:spcPct val="100000"/>
              </a:lnSpc>
            </a:pPr>
            <a:r>
              <a:rPr lang="en-US" sz="900" dirty="0"/>
              <a:t>Stock Exchange, CSD and CCP;</a:t>
            </a:r>
          </a:p>
          <a:p>
            <a:pPr lvl="0">
              <a:lnSpc>
                <a:spcPct val="100000"/>
              </a:lnSpc>
            </a:pPr>
            <a:r>
              <a:rPr lang="en-US" sz="900" dirty="0"/>
              <a:t>Insurance company, employment pension insurance company, pension fund and pension fund;</a:t>
            </a:r>
          </a:p>
          <a:p>
            <a:pPr lvl="0">
              <a:lnSpc>
                <a:spcPct val="100000"/>
              </a:lnSpc>
            </a:pPr>
            <a:r>
              <a:rPr lang="en-US" sz="900" dirty="0"/>
              <a:t>A company that buys and sells commodities and commodity derivatives for its own account;</a:t>
            </a:r>
          </a:p>
          <a:p>
            <a:pPr lvl="0">
              <a:lnSpc>
                <a:spcPct val="100000"/>
              </a:lnSpc>
            </a:pPr>
            <a:r>
              <a:rPr lang="en-US" sz="900" dirty="0"/>
              <a:t>Community investor;</a:t>
            </a:r>
          </a:p>
          <a:p>
            <a:pPr lvl="0">
              <a:lnSpc>
                <a:spcPct val="100000"/>
              </a:lnSpc>
            </a:pPr>
            <a:r>
              <a:rPr lang="en-US" sz="900" dirty="0"/>
              <a:t>A large company that meets the requirements of the law;</a:t>
            </a:r>
          </a:p>
          <a:p>
            <a:pPr lvl="0">
              <a:lnSpc>
                <a:spcPct val="100000"/>
              </a:lnSpc>
            </a:pPr>
            <a:r>
              <a:rPr lang="en-US" sz="900" dirty="0"/>
              <a:t>The state, the central bank and other public bodies mentioned in the law.</a:t>
            </a:r>
          </a:p>
          <a:p>
            <a:pPr lvl="0">
              <a:lnSpc>
                <a:spcPct val="100000"/>
              </a:lnSpc>
            </a:pPr>
            <a:r>
              <a:rPr lang="en-US" sz="900" dirty="0"/>
              <a:t>An investment firm may treat a client other than those referred to in subsection 1 (1) to (5) at its own request as a professional client if it considers that the client has the ability to make independent investment decisions and understands the risks involved and if the client also meets at least two statutory requirements.</a:t>
            </a:r>
          </a:p>
          <a:p>
            <a:pPr lvl="0">
              <a:lnSpc>
                <a:spcPct val="100000"/>
              </a:lnSpc>
            </a:pPr>
            <a:r>
              <a:rPr lang="en-US" sz="900" dirty="0"/>
              <a:t>Eligible counterparty (MiFID II art. 30) : investment firm and other actors mentioned above</a:t>
            </a:r>
          </a:p>
          <a:p>
            <a:pPr lvl="1">
              <a:lnSpc>
                <a:spcPct val="100000"/>
              </a:lnSpc>
            </a:pPr>
            <a:r>
              <a:rPr lang="en-US" sz="900" dirty="0"/>
              <a:t>An express confirmation from the prospective counterparty that it agrees to be treated as an eligible counterparty</a:t>
            </a:r>
          </a:p>
        </p:txBody>
      </p:sp>
      <p:sp>
        <p:nvSpPr>
          <p:cNvPr id="4" name="Alatunnisteen paikkamerkki 3">
            <a:extLst>
              <a:ext uri="{FF2B5EF4-FFF2-40B4-BE49-F238E27FC236}">
                <a16:creationId xmlns:a16="http://schemas.microsoft.com/office/drawing/2014/main" id="{216FEA7E-B41A-4080-8966-D85E0283F18E}"/>
              </a:ext>
            </a:extLst>
          </p:cNvPr>
          <p:cNvSpPr>
            <a:spLocks noGrp="1"/>
          </p:cNvSpPr>
          <p:nvPr>
            <p:ph type="ftr" sz="quarter" idx="11"/>
          </p:nvPr>
        </p:nvSpPr>
        <p:spPr>
          <a:xfrm>
            <a:off x="7255563" y="6356350"/>
            <a:ext cx="3077157"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Financial Law Lecture 5</a:t>
            </a:r>
          </a:p>
        </p:txBody>
      </p:sp>
      <p:sp>
        <p:nvSpPr>
          <p:cNvPr id="5" name="Dian numeron paikkamerkki 4">
            <a:extLst>
              <a:ext uri="{FF2B5EF4-FFF2-40B4-BE49-F238E27FC236}">
                <a16:creationId xmlns:a16="http://schemas.microsoft.com/office/drawing/2014/main" id="{37E846DC-62A9-4FD0-BF22-6AF4162398F6}"/>
              </a:ext>
            </a:extLst>
          </p:cNvPr>
          <p:cNvSpPr>
            <a:spLocks noGrp="1"/>
          </p:cNvSpPr>
          <p:nvPr>
            <p:ph type="sldNum" sz="quarter" idx="12"/>
          </p:nvPr>
        </p:nvSpPr>
        <p:spPr>
          <a:xfrm>
            <a:off x="10512543" y="6356350"/>
            <a:ext cx="103911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C07628F-9402-FB47-93B5-FC3C3BFEEBE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1896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3120BCA-920E-4FCE-ABD1-A59B1393E4E0}"/>
              </a:ext>
            </a:extLst>
          </p:cNvPr>
          <p:cNvSpPr>
            <a:spLocks noGrp="1"/>
          </p:cNvSpPr>
          <p:nvPr>
            <p:ph type="title"/>
          </p:nvPr>
        </p:nvSpPr>
        <p:spPr>
          <a:xfrm>
            <a:off x="762002" y="488950"/>
            <a:ext cx="10646833" cy="1079500"/>
          </a:xfrm>
        </p:spPr>
        <p:txBody>
          <a:bodyPr>
            <a:normAutofit/>
          </a:bodyPr>
          <a:lstStyle/>
          <a:p>
            <a:pPr>
              <a:lnSpc>
                <a:spcPct val="90000"/>
              </a:lnSpc>
            </a:pPr>
            <a:r>
              <a:rPr lang="fi-FI" b="1" dirty="0" err="1"/>
              <a:t>Know</a:t>
            </a:r>
            <a:r>
              <a:rPr lang="fi-FI" b="1" dirty="0"/>
              <a:t> </a:t>
            </a:r>
            <a:r>
              <a:rPr lang="fi-FI" dirty="0" err="1"/>
              <a:t>Your</a:t>
            </a:r>
            <a:r>
              <a:rPr lang="fi-FI" dirty="0"/>
              <a:t> </a:t>
            </a:r>
            <a:r>
              <a:rPr lang="fi-FI" dirty="0" err="1"/>
              <a:t>Customer</a:t>
            </a:r>
            <a:endParaRPr lang="fi-FI" dirty="0"/>
          </a:p>
        </p:txBody>
      </p:sp>
      <p:pic>
        <p:nvPicPr>
          <p:cNvPr id="10" name="Sisällön paikkamerkki 9" descr="Tutkija käyttämässä pipettiä ja petrimaljaa">
            <a:extLst>
              <a:ext uri="{FF2B5EF4-FFF2-40B4-BE49-F238E27FC236}">
                <a16:creationId xmlns:a16="http://schemas.microsoft.com/office/drawing/2014/main" id="{A06D9C17-65F9-426B-94D2-33B86AB0A7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9923"/>
            <a:ext cx="5222875" cy="3481066"/>
          </a:xfrm>
        </p:spPr>
      </p:pic>
      <p:sp>
        <p:nvSpPr>
          <p:cNvPr id="5" name="Alatunnisteen paikkamerkki 4">
            <a:extLst>
              <a:ext uri="{FF2B5EF4-FFF2-40B4-BE49-F238E27FC236}">
                <a16:creationId xmlns:a16="http://schemas.microsoft.com/office/drawing/2014/main" id="{90EDE81B-9AFC-44E2-B5F7-9A81AA89E59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Financial Law Lecture 5</a:t>
            </a:r>
          </a:p>
        </p:txBody>
      </p:sp>
      <p:sp>
        <p:nvSpPr>
          <p:cNvPr id="6" name="Dian numeron paikkamerkki 5">
            <a:extLst>
              <a:ext uri="{FF2B5EF4-FFF2-40B4-BE49-F238E27FC236}">
                <a16:creationId xmlns:a16="http://schemas.microsoft.com/office/drawing/2014/main" id="{866FC40E-62F4-435E-A7E2-4A8EE840E38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5</a:t>
            </a:fld>
            <a:endParaRPr lang="en-US" sz="500">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23A23E5D-5F33-49B0-A3E6-EBCEA2581179}"/>
              </a:ext>
            </a:extLst>
          </p:cNvPr>
          <p:cNvGraphicFramePr>
            <a:graphicFrameLocks noGrp="1"/>
          </p:cNvGraphicFramePr>
          <p:nvPr>
            <p:ph sz="half" idx="1"/>
            <p:extLst>
              <p:ext uri="{D42A27DB-BD31-4B8C-83A1-F6EECF244321}">
                <p14:modId xmlns:p14="http://schemas.microsoft.com/office/powerpoint/2010/main" val="1286011212"/>
              </p:ext>
            </p:extLst>
          </p:nvPr>
        </p:nvGraphicFramePr>
        <p:xfrm>
          <a:off x="1115568" y="2478024"/>
          <a:ext cx="493776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3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CC29527F-9880-4B72-AB57-3532E6C489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C94B5F3F-051B-4685-80EF-6C772523CE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A15C6962-7B76-4E1F-87B1-A8F16CEB1D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F8D03-8B82-4488-AB57-1432E00FCDBE}"/>
              </a:ext>
            </a:extLst>
          </p:cNvPr>
          <p:cNvSpPr>
            <a:spLocks noGrp="1"/>
          </p:cNvSpPr>
          <p:nvPr>
            <p:ph type="title"/>
          </p:nvPr>
        </p:nvSpPr>
        <p:spPr/>
        <p:txBody>
          <a:bodyPr>
            <a:normAutofit fontScale="90000"/>
          </a:bodyPr>
          <a:lstStyle/>
          <a:p>
            <a:r>
              <a:rPr lang="fi-FI" dirty="0" err="1"/>
              <a:t>The</a:t>
            </a:r>
            <a:r>
              <a:rPr lang="fi-FI" dirty="0"/>
              <a:t> </a:t>
            </a:r>
            <a:r>
              <a:rPr lang="fi-FI" dirty="0" err="1"/>
              <a:t>Obligation</a:t>
            </a:r>
            <a:r>
              <a:rPr lang="fi-FI" dirty="0"/>
              <a:t> of an </a:t>
            </a:r>
            <a:r>
              <a:rPr lang="fi-FI" dirty="0" err="1"/>
              <a:t>Investment</a:t>
            </a:r>
            <a:r>
              <a:rPr lang="fi-FI" dirty="0"/>
              <a:t> </a:t>
            </a:r>
            <a:r>
              <a:rPr lang="fi-FI" dirty="0" err="1"/>
              <a:t>Firm</a:t>
            </a:r>
            <a:r>
              <a:rPr lang="fi-FI" dirty="0"/>
              <a:t> to </a:t>
            </a:r>
            <a:r>
              <a:rPr lang="fi-FI" dirty="0" err="1"/>
              <a:t>Request</a:t>
            </a:r>
            <a:r>
              <a:rPr lang="fi-FI" dirty="0"/>
              <a:t> </a:t>
            </a:r>
            <a:r>
              <a:rPr lang="fi-FI" dirty="0" err="1"/>
              <a:t>Information</a:t>
            </a:r>
            <a:r>
              <a:rPr lang="fi-FI" dirty="0"/>
              <a:t> (</a:t>
            </a:r>
            <a:r>
              <a:rPr lang="fi-FI" dirty="0" err="1"/>
              <a:t>MiFID</a:t>
            </a:r>
            <a:r>
              <a:rPr lang="fi-FI" dirty="0"/>
              <a:t> II art. 25)</a:t>
            </a:r>
          </a:p>
        </p:txBody>
      </p:sp>
      <p:sp>
        <p:nvSpPr>
          <p:cNvPr id="5" name="Alatunnisteen paikkamerkki 4">
            <a:extLst>
              <a:ext uri="{FF2B5EF4-FFF2-40B4-BE49-F238E27FC236}">
                <a16:creationId xmlns:a16="http://schemas.microsoft.com/office/drawing/2014/main" id="{FF57F5F0-FFDC-4716-BF50-473E4B1B1A2D}"/>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6" name="Dian numeron paikkamerkki 5">
            <a:extLst>
              <a:ext uri="{FF2B5EF4-FFF2-40B4-BE49-F238E27FC236}">
                <a16:creationId xmlns:a16="http://schemas.microsoft.com/office/drawing/2014/main" id="{E075B7EA-7F97-4A06-9201-1561C2CF5432}"/>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4" name="Sisällön paikkamerkki 3">
            <a:extLst>
              <a:ext uri="{FF2B5EF4-FFF2-40B4-BE49-F238E27FC236}">
                <a16:creationId xmlns:a16="http://schemas.microsoft.com/office/drawing/2014/main" id="{0486346A-2BAD-4EE6-A40D-596C2462D995}"/>
              </a:ext>
            </a:extLst>
          </p:cNvPr>
          <p:cNvGraphicFramePr>
            <a:graphicFrameLocks noGrp="1"/>
          </p:cNvGraphicFramePr>
          <p:nvPr>
            <p:ph idx="1"/>
            <p:extLst>
              <p:ext uri="{D42A27DB-BD31-4B8C-83A1-F6EECF244321}">
                <p14:modId xmlns:p14="http://schemas.microsoft.com/office/powerpoint/2010/main" val="1573818483"/>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A26F8E1-4F43-4E0B-B4E3-DE59BDC709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1A2646C-66B1-49E3-BC5D-95D4127ECE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9262E99-9C58-47C9-927C-711CA918F26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FA27617-5806-4BB8-875D-4FF7424005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E115135-EA4A-4E40-A380-6B132EA848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BDA975-C8A0-45EE-8F3D-F0EC001D69A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1EBD7AD-D748-4926-A801-A730F47E7F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BBFCEE-0509-4B5A-9A1F-1B13AFA94F42}"/>
              </a:ext>
            </a:extLst>
          </p:cNvPr>
          <p:cNvSpPr>
            <a:spLocks noGrp="1"/>
          </p:cNvSpPr>
          <p:nvPr>
            <p:ph type="title"/>
          </p:nvPr>
        </p:nvSpPr>
        <p:spPr>
          <a:xfrm>
            <a:off x="762002" y="488950"/>
            <a:ext cx="10646833" cy="1079500"/>
          </a:xfrm>
        </p:spPr>
        <p:txBody>
          <a:bodyPr>
            <a:normAutofit fontScale="90000"/>
          </a:bodyPr>
          <a:lstStyle/>
          <a:p>
            <a:pPr>
              <a:lnSpc>
                <a:spcPct val="90000"/>
              </a:lnSpc>
            </a:pPr>
            <a:r>
              <a:rPr lang="fi-FI" b="1" dirty="0" err="1"/>
              <a:t>Assessment</a:t>
            </a:r>
            <a:r>
              <a:rPr lang="fi-FI" b="1" dirty="0"/>
              <a:t> of </a:t>
            </a:r>
            <a:r>
              <a:rPr lang="fi-FI" b="1" dirty="0" err="1"/>
              <a:t>Suitability</a:t>
            </a:r>
            <a:r>
              <a:rPr lang="fi-FI" b="1" dirty="0"/>
              <a:t> 1 (</a:t>
            </a:r>
            <a:r>
              <a:rPr lang="fi-FI" b="1" dirty="0" err="1"/>
              <a:t>MiFID</a:t>
            </a:r>
            <a:r>
              <a:rPr lang="fi-FI" b="1" dirty="0"/>
              <a:t> II art. 25) </a:t>
            </a:r>
            <a:endParaRPr lang="fi-FI" dirty="0"/>
          </a:p>
        </p:txBody>
      </p:sp>
      <p:sp>
        <p:nvSpPr>
          <p:cNvPr id="5" name="Alatunnisteen paikkamerkki 4">
            <a:extLst>
              <a:ext uri="{FF2B5EF4-FFF2-40B4-BE49-F238E27FC236}">
                <a16:creationId xmlns:a16="http://schemas.microsoft.com/office/drawing/2014/main" id="{B4922B17-B5BE-4988-9BFC-0BAFFAA8CE3C}"/>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Financial Law Lecture 5</a:t>
            </a:r>
          </a:p>
        </p:txBody>
      </p:sp>
      <p:sp>
        <p:nvSpPr>
          <p:cNvPr id="6" name="Dian numeron paikkamerkki 5">
            <a:extLst>
              <a:ext uri="{FF2B5EF4-FFF2-40B4-BE49-F238E27FC236}">
                <a16:creationId xmlns:a16="http://schemas.microsoft.com/office/drawing/2014/main" id="{FEFB2A64-C7C4-4600-9E9F-7D0FA74D8198}"/>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7</a:t>
            </a:fld>
            <a:endParaRPr lang="en-US" sz="500">
              <a:solidFill>
                <a:prstClr val="black">
                  <a:tint val="75000"/>
                </a:prstClr>
              </a:solidFill>
            </a:endParaRPr>
          </a:p>
        </p:txBody>
      </p:sp>
      <p:graphicFrame>
        <p:nvGraphicFramePr>
          <p:cNvPr id="3" name="Sisällön paikkamerkki 2">
            <a:extLst>
              <a:ext uri="{FF2B5EF4-FFF2-40B4-BE49-F238E27FC236}">
                <a16:creationId xmlns:a16="http://schemas.microsoft.com/office/drawing/2014/main" id="{08A6D658-8089-42CF-A79B-B09789647352}"/>
              </a:ext>
            </a:extLst>
          </p:cNvPr>
          <p:cNvGraphicFramePr>
            <a:graphicFrameLocks noGrp="1"/>
          </p:cNvGraphicFramePr>
          <p:nvPr>
            <p:ph idx="1"/>
            <p:extLst>
              <p:ext uri="{D42A27DB-BD31-4B8C-83A1-F6EECF244321}">
                <p14:modId xmlns:p14="http://schemas.microsoft.com/office/powerpoint/2010/main" val="2192546445"/>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1DF66BD-D7D1-462A-9B15-5A7F5E061D2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575260A-106B-488C-B53E-C150A21C141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3386800-D4CA-488E-9A76-74B04F32EF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6064F57-1DE2-4C6F-A543-D7CE1C0AB2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0DF29A-17AE-4E1B-BE51-684ABE54B68E}"/>
              </a:ext>
            </a:extLst>
          </p:cNvPr>
          <p:cNvSpPr>
            <a:spLocks noGrp="1"/>
          </p:cNvSpPr>
          <p:nvPr>
            <p:ph type="title"/>
          </p:nvPr>
        </p:nvSpPr>
        <p:spPr/>
        <p:txBody>
          <a:bodyPr>
            <a:normAutofit/>
          </a:bodyPr>
          <a:lstStyle/>
          <a:p>
            <a:r>
              <a:rPr lang="en-US" sz="3200" b="1" i="0" u="none" strike="noStrike" baseline="0" dirty="0">
                <a:solidFill>
                  <a:srgbClr val="000000"/>
                </a:solidFill>
                <a:latin typeface="Arial" panose="020B0604020202020204" pitchFamily="34" charset="0"/>
              </a:rPr>
              <a:t>The Obligation of an Investment Firm to Request Information, continued </a:t>
            </a:r>
            <a:r>
              <a:rPr lang="fi-FI" sz="3200" b="1" i="0" u="none" strike="noStrike" baseline="0" dirty="0">
                <a:solidFill>
                  <a:srgbClr val="000000"/>
                </a:solidFill>
                <a:latin typeface="Arial" panose="020B0604020202020204" pitchFamily="34" charset="0"/>
              </a:rPr>
              <a:t>(</a:t>
            </a:r>
            <a:r>
              <a:rPr lang="fi-FI" sz="3200" b="1" i="0" u="none" strike="noStrike" baseline="0" dirty="0" err="1">
                <a:solidFill>
                  <a:srgbClr val="000000"/>
                </a:solidFill>
                <a:latin typeface="Arial" panose="020B0604020202020204" pitchFamily="34" charset="0"/>
              </a:rPr>
              <a:t>MiFIR</a:t>
            </a:r>
            <a:r>
              <a:rPr lang="fi-FI" sz="3200" b="1" i="0" u="none" strike="noStrike" baseline="0" dirty="0">
                <a:solidFill>
                  <a:srgbClr val="000000"/>
                </a:solidFill>
                <a:latin typeface="Arial" panose="020B0604020202020204" pitchFamily="34" charset="0"/>
              </a:rPr>
              <a:t>)</a:t>
            </a:r>
            <a:endParaRPr lang="fi-FI" dirty="0"/>
          </a:p>
        </p:txBody>
      </p:sp>
      <p:sp>
        <p:nvSpPr>
          <p:cNvPr id="4" name="Alatunnisteen paikkamerkki 3">
            <a:extLst>
              <a:ext uri="{FF2B5EF4-FFF2-40B4-BE49-F238E27FC236}">
                <a16:creationId xmlns:a16="http://schemas.microsoft.com/office/drawing/2014/main" id="{98AAA9C3-0CA5-44B3-9457-2907E0AC8849}"/>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09C39A09-E445-49C9-9969-05D1A32617F1}"/>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8</a:t>
            </a:fld>
            <a:endParaRPr lang="en-US">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91234C74-E585-4ADD-9ED9-FCB9511646C0}"/>
              </a:ext>
            </a:extLst>
          </p:cNvPr>
          <p:cNvGraphicFramePr>
            <a:graphicFrameLocks noGrp="1"/>
          </p:cNvGraphicFramePr>
          <p:nvPr>
            <p:ph idx="1"/>
            <p:extLst>
              <p:ext uri="{D42A27DB-BD31-4B8C-83A1-F6EECF244321}">
                <p14:modId xmlns:p14="http://schemas.microsoft.com/office/powerpoint/2010/main" val="1329880170"/>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A69F70E-BA0B-4DA4-82D6-47688365422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4382A10-A0BD-4DE6-B890-30B7CF757D2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E524990-F453-49F4-A2B7-F16642FDE66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899A5F4F-FD42-4647-B5DD-3C30E014965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AF89929-EC1B-497F-96BA-91FD2A616FF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1684B03-2B5C-4F50-9EC6-CA73CD32C49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B93D34BD-1B71-451E-BA8A-9DA75C1D763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655CA848-66DB-4923-8860-7E4C5669B5F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8F2F2C50-F4CE-42D3-8562-55A6D07AE1C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9BA591DA-687F-418E-A2C0-9F90107570C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33561DD4-A145-4386-8820-0CDB6F45B81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A93A6B69-E0DE-478D-8593-B451FF0C919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F7DBB749-3D37-4E84-850D-2C319BE8F5D5}"/>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9ADA3EED-26C4-4324-B04E-D5F18DA3E8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9CC44-BC6D-4B64-B0C9-1EF8FDFF5F51}"/>
              </a:ext>
            </a:extLst>
          </p:cNvPr>
          <p:cNvSpPr>
            <a:spLocks noGrp="1"/>
          </p:cNvSpPr>
          <p:nvPr>
            <p:ph type="title"/>
          </p:nvPr>
        </p:nvSpPr>
        <p:spPr/>
        <p:txBody>
          <a:bodyPr/>
          <a:lstStyle/>
          <a:p>
            <a:r>
              <a:rPr lang="fi-FI" sz="3600" b="1" i="0" u="none" strike="noStrike" baseline="0" dirty="0" err="1">
                <a:solidFill>
                  <a:srgbClr val="000000"/>
                </a:solidFill>
                <a:latin typeface="Arial" panose="020B0604020202020204" pitchFamily="34" charset="0"/>
              </a:rPr>
              <a:t>Assessment</a:t>
            </a:r>
            <a:r>
              <a:rPr lang="fi-FI" sz="3600" b="1" i="0" u="none" strike="noStrike" baseline="0" dirty="0">
                <a:solidFill>
                  <a:srgbClr val="000000"/>
                </a:solidFill>
                <a:latin typeface="Arial" panose="020B0604020202020204" pitchFamily="34" charset="0"/>
              </a:rPr>
              <a:t> of </a:t>
            </a:r>
            <a:r>
              <a:rPr lang="fi-FI" sz="3600" b="1" i="0" u="none" strike="noStrike" baseline="0" dirty="0" err="1">
                <a:solidFill>
                  <a:srgbClr val="000000"/>
                </a:solidFill>
                <a:latin typeface="Arial" panose="020B0604020202020204" pitchFamily="34" charset="0"/>
              </a:rPr>
              <a:t>Suitability</a:t>
            </a:r>
            <a:r>
              <a:rPr lang="fi-FI" sz="3600" b="1" i="0" u="none" strike="noStrike" baseline="0" dirty="0">
                <a:solidFill>
                  <a:srgbClr val="000000"/>
                </a:solidFill>
                <a:latin typeface="Arial" panose="020B0604020202020204" pitchFamily="34" charset="0"/>
              </a:rPr>
              <a:t> 2</a:t>
            </a:r>
            <a:endParaRPr lang="fi-FI" dirty="0"/>
          </a:p>
        </p:txBody>
      </p:sp>
      <p:sp>
        <p:nvSpPr>
          <p:cNvPr id="4" name="Alatunnisteen paikkamerkki 3">
            <a:extLst>
              <a:ext uri="{FF2B5EF4-FFF2-40B4-BE49-F238E27FC236}">
                <a16:creationId xmlns:a16="http://schemas.microsoft.com/office/drawing/2014/main" id="{8D6AFEBF-D6A8-4F85-B84F-CE9A223185E2}"/>
              </a:ext>
            </a:extLst>
          </p:cNvPr>
          <p:cNvSpPr>
            <a:spLocks noGrp="1"/>
          </p:cNvSpPr>
          <p:nvPr>
            <p:ph type="ftr" sz="quarter" idx="11"/>
          </p:nvPr>
        </p:nvSpPr>
        <p:spPr/>
        <p:txBody>
          <a:bodyPr/>
          <a:lstStyle/>
          <a:p>
            <a:pPr>
              <a:defRPr/>
            </a:pPr>
            <a:r>
              <a:rPr lang="en-US">
                <a:solidFill>
                  <a:prstClr val="black">
                    <a:tint val="75000"/>
                  </a:prstClr>
                </a:solidFill>
              </a:rPr>
              <a:t>Financial Law Lecture 5</a:t>
            </a:r>
          </a:p>
        </p:txBody>
      </p:sp>
      <p:sp>
        <p:nvSpPr>
          <p:cNvPr id="5" name="Dian numeron paikkamerkki 4">
            <a:extLst>
              <a:ext uri="{FF2B5EF4-FFF2-40B4-BE49-F238E27FC236}">
                <a16:creationId xmlns:a16="http://schemas.microsoft.com/office/drawing/2014/main" id="{EEB579BA-62FD-4B37-91F8-835B95B9A998}"/>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9</a:t>
            </a:fld>
            <a:endParaRPr lang="en-US">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A1FDBB43-0152-4E71-9DD2-C92A92BFE9FA}"/>
              </a:ext>
            </a:extLst>
          </p:cNvPr>
          <p:cNvGraphicFramePr>
            <a:graphicFrameLocks noGrp="1"/>
          </p:cNvGraphicFramePr>
          <p:nvPr>
            <p:ph idx="1"/>
            <p:extLst>
              <p:ext uri="{D42A27DB-BD31-4B8C-83A1-F6EECF244321}">
                <p14:modId xmlns:p14="http://schemas.microsoft.com/office/powerpoint/2010/main" val="91466579"/>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8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FA8F732-3C28-41AD-B9E2-6FB92BCA830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0D9A7D1-95F4-4115-B23B-0911B2BBAE8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8C64506-1B6B-4B2B-A932-C9D2A49F061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F1E6694-F95A-443E-92DC-7F988AC947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3589BCE-E966-4DC6-ADC6-289DC439A27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F33585EC-B24C-4817-A04C-1588025D464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79819C20-B5E7-4196-8DC2-231CCE6D26D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D09F4A32-C9A2-4103-9B65-0DEFEA4DE9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3976</Words>
  <Application>Microsoft Office PowerPoint</Application>
  <PresentationFormat>Laajakuva</PresentationFormat>
  <Paragraphs>225</Paragraphs>
  <Slides>24</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24</vt:i4>
      </vt:variant>
    </vt:vector>
  </HeadingPairs>
  <TitlesOfParts>
    <vt:vector size="31" baseType="lpstr">
      <vt:lpstr>Arial</vt:lpstr>
      <vt:lpstr>Calibri</vt:lpstr>
      <vt:lpstr>Courier New</vt:lpstr>
      <vt:lpstr>Georgia</vt:lpstr>
      <vt:lpstr>Lucida Grande</vt:lpstr>
      <vt:lpstr>Neue Haas Grotesk Text Pro</vt:lpstr>
      <vt:lpstr>AccentBoxVTI</vt:lpstr>
      <vt:lpstr>Financial law</vt:lpstr>
      <vt:lpstr>Classification of Customers </vt:lpstr>
      <vt:lpstr>Classification of Clients and Agreeing upon the Position of a Client  (MiFID II Annex II)  </vt:lpstr>
      <vt:lpstr>Professional Clients and Eligible Counterparties  </vt:lpstr>
      <vt:lpstr>Know Your Customer</vt:lpstr>
      <vt:lpstr>The Obligation of an Investment Firm to Request Information (MiFID II art. 25)</vt:lpstr>
      <vt:lpstr>Assessment of Suitability 1 (MiFID II art. 25) </vt:lpstr>
      <vt:lpstr>The Obligation of an Investment Firm to Request Information, continued (MiFIR)</vt:lpstr>
      <vt:lpstr>Assessment of Suitability 2</vt:lpstr>
      <vt:lpstr>Assessment of Appropriateness (MiFID II art. 25) </vt:lpstr>
      <vt:lpstr>Suitability and appropriateness assessment</vt:lpstr>
      <vt:lpstr>“Execution only”: The appropriateness assessment need not be carried out (MiFID II art. 25) </vt:lpstr>
      <vt:lpstr>The Disclosure Duties of an Investment Firm 1 (MiFID II art. 24) </vt:lpstr>
      <vt:lpstr>The Disclosure Duties of an Investment Firm 2 </vt:lpstr>
      <vt:lpstr>PRIIP Products (Marja Luukkonen, Lectures)  </vt:lpstr>
      <vt:lpstr>Trading Venues and Market Actors (MiFID II Section 3 and art. 44 - 55) </vt:lpstr>
      <vt:lpstr>Systematic Internalisers 1 (MiFID II , many articles)</vt:lpstr>
      <vt:lpstr>Systematic Internalisers 2 </vt:lpstr>
      <vt:lpstr>Objects of Regulation (MiFID II)  </vt:lpstr>
      <vt:lpstr>Suspension and removal of financial instruments from trading on a regulated market (MiFID II, e.g. art. 52) </vt:lpstr>
      <vt:lpstr>  Direct Electronic Access to the Trading Venue  MiFID II Art. 17 (5) </vt:lpstr>
      <vt:lpstr>Direct Electronic Access to the Trading 2</vt:lpstr>
      <vt:lpstr>MTF and OTF</vt:lpstr>
      <vt:lpstr>OTF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law</dc:title>
  <dc:creator>Matti Rudanko</dc:creator>
  <cp:lastModifiedBy>Matti Rudanko</cp:lastModifiedBy>
  <cp:revision>36</cp:revision>
  <dcterms:created xsi:type="dcterms:W3CDTF">2021-01-27T16:51:06Z</dcterms:created>
  <dcterms:modified xsi:type="dcterms:W3CDTF">2023-01-25T20:22:27Z</dcterms:modified>
</cp:coreProperties>
</file>