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EC48A2-ACDC-43B8-AF6A-617E6D306A81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F1A415F-D00F-4DCC-89D7-9E093A505EF9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Imperatiivi = käskymuoto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310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Käskymuoto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Ilmaisee käskyä tai </a:t>
            </a:r>
            <a:r>
              <a:rPr lang="fi-FI" dirty="0" err="1" smtClean="0"/>
              <a:t>kehoitusta</a:t>
            </a:r>
            <a:endParaRPr lang="fi-FI" dirty="0" smtClean="0"/>
          </a:p>
          <a:p>
            <a:r>
              <a:rPr lang="fi-FI" dirty="0" smtClean="0"/>
              <a:t>Suomen kielessä eri käskymuodot eri persoonamuodoille</a:t>
            </a:r>
          </a:p>
          <a:p>
            <a:pPr lvl="1"/>
            <a:r>
              <a:rPr lang="fi-FI" dirty="0" smtClean="0"/>
              <a:t>Tule, Kalle!</a:t>
            </a:r>
          </a:p>
          <a:p>
            <a:pPr lvl="1"/>
            <a:r>
              <a:rPr lang="fi-FI" dirty="0" smtClean="0"/>
              <a:t>Tulkaa, Kalle ja Pelle</a:t>
            </a:r>
          </a:p>
          <a:p>
            <a:pPr lvl="1"/>
            <a:r>
              <a:rPr lang="fi-FI" dirty="0" smtClean="0"/>
              <a:t>Tulkaa rouva Berg.</a:t>
            </a:r>
          </a:p>
          <a:p>
            <a:pPr lvl="1"/>
            <a:endParaRPr lang="fi-FI" dirty="0" smtClean="0"/>
          </a:p>
          <a:p>
            <a:pPr lvl="0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ruotsin 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kielessä 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sama käskymuoto 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eri 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persoonamuodoille</a:t>
            </a:r>
          </a:p>
          <a:p>
            <a:pPr lvl="1"/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Kom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, Kalle</a:t>
            </a:r>
          </a:p>
          <a:p>
            <a:pPr lvl="1"/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Kom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, Kalle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och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Pelle</a:t>
            </a:r>
          </a:p>
          <a:p>
            <a:pPr lvl="1"/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Kom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fru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Berg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091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Käskymuodon muodostus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I konjugaation verbeillä </a:t>
            </a:r>
          </a:p>
          <a:p>
            <a:pPr lvl="1"/>
            <a:r>
              <a:rPr lang="fi-FI" dirty="0" smtClean="0"/>
              <a:t>Käskymuoto = infinitiivi/perusmuoto</a:t>
            </a:r>
          </a:p>
          <a:p>
            <a:pPr lvl="1"/>
            <a:r>
              <a:rPr lang="fi-FI" dirty="0" err="1" smtClean="0">
                <a:solidFill>
                  <a:srgbClr val="FF0000"/>
                </a:solidFill>
              </a:rPr>
              <a:t>Jobba</a:t>
            </a:r>
            <a:r>
              <a:rPr lang="fi-FI" dirty="0" smtClean="0"/>
              <a:t> – </a:t>
            </a:r>
            <a:r>
              <a:rPr lang="fi-FI" dirty="0" err="1" smtClean="0"/>
              <a:t>jobbar</a:t>
            </a:r>
            <a:r>
              <a:rPr lang="fi-FI" dirty="0" smtClean="0"/>
              <a:t> –</a:t>
            </a:r>
            <a:r>
              <a:rPr lang="fi-FI" dirty="0" err="1" smtClean="0"/>
              <a:t>jobbade-har/hade</a:t>
            </a:r>
            <a:r>
              <a:rPr lang="fi-FI" dirty="0" smtClean="0"/>
              <a:t> </a:t>
            </a:r>
            <a:r>
              <a:rPr lang="fi-FI" dirty="0" err="1" smtClean="0"/>
              <a:t>jobbat</a:t>
            </a:r>
            <a:endParaRPr lang="fi-FI" dirty="0" smtClean="0"/>
          </a:p>
          <a:p>
            <a:pPr lvl="2">
              <a:buFont typeface="Wingdings"/>
              <a:buChar char="Ø"/>
            </a:pPr>
            <a:r>
              <a:rPr lang="fi-FI" dirty="0" smtClean="0"/>
              <a:t>Käskymuoto </a:t>
            </a:r>
            <a:r>
              <a:rPr lang="fi-FI" dirty="0" err="1" smtClean="0"/>
              <a:t>jobba</a:t>
            </a:r>
            <a:endParaRPr lang="fi-FI" dirty="0" smtClean="0"/>
          </a:p>
          <a:p>
            <a:pPr marL="914400" lvl="2" indent="0">
              <a:buNone/>
            </a:pPr>
            <a:endParaRPr lang="fi-FI" dirty="0" smtClean="0"/>
          </a:p>
          <a:p>
            <a:pPr marL="914400" lvl="2" indent="0">
              <a:buNone/>
            </a:pPr>
            <a:endParaRPr lang="fi-FI" dirty="0" smtClean="0"/>
          </a:p>
          <a:p>
            <a:r>
              <a:rPr lang="fi-FI" dirty="0"/>
              <a:t>Lyhyt kaksikirjaimiset verbit, joiden perusmuoto/infinitiivi päättyvät johon muuhun vokaaliin kuin a-kirjaimeen</a:t>
            </a:r>
          </a:p>
          <a:p>
            <a:pPr lvl="1"/>
            <a:r>
              <a:rPr lang="fi-FI" dirty="0" err="1">
                <a:solidFill>
                  <a:srgbClr val="FF0000"/>
                </a:solidFill>
              </a:rPr>
              <a:t>Se</a:t>
            </a:r>
            <a:r>
              <a:rPr lang="fi-FI" dirty="0" err="1"/>
              <a:t>-ser-såg-</a:t>
            </a:r>
            <a:r>
              <a:rPr lang="fi-FI" dirty="0"/>
              <a:t> </a:t>
            </a:r>
            <a:r>
              <a:rPr lang="fi-FI" dirty="0" err="1"/>
              <a:t>har/hade</a:t>
            </a:r>
            <a:r>
              <a:rPr lang="fi-FI" dirty="0"/>
              <a:t> </a:t>
            </a:r>
            <a:r>
              <a:rPr lang="fi-FI" dirty="0" err="1"/>
              <a:t>sett</a:t>
            </a:r>
            <a:r>
              <a:rPr lang="fi-FI" dirty="0"/>
              <a:t> &gt; se</a:t>
            </a:r>
          </a:p>
          <a:p>
            <a:pPr lvl="1"/>
            <a:r>
              <a:rPr lang="fi-FI" dirty="0" err="1">
                <a:solidFill>
                  <a:srgbClr val="FF0000"/>
                </a:solidFill>
              </a:rPr>
              <a:t>Gå</a:t>
            </a:r>
            <a:r>
              <a:rPr lang="fi-FI" dirty="0" err="1"/>
              <a:t>-</a:t>
            </a:r>
            <a:r>
              <a:rPr lang="fi-FI" dirty="0"/>
              <a:t> </a:t>
            </a:r>
            <a:r>
              <a:rPr lang="fi-FI" dirty="0" err="1"/>
              <a:t>går-gick-har/hade</a:t>
            </a:r>
            <a:r>
              <a:rPr lang="fi-FI" dirty="0"/>
              <a:t> </a:t>
            </a:r>
            <a:r>
              <a:rPr lang="fi-FI" dirty="0" err="1"/>
              <a:t>gått</a:t>
            </a:r>
            <a:r>
              <a:rPr lang="fi-FI" dirty="0"/>
              <a:t> &gt; </a:t>
            </a:r>
            <a:r>
              <a:rPr lang="fi-FI" dirty="0" err="1"/>
              <a:t>gå</a:t>
            </a:r>
            <a:endParaRPr lang="fi-FI" dirty="0"/>
          </a:p>
          <a:p>
            <a:pPr lvl="1"/>
            <a:r>
              <a:rPr lang="fi-FI" dirty="0" err="1">
                <a:solidFill>
                  <a:srgbClr val="FF0000"/>
                </a:solidFill>
              </a:rPr>
              <a:t>Ta</a:t>
            </a:r>
            <a:r>
              <a:rPr lang="fi-FI" dirty="0" err="1"/>
              <a:t>-tar-tog-har/hade</a:t>
            </a:r>
            <a:r>
              <a:rPr lang="fi-FI" dirty="0"/>
              <a:t> </a:t>
            </a:r>
            <a:r>
              <a:rPr lang="fi-FI" dirty="0" err="1"/>
              <a:t>tagit</a:t>
            </a:r>
            <a:r>
              <a:rPr lang="fi-FI" dirty="0"/>
              <a:t> &gt; </a:t>
            </a:r>
            <a:r>
              <a:rPr lang="fi-FI" dirty="0" err="1"/>
              <a:t>ta</a:t>
            </a:r>
            <a:endParaRPr lang="fi-FI" dirty="0"/>
          </a:p>
          <a:p>
            <a:pPr lvl="2">
              <a:buFont typeface="Wingdings"/>
              <a:buChar char="Ø"/>
            </a:pPr>
            <a:endParaRPr lang="fi-FI" dirty="0"/>
          </a:p>
          <a:p>
            <a:pPr marL="457200" lvl="1" indent="0">
              <a:buNone/>
            </a:pP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91440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855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Käskymuodon muodostus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fi-FI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Muilla 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kuin 1. konjugaation verbeillä </a:t>
            </a:r>
          </a:p>
          <a:p>
            <a:pPr lvl="1"/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Käskymuoto = infinitiivi ilman a-kirjainta</a:t>
            </a:r>
          </a:p>
          <a:p>
            <a:pPr lvl="1"/>
            <a:r>
              <a:rPr lang="fi-FI" dirty="0" err="1">
                <a:solidFill>
                  <a:srgbClr val="FF0000"/>
                </a:solidFill>
              </a:rPr>
              <a:t>Läsa</a:t>
            </a:r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-läser-läste-har/hade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läst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&gt; </a:t>
            </a:r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läs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fi-FI" dirty="0" err="1">
                <a:solidFill>
                  <a:srgbClr val="FF0000"/>
                </a:solidFill>
              </a:rPr>
              <a:t>Säga</a:t>
            </a:r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-säger-sade-har/hade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sagt</a:t>
            </a: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&gt; </a:t>
            </a:r>
            <a:r>
              <a:rPr lang="fi-FI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säg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624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Kieltosanan paikka käskymuodoissa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Kieltosana </a:t>
            </a:r>
            <a:r>
              <a:rPr lang="fi-FI" dirty="0" err="1" smtClean="0"/>
              <a:t>inte</a:t>
            </a:r>
            <a:r>
              <a:rPr lang="fi-FI" dirty="0" smtClean="0"/>
              <a:t> sijoitetaan verbin jälkeen</a:t>
            </a:r>
          </a:p>
          <a:p>
            <a:pPr marL="0" indent="0">
              <a:buNone/>
            </a:pPr>
            <a:endParaRPr lang="fi-FI" dirty="0" smtClean="0"/>
          </a:p>
          <a:p>
            <a:pPr lvl="1"/>
            <a:r>
              <a:rPr lang="fi-FI" dirty="0" smtClean="0"/>
              <a:t>Tala </a:t>
            </a:r>
            <a:r>
              <a:rPr lang="fi-FI" dirty="0" err="1" smtClean="0"/>
              <a:t>inte</a:t>
            </a:r>
            <a:r>
              <a:rPr lang="fi-FI" dirty="0" smtClean="0"/>
              <a:t> – älä puhu/älkää puhuko</a:t>
            </a:r>
          </a:p>
          <a:p>
            <a:pPr lvl="1"/>
            <a:r>
              <a:rPr lang="fi-FI" dirty="0" err="1" smtClean="0"/>
              <a:t>Spring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– älä juokse/älkää juosko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807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432</TotalTime>
  <Words>127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Wingdings</vt:lpstr>
      <vt:lpstr>Executive</vt:lpstr>
      <vt:lpstr>Imperatiivi = käskymuoto</vt:lpstr>
      <vt:lpstr>Käskymuoto</vt:lpstr>
      <vt:lpstr>Käskymuodon muodostus</vt:lpstr>
      <vt:lpstr>Käskymuodon muodostus</vt:lpstr>
      <vt:lpstr>Kieltosanan paikka käskymuodoissa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Imperatiivi = käskymuoto</dc:title>
  <dc:creator>Camilla Kåla</dc:creator>
  <cp:lastModifiedBy>Isabella</cp:lastModifiedBy>
  <cp:revision>9</cp:revision>
  <dcterms:created xsi:type="dcterms:W3CDTF">2014-11-24T10:58:23Z</dcterms:created>
  <dcterms:modified xsi:type="dcterms:W3CDTF">2016-03-20T11:16:38Z</dcterms:modified>
</cp:coreProperties>
</file>