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3"/>
  </p:notesMasterIdLst>
  <p:handoutMasterIdLst>
    <p:handoutMasterId r:id="rId64"/>
  </p:handoutMasterIdLst>
  <p:sldIdLst>
    <p:sldId id="262" r:id="rId2"/>
    <p:sldId id="774" r:id="rId3"/>
    <p:sldId id="758" r:id="rId4"/>
    <p:sldId id="473" r:id="rId5"/>
    <p:sldId id="395" r:id="rId6"/>
    <p:sldId id="393" r:id="rId7"/>
    <p:sldId id="398" r:id="rId8"/>
    <p:sldId id="303" r:id="rId9"/>
    <p:sldId id="302" r:id="rId10"/>
    <p:sldId id="304" r:id="rId11"/>
    <p:sldId id="300" r:id="rId12"/>
    <p:sldId id="274" r:id="rId13"/>
    <p:sldId id="406" r:id="rId14"/>
    <p:sldId id="310" r:id="rId15"/>
    <p:sldId id="329" r:id="rId16"/>
    <p:sldId id="311" r:id="rId17"/>
    <p:sldId id="312" r:id="rId18"/>
    <p:sldId id="399" r:id="rId19"/>
    <p:sldId id="354" r:id="rId20"/>
    <p:sldId id="468" r:id="rId21"/>
    <p:sldId id="314" r:id="rId22"/>
    <p:sldId id="470" r:id="rId23"/>
    <p:sldId id="363" r:id="rId24"/>
    <p:sldId id="326" r:id="rId25"/>
    <p:sldId id="318" r:id="rId26"/>
    <p:sldId id="472" r:id="rId27"/>
    <p:sldId id="313" r:id="rId28"/>
    <p:sldId id="319" r:id="rId29"/>
    <p:sldId id="358" r:id="rId30"/>
    <p:sldId id="327" r:id="rId31"/>
    <p:sldId id="328" r:id="rId32"/>
    <p:sldId id="767" r:id="rId33"/>
    <p:sldId id="458" r:id="rId34"/>
    <p:sldId id="464" r:id="rId35"/>
    <p:sldId id="330" r:id="rId36"/>
    <p:sldId id="332" r:id="rId37"/>
    <p:sldId id="469" r:id="rId38"/>
    <p:sldId id="401" r:id="rId39"/>
    <p:sldId id="335" r:id="rId40"/>
    <p:sldId id="467" r:id="rId41"/>
    <p:sldId id="338" r:id="rId42"/>
    <p:sldId id="339" r:id="rId43"/>
    <p:sldId id="340" r:id="rId44"/>
    <p:sldId id="341" r:id="rId45"/>
    <p:sldId id="474" r:id="rId46"/>
    <p:sldId id="343" r:id="rId47"/>
    <p:sldId id="331" r:id="rId48"/>
    <p:sldId id="320" r:id="rId49"/>
    <p:sldId id="362" r:id="rId50"/>
    <p:sldId id="344" r:id="rId51"/>
    <p:sldId id="293" r:id="rId52"/>
    <p:sldId id="294" r:id="rId53"/>
    <p:sldId id="292" r:id="rId54"/>
    <p:sldId id="299" r:id="rId55"/>
    <p:sldId id="346" r:id="rId56"/>
    <p:sldId id="347" r:id="rId57"/>
    <p:sldId id="407" r:id="rId58"/>
    <p:sldId id="321" r:id="rId59"/>
    <p:sldId id="471" r:id="rId60"/>
    <p:sldId id="337" r:id="rId61"/>
    <p:sldId id="404" r:id="rId6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94660"/>
  </p:normalViewPr>
  <p:slideViewPr>
    <p:cSldViewPr snapToGrid="0">
      <p:cViewPr varScale="1">
        <p:scale>
          <a:sx n="83" d="100"/>
          <a:sy n="83" d="100"/>
        </p:scale>
        <p:origin x="748" y="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5323CA-FE16-E24E-9AA2-DBB8D9F82BC7}" type="datetime1">
              <a:rPr lang="en-GB" smtClean="0"/>
              <a:t>08/02/2023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BE3D96-BB51-3240-9AC0-C5A4C2635CD5}" type="slidenum">
              <a:rPr lang="en-US" smtClean="0"/>
              <a:t>‹#›</a:t>
            </a:fld>
            <a:endParaRPr lang="en-US"/>
          </a:p>
        </p:txBody>
      </p:sp>
    </p:spTree>
    <p:extLst>
      <p:ext uri="{BB962C8B-B14F-4D97-AF65-F5344CB8AC3E}">
        <p14:creationId xmlns:p14="http://schemas.microsoft.com/office/powerpoint/2010/main" val="3217044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10A7AD-C0E3-184C-9930-E23B3987C4C5}" type="datetime1">
              <a:rPr lang="en-GB" smtClean="0"/>
              <a:t>08/02/2023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E52242-F0DD-E94C-92EB-563880816B77}" type="slidenum">
              <a:rPr lang="en-US" smtClean="0"/>
              <a:t>‹#›</a:t>
            </a:fld>
            <a:endParaRPr lang="en-US"/>
          </a:p>
        </p:txBody>
      </p:sp>
    </p:spTree>
    <p:extLst>
      <p:ext uri="{BB962C8B-B14F-4D97-AF65-F5344CB8AC3E}">
        <p14:creationId xmlns:p14="http://schemas.microsoft.com/office/powerpoint/2010/main" val="11236836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ailii.org/ew/cases/EWHC/Patents/2020/2412.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1</a:t>
            </a:fld>
            <a:endParaRPr lang="en-US"/>
          </a:p>
        </p:txBody>
      </p:sp>
    </p:spTree>
    <p:extLst>
      <p:ext uri="{BB962C8B-B14F-4D97-AF65-F5344CB8AC3E}">
        <p14:creationId xmlns:p14="http://schemas.microsoft.com/office/powerpoint/2010/main" val="216588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Microsoft: The tech companies are accused of violating open-source licences and infringing IP rights in a case involving generative artificial intelligence</a:t>
            </a:r>
          </a:p>
          <a:p>
            <a:endParaRPr lang="en-GB" dirty="0"/>
          </a:p>
          <a:p>
            <a:r>
              <a:rPr lang="fi-FI" dirty="0"/>
              <a:t>Patentoitu keksintö voidaan panna täytäntöön toisistaan poikkeavien ohjelmien avulla, jotka kaikki ovat saman patenttisuojan alaisia, </a:t>
            </a:r>
          </a:p>
          <a:p>
            <a:r>
              <a:rPr lang="fi-FI" dirty="0"/>
              <a:t>mutta joilla samalla on kullakin oma tekijänoikeussuojansa. </a:t>
            </a:r>
          </a:p>
          <a:p>
            <a:endParaRPr lang="fi-FI" dirty="0"/>
          </a:p>
          <a:p>
            <a:r>
              <a:rPr lang="fi-FI" dirty="0"/>
              <a:t>Patenttisuoja ja tekijänoikeus eivät siten ole toisiaan poissulkevia </a:t>
            </a:r>
          </a:p>
          <a:p>
            <a:r>
              <a:rPr lang="fi-FI" dirty="0"/>
              <a:t>tietokoneohjelmien suojamuotoja, vaan voivat esiintyä samanaikaisesti. </a:t>
            </a:r>
          </a:p>
          <a:p>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11</a:t>
            </a:fld>
            <a:endParaRPr lang="en-US"/>
          </a:p>
        </p:txBody>
      </p:sp>
    </p:spTree>
    <p:extLst>
      <p:ext uri="{BB962C8B-B14F-4D97-AF65-F5344CB8AC3E}">
        <p14:creationId xmlns:p14="http://schemas.microsoft.com/office/powerpoint/2010/main" val="1490785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Concepts such as ”industrial”, ”technical”, ”aesthetic”, ”abstract”, ”mental act” and how patent offices understand them will become even more crucial to understand </a:t>
            </a:r>
          </a:p>
          <a:p>
            <a:r>
              <a:rPr lang="en-GB" dirty="0" err="1"/>
              <a:t>Tekoäly</a:t>
            </a:r>
            <a:r>
              <a:rPr lang="en-GB" dirty="0"/>
              <a:t> . Stephen Taler + </a:t>
            </a:r>
            <a:r>
              <a:rPr lang="en-GB" dirty="0" err="1"/>
              <a:t>tekoälyn</a:t>
            </a:r>
            <a:r>
              <a:rPr lang="en-GB" dirty="0"/>
              <a:t> </a:t>
            </a:r>
            <a:r>
              <a:rPr lang="en-GB" dirty="0" err="1"/>
              <a:t>tekemiä</a:t>
            </a:r>
            <a:r>
              <a:rPr lang="en-GB" dirty="0"/>
              <a:t> </a:t>
            </a:r>
            <a:r>
              <a:rPr lang="en-GB" dirty="0" err="1"/>
              <a:t>keksintöjä</a:t>
            </a:r>
            <a:r>
              <a:rPr lang="en-GB" dirty="0"/>
              <a:t> , </a:t>
            </a:r>
            <a:r>
              <a:rPr lang="en-GB" dirty="0" err="1"/>
              <a:t>keskustelua</a:t>
            </a:r>
            <a:r>
              <a:rPr lang="en-GB" dirty="0"/>
              <a:t>, </a:t>
            </a:r>
            <a:r>
              <a:rPr lang="en-GB" dirty="0" err="1"/>
              <a:t>voiko</a:t>
            </a:r>
            <a:r>
              <a:rPr lang="en-GB" dirty="0"/>
              <a:t> </a:t>
            </a:r>
            <a:r>
              <a:rPr lang="en-GB" dirty="0" err="1"/>
              <a:t>tekoäly</a:t>
            </a:r>
            <a:r>
              <a:rPr lang="en-GB" dirty="0"/>
              <a:t> olla </a:t>
            </a:r>
            <a:r>
              <a:rPr lang="en-GB" dirty="0" err="1"/>
              <a:t>keksijä</a:t>
            </a:r>
            <a:r>
              <a:rPr lang="en-GB" dirty="0"/>
              <a:t> (</a:t>
            </a:r>
            <a:r>
              <a:rPr lang="en-GB" dirty="0" err="1"/>
              <a:t>ja</a:t>
            </a:r>
            <a:r>
              <a:rPr lang="en-GB" dirty="0"/>
              <a:t> </a:t>
            </a:r>
            <a:r>
              <a:rPr lang="en-GB" dirty="0" err="1"/>
              <a:t>kuka</a:t>
            </a:r>
            <a:r>
              <a:rPr lang="en-GB" dirty="0"/>
              <a:t> </a:t>
            </a:r>
            <a:r>
              <a:rPr lang="en-GB" dirty="0" err="1"/>
              <a:t>siirtää</a:t>
            </a:r>
            <a:r>
              <a:rPr lang="en-GB" dirty="0"/>
              <a:t> </a:t>
            </a:r>
            <a:r>
              <a:rPr lang="en-GB" dirty="0" err="1"/>
              <a:t>oikeuksia</a:t>
            </a:r>
            <a:r>
              <a:rPr lang="en-GB" dirty="0"/>
              <a:t>)</a:t>
            </a:r>
          </a:p>
          <a:p>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12</a:t>
            </a:fld>
            <a:endParaRPr lang="en-US"/>
          </a:p>
        </p:txBody>
      </p:sp>
    </p:spTree>
    <p:extLst>
      <p:ext uri="{BB962C8B-B14F-4D97-AF65-F5344CB8AC3E}">
        <p14:creationId xmlns:p14="http://schemas.microsoft.com/office/powerpoint/2010/main" val="2569002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Chinese court has ruled that AI-generated works are entitled to copyright protection, in a win for tech giant Tencent.</a:t>
            </a:r>
          </a:p>
          <a:p>
            <a:r>
              <a:rPr lang="en-GB" dirty="0"/>
              <a:t>Australia, </a:t>
            </a:r>
            <a:r>
              <a:rPr lang="en-GB" dirty="0" err="1"/>
              <a:t>Etelä-Afrikka</a:t>
            </a:r>
            <a:r>
              <a:rPr lang="en-GB" dirty="0"/>
              <a:t>: </a:t>
            </a:r>
            <a:r>
              <a:rPr lang="en-GB" dirty="0" err="1"/>
              <a:t>tekoäly</a:t>
            </a:r>
            <a:r>
              <a:rPr lang="en-GB" dirty="0"/>
              <a:t> </a:t>
            </a:r>
            <a:r>
              <a:rPr lang="en-GB" dirty="0" err="1"/>
              <a:t>voi</a:t>
            </a:r>
            <a:r>
              <a:rPr lang="en-GB" dirty="0"/>
              <a:t> olla </a:t>
            </a:r>
            <a:r>
              <a:rPr lang="en-GB" dirty="0" err="1"/>
              <a:t>keksijä</a:t>
            </a:r>
            <a:r>
              <a:rPr lang="en-GB" dirty="0"/>
              <a:t>, EPO, GB, US </a:t>
            </a:r>
            <a:r>
              <a:rPr lang="en-GB" dirty="0" err="1"/>
              <a:t>ei</a:t>
            </a:r>
            <a:r>
              <a:rPr lang="en-GB" dirty="0"/>
              <a:t> </a:t>
            </a:r>
            <a:r>
              <a:rPr lang="en-GB" dirty="0" err="1"/>
              <a:t>voi</a:t>
            </a:r>
            <a:r>
              <a:rPr lang="en-GB" dirty="0"/>
              <a:t> olla</a:t>
            </a:r>
          </a:p>
          <a:p>
            <a:endParaRPr lang="en-GB" dirty="0"/>
          </a:p>
          <a:p>
            <a:r>
              <a:rPr lang="en-GB" dirty="0" err="1"/>
              <a:t>Dabus</a:t>
            </a:r>
            <a:r>
              <a:rPr lang="en-GB" dirty="0"/>
              <a:t> </a:t>
            </a:r>
            <a:r>
              <a:rPr lang="en-GB" dirty="0" err="1"/>
              <a:t>thalerilla</a:t>
            </a:r>
            <a:r>
              <a:rPr lang="en-GB" dirty="0"/>
              <a:t> </a:t>
            </a:r>
            <a:r>
              <a:rPr lang="en-GB" dirty="0" err="1"/>
              <a:t>kolme</a:t>
            </a:r>
            <a:r>
              <a:rPr lang="en-GB" dirty="0"/>
              <a:t> US-</a:t>
            </a:r>
            <a:r>
              <a:rPr lang="en-GB" dirty="0" err="1"/>
              <a:t>patenttia</a:t>
            </a:r>
            <a:r>
              <a:rPr lang="en-GB" dirty="0"/>
              <a:t> </a:t>
            </a:r>
            <a:r>
              <a:rPr lang="en-GB" dirty="0" err="1"/>
              <a:t>dabusiin</a:t>
            </a:r>
            <a:r>
              <a:rPr lang="en-GB" dirty="0"/>
              <a:t>, eka 1997, </a:t>
            </a:r>
            <a:r>
              <a:rPr lang="en-GB" dirty="0" err="1"/>
              <a:t>viimeisin</a:t>
            </a:r>
            <a:endParaRPr lang="en-GB" dirty="0"/>
          </a:p>
          <a:p>
            <a:pPr algn="l" fontAlgn="base"/>
            <a:r>
              <a:rPr lang="en-GB" b="0" i="0" u="none" strike="noStrike" dirty="0">
                <a:solidFill>
                  <a:srgbClr val="000000"/>
                </a:solidFill>
                <a:effectLst/>
                <a:latin typeface="canada-type-gibson"/>
              </a:rPr>
              <a:t>A few years back, Thaler filed several patent applications on behalf of DABUS in the US, the UK, Europe, Taiwan, Vietnam, and elsewhere, claiming inventions ranging from a food container graspable by robots to an emergency warning light. But patent offices across the globe have thus far rejected all of DABUS’s applications on the grounds that the applicable laws require an inventor be a natural person.</a:t>
            </a:r>
          </a:p>
          <a:p>
            <a:pPr algn="l" fontAlgn="base"/>
            <a:r>
              <a:rPr lang="en-GB" b="0" i="0" u="none" strike="noStrike" dirty="0">
                <a:solidFill>
                  <a:srgbClr val="000000"/>
                </a:solidFill>
                <a:effectLst/>
                <a:latin typeface="canada-type-gibson"/>
              </a:rPr>
              <a:t>Thaler and DABUS have appealed these orders, but in September, the United Kingdom’s High Court of Justice </a:t>
            </a:r>
            <a:r>
              <a:rPr lang="en-GB" b="0" i="0" u="none" strike="noStrike" dirty="0">
                <a:solidFill>
                  <a:srgbClr val="000000"/>
                </a:solidFill>
                <a:effectLst/>
                <a:latin typeface="inherit"/>
                <a:hlinkClick r:id="rId3"/>
              </a:rPr>
              <a:t>affirmed</a:t>
            </a:r>
            <a:r>
              <a:rPr lang="en-GB" b="0" i="0" u="none" strike="noStrike" dirty="0">
                <a:solidFill>
                  <a:srgbClr val="000000"/>
                </a:solidFill>
                <a:effectLst/>
                <a:latin typeface="canada-type-gibson"/>
              </a:rPr>
              <a:t> the rejections, finding that “in this case DABUS is </a:t>
            </a:r>
            <a:r>
              <a:rPr lang="en-GB" b="0" i="1" u="none" strike="noStrike" dirty="0">
                <a:solidFill>
                  <a:srgbClr val="000000"/>
                </a:solidFill>
                <a:effectLst/>
                <a:latin typeface="inherit"/>
              </a:rPr>
              <a:t>not </a:t>
            </a:r>
            <a:r>
              <a:rPr lang="en-GB" b="0" i="0" u="none" strike="noStrike" dirty="0">
                <a:solidFill>
                  <a:srgbClr val="000000"/>
                </a:solidFill>
                <a:effectLst/>
                <a:latin typeface="canada-type-gibson"/>
              </a:rPr>
              <a:t>the applicant: Dr Thaler </a:t>
            </a:r>
            <a:r>
              <a:rPr lang="en-GB" b="0" i="1" u="none" strike="noStrike" dirty="0">
                <a:solidFill>
                  <a:srgbClr val="000000"/>
                </a:solidFill>
                <a:effectLst/>
                <a:latin typeface="inherit"/>
              </a:rPr>
              <a:t>is</a:t>
            </a:r>
            <a:r>
              <a:rPr lang="en-GB" b="0" i="0" u="none" strike="noStrike" dirty="0">
                <a:solidFill>
                  <a:srgbClr val="000000"/>
                </a:solidFill>
                <a:effectLst/>
                <a:latin typeface="canada-type-gibson"/>
              </a:rPr>
              <a:t>,” and UK law requires human inventorship (emphasis in original).</a:t>
            </a:r>
          </a:p>
          <a:p>
            <a:endParaRPr lang="en-US" dirty="0"/>
          </a:p>
          <a:p>
            <a:r>
              <a:rPr lang="en-GB" dirty="0"/>
              <a:t>By contrast, in China, newly issued draft patent examination guidelines specifically forbid awarding inventor status to AI. These draft rules, however, remain subject to public comments for another month, and DABUS and its supporters are expected to challenge this provision.</a:t>
            </a:r>
          </a:p>
          <a:p>
            <a:endParaRPr lang="en-US" dirty="0"/>
          </a:p>
        </p:txBody>
      </p:sp>
      <p:sp>
        <p:nvSpPr>
          <p:cNvPr id="4" name="Slide Number Placeholder 3"/>
          <p:cNvSpPr>
            <a:spLocks noGrp="1"/>
          </p:cNvSpPr>
          <p:nvPr>
            <p:ph type="sldNum" sz="quarter" idx="5"/>
          </p:nvPr>
        </p:nvSpPr>
        <p:spPr/>
        <p:txBody>
          <a:bodyPr/>
          <a:lstStyle/>
          <a:p>
            <a:fld id="{49B14CCB-32F3-384B-9BD7-EB308283EE18}" type="slidenum">
              <a:rPr lang="en-US" smtClean="0"/>
              <a:t>13</a:t>
            </a:fld>
            <a:endParaRPr lang="en-US"/>
          </a:p>
        </p:txBody>
      </p:sp>
    </p:spTree>
    <p:extLst>
      <p:ext uri="{BB962C8B-B14F-4D97-AF65-F5344CB8AC3E}">
        <p14:creationId xmlns:p14="http://schemas.microsoft.com/office/powerpoint/2010/main" val="482536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14</a:t>
            </a:fld>
            <a:endParaRPr lang="en-US"/>
          </a:p>
        </p:txBody>
      </p:sp>
    </p:spTree>
    <p:extLst>
      <p:ext uri="{BB962C8B-B14F-4D97-AF65-F5344CB8AC3E}">
        <p14:creationId xmlns:p14="http://schemas.microsoft.com/office/powerpoint/2010/main" val="217619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15</a:t>
            </a:fld>
            <a:endParaRPr lang="en-US"/>
          </a:p>
        </p:txBody>
      </p:sp>
    </p:spTree>
    <p:extLst>
      <p:ext uri="{BB962C8B-B14F-4D97-AF65-F5344CB8AC3E}">
        <p14:creationId xmlns:p14="http://schemas.microsoft.com/office/powerpoint/2010/main" val="281774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Kun sitten yhdistetään tietokoneohjelma ja lääketieteellinen käyttö – rajanveto, milloin </a:t>
            </a:r>
            <a:r>
              <a:rPr lang="fi-FI" dirty="0" err="1"/>
              <a:t>esim</a:t>
            </a:r>
            <a:r>
              <a:rPr lang="fi-FI" dirty="0"/>
              <a:t> diagnostinen menetelmä</a:t>
            </a:r>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16</a:t>
            </a:fld>
            <a:endParaRPr lang="en-US"/>
          </a:p>
        </p:txBody>
      </p:sp>
    </p:spTree>
    <p:extLst>
      <p:ext uri="{BB962C8B-B14F-4D97-AF65-F5344CB8AC3E}">
        <p14:creationId xmlns:p14="http://schemas.microsoft.com/office/powerpoint/2010/main" val="2647159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17</a:t>
            </a:fld>
            <a:endParaRPr lang="en-US"/>
          </a:p>
        </p:txBody>
      </p:sp>
    </p:spTree>
    <p:extLst>
      <p:ext uri="{BB962C8B-B14F-4D97-AF65-F5344CB8AC3E}">
        <p14:creationId xmlns:p14="http://schemas.microsoft.com/office/powerpoint/2010/main" val="2027632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18</a:t>
            </a:fld>
            <a:endParaRPr lang="en-US"/>
          </a:p>
        </p:txBody>
      </p:sp>
    </p:spTree>
    <p:extLst>
      <p:ext uri="{BB962C8B-B14F-4D97-AF65-F5344CB8AC3E}">
        <p14:creationId xmlns:p14="http://schemas.microsoft.com/office/powerpoint/2010/main" val="2425366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F7C879"/>
              </a:buClr>
            </a:pPr>
            <a:r>
              <a:rPr lang="en-GB" u="sng" dirty="0" err="1">
                <a:solidFill>
                  <a:srgbClr val="1A1B1C"/>
                </a:solidFill>
              </a:rPr>
              <a:t>Yleisperiaate</a:t>
            </a:r>
            <a:r>
              <a:rPr lang="en-GB" dirty="0">
                <a:solidFill>
                  <a:srgbClr val="1A1B1C"/>
                </a:solidFill>
              </a:rPr>
              <a:t>: </a:t>
            </a:r>
            <a:r>
              <a:rPr lang="en-GB" dirty="0" err="1">
                <a:solidFill>
                  <a:srgbClr val="1A1B1C"/>
                </a:solidFill>
              </a:rPr>
              <a:t>tekninen</a:t>
            </a:r>
            <a:r>
              <a:rPr lang="en-GB" dirty="0">
                <a:solidFill>
                  <a:srgbClr val="1A1B1C"/>
                </a:solidFill>
              </a:rPr>
              <a:t> </a:t>
            </a:r>
            <a:r>
              <a:rPr lang="en-GB" dirty="0" err="1">
                <a:solidFill>
                  <a:srgbClr val="1A1B1C"/>
                </a:solidFill>
              </a:rPr>
              <a:t>lisävaikutus</a:t>
            </a:r>
            <a:r>
              <a:rPr lang="en-GB" dirty="0">
                <a:solidFill>
                  <a:srgbClr val="1A1B1C"/>
                </a:solidFill>
              </a:rPr>
              <a:t> on </a:t>
            </a:r>
            <a:r>
              <a:rPr lang="en-GB" dirty="0" err="1">
                <a:solidFill>
                  <a:srgbClr val="1A1B1C"/>
                </a:solidFill>
              </a:rPr>
              <a:t>olemassa</a:t>
            </a:r>
            <a:r>
              <a:rPr lang="en-GB" dirty="0">
                <a:solidFill>
                  <a:srgbClr val="1A1B1C"/>
                </a:solidFill>
              </a:rPr>
              <a:t> (</a:t>
            </a:r>
            <a:r>
              <a:rPr lang="en-GB" dirty="0" err="1">
                <a:solidFill>
                  <a:srgbClr val="1A1B1C"/>
                </a:solidFill>
              </a:rPr>
              <a:t>eli</a:t>
            </a:r>
            <a:r>
              <a:rPr lang="en-GB" dirty="0">
                <a:solidFill>
                  <a:srgbClr val="1A1B1C"/>
                </a:solidFill>
              </a:rPr>
              <a:t> </a:t>
            </a:r>
            <a:r>
              <a:rPr lang="en-GB" dirty="0" err="1">
                <a:solidFill>
                  <a:srgbClr val="1A1B1C"/>
                </a:solidFill>
              </a:rPr>
              <a:t>keksintö</a:t>
            </a:r>
            <a:r>
              <a:rPr lang="en-GB" dirty="0">
                <a:solidFill>
                  <a:srgbClr val="1A1B1C"/>
                </a:solidFill>
              </a:rPr>
              <a:t> on </a:t>
            </a:r>
            <a:r>
              <a:rPr lang="en-GB" dirty="0" err="1">
                <a:solidFill>
                  <a:srgbClr val="1A1B1C"/>
                </a:solidFill>
              </a:rPr>
              <a:t>tekninen</a:t>
            </a:r>
            <a:r>
              <a:rPr lang="en-GB" dirty="0">
                <a:solidFill>
                  <a:srgbClr val="1A1B1C"/>
                </a:solidFill>
              </a:rPr>
              <a:t>), </a:t>
            </a:r>
            <a:r>
              <a:rPr lang="en-GB" dirty="0" err="1">
                <a:solidFill>
                  <a:srgbClr val="1A1B1C"/>
                </a:solidFill>
              </a:rPr>
              <a:t>jos</a:t>
            </a:r>
            <a:r>
              <a:rPr lang="en-GB" dirty="0">
                <a:solidFill>
                  <a:srgbClr val="1A1B1C"/>
                </a:solidFill>
              </a:rPr>
              <a:t> </a:t>
            </a:r>
            <a:r>
              <a:rPr lang="en-GB" dirty="0" err="1">
                <a:solidFill>
                  <a:srgbClr val="1A1B1C"/>
                </a:solidFill>
              </a:rPr>
              <a:t>tietokoneohjelma</a:t>
            </a:r>
            <a:endParaRPr lang="en-GB" dirty="0">
              <a:solidFill>
                <a:srgbClr val="1A1B1C"/>
              </a:solidFill>
            </a:endParaRPr>
          </a:p>
          <a:p>
            <a:pPr marL="342900" lvl="0" indent="-342900">
              <a:buClr>
                <a:srgbClr val="F7C879"/>
              </a:buClr>
              <a:buFont typeface="+mj-lt"/>
              <a:buAutoNum type="arabicParenR"/>
            </a:pPr>
            <a:r>
              <a:rPr lang="en-GB" dirty="0" err="1">
                <a:solidFill>
                  <a:srgbClr val="1A1B1C"/>
                </a:solidFill>
              </a:rPr>
              <a:t>ohjaa</a:t>
            </a:r>
            <a:r>
              <a:rPr lang="en-GB" dirty="0">
                <a:solidFill>
                  <a:srgbClr val="1A1B1C"/>
                </a:solidFill>
              </a:rPr>
              <a:t> </a:t>
            </a:r>
            <a:r>
              <a:rPr lang="en-GB" dirty="0" err="1">
                <a:solidFill>
                  <a:srgbClr val="1A1B1C"/>
                </a:solidFill>
              </a:rPr>
              <a:t>teknistä</a:t>
            </a:r>
            <a:r>
              <a:rPr lang="en-GB" dirty="0">
                <a:solidFill>
                  <a:srgbClr val="1A1B1C"/>
                </a:solidFill>
              </a:rPr>
              <a:t> </a:t>
            </a:r>
            <a:r>
              <a:rPr lang="en-GB" dirty="0" err="1">
                <a:solidFill>
                  <a:srgbClr val="1A1B1C"/>
                </a:solidFill>
              </a:rPr>
              <a:t>prosessia</a:t>
            </a:r>
            <a:r>
              <a:rPr lang="en-GB" dirty="0">
                <a:solidFill>
                  <a:srgbClr val="1A1B1C"/>
                </a:solidFill>
              </a:rPr>
              <a:t> tai </a:t>
            </a:r>
            <a:r>
              <a:rPr lang="en-GB" dirty="0" err="1">
                <a:solidFill>
                  <a:srgbClr val="1A1B1C"/>
                </a:solidFill>
              </a:rPr>
              <a:t>laitetta</a:t>
            </a:r>
            <a:r>
              <a:rPr lang="en-GB" dirty="0">
                <a:solidFill>
                  <a:srgbClr val="1A1B1C"/>
                </a:solidFill>
              </a:rPr>
              <a:t> </a:t>
            </a:r>
            <a:r>
              <a:rPr lang="en-GB" b="1" u="sng" dirty="0">
                <a:solidFill>
                  <a:srgbClr val="1A1B1C"/>
                </a:solidFill>
              </a:rPr>
              <a:t>tai</a:t>
            </a:r>
          </a:p>
          <a:p>
            <a:pPr marL="342900" lvl="0" indent="-342900">
              <a:buClr>
                <a:srgbClr val="F7C879"/>
              </a:buClr>
              <a:buFont typeface="+mj-lt"/>
              <a:buAutoNum type="arabicParenR"/>
            </a:pPr>
            <a:r>
              <a:rPr lang="en-GB" dirty="0" err="1">
                <a:solidFill>
                  <a:srgbClr val="1A1B1C"/>
                </a:solidFill>
              </a:rPr>
              <a:t>ohjaa</a:t>
            </a:r>
            <a:r>
              <a:rPr lang="en-GB" dirty="0">
                <a:solidFill>
                  <a:srgbClr val="1A1B1C"/>
                </a:solidFill>
              </a:rPr>
              <a:t> </a:t>
            </a:r>
            <a:r>
              <a:rPr lang="en-GB" dirty="0" err="1">
                <a:solidFill>
                  <a:srgbClr val="1A1B1C"/>
                </a:solidFill>
              </a:rPr>
              <a:t>tietokoneen</a:t>
            </a:r>
            <a:r>
              <a:rPr lang="en-GB" dirty="0">
                <a:solidFill>
                  <a:srgbClr val="1A1B1C"/>
                </a:solidFill>
              </a:rPr>
              <a:t> </a:t>
            </a:r>
            <a:r>
              <a:rPr lang="en-GB" dirty="0" err="1">
                <a:solidFill>
                  <a:srgbClr val="1A1B1C"/>
                </a:solidFill>
              </a:rPr>
              <a:t>sisäistä</a:t>
            </a:r>
            <a:r>
              <a:rPr lang="en-GB" dirty="0">
                <a:solidFill>
                  <a:srgbClr val="1A1B1C"/>
                </a:solidFill>
              </a:rPr>
              <a:t> </a:t>
            </a:r>
            <a:r>
              <a:rPr lang="en-GB" dirty="0" err="1">
                <a:solidFill>
                  <a:srgbClr val="1A1B1C"/>
                </a:solidFill>
              </a:rPr>
              <a:t>toimintaa</a:t>
            </a:r>
            <a:r>
              <a:rPr lang="en-GB" dirty="0">
                <a:solidFill>
                  <a:srgbClr val="1A1B1C"/>
                </a:solidFill>
              </a:rPr>
              <a:t> </a:t>
            </a:r>
            <a:r>
              <a:rPr lang="en-GB" b="1" u="sng" dirty="0">
                <a:solidFill>
                  <a:srgbClr val="1A1B1C"/>
                </a:solidFill>
              </a:rPr>
              <a:t>tai</a:t>
            </a:r>
          </a:p>
          <a:p>
            <a:pPr marL="342900" lvl="0" indent="-342900">
              <a:buClr>
                <a:srgbClr val="F7C879"/>
              </a:buClr>
              <a:buFont typeface="+mj-lt"/>
              <a:buAutoNum type="arabicParenR"/>
            </a:pPr>
            <a:r>
              <a:rPr lang="en-GB" dirty="0" err="1">
                <a:solidFill>
                  <a:srgbClr val="1A1B1C"/>
                </a:solidFill>
              </a:rPr>
              <a:t>ohjaa</a:t>
            </a:r>
            <a:r>
              <a:rPr lang="en-GB" dirty="0">
                <a:solidFill>
                  <a:srgbClr val="1A1B1C"/>
                </a:solidFill>
              </a:rPr>
              <a:t> </a:t>
            </a:r>
            <a:r>
              <a:rPr lang="en-GB" dirty="0" err="1">
                <a:solidFill>
                  <a:srgbClr val="1A1B1C"/>
                </a:solidFill>
              </a:rPr>
              <a:t>tietokoneen</a:t>
            </a:r>
            <a:r>
              <a:rPr lang="en-GB" dirty="0">
                <a:solidFill>
                  <a:srgbClr val="1A1B1C"/>
                </a:solidFill>
              </a:rPr>
              <a:t> </a:t>
            </a:r>
            <a:r>
              <a:rPr lang="en-GB" dirty="0" err="1">
                <a:solidFill>
                  <a:srgbClr val="1A1B1C"/>
                </a:solidFill>
              </a:rPr>
              <a:t>liitäntöjen</a:t>
            </a:r>
            <a:r>
              <a:rPr lang="en-GB" dirty="0">
                <a:solidFill>
                  <a:srgbClr val="1A1B1C"/>
                </a:solidFill>
              </a:rPr>
              <a:t> (</a:t>
            </a:r>
            <a:r>
              <a:rPr lang="en-GB" dirty="0" err="1">
                <a:solidFill>
                  <a:srgbClr val="1A1B1C"/>
                </a:solidFill>
              </a:rPr>
              <a:t>liitäntäpiirien</a:t>
            </a:r>
            <a:r>
              <a:rPr lang="en-GB" dirty="0">
                <a:solidFill>
                  <a:srgbClr val="1A1B1C"/>
                </a:solidFill>
              </a:rPr>
              <a:t>) </a:t>
            </a:r>
            <a:r>
              <a:rPr lang="en-GB" dirty="0" err="1">
                <a:solidFill>
                  <a:srgbClr val="1A1B1C"/>
                </a:solidFill>
              </a:rPr>
              <a:t>toimintaa</a:t>
            </a:r>
            <a:r>
              <a:rPr lang="en-GB" dirty="0">
                <a:solidFill>
                  <a:srgbClr val="1A1B1C"/>
                </a:solidFill>
              </a:rPr>
              <a:t>.</a:t>
            </a:r>
          </a:p>
          <a:p>
            <a:pPr marL="285750" lvl="0" indent="-285750">
              <a:buClr>
                <a:srgbClr val="F7C879"/>
              </a:buClr>
              <a:buFont typeface="Arial" panose="020B0604020202020204" pitchFamily="34" charset="0"/>
              <a:buChar char="•"/>
            </a:pPr>
            <a:endParaRPr lang="fi-FI" sz="1200" dirty="0">
              <a:solidFill>
                <a:srgbClr val="1A1B1C"/>
              </a:solidFill>
            </a:endParaRPr>
          </a:p>
          <a:p>
            <a:pPr marL="285750" indent="-285750">
              <a:buClr>
                <a:srgbClr val="F7C879"/>
              </a:buClr>
              <a:buFont typeface="Arial" panose="020B0604020202020204" pitchFamily="34" charset="0"/>
              <a:buChar char="•"/>
            </a:pPr>
            <a:r>
              <a:rPr lang="fi-FI" sz="1200" dirty="0">
                <a:solidFill>
                  <a:srgbClr val="1A1B1C"/>
                </a:solidFill>
              </a:rPr>
              <a:t>Yleisimmin patentoitavat keksinnöt liittyvät vaihtoehtoihin 1) tai 3). Tällöin oleellista on miten tietokoneohjelma vaikuttaa tietokoneen ulkopuoliseen maailmaan.</a:t>
            </a:r>
          </a:p>
          <a:p>
            <a:endParaRPr lang="fi-FI" dirty="0"/>
          </a:p>
        </p:txBody>
      </p:sp>
      <p:sp>
        <p:nvSpPr>
          <p:cNvPr id="4" name="Slide Number Placeholder 3"/>
          <p:cNvSpPr>
            <a:spLocks noGrp="1"/>
          </p:cNvSpPr>
          <p:nvPr>
            <p:ph type="sldNum" sz="quarter" idx="10"/>
          </p:nvPr>
        </p:nvSpPr>
        <p:spPr/>
        <p:txBody>
          <a:bodyPr/>
          <a:lstStyle/>
          <a:p>
            <a:fld id="{49B14CCB-32F3-384B-9BD7-EB308283EE18}" type="slidenum">
              <a:rPr lang="en-US" smtClean="0"/>
              <a:t>19</a:t>
            </a:fld>
            <a:endParaRPr lang="en-US"/>
          </a:p>
        </p:txBody>
      </p:sp>
    </p:spTree>
    <p:extLst>
      <p:ext uri="{BB962C8B-B14F-4D97-AF65-F5344CB8AC3E}">
        <p14:creationId xmlns:p14="http://schemas.microsoft.com/office/powerpoint/2010/main" val="3508017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49B14CCB-32F3-384B-9BD7-EB308283EE18}" type="slidenum">
              <a:rPr lang="en-US" smtClean="0"/>
              <a:t>20</a:t>
            </a:fld>
            <a:endParaRPr lang="en-US"/>
          </a:p>
        </p:txBody>
      </p:sp>
    </p:spTree>
    <p:extLst>
      <p:ext uri="{BB962C8B-B14F-4D97-AF65-F5344CB8AC3E}">
        <p14:creationId xmlns:p14="http://schemas.microsoft.com/office/powerpoint/2010/main" val="356371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AAE52242-F0DD-E94C-92EB-563880816B77}" type="slidenum">
              <a:rPr lang="en-US" smtClean="0"/>
              <a:t>3</a:t>
            </a:fld>
            <a:endParaRPr lang="en-US"/>
          </a:p>
        </p:txBody>
      </p:sp>
    </p:spTree>
    <p:extLst>
      <p:ext uri="{BB962C8B-B14F-4D97-AF65-F5344CB8AC3E}">
        <p14:creationId xmlns:p14="http://schemas.microsoft.com/office/powerpoint/2010/main" val="2638681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21</a:t>
            </a:fld>
            <a:endParaRPr lang="en-US"/>
          </a:p>
        </p:txBody>
      </p:sp>
    </p:spTree>
    <p:extLst>
      <p:ext uri="{BB962C8B-B14F-4D97-AF65-F5344CB8AC3E}">
        <p14:creationId xmlns:p14="http://schemas.microsoft.com/office/powerpoint/2010/main" val="1600621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49B14CCB-32F3-384B-9BD7-EB308283EE18}" type="slidenum">
              <a:rPr lang="en-US" smtClean="0"/>
              <a:t>22</a:t>
            </a:fld>
            <a:endParaRPr lang="en-US"/>
          </a:p>
        </p:txBody>
      </p:sp>
    </p:spTree>
    <p:extLst>
      <p:ext uri="{BB962C8B-B14F-4D97-AF65-F5344CB8AC3E}">
        <p14:creationId xmlns:p14="http://schemas.microsoft.com/office/powerpoint/2010/main" val="1731104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23</a:t>
            </a:fld>
            <a:endParaRPr lang="en-US"/>
          </a:p>
        </p:txBody>
      </p:sp>
    </p:spTree>
    <p:extLst>
      <p:ext uri="{BB962C8B-B14F-4D97-AF65-F5344CB8AC3E}">
        <p14:creationId xmlns:p14="http://schemas.microsoft.com/office/powerpoint/2010/main" val="173366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A –uutuus</a:t>
            </a:r>
          </a:p>
          <a:p>
            <a:r>
              <a:rPr lang="fi-FI" dirty="0"/>
              <a:t>B- olennainen ero (mutta ei tarvitse ongelma-ratkaisua, koska ei teknistä lisätehoa</a:t>
            </a:r>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24</a:t>
            </a:fld>
            <a:endParaRPr lang="en-US"/>
          </a:p>
        </p:txBody>
      </p:sp>
    </p:spTree>
    <p:extLst>
      <p:ext uri="{BB962C8B-B14F-4D97-AF65-F5344CB8AC3E}">
        <p14:creationId xmlns:p14="http://schemas.microsoft.com/office/powerpoint/2010/main" val="1191787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10" algn="l"/>
            <a:r>
              <a:rPr lang="en-GB" sz="1200" b="0" i="0" u="none" strike="noStrike" baseline="0" dirty="0">
                <a:solidFill>
                  <a:srgbClr val="000000"/>
                </a:solidFill>
                <a:latin typeface="Arial" panose="020B0604020202020204" pitchFamily="34" charset="0"/>
              </a:rPr>
              <a:t>Step (iii): The differences between the subject-matter of claim 1 and D1  </a:t>
            </a:r>
          </a:p>
          <a:p>
            <a:pPr marR="10" algn="l"/>
            <a:r>
              <a:rPr lang="en-US" sz="1200" b="0" i="0" u="none" strike="noStrike" baseline="0" dirty="0">
                <a:solidFill>
                  <a:srgbClr val="000000"/>
                </a:solidFill>
                <a:latin typeface="Arial" panose="020B0604020202020204" pitchFamily="34" charset="0"/>
              </a:rPr>
              <a:t>are: </a:t>
            </a:r>
          </a:p>
          <a:p>
            <a:pPr algn="l"/>
            <a:r>
              <a:rPr lang="en-GB" sz="1200" b="0" i="0" u="none" strike="noStrike" baseline="0" dirty="0">
                <a:solidFill>
                  <a:srgbClr val="000000"/>
                </a:solidFill>
                <a:latin typeface="Arial" panose="020B0604020202020204" pitchFamily="34" charset="0"/>
              </a:rPr>
              <a:t>(1) The user can select two or more products to purchase (instead of a </a:t>
            </a:r>
          </a:p>
          <a:p>
            <a:pPr algn="l"/>
            <a:r>
              <a:rPr lang="en-US" sz="1200" b="0" i="0" u="none" strike="noStrike" baseline="0" dirty="0">
                <a:solidFill>
                  <a:srgbClr val="000000"/>
                </a:solidFill>
                <a:latin typeface="Arial" panose="020B0604020202020204" pitchFamily="34" charset="0"/>
              </a:rPr>
              <a:t>single product only). </a:t>
            </a:r>
          </a:p>
          <a:p>
            <a:pPr algn="l"/>
            <a:r>
              <a:rPr lang="en-GB" sz="1200" b="0" i="0" u="none" strike="noStrike" baseline="0" dirty="0">
                <a:solidFill>
                  <a:srgbClr val="000000"/>
                </a:solidFill>
                <a:latin typeface="Arial" panose="020B0604020202020204" pitchFamily="34" charset="0"/>
              </a:rPr>
              <a:t>(2) An "optimal shopping tour" for purchasing the two or more products </a:t>
            </a:r>
          </a:p>
          <a:p>
            <a:pPr algn="l"/>
            <a:r>
              <a:rPr lang="en-GB" sz="1200" b="0" i="0" u="none" strike="noStrike" baseline="0" dirty="0">
                <a:solidFill>
                  <a:srgbClr val="000000"/>
                </a:solidFill>
                <a:latin typeface="Arial" panose="020B0604020202020204" pitchFamily="34" charset="0"/>
              </a:rPr>
              <a:t>is provided to the user. </a:t>
            </a:r>
          </a:p>
          <a:p>
            <a:pPr algn="l"/>
            <a:r>
              <a:rPr lang="en-GB" sz="1200" b="0" i="0" u="none" strike="noStrike" baseline="0" dirty="0">
                <a:solidFill>
                  <a:srgbClr val="000000"/>
                </a:solidFill>
                <a:latin typeface="Arial" panose="020B0604020202020204" pitchFamily="34" charset="0"/>
              </a:rPr>
              <a:t>(3) The optimal shopping tour is determined by the server by accessing </a:t>
            </a:r>
          </a:p>
          <a:p>
            <a:pPr marR="70" algn="l"/>
            <a:r>
              <a:rPr lang="en-GB" sz="1200" b="0" i="0" u="none" strike="noStrike" baseline="0" dirty="0">
                <a:solidFill>
                  <a:srgbClr val="000000"/>
                </a:solidFill>
                <a:latin typeface="Arial" panose="020B0604020202020204" pitchFamily="34" charset="0"/>
              </a:rPr>
              <a:t>a cache memory in which optimal shopping tours determined for  </a:t>
            </a:r>
          </a:p>
          <a:p>
            <a:pPr marR="70" algn="l"/>
            <a:r>
              <a:rPr lang="en-US" sz="1200" b="0" i="0" u="none" strike="noStrike" baseline="0" dirty="0">
                <a:solidFill>
                  <a:srgbClr val="000000"/>
                </a:solidFill>
                <a:latin typeface="Arial" panose="020B0604020202020204" pitchFamily="34" charset="0"/>
              </a:rPr>
              <a:t>previous requests are stored. </a:t>
            </a:r>
          </a:p>
          <a:p>
            <a:pPr marR="10" algn="just"/>
            <a:r>
              <a:rPr lang="en-GB" sz="1200" b="0" i="0" u="none" strike="noStrike" baseline="0" dirty="0">
                <a:solidFill>
                  <a:srgbClr val="000000"/>
                </a:solidFill>
                <a:latin typeface="Arial" panose="020B0604020202020204" pitchFamily="34" charset="0"/>
              </a:rPr>
              <a:t>Differences (1) and (2) represent modifications of the underlying business  </a:t>
            </a:r>
          </a:p>
          <a:p>
            <a:pPr marR="10" algn="just"/>
            <a:r>
              <a:rPr lang="en-GB" sz="1200" b="0" i="0" u="none" strike="noStrike" baseline="0" dirty="0">
                <a:solidFill>
                  <a:srgbClr val="000000"/>
                </a:solidFill>
                <a:latin typeface="Arial" panose="020B0604020202020204" pitchFamily="34" charset="0"/>
              </a:rPr>
              <a:t>concept, since they define producing an ordered list of shops to visit which  </a:t>
            </a:r>
          </a:p>
          <a:p>
            <a:pPr marR="10" algn="just"/>
            <a:r>
              <a:rPr lang="en-GB" sz="1200" b="0" i="0" u="none" strike="noStrike" baseline="0" dirty="0">
                <a:solidFill>
                  <a:srgbClr val="000000"/>
                </a:solidFill>
                <a:latin typeface="Arial" panose="020B0604020202020204" pitchFamily="34" charset="0"/>
              </a:rPr>
              <a:t>sell these products. No technical purpose is served, and no technical  </a:t>
            </a:r>
          </a:p>
          <a:p>
            <a:pPr marR="10" algn="just"/>
            <a:r>
              <a:rPr lang="en-GB" sz="1200" b="0" i="0" u="none" strike="noStrike" baseline="0" dirty="0">
                <a:solidFill>
                  <a:srgbClr val="000000"/>
                </a:solidFill>
                <a:latin typeface="Arial" panose="020B0604020202020204" pitchFamily="34" charset="0"/>
              </a:rPr>
              <a:t>effects can be identified from these differences. Hence, these features  </a:t>
            </a:r>
          </a:p>
          <a:p>
            <a:pPr marR="10" algn="just"/>
            <a:r>
              <a:rPr lang="en-GB" sz="1200" b="0" i="0" u="none" strike="noStrike" baseline="0" dirty="0">
                <a:solidFill>
                  <a:srgbClr val="000000"/>
                </a:solidFill>
                <a:latin typeface="Arial" panose="020B0604020202020204" pitchFamily="34" charset="0"/>
              </a:rPr>
              <a:t>make no technical contribution over D1. On the other hand, difference (3)  </a:t>
            </a:r>
          </a:p>
          <a:p>
            <a:pPr marR="10" algn="just"/>
            <a:r>
              <a:rPr lang="en-GB" sz="1200" b="0" i="0" u="none" strike="noStrike" baseline="0" dirty="0">
                <a:solidFill>
                  <a:srgbClr val="000000"/>
                </a:solidFill>
                <a:latin typeface="Arial" panose="020B0604020202020204" pitchFamily="34" charset="0"/>
              </a:rPr>
              <a:t>makes a technical contribution as it relates to the technical implementation  </a:t>
            </a:r>
          </a:p>
          <a:p>
            <a:pPr marR="10" algn="just"/>
            <a:r>
              <a:rPr lang="en-GB" sz="1200" b="0" i="0" u="none" strike="noStrike" baseline="0" dirty="0">
                <a:solidFill>
                  <a:srgbClr val="000000"/>
                </a:solidFill>
                <a:latin typeface="Arial" panose="020B0604020202020204" pitchFamily="34" charset="0"/>
              </a:rPr>
              <a:t>of differences (1) and (2) and has the technical effect of enabling rapid  </a:t>
            </a:r>
          </a:p>
          <a:p>
            <a:pPr marR="10" algn="just"/>
            <a:r>
              <a:rPr lang="en-GB" sz="1200" b="0" i="0" u="none" strike="noStrike" baseline="0" dirty="0">
                <a:solidFill>
                  <a:srgbClr val="000000"/>
                </a:solidFill>
                <a:latin typeface="Arial" panose="020B0604020202020204" pitchFamily="34" charset="0"/>
              </a:rPr>
              <a:t>determination of the optimal shopping tour by accessing previous requests  </a:t>
            </a:r>
          </a:p>
          <a:p>
            <a:pPr marR="10" algn="just"/>
            <a:r>
              <a:rPr lang="en-GB" sz="1200" b="0" i="0" u="none" strike="noStrike" baseline="0" dirty="0">
                <a:solidFill>
                  <a:srgbClr val="000000"/>
                </a:solidFill>
                <a:latin typeface="Arial" panose="020B0604020202020204" pitchFamily="34" charset="0"/>
              </a:rPr>
              <a:t>which are stored in a cache memory. </a:t>
            </a:r>
          </a:p>
          <a:p>
            <a:pPr marR="0" algn="just"/>
            <a:r>
              <a:rPr lang="en-GB" sz="1200" b="0" i="0" u="none" strike="noStrike" baseline="0" dirty="0">
                <a:solidFill>
                  <a:srgbClr val="000000"/>
                </a:solidFill>
                <a:latin typeface="Arial" panose="020B0604020202020204" pitchFamily="34" charset="0"/>
              </a:rPr>
              <a:t>Step (iii)(c): The objective technical problem is to be formulated from the  </a:t>
            </a:r>
          </a:p>
          <a:p>
            <a:pPr marR="0" algn="just"/>
            <a:r>
              <a:rPr lang="en-GB" sz="1200" b="0" i="0" u="none" strike="noStrike" baseline="0" dirty="0">
                <a:solidFill>
                  <a:srgbClr val="000000"/>
                </a:solidFill>
                <a:latin typeface="Arial" panose="020B0604020202020204" pitchFamily="34" charset="0"/>
              </a:rPr>
              <a:t>perspective of the person skilled in the art as an expert in a technical field  </a:t>
            </a:r>
          </a:p>
          <a:p>
            <a:pPr marR="0" algn="just"/>
            <a:r>
              <a:rPr lang="en-GB" sz="1200" b="0" i="0" u="none" strike="noStrike" baseline="0" dirty="0">
                <a:solidFill>
                  <a:srgbClr val="000000"/>
                </a:solidFill>
                <a:latin typeface="Arial" panose="020B0604020202020204" pitchFamily="34" charset="0"/>
              </a:rPr>
              <a:t>(G-VII, 3). Such a person is not deemed to have any expertise in  </a:t>
            </a:r>
          </a:p>
          <a:p>
            <a:pPr marR="0" algn="just"/>
            <a:r>
              <a:rPr lang="en-GB" sz="1200" b="0" i="0" u="none" strike="noStrike" baseline="0" dirty="0">
                <a:solidFill>
                  <a:srgbClr val="000000"/>
                </a:solidFill>
                <a:latin typeface="Arial" panose="020B0604020202020204" pitchFamily="34" charset="0"/>
              </a:rPr>
              <a:t>business-related matters. In the present case, he can be defined as an  </a:t>
            </a:r>
          </a:p>
          <a:p>
            <a:pPr marR="0" algn="just"/>
            <a:r>
              <a:rPr lang="en-GB" sz="1200" b="0" i="0" u="none" strike="noStrike" baseline="0" dirty="0">
                <a:solidFill>
                  <a:srgbClr val="000000"/>
                </a:solidFill>
                <a:latin typeface="Arial" panose="020B0604020202020204" pitchFamily="34" charset="0"/>
              </a:rPr>
              <a:t>expert in information technology who gains knowledge of the business- </a:t>
            </a:r>
          </a:p>
          <a:p>
            <a:pPr marR="0" algn="just"/>
            <a:r>
              <a:rPr lang="en-GB" sz="1200" b="0" i="0" u="none" strike="noStrike" baseline="0" dirty="0">
                <a:solidFill>
                  <a:srgbClr val="000000"/>
                </a:solidFill>
                <a:latin typeface="Arial" panose="020B0604020202020204" pitchFamily="34" charset="0"/>
              </a:rPr>
              <a:t>related features (1) and (2) as part of the formulation of the technical  </a:t>
            </a:r>
          </a:p>
          <a:p>
            <a:pPr marR="0" algn="just"/>
            <a:r>
              <a:rPr lang="en-GB" sz="1200" b="0" i="0" u="none" strike="noStrike" baseline="0" dirty="0">
                <a:solidFill>
                  <a:srgbClr val="000000"/>
                </a:solidFill>
                <a:latin typeface="Arial" panose="020B0604020202020204" pitchFamily="34" charset="0"/>
              </a:rPr>
              <a:t>problem to be solved, as would be the case in a realistic situation in the  </a:t>
            </a:r>
          </a:p>
          <a:p>
            <a:pPr marR="0" algn="just"/>
            <a:r>
              <a:rPr lang="en-GB" sz="1200" b="0" i="0" u="none" strike="noStrike" baseline="0" dirty="0">
                <a:solidFill>
                  <a:srgbClr val="000000"/>
                </a:solidFill>
                <a:latin typeface="Arial" panose="020B0604020202020204" pitchFamily="34" charset="0"/>
              </a:rPr>
              <a:t>form of a requirement specification. The objective technical problem is thus  </a:t>
            </a:r>
          </a:p>
          <a:p>
            <a:pPr marR="0" algn="just"/>
            <a:r>
              <a:rPr lang="en-GB" sz="1200" b="0" i="0" u="none" strike="noStrike" baseline="0" dirty="0">
                <a:solidFill>
                  <a:srgbClr val="000000"/>
                </a:solidFill>
                <a:latin typeface="Arial" panose="020B0604020202020204" pitchFamily="34" charset="0"/>
              </a:rPr>
              <a:t>formulated as how to modify the method of D1 to implement in a technically  </a:t>
            </a:r>
          </a:p>
          <a:p>
            <a:pPr marR="0" algn="just"/>
            <a:r>
              <a:rPr lang="en-GB" sz="1200" b="0" i="0" u="none" strike="noStrike" baseline="0" dirty="0">
                <a:solidFill>
                  <a:srgbClr val="000000"/>
                </a:solidFill>
                <a:latin typeface="Arial" panose="020B0604020202020204" pitchFamily="34" charset="0"/>
              </a:rPr>
              <a:t>efficient manner the non-technical business concept defined by the  </a:t>
            </a:r>
          </a:p>
          <a:p>
            <a:pPr marR="0" algn="just"/>
            <a:r>
              <a:rPr lang="en-GB" sz="1200" b="0" i="0" u="none" strike="noStrike" baseline="0" dirty="0">
                <a:solidFill>
                  <a:srgbClr val="000000"/>
                </a:solidFill>
                <a:latin typeface="Arial" panose="020B0604020202020204" pitchFamily="34" charset="0"/>
              </a:rPr>
              <a:t>differences (1) and (2), which is given as a constraint to be met. </a:t>
            </a:r>
          </a:p>
          <a:p>
            <a:pPr marR="30" algn="just"/>
            <a:r>
              <a:rPr lang="en-GB" sz="1200" b="0" i="0" u="none" strike="noStrike" baseline="0" dirty="0">
                <a:solidFill>
                  <a:srgbClr val="000000"/>
                </a:solidFill>
                <a:latin typeface="Arial" panose="020B0604020202020204" pitchFamily="34" charset="0"/>
              </a:rPr>
              <a:t>Obviousness: Following requirement (1), it would have been a matter of  </a:t>
            </a:r>
          </a:p>
          <a:p>
            <a:pPr marR="30" algn="just"/>
            <a:r>
              <a:rPr lang="en-GB" sz="1200" b="0" i="0" u="none" strike="noStrike" baseline="0" dirty="0">
                <a:solidFill>
                  <a:srgbClr val="000000"/>
                </a:solidFill>
                <a:latin typeface="Arial" panose="020B0604020202020204" pitchFamily="34" charset="0"/>
              </a:rPr>
              <a:t>routine for the skilled person to adapt the mobile device used in D1 so as to  </a:t>
            </a:r>
          </a:p>
          <a:p>
            <a:pPr marR="30" algn="just"/>
            <a:r>
              <a:rPr lang="en-GB" sz="1200" b="0" i="0" u="none" strike="noStrike" baseline="0" dirty="0">
                <a:solidFill>
                  <a:srgbClr val="000000"/>
                </a:solidFill>
                <a:latin typeface="Arial" panose="020B0604020202020204" pitchFamily="34" charset="0"/>
              </a:rPr>
              <a:t>enable the user to select two or more products instead of a single one. It  </a:t>
            </a:r>
          </a:p>
          <a:p>
            <a:pPr marR="30" algn="just"/>
            <a:r>
              <a:rPr lang="en-GB" sz="1200" b="0" i="0" u="none" strike="noStrike" baseline="0" dirty="0">
                <a:solidFill>
                  <a:srgbClr val="000000"/>
                </a:solidFill>
                <a:latin typeface="Arial" panose="020B0604020202020204" pitchFamily="34" charset="0"/>
              </a:rPr>
              <a:t>would also have been obvious to assign the task of determining the optimal  </a:t>
            </a:r>
          </a:p>
          <a:p>
            <a:pPr marR="30" algn="just"/>
            <a:r>
              <a:rPr lang="en-GB" sz="1200" b="0" i="0" u="none" strike="noStrike" baseline="0" dirty="0">
                <a:solidFill>
                  <a:srgbClr val="000000"/>
                </a:solidFill>
                <a:latin typeface="Arial" panose="020B0604020202020204" pitchFamily="34" charset="0"/>
              </a:rPr>
              <a:t>shopping tour (arising from requirement (2)) to the server, by analogy with  </a:t>
            </a:r>
          </a:p>
          <a:p>
            <a:pPr marR="30" algn="just"/>
            <a:r>
              <a:rPr lang="en-GB" sz="1200" b="0" i="0" u="none" strike="noStrike" baseline="0" dirty="0">
                <a:solidFill>
                  <a:srgbClr val="000000"/>
                </a:solidFill>
                <a:latin typeface="Arial" panose="020B0604020202020204" pitchFamily="34" charset="0"/>
              </a:rPr>
              <a:t>the server likewise determining the nearest vendor in D1. Since the  </a:t>
            </a:r>
          </a:p>
          <a:p>
            <a:pPr marR="30" algn="just"/>
            <a:r>
              <a:rPr lang="en-GB" sz="1200" b="0" i="0" u="none" strike="noStrike" baseline="0" dirty="0">
                <a:solidFill>
                  <a:srgbClr val="000000"/>
                </a:solidFill>
                <a:latin typeface="Arial" panose="020B0604020202020204" pitchFamily="34" charset="0"/>
              </a:rPr>
              <a:t>objective technical problem further requires a technically efficient  </a:t>
            </a:r>
          </a:p>
          <a:p>
            <a:pPr marR="30" algn="just"/>
            <a:r>
              <a:rPr lang="en-GB" sz="1200" b="0" i="0" u="none" strike="noStrike" baseline="0" dirty="0">
                <a:solidFill>
                  <a:srgbClr val="000000"/>
                </a:solidFill>
                <a:latin typeface="Arial" panose="020B0604020202020204" pitchFamily="34" charset="0"/>
              </a:rPr>
              <a:t>implementation, the skilled person would have looked for efficient technical  </a:t>
            </a:r>
          </a:p>
          <a:p>
            <a:pPr marR="30" algn="just"/>
            <a:r>
              <a:rPr lang="en-GB" sz="1200" b="0" i="0" u="none" strike="noStrike" baseline="0" dirty="0">
                <a:solidFill>
                  <a:srgbClr val="000000"/>
                </a:solidFill>
                <a:latin typeface="Arial" panose="020B0604020202020204" pitchFamily="34" charset="0"/>
              </a:rPr>
              <a:t>implementations of the determination of a tour. A second document D2  </a:t>
            </a:r>
          </a:p>
          <a:p>
            <a:pPr marR="30" algn="just"/>
            <a:r>
              <a:rPr lang="en-GB" sz="1200" b="0" i="0" u="none" strike="noStrike" baseline="0" dirty="0">
                <a:solidFill>
                  <a:srgbClr val="000000"/>
                </a:solidFill>
                <a:latin typeface="Arial" panose="020B0604020202020204" pitchFamily="34" charset="0"/>
              </a:rPr>
              <a:t>discloses a travel planning system for determining travel trips, listing a set  </a:t>
            </a:r>
          </a:p>
          <a:p>
            <a:pPr marR="30" algn="just"/>
            <a:r>
              <a:rPr lang="en-GB" sz="1200" b="0" i="0" u="none" strike="noStrike" baseline="0" dirty="0">
                <a:solidFill>
                  <a:srgbClr val="000000"/>
                </a:solidFill>
                <a:latin typeface="Arial" panose="020B0604020202020204" pitchFamily="34" charset="0"/>
              </a:rPr>
              <a:t>of places to visit, and addresses this technical problem: the system of D2  </a:t>
            </a:r>
          </a:p>
          <a:p>
            <a:pPr marR="30" algn="just"/>
            <a:r>
              <a:rPr lang="en-GB" sz="1200" b="0" i="0" u="none" strike="noStrike" baseline="0" dirty="0">
                <a:solidFill>
                  <a:srgbClr val="000000"/>
                </a:solidFill>
                <a:latin typeface="Arial" panose="020B0604020202020204" pitchFamily="34" charset="0"/>
              </a:rPr>
              <a:t>accesses for this purpose a cache memory storing results of previous  </a:t>
            </a:r>
          </a:p>
          <a:p>
            <a:pPr marR="30" algn="just"/>
            <a:r>
              <a:rPr lang="en-GB" sz="1200" b="0" i="0" u="none" strike="noStrike" baseline="0" dirty="0">
                <a:solidFill>
                  <a:srgbClr val="000000"/>
                </a:solidFill>
                <a:latin typeface="Arial" panose="020B0604020202020204" pitchFamily="34" charset="0"/>
              </a:rPr>
              <a:t>queries. The skilled person would thus have considered the teaching of D2  </a:t>
            </a:r>
          </a:p>
          <a:p>
            <a:pPr marR="30" algn="just"/>
            <a:r>
              <a:rPr lang="en-GB" sz="1200" b="0" i="0" u="none" strike="noStrike" baseline="0" dirty="0">
                <a:solidFill>
                  <a:srgbClr val="000000"/>
                </a:solidFill>
                <a:latin typeface="Arial" panose="020B0604020202020204" pitchFamily="34" charset="0"/>
              </a:rPr>
              <a:t>and adapted the server in D1 to access and use a cache memory as </a:t>
            </a:r>
          </a:p>
          <a:p>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25</a:t>
            </a:fld>
            <a:endParaRPr lang="en-US"/>
          </a:p>
        </p:txBody>
      </p:sp>
    </p:spTree>
    <p:extLst>
      <p:ext uri="{BB962C8B-B14F-4D97-AF65-F5344CB8AC3E}">
        <p14:creationId xmlns:p14="http://schemas.microsoft.com/office/powerpoint/2010/main" val="3721087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Ensin kaikkia näyttävät tukevan, mutta Tekniseltä vaikuttavat termit voidaan tulkita ei-teknisiksi</a:t>
            </a:r>
          </a:p>
          <a:p>
            <a:endParaRPr lang="fi-FI" dirty="0"/>
          </a:p>
          <a:p>
            <a:r>
              <a:rPr lang="en-GB" dirty="0"/>
              <a:t>The differences between the subject-matter of claim 1 and D1 </a:t>
            </a:r>
          </a:p>
          <a:p>
            <a:r>
              <a:rPr lang="en-GB" dirty="0"/>
              <a:t>are: </a:t>
            </a:r>
          </a:p>
          <a:p>
            <a:r>
              <a:rPr lang="en-GB" dirty="0"/>
              <a:t>(1) Storing an indication of an available data rate of the data connection </a:t>
            </a:r>
          </a:p>
          <a:p>
            <a:r>
              <a:rPr lang="en-GB" dirty="0"/>
              <a:t>to the remote client, said available data rate being lower than the </a:t>
            </a:r>
          </a:p>
          <a:p>
            <a:r>
              <a:rPr lang="en-GB" dirty="0"/>
              <a:t>maximum data rate for the data connection to the remote client. </a:t>
            </a:r>
          </a:p>
          <a:p>
            <a:r>
              <a:rPr lang="en-GB" dirty="0"/>
              <a:t>(2) Using said available data rate to determine the rate at which the data </a:t>
            </a:r>
          </a:p>
          <a:p>
            <a:r>
              <a:rPr lang="en-GB" dirty="0"/>
              <a:t>is transmitted to the remote client (instead of transmitting the data at </a:t>
            </a:r>
          </a:p>
          <a:p>
            <a:r>
              <a:rPr lang="en-GB" dirty="0"/>
              <a:t>the maximum data rate stored for said remote client as in D1). </a:t>
            </a:r>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26</a:t>
            </a:fld>
            <a:endParaRPr lang="en-US"/>
          </a:p>
        </p:txBody>
      </p:sp>
    </p:spTree>
    <p:extLst>
      <p:ext uri="{BB962C8B-B14F-4D97-AF65-F5344CB8AC3E}">
        <p14:creationId xmlns:p14="http://schemas.microsoft.com/office/powerpoint/2010/main" val="2745117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Saa aikaan teknistä lisävaikutusta</a:t>
            </a:r>
            <a:br>
              <a:rPr lang="fi-FI" dirty="0"/>
            </a:br>
            <a:r>
              <a:rPr lang="fi-FI" dirty="0"/>
              <a:t>• Ohjaa teknistä prosessia tai tietokoneen sisäistä toimintaa</a:t>
            </a:r>
            <a:br>
              <a:rPr lang="fi-FI" dirty="0"/>
            </a:br>
            <a:r>
              <a:rPr lang="fi-FI" dirty="0"/>
              <a:t>• On käytettävissä informaation mallinnuksessa, ohjelmoinnissa tai ohjelmointikielessä tai</a:t>
            </a:r>
            <a:br>
              <a:rPr lang="fi-FI" dirty="0"/>
            </a:br>
            <a:r>
              <a:rPr lang="fi-FI" dirty="0"/>
              <a:t>• Liittyy datahakuun, dataformaattiin ja –rakenteeseen</a:t>
            </a:r>
          </a:p>
          <a:p>
            <a:endParaRPr lang="fi-FI" dirty="0"/>
          </a:p>
          <a:p>
            <a:r>
              <a:rPr lang="fi-FI" b="1" dirty="0"/>
              <a:t>Esimerkkejä patentoitavista ohjelmistoratkaisuista</a:t>
            </a:r>
          </a:p>
          <a:p>
            <a:r>
              <a:rPr lang="fi-FI" dirty="0"/>
              <a:t>• Tietokoneen sisäisen toiminnan ohjaus</a:t>
            </a:r>
            <a:br>
              <a:rPr lang="fi-FI" dirty="0"/>
            </a:br>
            <a:r>
              <a:rPr lang="fi-FI" dirty="0"/>
              <a:t>• Videon kompressoiminen</a:t>
            </a:r>
            <a:br>
              <a:rPr lang="fi-FI" dirty="0"/>
            </a:br>
            <a:r>
              <a:rPr lang="fi-FI" dirty="0"/>
              <a:t>• Lukkiutumattoman jarrujärjestelmän tai muun vastaavan järjestelmän ohjaaminen</a:t>
            </a:r>
            <a:br>
              <a:rPr lang="fi-FI" dirty="0"/>
            </a:br>
            <a:r>
              <a:rPr lang="fi-FI" dirty="0"/>
              <a:t>• Sähköisen viestinnän kryptaaminen</a:t>
            </a:r>
            <a:br>
              <a:rPr lang="fi-FI" dirty="0"/>
            </a:br>
            <a:r>
              <a:rPr lang="fi-FI" dirty="0"/>
              <a:t>• Indeksirakenne, jota käytetään tietokantahakuun</a:t>
            </a:r>
            <a:br>
              <a:rPr lang="fi-FI" dirty="0"/>
            </a:br>
            <a:r>
              <a:rPr lang="fi-FI" dirty="0"/>
              <a:t>• Koodinkääntäjiin liittyvät ratkaisut</a:t>
            </a:r>
            <a:br>
              <a:rPr lang="fi-FI" dirty="0"/>
            </a:br>
            <a:r>
              <a:rPr lang="fi-FI" dirty="0"/>
              <a:t>• Lääketieteelliset mittalaitteet</a:t>
            </a:r>
            <a:br>
              <a:rPr lang="fi-FI" dirty="0"/>
            </a:br>
            <a:r>
              <a:rPr lang="fi-FI" dirty="0"/>
              <a:t>• Sulautetut ohjelmistot lukemattomissa erilaisissa sovelluskohteissa, esimerkiksi tukiasemissa ja älypuhelimissa</a:t>
            </a:r>
          </a:p>
          <a:p>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27</a:t>
            </a:fld>
            <a:endParaRPr lang="en-US"/>
          </a:p>
        </p:txBody>
      </p:sp>
    </p:spTree>
    <p:extLst>
      <p:ext uri="{BB962C8B-B14F-4D97-AF65-F5344CB8AC3E}">
        <p14:creationId xmlns:p14="http://schemas.microsoft.com/office/powerpoint/2010/main" val="2541659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28</a:t>
            </a:fld>
            <a:endParaRPr lang="en-US"/>
          </a:p>
        </p:txBody>
      </p:sp>
    </p:spTree>
    <p:extLst>
      <p:ext uri="{BB962C8B-B14F-4D97-AF65-F5344CB8AC3E}">
        <p14:creationId xmlns:p14="http://schemas.microsoft.com/office/powerpoint/2010/main" val="826259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fi-FI" dirty="0"/>
              <a:t>System = </a:t>
            </a:r>
            <a:r>
              <a:rPr lang="fi-FI" dirty="0" err="1"/>
              <a:t>financial</a:t>
            </a:r>
            <a:r>
              <a:rPr lang="fi-FI" dirty="0"/>
              <a:t> </a:t>
            </a:r>
            <a:r>
              <a:rPr lang="fi-FI" dirty="0" err="1"/>
              <a:t>organisation</a:t>
            </a:r>
            <a:endParaRPr lang="fi-FI" dirty="0"/>
          </a:p>
          <a:p>
            <a:pPr lvl="1"/>
            <a:r>
              <a:rPr lang="fi-FI" dirty="0" err="1"/>
              <a:t>Means</a:t>
            </a:r>
            <a:r>
              <a:rPr lang="fi-FI" dirty="0"/>
              <a:t> = </a:t>
            </a:r>
            <a:r>
              <a:rPr lang="fi-FI" dirty="0" err="1"/>
              <a:t>organisational</a:t>
            </a:r>
            <a:r>
              <a:rPr lang="fi-FI" dirty="0"/>
              <a:t> </a:t>
            </a:r>
            <a:r>
              <a:rPr lang="fi-FI" dirty="0" err="1"/>
              <a:t>unit</a:t>
            </a:r>
            <a:endParaRPr lang="fi-FI" dirty="0"/>
          </a:p>
          <a:p>
            <a:pPr lvl="1"/>
            <a:r>
              <a:rPr lang="fi-FI" dirty="0"/>
              <a:t>Industry </a:t>
            </a:r>
            <a:r>
              <a:rPr lang="fi-FI" dirty="0" err="1"/>
              <a:t>covers</a:t>
            </a:r>
            <a:r>
              <a:rPr lang="fi-FI" dirty="0"/>
              <a:t> business, finance, </a:t>
            </a:r>
            <a:r>
              <a:rPr lang="fi-FI" dirty="0" err="1"/>
              <a:t>administration</a:t>
            </a:r>
            <a:r>
              <a:rPr lang="fi-FI" dirty="0"/>
              <a:t>, management</a:t>
            </a:r>
          </a:p>
          <a:p>
            <a:pPr lvl="1"/>
            <a:r>
              <a:rPr lang="fi-FI" dirty="0"/>
              <a:t>Kiertäminen : sähköinen huutokauppa ja eri aikaan perille saapuvat tarjoukset, lähettämisen aikaleima määrää ajan – ei ratkaise siirtoviivettä vaan </a:t>
            </a:r>
            <a:r>
              <a:rPr lang="fi-FI" dirty="0" err="1"/>
              <a:t>kertää</a:t>
            </a:r>
            <a:r>
              <a:rPr lang="fi-FI" dirty="0"/>
              <a:t> sen</a:t>
            </a:r>
          </a:p>
          <a:p>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29</a:t>
            </a:fld>
            <a:endParaRPr lang="en-US"/>
          </a:p>
        </p:txBody>
      </p:sp>
    </p:spTree>
    <p:extLst>
      <p:ext uri="{BB962C8B-B14F-4D97-AF65-F5344CB8AC3E}">
        <p14:creationId xmlns:p14="http://schemas.microsoft.com/office/powerpoint/2010/main" val="4098315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30</a:t>
            </a:fld>
            <a:endParaRPr lang="en-US"/>
          </a:p>
        </p:txBody>
      </p:sp>
    </p:spTree>
    <p:extLst>
      <p:ext uri="{BB962C8B-B14F-4D97-AF65-F5344CB8AC3E}">
        <p14:creationId xmlns:p14="http://schemas.microsoft.com/office/powerpoint/2010/main" val="252221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CBI = Centre for the Promotion of Imports from developing countries, </a:t>
            </a:r>
            <a:r>
              <a:rPr lang="en-GB" dirty="0" err="1"/>
              <a:t>alankomaat</a:t>
            </a:r>
            <a:endParaRPr lang="en-GB" dirty="0"/>
          </a:p>
          <a:p>
            <a:r>
              <a:rPr lang="en-GB" dirty="0" err="1"/>
              <a:t>TNovember</a:t>
            </a:r>
            <a:r>
              <a:rPr lang="en-GB" dirty="0"/>
              <a:t> 2019</a:t>
            </a:r>
          </a:p>
          <a:p>
            <a:r>
              <a:rPr lang="en-GB" dirty="0"/>
              <a:t>he report delves deeper into the global innovation landscape of two industries undergoing profound change. One is the automotive sector, where the adoption of autonomous vehicles technology is</a:t>
            </a:r>
          </a:p>
          <a:p>
            <a:endParaRPr lang="en-GB" dirty="0"/>
          </a:p>
          <a:p>
            <a:r>
              <a:rPr lang="en-GB" dirty="0"/>
              <a:t> Patent data suggest that traditional automakers and their suppliers are at the forefront of autonomous vehicles innovation. Ford, Toyota and Bosch – accounting for 357, 320 and 277 of AV patent families, respectively – are the top three autonomous vehicles patent applicants. However, non-automakers also feature in the list of top patent applicants. Google, and its autonomous vehicles subsidiary Waymo, are in eighth position with 156 patents, ahead of traditional automakers like Nissan, BMW, Toyota and Hyundai. Tech companies Uber and Delphi each have 62 AV patents and are jointly ranked 31st.</a:t>
            </a:r>
          </a:p>
          <a:p>
            <a:endParaRPr lang="en-US" dirty="0"/>
          </a:p>
        </p:txBody>
      </p:sp>
      <p:sp>
        <p:nvSpPr>
          <p:cNvPr id="4" name="Slide Number Placeholder 3"/>
          <p:cNvSpPr>
            <a:spLocks noGrp="1"/>
          </p:cNvSpPr>
          <p:nvPr>
            <p:ph type="sldNum" sz="quarter" idx="5"/>
          </p:nvPr>
        </p:nvSpPr>
        <p:spPr/>
        <p:txBody>
          <a:bodyPr/>
          <a:lstStyle/>
          <a:p>
            <a:fld id="{49B14CCB-32F3-384B-9BD7-EB308283EE18}" type="slidenum">
              <a:rPr lang="en-US" smtClean="0"/>
              <a:t>4</a:t>
            </a:fld>
            <a:endParaRPr lang="en-US"/>
          </a:p>
        </p:txBody>
      </p:sp>
    </p:spTree>
    <p:extLst>
      <p:ext uri="{BB962C8B-B14F-4D97-AF65-F5344CB8AC3E}">
        <p14:creationId xmlns:p14="http://schemas.microsoft.com/office/powerpoint/2010/main" val="41091644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31</a:t>
            </a:fld>
            <a:endParaRPr lang="en-US"/>
          </a:p>
        </p:txBody>
      </p:sp>
    </p:spTree>
    <p:extLst>
      <p:ext uri="{BB962C8B-B14F-4D97-AF65-F5344CB8AC3E}">
        <p14:creationId xmlns:p14="http://schemas.microsoft.com/office/powerpoint/2010/main" val="3068769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fi-FI" dirty="0"/>
              <a:t>Linkki fyysiseen todellisuuteen vaaditaan sisään- ja/tai ulostuloissa, jotta keksintö aikaansaa teknisen (lisä)vaikutuksen.</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Esimerkki patentoitavasta simulaatiokeksinnöstä: Lentokoneen tai muun vastaavan kulkuneuvon moottorin toiminnan kontrollointi perustuen simulaatiomalliin, joka kuvaa moottorin toimintaa. </a:t>
            </a:r>
          </a:p>
          <a:p>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32</a:t>
            </a:fld>
            <a:endParaRPr lang="en-US"/>
          </a:p>
        </p:txBody>
      </p:sp>
    </p:spTree>
    <p:extLst>
      <p:ext uri="{BB962C8B-B14F-4D97-AF65-F5344CB8AC3E}">
        <p14:creationId xmlns:p14="http://schemas.microsoft.com/office/powerpoint/2010/main" val="308321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Guidelinesiin</a:t>
            </a:r>
            <a:r>
              <a:rPr lang="fi-FI" dirty="0"/>
              <a:t> erityisesti tähän esimerkkejä</a:t>
            </a:r>
          </a:p>
          <a:p>
            <a:r>
              <a:rPr lang="fi-FI" dirty="0"/>
              <a:t>Ei ollut</a:t>
            </a:r>
          </a:p>
          <a:p>
            <a:r>
              <a:rPr lang="fi-FI" dirty="0"/>
              <a:t>Periaate input ja output tärkeitä – nämä koneoppimiset itsessään tunnettuja</a:t>
            </a:r>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33</a:t>
            </a:fld>
            <a:endParaRPr lang="en-US"/>
          </a:p>
        </p:txBody>
      </p:sp>
    </p:spTree>
    <p:extLst>
      <p:ext uri="{BB962C8B-B14F-4D97-AF65-F5344CB8AC3E}">
        <p14:creationId xmlns:p14="http://schemas.microsoft.com/office/powerpoint/2010/main" val="1323327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Machine </a:t>
            </a:r>
            <a:r>
              <a:rPr lang="fi-FI" dirty="0" err="1"/>
              <a:t>learning</a:t>
            </a:r>
            <a:r>
              <a:rPr lang="fi-FI" dirty="0"/>
              <a:t> on algoritmin nimi -&gt; ei tekninen</a:t>
            </a:r>
          </a:p>
          <a:p>
            <a:r>
              <a:rPr lang="fi-FI" dirty="0"/>
              <a:t>Toivomusluonteisia mutta 2D </a:t>
            </a:r>
            <a:r>
              <a:rPr lang="fi-FI" dirty="0" err="1"/>
              <a:t>plane</a:t>
            </a:r>
            <a:r>
              <a:rPr lang="fi-FI" dirty="0"/>
              <a:t> voi olla näytöllä oleva </a:t>
            </a:r>
            <a:endParaRPr lang="en-US" dirty="0"/>
          </a:p>
        </p:txBody>
      </p:sp>
      <p:sp>
        <p:nvSpPr>
          <p:cNvPr id="4" name="Slide Number Placeholder 3"/>
          <p:cNvSpPr>
            <a:spLocks noGrp="1"/>
          </p:cNvSpPr>
          <p:nvPr>
            <p:ph type="sldNum" sz="quarter" idx="5"/>
          </p:nvPr>
        </p:nvSpPr>
        <p:spPr/>
        <p:txBody>
          <a:bodyPr/>
          <a:lstStyle/>
          <a:p>
            <a:fld id="{49B14CCB-32F3-384B-9BD7-EB308283EE18}" type="slidenum">
              <a:rPr lang="en-US" smtClean="0"/>
              <a:t>34</a:t>
            </a:fld>
            <a:endParaRPr lang="en-US"/>
          </a:p>
        </p:txBody>
      </p:sp>
    </p:spTree>
    <p:extLst>
      <p:ext uri="{BB962C8B-B14F-4D97-AF65-F5344CB8AC3E}">
        <p14:creationId xmlns:p14="http://schemas.microsoft.com/office/powerpoint/2010/main" val="4269238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35</a:t>
            </a:fld>
            <a:endParaRPr lang="en-US"/>
          </a:p>
        </p:txBody>
      </p:sp>
    </p:spTree>
    <p:extLst>
      <p:ext uri="{BB962C8B-B14F-4D97-AF65-F5344CB8AC3E}">
        <p14:creationId xmlns:p14="http://schemas.microsoft.com/office/powerpoint/2010/main" val="678929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36</a:t>
            </a:fld>
            <a:endParaRPr lang="en-US"/>
          </a:p>
        </p:txBody>
      </p:sp>
    </p:spTree>
    <p:extLst>
      <p:ext uri="{BB962C8B-B14F-4D97-AF65-F5344CB8AC3E}">
        <p14:creationId xmlns:p14="http://schemas.microsoft.com/office/powerpoint/2010/main" val="2495977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Benson announced that the laws of nature, mental processes, and abstract ideas were not patent eligible because they were basic tools of scientific and technological work.15 It decided that patenting the program would be the same as patenting the conversion formula itself.16 To allow the patent would be to completely </a:t>
            </a:r>
            <a:r>
              <a:rPr lang="en-GB" dirty="0" err="1"/>
              <a:t>preempt</a:t>
            </a:r>
            <a:r>
              <a:rPr lang="en-GB" dirty="0"/>
              <a:t> any use of the formula.17 Therefore, the formula was not a patent-eligible process within the meaning of the Patent Act.18 The Court left open potential patent eligibility of processes not addressed by precedent, including computer programs.19 The Supreme Court had to deal with patent eligibility of a computer-implemented process six years later in Flook.20 </a:t>
            </a:r>
          </a:p>
          <a:p>
            <a:endParaRPr lang="en-GB" dirty="0"/>
          </a:p>
          <a:p>
            <a:r>
              <a:rPr lang="en-GB" dirty="0"/>
              <a:t>The Court recognized that the line between a patentable process and an unpatentable idea is not always clear.23 </a:t>
            </a:r>
          </a:p>
          <a:p>
            <a:r>
              <a:rPr lang="en-GB" dirty="0"/>
              <a:t>In </a:t>
            </a:r>
            <a:r>
              <a:rPr lang="en-GB" dirty="0" err="1"/>
              <a:t>Diehr</a:t>
            </a:r>
            <a:r>
              <a:rPr lang="en-GB" dirty="0"/>
              <a:t>, the Court decided that the use of a known algorithm—the Arrhenius equation—in the process of curing rubber qualified as a patentable process.32  The invention, however, must be considered as a whole when deciding whether it qualifies as patent-eligible subject </a:t>
            </a:r>
          </a:p>
          <a:p>
            <a:r>
              <a:rPr lang="en-GB" dirty="0"/>
              <a:t>The Court distinguished the patent claim from those in Benson and Flook.41 Those claims were to the algorithms themselves, while the claim in </a:t>
            </a:r>
            <a:r>
              <a:rPr lang="en-GB" dirty="0" err="1"/>
              <a:t>Diehr</a:t>
            </a:r>
            <a:r>
              <a:rPr lang="en-GB" dirty="0"/>
              <a:t> was to the application of the algorithm to the process of curing rubber.42 The Court in </a:t>
            </a:r>
            <a:r>
              <a:rPr lang="en-GB" dirty="0" err="1"/>
              <a:t>Diehr</a:t>
            </a:r>
            <a:r>
              <a:rPr lang="en-GB" dirty="0"/>
              <a:t> held that a claim that incorporated a formula into a process that involved “transforming or reducing an article to a different state or thing” satisfied the § 101 requirements</a:t>
            </a:r>
          </a:p>
          <a:p>
            <a:r>
              <a:rPr lang="en-GB" dirty="0"/>
              <a:t> In re Freeman,47 In re Walter,48 and In re Abele.49 The first step was to determine whether the patent claim directly or indirectly recited an algorithm.50 If the claim recited an algorithm, the second step determined if the algorithm was “applied in any manner to physical elements or process steps.”51 If the claimed invention was patent eligible without the presence of an algorithm, it did not automatically become unpatentable if it implemented the use of one.52</a:t>
            </a:r>
          </a:p>
          <a:p>
            <a:r>
              <a:rPr lang="en-GB" dirty="0"/>
              <a:t>The court formulated a new test for computer-implemented inventions in In re Alappat54 and State Street Bank &amp; Trust Co. v. Signature Financial Group, Inc.55 In order for a computer program to be patent eligible, it had to produce a “useful, </a:t>
            </a:r>
          </a:p>
          <a:p>
            <a:endParaRPr lang="fi-FI" dirty="0"/>
          </a:p>
        </p:txBody>
      </p:sp>
      <p:sp>
        <p:nvSpPr>
          <p:cNvPr id="4" name="Slide Number Placeholder 3"/>
          <p:cNvSpPr>
            <a:spLocks noGrp="1"/>
          </p:cNvSpPr>
          <p:nvPr>
            <p:ph type="sldNum" sz="quarter" idx="10"/>
          </p:nvPr>
        </p:nvSpPr>
        <p:spPr/>
        <p:txBody>
          <a:bodyPr/>
          <a:lstStyle/>
          <a:p>
            <a:fld id="{49B14CCB-32F3-384B-9BD7-EB308283EE18}" type="slidenum">
              <a:rPr lang="en-US" smtClean="0"/>
              <a:t>37</a:t>
            </a:fld>
            <a:endParaRPr lang="en-US"/>
          </a:p>
        </p:txBody>
      </p:sp>
    </p:spTree>
    <p:extLst>
      <p:ext uri="{BB962C8B-B14F-4D97-AF65-F5344CB8AC3E}">
        <p14:creationId xmlns:p14="http://schemas.microsoft.com/office/powerpoint/2010/main" val="5770183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49B14CCB-32F3-384B-9BD7-EB308283EE18}" type="slidenum">
              <a:rPr lang="en-US" smtClean="0"/>
              <a:t>38</a:t>
            </a:fld>
            <a:endParaRPr lang="en-US"/>
          </a:p>
        </p:txBody>
      </p:sp>
    </p:spTree>
    <p:extLst>
      <p:ext uri="{BB962C8B-B14F-4D97-AF65-F5344CB8AC3E}">
        <p14:creationId xmlns:p14="http://schemas.microsoft.com/office/powerpoint/2010/main" val="33578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Virasto käytti toistaiseksi apuna ”Patent-</a:t>
            </a:r>
            <a:r>
              <a:rPr lang="fi-FI" dirty="0" err="1"/>
              <a:t>eligibility</a:t>
            </a:r>
            <a:r>
              <a:rPr lang="fi-FI" dirty="0"/>
              <a:t> </a:t>
            </a:r>
            <a:r>
              <a:rPr lang="fi-FI" dirty="0" err="1"/>
              <a:t>guidance</a:t>
            </a:r>
            <a:r>
              <a:rPr lang="fi-FI" dirty="0"/>
              <a:t>” materiaalia 17.10.2020</a:t>
            </a:r>
          </a:p>
          <a:p>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39</a:t>
            </a:fld>
            <a:endParaRPr lang="en-US"/>
          </a:p>
        </p:txBody>
      </p:sp>
    </p:spTree>
    <p:extLst>
      <p:ext uri="{BB962C8B-B14F-4D97-AF65-F5344CB8AC3E}">
        <p14:creationId xmlns:p14="http://schemas.microsoft.com/office/powerpoint/2010/main" val="2353429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Kuva Federal circuit </a:t>
            </a:r>
            <a:r>
              <a:rPr lang="en-GB" dirty="0" err="1"/>
              <a:t>päätökset</a:t>
            </a:r>
            <a:r>
              <a:rPr lang="en-GB" dirty="0"/>
              <a:t> </a:t>
            </a:r>
            <a:r>
              <a:rPr lang="en-GB" dirty="0" err="1"/>
              <a:t>alice</a:t>
            </a:r>
            <a:r>
              <a:rPr lang="en-GB" dirty="0"/>
              <a:t> </a:t>
            </a:r>
            <a:r>
              <a:rPr lang="en-GB" dirty="0" err="1"/>
              <a:t>ja</a:t>
            </a:r>
            <a:r>
              <a:rPr lang="en-GB" dirty="0"/>
              <a:t> </a:t>
            </a:r>
            <a:r>
              <a:rPr lang="en-GB" dirty="0" err="1"/>
              <a:t>blogi</a:t>
            </a:r>
            <a:r>
              <a:rPr lang="en-GB" dirty="0"/>
              <a:t> </a:t>
            </a:r>
            <a:r>
              <a:rPr lang="en-GB" dirty="0" err="1"/>
              <a:t>julkaistu</a:t>
            </a:r>
            <a:r>
              <a:rPr lang="en-GB" dirty="0"/>
              <a:t> </a:t>
            </a:r>
            <a:r>
              <a:rPr lang="en-GB" dirty="0" err="1"/>
              <a:t>syyskuu</a:t>
            </a:r>
            <a:r>
              <a:rPr lang="en-GB" dirty="0"/>
              <a:t> 2020 - </a:t>
            </a:r>
          </a:p>
          <a:p>
            <a:r>
              <a:rPr lang="en-GB" dirty="0"/>
              <a:t>27-sivuiset </a:t>
            </a:r>
            <a:r>
              <a:rPr lang="en-GB" dirty="0" err="1"/>
              <a:t>ohjeet</a:t>
            </a:r>
            <a:endParaRPr lang="en-GB" dirty="0"/>
          </a:p>
          <a:p>
            <a:r>
              <a:rPr lang="en-GB" dirty="0"/>
              <a:t>Mathematical concepts – mathematical relationships, mathematical formulas or equations, mathematical calculations</a:t>
            </a:r>
          </a:p>
          <a:p>
            <a:r>
              <a:rPr lang="en-GB" dirty="0"/>
              <a:t>Certain methods of organizing human activity – fundamental economic principles or practises (including hedging, insurance, mitigating risk), commercial or legal interactions (including agreements in the form of contracts; legal obligations; advertising, marketing or sales activities or </a:t>
            </a:r>
            <a:r>
              <a:rPr lang="en-GB" dirty="0" err="1"/>
              <a:t>behaviors</a:t>
            </a:r>
            <a:r>
              <a:rPr lang="en-GB" dirty="0"/>
              <a:t>; business relations), managing personal </a:t>
            </a:r>
            <a:r>
              <a:rPr lang="en-GB" dirty="0" err="1"/>
              <a:t>behavious</a:t>
            </a:r>
            <a:r>
              <a:rPr lang="en-GB" dirty="0"/>
              <a:t> or relationships or interactions between people (including social activities, teaching, and following rules or instructions)</a:t>
            </a:r>
          </a:p>
          <a:p>
            <a:r>
              <a:rPr lang="en-GB" dirty="0"/>
              <a:t>Mental processes – concepts performed in the human mind (including an observation, evaluation, judgment, opinion)</a:t>
            </a:r>
          </a:p>
          <a:p>
            <a:r>
              <a:rPr lang="en-US" dirty="0"/>
              <a:t> 8.2.2020 </a:t>
            </a:r>
          </a:p>
        </p:txBody>
      </p:sp>
      <p:sp>
        <p:nvSpPr>
          <p:cNvPr id="4" name="Slide Number Placeholder 3"/>
          <p:cNvSpPr>
            <a:spLocks noGrp="1"/>
          </p:cNvSpPr>
          <p:nvPr>
            <p:ph type="sldNum" sz="quarter" idx="5"/>
          </p:nvPr>
        </p:nvSpPr>
        <p:spPr/>
        <p:txBody>
          <a:bodyPr/>
          <a:lstStyle/>
          <a:p>
            <a:fld id="{AAE52242-F0DD-E94C-92EB-563880816B77}" type="slidenum">
              <a:rPr lang="en-US" smtClean="0"/>
              <a:t>40</a:t>
            </a:fld>
            <a:endParaRPr lang="en-US"/>
          </a:p>
        </p:txBody>
      </p:sp>
    </p:spTree>
    <p:extLst>
      <p:ext uri="{BB962C8B-B14F-4D97-AF65-F5344CB8AC3E}">
        <p14:creationId xmlns:p14="http://schemas.microsoft.com/office/powerpoint/2010/main" val="288662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5</a:t>
            </a:fld>
            <a:endParaRPr lang="en-US"/>
          </a:p>
        </p:txBody>
      </p:sp>
    </p:spTree>
    <p:extLst>
      <p:ext uri="{BB962C8B-B14F-4D97-AF65-F5344CB8AC3E}">
        <p14:creationId xmlns:p14="http://schemas.microsoft.com/office/powerpoint/2010/main" val="3223994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DDR </a:t>
            </a:r>
            <a:r>
              <a:rPr lang="fi-FI" dirty="0" err="1"/>
              <a:t>holdings</a:t>
            </a:r>
            <a:r>
              <a:rPr lang="fi-FI" dirty="0"/>
              <a:t> business </a:t>
            </a:r>
            <a:r>
              <a:rPr lang="fi-FI" dirty="0" err="1"/>
              <a:t>challenge</a:t>
            </a:r>
            <a:r>
              <a:rPr lang="fi-FI" dirty="0"/>
              <a:t> </a:t>
            </a:r>
            <a:r>
              <a:rPr lang="fi-FI" dirty="0" err="1"/>
              <a:t>particular</a:t>
            </a:r>
            <a:r>
              <a:rPr lang="fi-FI" dirty="0"/>
              <a:t> to internet </a:t>
            </a:r>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41</a:t>
            </a:fld>
            <a:endParaRPr lang="en-US"/>
          </a:p>
        </p:txBody>
      </p:sp>
    </p:spTree>
    <p:extLst>
      <p:ext uri="{BB962C8B-B14F-4D97-AF65-F5344CB8AC3E}">
        <p14:creationId xmlns:p14="http://schemas.microsoft.com/office/powerpoint/2010/main" val="498984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Classen</a:t>
            </a:r>
            <a:r>
              <a:rPr lang="fi-FI" dirty="0"/>
              <a:t> –saattaa olla tyytyväinen</a:t>
            </a:r>
          </a:p>
          <a:p>
            <a:endParaRPr lang="fi-FI" dirty="0"/>
          </a:p>
          <a:p>
            <a:r>
              <a:rPr lang="fi-FI" dirty="0" err="1"/>
              <a:t>Päätöskissä</a:t>
            </a:r>
            <a:r>
              <a:rPr lang="fi-FI" dirty="0"/>
              <a:t> tänä vuonna tuntunut korostuvan ”tekninen ratkaisu tekniseen ongelmaan” tai ”parantaa tietokoneiden käyttämistä uudella tietokoneen </a:t>
            </a:r>
            <a:r>
              <a:rPr lang="fi-FI" dirty="0" err="1"/>
              <a:t>toimintavalla</a:t>
            </a:r>
            <a:r>
              <a:rPr lang="fi-FI" dirty="0"/>
              <a:t>”</a:t>
            </a:r>
          </a:p>
          <a:p>
            <a:r>
              <a:rPr lang="fi-FI" dirty="0"/>
              <a:t>Se että vaatimuksessa on jotain uutta, ei tee siitä vielä </a:t>
            </a:r>
            <a:r>
              <a:rPr lang="fi-FI" dirty="0" err="1"/>
              <a:t>patent-eligible</a:t>
            </a:r>
            <a:r>
              <a:rPr lang="fi-FI" dirty="0"/>
              <a:t> (patentointikelpoista)</a:t>
            </a:r>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42</a:t>
            </a:fld>
            <a:endParaRPr lang="en-US"/>
          </a:p>
        </p:txBody>
      </p:sp>
    </p:spTree>
    <p:extLst>
      <p:ext uri="{BB962C8B-B14F-4D97-AF65-F5344CB8AC3E}">
        <p14:creationId xmlns:p14="http://schemas.microsoft.com/office/powerpoint/2010/main" val="29544183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43</a:t>
            </a:fld>
            <a:endParaRPr lang="en-US"/>
          </a:p>
        </p:txBody>
      </p:sp>
    </p:spTree>
    <p:extLst>
      <p:ext uri="{BB962C8B-B14F-4D97-AF65-F5344CB8AC3E}">
        <p14:creationId xmlns:p14="http://schemas.microsoft.com/office/powerpoint/2010/main" val="6525482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44</a:t>
            </a:fld>
            <a:endParaRPr lang="en-US"/>
          </a:p>
        </p:txBody>
      </p:sp>
    </p:spTree>
    <p:extLst>
      <p:ext uri="{BB962C8B-B14F-4D97-AF65-F5344CB8AC3E}">
        <p14:creationId xmlns:p14="http://schemas.microsoft.com/office/powerpoint/2010/main" val="2312506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American Axle _</a:t>
            </a:r>
            <a:r>
              <a:rPr lang="en-GB" dirty="0" err="1"/>
              <a:t>voi</a:t>
            </a:r>
            <a:r>
              <a:rPr lang="en-GB" dirty="0"/>
              <a:t> olla </a:t>
            </a:r>
            <a:r>
              <a:rPr lang="en-GB" dirty="0" err="1"/>
              <a:t>että</a:t>
            </a:r>
            <a:r>
              <a:rPr lang="en-GB" dirty="0"/>
              <a:t> supreme court </a:t>
            </a:r>
            <a:r>
              <a:rPr lang="en-GB" dirty="0" err="1"/>
              <a:t>ottaa</a:t>
            </a:r>
            <a:r>
              <a:rPr lang="en-GB" dirty="0"/>
              <a:t> </a:t>
            </a:r>
            <a:r>
              <a:rPr lang="en-GB" dirty="0" err="1"/>
              <a:t>työn</a:t>
            </a:r>
            <a:r>
              <a:rPr lang="en-GB" dirty="0"/>
              <a:t> alle</a:t>
            </a:r>
          </a:p>
          <a:p>
            <a:r>
              <a:rPr lang="en-GB" dirty="0"/>
              <a:t>was ineligible because it required nothing more than the application of a natural law (Hooke’s law) to tune the liner to dampen certain vibrations. Hooke’s law is an equation that describes the relationship between an object’s mass, its stiffness, and the frequency at which the object vibrates.</a:t>
            </a:r>
          </a:p>
          <a:p>
            <a:endParaRPr lang="en-GB" dirty="0"/>
          </a:p>
          <a:p>
            <a:r>
              <a:rPr lang="en-GB" dirty="0"/>
              <a:t>The court further expounded upon O’Reilly v. Morse (1853), where the Supreme Court held a claim that used the natural law of electro-</a:t>
            </a:r>
            <a:r>
              <a:rPr lang="en-GB" dirty="0" err="1"/>
              <a:t>magnetisim</a:t>
            </a:r>
            <a:r>
              <a:rPr lang="en-GB" dirty="0"/>
              <a:t> for marking or printing intelligible characters was patent ineligible because it did not express what process or machinery was required to achieve the result. Similarly, the American Axle claim recites a natural law (Hooke’s law) and a result to be achieved (producing a liner to dampen specific vibrations). And just as the claim in O’Reilly did not recite any engineering to achieve a result, claim 22 does likewise.</a:t>
            </a:r>
          </a:p>
          <a:p>
            <a:endParaRPr lang="en-GB" dirty="0"/>
          </a:p>
          <a:p>
            <a:r>
              <a:rPr lang="en-GB" dirty="0"/>
              <a:t>American Axle had argued that liners were never used previously to attenuate bending mode vibrations and that the use of liners to attenuate multiple vibration modes was also unconventional. However, the majority explained that, insofar as claim 22 merely claims the achievement of results, it is directed to ineligible matter. The abstract idea itself cannot supply the inventive concept at step two.</a:t>
            </a:r>
          </a:p>
          <a:p>
            <a:endParaRPr lang="en-GB" dirty="0"/>
          </a:p>
          <a:p>
            <a:r>
              <a:rPr lang="en-GB" dirty="0"/>
              <a:t>An important takeaway from this case is to include sufficient structure and/or steps when drafting claims, as opposed to just claiming the result. Functional language that simply claims the result, in combination with use of a natural law (which may not even be explicitly stated in the claim!), may prove insufficient.</a:t>
            </a:r>
          </a:p>
          <a:p>
            <a:r>
              <a:rPr lang="en-GB" dirty="0"/>
              <a:t>but rather the patentee has not claimed precisely how to tune a liner to dampen both bending and shell mode vibrations.’ Judge Moore is exactly correct.”</a:t>
            </a:r>
          </a:p>
          <a:p>
            <a:r>
              <a:rPr lang="en-GB" dirty="0"/>
              <a:t>Either the specification (112(a)) or the claims (112(b)) are lacking in detail. Section 112 requires that the specification teach the person of ordinary skill in the art how to make and use the invention, and that the claims clearly set forth the metes and bounds of the property right. The Federal Circuit took issue with the claimed act of tuning, suggesting that the patentee improperly omitted necessary description of the tuning step in the claims. This, of course, is a requirement of the specification rather than the claims. Looking to the specification, we can see that the patentee explains what it means to tune a liner in terms of its effect but does not specifically state steps illustrating how to do so. The next logical question is whether it is</a:t>
            </a:r>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45</a:t>
            </a:fld>
            <a:endParaRPr lang="en-US"/>
          </a:p>
        </p:txBody>
      </p:sp>
    </p:spTree>
    <p:extLst>
      <p:ext uri="{BB962C8B-B14F-4D97-AF65-F5344CB8AC3E}">
        <p14:creationId xmlns:p14="http://schemas.microsoft.com/office/powerpoint/2010/main" val="1872813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i-FI" dirty="0"/>
              <a:t>Tällä hetkellä näyttää, että tekninen ratkaisu tekniseen ongelmaan on hyvä patentoitavuuden indikaattori ja selityksen yksityiskohtaisuus korostuu</a:t>
            </a:r>
          </a:p>
          <a:p>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46</a:t>
            </a:fld>
            <a:endParaRPr lang="en-US"/>
          </a:p>
        </p:txBody>
      </p:sp>
    </p:spTree>
    <p:extLst>
      <p:ext uri="{BB962C8B-B14F-4D97-AF65-F5344CB8AC3E}">
        <p14:creationId xmlns:p14="http://schemas.microsoft.com/office/powerpoint/2010/main" val="41463637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47</a:t>
            </a:fld>
            <a:endParaRPr lang="en-US"/>
          </a:p>
        </p:txBody>
      </p:sp>
    </p:spTree>
    <p:extLst>
      <p:ext uri="{BB962C8B-B14F-4D97-AF65-F5344CB8AC3E}">
        <p14:creationId xmlns:p14="http://schemas.microsoft.com/office/powerpoint/2010/main" val="147859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48</a:t>
            </a:fld>
            <a:endParaRPr lang="en-US"/>
          </a:p>
        </p:txBody>
      </p:sp>
    </p:spTree>
    <p:extLst>
      <p:ext uri="{BB962C8B-B14F-4D97-AF65-F5344CB8AC3E}">
        <p14:creationId xmlns:p14="http://schemas.microsoft.com/office/powerpoint/2010/main" val="35555634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49</a:t>
            </a:fld>
            <a:endParaRPr lang="en-US"/>
          </a:p>
        </p:txBody>
      </p:sp>
    </p:spTree>
    <p:extLst>
      <p:ext uri="{BB962C8B-B14F-4D97-AF65-F5344CB8AC3E}">
        <p14:creationId xmlns:p14="http://schemas.microsoft.com/office/powerpoint/2010/main" val="3623419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50</a:t>
            </a:fld>
            <a:endParaRPr lang="en-US"/>
          </a:p>
        </p:txBody>
      </p:sp>
    </p:spTree>
    <p:extLst>
      <p:ext uri="{BB962C8B-B14F-4D97-AF65-F5344CB8AC3E}">
        <p14:creationId xmlns:p14="http://schemas.microsoft.com/office/powerpoint/2010/main" val="74028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6</a:t>
            </a:fld>
            <a:endParaRPr lang="en-US"/>
          </a:p>
        </p:txBody>
      </p:sp>
    </p:spTree>
    <p:extLst>
      <p:ext uri="{BB962C8B-B14F-4D97-AF65-F5344CB8AC3E}">
        <p14:creationId xmlns:p14="http://schemas.microsoft.com/office/powerpoint/2010/main" val="20037244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3D-tulostus – tuote ei siirry</a:t>
            </a:r>
          </a:p>
        </p:txBody>
      </p:sp>
      <p:sp>
        <p:nvSpPr>
          <p:cNvPr id="4" name="Slide Number Placeholder 3"/>
          <p:cNvSpPr>
            <a:spLocks noGrp="1"/>
          </p:cNvSpPr>
          <p:nvPr>
            <p:ph type="sldNum" sz="quarter" idx="10"/>
          </p:nvPr>
        </p:nvSpPr>
        <p:spPr/>
        <p:txBody>
          <a:bodyPr/>
          <a:lstStyle/>
          <a:p>
            <a:fld id="{49B14CCB-32F3-384B-9BD7-EB308283EE18}" type="slidenum">
              <a:rPr lang="en-US" smtClean="0"/>
              <a:t>51</a:t>
            </a:fld>
            <a:endParaRPr lang="en-US"/>
          </a:p>
        </p:txBody>
      </p:sp>
    </p:spTree>
    <p:extLst>
      <p:ext uri="{BB962C8B-B14F-4D97-AF65-F5344CB8AC3E}">
        <p14:creationId xmlns:p14="http://schemas.microsoft.com/office/powerpoint/2010/main" val="4212797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000" dirty="0" err="1"/>
              <a:t>Frand</a:t>
            </a:r>
            <a:r>
              <a:rPr lang="fi-FI" sz="1000" dirty="0"/>
              <a:t>: t </a:t>
            </a:r>
            <a:r>
              <a:rPr lang="fi-FI" sz="1000" dirty="0" err="1"/>
              <a:t>should</a:t>
            </a:r>
            <a:r>
              <a:rPr lang="fi-FI" sz="1000" dirty="0"/>
              <a:t> </a:t>
            </a:r>
            <a:r>
              <a:rPr lang="fi-FI" sz="1000" dirty="0" err="1"/>
              <a:t>be</a:t>
            </a:r>
            <a:r>
              <a:rPr lang="fi-FI" sz="1000" dirty="0"/>
              <a:t> </a:t>
            </a:r>
            <a:r>
              <a:rPr lang="fi-FI" sz="1000" dirty="0" err="1"/>
              <a:t>clear</a:t>
            </a:r>
            <a:r>
              <a:rPr lang="fi-FI" sz="1000" dirty="0"/>
              <a:t> </a:t>
            </a:r>
            <a:r>
              <a:rPr lang="fi-FI" sz="1000" dirty="0" err="1"/>
              <a:t>that</a:t>
            </a:r>
            <a:r>
              <a:rPr lang="fi-FI" sz="1000" dirty="0"/>
              <a:t> </a:t>
            </a:r>
            <a:r>
              <a:rPr lang="fi-FI" sz="1000" dirty="0" err="1"/>
              <a:t>hold</a:t>
            </a:r>
            <a:r>
              <a:rPr lang="fi-FI" sz="1000" dirty="0"/>
              <a:t>-out is </a:t>
            </a:r>
            <a:r>
              <a:rPr lang="fi-FI" sz="1000" dirty="0" err="1"/>
              <a:t>not</a:t>
            </a:r>
            <a:r>
              <a:rPr lang="fi-FI" sz="1000" dirty="0"/>
              <a:t> a </a:t>
            </a:r>
            <a:r>
              <a:rPr lang="fi-FI" sz="1000" dirty="0" err="1"/>
              <a:t>hypothetical</a:t>
            </a:r>
            <a:r>
              <a:rPr lang="fi-FI" sz="1000" dirty="0"/>
              <a:t> </a:t>
            </a:r>
            <a:r>
              <a:rPr lang="fi-FI" sz="1000" dirty="0" err="1"/>
              <a:t>concern</a:t>
            </a:r>
            <a:r>
              <a:rPr lang="fi-FI" sz="1000" dirty="0"/>
              <a:t>. </a:t>
            </a:r>
            <a:r>
              <a:rPr lang="fi-FI" sz="1000" dirty="0" err="1"/>
              <a:t>Recent</a:t>
            </a:r>
            <a:r>
              <a:rPr lang="fi-FI" sz="1000" dirty="0"/>
              <a:t> </a:t>
            </a:r>
            <a:r>
              <a:rPr lang="fi-FI" sz="1000" dirty="0" err="1"/>
              <a:t>court</a:t>
            </a:r>
            <a:r>
              <a:rPr lang="fi-FI" sz="1000" dirty="0"/>
              <a:t> </a:t>
            </a:r>
            <a:r>
              <a:rPr lang="fi-FI" sz="1000" dirty="0" err="1"/>
              <a:t>findings</a:t>
            </a:r>
            <a:r>
              <a:rPr lang="fi-FI" sz="1000" dirty="0"/>
              <a:t> </a:t>
            </a:r>
            <a:r>
              <a:rPr lang="fi-FI" sz="1000" dirty="0" err="1"/>
              <a:t>have</a:t>
            </a:r>
            <a:r>
              <a:rPr lang="fi-FI" sz="1000" dirty="0"/>
              <a:t> </a:t>
            </a:r>
            <a:r>
              <a:rPr lang="fi-FI" sz="1000" dirty="0" err="1"/>
              <a:t>identified</a:t>
            </a:r>
            <a:r>
              <a:rPr lang="fi-FI" sz="1000" dirty="0"/>
              <a:t> </a:t>
            </a:r>
            <a:r>
              <a:rPr lang="fi-FI" sz="1000" dirty="0" err="1"/>
              <a:t>specific</a:t>
            </a:r>
            <a:r>
              <a:rPr lang="fi-FI" sz="1000" dirty="0"/>
              <a:t> </a:t>
            </a:r>
            <a:r>
              <a:rPr lang="fi-FI" sz="1000" dirty="0" err="1"/>
              <a:t>hold</a:t>
            </a:r>
            <a:r>
              <a:rPr lang="fi-FI" sz="1000" dirty="0"/>
              <a:t>-out </a:t>
            </a:r>
            <a:r>
              <a:rPr lang="fi-FI" sz="1000" dirty="0" err="1"/>
              <a:t>strategies</a:t>
            </a:r>
            <a:r>
              <a:rPr lang="fi-FI" sz="1000" dirty="0"/>
              <a:t> in </a:t>
            </a:r>
            <a:r>
              <a:rPr lang="fi-FI" sz="1000" dirty="0" err="1"/>
              <a:t>cases</a:t>
            </a:r>
            <a:r>
              <a:rPr lang="fi-FI" sz="1000" dirty="0"/>
              <a:t> </a:t>
            </a:r>
            <a:r>
              <a:rPr lang="fi-FI" sz="1000" dirty="0" err="1"/>
              <a:t>before</a:t>
            </a:r>
            <a:r>
              <a:rPr lang="fi-FI" sz="1000" dirty="0"/>
              <a:t> </a:t>
            </a:r>
            <a:r>
              <a:rPr lang="fi-FI" sz="1000" dirty="0" err="1"/>
              <a:t>them</a:t>
            </a:r>
            <a:r>
              <a:rPr lang="fi-FI" sz="1000" dirty="0"/>
              <a:t>. </a:t>
            </a:r>
            <a:r>
              <a:rPr lang="fi-FI" sz="1000" dirty="0" err="1"/>
              <a:t>These</a:t>
            </a:r>
            <a:r>
              <a:rPr lang="fi-FI" sz="1000" dirty="0"/>
              <a:t> data </a:t>
            </a:r>
            <a:r>
              <a:rPr lang="fi-FI" sz="1000" dirty="0" err="1"/>
              <a:t>points</a:t>
            </a:r>
            <a:r>
              <a:rPr lang="fi-FI" sz="1000" dirty="0"/>
              <a:t> </a:t>
            </a:r>
            <a:r>
              <a:rPr lang="fi-FI" sz="1000" dirty="0" err="1"/>
              <a:t>are</a:t>
            </a:r>
            <a:r>
              <a:rPr lang="fi-FI" sz="1000" dirty="0"/>
              <a:t> </a:t>
            </a:r>
            <a:r>
              <a:rPr lang="fi-FI" sz="1000" dirty="0" err="1"/>
              <a:t>timely</a:t>
            </a:r>
            <a:r>
              <a:rPr lang="fi-FI" sz="1000" dirty="0"/>
              <a:t> as </a:t>
            </a:r>
            <a:r>
              <a:rPr lang="fi-FI" sz="1000" dirty="0" err="1"/>
              <a:t>the</a:t>
            </a:r>
            <a:r>
              <a:rPr lang="fi-FI" sz="1000" dirty="0"/>
              <a:t> European Commission is </a:t>
            </a:r>
            <a:r>
              <a:rPr lang="fi-FI" sz="1000" dirty="0" err="1"/>
              <a:t>currently</a:t>
            </a:r>
            <a:r>
              <a:rPr lang="fi-FI" sz="1000" dirty="0"/>
              <a:t> </a:t>
            </a:r>
            <a:r>
              <a:rPr lang="fi-FI" sz="1000" dirty="0" err="1"/>
              <a:t>revising</a:t>
            </a:r>
            <a:r>
              <a:rPr lang="fi-FI" sz="1000" dirty="0"/>
              <a:t> </a:t>
            </a:r>
            <a:r>
              <a:rPr lang="fi-FI" sz="1000" dirty="0" err="1"/>
              <a:t>its</a:t>
            </a:r>
            <a:r>
              <a:rPr lang="fi-FI" sz="1000" dirty="0"/>
              <a:t> </a:t>
            </a:r>
            <a:r>
              <a:rPr lang="fi-FI" sz="1000" dirty="0" err="1"/>
              <a:t>antitrust</a:t>
            </a:r>
            <a:r>
              <a:rPr lang="fi-FI" sz="1000" dirty="0"/>
              <a:t> </a:t>
            </a:r>
            <a:r>
              <a:rPr lang="fi-FI" sz="1000" dirty="0" err="1"/>
              <a:t>guidance</a:t>
            </a:r>
            <a:r>
              <a:rPr lang="fi-FI" sz="1000" dirty="0"/>
              <a:t> on </a:t>
            </a:r>
            <a:r>
              <a:rPr lang="fi-FI" sz="1000" dirty="0" err="1"/>
              <a:t>standardisation</a:t>
            </a:r>
            <a:r>
              <a:rPr lang="fi-FI" sz="1000" dirty="0"/>
              <a:t> </a:t>
            </a:r>
            <a:r>
              <a:rPr lang="fi-FI" sz="1000" dirty="0" err="1"/>
              <a:t>agreements</a:t>
            </a:r>
            <a:r>
              <a:rPr lang="fi-FI" sz="1000" dirty="0"/>
              <a:t> (</a:t>
            </a:r>
            <a:r>
              <a:rPr lang="fi-FI" sz="1000" dirty="0" err="1"/>
              <a:t>the</a:t>
            </a:r>
            <a:r>
              <a:rPr lang="fi-FI" sz="1000" dirty="0"/>
              <a:t> 2011 </a:t>
            </a:r>
            <a:r>
              <a:rPr lang="fi-FI" sz="1000" dirty="0" err="1"/>
              <a:t>Guidelines</a:t>
            </a:r>
            <a:r>
              <a:rPr lang="fi-FI" sz="1000" dirty="0"/>
              <a:t> on </a:t>
            </a:r>
            <a:r>
              <a:rPr lang="fi-FI" sz="1000" dirty="0" err="1"/>
              <a:t>Horizontal</a:t>
            </a:r>
            <a:r>
              <a:rPr lang="fi-FI" sz="1000" dirty="0"/>
              <a:t> </a:t>
            </a:r>
            <a:r>
              <a:rPr lang="fi-FI" sz="1000" dirty="0" err="1"/>
              <a:t>Co-operation</a:t>
            </a:r>
            <a:r>
              <a:rPr lang="fi-FI" sz="1000" dirty="0"/>
              <a:t> </a:t>
            </a:r>
            <a:r>
              <a:rPr lang="fi-FI" sz="1000" dirty="0" err="1"/>
              <a:t>Agreements</a:t>
            </a:r>
            <a:r>
              <a:rPr lang="fi-FI" sz="1000" dirty="0"/>
              <a:t>), </a:t>
            </a:r>
            <a:r>
              <a:rPr lang="fi-FI" sz="1000" dirty="0" err="1"/>
              <a:t>notably</a:t>
            </a:r>
            <a:r>
              <a:rPr lang="fi-FI" sz="1000" dirty="0"/>
              <a:t> to </a:t>
            </a:r>
            <a:r>
              <a:rPr lang="fi-FI" sz="1000" dirty="0" err="1"/>
              <a:t>factor</a:t>
            </a:r>
            <a:r>
              <a:rPr lang="fi-FI" sz="1000" dirty="0"/>
              <a:t> in </a:t>
            </a:r>
            <a:r>
              <a:rPr lang="fi-FI" sz="1000" dirty="0" err="1"/>
              <a:t>developments</a:t>
            </a:r>
            <a:r>
              <a:rPr lang="fi-FI" sz="1000" dirty="0"/>
              <a:t> on SEP </a:t>
            </a:r>
            <a:r>
              <a:rPr lang="fi-FI" sz="1000" dirty="0" err="1"/>
              <a:t>licensing</a:t>
            </a:r>
            <a:r>
              <a:rPr lang="fi-FI" sz="1000" dirty="0"/>
              <a:t>. A </a:t>
            </a:r>
            <a:r>
              <a:rPr lang="fi-FI" sz="1000" dirty="0" err="1"/>
              <a:t>public</a:t>
            </a:r>
            <a:r>
              <a:rPr lang="fi-FI" sz="1000" dirty="0"/>
              <a:t> </a:t>
            </a:r>
            <a:r>
              <a:rPr lang="fi-FI" sz="1000" dirty="0" err="1"/>
              <a:t>consultation</a:t>
            </a:r>
            <a:r>
              <a:rPr lang="fi-FI" sz="1000" dirty="0"/>
              <a:t> is </a:t>
            </a:r>
            <a:r>
              <a:rPr lang="fi-FI" sz="1000" dirty="0" err="1"/>
              <a:t>ongoing</a:t>
            </a:r>
            <a:r>
              <a:rPr lang="fi-FI" sz="1000" dirty="0"/>
              <a:t>, </a:t>
            </a:r>
            <a:r>
              <a:rPr lang="fi-FI" sz="1000" dirty="0" err="1"/>
              <a:t>until</a:t>
            </a:r>
            <a:r>
              <a:rPr lang="fi-FI" sz="1000" dirty="0"/>
              <a:t> 12 </a:t>
            </a:r>
            <a:r>
              <a:rPr lang="fi-FI" sz="1000" dirty="0" err="1"/>
              <a:t>February</a:t>
            </a:r>
            <a:r>
              <a:rPr lang="fi-FI" sz="1000" dirty="0"/>
              <a:t> 2020, </a:t>
            </a:r>
            <a:r>
              <a:rPr lang="fi-FI" sz="1000" dirty="0" err="1"/>
              <a:t>where</a:t>
            </a:r>
            <a:r>
              <a:rPr lang="fi-FI" sz="1000" dirty="0"/>
              <a:t> </a:t>
            </a:r>
            <a:r>
              <a:rPr lang="fi-FI" sz="1000" dirty="0" err="1"/>
              <a:t>the</a:t>
            </a:r>
            <a:r>
              <a:rPr lang="fi-FI" sz="1000" dirty="0"/>
              <a:t> Commission </a:t>
            </a:r>
            <a:r>
              <a:rPr lang="fi-FI" sz="1000" dirty="0" err="1"/>
              <a:t>will</a:t>
            </a:r>
            <a:r>
              <a:rPr lang="fi-FI" sz="1000" dirty="0"/>
              <a:t> </a:t>
            </a:r>
            <a:r>
              <a:rPr lang="fi-FI" sz="1000" dirty="0" err="1"/>
              <a:t>consider</a:t>
            </a:r>
            <a:r>
              <a:rPr lang="fi-FI" sz="1000" dirty="0"/>
              <a:t> </a:t>
            </a:r>
            <a:r>
              <a:rPr lang="fi-FI" sz="1000" dirty="0" err="1"/>
              <a:t>the</a:t>
            </a:r>
            <a:r>
              <a:rPr lang="fi-FI" sz="1000" dirty="0"/>
              <a:t> </a:t>
            </a:r>
            <a:r>
              <a:rPr lang="fi-FI" sz="1000" dirty="0" err="1"/>
              <a:t>views</a:t>
            </a:r>
            <a:r>
              <a:rPr lang="fi-FI" sz="1000" dirty="0"/>
              <a:t> of market </a:t>
            </a:r>
            <a:r>
              <a:rPr lang="fi-FI" sz="1000" dirty="0" err="1"/>
              <a:t>participants</a:t>
            </a:r>
            <a:r>
              <a:rPr lang="fi-FI" sz="1000" dirty="0"/>
              <a:t>, </a:t>
            </a:r>
            <a:r>
              <a:rPr lang="fi-FI" sz="1000" dirty="0" err="1"/>
              <a:t>but</a:t>
            </a:r>
            <a:r>
              <a:rPr lang="fi-FI" sz="1000" dirty="0"/>
              <a:t> </a:t>
            </a:r>
            <a:r>
              <a:rPr lang="fi-FI" sz="1000" dirty="0" err="1"/>
              <a:t>also</a:t>
            </a:r>
            <a:r>
              <a:rPr lang="fi-FI" sz="1000" dirty="0"/>
              <a:t> </a:t>
            </a:r>
            <a:r>
              <a:rPr lang="fi-FI" sz="1000" dirty="0" err="1"/>
              <a:t>the</a:t>
            </a:r>
            <a:r>
              <a:rPr lang="fi-FI" sz="1000" dirty="0"/>
              <a:t> </a:t>
            </a:r>
            <a:r>
              <a:rPr lang="fi-FI" sz="1000" dirty="0" err="1"/>
              <a:t>views</a:t>
            </a:r>
            <a:r>
              <a:rPr lang="fi-FI" sz="1000" dirty="0"/>
              <a:t> of </a:t>
            </a:r>
            <a:r>
              <a:rPr lang="fi-FI" sz="1000" dirty="0" err="1"/>
              <a:t>the</a:t>
            </a:r>
            <a:r>
              <a:rPr lang="fi-FI" sz="1000" dirty="0"/>
              <a:t> European </a:t>
            </a:r>
            <a:r>
              <a:rPr lang="fi-FI" sz="1000" dirty="0" err="1"/>
              <a:t>courts</a:t>
            </a:r>
            <a:r>
              <a:rPr lang="fi-FI" sz="1000" dirty="0"/>
              <a:t>. </a:t>
            </a:r>
            <a:r>
              <a:rPr lang="fi-FI" sz="1000" dirty="0" err="1"/>
              <a:t>The</a:t>
            </a:r>
            <a:r>
              <a:rPr lang="fi-FI" sz="1000" dirty="0"/>
              <a:t> </a:t>
            </a:r>
            <a:r>
              <a:rPr lang="fi-FI" sz="1000" dirty="0" err="1"/>
              <a:t>guidelines</a:t>
            </a:r>
            <a:r>
              <a:rPr lang="fi-FI" sz="1000" dirty="0"/>
              <a:t>, </a:t>
            </a:r>
            <a:r>
              <a:rPr lang="fi-FI" sz="1000" dirty="0" err="1"/>
              <a:t>which</a:t>
            </a:r>
            <a:r>
              <a:rPr lang="fi-FI" sz="1000" dirty="0"/>
              <a:t> set out </a:t>
            </a:r>
            <a:r>
              <a:rPr lang="fi-FI" sz="1000" dirty="0" err="1"/>
              <a:t>the</a:t>
            </a:r>
            <a:r>
              <a:rPr lang="fi-FI" sz="1000" dirty="0"/>
              <a:t> </a:t>
            </a:r>
            <a:r>
              <a:rPr lang="fi-FI" sz="1000" dirty="0" err="1"/>
              <a:t>Commission’s</a:t>
            </a:r>
            <a:r>
              <a:rPr lang="fi-FI" sz="1000" dirty="0"/>
              <a:t> </a:t>
            </a:r>
            <a:r>
              <a:rPr lang="fi-FI" sz="1000" dirty="0" err="1"/>
              <a:t>competition</a:t>
            </a:r>
            <a:r>
              <a:rPr lang="fi-FI" sz="1000" dirty="0"/>
              <a:t> </a:t>
            </a:r>
          </a:p>
          <a:p>
            <a:endParaRPr lang="fi-FI" sz="1000" dirty="0"/>
          </a:p>
          <a:p>
            <a:r>
              <a:rPr lang="fi-FI" sz="1000" dirty="0" err="1"/>
              <a:t>The</a:t>
            </a:r>
            <a:r>
              <a:rPr lang="fi-FI" sz="1000" dirty="0"/>
              <a:t> LOT (License on </a:t>
            </a:r>
            <a:r>
              <a:rPr lang="fi-FI" sz="1000" dirty="0" err="1"/>
              <a:t>Transfer</a:t>
            </a:r>
            <a:r>
              <a:rPr lang="fi-FI" sz="1000" dirty="0"/>
              <a:t>) Network is a </a:t>
            </a:r>
            <a:r>
              <a:rPr lang="fi-FI" sz="1000" dirty="0" err="1"/>
              <a:t>nonprofit</a:t>
            </a:r>
            <a:r>
              <a:rPr lang="fi-FI" sz="1000" dirty="0"/>
              <a:t> </a:t>
            </a:r>
            <a:r>
              <a:rPr lang="fi-FI" sz="1000" dirty="0" err="1"/>
              <a:t>organization</a:t>
            </a:r>
            <a:r>
              <a:rPr lang="fi-FI" sz="1000" dirty="0"/>
              <a:t> </a:t>
            </a:r>
            <a:r>
              <a:rPr lang="fi-FI" sz="1000" dirty="0" err="1"/>
              <a:t>that</a:t>
            </a:r>
            <a:r>
              <a:rPr lang="fi-FI" sz="1000" dirty="0"/>
              <a:t> </a:t>
            </a:r>
            <a:r>
              <a:rPr lang="fi-FI" sz="1000" dirty="0" err="1"/>
              <a:t>was</a:t>
            </a:r>
            <a:r>
              <a:rPr lang="fi-FI" sz="1000" dirty="0"/>
              <a:t> </a:t>
            </a:r>
            <a:r>
              <a:rPr lang="fi-FI" sz="1000" dirty="0" err="1"/>
              <a:t>formed</a:t>
            </a:r>
            <a:r>
              <a:rPr lang="fi-FI" sz="1000" dirty="0"/>
              <a:t> to </a:t>
            </a:r>
            <a:r>
              <a:rPr lang="fi-FI" sz="1000" dirty="0" err="1"/>
              <a:t>combat</a:t>
            </a:r>
            <a:r>
              <a:rPr lang="fi-FI" sz="1000" dirty="0"/>
              <a:t> </a:t>
            </a:r>
            <a:r>
              <a:rPr lang="fi-FI" sz="1000" dirty="0" err="1"/>
              <a:t>patent</a:t>
            </a:r>
            <a:r>
              <a:rPr lang="fi-FI" sz="1000" dirty="0"/>
              <a:t> </a:t>
            </a:r>
            <a:r>
              <a:rPr lang="fi-FI" sz="1000" dirty="0" err="1"/>
              <a:t>assertion</a:t>
            </a:r>
            <a:r>
              <a:rPr lang="fi-FI" sz="1000" dirty="0"/>
              <a:t> </a:t>
            </a:r>
            <a:r>
              <a:rPr lang="fi-FI" sz="1000" dirty="0" err="1"/>
              <a:t>entities</a:t>
            </a:r>
            <a:r>
              <a:rPr lang="fi-FI" sz="1000" dirty="0"/>
              <a:t> (</a:t>
            </a:r>
            <a:r>
              <a:rPr lang="fi-FI" sz="1000" dirty="0" err="1"/>
              <a:t>PAEs</a:t>
            </a:r>
            <a:r>
              <a:rPr lang="fi-FI" sz="1000" dirty="0"/>
              <a:t>), </a:t>
            </a:r>
            <a:r>
              <a:rPr lang="fi-FI" sz="1000" dirty="0" err="1"/>
              <a:t>also</a:t>
            </a:r>
            <a:r>
              <a:rPr lang="fi-FI" sz="1000" dirty="0"/>
              <a:t> </a:t>
            </a:r>
            <a:r>
              <a:rPr lang="fi-FI" sz="1000" dirty="0" err="1"/>
              <a:t>known</a:t>
            </a:r>
            <a:r>
              <a:rPr lang="fi-FI" sz="1000" dirty="0"/>
              <a:t> as </a:t>
            </a:r>
            <a:r>
              <a:rPr lang="fi-FI" sz="1000" dirty="0" err="1"/>
              <a:t>patent</a:t>
            </a:r>
            <a:r>
              <a:rPr lang="fi-FI" sz="1000" dirty="0"/>
              <a:t> </a:t>
            </a:r>
            <a:r>
              <a:rPr lang="fi-FI" sz="1000" dirty="0" err="1"/>
              <a:t>trolls</a:t>
            </a:r>
            <a:r>
              <a:rPr lang="fi-FI" sz="1000" dirty="0"/>
              <a:t>, </a:t>
            </a:r>
            <a:r>
              <a:rPr lang="fi-FI" sz="1000" dirty="0" err="1"/>
              <a:t>by</a:t>
            </a:r>
            <a:r>
              <a:rPr lang="fi-FI" sz="1000" dirty="0"/>
              <a:t> cross-</a:t>
            </a:r>
            <a:r>
              <a:rPr lang="fi-FI" sz="1000" dirty="0" err="1"/>
              <a:t>licensing</a:t>
            </a:r>
            <a:r>
              <a:rPr lang="fi-FI" sz="1000" dirty="0"/>
              <a:t> </a:t>
            </a:r>
            <a:r>
              <a:rPr lang="fi-FI" sz="1000" dirty="0" err="1"/>
              <a:t>patents</a:t>
            </a:r>
            <a:r>
              <a:rPr lang="fi-FI" sz="1000" dirty="0"/>
              <a:t> </a:t>
            </a:r>
            <a:r>
              <a:rPr lang="fi-FI" sz="1000" dirty="0" err="1"/>
              <a:t>that</a:t>
            </a:r>
            <a:r>
              <a:rPr lang="fi-FI" sz="1000" dirty="0"/>
              <a:t> </a:t>
            </a:r>
            <a:r>
              <a:rPr lang="fi-FI" sz="1000" dirty="0" err="1"/>
              <a:t>fall</a:t>
            </a:r>
            <a:r>
              <a:rPr lang="fi-FI" sz="1000" dirty="0"/>
              <a:t> into </a:t>
            </a:r>
            <a:r>
              <a:rPr lang="fi-FI" sz="1000" dirty="0" err="1"/>
              <a:t>the</a:t>
            </a:r>
            <a:r>
              <a:rPr lang="fi-FI" sz="1000" dirty="0"/>
              <a:t> </a:t>
            </a:r>
            <a:r>
              <a:rPr lang="fi-FI" sz="1000" dirty="0" err="1"/>
              <a:t>hands</a:t>
            </a:r>
            <a:r>
              <a:rPr lang="fi-FI" sz="1000" dirty="0"/>
              <a:t> of </a:t>
            </a:r>
            <a:r>
              <a:rPr lang="fi-FI" sz="1000" dirty="0" err="1"/>
              <a:t>PAEs</a:t>
            </a:r>
            <a:r>
              <a:rPr lang="fi-FI" sz="1000" dirty="0"/>
              <a:t>.[1]</a:t>
            </a:r>
          </a:p>
          <a:p>
            <a:endParaRPr lang="fi-FI" sz="1000" dirty="0"/>
          </a:p>
          <a:p>
            <a:r>
              <a:rPr lang="fi-FI" sz="1000" dirty="0"/>
              <a:t>Sellaisista SEP-patenteista saa lisenssituloja, mutta samalla on velvoitettu lisensoimaan patentit FRAND-säädösten mukaisesti oikeudenmukaisin, kohtuullisin ja syrjimättömin ehdoin”, Vesterinen kertoo. </a:t>
            </a:r>
          </a:p>
          <a:p>
            <a:r>
              <a:rPr lang="fi-FI" sz="1000" dirty="0"/>
              <a:t>”</a:t>
            </a:r>
            <a:r>
              <a:rPr lang="fi-FI" sz="1000" dirty="0" err="1"/>
              <a:t>FRANDin</a:t>
            </a:r>
            <a:r>
              <a:rPr lang="fi-FI" sz="1000" dirty="0"/>
              <a:t> alaisena SEP-patenttiin saa lisenssin kohtuullisen järkevillä ehdoilla. </a:t>
            </a:r>
            <a:r>
              <a:rPr lang="fi-FI" sz="1000" dirty="0" err="1"/>
              <a:t>IoT:n</a:t>
            </a:r>
            <a:r>
              <a:rPr lang="fi-FI" sz="1000" dirty="0"/>
              <a:t> ja 5G:n tuomat haasteet eivät liitykään lisenssin saamiseen, vaan isoin kysymys on tällä hetkellä se, kuka maksaa ja kuinka paljon.” </a:t>
            </a:r>
          </a:p>
          <a:p>
            <a:r>
              <a:rPr lang="fi-FI" sz="1000" dirty="0"/>
              <a:t>Eri toimialoille on kehittynyt erilaisia pelisääntöjä siitä, kohdistuvatko lisenssimaksut yksittäisiin komponentteihin vai lopputuotteeseen. Näin ollen on eriäviä käytäntöjä siitä, ottaako lisenssin komponenttien valmistaja vai taho, joka kokoaa ja tuo markkinoille kuluttajille myytävän lopputuotteen. Kulttuurien törmätessä lisenssiriitoja ratkotaan näyttävästi kansainvälisissä oikeudenkäynneissä. ”Autoteollisuudessa on esimerkiksi totuttu siihen, että komponenttitoimittajat hankkivat tarvittavat lisenssit. Tietoliikenneteknologian puolella taas oletetaan, että lisenssin ostaa kuluttajalle päätyvän lopputuotteen tekijä. Lisenssin hinta eli korvaus standardipatenttien omistajille määräytyy siis tietoliikennepuolella kuluttajalle päätyvän laitteen hinnan perusteella. Valmiin auton hinta on huomattavasti suurempi kuin yhden tietoliikenneyhteyden sisältävän sirun hinta, mikä saattaa hiertää osapuolia”, Leinonen kertoo. </a:t>
            </a:r>
          </a:p>
          <a:p>
            <a:r>
              <a:rPr lang="fi-FI" sz="1000" dirty="0"/>
              <a:t>Standardipatenttien lisenssimaksut ovat FRAND-sääntöjen ansiosta kohtuullisia. </a:t>
            </a:r>
            <a:r>
              <a:rPr lang="fi-FI" sz="1000" dirty="0" err="1"/>
              <a:t>Avanci</a:t>
            </a:r>
            <a:r>
              <a:rPr lang="fi-FI" sz="1000" dirty="0"/>
              <a:t>-patenttipoolin listauksen mukaan esimerkiksi lisenssi hätäpuhelun soittamiseen on kolme dollaria autolta, kun taas viidentoista dollarin 4G-lisenssiin kuuluvat hätäpuheluiden lisäksi myös 2G, 3G ja 4G-yhteys. </a:t>
            </a:r>
          </a:p>
          <a:p>
            <a:endParaRPr lang="fi-FI" sz="1000" dirty="0"/>
          </a:p>
          <a:p>
            <a:r>
              <a:rPr lang="fi-FI" sz="1000" dirty="0" err="1"/>
              <a:t>Avanci</a:t>
            </a:r>
            <a:r>
              <a:rPr lang="fi-FI" sz="1000" dirty="0"/>
              <a:t> </a:t>
            </a:r>
            <a:r>
              <a:rPr lang="fi-FI" sz="1000" dirty="0" err="1"/>
              <a:t>shares</a:t>
            </a:r>
            <a:r>
              <a:rPr lang="fi-FI" sz="1000" dirty="0"/>
              <a:t> a </a:t>
            </a:r>
            <a:r>
              <a:rPr lang="fi-FI" sz="1000" dirty="0" err="1"/>
              <a:t>commitment</a:t>
            </a:r>
            <a:r>
              <a:rPr lang="fi-FI" sz="1000" dirty="0"/>
              <a:t> </a:t>
            </a:r>
            <a:r>
              <a:rPr lang="fi-FI" sz="1000" dirty="0" err="1"/>
              <a:t>with</a:t>
            </a:r>
            <a:r>
              <a:rPr lang="fi-FI" sz="1000" dirty="0"/>
              <a:t> </a:t>
            </a:r>
            <a:r>
              <a:rPr lang="fi-FI" sz="1000" dirty="0" err="1"/>
              <a:t>the</a:t>
            </a:r>
            <a:r>
              <a:rPr lang="fi-FI" sz="1000" dirty="0"/>
              <a:t> </a:t>
            </a:r>
            <a:r>
              <a:rPr lang="fi-FI" sz="1000" dirty="0" err="1"/>
              <a:t>IoT</a:t>
            </a:r>
            <a:r>
              <a:rPr lang="fi-FI" sz="1000" dirty="0"/>
              <a:t> </a:t>
            </a:r>
            <a:r>
              <a:rPr lang="fi-FI" sz="1000" dirty="0" err="1"/>
              <a:t>ecosystem</a:t>
            </a:r>
            <a:r>
              <a:rPr lang="fi-FI" sz="1000" dirty="0"/>
              <a:t> to </a:t>
            </a:r>
            <a:r>
              <a:rPr lang="fi-FI" sz="1000" dirty="0" err="1"/>
              <a:t>make</a:t>
            </a:r>
            <a:r>
              <a:rPr lang="fi-FI" sz="1000" dirty="0"/>
              <a:t> </a:t>
            </a:r>
            <a:r>
              <a:rPr lang="fi-FI" sz="1000" dirty="0" err="1"/>
              <a:t>the</a:t>
            </a:r>
            <a:r>
              <a:rPr lang="fi-FI" sz="1000" dirty="0"/>
              <a:t> </a:t>
            </a:r>
            <a:r>
              <a:rPr lang="fi-FI" sz="1000" dirty="0" err="1"/>
              <a:t>latest</a:t>
            </a:r>
            <a:r>
              <a:rPr lang="fi-FI" sz="1000" dirty="0"/>
              <a:t> </a:t>
            </a:r>
            <a:r>
              <a:rPr lang="fi-FI" sz="1000" dirty="0" err="1"/>
              <a:t>standard</a:t>
            </a:r>
            <a:r>
              <a:rPr lang="fi-FI" sz="1000" dirty="0"/>
              <a:t> </a:t>
            </a:r>
            <a:r>
              <a:rPr lang="fi-FI" sz="1000" dirty="0" err="1"/>
              <a:t>wireless</a:t>
            </a:r>
            <a:r>
              <a:rPr lang="fi-FI" sz="1000" dirty="0"/>
              <a:t> </a:t>
            </a:r>
            <a:r>
              <a:rPr lang="fi-FI" sz="1000" dirty="0" err="1"/>
              <a:t>technology</a:t>
            </a:r>
            <a:r>
              <a:rPr lang="fi-FI" sz="1000" dirty="0"/>
              <a:t> </a:t>
            </a:r>
            <a:r>
              <a:rPr lang="fi-FI" sz="1000" dirty="0" err="1"/>
              <a:t>available</a:t>
            </a:r>
            <a:r>
              <a:rPr lang="fi-FI" sz="1000" dirty="0"/>
              <a:t> in a </a:t>
            </a:r>
            <a:r>
              <a:rPr lang="fi-FI" sz="1000" dirty="0" err="1"/>
              <a:t>way</a:t>
            </a:r>
            <a:r>
              <a:rPr lang="fi-FI" sz="1000" dirty="0"/>
              <a:t> </a:t>
            </a:r>
            <a:r>
              <a:rPr lang="fi-FI" sz="1000" dirty="0" err="1"/>
              <a:t>that</a:t>
            </a:r>
            <a:r>
              <a:rPr lang="fi-FI" sz="1000" dirty="0"/>
              <a:t> is </a:t>
            </a:r>
            <a:r>
              <a:rPr lang="fi-FI" sz="1000" dirty="0" err="1"/>
              <a:t>fair</a:t>
            </a:r>
            <a:r>
              <a:rPr lang="fi-FI" sz="1000" dirty="0"/>
              <a:t>, </a:t>
            </a:r>
            <a:r>
              <a:rPr lang="fi-FI" sz="1000" dirty="0" err="1"/>
              <a:t>reasonable</a:t>
            </a:r>
            <a:r>
              <a:rPr lang="fi-FI" sz="1000" dirty="0"/>
              <a:t> and </a:t>
            </a:r>
            <a:r>
              <a:rPr lang="fi-FI" sz="1000" dirty="0" err="1"/>
              <a:t>non-discriminatory</a:t>
            </a:r>
            <a:r>
              <a:rPr lang="fi-FI" sz="1000" dirty="0"/>
              <a:t> (FRAND). </a:t>
            </a:r>
            <a:r>
              <a:rPr lang="fi-FI" sz="1000" dirty="0" err="1"/>
              <a:t>This</a:t>
            </a:r>
            <a:r>
              <a:rPr lang="fi-FI" sz="1000" dirty="0"/>
              <a:t> </a:t>
            </a:r>
            <a:r>
              <a:rPr lang="fi-FI" sz="1000" dirty="0" err="1"/>
              <a:t>well-established</a:t>
            </a:r>
            <a:r>
              <a:rPr lang="fi-FI" sz="1000" dirty="0"/>
              <a:t> </a:t>
            </a:r>
            <a:r>
              <a:rPr lang="fi-FI" sz="1000" dirty="0" err="1"/>
              <a:t>industry</a:t>
            </a:r>
            <a:r>
              <a:rPr lang="fi-FI" sz="1000" dirty="0"/>
              <a:t> </a:t>
            </a:r>
            <a:r>
              <a:rPr lang="fi-FI" sz="1000" dirty="0" err="1"/>
              <a:t>principle</a:t>
            </a:r>
            <a:r>
              <a:rPr lang="fi-FI" sz="1000" dirty="0"/>
              <a:t> </a:t>
            </a:r>
            <a:r>
              <a:rPr lang="fi-FI" sz="1000" dirty="0" err="1"/>
              <a:t>ensures</a:t>
            </a:r>
            <a:r>
              <a:rPr lang="fi-FI" sz="1000" dirty="0"/>
              <a:t> </a:t>
            </a:r>
            <a:r>
              <a:rPr lang="fi-FI" sz="1000" dirty="0" err="1"/>
              <a:t>that</a:t>
            </a:r>
            <a:r>
              <a:rPr lang="fi-FI" sz="1000" dirty="0"/>
              <a:t> </a:t>
            </a:r>
            <a:r>
              <a:rPr lang="fi-FI" sz="1000" dirty="0" err="1"/>
              <a:t>those</a:t>
            </a:r>
            <a:r>
              <a:rPr lang="fi-FI" sz="1000" dirty="0"/>
              <a:t> </a:t>
            </a:r>
            <a:r>
              <a:rPr lang="fi-FI" sz="1000" dirty="0" err="1"/>
              <a:t>using</a:t>
            </a:r>
            <a:r>
              <a:rPr lang="fi-FI" sz="1000" dirty="0"/>
              <a:t> </a:t>
            </a:r>
            <a:r>
              <a:rPr lang="fi-FI" sz="1000" dirty="0" err="1"/>
              <a:t>the</a:t>
            </a:r>
            <a:r>
              <a:rPr lang="fi-FI" sz="1000" dirty="0"/>
              <a:t> </a:t>
            </a:r>
            <a:r>
              <a:rPr lang="fi-FI" sz="1000" dirty="0" err="1"/>
              <a:t>technology</a:t>
            </a:r>
            <a:r>
              <a:rPr lang="fi-FI" sz="1000" dirty="0"/>
              <a:t> in </a:t>
            </a:r>
            <a:r>
              <a:rPr lang="fi-FI" sz="1000" dirty="0" err="1"/>
              <a:t>their</a:t>
            </a:r>
            <a:r>
              <a:rPr lang="fi-FI" sz="1000" dirty="0"/>
              <a:t> products </a:t>
            </a:r>
            <a:r>
              <a:rPr lang="fi-FI" sz="1000" dirty="0" err="1"/>
              <a:t>have</a:t>
            </a:r>
            <a:r>
              <a:rPr lang="fi-FI" sz="1000" dirty="0"/>
              <a:t> </a:t>
            </a:r>
            <a:r>
              <a:rPr lang="fi-FI" sz="1000" dirty="0" err="1"/>
              <a:t>access</a:t>
            </a:r>
            <a:r>
              <a:rPr lang="fi-FI" sz="1000" dirty="0"/>
              <a:t> at </a:t>
            </a:r>
            <a:r>
              <a:rPr lang="fi-FI" sz="1000" dirty="0" err="1"/>
              <a:t>terms</a:t>
            </a:r>
            <a:r>
              <a:rPr lang="fi-FI" sz="1000" dirty="0"/>
              <a:t> </a:t>
            </a:r>
            <a:r>
              <a:rPr lang="fi-FI" sz="1000" dirty="0" err="1"/>
              <a:t>well-aligned</a:t>
            </a:r>
            <a:r>
              <a:rPr lang="fi-FI" sz="1000" dirty="0"/>
              <a:t> </a:t>
            </a:r>
            <a:r>
              <a:rPr lang="fi-FI" sz="1000" dirty="0" err="1"/>
              <a:t>with</a:t>
            </a:r>
            <a:r>
              <a:rPr lang="fi-FI" sz="1000" dirty="0"/>
              <a:t> </a:t>
            </a:r>
            <a:r>
              <a:rPr lang="fi-FI" sz="1000" dirty="0" err="1"/>
              <a:t>their</a:t>
            </a:r>
            <a:r>
              <a:rPr lang="fi-FI" sz="1000" dirty="0"/>
              <a:t> </a:t>
            </a:r>
            <a:r>
              <a:rPr lang="fi-FI" sz="1000" dirty="0" err="1"/>
              <a:t>needs</a:t>
            </a:r>
            <a:r>
              <a:rPr lang="fi-FI" sz="1000" dirty="0"/>
              <a:t>, and </a:t>
            </a:r>
            <a:r>
              <a:rPr lang="fi-FI" sz="1000" dirty="0" err="1"/>
              <a:t>those</a:t>
            </a:r>
            <a:r>
              <a:rPr lang="fi-FI" sz="1000" dirty="0"/>
              <a:t> </a:t>
            </a:r>
            <a:r>
              <a:rPr lang="fi-FI" sz="1000" dirty="0" err="1"/>
              <a:t>creating</a:t>
            </a:r>
            <a:r>
              <a:rPr lang="fi-FI" sz="1000" dirty="0"/>
              <a:t> </a:t>
            </a:r>
            <a:r>
              <a:rPr lang="fi-FI" sz="1000" dirty="0" err="1"/>
              <a:t>wireless</a:t>
            </a:r>
            <a:r>
              <a:rPr lang="fi-FI" sz="1000" dirty="0"/>
              <a:t> </a:t>
            </a:r>
            <a:r>
              <a:rPr lang="fi-FI" sz="1000" dirty="0" err="1"/>
              <a:t>technology</a:t>
            </a:r>
            <a:r>
              <a:rPr lang="fi-FI" sz="1000" dirty="0"/>
              <a:t> </a:t>
            </a:r>
            <a:r>
              <a:rPr lang="fi-FI" sz="1000" dirty="0" err="1"/>
              <a:t>receive</a:t>
            </a:r>
            <a:r>
              <a:rPr lang="fi-FI" sz="1000" dirty="0"/>
              <a:t> a </a:t>
            </a:r>
            <a:r>
              <a:rPr lang="fi-FI" sz="1000" dirty="0" err="1"/>
              <a:t>fair</a:t>
            </a:r>
            <a:r>
              <a:rPr lang="fi-FI" sz="1000" dirty="0"/>
              <a:t> </a:t>
            </a:r>
            <a:r>
              <a:rPr lang="fi-FI" sz="1000" dirty="0" err="1"/>
              <a:t>return</a:t>
            </a:r>
            <a:r>
              <a:rPr lang="fi-FI" sz="1000" dirty="0"/>
              <a:t> on </a:t>
            </a:r>
            <a:r>
              <a:rPr lang="fi-FI" sz="1000" dirty="0" err="1"/>
              <a:t>their</a:t>
            </a:r>
            <a:r>
              <a:rPr lang="fi-FI" sz="1000" dirty="0"/>
              <a:t> </a:t>
            </a:r>
            <a:r>
              <a:rPr lang="fi-FI" sz="1000" dirty="0" err="1"/>
              <a:t>investment</a:t>
            </a:r>
            <a:r>
              <a:rPr lang="fi-FI" sz="1000" dirty="0"/>
              <a:t>.</a:t>
            </a:r>
          </a:p>
          <a:p>
            <a:r>
              <a:rPr lang="fi-FI" sz="1000" dirty="0" err="1"/>
              <a:t>Easy</a:t>
            </a:r>
            <a:r>
              <a:rPr lang="fi-FI" sz="1000" dirty="0"/>
              <a:t>, </a:t>
            </a:r>
            <a:r>
              <a:rPr lang="fi-FI" sz="1000" dirty="0" err="1"/>
              <a:t>uncomplicated</a:t>
            </a:r>
            <a:r>
              <a:rPr lang="fi-FI" sz="1000" dirty="0"/>
              <a:t> </a:t>
            </a:r>
            <a:r>
              <a:rPr lang="fi-FI" sz="1000" dirty="0" err="1"/>
              <a:t>possibilities</a:t>
            </a:r>
            <a:endParaRPr lang="fi-FI" sz="1000" dirty="0"/>
          </a:p>
          <a:p>
            <a:r>
              <a:rPr lang="fi-FI" sz="1000" dirty="0" err="1"/>
              <a:t>Avanci</a:t>
            </a:r>
            <a:r>
              <a:rPr lang="fi-FI" sz="1000" dirty="0"/>
              <a:t> is </a:t>
            </a:r>
            <a:r>
              <a:rPr lang="fi-FI" sz="1000" dirty="0" err="1"/>
              <a:t>committed</a:t>
            </a:r>
            <a:r>
              <a:rPr lang="fi-FI" sz="1000" dirty="0"/>
              <a:t> to </a:t>
            </a:r>
            <a:r>
              <a:rPr lang="fi-FI" sz="1000" dirty="0" err="1"/>
              <a:t>streamlining</a:t>
            </a:r>
            <a:r>
              <a:rPr lang="fi-FI" sz="1000" dirty="0"/>
              <a:t> </a:t>
            </a:r>
            <a:r>
              <a:rPr lang="fi-FI" sz="1000" dirty="0" err="1"/>
              <a:t>the</a:t>
            </a:r>
            <a:r>
              <a:rPr lang="fi-FI" sz="1000" dirty="0"/>
              <a:t> </a:t>
            </a:r>
            <a:r>
              <a:rPr lang="fi-FI" sz="1000" dirty="0" err="1"/>
              <a:t>technology-sharing</a:t>
            </a:r>
            <a:r>
              <a:rPr lang="fi-FI" sz="1000" dirty="0"/>
              <a:t> </a:t>
            </a:r>
            <a:r>
              <a:rPr lang="fi-FI" sz="1000" dirty="0" err="1"/>
              <a:t>process</a:t>
            </a:r>
            <a:r>
              <a:rPr lang="fi-FI" sz="1000" dirty="0"/>
              <a:t>. </a:t>
            </a:r>
            <a:r>
              <a:rPr lang="fi-FI" sz="1000" dirty="0" err="1"/>
              <a:t>Our</a:t>
            </a:r>
            <a:r>
              <a:rPr lang="fi-FI" sz="1000" dirty="0"/>
              <a:t> </a:t>
            </a:r>
            <a:r>
              <a:rPr lang="fi-FI" sz="1000" dirty="0" err="1"/>
              <a:t>transparent</a:t>
            </a:r>
            <a:r>
              <a:rPr lang="fi-FI" sz="1000" dirty="0"/>
              <a:t> </a:t>
            </a:r>
            <a:r>
              <a:rPr lang="fi-FI" sz="1000" dirty="0" err="1"/>
              <a:t>fixed</a:t>
            </a:r>
            <a:r>
              <a:rPr lang="fi-FI" sz="1000" dirty="0"/>
              <a:t> </a:t>
            </a:r>
            <a:r>
              <a:rPr lang="fi-FI" sz="1000" dirty="0" err="1"/>
              <a:t>price</a:t>
            </a:r>
            <a:r>
              <a:rPr lang="fi-FI" sz="1000" dirty="0"/>
              <a:t> royalty </a:t>
            </a:r>
            <a:r>
              <a:rPr lang="fi-FI" sz="1000" dirty="0" err="1"/>
              <a:t>model</a:t>
            </a:r>
            <a:r>
              <a:rPr lang="fi-FI" sz="1000" dirty="0"/>
              <a:t> </a:t>
            </a:r>
            <a:r>
              <a:rPr lang="fi-FI" sz="1000" dirty="0" err="1"/>
              <a:t>accommodates</a:t>
            </a:r>
            <a:r>
              <a:rPr lang="fi-FI" sz="1000" dirty="0"/>
              <a:t> </a:t>
            </a:r>
            <a:r>
              <a:rPr lang="fi-FI" sz="1000" dirty="0" err="1"/>
              <a:t>the</a:t>
            </a:r>
            <a:r>
              <a:rPr lang="fi-FI" sz="1000" dirty="0"/>
              <a:t> </a:t>
            </a:r>
            <a:r>
              <a:rPr lang="fi-FI" sz="1000" dirty="0" err="1"/>
              <a:t>wide</a:t>
            </a:r>
            <a:r>
              <a:rPr lang="fi-FI" sz="1000" dirty="0"/>
              <a:t> </a:t>
            </a:r>
            <a:r>
              <a:rPr lang="fi-FI" sz="1000" dirty="0" err="1"/>
              <a:t>range</a:t>
            </a:r>
            <a:r>
              <a:rPr lang="fi-FI" sz="1000" dirty="0"/>
              <a:t> of </a:t>
            </a:r>
            <a:r>
              <a:rPr lang="fi-FI" sz="1000" dirty="0" err="1"/>
              <a:t>uses</a:t>
            </a:r>
            <a:r>
              <a:rPr lang="fi-FI" sz="1000" dirty="0"/>
              <a:t> in </a:t>
            </a:r>
            <a:r>
              <a:rPr lang="fi-FI" sz="1000" dirty="0" err="1"/>
              <a:t>IoT</a:t>
            </a:r>
            <a:r>
              <a:rPr lang="fi-FI" sz="1000" dirty="0"/>
              <a:t> </a:t>
            </a:r>
            <a:r>
              <a:rPr lang="fi-FI" sz="1000" dirty="0" err="1"/>
              <a:t>connected</a:t>
            </a:r>
            <a:r>
              <a:rPr lang="fi-FI" sz="1000" dirty="0"/>
              <a:t> </a:t>
            </a:r>
            <a:r>
              <a:rPr lang="fi-FI" sz="1000" dirty="0" err="1"/>
              <a:t>devices</a:t>
            </a:r>
            <a:r>
              <a:rPr lang="fi-FI" sz="1000" dirty="0"/>
              <a:t>. </a:t>
            </a:r>
          </a:p>
          <a:p>
            <a:endParaRPr lang="fi-FI" dirty="0"/>
          </a:p>
        </p:txBody>
      </p:sp>
      <p:sp>
        <p:nvSpPr>
          <p:cNvPr id="4" name="Slide Number Placeholder 3"/>
          <p:cNvSpPr>
            <a:spLocks noGrp="1"/>
          </p:cNvSpPr>
          <p:nvPr>
            <p:ph type="sldNum" sz="quarter" idx="10"/>
          </p:nvPr>
        </p:nvSpPr>
        <p:spPr/>
        <p:txBody>
          <a:bodyPr/>
          <a:lstStyle/>
          <a:p>
            <a:fld id="{49B14CCB-32F3-384B-9BD7-EB308283EE18}" type="slidenum">
              <a:rPr lang="en-US" smtClean="0"/>
              <a:t>52</a:t>
            </a:fld>
            <a:endParaRPr lang="en-US"/>
          </a:p>
        </p:txBody>
      </p:sp>
    </p:spTree>
    <p:extLst>
      <p:ext uri="{BB962C8B-B14F-4D97-AF65-F5344CB8AC3E}">
        <p14:creationId xmlns:p14="http://schemas.microsoft.com/office/powerpoint/2010/main" val="9190692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Kvanttitietokoneet vie tämänkin romukoppaan</a:t>
            </a:r>
          </a:p>
        </p:txBody>
      </p:sp>
      <p:sp>
        <p:nvSpPr>
          <p:cNvPr id="4" name="Slide Number Placeholder 3"/>
          <p:cNvSpPr>
            <a:spLocks noGrp="1"/>
          </p:cNvSpPr>
          <p:nvPr>
            <p:ph type="sldNum" sz="quarter" idx="10"/>
          </p:nvPr>
        </p:nvSpPr>
        <p:spPr/>
        <p:txBody>
          <a:bodyPr/>
          <a:lstStyle/>
          <a:p>
            <a:fld id="{49B14CCB-32F3-384B-9BD7-EB308283EE18}" type="slidenum">
              <a:rPr lang="en-US" smtClean="0"/>
              <a:t>53</a:t>
            </a:fld>
            <a:endParaRPr lang="en-US"/>
          </a:p>
        </p:txBody>
      </p:sp>
    </p:spTree>
    <p:extLst>
      <p:ext uri="{BB962C8B-B14F-4D97-AF65-F5344CB8AC3E}">
        <p14:creationId xmlns:p14="http://schemas.microsoft.com/office/powerpoint/2010/main" val="3377898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Kemiassa on sanakirjamääritelmiä</a:t>
            </a:r>
          </a:p>
          <a:p>
            <a:r>
              <a:rPr lang="fi-FI" dirty="0"/>
              <a:t>Standardit eivät aina kelpaa</a:t>
            </a:r>
          </a:p>
        </p:txBody>
      </p:sp>
      <p:sp>
        <p:nvSpPr>
          <p:cNvPr id="4" name="Slide Number Placeholder 3"/>
          <p:cNvSpPr>
            <a:spLocks noGrp="1"/>
          </p:cNvSpPr>
          <p:nvPr>
            <p:ph type="sldNum" sz="quarter" idx="10"/>
          </p:nvPr>
        </p:nvSpPr>
        <p:spPr/>
        <p:txBody>
          <a:bodyPr/>
          <a:lstStyle/>
          <a:p>
            <a:fld id="{49B14CCB-32F3-384B-9BD7-EB308283EE18}" type="slidenum">
              <a:rPr lang="en-US" smtClean="0"/>
              <a:t>54</a:t>
            </a:fld>
            <a:endParaRPr lang="en-US"/>
          </a:p>
        </p:txBody>
      </p:sp>
    </p:spTree>
    <p:extLst>
      <p:ext uri="{BB962C8B-B14F-4D97-AF65-F5344CB8AC3E}">
        <p14:creationId xmlns:p14="http://schemas.microsoft.com/office/powerpoint/2010/main" val="4261059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55</a:t>
            </a:fld>
            <a:endParaRPr lang="en-US"/>
          </a:p>
        </p:txBody>
      </p:sp>
    </p:spTree>
    <p:extLst>
      <p:ext uri="{BB962C8B-B14F-4D97-AF65-F5344CB8AC3E}">
        <p14:creationId xmlns:p14="http://schemas.microsoft.com/office/powerpoint/2010/main" val="18182770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Puhutaan mustasta laatikosta – tarvitaanko koetuloksia, opetusmateriaalia </a:t>
            </a:r>
            <a:r>
              <a:rPr lang="fi-FI" dirty="0" err="1"/>
              <a:t>yms</a:t>
            </a:r>
            <a:r>
              <a:rPr lang="fi-FI" dirty="0"/>
              <a:t> </a:t>
            </a:r>
            <a:r>
              <a:rPr lang="fi-FI" dirty="0" err="1"/>
              <a:t>EPOssa</a:t>
            </a:r>
            <a:r>
              <a:rPr lang="fi-FI" dirty="0"/>
              <a:t> </a:t>
            </a:r>
            <a:r>
              <a:rPr lang="fi-FI" dirty="0" err="1"/>
              <a:t>suth</a:t>
            </a:r>
            <a:r>
              <a:rPr lang="fi-FI" dirty="0"/>
              <a:t> tuore päätös</a:t>
            </a:r>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56</a:t>
            </a:fld>
            <a:endParaRPr lang="en-US"/>
          </a:p>
        </p:txBody>
      </p:sp>
    </p:spTree>
    <p:extLst>
      <p:ext uri="{BB962C8B-B14F-4D97-AF65-F5344CB8AC3E}">
        <p14:creationId xmlns:p14="http://schemas.microsoft.com/office/powerpoint/2010/main" val="9205732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57</a:t>
            </a:fld>
            <a:endParaRPr lang="en-US"/>
          </a:p>
        </p:txBody>
      </p:sp>
    </p:spTree>
    <p:extLst>
      <p:ext uri="{BB962C8B-B14F-4D97-AF65-F5344CB8AC3E}">
        <p14:creationId xmlns:p14="http://schemas.microsoft.com/office/powerpoint/2010/main" val="18655779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Single </a:t>
            </a:r>
            <a:r>
              <a:rPr lang="fi-FI" dirty="0" err="1"/>
              <a:t>actor</a:t>
            </a:r>
            <a:r>
              <a:rPr lang="fi-FI" dirty="0"/>
              <a:t> lähetetään ensimmäiseltä laitteelta toiselle </a:t>
            </a:r>
            <a:r>
              <a:rPr lang="fi-FI" dirty="0" err="1"/>
              <a:t>laitteeell</a:t>
            </a:r>
            <a:r>
              <a:rPr lang="fi-FI" dirty="0"/>
              <a:t> vastaanotetaan ensimmäisessä laitteessa toiselta laitteelta</a:t>
            </a:r>
            <a:endParaRPr lang="en-US" dirty="0"/>
          </a:p>
        </p:txBody>
      </p:sp>
      <p:sp>
        <p:nvSpPr>
          <p:cNvPr id="4" name="Slide Number Placeholder 3"/>
          <p:cNvSpPr>
            <a:spLocks noGrp="1"/>
          </p:cNvSpPr>
          <p:nvPr>
            <p:ph type="sldNum" sz="quarter" idx="5"/>
          </p:nvPr>
        </p:nvSpPr>
        <p:spPr/>
        <p:txBody>
          <a:bodyPr/>
          <a:lstStyle/>
          <a:p>
            <a:fld id="{AAE52242-F0DD-E94C-92EB-563880816B77}" type="slidenum">
              <a:rPr lang="en-US" smtClean="0"/>
              <a:t>58</a:t>
            </a:fld>
            <a:endParaRPr lang="en-US"/>
          </a:p>
        </p:txBody>
      </p:sp>
    </p:spTree>
    <p:extLst>
      <p:ext uri="{BB962C8B-B14F-4D97-AF65-F5344CB8AC3E}">
        <p14:creationId xmlns:p14="http://schemas.microsoft.com/office/powerpoint/2010/main" val="22112311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data carrier signal carrying the computer program [product] of </a:t>
            </a:r>
            <a:endParaRPr lang="fi-FI" dirty="0"/>
          </a:p>
        </p:txBody>
      </p:sp>
      <p:sp>
        <p:nvSpPr>
          <p:cNvPr id="4" name="Slide Number Placeholder 3"/>
          <p:cNvSpPr>
            <a:spLocks noGrp="1"/>
          </p:cNvSpPr>
          <p:nvPr>
            <p:ph type="sldNum" sz="quarter" idx="10"/>
          </p:nvPr>
        </p:nvSpPr>
        <p:spPr/>
        <p:txBody>
          <a:bodyPr/>
          <a:lstStyle/>
          <a:p>
            <a:fld id="{49B14CCB-32F3-384B-9BD7-EB308283EE18}" type="slidenum">
              <a:rPr lang="en-US" smtClean="0"/>
              <a:t>59</a:t>
            </a:fld>
            <a:endParaRPr lang="en-US"/>
          </a:p>
        </p:txBody>
      </p:sp>
    </p:spTree>
    <p:extLst>
      <p:ext uri="{BB962C8B-B14F-4D97-AF65-F5344CB8AC3E}">
        <p14:creationId xmlns:p14="http://schemas.microsoft.com/office/powerpoint/2010/main" val="33328899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Tuli vähän </a:t>
            </a:r>
            <a:r>
              <a:rPr lang="fi-FI"/>
              <a:t>savolaisia vastauksia :</a:t>
            </a:r>
          </a:p>
        </p:txBody>
      </p:sp>
      <p:sp>
        <p:nvSpPr>
          <p:cNvPr id="4" name="Slide Number Placeholder 3"/>
          <p:cNvSpPr>
            <a:spLocks noGrp="1"/>
          </p:cNvSpPr>
          <p:nvPr>
            <p:ph type="sldNum" sz="quarter" idx="10"/>
          </p:nvPr>
        </p:nvSpPr>
        <p:spPr/>
        <p:txBody>
          <a:bodyPr/>
          <a:lstStyle/>
          <a:p>
            <a:fld id="{49B14CCB-32F3-384B-9BD7-EB308283EE18}" type="slidenum">
              <a:rPr lang="en-US" smtClean="0"/>
              <a:t>60</a:t>
            </a:fld>
            <a:endParaRPr lang="en-US"/>
          </a:p>
        </p:txBody>
      </p:sp>
    </p:spTree>
    <p:extLst>
      <p:ext uri="{BB962C8B-B14F-4D97-AF65-F5344CB8AC3E}">
        <p14:creationId xmlns:p14="http://schemas.microsoft.com/office/powerpoint/2010/main" val="427235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7</a:t>
            </a:fld>
            <a:endParaRPr lang="en-US"/>
          </a:p>
        </p:txBody>
      </p:sp>
    </p:spTree>
    <p:extLst>
      <p:ext uri="{BB962C8B-B14F-4D97-AF65-F5344CB8AC3E}">
        <p14:creationId xmlns:p14="http://schemas.microsoft.com/office/powerpoint/2010/main" val="17023301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61</a:t>
            </a:fld>
            <a:endParaRPr lang="en-US"/>
          </a:p>
        </p:txBody>
      </p:sp>
    </p:spTree>
    <p:extLst>
      <p:ext uri="{BB962C8B-B14F-4D97-AF65-F5344CB8AC3E}">
        <p14:creationId xmlns:p14="http://schemas.microsoft.com/office/powerpoint/2010/main" val="2518695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8</a:t>
            </a:fld>
            <a:endParaRPr lang="en-US"/>
          </a:p>
        </p:txBody>
      </p:sp>
    </p:spTree>
    <p:extLst>
      <p:ext uri="{BB962C8B-B14F-4D97-AF65-F5344CB8AC3E}">
        <p14:creationId xmlns:p14="http://schemas.microsoft.com/office/powerpoint/2010/main" val="161011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9</a:t>
            </a:fld>
            <a:endParaRPr lang="en-US"/>
          </a:p>
        </p:txBody>
      </p:sp>
    </p:spTree>
    <p:extLst>
      <p:ext uri="{BB962C8B-B14F-4D97-AF65-F5344CB8AC3E}">
        <p14:creationId xmlns:p14="http://schemas.microsoft.com/office/powerpoint/2010/main" val="264325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E52242-F0DD-E94C-92EB-563880816B77}" type="slidenum">
              <a:rPr lang="en-US" smtClean="0"/>
              <a:t>10</a:t>
            </a:fld>
            <a:endParaRPr lang="en-US"/>
          </a:p>
        </p:txBody>
      </p:sp>
    </p:spTree>
    <p:extLst>
      <p:ext uri="{BB962C8B-B14F-4D97-AF65-F5344CB8AC3E}">
        <p14:creationId xmlns:p14="http://schemas.microsoft.com/office/powerpoint/2010/main" val="391431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Intro Animation">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9144000" cy="51435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7053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Slide, illustrated - strategy">
    <p:spTree>
      <p:nvGrpSpPr>
        <p:cNvPr id="1" name=""/>
        <p:cNvGrpSpPr/>
        <p:nvPr/>
      </p:nvGrpSpPr>
      <p:grpSpPr>
        <a:xfrm>
          <a:off x="0" y="0"/>
          <a:ext cx="0" cy="0"/>
          <a:chOff x="0" y="0"/>
          <a:chExt cx="0" cy="0"/>
        </a:xfrm>
      </p:grpSpPr>
      <p:pic>
        <p:nvPicPr>
          <p:cNvPr id="6" name="Picture 5" descr="powerpoint4_mini.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004242" y="-9769"/>
            <a:ext cx="2217912" cy="4500061"/>
          </a:xfrm>
          <a:prstGeom prst="rect">
            <a:avLst/>
          </a:prstGeom>
        </p:spPr>
      </p:pic>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2" name="Rectangle 11"/>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9" name="Picture 18"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61820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Slide, illustrated - design 2">
    <p:spTree>
      <p:nvGrpSpPr>
        <p:cNvPr id="1" name=""/>
        <p:cNvGrpSpPr/>
        <p:nvPr/>
      </p:nvGrpSpPr>
      <p:grpSpPr>
        <a:xfrm>
          <a:off x="0" y="0"/>
          <a:ext cx="0" cy="0"/>
          <a:chOff x="0" y="0"/>
          <a:chExt cx="0" cy="0"/>
        </a:xfrm>
      </p:grpSpPr>
      <p:pic>
        <p:nvPicPr>
          <p:cNvPr id="3" name="Picture 2" descr="powerpoint3_mini.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004242" y="0"/>
            <a:ext cx="2208142" cy="4509830"/>
          </a:xfrm>
          <a:prstGeom prst="rect">
            <a:avLst/>
          </a:prstGeom>
        </p:spPr>
      </p:pic>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2" name="Rectangle 11"/>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9" name="Picture 18"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3821583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Slide, illustrated 7">
    <p:spTree>
      <p:nvGrpSpPr>
        <p:cNvPr id="1" name=""/>
        <p:cNvGrpSpPr/>
        <p:nvPr/>
      </p:nvGrpSpPr>
      <p:grpSpPr>
        <a:xfrm>
          <a:off x="0" y="0"/>
          <a:ext cx="0" cy="0"/>
          <a:chOff x="0" y="0"/>
          <a:chExt cx="0" cy="0"/>
        </a:xfrm>
      </p:grpSpPr>
      <p:pic>
        <p:nvPicPr>
          <p:cNvPr id="3" name="Picture 2" descr="powerpoint1_mini.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004241" y="0"/>
            <a:ext cx="2208144" cy="4509830"/>
          </a:xfrm>
          <a:prstGeom prst="rect">
            <a:avLst/>
          </a:prstGeom>
        </p:spPr>
      </p:pic>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2" name="Rectangle 11"/>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9" name="Picture 18"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3109836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ic Text Slide with Picture">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a:t>Slide subtitle</a:t>
            </a:r>
            <a:endParaRPr lang="fi-FI" dirty="0"/>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0" name="Picture Placeholder 2"/>
          <p:cNvSpPr>
            <a:spLocks noGrp="1"/>
          </p:cNvSpPr>
          <p:nvPr>
            <p:ph type="pic" idx="11"/>
          </p:nvPr>
        </p:nvSpPr>
        <p:spPr>
          <a:xfrm>
            <a:off x="7004242" y="1"/>
            <a:ext cx="2139758" cy="4391942"/>
          </a:xfrm>
          <a:prstGeom prst="rect">
            <a:avLst/>
          </a:prstGeom>
        </p:spPr>
        <p:txBody>
          <a:bodyPr/>
          <a:lstStyle>
            <a:lvl1pPr marL="0" indent="0">
              <a:buNone/>
              <a:defRPr sz="1600">
                <a:solidFill>
                  <a:schemeClr val="accent2"/>
                </a:solidFill>
                <a:latin typeface="Franklin Gothic Book"/>
                <a:cs typeface="Franklin Gothic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Rectangle 12"/>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5" name="Picture 14" descr="kolster_webaddre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7" name="Straight Connector 16"/>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22" name="Picture 21" descr="kolster-logo-footer-powerpo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3" name="TextBox 22"/>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1890737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hinadesk-icon Text Slide">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33877" y="1454929"/>
            <a:ext cx="6971200"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pic>
        <p:nvPicPr>
          <p:cNvPr id="3" name="Picture 2" descr="banneri-ikoni_chinades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22659" y="-171479"/>
            <a:ext cx="3764835" cy="3252816"/>
          </a:xfrm>
          <a:prstGeom prst="rect">
            <a:avLst/>
          </a:prstGeom>
        </p:spPr>
      </p:pic>
      <p:sp>
        <p:nvSpPr>
          <p:cNvPr id="12" name="Rectangle 11"/>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9" name="Picture 18"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1352040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egal-icon Text Slide">
    <p:spTree>
      <p:nvGrpSpPr>
        <p:cNvPr id="1" name=""/>
        <p:cNvGrpSpPr/>
        <p:nvPr/>
      </p:nvGrpSpPr>
      <p:grpSpPr>
        <a:xfrm>
          <a:off x="0" y="0"/>
          <a:ext cx="0" cy="0"/>
          <a:chOff x="0" y="0"/>
          <a:chExt cx="0" cy="0"/>
        </a:xfrm>
      </p:grpSpPr>
      <p:pic>
        <p:nvPicPr>
          <p:cNvPr id="6" name="Picture 5" descr="banneri-ikoni_oikeuksienkaytt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8783" y="528616"/>
            <a:ext cx="3091482" cy="3641293"/>
          </a:xfrm>
          <a:prstGeom prst="rect">
            <a:avLst/>
          </a:prstGeom>
        </p:spPr>
      </p:pic>
      <p:sp>
        <p:nvSpPr>
          <p:cNvPr id="4" name="Text Placeholder 3"/>
          <p:cNvSpPr>
            <a:spLocks noGrp="1"/>
          </p:cNvSpPr>
          <p:nvPr>
            <p:ph type="body" sz="half" idx="2" hasCustomPrompt="1"/>
          </p:nvPr>
        </p:nvSpPr>
        <p:spPr>
          <a:xfrm>
            <a:off x="433877" y="1454929"/>
            <a:ext cx="6971200"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2" name="Rectangle 11"/>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9" name="Picture 18"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3734038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Prights-icon Text Slide">
    <p:spTree>
      <p:nvGrpSpPr>
        <p:cNvPr id="1" name=""/>
        <p:cNvGrpSpPr/>
        <p:nvPr/>
      </p:nvGrpSpPr>
      <p:grpSpPr>
        <a:xfrm>
          <a:off x="0" y="0"/>
          <a:ext cx="0" cy="0"/>
          <a:chOff x="0" y="0"/>
          <a:chExt cx="0" cy="0"/>
        </a:xfrm>
      </p:grpSpPr>
      <p:pic>
        <p:nvPicPr>
          <p:cNvPr id="6" name="Picture 5" descr="banneri-ikoni_immateriaalioi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25308" y="1710759"/>
            <a:ext cx="3052568" cy="2750226"/>
          </a:xfrm>
          <a:prstGeom prst="rect">
            <a:avLst/>
          </a:prstGeom>
        </p:spPr>
      </p:pic>
      <p:sp>
        <p:nvSpPr>
          <p:cNvPr id="4" name="Text Placeholder 3"/>
          <p:cNvSpPr>
            <a:spLocks noGrp="1"/>
          </p:cNvSpPr>
          <p:nvPr>
            <p:ph type="body" sz="half" idx="2" hasCustomPrompt="1"/>
          </p:nvPr>
        </p:nvSpPr>
        <p:spPr>
          <a:xfrm>
            <a:off x="433877" y="1454929"/>
            <a:ext cx="6971200"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2" name="Rectangle 11"/>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9" name="Picture 18"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45442"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1174927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rategia-icon Text Slide">
    <p:spTree>
      <p:nvGrpSpPr>
        <p:cNvPr id="1" name=""/>
        <p:cNvGrpSpPr/>
        <p:nvPr/>
      </p:nvGrpSpPr>
      <p:grpSpPr>
        <a:xfrm>
          <a:off x="0" y="0"/>
          <a:ext cx="0" cy="0"/>
          <a:chOff x="0" y="0"/>
          <a:chExt cx="0" cy="0"/>
        </a:xfrm>
      </p:grpSpPr>
      <p:pic>
        <p:nvPicPr>
          <p:cNvPr id="3" name="Picture 2" descr="banneri-ikoni_IPRstrategi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5920154" y="799557"/>
            <a:ext cx="3702538" cy="3501770"/>
          </a:xfrm>
          <a:prstGeom prst="rect">
            <a:avLst/>
          </a:prstGeom>
        </p:spPr>
      </p:pic>
      <p:sp>
        <p:nvSpPr>
          <p:cNvPr id="4" name="Text Placeholder 3"/>
          <p:cNvSpPr>
            <a:spLocks noGrp="1"/>
          </p:cNvSpPr>
          <p:nvPr>
            <p:ph type="body" sz="half" idx="2" hasCustomPrompt="1"/>
          </p:nvPr>
        </p:nvSpPr>
        <p:spPr>
          <a:xfrm>
            <a:off x="433877" y="1454929"/>
            <a:ext cx="6971200"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2" name="Rectangle 11"/>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9" name="Picture 18"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338985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ullets Slide with Picture">
    <p:spTree>
      <p:nvGrpSpPr>
        <p:cNvPr id="1" name=""/>
        <p:cNvGrpSpPr/>
        <p:nvPr/>
      </p:nvGrpSpPr>
      <p:grpSpPr>
        <a:xfrm>
          <a:off x="0" y="0"/>
          <a:ext cx="0" cy="0"/>
          <a:chOff x="0" y="0"/>
          <a:chExt cx="0" cy="0"/>
        </a:xfrm>
      </p:grpSpPr>
      <p:sp>
        <p:nvSpPr>
          <p:cNvPr id="14" name="Content Placeholder 3"/>
          <p:cNvSpPr>
            <a:spLocks noGrp="1"/>
          </p:cNvSpPr>
          <p:nvPr>
            <p:ph sz="half" idx="12"/>
          </p:nvPr>
        </p:nvSpPr>
        <p:spPr>
          <a:xfrm>
            <a:off x="433876" y="1465806"/>
            <a:ext cx="3118219" cy="2681403"/>
          </a:xfrm>
          <a:prstGeom prst="rect">
            <a:avLst/>
          </a:prstGeom>
        </p:spPr>
        <p:txBody>
          <a:bodyPr>
            <a:normAutofit/>
          </a:bodyPr>
          <a:lstStyle>
            <a:lvl1pPr>
              <a:buClr>
                <a:schemeClr val="accent1"/>
              </a:buClr>
              <a:defRPr sz="1400">
                <a:latin typeface="Franklin Gothic Book"/>
                <a:cs typeface="Franklin Gothic Book"/>
              </a:defRPr>
            </a:lvl1pPr>
            <a:lvl2pPr marL="742950" indent="-285750">
              <a:buClr>
                <a:schemeClr val="accent1"/>
              </a:buClr>
              <a:buFont typeface="Lucida Grande"/>
              <a:buChar char="▸"/>
              <a:defRPr sz="1400" i="0">
                <a:latin typeface="Franklin Gothic Book"/>
                <a:cs typeface="Franklin Gothic Book"/>
              </a:defRPr>
            </a:lvl2pPr>
            <a:lvl3pPr marL="1143000" indent="-228600">
              <a:buClr>
                <a:schemeClr val="accent4"/>
              </a:buClr>
              <a:buFont typeface="Lucida Grande"/>
              <a:buChar char="▹"/>
              <a:defRPr sz="1200" i="1">
                <a:latin typeface="Franklin Gothic Book"/>
                <a:cs typeface="Franklin Gothic Book"/>
              </a:defRPr>
            </a:lvl3pPr>
            <a:lvl4pPr>
              <a:buClr>
                <a:schemeClr val="accent4"/>
              </a:buClr>
              <a:defRPr sz="1200">
                <a:latin typeface="Franklin Gothic Book"/>
                <a:cs typeface="Franklin Gothic Book"/>
              </a:defRPr>
            </a:lvl4pPr>
            <a:lvl5pPr marL="2057400" indent="-228600">
              <a:buClr>
                <a:schemeClr val="accent2"/>
              </a:buClr>
              <a:buFont typeface="Arial"/>
              <a:buChar char="»"/>
              <a:defRPr sz="1200" i="1">
                <a:latin typeface="Franklin Gothic Book"/>
                <a:cs typeface="Franklin Gothic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13"/>
          </p:nvPr>
        </p:nvSpPr>
        <p:spPr>
          <a:xfrm>
            <a:off x="3731478" y="1465805"/>
            <a:ext cx="2872523" cy="2681403"/>
          </a:xfrm>
          <a:prstGeom prst="rect">
            <a:avLst/>
          </a:prstGeom>
        </p:spPr>
        <p:txBody>
          <a:bodyPr>
            <a:normAutofit/>
          </a:bodyPr>
          <a:lstStyle>
            <a:lvl1pPr>
              <a:buClr>
                <a:schemeClr val="accent1"/>
              </a:buClr>
              <a:defRPr sz="1400">
                <a:latin typeface="Franklin Gothic Book"/>
                <a:cs typeface="Franklin Gothic Book"/>
              </a:defRPr>
            </a:lvl1pPr>
            <a:lvl2pPr marL="742950" indent="-285750">
              <a:buClr>
                <a:schemeClr val="accent1"/>
              </a:buClr>
              <a:buFont typeface="Lucida Grande"/>
              <a:buChar char="▸"/>
              <a:defRPr sz="1400" i="0">
                <a:latin typeface="Franklin Gothic Book"/>
                <a:cs typeface="Franklin Gothic Book"/>
              </a:defRPr>
            </a:lvl2pPr>
            <a:lvl3pPr marL="1143000" indent="-228600">
              <a:buClr>
                <a:schemeClr val="accent4"/>
              </a:buClr>
              <a:buFont typeface="Lucida Grande"/>
              <a:buChar char="▹"/>
              <a:defRPr sz="1200" i="1">
                <a:latin typeface="Franklin Gothic Book"/>
                <a:cs typeface="Franklin Gothic Book"/>
              </a:defRPr>
            </a:lvl3pPr>
            <a:lvl4pPr>
              <a:buClr>
                <a:schemeClr val="accent4"/>
              </a:buClr>
              <a:defRPr sz="1200">
                <a:latin typeface="Franklin Gothic Book"/>
                <a:cs typeface="Franklin Gothic Book"/>
              </a:defRPr>
            </a:lvl4pPr>
            <a:lvl5pPr marL="2057400" indent="-228600">
              <a:buClr>
                <a:schemeClr val="accent2"/>
              </a:buClr>
              <a:buFont typeface="Arial"/>
              <a:buChar char="»"/>
              <a:defRPr sz="1200" i="1">
                <a:latin typeface="Franklin Gothic Book"/>
                <a:cs typeface="Franklin Gothic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Picture Placeholder 2"/>
          <p:cNvSpPr>
            <a:spLocks noGrp="1"/>
          </p:cNvSpPr>
          <p:nvPr>
            <p:ph type="pic" idx="11"/>
          </p:nvPr>
        </p:nvSpPr>
        <p:spPr>
          <a:xfrm>
            <a:off x="7004242" y="2"/>
            <a:ext cx="2139758" cy="4391940"/>
          </a:xfrm>
          <a:prstGeom prst="rect">
            <a:avLst/>
          </a:prstGeom>
        </p:spPr>
        <p:txBody>
          <a:bodyPr/>
          <a:lstStyle>
            <a:lvl1pPr marL="0" indent="0">
              <a:buNone/>
              <a:defRPr sz="1600">
                <a:solidFill>
                  <a:schemeClr val="accent2"/>
                </a:solidFill>
                <a:latin typeface="Franklin Gothic Book"/>
                <a:cs typeface="Franklin Gothic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6"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27"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1" name="Rectangle 10"/>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5" name="Picture 14" descr="kolster_webaddre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7" name="Straight Connector 16"/>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20" name="Picture 19" descr="kolster-logo-footer-powerpo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1" name="TextBox 20"/>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191709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Slide with Picture">
    <p:spTree>
      <p:nvGrpSpPr>
        <p:cNvPr id="1" name=""/>
        <p:cNvGrpSpPr/>
        <p:nvPr/>
      </p:nvGrpSpPr>
      <p:grpSpPr>
        <a:xfrm>
          <a:off x="0" y="0"/>
          <a:ext cx="0" cy="0"/>
          <a:chOff x="0" y="0"/>
          <a:chExt cx="0" cy="0"/>
        </a:xfrm>
      </p:grpSpPr>
      <p:sp>
        <p:nvSpPr>
          <p:cNvPr id="26" name="Content Placeholder 3"/>
          <p:cNvSpPr>
            <a:spLocks noGrp="1"/>
          </p:cNvSpPr>
          <p:nvPr>
            <p:ph sz="half" idx="12"/>
          </p:nvPr>
        </p:nvSpPr>
        <p:spPr>
          <a:xfrm>
            <a:off x="433877" y="1465806"/>
            <a:ext cx="2960487" cy="2681403"/>
          </a:xfrm>
          <a:prstGeom prst="rect">
            <a:avLst/>
          </a:prstGeom>
        </p:spPr>
        <p:txBody>
          <a:bodyPr>
            <a:normAutofit/>
          </a:bodyPr>
          <a:lstStyle>
            <a:lvl1pPr>
              <a:buClr>
                <a:schemeClr val="accent1"/>
              </a:buClr>
              <a:defRPr sz="1400">
                <a:latin typeface="Franklin Gothic Book"/>
                <a:cs typeface="Franklin Gothic Book"/>
              </a:defRPr>
            </a:lvl1pPr>
            <a:lvl2pPr marL="742950" indent="-285750">
              <a:buClr>
                <a:schemeClr val="accent1"/>
              </a:buClr>
              <a:buFont typeface="Lucida Grande"/>
              <a:buChar char="▸"/>
              <a:defRPr sz="1400" i="0">
                <a:latin typeface="Franklin Gothic Book"/>
                <a:cs typeface="Franklin Gothic Book"/>
              </a:defRPr>
            </a:lvl2pPr>
            <a:lvl3pPr marL="1143000" indent="-228600">
              <a:buClr>
                <a:schemeClr val="accent4"/>
              </a:buClr>
              <a:buFont typeface="Lucida Grande"/>
              <a:buChar char="▹"/>
              <a:defRPr sz="1200" i="1">
                <a:latin typeface="Franklin Gothic Book"/>
                <a:cs typeface="Franklin Gothic Book"/>
              </a:defRPr>
            </a:lvl3pPr>
            <a:lvl4pPr>
              <a:buClr>
                <a:schemeClr val="accent4"/>
              </a:buClr>
              <a:defRPr sz="1200">
                <a:latin typeface="Franklin Gothic Book"/>
                <a:cs typeface="Franklin Gothic Book"/>
              </a:defRPr>
            </a:lvl4pPr>
            <a:lvl5pPr marL="2057400" indent="-228600">
              <a:buClr>
                <a:schemeClr val="accent2"/>
              </a:buClr>
              <a:buFont typeface="Arial"/>
              <a:buChar char="»"/>
              <a:defRPr sz="1200" i="1">
                <a:latin typeface="Franklin Gothic Book"/>
                <a:cs typeface="Franklin Gothic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3"/>
          <p:cNvSpPr>
            <a:spLocks noGrp="1"/>
          </p:cNvSpPr>
          <p:nvPr>
            <p:ph type="body" sz="quarter" idx="14" hasCustomPrompt="1"/>
          </p:nvPr>
        </p:nvSpPr>
        <p:spPr>
          <a:xfrm>
            <a:off x="433877" y="1064918"/>
            <a:ext cx="2960487" cy="283064"/>
          </a:xfrm>
          <a:prstGeom prst="rect">
            <a:avLst/>
          </a:prstGeom>
        </p:spPr>
        <p:txBody>
          <a:bodyPr vert="horz"/>
          <a:lstStyle>
            <a:lvl1pPr>
              <a:defRPr sz="1600" b="1" spc="50" baseline="0">
                <a:solidFill>
                  <a:schemeClr val="tx1"/>
                </a:solidFill>
              </a:defRPr>
            </a:lvl1pPr>
          </a:lstStyle>
          <a:p>
            <a:pPr lvl="0"/>
            <a:r>
              <a:rPr lang="fi-FI" dirty="0"/>
              <a:t>TOPIC 1</a:t>
            </a:r>
          </a:p>
        </p:txBody>
      </p:sp>
      <p:sp>
        <p:nvSpPr>
          <p:cNvPr id="39"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40" name="Content Placeholder 3"/>
          <p:cNvSpPr>
            <a:spLocks noGrp="1"/>
          </p:cNvSpPr>
          <p:nvPr>
            <p:ph sz="half" idx="15"/>
          </p:nvPr>
        </p:nvSpPr>
        <p:spPr>
          <a:xfrm>
            <a:off x="3643514" y="1465806"/>
            <a:ext cx="2960487" cy="2681403"/>
          </a:xfrm>
          <a:prstGeom prst="rect">
            <a:avLst/>
          </a:prstGeom>
        </p:spPr>
        <p:txBody>
          <a:bodyPr>
            <a:normAutofit/>
          </a:bodyPr>
          <a:lstStyle>
            <a:lvl1pPr>
              <a:buClr>
                <a:schemeClr val="accent1"/>
              </a:buClr>
              <a:defRPr sz="1400">
                <a:latin typeface="Franklin Gothic Book"/>
                <a:cs typeface="Franklin Gothic Book"/>
              </a:defRPr>
            </a:lvl1pPr>
            <a:lvl2pPr marL="742950" indent="-285750">
              <a:buClr>
                <a:schemeClr val="accent1"/>
              </a:buClr>
              <a:buFont typeface="Lucida Grande"/>
              <a:buChar char="▸"/>
              <a:defRPr sz="1400" i="0">
                <a:latin typeface="Franklin Gothic Book"/>
                <a:cs typeface="Franklin Gothic Book"/>
              </a:defRPr>
            </a:lvl2pPr>
            <a:lvl3pPr marL="1143000" indent="-228600">
              <a:buClr>
                <a:schemeClr val="accent4"/>
              </a:buClr>
              <a:buFont typeface="Lucida Grande"/>
              <a:buChar char="▹"/>
              <a:defRPr sz="1200" i="1">
                <a:latin typeface="Franklin Gothic Book"/>
                <a:cs typeface="Franklin Gothic Book"/>
              </a:defRPr>
            </a:lvl3pPr>
            <a:lvl4pPr>
              <a:buClr>
                <a:schemeClr val="accent4"/>
              </a:buClr>
              <a:defRPr sz="1200">
                <a:latin typeface="Franklin Gothic Book"/>
                <a:cs typeface="Franklin Gothic Book"/>
              </a:defRPr>
            </a:lvl4pPr>
            <a:lvl5pPr marL="2057400" indent="-228600">
              <a:buClr>
                <a:schemeClr val="accent2"/>
              </a:buClr>
              <a:buFont typeface="Arial"/>
              <a:buChar char="»"/>
              <a:defRPr sz="1200" i="1">
                <a:latin typeface="Franklin Gothic Book"/>
                <a:cs typeface="Franklin Gothic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Text Placeholder 13"/>
          <p:cNvSpPr>
            <a:spLocks noGrp="1"/>
          </p:cNvSpPr>
          <p:nvPr>
            <p:ph type="body" sz="quarter" idx="16" hasCustomPrompt="1"/>
          </p:nvPr>
        </p:nvSpPr>
        <p:spPr>
          <a:xfrm>
            <a:off x="3643514" y="1064918"/>
            <a:ext cx="2960487" cy="283064"/>
          </a:xfrm>
          <a:prstGeom prst="rect">
            <a:avLst/>
          </a:prstGeom>
        </p:spPr>
        <p:txBody>
          <a:bodyPr vert="horz"/>
          <a:lstStyle>
            <a:lvl1pPr>
              <a:defRPr sz="1600" b="1" spc="50" baseline="0">
                <a:solidFill>
                  <a:schemeClr val="tx1"/>
                </a:solidFill>
              </a:defRPr>
            </a:lvl1pPr>
          </a:lstStyle>
          <a:p>
            <a:pPr lvl="0"/>
            <a:r>
              <a:rPr lang="fi-FI" dirty="0"/>
              <a:t>TOPIC 1</a:t>
            </a:r>
          </a:p>
        </p:txBody>
      </p:sp>
      <p:sp>
        <p:nvSpPr>
          <p:cNvPr id="42" name="Picture Placeholder 2"/>
          <p:cNvSpPr>
            <a:spLocks noGrp="1"/>
          </p:cNvSpPr>
          <p:nvPr>
            <p:ph type="pic" idx="11"/>
          </p:nvPr>
        </p:nvSpPr>
        <p:spPr>
          <a:xfrm>
            <a:off x="7004242" y="1"/>
            <a:ext cx="2139758" cy="4391942"/>
          </a:xfrm>
          <a:prstGeom prst="rect">
            <a:avLst/>
          </a:prstGeom>
        </p:spPr>
        <p:txBody>
          <a:bodyPr/>
          <a:lstStyle>
            <a:lvl1pPr marL="0" indent="0">
              <a:buNone/>
              <a:defRPr sz="1600">
                <a:solidFill>
                  <a:schemeClr val="accent2"/>
                </a:solidFill>
                <a:latin typeface="Franklin Gothic Book"/>
                <a:cs typeface="Franklin Gothic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Rectangle 11"/>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5" name="Picture 14" descr="kolster_webaddre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6" name="Straight Connector 15"/>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9" name="Picture 18" descr="kolster-logo-footer-powerpo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0" name="TextBox 19"/>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308159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Logo">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9144000" cy="51435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itle 11"/>
          <p:cNvSpPr>
            <a:spLocks noGrp="1"/>
          </p:cNvSpPr>
          <p:nvPr>
            <p:ph type="title" hasCustomPrompt="1"/>
          </p:nvPr>
        </p:nvSpPr>
        <p:spPr>
          <a:xfrm>
            <a:off x="4994101" y="1377121"/>
            <a:ext cx="3399958" cy="1301699"/>
          </a:xfrm>
          <a:prstGeom prst="rect">
            <a:avLst/>
          </a:prstGeom>
        </p:spPr>
        <p:txBody>
          <a:bodyPr vert="horz"/>
          <a:lstStyle>
            <a:lvl1pPr algn="l">
              <a:defRPr sz="2500" b="1" spc="50">
                <a:solidFill>
                  <a:schemeClr val="tx2"/>
                </a:solidFill>
              </a:defRPr>
            </a:lvl1pPr>
          </a:lstStyle>
          <a:p>
            <a:r>
              <a:rPr lang="fi-FI" dirty="0" err="1"/>
              <a:t>Slideshow</a:t>
            </a:r>
            <a:r>
              <a:rPr lang="fi-FI" dirty="0"/>
              <a:t> Main </a:t>
            </a:r>
            <a:r>
              <a:rPr lang="fi-FI" dirty="0" err="1"/>
              <a:t>Title</a:t>
            </a:r>
            <a:br>
              <a:rPr lang="fi-FI" dirty="0"/>
            </a:br>
            <a:endParaRPr lang="en-US" dirty="0"/>
          </a:p>
        </p:txBody>
      </p:sp>
      <p:sp>
        <p:nvSpPr>
          <p:cNvPr id="14" name="Text Placeholder 13"/>
          <p:cNvSpPr>
            <a:spLocks noGrp="1"/>
          </p:cNvSpPr>
          <p:nvPr>
            <p:ph type="body" sz="quarter" idx="10" hasCustomPrompt="1"/>
          </p:nvPr>
        </p:nvSpPr>
        <p:spPr>
          <a:xfrm>
            <a:off x="4994275" y="3110007"/>
            <a:ext cx="3400425" cy="1362075"/>
          </a:xfrm>
          <a:prstGeom prst="rect">
            <a:avLst/>
          </a:prstGeom>
        </p:spPr>
        <p:txBody>
          <a:bodyPr vert="horz"/>
          <a:lstStyle>
            <a:lvl1pPr>
              <a:defRPr sz="1800" spc="50" baseline="0">
                <a:solidFill>
                  <a:schemeClr val="accent1"/>
                </a:solidFill>
              </a:defRPr>
            </a:lvl1pPr>
          </a:lstStyle>
          <a:p>
            <a:pPr lvl="0"/>
            <a:r>
              <a:rPr lang="fi-FI" err="1"/>
              <a:t>Slideshow</a:t>
            </a:r>
            <a:r>
              <a:rPr lang="fi-FI"/>
              <a:t> </a:t>
            </a:r>
            <a:r>
              <a:rPr lang="fi-FI" err="1"/>
              <a:t>subtitle</a:t>
            </a:r>
            <a:endParaRPr lang="fi-FI"/>
          </a:p>
        </p:txBody>
      </p:sp>
      <p:pic>
        <p:nvPicPr>
          <p:cNvPr id="3" name="Picture 2" descr="kolster-sloganlogo-powerpo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363" y="1238359"/>
            <a:ext cx="3599998" cy="1271269"/>
          </a:xfrm>
          <a:prstGeom prst="rect">
            <a:avLst/>
          </a:prstGeom>
        </p:spPr>
      </p:pic>
      <p:sp>
        <p:nvSpPr>
          <p:cNvPr id="2" name="TextBox 1"/>
          <p:cNvSpPr txBox="1"/>
          <p:nvPr userDrawn="1"/>
        </p:nvSpPr>
        <p:spPr>
          <a:xfrm>
            <a:off x="699533" y="4774228"/>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
        <p:nvSpPr>
          <p:cNvPr id="4" name="TextBox 3"/>
          <p:cNvSpPr txBox="1"/>
          <p:nvPr userDrawn="1"/>
        </p:nvSpPr>
        <p:spPr>
          <a:xfrm>
            <a:off x="335280" y="10769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4305255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ransition/Subject Title Slide">
    <p:spTree>
      <p:nvGrpSpPr>
        <p:cNvPr id="1" name=""/>
        <p:cNvGrpSpPr/>
        <p:nvPr/>
      </p:nvGrpSpPr>
      <p:grpSpPr>
        <a:xfrm>
          <a:off x="0" y="0"/>
          <a:ext cx="0" cy="0"/>
          <a:chOff x="0" y="0"/>
          <a:chExt cx="0" cy="0"/>
        </a:xfrm>
      </p:grpSpPr>
      <p:sp>
        <p:nvSpPr>
          <p:cNvPr id="3" name="Rectangle 2"/>
          <p:cNvSpPr/>
          <p:nvPr userDrawn="1"/>
        </p:nvSpPr>
        <p:spPr>
          <a:xfrm rot="10800000">
            <a:off x="-1" y="-2"/>
            <a:ext cx="9144000" cy="514350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664308" y="1848826"/>
            <a:ext cx="7795846" cy="857250"/>
          </a:xfrm>
          <a:prstGeom prst="rect">
            <a:avLst/>
          </a:prstGeom>
        </p:spPr>
        <p:txBody>
          <a:bodyPr vert="horz"/>
          <a:lstStyle>
            <a:lvl1pPr>
              <a:defRPr sz="4000">
                <a:solidFill>
                  <a:schemeClr val="accent1"/>
                </a:solidFill>
              </a:defRPr>
            </a:lvl1pPr>
          </a:lstStyle>
          <a:p>
            <a:r>
              <a:rPr lang="fi-FI" dirty="0" err="1"/>
              <a:t>Transition</a:t>
            </a:r>
            <a:r>
              <a:rPr lang="fi-FI" dirty="0"/>
              <a:t> / </a:t>
            </a:r>
            <a:r>
              <a:rPr lang="fi-FI" dirty="0" err="1"/>
              <a:t>Subject</a:t>
            </a:r>
            <a:r>
              <a:rPr lang="fi-FI" dirty="0"/>
              <a:t> </a:t>
            </a:r>
            <a:r>
              <a:rPr lang="fi-FI" dirty="0" err="1"/>
              <a:t>title</a:t>
            </a:r>
            <a:endParaRPr lang="en-US" dirty="0"/>
          </a:p>
        </p:txBody>
      </p:sp>
      <p:sp>
        <p:nvSpPr>
          <p:cNvPr id="8" name="Rectangle 7"/>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2" name="Picture 11" descr="kolster_webaddre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3" name="Straight Connector 12"/>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6" name="Picture 15" descr="kolster-logo-footer-powerpo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17" name="TextBox 16"/>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3465047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with Picture">
    <p:spTree>
      <p:nvGrpSpPr>
        <p:cNvPr id="1" name=""/>
        <p:cNvGrpSpPr/>
        <p:nvPr/>
      </p:nvGrpSpPr>
      <p:grpSpPr>
        <a:xfrm>
          <a:off x="0" y="0"/>
          <a:ext cx="0" cy="0"/>
          <a:chOff x="0" y="0"/>
          <a:chExt cx="0" cy="0"/>
        </a:xfrm>
      </p:grpSpPr>
      <p:sp>
        <p:nvSpPr>
          <p:cNvPr id="23" name="Picture Placeholder 2"/>
          <p:cNvSpPr>
            <a:spLocks noGrp="1"/>
          </p:cNvSpPr>
          <p:nvPr>
            <p:ph type="pic" idx="11"/>
          </p:nvPr>
        </p:nvSpPr>
        <p:spPr>
          <a:xfrm>
            <a:off x="-1" y="1494847"/>
            <a:ext cx="4601316" cy="3655267"/>
          </a:xfrm>
          <a:prstGeom prst="rect">
            <a:avLst/>
          </a:prstGeom>
        </p:spPr>
        <p:txBody>
          <a:bodyPr/>
          <a:lstStyle>
            <a:lvl1pPr marL="0" indent="0">
              <a:buNone/>
              <a:defRPr sz="1600">
                <a:solidFill>
                  <a:schemeClr val="accent2"/>
                </a:solidFill>
                <a:latin typeface="Franklin Gothic Book"/>
                <a:cs typeface="Franklin Gothic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Rectangle 9"/>
          <p:cNvSpPr/>
          <p:nvPr userDrawn="1"/>
        </p:nvSpPr>
        <p:spPr>
          <a:xfrm rot="10800000">
            <a:off x="-1" y="-1"/>
            <a:ext cx="9144000" cy="149484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kolster_webaddress.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876070" y="1026748"/>
            <a:ext cx="1035973" cy="101511"/>
          </a:xfrm>
          <a:prstGeom prst="rect">
            <a:avLst/>
          </a:prstGeom>
        </p:spPr>
      </p:pic>
      <p:sp>
        <p:nvSpPr>
          <p:cNvPr id="21" name="Title 11"/>
          <p:cNvSpPr>
            <a:spLocks noGrp="1"/>
          </p:cNvSpPr>
          <p:nvPr>
            <p:ph type="title" hasCustomPrompt="1"/>
          </p:nvPr>
        </p:nvSpPr>
        <p:spPr>
          <a:xfrm>
            <a:off x="5105622" y="2894453"/>
            <a:ext cx="3399958" cy="560889"/>
          </a:xfrm>
          <a:prstGeom prst="rect">
            <a:avLst/>
          </a:prstGeom>
        </p:spPr>
        <p:txBody>
          <a:bodyPr vert="horz"/>
          <a:lstStyle>
            <a:lvl1pPr algn="l">
              <a:defRPr sz="2500" b="1" spc="50">
                <a:solidFill>
                  <a:schemeClr val="tx2"/>
                </a:solidFill>
              </a:defRPr>
            </a:lvl1pPr>
          </a:lstStyle>
          <a:p>
            <a:r>
              <a:rPr lang="fi-FI" dirty="0" err="1"/>
              <a:t>Slideshow</a:t>
            </a:r>
            <a:r>
              <a:rPr lang="fi-FI" dirty="0"/>
              <a:t> Main </a:t>
            </a:r>
            <a:r>
              <a:rPr lang="fi-FI" dirty="0" err="1"/>
              <a:t>Title</a:t>
            </a:r>
            <a:endParaRPr lang="en-US" dirty="0"/>
          </a:p>
        </p:txBody>
      </p:sp>
      <p:sp>
        <p:nvSpPr>
          <p:cNvPr id="22" name="Text Placeholder 13"/>
          <p:cNvSpPr>
            <a:spLocks noGrp="1"/>
          </p:cNvSpPr>
          <p:nvPr>
            <p:ph type="body" sz="quarter" idx="10" hasCustomPrompt="1"/>
          </p:nvPr>
        </p:nvSpPr>
        <p:spPr>
          <a:xfrm>
            <a:off x="5105622" y="3694713"/>
            <a:ext cx="3400425" cy="937988"/>
          </a:xfrm>
          <a:prstGeom prst="rect">
            <a:avLst/>
          </a:prstGeom>
        </p:spPr>
        <p:txBody>
          <a:bodyPr vert="horz"/>
          <a:lstStyle>
            <a:lvl1pPr>
              <a:defRPr sz="1600" b="1" spc="50" baseline="0">
                <a:solidFill>
                  <a:schemeClr val="tx1"/>
                </a:solidFill>
              </a:defRPr>
            </a:lvl1pPr>
          </a:lstStyle>
          <a:p>
            <a:pPr lvl="0"/>
            <a:r>
              <a:rPr lang="fi-FI" dirty="0"/>
              <a:t>SLIDESHOW SUBTITLE</a:t>
            </a:r>
          </a:p>
        </p:txBody>
      </p:sp>
      <p:cxnSp>
        <p:nvCxnSpPr>
          <p:cNvPr id="9" name="Straight Connector 8"/>
          <p:cNvCxnSpPr/>
          <p:nvPr userDrawn="1"/>
        </p:nvCxnSpPr>
        <p:spPr>
          <a:xfrm rot="10800000">
            <a:off x="-1" y="137460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powerpoint_startlogo-02.png"/>
          <p:cNvPicPr>
            <a:picLocks noChangeAspect="1"/>
          </p:cNvPicPr>
          <p:nvPr userDrawn="1"/>
        </p:nvPicPr>
        <p:blipFill rotWithShape="1">
          <a:blip r:embed="rId3">
            <a:extLst>
              <a:ext uri="{28A0092B-C50C-407E-A947-70E740481C1C}">
                <a14:useLocalDpi xmlns:a14="http://schemas.microsoft.com/office/drawing/2010/main" val="0"/>
              </a:ext>
            </a:extLst>
          </a:blip>
          <a:srcRect t="22485" b="49959"/>
          <a:stretch/>
        </p:blipFill>
        <p:spPr>
          <a:xfrm>
            <a:off x="224897" y="165841"/>
            <a:ext cx="2629318" cy="995062"/>
          </a:xfrm>
          <a:prstGeom prst="rect">
            <a:avLst/>
          </a:prstGeom>
        </p:spPr>
      </p:pic>
      <p:sp>
        <p:nvSpPr>
          <p:cNvPr id="11" name="TextBox 10"/>
          <p:cNvSpPr txBox="1"/>
          <p:nvPr userDrawn="1"/>
        </p:nvSpPr>
        <p:spPr>
          <a:xfrm>
            <a:off x="7871429" y="4835347"/>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430258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ark Text Slide 6">
    <p:spTree>
      <p:nvGrpSpPr>
        <p:cNvPr id="1" name=""/>
        <p:cNvGrpSpPr/>
        <p:nvPr/>
      </p:nvGrpSpPr>
      <p:grpSpPr>
        <a:xfrm>
          <a:off x="0" y="0"/>
          <a:ext cx="0" cy="0"/>
          <a:chOff x="0" y="0"/>
          <a:chExt cx="0" cy="0"/>
        </a:xfrm>
      </p:grpSpPr>
      <p:sp>
        <p:nvSpPr>
          <p:cNvPr id="3" name="Rectangle 2"/>
          <p:cNvSpPr/>
          <p:nvPr userDrawn="1"/>
        </p:nvSpPr>
        <p:spPr>
          <a:xfrm rot="10800000">
            <a:off x="-1" y="-2"/>
            <a:ext cx="9144000" cy="514350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powerpoint_pattern1-1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226" y="0"/>
            <a:ext cx="8459043" cy="4762238"/>
          </a:xfrm>
          <a:prstGeom prst="rect">
            <a:avLst/>
          </a:prstGeom>
        </p:spPr>
      </p:pic>
      <p:sp>
        <p:nvSpPr>
          <p:cNvPr id="5"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solidFill>
                  <a:srgbClr val="FFFFFF"/>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6"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rgbClr val="FFFFFF"/>
                </a:solidFill>
              </a:defRPr>
            </a:lvl1pPr>
          </a:lstStyle>
          <a:p>
            <a:pPr lvl="0"/>
            <a:r>
              <a:rPr lang="fi-FI" dirty="0"/>
              <a:t>SLIDE SUBTITLE</a:t>
            </a:r>
          </a:p>
        </p:txBody>
      </p:sp>
      <p:sp>
        <p:nvSpPr>
          <p:cNvPr id="10" name="Title 4"/>
          <p:cNvSpPr>
            <a:spLocks noGrp="1"/>
          </p:cNvSpPr>
          <p:nvPr>
            <p:ph type="title" hasCustomPrompt="1"/>
          </p:nvPr>
        </p:nvSpPr>
        <p:spPr>
          <a:xfrm>
            <a:off x="433877" y="391103"/>
            <a:ext cx="6170124" cy="455564"/>
          </a:xfrm>
          <a:prstGeom prst="rect">
            <a:avLst/>
          </a:prstGeom>
        </p:spPr>
        <p:txBody>
          <a:bodyPr vert="horz"/>
          <a:lstStyle>
            <a:lvl1pPr algn="l">
              <a:defRPr sz="2500" b="1" spc="50">
                <a:solidFill>
                  <a:srgbClr val="FFFFFF"/>
                </a:solidFill>
              </a:defRPr>
            </a:lvl1pPr>
          </a:lstStyle>
          <a:p>
            <a:r>
              <a:rPr lang="fi-FI" dirty="0" err="1"/>
              <a:t>Slide</a:t>
            </a:r>
            <a:r>
              <a:rPr lang="fi-FI" dirty="0"/>
              <a:t> </a:t>
            </a:r>
            <a:r>
              <a:rPr lang="fi-FI" dirty="0" err="1"/>
              <a:t>Title</a:t>
            </a:r>
            <a:endParaRPr lang="en-US" dirty="0"/>
          </a:p>
        </p:txBody>
      </p:sp>
      <p:sp>
        <p:nvSpPr>
          <p:cNvPr id="11" name="Rectangle 10"/>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21" name="Picture 20"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2263476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rk Text Slide 5">
    <p:spTree>
      <p:nvGrpSpPr>
        <p:cNvPr id="1" name=""/>
        <p:cNvGrpSpPr/>
        <p:nvPr/>
      </p:nvGrpSpPr>
      <p:grpSpPr>
        <a:xfrm>
          <a:off x="0" y="0"/>
          <a:ext cx="0" cy="0"/>
          <a:chOff x="0" y="0"/>
          <a:chExt cx="0" cy="0"/>
        </a:xfrm>
      </p:grpSpPr>
      <p:sp>
        <p:nvSpPr>
          <p:cNvPr id="3" name="Rectangle 2"/>
          <p:cNvSpPr/>
          <p:nvPr userDrawn="1"/>
        </p:nvSpPr>
        <p:spPr>
          <a:xfrm rot="10800000">
            <a:off x="-1" y="9767"/>
            <a:ext cx="9144000" cy="514350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rot="10800000">
            <a:off x="-1" y="-2"/>
            <a:ext cx="9144000" cy="514350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solidFill>
                  <a:srgbClr val="FFFFFF"/>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7"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rgbClr val="FFFFFF"/>
                </a:solidFill>
              </a:defRPr>
            </a:lvl1pPr>
          </a:lstStyle>
          <a:p>
            <a:pPr lvl="0"/>
            <a:r>
              <a:rPr lang="fi-FI" dirty="0"/>
              <a:t>SLIDE SUBTITLE</a:t>
            </a:r>
          </a:p>
        </p:txBody>
      </p:sp>
      <p:sp>
        <p:nvSpPr>
          <p:cNvPr id="18" name="Title 4"/>
          <p:cNvSpPr>
            <a:spLocks noGrp="1"/>
          </p:cNvSpPr>
          <p:nvPr>
            <p:ph type="title" hasCustomPrompt="1"/>
          </p:nvPr>
        </p:nvSpPr>
        <p:spPr>
          <a:xfrm>
            <a:off x="433877" y="391103"/>
            <a:ext cx="6170124" cy="455564"/>
          </a:xfrm>
          <a:prstGeom prst="rect">
            <a:avLst/>
          </a:prstGeom>
        </p:spPr>
        <p:txBody>
          <a:bodyPr vert="horz"/>
          <a:lstStyle>
            <a:lvl1pPr algn="l">
              <a:defRPr sz="2500" b="1" spc="50">
                <a:solidFill>
                  <a:srgbClr val="FFFFFF"/>
                </a:solidFill>
              </a:defRPr>
            </a:lvl1pPr>
          </a:lstStyle>
          <a:p>
            <a:r>
              <a:rPr lang="fi-FI" dirty="0" err="1"/>
              <a:t>Slide</a:t>
            </a:r>
            <a:r>
              <a:rPr lang="fi-FI" dirty="0"/>
              <a:t> </a:t>
            </a:r>
            <a:r>
              <a:rPr lang="fi-FI" dirty="0" err="1"/>
              <a:t>Title</a:t>
            </a:r>
            <a:endParaRPr lang="en-US" dirty="0"/>
          </a:p>
        </p:txBody>
      </p:sp>
      <p:pic>
        <p:nvPicPr>
          <p:cNvPr id="2" name="Picture 1" descr="powerpoint_pattern5-1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6177" y="-2"/>
            <a:ext cx="2405243" cy="4509830"/>
          </a:xfrm>
          <a:prstGeom prst="rect">
            <a:avLst/>
          </a:prstGeom>
        </p:spPr>
      </p:pic>
      <p:sp>
        <p:nvSpPr>
          <p:cNvPr id="15" name="Rectangle 14"/>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21" name="Picture 20"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22" name="Straight Connector 21"/>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25" name="Picture 24"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6" name="TextBox 25"/>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2712921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rk Text Slide 4">
    <p:spTree>
      <p:nvGrpSpPr>
        <p:cNvPr id="1" name=""/>
        <p:cNvGrpSpPr/>
        <p:nvPr/>
      </p:nvGrpSpPr>
      <p:grpSpPr>
        <a:xfrm>
          <a:off x="0" y="0"/>
          <a:ext cx="0" cy="0"/>
          <a:chOff x="0" y="0"/>
          <a:chExt cx="0" cy="0"/>
        </a:xfrm>
      </p:grpSpPr>
      <p:sp>
        <p:nvSpPr>
          <p:cNvPr id="3" name="Rectangle 2"/>
          <p:cNvSpPr/>
          <p:nvPr userDrawn="1"/>
        </p:nvSpPr>
        <p:spPr>
          <a:xfrm rot="10800000">
            <a:off x="-1" y="-2"/>
            <a:ext cx="9144000" cy="514350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solidFill>
                  <a:srgbClr val="FFFFFF"/>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4"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rgbClr val="FFFFFF"/>
                </a:solidFill>
              </a:defRPr>
            </a:lvl1pPr>
          </a:lstStyle>
          <a:p>
            <a:pPr lvl="0"/>
            <a:r>
              <a:rPr lang="fi-FI" dirty="0"/>
              <a:t>SLIDE SUBTITLE</a:t>
            </a:r>
          </a:p>
        </p:txBody>
      </p:sp>
      <p:sp>
        <p:nvSpPr>
          <p:cNvPr id="15" name="Title 4"/>
          <p:cNvSpPr>
            <a:spLocks noGrp="1"/>
          </p:cNvSpPr>
          <p:nvPr>
            <p:ph type="title" hasCustomPrompt="1"/>
          </p:nvPr>
        </p:nvSpPr>
        <p:spPr>
          <a:xfrm>
            <a:off x="433877" y="391103"/>
            <a:ext cx="6170124" cy="455564"/>
          </a:xfrm>
          <a:prstGeom prst="rect">
            <a:avLst/>
          </a:prstGeom>
        </p:spPr>
        <p:txBody>
          <a:bodyPr vert="horz"/>
          <a:lstStyle>
            <a:lvl1pPr algn="l">
              <a:defRPr sz="2500" b="1" spc="50">
                <a:solidFill>
                  <a:srgbClr val="FFFFFF"/>
                </a:solidFill>
              </a:defRPr>
            </a:lvl1pPr>
          </a:lstStyle>
          <a:p>
            <a:r>
              <a:rPr lang="fi-FI" dirty="0" err="1"/>
              <a:t>Slide</a:t>
            </a:r>
            <a:r>
              <a:rPr lang="fi-FI" dirty="0"/>
              <a:t> </a:t>
            </a:r>
            <a:r>
              <a:rPr lang="fi-FI" dirty="0" err="1"/>
              <a:t>Title</a:t>
            </a:r>
            <a:endParaRPr lang="en-US" dirty="0"/>
          </a:p>
        </p:txBody>
      </p:sp>
      <p:pic>
        <p:nvPicPr>
          <p:cNvPr id="2" name="Picture 1" descr="powerpoint_pattern4-1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0237" y="0"/>
            <a:ext cx="7802522" cy="4388062"/>
          </a:xfrm>
          <a:prstGeom prst="rect">
            <a:avLst/>
          </a:prstGeom>
        </p:spPr>
      </p:pic>
      <p:sp>
        <p:nvSpPr>
          <p:cNvPr id="12" name="Rectangle 11"/>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8" name="Picture 17"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9" name="Straight Connector 18"/>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22" name="Picture 21"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3" name="TextBox 22"/>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3267537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ark Text Slide 3">
    <p:spTree>
      <p:nvGrpSpPr>
        <p:cNvPr id="1" name=""/>
        <p:cNvGrpSpPr/>
        <p:nvPr/>
      </p:nvGrpSpPr>
      <p:grpSpPr>
        <a:xfrm>
          <a:off x="0" y="0"/>
          <a:ext cx="0" cy="0"/>
          <a:chOff x="0" y="0"/>
          <a:chExt cx="0" cy="0"/>
        </a:xfrm>
      </p:grpSpPr>
      <p:sp>
        <p:nvSpPr>
          <p:cNvPr id="3" name="Rectangle 2"/>
          <p:cNvSpPr/>
          <p:nvPr userDrawn="1"/>
        </p:nvSpPr>
        <p:spPr>
          <a:xfrm rot="10800000">
            <a:off x="-1" y="-2"/>
            <a:ext cx="9144000" cy="514350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powerpoint_pattern2-1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8969" y="-136068"/>
            <a:ext cx="8220086" cy="4796254"/>
          </a:xfrm>
          <a:prstGeom prst="rect">
            <a:avLst/>
          </a:prstGeom>
        </p:spPr>
      </p:pic>
      <p:sp>
        <p:nvSpPr>
          <p:cNvPr id="12"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solidFill>
                  <a:srgbClr val="FFFFFF"/>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3"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rgbClr val="FFFFFF"/>
                </a:solidFill>
              </a:defRPr>
            </a:lvl1pPr>
          </a:lstStyle>
          <a:p>
            <a:pPr lvl="0"/>
            <a:r>
              <a:rPr lang="fi-FI" dirty="0"/>
              <a:t>SLIDE SUBTITLE</a:t>
            </a:r>
          </a:p>
        </p:txBody>
      </p:sp>
      <p:sp>
        <p:nvSpPr>
          <p:cNvPr id="14" name="Title 4"/>
          <p:cNvSpPr>
            <a:spLocks noGrp="1"/>
          </p:cNvSpPr>
          <p:nvPr>
            <p:ph type="title" hasCustomPrompt="1"/>
          </p:nvPr>
        </p:nvSpPr>
        <p:spPr>
          <a:xfrm>
            <a:off x="433877" y="391103"/>
            <a:ext cx="6170124" cy="455564"/>
          </a:xfrm>
          <a:prstGeom prst="rect">
            <a:avLst/>
          </a:prstGeom>
        </p:spPr>
        <p:txBody>
          <a:bodyPr vert="horz"/>
          <a:lstStyle>
            <a:lvl1pPr algn="l">
              <a:defRPr sz="2500" b="1" spc="50">
                <a:solidFill>
                  <a:srgbClr val="FFFFFF"/>
                </a:solidFill>
              </a:defRPr>
            </a:lvl1pPr>
          </a:lstStyle>
          <a:p>
            <a:r>
              <a:rPr lang="fi-FI" dirty="0" err="1"/>
              <a:t>Slide</a:t>
            </a:r>
            <a:r>
              <a:rPr lang="fi-FI" dirty="0"/>
              <a:t> </a:t>
            </a:r>
            <a:r>
              <a:rPr lang="fi-FI" dirty="0" err="1"/>
              <a:t>Title</a:t>
            </a:r>
            <a:endParaRPr lang="en-US" dirty="0"/>
          </a:p>
        </p:txBody>
      </p:sp>
      <p:sp>
        <p:nvSpPr>
          <p:cNvPr id="11" name="Rectangle 10"/>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7" name="Picture 16"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8" name="Straight Connector 17"/>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21" name="Picture 20"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217990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ark Text Slide 2">
    <p:spTree>
      <p:nvGrpSpPr>
        <p:cNvPr id="1" name=""/>
        <p:cNvGrpSpPr/>
        <p:nvPr/>
      </p:nvGrpSpPr>
      <p:grpSpPr>
        <a:xfrm>
          <a:off x="0" y="0"/>
          <a:ext cx="0" cy="0"/>
          <a:chOff x="0" y="0"/>
          <a:chExt cx="0" cy="0"/>
        </a:xfrm>
      </p:grpSpPr>
      <p:sp>
        <p:nvSpPr>
          <p:cNvPr id="3" name="Rectangle 2"/>
          <p:cNvSpPr/>
          <p:nvPr userDrawn="1"/>
        </p:nvSpPr>
        <p:spPr>
          <a:xfrm rot="10800000">
            <a:off x="-1" y="-2"/>
            <a:ext cx="9144000" cy="514350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powerpoint_pattern6-1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6160" y="11339"/>
            <a:ext cx="2743200" cy="5143500"/>
          </a:xfrm>
          <a:prstGeom prst="rect">
            <a:avLst/>
          </a:prstGeom>
        </p:spPr>
      </p:pic>
      <p:sp>
        <p:nvSpPr>
          <p:cNvPr id="15"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solidFill>
                  <a:srgbClr val="FFFFFF"/>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6"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rgbClr val="FFFFFF"/>
                </a:solidFill>
              </a:defRPr>
            </a:lvl1pPr>
          </a:lstStyle>
          <a:p>
            <a:pPr lvl="0"/>
            <a:r>
              <a:rPr lang="fi-FI" dirty="0"/>
              <a:t>SLIDE SUBTITLE</a:t>
            </a:r>
          </a:p>
        </p:txBody>
      </p:sp>
      <p:sp>
        <p:nvSpPr>
          <p:cNvPr id="17" name="Title 4"/>
          <p:cNvSpPr>
            <a:spLocks noGrp="1"/>
          </p:cNvSpPr>
          <p:nvPr>
            <p:ph type="title" hasCustomPrompt="1"/>
          </p:nvPr>
        </p:nvSpPr>
        <p:spPr>
          <a:xfrm>
            <a:off x="433877" y="391103"/>
            <a:ext cx="6170124" cy="455564"/>
          </a:xfrm>
          <a:prstGeom prst="rect">
            <a:avLst/>
          </a:prstGeom>
        </p:spPr>
        <p:txBody>
          <a:bodyPr vert="horz"/>
          <a:lstStyle>
            <a:lvl1pPr algn="l">
              <a:defRPr sz="2500" b="1" spc="50">
                <a:solidFill>
                  <a:srgbClr val="FFFFFF"/>
                </a:solidFill>
              </a:defRPr>
            </a:lvl1pPr>
          </a:lstStyle>
          <a:p>
            <a:r>
              <a:rPr lang="fi-FI" dirty="0" err="1"/>
              <a:t>Slide</a:t>
            </a:r>
            <a:r>
              <a:rPr lang="fi-FI" dirty="0"/>
              <a:t> </a:t>
            </a:r>
            <a:r>
              <a:rPr lang="fi-FI" dirty="0" err="1"/>
              <a:t>Title</a:t>
            </a:r>
            <a:endParaRPr lang="en-US" dirty="0"/>
          </a:p>
        </p:txBody>
      </p:sp>
      <p:sp>
        <p:nvSpPr>
          <p:cNvPr id="14" name="Rectangle 13"/>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20" name="Picture 19"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21" name="Straight Connector 20"/>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3"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24" name="Picture 23"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5" name="TextBox 24"/>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1230504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ark Text Slide 1">
    <p:spTree>
      <p:nvGrpSpPr>
        <p:cNvPr id="1" name=""/>
        <p:cNvGrpSpPr/>
        <p:nvPr/>
      </p:nvGrpSpPr>
      <p:grpSpPr>
        <a:xfrm>
          <a:off x="0" y="0"/>
          <a:ext cx="0" cy="0"/>
          <a:chOff x="0" y="0"/>
          <a:chExt cx="0" cy="0"/>
        </a:xfrm>
      </p:grpSpPr>
      <p:sp>
        <p:nvSpPr>
          <p:cNvPr id="3" name="Rectangle 2"/>
          <p:cNvSpPr/>
          <p:nvPr userDrawn="1"/>
        </p:nvSpPr>
        <p:spPr>
          <a:xfrm rot="10800000">
            <a:off x="-1" y="-2"/>
            <a:ext cx="9144000" cy="514350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powerpoint_pattern3-1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830" y="-79373"/>
            <a:ext cx="7964599" cy="4656514"/>
          </a:xfrm>
          <a:prstGeom prst="rect">
            <a:avLst/>
          </a:prstGeom>
        </p:spPr>
      </p:pic>
      <p:sp>
        <p:nvSpPr>
          <p:cNvPr id="12"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solidFill>
                  <a:srgbClr val="FFFFFF"/>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3"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rgbClr val="FFFFFF"/>
                </a:solidFill>
              </a:defRPr>
            </a:lvl1pPr>
          </a:lstStyle>
          <a:p>
            <a:pPr lvl="0"/>
            <a:r>
              <a:rPr lang="fi-FI" dirty="0"/>
              <a:t>SLIDE SUBTITLE</a:t>
            </a:r>
          </a:p>
        </p:txBody>
      </p:sp>
      <p:sp>
        <p:nvSpPr>
          <p:cNvPr id="14" name="Title 4"/>
          <p:cNvSpPr>
            <a:spLocks noGrp="1"/>
          </p:cNvSpPr>
          <p:nvPr>
            <p:ph type="title" hasCustomPrompt="1"/>
          </p:nvPr>
        </p:nvSpPr>
        <p:spPr>
          <a:xfrm>
            <a:off x="433877" y="391103"/>
            <a:ext cx="6170124" cy="455564"/>
          </a:xfrm>
          <a:prstGeom prst="rect">
            <a:avLst/>
          </a:prstGeom>
        </p:spPr>
        <p:txBody>
          <a:bodyPr vert="horz"/>
          <a:lstStyle>
            <a:lvl1pPr algn="l">
              <a:defRPr sz="2500" b="1" spc="50">
                <a:solidFill>
                  <a:srgbClr val="FFFFFF"/>
                </a:solidFill>
              </a:defRPr>
            </a:lvl1pPr>
          </a:lstStyle>
          <a:p>
            <a:r>
              <a:rPr lang="fi-FI" dirty="0" err="1"/>
              <a:t>Slide</a:t>
            </a:r>
            <a:r>
              <a:rPr lang="fi-FI" dirty="0"/>
              <a:t> </a:t>
            </a:r>
            <a:r>
              <a:rPr lang="fi-FI" dirty="0" err="1"/>
              <a:t>Title</a:t>
            </a:r>
            <a:endParaRPr lang="en-US" dirty="0"/>
          </a:p>
        </p:txBody>
      </p:sp>
      <p:sp>
        <p:nvSpPr>
          <p:cNvPr id="11" name="Rectangle 10"/>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7" name="Picture 16"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8" name="Straight Connector 17"/>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21" name="Picture 20"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842242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inadesk-icon Dark Text Slide">
    <p:spTree>
      <p:nvGrpSpPr>
        <p:cNvPr id="1" name=""/>
        <p:cNvGrpSpPr/>
        <p:nvPr/>
      </p:nvGrpSpPr>
      <p:grpSpPr>
        <a:xfrm>
          <a:off x="0" y="0"/>
          <a:ext cx="0" cy="0"/>
          <a:chOff x="0" y="0"/>
          <a:chExt cx="0" cy="0"/>
        </a:xfrm>
      </p:grpSpPr>
      <p:sp>
        <p:nvSpPr>
          <p:cNvPr id="3" name="Rectangle 2"/>
          <p:cNvSpPr/>
          <p:nvPr userDrawn="1"/>
        </p:nvSpPr>
        <p:spPr>
          <a:xfrm rot="10800000">
            <a:off x="-1" y="-2"/>
            <a:ext cx="9144000" cy="514350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solidFill>
                  <a:srgbClr val="FFFFFF"/>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3"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rgbClr val="FFFFFF"/>
                </a:solidFill>
              </a:defRPr>
            </a:lvl1pPr>
          </a:lstStyle>
          <a:p>
            <a:pPr lvl="0"/>
            <a:r>
              <a:rPr lang="fi-FI" dirty="0"/>
              <a:t>SLIDE SUBTITLE</a:t>
            </a:r>
          </a:p>
        </p:txBody>
      </p:sp>
      <p:sp>
        <p:nvSpPr>
          <p:cNvPr id="14" name="Title 4"/>
          <p:cNvSpPr>
            <a:spLocks noGrp="1"/>
          </p:cNvSpPr>
          <p:nvPr>
            <p:ph type="title" hasCustomPrompt="1"/>
          </p:nvPr>
        </p:nvSpPr>
        <p:spPr>
          <a:xfrm>
            <a:off x="433877" y="391103"/>
            <a:ext cx="6170124" cy="455564"/>
          </a:xfrm>
          <a:prstGeom prst="rect">
            <a:avLst/>
          </a:prstGeom>
        </p:spPr>
        <p:txBody>
          <a:bodyPr vert="horz"/>
          <a:lstStyle>
            <a:lvl1pPr algn="l">
              <a:defRPr sz="2500" b="1" spc="50">
                <a:solidFill>
                  <a:srgbClr val="FFFFFF"/>
                </a:solidFill>
              </a:defRPr>
            </a:lvl1pPr>
          </a:lstStyle>
          <a:p>
            <a:r>
              <a:rPr lang="fi-FI" dirty="0" err="1"/>
              <a:t>Slide</a:t>
            </a:r>
            <a:r>
              <a:rPr lang="fi-FI" dirty="0"/>
              <a:t> </a:t>
            </a:r>
            <a:r>
              <a:rPr lang="fi-FI" dirty="0" err="1"/>
              <a:t>Title</a:t>
            </a:r>
            <a:endParaRPr lang="en-US" dirty="0"/>
          </a:p>
        </p:txBody>
      </p:sp>
      <p:pic>
        <p:nvPicPr>
          <p:cNvPr id="15" name="Picture 14" descr="banneri-ikoni_chinades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22659" y="-171479"/>
            <a:ext cx="3764835" cy="3252816"/>
          </a:xfrm>
          <a:prstGeom prst="rect">
            <a:avLst/>
          </a:prstGeom>
        </p:spPr>
      </p:pic>
      <p:sp>
        <p:nvSpPr>
          <p:cNvPr id="11" name="Rectangle 10"/>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8" name="Picture 17"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9" name="Straight Connector 18"/>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22" name="Picture 21"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3" name="TextBox 22"/>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3714706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egal-icon Dark Text Slide">
    <p:spTree>
      <p:nvGrpSpPr>
        <p:cNvPr id="1" name=""/>
        <p:cNvGrpSpPr/>
        <p:nvPr/>
      </p:nvGrpSpPr>
      <p:grpSpPr>
        <a:xfrm>
          <a:off x="0" y="0"/>
          <a:ext cx="0" cy="0"/>
          <a:chOff x="0" y="0"/>
          <a:chExt cx="0" cy="0"/>
        </a:xfrm>
      </p:grpSpPr>
      <p:sp>
        <p:nvSpPr>
          <p:cNvPr id="3" name="Rectangle 2"/>
          <p:cNvSpPr/>
          <p:nvPr userDrawn="1"/>
        </p:nvSpPr>
        <p:spPr>
          <a:xfrm rot="10800000">
            <a:off x="-1" y="-2"/>
            <a:ext cx="9144000" cy="514350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solidFill>
                  <a:srgbClr val="FFFFFF"/>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3"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rgbClr val="FFFFFF"/>
                </a:solidFill>
              </a:defRPr>
            </a:lvl1pPr>
          </a:lstStyle>
          <a:p>
            <a:pPr lvl="0"/>
            <a:r>
              <a:rPr lang="fi-FI" dirty="0"/>
              <a:t>SLIDE SUBTITLE</a:t>
            </a:r>
          </a:p>
        </p:txBody>
      </p:sp>
      <p:sp>
        <p:nvSpPr>
          <p:cNvPr id="14" name="Title 4"/>
          <p:cNvSpPr>
            <a:spLocks noGrp="1"/>
          </p:cNvSpPr>
          <p:nvPr>
            <p:ph type="title" hasCustomPrompt="1"/>
          </p:nvPr>
        </p:nvSpPr>
        <p:spPr>
          <a:xfrm>
            <a:off x="433877" y="391103"/>
            <a:ext cx="6170124" cy="455564"/>
          </a:xfrm>
          <a:prstGeom prst="rect">
            <a:avLst/>
          </a:prstGeom>
        </p:spPr>
        <p:txBody>
          <a:bodyPr vert="horz"/>
          <a:lstStyle>
            <a:lvl1pPr algn="l">
              <a:defRPr sz="2500" b="1" spc="50">
                <a:solidFill>
                  <a:srgbClr val="FFFFFF"/>
                </a:solidFill>
              </a:defRPr>
            </a:lvl1pPr>
          </a:lstStyle>
          <a:p>
            <a:r>
              <a:rPr lang="fi-FI" dirty="0" err="1"/>
              <a:t>Slide</a:t>
            </a:r>
            <a:r>
              <a:rPr lang="fi-FI" dirty="0"/>
              <a:t> </a:t>
            </a:r>
            <a:r>
              <a:rPr lang="fi-FI" dirty="0" err="1"/>
              <a:t>Title</a:t>
            </a:r>
            <a:endParaRPr lang="en-US" dirty="0"/>
          </a:p>
        </p:txBody>
      </p:sp>
      <p:pic>
        <p:nvPicPr>
          <p:cNvPr id="15" name="Picture 14" descr="banneri-ikoni_oikeuksienkaytt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58783" y="528616"/>
            <a:ext cx="3091482" cy="3641293"/>
          </a:xfrm>
          <a:prstGeom prst="rect">
            <a:avLst/>
          </a:prstGeom>
        </p:spPr>
      </p:pic>
      <p:sp>
        <p:nvSpPr>
          <p:cNvPr id="11" name="Rectangle 10"/>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8" name="Picture 17"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9" name="Straight Connector 18"/>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22" name="Picture 21"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3" name="TextBox 22"/>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269513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Slide, illustrated 1">
    <p:spTree>
      <p:nvGrpSpPr>
        <p:cNvPr id="1" name=""/>
        <p:cNvGrpSpPr/>
        <p:nvPr/>
      </p:nvGrpSpPr>
      <p:grpSpPr>
        <a:xfrm>
          <a:off x="0" y="0"/>
          <a:ext cx="0" cy="0"/>
          <a:chOff x="0" y="0"/>
          <a:chExt cx="0" cy="0"/>
        </a:xfrm>
      </p:grpSpPr>
      <p:pic>
        <p:nvPicPr>
          <p:cNvPr id="3" name="Picture 2" descr="teknologiansuojaus_karuselli1_mini_mini.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004241" y="0"/>
            <a:ext cx="2294262" cy="4509830"/>
          </a:xfrm>
          <a:prstGeom prst="rect">
            <a:avLst/>
          </a:prstGeom>
        </p:spPr>
      </p:pic>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0" name="Rectangle 9"/>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3" name="Picture 12"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4" name="Straight Connector 13"/>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8" name="Picture 17"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19" name="TextBox 18"/>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10874055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Prights-icon Dark Text Slide">
    <p:spTree>
      <p:nvGrpSpPr>
        <p:cNvPr id="1" name=""/>
        <p:cNvGrpSpPr/>
        <p:nvPr/>
      </p:nvGrpSpPr>
      <p:grpSpPr>
        <a:xfrm>
          <a:off x="0" y="0"/>
          <a:ext cx="0" cy="0"/>
          <a:chOff x="0" y="0"/>
          <a:chExt cx="0" cy="0"/>
        </a:xfrm>
      </p:grpSpPr>
      <p:sp>
        <p:nvSpPr>
          <p:cNvPr id="3" name="Rectangle 2"/>
          <p:cNvSpPr/>
          <p:nvPr userDrawn="1"/>
        </p:nvSpPr>
        <p:spPr>
          <a:xfrm rot="10800000">
            <a:off x="-1" y="-2"/>
            <a:ext cx="9144000" cy="514350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solidFill>
                  <a:srgbClr val="FFFFFF"/>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3"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rgbClr val="FFFFFF"/>
                </a:solidFill>
              </a:defRPr>
            </a:lvl1pPr>
          </a:lstStyle>
          <a:p>
            <a:pPr lvl="0"/>
            <a:r>
              <a:rPr lang="fi-FI" dirty="0"/>
              <a:t>SLIDE SUBTITLE</a:t>
            </a:r>
          </a:p>
        </p:txBody>
      </p:sp>
      <p:sp>
        <p:nvSpPr>
          <p:cNvPr id="14" name="Title 4"/>
          <p:cNvSpPr>
            <a:spLocks noGrp="1"/>
          </p:cNvSpPr>
          <p:nvPr>
            <p:ph type="title" hasCustomPrompt="1"/>
          </p:nvPr>
        </p:nvSpPr>
        <p:spPr>
          <a:xfrm>
            <a:off x="433877" y="391103"/>
            <a:ext cx="6170124" cy="455564"/>
          </a:xfrm>
          <a:prstGeom prst="rect">
            <a:avLst/>
          </a:prstGeom>
        </p:spPr>
        <p:txBody>
          <a:bodyPr vert="horz"/>
          <a:lstStyle>
            <a:lvl1pPr algn="l">
              <a:defRPr sz="2500" b="1" spc="50">
                <a:solidFill>
                  <a:srgbClr val="FFFFFF"/>
                </a:solidFill>
              </a:defRPr>
            </a:lvl1pPr>
          </a:lstStyle>
          <a:p>
            <a:r>
              <a:rPr lang="fi-FI" dirty="0" err="1"/>
              <a:t>Slide</a:t>
            </a:r>
            <a:r>
              <a:rPr lang="fi-FI" dirty="0"/>
              <a:t> </a:t>
            </a:r>
            <a:r>
              <a:rPr lang="fi-FI" dirty="0" err="1"/>
              <a:t>Title</a:t>
            </a:r>
            <a:endParaRPr lang="en-US" dirty="0"/>
          </a:p>
        </p:txBody>
      </p:sp>
      <p:pic>
        <p:nvPicPr>
          <p:cNvPr id="15" name="Picture 14" descr="banneri-ikoni_immateriaalioi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125308" y="1759604"/>
            <a:ext cx="3052568" cy="2750226"/>
          </a:xfrm>
          <a:prstGeom prst="rect">
            <a:avLst/>
          </a:prstGeom>
        </p:spPr>
      </p:pic>
      <p:sp>
        <p:nvSpPr>
          <p:cNvPr id="11" name="Rectangle 10"/>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8" name="Picture 17"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9" name="Straight Connector 18"/>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22" name="Picture 21"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3" name="TextBox 22"/>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1757956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trategy-icon Dark Text Slide">
    <p:spTree>
      <p:nvGrpSpPr>
        <p:cNvPr id="1" name=""/>
        <p:cNvGrpSpPr/>
        <p:nvPr/>
      </p:nvGrpSpPr>
      <p:grpSpPr>
        <a:xfrm>
          <a:off x="0" y="0"/>
          <a:ext cx="0" cy="0"/>
          <a:chOff x="0" y="0"/>
          <a:chExt cx="0" cy="0"/>
        </a:xfrm>
      </p:grpSpPr>
      <p:sp>
        <p:nvSpPr>
          <p:cNvPr id="3" name="Rectangle 2"/>
          <p:cNvSpPr/>
          <p:nvPr userDrawn="1"/>
        </p:nvSpPr>
        <p:spPr>
          <a:xfrm rot="10800000">
            <a:off x="-1" y="-2"/>
            <a:ext cx="9144000" cy="514350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solidFill>
                  <a:srgbClr val="FFFFFF"/>
                </a:solidFill>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3"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rgbClr val="FFFFFF"/>
                </a:solidFill>
              </a:defRPr>
            </a:lvl1pPr>
          </a:lstStyle>
          <a:p>
            <a:pPr lvl="0"/>
            <a:r>
              <a:rPr lang="fi-FI" dirty="0"/>
              <a:t>SLIDE SUBTITLE</a:t>
            </a:r>
          </a:p>
        </p:txBody>
      </p:sp>
      <p:sp>
        <p:nvSpPr>
          <p:cNvPr id="14" name="Title 4"/>
          <p:cNvSpPr>
            <a:spLocks noGrp="1"/>
          </p:cNvSpPr>
          <p:nvPr>
            <p:ph type="title" hasCustomPrompt="1"/>
          </p:nvPr>
        </p:nvSpPr>
        <p:spPr>
          <a:xfrm>
            <a:off x="433877" y="391103"/>
            <a:ext cx="6170124" cy="455564"/>
          </a:xfrm>
          <a:prstGeom prst="rect">
            <a:avLst/>
          </a:prstGeom>
        </p:spPr>
        <p:txBody>
          <a:bodyPr vert="horz"/>
          <a:lstStyle>
            <a:lvl1pPr algn="l">
              <a:defRPr sz="2500" b="1" spc="50">
                <a:solidFill>
                  <a:srgbClr val="FFFFFF"/>
                </a:solidFill>
              </a:defRPr>
            </a:lvl1pPr>
          </a:lstStyle>
          <a:p>
            <a:r>
              <a:rPr lang="fi-FI" dirty="0" err="1"/>
              <a:t>Slide</a:t>
            </a:r>
            <a:r>
              <a:rPr lang="fi-FI" dirty="0"/>
              <a:t> </a:t>
            </a:r>
            <a:r>
              <a:rPr lang="fi-FI" dirty="0" err="1"/>
              <a:t>Title</a:t>
            </a:r>
            <a:endParaRPr lang="en-US" dirty="0"/>
          </a:p>
        </p:txBody>
      </p:sp>
      <p:pic>
        <p:nvPicPr>
          <p:cNvPr id="15" name="Picture 14" descr="banneri-ikoni_IPRstrategi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flipV="1">
            <a:off x="5920154" y="897247"/>
            <a:ext cx="3702538" cy="3501770"/>
          </a:xfrm>
          <a:prstGeom prst="rect">
            <a:avLst/>
          </a:prstGeom>
        </p:spPr>
      </p:pic>
      <p:sp>
        <p:nvSpPr>
          <p:cNvPr id="11" name="Rectangle 10"/>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8" name="Picture 17"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9" name="Straight Connector 18"/>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22" name="Picture 21"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3" name="TextBox 22"/>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2896877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Text Slide with Picture">
    <p:spTree>
      <p:nvGrpSpPr>
        <p:cNvPr id="1" name=""/>
        <p:cNvGrpSpPr/>
        <p:nvPr/>
      </p:nvGrpSpPr>
      <p:grpSpPr>
        <a:xfrm>
          <a:off x="0" y="0"/>
          <a:ext cx="0" cy="0"/>
          <a:chOff x="0" y="0"/>
          <a:chExt cx="0" cy="0"/>
        </a:xfrm>
      </p:grpSpPr>
      <p:sp>
        <p:nvSpPr>
          <p:cNvPr id="15" name="Picture Placeholder 2"/>
          <p:cNvSpPr>
            <a:spLocks noGrp="1"/>
          </p:cNvSpPr>
          <p:nvPr>
            <p:ph type="pic" idx="11"/>
          </p:nvPr>
        </p:nvSpPr>
        <p:spPr>
          <a:xfrm>
            <a:off x="7004242" y="1"/>
            <a:ext cx="2139758" cy="4391942"/>
          </a:xfrm>
          <a:prstGeom prst="rect">
            <a:avLst/>
          </a:prstGeom>
        </p:spPr>
        <p:txBody>
          <a:bodyPr/>
          <a:lstStyle>
            <a:lvl1pPr marL="0" indent="0">
              <a:buNone/>
              <a:defRPr sz="1600">
                <a:solidFill>
                  <a:schemeClr val="accent2"/>
                </a:solidFill>
                <a:latin typeface="Franklin Gothic Book"/>
                <a:cs typeface="Franklin Gothic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6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err="1"/>
              <a:t>Place</a:t>
            </a:r>
            <a:r>
              <a:rPr lang="fi-FI"/>
              <a:t> </a:t>
            </a:r>
            <a:r>
              <a:rPr lang="fi-FI" err="1"/>
              <a:t>text</a:t>
            </a:r>
            <a:r>
              <a:rPr lang="fi-FI"/>
              <a:t> </a:t>
            </a:r>
            <a:r>
              <a:rPr lang="fi-FI" err="1"/>
              <a:t>here</a:t>
            </a:r>
            <a:r>
              <a:rPr lang="fi-FI"/>
              <a:t>. </a:t>
            </a:r>
          </a:p>
          <a:p>
            <a:pPr lvl="0"/>
            <a:endParaRPr lang="fi-FI"/>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a:t>SLIDE SUBTITLE</a:t>
            </a:r>
          </a:p>
        </p:txBody>
      </p:sp>
      <p:sp>
        <p:nvSpPr>
          <p:cNvPr id="16" name="Rectangle 15"/>
          <p:cNvSpPr/>
          <p:nvPr userDrawn="1"/>
        </p:nvSpPr>
        <p:spPr>
          <a:xfrm>
            <a:off x="0" y="439657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kolster_webaddre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21" name="Straight Connector 20"/>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err="1"/>
              <a:t>Slide</a:t>
            </a:r>
            <a:r>
              <a:rPr lang="fi-FI"/>
              <a:t> </a:t>
            </a:r>
            <a:r>
              <a:rPr lang="fi-FI" err="1"/>
              <a:t>Title</a:t>
            </a:r>
            <a:endParaRPr lang="en-US"/>
          </a:p>
        </p:txBody>
      </p:sp>
      <p:cxnSp>
        <p:nvCxnSpPr>
          <p:cNvPr id="14" name="Straight Connector 13"/>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5" name="Slide Number Placeholder 2"/>
          <p:cNvSpPr txBox="1">
            <a:spLocks/>
          </p:cNvSpPr>
          <p:nvPr userDrawn="1"/>
        </p:nvSpPr>
        <p:spPr>
          <a:xfrm>
            <a:off x="4795370" y="4809053"/>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DCD3D7-7357-5D4F-A1EF-D04B4EADAB00}" type="slidenum">
              <a:rPr lang="en-US" smtClean="0"/>
              <a:pPr/>
              <a:t>‹#›</a:t>
            </a:fld>
            <a:endParaRPr lang="en-US" dirty="0"/>
          </a:p>
        </p:txBody>
      </p:sp>
      <p:pic>
        <p:nvPicPr>
          <p:cNvPr id="2" name="Picture 1" descr="kolster-logo-footer-powerpo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17" name="TextBox 16"/>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2781325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6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err="1"/>
              <a:t>Place</a:t>
            </a:r>
            <a:r>
              <a:rPr lang="fi-FI"/>
              <a:t> </a:t>
            </a:r>
            <a:r>
              <a:rPr lang="fi-FI" err="1"/>
              <a:t>text</a:t>
            </a:r>
            <a:r>
              <a:rPr lang="fi-FI"/>
              <a:t> </a:t>
            </a:r>
            <a:r>
              <a:rPr lang="fi-FI" err="1"/>
              <a:t>here</a:t>
            </a:r>
            <a:r>
              <a:rPr lang="fi-FI"/>
              <a:t>. </a:t>
            </a:r>
          </a:p>
          <a:p>
            <a:pPr lvl="0"/>
            <a:endParaRPr lang="fi-FI"/>
          </a:p>
        </p:txBody>
      </p:sp>
      <p:sp>
        <p:nvSpPr>
          <p:cNvPr id="5" name="Text Placeholder 13"/>
          <p:cNvSpPr>
            <a:spLocks noGrp="1"/>
          </p:cNvSpPr>
          <p:nvPr>
            <p:ph type="body" sz="quarter" idx="11"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a:t>SLIDE SUBTITLE</a:t>
            </a:r>
          </a:p>
        </p:txBody>
      </p:sp>
      <p:sp>
        <p:nvSpPr>
          <p:cNvPr id="6" name="Rectangle 5"/>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kolster_webaddre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9" name="Straight Connector 8"/>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err="1"/>
              <a:t>Slide</a:t>
            </a:r>
            <a:r>
              <a:rPr lang="fi-FI"/>
              <a:t> </a:t>
            </a:r>
            <a:r>
              <a:rPr lang="fi-FI" err="1"/>
              <a:t>Title</a:t>
            </a:r>
            <a:endParaRPr lang="en-US"/>
          </a:p>
        </p:txBody>
      </p:sp>
      <p:sp>
        <p:nvSpPr>
          <p:cNvPr id="16" name="Slide Number Placeholder 2"/>
          <p:cNvSpPr txBox="1">
            <a:spLocks/>
          </p:cNvSpPr>
          <p:nvPr userDrawn="1"/>
        </p:nvSpPr>
        <p:spPr>
          <a:xfrm>
            <a:off x="4795370" y="4809053"/>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DCD3D7-7357-5D4F-A1EF-D04B4EADAB00}" type="slidenum">
              <a:rPr lang="en-US" smtClean="0"/>
              <a:pPr/>
              <a:t>‹#›</a:t>
            </a:fld>
            <a:endParaRPr lang="en-US" dirty="0"/>
          </a:p>
        </p:txBody>
      </p:sp>
      <p:pic>
        <p:nvPicPr>
          <p:cNvPr id="14" name="Picture 13" descr="kolster-logo-footer-powerpo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17" name="TextBox 16"/>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2421039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text slide with 2 pictures">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6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err="1"/>
              <a:t>Place</a:t>
            </a:r>
            <a:r>
              <a:rPr lang="fi-FI"/>
              <a:t> </a:t>
            </a:r>
            <a:r>
              <a:rPr lang="fi-FI" err="1"/>
              <a:t>text</a:t>
            </a:r>
            <a:r>
              <a:rPr lang="fi-FI"/>
              <a:t> </a:t>
            </a:r>
            <a:r>
              <a:rPr lang="fi-FI" err="1"/>
              <a:t>here</a:t>
            </a:r>
            <a:r>
              <a:rPr lang="fi-FI"/>
              <a:t>. </a:t>
            </a:r>
          </a:p>
          <a:p>
            <a:pPr lvl="0"/>
            <a:endParaRPr lang="fi-FI"/>
          </a:p>
        </p:txBody>
      </p:sp>
      <p:sp>
        <p:nvSpPr>
          <p:cNvPr id="5" name="Text Placeholder 13"/>
          <p:cNvSpPr>
            <a:spLocks noGrp="1"/>
          </p:cNvSpPr>
          <p:nvPr>
            <p:ph type="body" sz="quarter" idx="11"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a:t>SLIDE SUBTITLE</a:t>
            </a:r>
          </a:p>
        </p:txBody>
      </p:sp>
      <p:sp>
        <p:nvSpPr>
          <p:cNvPr id="6" name="Rectangle 5"/>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kolster_webaddre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9" name="Straight Connector 8"/>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err="1"/>
              <a:t>Slide</a:t>
            </a:r>
            <a:r>
              <a:rPr lang="fi-FI"/>
              <a:t> </a:t>
            </a:r>
            <a:r>
              <a:rPr lang="fi-FI" err="1"/>
              <a:t>Title</a:t>
            </a:r>
            <a:endParaRPr lang="en-US"/>
          </a:p>
        </p:txBody>
      </p:sp>
      <p:sp>
        <p:nvSpPr>
          <p:cNvPr id="17" name="Picture Placeholder 16"/>
          <p:cNvSpPr>
            <a:spLocks noGrp="1"/>
          </p:cNvSpPr>
          <p:nvPr>
            <p:ph type="pic" sz="quarter" idx="12"/>
          </p:nvPr>
        </p:nvSpPr>
        <p:spPr>
          <a:xfrm>
            <a:off x="7112879" y="390525"/>
            <a:ext cx="1704975" cy="170656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chemeClr val="accent2"/>
                </a:solidFill>
              </a:defRPr>
            </a:lvl1pPr>
          </a:lstStyle>
          <a:p>
            <a:r>
              <a:rPr lang="en-US"/>
              <a:t>Click icon to add picture</a:t>
            </a:r>
          </a:p>
        </p:txBody>
      </p:sp>
      <p:sp>
        <p:nvSpPr>
          <p:cNvPr id="18" name="Picture Placeholder 16"/>
          <p:cNvSpPr>
            <a:spLocks noGrp="1"/>
          </p:cNvSpPr>
          <p:nvPr>
            <p:ph type="pic" sz="quarter" idx="13"/>
          </p:nvPr>
        </p:nvSpPr>
        <p:spPr>
          <a:xfrm>
            <a:off x="7112879" y="2434039"/>
            <a:ext cx="1704975" cy="1706563"/>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600">
                <a:solidFill>
                  <a:srgbClr val="C5C0B3"/>
                </a:solidFill>
              </a:defRPr>
            </a:lvl1pPr>
          </a:lstStyle>
          <a:p>
            <a:r>
              <a:rPr lang="en-US"/>
              <a:t>Click icon to add picture</a:t>
            </a:r>
          </a:p>
        </p:txBody>
      </p:sp>
      <p:sp>
        <p:nvSpPr>
          <p:cNvPr id="20" name="Slide Number Placeholder 2"/>
          <p:cNvSpPr txBox="1">
            <a:spLocks/>
          </p:cNvSpPr>
          <p:nvPr userDrawn="1"/>
        </p:nvSpPr>
        <p:spPr>
          <a:xfrm>
            <a:off x="4795370" y="4809053"/>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DCD3D7-7357-5D4F-A1EF-D04B4EADAB00}" type="slidenum">
              <a:rPr lang="en-US" smtClean="0"/>
              <a:pPr/>
              <a:t>‹#›</a:t>
            </a:fld>
            <a:endParaRPr lang="en-US"/>
          </a:p>
        </p:txBody>
      </p:sp>
      <p:pic>
        <p:nvPicPr>
          <p:cNvPr id="16" name="Picture 15" descr="kolster-logo-footer-powerpo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19" name="TextBox 18"/>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2590332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impact text slide">
    <p:bg>
      <p:bgRef idx="1001">
        <a:schemeClr val="bg1"/>
      </p:bgRef>
    </p:bg>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4171044" y="613169"/>
            <a:ext cx="4324310" cy="3527433"/>
          </a:xfrm>
          <a:prstGeom prst="rect">
            <a:avLst/>
          </a:prstGeom>
        </p:spPr>
        <p:txBody>
          <a:bodyPr/>
          <a:lstStyle>
            <a:lvl1pPr marL="0" indent="0">
              <a:buClr>
                <a:schemeClr val="accent1"/>
              </a:buClr>
              <a:buFontTx/>
              <a:buNone/>
              <a:defRPr sz="18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err="1"/>
              <a:t>Place</a:t>
            </a:r>
            <a:r>
              <a:rPr lang="fi-FI"/>
              <a:t> </a:t>
            </a:r>
            <a:r>
              <a:rPr lang="fi-FI" err="1"/>
              <a:t>text</a:t>
            </a:r>
            <a:r>
              <a:rPr lang="fi-FI"/>
              <a:t> </a:t>
            </a:r>
            <a:r>
              <a:rPr lang="fi-FI" err="1"/>
              <a:t>here</a:t>
            </a:r>
            <a:r>
              <a:rPr lang="fi-FI"/>
              <a:t>. </a:t>
            </a:r>
          </a:p>
          <a:p>
            <a:pPr lvl="0"/>
            <a:endParaRPr lang="fi-FI"/>
          </a:p>
        </p:txBody>
      </p:sp>
      <p:pic>
        <p:nvPicPr>
          <p:cNvPr id="8" name="Picture 7" descr="kolster_webaddre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0" name="Straight Connector 9"/>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Title 4"/>
          <p:cNvSpPr>
            <a:spLocks noGrp="1"/>
          </p:cNvSpPr>
          <p:nvPr>
            <p:ph type="title" hasCustomPrompt="1"/>
          </p:nvPr>
        </p:nvSpPr>
        <p:spPr>
          <a:xfrm>
            <a:off x="620986" y="1461549"/>
            <a:ext cx="3098490" cy="2679053"/>
          </a:xfrm>
          <a:prstGeom prst="rect">
            <a:avLst/>
          </a:prstGeom>
        </p:spPr>
        <p:txBody>
          <a:bodyPr vert="horz"/>
          <a:lstStyle>
            <a:lvl1pPr algn="l">
              <a:defRPr sz="2500" b="1" spc="50">
                <a:solidFill>
                  <a:schemeClr val="accent1"/>
                </a:solidFill>
              </a:defRPr>
            </a:lvl1pPr>
          </a:lstStyle>
          <a:p>
            <a:r>
              <a:rPr lang="fi-FI" err="1"/>
              <a:t>Slide</a:t>
            </a:r>
            <a:r>
              <a:rPr lang="fi-FI"/>
              <a:t> </a:t>
            </a:r>
            <a:r>
              <a:rPr lang="fi-FI" err="1"/>
              <a:t>Title</a:t>
            </a:r>
            <a:endParaRPr lang="en-US"/>
          </a:p>
        </p:txBody>
      </p:sp>
      <p:cxnSp>
        <p:nvCxnSpPr>
          <p:cNvPr id="14" name="Straight Connector 13"/>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rgbClr val="9C947E"/>
                </a:solidFill>
              </a:defRPr>
            </a:lvl1pPr>
          </a:lstStyle>
          <a:p>
            <a:fld id="{6DDCD3D7-7357-5D4F-A1EF-D04B4EADAB00}" type="slidenum">
              <a:rPr lang="en-US" smtClean="0"/>
              <a:pPr/>
              <a:t>‹#›</a:t>
            </a:fld>
            <a:endParaRPr lang="en-US"/>
          </a:p>
        </p:txBody>
      </p:sp>
      <p:pic>
        <p:nvPicPr>
          <p:cNvPr id="12" name="Picture 11" descr="kolster-logo-footer-powerpo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16" name="TextBox 15"/>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47824188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aster Final Slide">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9144000" cy="51435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itle 10"/>
          <p:cNvSpPr>
            <a:spLocks noGrp="1"/>
          </p:cNvSpPr>
          <p:nvPr>
            <p:ph type="title" hasCustomPrompt="1"/>
          </p:nvPr>
        </p:nvSpPr>
        <p:spPr>
          <a:xfrm>
            <a:off x="3022918" y="675995"/>
            <a:ext cx="5258689" cy="1916838"/>
          </a:xfrm>
          <a:prstGeom prst="rect">
            <a:avLst/>
          </a:prstGeom>
        </p:spPr>
        <p:txBody>
          <a:bodyPr vert="horz"/>
          <a:lstStyle>
            <a:lvl1pPr algn="r">
              <a:defRPr sz="2500" baseline="0">
                <a:solidFill>
                  <a:schemeClr val="tx2"/>
                </a:solidFill>
              </a:defRPr>
            </a:lvl1pPr>
          </a:lstStyle>
          <a:p>
            <a:r>
              <a:rPr lang="fi-FI" err="1"/>
              <a:t>Final</a:t>
            </a:r>
            <a:r>
              <a:rPr lang="fi-FI"/>
              <a:t> </a:t>
            </a:r>
            <a:r>
              <a:rPr lang="fi-FI" err="1"/>
              <a:t>slide</a:t>
            </a:r>
            <a:r>
              <a:rPr lang="fi-FI"/>
              <a:t> </a:t>
            </a:r>
            <a:r>
              <a:rPr lang="fi-FI" err="1"/>
              <a:t>key</a:t>
            </a:r>
            <a:r>
              <a:rPr lang="fi-FI"/>
              <a:t> </a:t>
            </a:r>
            <a:r>
              <a:rPr lang="fi-FI" err="1"/>
              <a:t>message</a:t>
            </a:r>
            <a:r>
              <a:rPr lang="fi-FI"/>
              <a:t>: </a:t>
            </a:r>
            <a:r>
              <a:rPr lang="fi-FI" err="1"/>
              <a:t>leave</a:t>
            </a:r>
            <a:r>
              <a:rPr lang="fi-FI"/>
              <a:t> a </a:t>
            </a:r>
            <a:r>
              <a:rPr lang="fi-FI" err="1"/>
              <a:t>one</a:t>
            </a:r>
            <a:r>
              <a:rPr lang="fi-FI"/>
              <a:t> </a:t>
            </a:r>
            <a:r>
              <a:rPr lang="fi-FI" err="1"/>
              <a:t>sentence</a:t>
            </a:r>
            <a:r>
              <a:rPr lang="fi-FI"/>
              <a:t> </a:t>
            </a:r>
            <a:r>
              <a:rPr lang="fi-FI" err="1"/>
              <a:t>finishing</a:t>
            </a:r>
            <a:r>
              <a:rPr lang="fi-FI"/>
              <a:t> </a:t>
            </a:r>
            <a:r>
              <a:rPr lang="fi-FI" err="1"/>
              <a:t>thought</a:t>
            </a:r>
            <a:r>
              <a:rPr lang="fi-FI"/>
              <a:t> to </a:t>
            </a:r>
            <a:br>
              <a:rPr lang="fi-FI"/>
            </a:br>
            <a:r>
              <a:rPr lang="fi-FI" err="1"/>
              <a:t>wrap</a:t>
            </a:r>
            <a:r>
              <a:rPr lang="fi-FI"/>
              <a:t> </a:t>
            </a:r>
            <a:r>
              <a:rPr lang="fi-FI" err="1"/>
              <a:t>up</a:t>
            </a:r>
            <a:r>
              <a:rPr lang="fi-FI"/>
              <a:t> </a:t>
            </a:r>
            <a:r>
              <a:rPr lang="fi-FI" err="1"/>
              <a:t>your</a:t>
            </a:r>
            <a:r>
              <a:rPr lang="fi-FI"/>
              <a:t> </a:t>
            </a:r>
            <a:r>
              <a:rPr lang="fi-FI" err="1"/>
              <a:t>slideshow</a:t>
            </a:r>
            <a:r>
              <a:rPr lang="fi-FI"/>
              <a:t>. </a:t>
            </a:r>
            <a:endParaRPr lang="en-US"/>
          </a:p>
        </p:txBody>
      </p:sp>
      <p:sp>
        <p:nvSpPr>
          <p:cNvPr id="15" name="Text Placeholder 14"/>
          <p:cNvSpPr>
            <a:spLocks noGrp="1"/>
          </p:cNvSpPr>
          <p:nvPr>
            <p:ph type="body" sz="quarter" idx="10" hasCustomPrompt="1"/>
          </p:nvPr>
        </p:nvSpPr>
        <p:spPr>
          <a:xfrm>
            <a:off x="5318125" y="3715502"/>
            <a:ext cx="2963863" cy="806450"/>
          </a:xfrm>
          <a:prstGeom prst="rect">
            <a:avLst/>
          </a:prstGeom>
        </p:spPr>
        <p:txBody>
          <a:bodyPr vert="horz"/>
          <a:lstStyle>
            <a:lvl1pPr algn="r">
              <a:defRPr sz="1400" i="1" spc="80">
                <a:solidFill>
                  <a:schemeClr val="tx2"/>
                </a:solidFill>
              </a:defRPr>
            </a:lvl1pPr>
          </a:lstStyle>
          <a:p>
            <a:pPr lvl="0"/>
            <a:r>
              <a:rPr lang="en-US"/>
              <a:t>Contact details here (optional)</a:t>
            </a:r>
          </a:p>
        </p:txBody>
      </p:sp>
      <p:sp>
        <p:nvSpPr>
          <p:cNvPr id="6" name="Text Placeholder 5"/>
          <p:cNvSpPr>
            <a:spLocks noGrp="1"/>
          </p:cNvSpPr>
          <p:nvPr>
            <p:ph type="body" sz="quarter" idx="11" hasCustomPrompt="1"/>
          </p:nvPr>
        </p:nvSpPr>
        <p:spPr>
          <a:xfrm>
            <a:off x="5317744" y="3233101"/>
            <a:ext cx="2963863" cy="373063"/>
          </a:xfrm>
          <a:prstGeom prst="rect">
            <a:avLst/>
          </a:prstGeom>
        </p:spPr>
        <p:txBody>
          <a:bodyPr vert="horz"/>
          <a:lstStyle>
            <a:lvl1pPr algn="r">
              <a:defRPr sz="1900" spc="80">
                <a:solidFill>
                  <a:schemeClr val="accent1"/>
                </a:solidFill>
              </a:defRPr>
            </a:lvl1pPr>
          </a:lstStyle>
          <a:p>
            <a:pPr lvl="0"/>
            <a:r>
              <a:rPr lang="fi-FI" err="1"/>
              <a:t>Thank</a:t>
            </a:r>
            <a:r>
              <a:rPr lang="fi-FI"/>
              <a:t> </a:t>
            </a:r>
            <a:r>
              <a:rPr lang="fi-FI" err="1"/>
              <a:t>you</a:t>
            </a:r>
            <a:r>
              <a:rPr lang="fi-FI"/>
              <a:t> </a:t>
            </a:r>
            <a:r>
              <a:rPr lang="fi-FI" err="1"/>
              <a:t>message</a:t>
            </a:r>
            <a:r>
              <a:rPr lang="fi-FI"/>
              <a:t> </a:t>
            </a:r>
            <a:r>
              <a:rPr lang="fi-FI" err="1"/>
              <a:t>here</a:t>
            </a:r>
            <a:endParaRPr lang="en-US"/>
          </a:p>
        </p:txBody>
      </p:sp>
      <p:pic>
        <p:nvPicPr>
          <p:cNvPr id="2" name="Picture 1" descr="kolster-logo-webaddress-powerpoi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4384" y="3054271"/>
            <a:ext cx="3599996" cy="1271268"/>
          </a:xfrm>
          <a:prstGeom prst="rect">
            <a:avLst/>
          </a:prstGeom>
        </p:spPr>
      </p:pic>
      <p:sp>
        <p:nvSpPr>
          <p:cNvPr id="7" name="TextBox 6"/>
          <p:cNvSpPr txBox="1"/>
          <p:nvPr userDrawn="1"/>
        </p:nvSpPr>
        <p:spPr>
          <a:xfrm>
            <a:off x="699533" y="4774228"/>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398913345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ullets Slide with Picture">
    <p:spTree>
      <p:nvGrpSpPr>
        <p:cNvPr id="1" name=""/>
        <p:cNvGrpSpPr/>
        <p:nvPr/>
      </p:nvGrpSpPr>
      <p:grpSpPr>
        <a:xfrm>
          <a:off x="0" y="0"/>
          <a:ext cx="0" cy="0"/>
          <a:chOff x="0" y="0"/>
          <a:chExt cx="0" cy="0"/>
        </a:xfrm>
      </p:grpSpPr>
      <p:sp>
        <p:nvSpPr>
          <p:cNvPr id="9" name="Rectangle 8"/>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5" name="Picture Placeholder 2"/>
          <p:cNvSpPr>
            <a:spLocks noGrp="1"/>
          </p:cNvSpPr>
          <p:nvPr>
            <p:ph type="pic" idx="11"/>
          </p:nvPr>
        </p:nvSpPr>
        <p:spPr>
          <a:xfrm>
            <a:off x="7004242" y="1"/>
            <a:ext cx="2139758" cy="4391942"/>
          </a:xfrm>
          <a:prstGeom prst="rect">
            <a:avLst/>
          </a:prstGeom>
        </p:spPr>
        <p:txBody>
          <a:bodyPr/>
          <a:lstStyle>
            <a:lvl1pPr marL="0" indent="0">
              <a:buNone/>
              <a:defRPr sz="1600">
                <a:solidFill>
                  <a:schemeClr val="accent2"/>
                </a:solidFill>
                <a:latin typeface="Franklin Gothic Book"/>
                <a:cs typeface="Franklin Gothic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6"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a:t>SLIDE SUBTITLE</a:t>
            </a:r>
          </a:p>
        </p:txBody>
      </p:sp>
      <p:sp>
        <p:nvSpPr>
          <p:cNvPr id="27"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err="1"/>
              <a:t>Slide</a:t>
            </a:r>
            <a:r>
              <a:rPr lang="fi-FI"/>
              <a:t> </a:t>
            </a:r>
            <a:r>
              <a:rPr lang="fi-FI" err="1"/>
              <a:t>Title</a:t>
            </a:r>
            <a:endParaRPr lang="en-US"/>
          </a:p>
        </p:txBody>
      </p:sp>
      <p:pic>
        <p:nvPicPr>
          <p:cNvPr id="28" name="Picture 27" descr="kolster_webaddre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sp>
        <p:nvSpPr>
          <p:cNvPr id="19" name="Content Placeholder 3"/>
          <p:cNvSpPr>
            <a:spLocks noGrp="1"/>
          </p:cNvSpPr>
          <p:nvPr>
            <p:ph sz="half" idx="12"/>
          </p:nvPr>
        </p:nvSpPr>
        <p:spPr>
          <a:xfrm>
            <a:off x="433877" y="1465806"/>
            <a:ext cx="2960487" cy="2681403"/>
          </a:xfrm>
          <a:prstGeom prst="rect">
            <a:avLst/>
          </a:prstGeom>
        </p:spPr>
        <p:txBody>
          <a:bodyPr>
            <a:normAutofit/>
          </a:bodyPr>
          <a:lstStyle>
            <a:lvl1pPr>
              <a:buClr>
                <a:schemeClr val="accent1"/>
              </a:buClr>
              <a:defRPr sz="1600">
                <a:latin typeface="Franklin Gothic Book"/>
                <a:cs typeface="Franklin Gothic Book"/>
              </a:defRPr>
            </a:lvl1pPr>
            <a:lvl2pPr marL="742950" indent="-285750">
              <a:buClr>
                <a:schemeClr val="accent1"/>
              </a:buClr>
              <a:buFont typeface="Lucida Grande"/>
              <a:buChar char="▸"/>
              <a:defRPr sz="1600" i="0">
                <a:latin typeface="Franklin Gothic Book"/>
                <a:cs typeface="Franklin Gothic Book"/>
              </a:defRPr>
            </a:lvl2pPr>
            <a:lvl3pPr marL="1143000" indent="-228600">
              <a:buClr>
                <a:schemeClr val="accent4"/>
              </a:buClr>
              <a:buFont typeface="Lucida Grande"/>
              <a:buChar char="▹"/>
              <a:defRPr sz="1400" i="1">
                <a:latin typeface="Franklin Gothic Book"/>
                <a:cs typeface="Franklin Gothic Book"/>
              </a:defRPr>
            </a:lvl3pPr>
            <a:lvl4pPr>
              <a:buClr>
                <a:schemeClr val="accent4"/>
              </a:buClr>
              <a:defRPr sz="1400">
                <a:latin typeface="Franklin Gothic Book"/>
                <a:cs typeface="Franklin Gothic Book"/>
              </a:defRPr>
            </a:lvl4pPr>
            <a:lvl5pPr marL="2057400" indent="-228600">
              <a:buClr>
                <a:schemeClr val="accent2"/>
              </a:buClr>
              <a:buFont typeface="Arial"/>
              <a:buChar char="»"/>
              <a:defRPr sz="1400" i="1">
                <a:latin typeface="Franklin Gothic Book"/>
                <a:cs typeface="Franklin Gothic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half" idx="15"/>
          </p:nvPr>
        </p:nvSpPr>
        <p:spPr>
          <a:xfrm>
            <a:off x="3643514" y="1465806"/>
            <a:ext cx="2960487" cy="2681403"/>
          </a:xfrm>
          <a:prstGeom prst="rect">
            <a:avLst/>
          </a:prstGeom>
        </p:spPr>
        <p:txBody>
          <a:bodyPr>
            <a:normAutofit/>
          </a:bodyPr>
          <a:lstStyle>
            <a:lvl1pPr>
              <a:buClr>
                <a:schemeClr val="accent1"/>
              </a:buClr>
              <a:defRPr sz="1600">
                <a:latin typeface="Franklin Gothic Book"/>
                <a:cs typeface="Franklin Gothic Book"/>
              </a:defRPr>
            </a:lvl1pPr>
            <a:lvl2pPr marL="742950" indent="-285750">
              <a:buClr>
                <a:schemeClr val="accent1"/>
              </a:buClr>
              <a:buFont typeface="Lucida Grande"/>
              <a:buChar char="▸"/>
              <a:defRPr sz="1600" i="0">
                <a:latin typeface="Franklin Gothic Book"/>
                <a:cs typeface="Franklin Gothic Book"/>
              </a:defRPr>
            </a:lvl2pPr>
            <a:lvl3pPr marL="1143000" indent="-228600">
              <a:buClr>
                <a:schemeClr val="accent4"/>
              </a:buClr>
              <a:buFont typeface="Lucida Grande"/>
              <a:buChar char="▹"/>
              <a:defRPr sz="1400" i="1">
                <a:latin typeface="Franklin Gothic Book"/>
                <a:cs typeface="Franklin Gothic Book"/>
              </a:defRPr>
            </a:lvl3pPr>
            <a:lvl4pPr>
              <a:buClr>
                <a:schemeClr val="accent4"/>
              </a:buClr>
              <a:defRPr sz="1400">
                <a:latin typeface="Franklin Gothic Book"/>
                <a:cs typeface="Franklin Gothic Book"/>
              </a:defRPr>
            </a:lvl4pPr>
            <a:lvl5pPr marL="2057400" indent="-228600">
              <a:buClr>
                <a:schemeClr val="accent2"/>
              </a:buClr>
              <a:buFont typeface="Arial"/>
              <a:buChar char="»"/>
              <a:defRPr sz="1400" i="1">
                <a:latin typeface="Franklin Gothic Book"/>
                <a:cs typeface="Franklin Gothic Book"/>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kolster-logo-footer-powerpoi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3" name="TextBox 22"/>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2021</a:t>
            </a:r>
          </a:p>
        </p:txBody>
      </p:sp>
    </p:spTree>
    <p:extLst>
      <p:ext uri="{BB962C8B-B14F-4D97-AF65-F5344CB8AC3E}">
        <p14:creationId xmlns:p14="http://schemas.microsoft.com/office/powerpoint/2010/main" val="2635352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Slide, illustrated - brand">
    <p:spTree>
      <p:nvGrpSpPr>
        <p:cNvPr id="1" name=""/>
        <p:cNvGrpSpPr/>
        <p:nvPr/>
      </p:nvGrpSpPr>
      <p:grpSpPr>
        <a:xfrm>
          <a:off x="0" y="0"/>
          <a:ext cx="0" cy="0"/>
          <a:chOff x="0" y="0"/>
          <a:chExt cx="0" cy="0"/>
        </a:xfrm>
      </p:grpSpPr>
      <p:pic>
        <p:nvPicPr>
          <p:cNvPr id="7" name="Picture 6" descr="brandin_suojaus_karuselli_isompi2_mini_mini.jpg"/>
          <p:cNvPicPr>
            <a:picLocks noChangeAspect="1"/>
          </p:cNvPicPr>
          <p:nvPr userDrawn="1"/>
        </p:nvPicPr>
        <p:blipFill rotWithShape="1">
          <a:blip r:embed="rId2">
            <a:extLst>
              <a:ext uri="{28A0092B-C50C-407E-A947-70E740481C1C}">
                <a14:useLocalDpi xmlns:a14="http://schemas.microsoft.com/office/drawing/2010/main" val="0"/>
              </a:ext>
            </a:extLst>
          </a:blip>
          <a:srcRect b="-21"/>
          <a:stretch/>
        </p:blipFill>
        <p:spPr>
          <a:xfrm>
            <a:off x="7004243" y="0"/>
            <a:ext cx="2208144" cy="4509830"/>
          </a:xfrm>
          <a:prstGeom prst="rect">
            <a:avLst/>
          </a:prstGeom>
        </p:spPr>
      </p:pic>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3" name="Rectangle 12"/>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5" name="Picture 14"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7" name="Straight Connector 16"/>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22" name="Picture 21"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3" name="TextBox 22"/>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376996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xt Slide, illustrated 2">
    <p:spTree>
      <p:nvGrpSpPr>
        <p:cNvPr id="1" name=""/>
        <p:cNvGrpSpPr/>
        <p:nvPr/>
      </p:nvGrpSpPr>
      <p:grpSpPr>
        <a:xfrm>
          <a:off x="0" y="0"/>
          <a:ext cx="0" cy="0"/>
          <a:chOff x="0" y="0"/>
          <a:chExt cx="0" cy="0"/>
        </a:xfrm>
      </p:grpSpPr>
      <p:pic>
        <p:nvPicPr>
          <p:cNvPr id="6" name="Picture 5" descr="kolster_karuselli_aloituskuva_UUSIN_mini.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004241" y="0"/>
            <a:ext cx="2217913" cy="4509831"/>
          </a:xfrm>
          <a:prstGeom prst="rect">
            <a:avLst/>
          </a:prstGeom>
        </p:spPr>
      </p:pic>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0" name="Rectangle 9"/>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9" name="Picture 18"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168148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Slide, illustrated 3">
    <p:spTree>
      <p:nvGrpSpPr>
        <p:cNvPr id="1" name=""/>
        <p:cNvGrpSpPr/>
        <p:nvPr/>
      </p:nvGrpSpPr>
      <p:grpSpPr>
        <a:xfrm>
          <a:off x="0" y="0"/>
          <a:ext cx="0" cy="0"/>
          <a:chOff x="0" y="0"/>
          <a:chExt cx="0" cy="0"/>
        </a:xfrm>
      </p:grpSpPr>
      <p:pic>
        <p:nvPicPr>
          <p:cNvPr id="6" name="Picture 5" descr="powerpoint8_mini.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004242" y="-39076"/>
            <a:ext cx="2208143" cy="4470754"/>
          </a:xfrm>
          <a:prstGeom prst="rect">
            <a:avLst/>
          </a:prstGeom>
        </p:spPr>
      </p:pic>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2" name="Rectangle 11"/>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9" name="Picture 18"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3413539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Slide, illustrated 4">
    <p:spTree>
      <p:nvGrpSpPr>
        <p:cNvPr id="1" name=""/>
        <p:cNvGrpSpPr/>
        <p:nvPr/>
      </p:nvGrpSpPr>
      <p:grpSpPr>
        <a:xfrm>
          <a:off x="0" y="0"/>
          <a:ext cx="0" cy="0"/>
          <a:chOff x="0" y="0"/>
          <a:chExt cx="0" cy="0"/>
        </a:xfrm>
      </p:grpSpPr>
      <p:pic>
        <p:nvPicPr>
          <p:cNvPr id="3" name="Picture 2" descr="powerpoint7_mini.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004242" y="-24828"/>
            <a:ext cx="2208143" cy="4451216"/>
          </a:xfrm>
          <a:prstGeom prst="rect">
            <a:avLst/>
          </a:prstGeom>
        </p:spPr>
      </p:pic>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0" name="Rectangle 9"/>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9" name="Picture 18"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133548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Slide, illustrated 5">
    <p:spTree>
      <p:nvGrpSpPr>
        <p:cNvPr id="1" name=""/>
        <p:cNvGrpSpPr/>
        <p:nvPr/>
      </p:nvGrpSpPr>
      <p:grpSpPr>
        <a:xfrm>
          <a:off x="0" y="0"/>
          <a:ext cx="0" cy="0"/>
          <a:chOff x="0" y="0"/>
          <a:chExt cx="0" cy="0"/>
        </a:xfrm>
      </p:grpSpPr>
      <p:pic>
        <p:nvPicPr>
          <p:cNvPr id="6" name="Picture 5" descr="powerpoint6_mini.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004242" y="-12909"/>
            <a:ext cx="2217912" cy="4500061"/>
          </a:xfrm>
          <a:prstGeom prst="rect">
            <a:avLst/>
          </a:prstGeom>
        </p:spPr>
      </p:pic>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2" name="Rectangle 11"/>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9" name="Picture 18"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191054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Slide, illustrated 6">
    <p:spTree>
      <p:nvGrpSpPr>
        <p:cNvPr id="1" name=""/>
        <p:cNvGrpSpPr/>
        <p:nvPr/>
      </p:nvGrpSpPr>
      <p:grpSpPr>
        <a:xfrm>
          <a:off x="0" y="0"/>
          <a:ext cx="0" cy="0"/>
          <a:chOff x="0" y="0"/>
          <a:chExt cx="0" cy="0"/>
        </a:xfrm>
      </p:grpSpPr>
      <p:pic>
        <p:nvPicPr>
          <p:cNvPr id="6" name="Picture 5" descr="powerpoint5_mini.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004242" y="1"/>
            <a:ext cx="2227682" cy="4509830"/>
          </a:xfrm>
          <a:prstGeom prst="rect">
            <a:avLst/>
          </a:prstGeom>
        </p:spPr>
      </p:pic>
      <p:sp>
        <p:nvSpPr>
          <p:cNvPr id="4" name="Text Placeholder 3"/>
          <p:cNvSpPr>
            <a:spLocks noGrp="1"/>
          </p:cNvSpPr>
          <p:nvPr>
            <p:ph type="body" sz="half" idx="2" hasCustomPrompt="1"/>
          </p:nvPr>
        </p:nvSpPr>
        <p:spPr>
          <a:xfrm>
            <a:off x="433877" y="1454929"/>
            <a:ext cx="6170124" cy="2685673"/>
          </a:xfrm>
          <a:prstGeom prst="rect">
            <a:avLst/>
          </a:prstGeom>
        </p:spPr>
        <p:txBody>
          <a:bodyPr/>
          <a:lstStyle>
            <a:lvl1pPr marL="0" indent="0">
              <a:buClr>
                <a:schemeClr val="accent1"/>
              </a:buClr>
              <a:buFontTx/>
              <a:buNone/>
              <a:defRPr sz="1400" baseline="0">
                <a:latin typeface="Franklin Gothic Book"/>
                <a:cs typeface="Franklin Gothic Book"/>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err="1"/>
              <a:t>Place</a:t>
            </a:r>
            <a:r>
              <a:rPr lang="fi-FI" dirty="0"/>
              <a:t> </a:t>
            </a:r>
            <a:r>
              <a:rPr lang="fi-FI" dirty="0" err="1"/>
              <a:t>text</a:t>
            </a:r>
            <a:r>
              <a:rPr lang="fi-FI" dirty="0"/>
              <a:t> </a:t>
            </a:r>
            <a:r>
              <a:rPr lang="fi-FI" dirty="0" err="1"/>
              <a:t>here</a:t>
            </a:r>
            <a:r>
              <a:rPr lang="fi-FI" dirty="0"/>
              <a:t>. </a:t>
            </a:r>
          </a:p>
          <a:p>
            <a:pPr lvl="0"/>
            <a:endParaRPr lang="fi-FI" dirty="0"/>
          </a:p>
        </p:txBody>
      </p:sp>
      <p:sp>
        <p:nvSpPr>
          <p:cNvPr id="11" name="Text Placeholder 13"/>
          <p:cNvSpPr>
            <a:spLocks noGrp="1"/>
          </p:cNvSpPr>
          <p:nvPr>
            <p:ph type="body" sz="quarter" idx="10" hasCustomPrompt="1"/>
          </p:nvPr>
        </p:nvSpPr>
        <p:spPr>
          <a:xfrm>
            <a:off x="433877" y="932627"/>
            <a:ext cx="6170124" cy="283064"/>
          </a:xfrm>
          <a:prstGeom prst="rect">
            <a:avLst/>
          </a:prstGeom>
        </p:spPr>
        <p:txBody>
          <a:bodyPr vert="horz"/>
          <a:lstStyle>
            <a:lvl1pPr>
              <a:defRPr sz="1600" b="1" spc="50" baseline="0">
                <a:solidFill>
                  <a:schemeClr val="tx1"/>
                </a:solidFill>
              </a:defRPr>
            </a:lvl1pPr>
          </a:lstStyle>
          <a:p>
            <a:pPr lvl="0"/>
            <a:r>
              <a:rPr lang="fi-FI" dirty="0"/>
              <a:t>SLIDE SUBTITLE</a:t>
            </a:r>
          </a:p>
        </p:txBody>
      </p:sp>
      <p:sp>
        <p:nvSpPr>
          <p:cNvPr id="5" name="Title 4"/>
          <p:cNvSpPr>
            <a:spLocks noGrp="1"/>
          </p:cNvSpPr>
          <p:nvPr>
            <p:ph type="title" hasCustomPrompt="1"/>
          </p:nvPr>
        </p:nvSpPr>
        <p:spPr>
          <a:xfrm>
            <a:off x="433877" y="391103"/>
            <a:ext cx="6170124" cy="455564"/>
          </a:xfrm>
          <a:prstGeom prst="rect">
            <a:avLst/>
          </a:prstGeom>
        </p:spPr>
        <p:txBody>
          <a:bodyPr vert="horz"/>
          <a:lstStyle>
            <a:lvl1pPr algn="l">
              <a:defRPr sz="2500" b="1" spc="50"/>
            </a:lvl1pPr>
          </a:lstStyle>
          <a:p>
            <a:r>
              <a:rPr lang="fi-FI" dirty="0" err="1"/>
              <a:t>Slide</a:t>
            </a:r>
            <a:r>
              <a:rPr lang="fi-FI" dirty="0"/>
              <a:t> </a:t>
            </a:r>
            <a:r>
              <a:rPr lang="fi-FI" dirty="0" err="1"/>
              <a:t>Title</a:t>
            </a:r>
            <a:endParaRPr lang="en-US" dirty="0"/>
          </a:p>
        </p:txBody>
      </p:sp>
      <p:sp>
        <p:nvSpPr>
          <p:cNvPr id="12" name="Rectangle 11"/>
          <p:cNvSpPr/>
          <p:nvPr userDrawn="1"/>
        </p:nvSpPr>
        <p:spPr>
          <a:xfrm>
            <a:off x="0" y="4391942"/>
            <a:ext cx="9144000" cy="75787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0" y="4509830"/>
            <a:ext cx="9143999"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kolster_webaddress.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719" y="4875202"/>
            <a:ext cx="1181500" cy="115771"/>
          </a:xfrm>
          <a:prstGeom prst="rect">
            <a:avLst/>
          </a:prstGeom>
        </p:spPr>
      </p:pic>
      <p:cxnSp>
        <p:nvCxnSpPr>
          <p:cNvPr id="15" name="Straight Connector 14"/>
          <p:cNvCxnSpPr/>
          <p:nvPr userDrawn="1"/>
        </p:nvCxnSpPr>
        <p:spPr>
          <a:xfrm>
            <a:off x="3490870"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91598" y="4879469"/>
            <a:ext cx="0" cy="80241"/>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8" name="Slide Number Placeholder 2"/>
          <p:cNvSpPr>
            <a:spLocks noGrp="1"/>
          </p:cNvSpPr>
          <p:nvPr>
            <p:ph type="sldNum" sz="quarter" idx="4"/>
          </p:nvPr>
        </p:nvSpPr>
        <p:spPr>
          <a:xfrm>
            <a:off x="4795370" y="4809053"/>
            <a:ext cx="629740" cy="201536"/>
          </a:xfrm>
          <a:prstGeom prst="rect">
            <a:avLst/>
          </a:prstGeom>
        </p:spPr>
        <p:txBody>
          <a:bodyPr vert="horz" lIns="91440" tIns="45720" rIns="91440" bIns="45720" rtlCol="0" anchor="ctr"/>
          <a:lstStyle>
            <a:lvl1pPr algn="l">
              <a:defRPr sz="1000">
                <a:solidFill>
                  <a:schemeClr val="tx1">
                    <a:tint val="75000"/>
                  </a:schemeClr>
                </a:solidFill>
              </a:defRPr>
            </a:lvl1pPr>
          </a:lstStyle>
          <a:p>
            <a:fld id="{6DDCD3D7-7357-5D4F-A1EF-D04B4EADAB00}" type="slidenum">
              <a:rPr lang="en-US" smtClean="0"/>
              <a:pPr/>
              <a:t>‹#›</a:t>
            </a:fld>
            <a:endParaRPr lang="en-US"/>
          </a:p>
        </p:txBody>
      </p:sp>
      <p:pic>
        <p:nvPicPr>
          <p:cNvPr id="19" name="Picture 18" descr="kolster-logo-footer-powerpoin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4845" y="4703281"/>
            <a:ext cx="1619998" cy="268601"/>
          </a:xfrm>
          <a:prstGeom prst="rect">
            <a:avLst/>
          </a:prstGeom>
        </p:spPr>
      </p:pic>
      <p:sp>
        <p:nvSpPr>
          <p:cNvPr id="22" name="TextBox 21"/>
          <p:cNvSpPr txBox="1"/>
          <p:nvPr userDrawn="1"/>
        </p:nvSpPr>
        <p:spPr>
          <a:xfrm>
            <a:off x="3538408" y="4781019"/>
            <a:ext cx="1120608" cy="200055"/>
          </a:xfrm>
          <a:prstGeom prst="rect">
            <a:avLst/>
          </a:prstGeom>
          <a:noFill/>
        </p:spPr>
        <p:txBody>
          <a:bodyPr wrap="square" rtlCol="0">
            <a:spAutoFit/>
          </a:bodyPr>
          <a:lstStyle/>
          <a:p>
            <a:pPr algn="dist"/>
            <a:r>
              <a:rPr lang="en-US" sz="1050" b="0" baseline="-25000" dirty="0">
                <a:solidFill>
                  <a:schemeClr val="accent2"/>
                </a:solidFill>
                <a:latin typeface="+mj-lt"/>
              </a:rPr>
              <a:t>COPYRIGHT 2023</a:t>
            </a:r>
          </a:p>
        </p:txBody>
      </p:sp>
    </p:spTree>
    <p:extLst>
      <p:ext uri="{BB962C8B-B14F-4D97-AF65-F5344CB8AC3E}">
        <p14:creationId xmlns:p14="http://schemas.microsoft.com/office/powerpoint/2010/main" val="16392311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34102"/>
      </p:ext>
    </p:extLst>
  </p:cSld>
  <p:clrMap bg1="lt1" tx1="dk1" bg2="lt2" tx2="dk2" accent1="accent1" accent2="accent2" accent3="accent3" accent4="accent4" accent5="accent5" accent6="accent6" hlink="hlink" folHlink="folHlink"/>
  <p:sldLayoutIdLst>
    <p:sldLayoutId id="2147483676" r:id="rId1"/>
    <p:sldLayoutId id="2147483667"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30" r:id="rId12"/>
    <p:sldLayoutId id="2147483731" r:id="rId13"/>
    <p:sldLayoutId id="2147483732" r:id="rId14"/>
    <p:sldLayoutId id="2147483733" r:id="rId15"/>
    <p:sldLayoutId id="2147483734" r:id="rId16"/>
    <p:sldLayoutId id="2147483735" r:id="rId17"/>
    <p:sldLayoutId id="2147483693" r:id="rId18"/>
    <p:sldLayoutId id="2147483694" r:id="rId19"/>
    <p:sldLayoutId id="2147483738" r:id="rId20"/>
    <p:sldLayoutId id="2147483739" r:id="rId21"/>
    <p:sldLayoutId id="2147483752" r:id="rId22"/>
    <p:sldLayoutId id="2147483753" r:id="rId23"/>
    <p:sldLayoutId id="2147483754" r:id="rId24"/>
    <p:sldLayoutId id="2147483755" r:id="rId25"/>
    <p:sldLayoutId id="2147483756" r:id="rId26"/>
    <p:sldLayoutId id="2147483757" r:id="rId27"/>
    <p:sldLayoutId id="2147483715" r:id="rId28"/>
    <p:sldLayoutId id="2147483759" r:id="rId29"/>
    <p:sldLayoutId id="2147483760" r:id="rId30"/>
    <p:sldLayoutId id="2147483761" r:id="rId31"/>
    <p:sldLayoutId id="2147483669" r:id="rId32"/>
    <p:sldLayoutId id="2147483673" r:id="rId33"/>
    <p:sldLayoutId id="2147483674" r:id="rId34"/>
    <p:sldLayoutId id="2147483675" r:id="rId35"/>
    <p:sldLayoutId id="2147483672" r:id="rId36"/>
    <p:sldLayoutId id="2147483762" r:id="rId3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2.xml"/><Relationship Id="rId4" Type="http://schemas.openxmlformats.org/officeDocument/2006/relationships/hyperlink" Target="https://information.patentepi.org/uploads/pdf/epi-Information-02-2020.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v.uk/government/publications/examining-patent-applications-relating-to-artificial-intelligence-ai-inventions/examining-patent-applications-relating-to-artificial-intelligence-ai-inventions-the-scenarios" TargetMode="External"/><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5.xml"/><Relationship Id="rId1" Type="http://schemas.openxmlformats.org/officeDocument/2006/relationships/slideLayout" Target="../slideLayouts/slideLayout32.xml"/><Relationship Id="rId4" Type="http://schemas.openxmlformats.org/officeDocument/2006/relationships/image" Target="../media/image45.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32.xml"/><Relationship Id="rId6" Type="http://schemas.openxmlformats.org/officeDocument/2006/relationships/image" Target="../media/image48.png"/><Relationship Id="rId5" Type="http://schemas.openxmlformats.org/officeDocument/2006/relationships/hyperlink" Target="https://www.uspto.gov/web/offices/pac/mpep/s2106.html" TargetMode="External"/><Relationship Id="rId4" Type="http://schemas.openxmlformats.org/officeDocument/2006/relationships/hyperlink" Target="https://www.uspto.gov/patent/laws-and-regulations/examination-policy/subject-matter-eligibilit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atellitetoday.com/iiot/2018/10/12/global-healthcare-iot-market-expected-to-hit-267-billion-by-2023/"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5" Type="http://schemas.openxmlformats.org/officeDocument/2006/relationships/image" Target="../media/image27.png"/><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32.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32.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3" Type="http://schemas.openxmlformats.org/officeDocument/2006/relationships/hyperlink" Target="http://documents.epo.org/projects/babylon/eponot.nsf/0/979CF38758D25C2CC12584AC004618D9/$File/comparative_study_on_computer_implemented_inventions_software_related_inventions_EPO_CNIPA_en.pdf" TargetMode="External"/><Relationship Id="rId2" Type="http://schemas.openxmlformats.org/officeDocument/2006/relationships/notesSlide" Target="../notesSlides/notesSlide48.xml"/><Relationship Id="rId1" Type="http://schemas.openxmlformats.org/officeDocument/2006/relationships/slideLayout" Target="../slideLayouts/slideLayout32.xml"/><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0.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1.xml"/><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2.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3.xml"/><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19.xml"/><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7.xml"/><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30.png"/></Relationships>
</file>

<file path=ppt/slides/_rels/slide6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9.xml"/><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Tietokoneohjelmien</a:t>
            </a:r>
            <a:r>
              <a:rPr lang="en-US" dirty="0"/>
              <a:t> </a:t>
            </a:r>
            <a:r>
              <a:rPr lang="en-US" dirty="0" err="1"/>
              <a:t>suojaus</a:t>
            </a:r>
            <a:endParaRPr lang="en-US" dirty="0"/>
          </a:p>
        </p:txBody>
      </p:sp>
      <p:sp>
        <p:nvSpPr>
          <p:cNvPr id="3" name="Text Placeholder 2"/>
          <p:cNvSpPr>
            <a:spLocks noGrp="1"/>
          </p:cNvSpPr>
          <p:nvPr>
            <p:ph type="body" sz="quarter" idx="10"/>
          </p:nvPr>
        </p:nvSpPr>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50" normalizeH="0" baseline="0" noProof="0" dirty="0">
                <a:ln>
                  <a:noFill/>
                </a:ln>
                <a:solidFill>
                  <a:srgbClr val="F7C879"/>
                </a:solidFill>
                <a:effectLst/>
                <a:uLnTx/>
                <a:uFillTx/>
                <a:latin typeface="Franklin Gothic Book"/>
                <a:ea typeface="+mn-ea"/>
                <a:cs typeface="+mn-cs"/>
              </a:rPr>
              <a:t>Aalto-</a:t>
            </a:r>
            <a:r>
              <a:rPr kumimoji="0" lang="en-US" sz="1800" b="0" i="0" u="none" strike="noStrike" kern="1200" cap="none" spc="50" normalizeH="0" baseline="0" noProof="0" dirty="0" err="1">
                <a:ln>
                  <a:noFill/>
                </a:ln>
                <a:solidFill>
                  <a:srgbClr val="F7C879"/>
                </a:solidFill>
                <a:effectLst/>
                <a:uLnTx/>
                <a:uFillTx/>
                <a:latin typeface="Franklin Gothic Book"/>
                <a:ea typeface="+mn-ea"/>
                <a:cs typeface="+mn-cs"/>
              </a:rPr>
              <a:t>yliopisto</a:t>
            </a:r>
            <a:r>
              <a:rPr kumimoji="0" lang="en-US" sz="1800" b="0" i="0" u="none" strike="noStrike" kern="1200" cap="none" spc="50" normalizeH="0" baseline="0" noProof="0" dirty="0">
                <a:ln>
                  <a:noFill/>
                </a:ln>
                <a:solidFill>
                  <a:srgbClr val="F7C879"/>
                </a:solidFill>
                <a:effectLst/>
                <a:uLnTx/>
                <a:uFillTx/>
                <a:latin typeface="Franklin Gothic Book"/>
                <a:ea typeface="+mn-ea"/>
                <a:cs typeface="+mn-cs"/>
              </a:rPr>
              <a:t> 8.2.2023</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50" normalizeH="0" baseline="0" noProof="0" dirty="0">
              <a:ln>
                <a:noFill/>
              </a:ln>
              <a:solidFill>
                <a:srgbClr val="F7C879"/>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50" normalizeH="0" baseline="0" noProof="0" dirty="0" err="1">
                <a:ln>
                  <a:noFill/>
                </a:ln>
                <a:solidFill>
                  <a:srgbClr val="F7C879"/>
                </a:solidFill>
                <a:effectLst/>
                <a:uLnTx/>
                <a:uFillTx/>
                <a:latin typeface="Franklin Gothic Book"/>
                <a:ea typeface="+mn-ea"/>
                <a:cs typeface="+mn-cs"/>
              </a:rPr>
              <a:t>Eurooppapatenttiasiamies</a:t>
            </a:r>
            <a:endParaRPr kumimoji="0" lang="en-US" sz="1800" b="0" i="0" u="none" strike="noStrike" kern="1200" cap="none" spc="50" normalizeH="0" baseline="0" noProof="0" dirty="0">
              <a:ln>
                <a:noFill/>
              </a:ln>
              <a:solidFill>
                <a:srgbClr val="F7C879"/>
              </a:solidFill>
              <a:effectLst/>
              <a:uLnTx/>
              <a:uFillTx/>
              <a:latin typeface="Franklin Gothic Book"/>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0" i="0" u="none" strike="noStrike" kern="1200" cap="none" spc="50" normalizeH="0" baseline="0" noProof="0" dirty="0">
                <a:ln>
                  <a:noFill/>
                </a:ln>
                <a:solidFill>
                  <a:srgbClr val="F7C879"/>
                </a:solidFill>
                <a:effectLst/>
                <a:uLnTx/>
                <a:uFillTx/>
                <a:latin typeface="Franklin Gothic Book"/>
                <a:ea typeface="+mn-ea"/>
                <a:cs typeface="+mn-cs"/>
              </a:rPr>
              <a:t>Marjut Honkasalo</a:t>
            </a:r>
          </a:p>
          <a:p>
            <a:endParaRPr lang="en-US" dirty="0"/>
          </a:p>
        </p:txBody>
      </p:sp>
    </p:spTree>
    <p:extLst>
      <p:ext uri="{BB962C8B-B14F-4D97-AF65-F5344CB8AC3E}">
        <p14:creationId xmlns:p14="http://schemas.microsoft.com/office/powerpoint/2010/main" val="334255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p:cNvSpPr>
            <a:spLocks noGrp="1"/>
          </p:cNvSpPr>
          <p:nvPr>
            <p:ph type="pic" idx="11"/>
          </p:nvPr>
        </p:nvSpPr>
        <p:spPr/>
      </p:sp>
      <p:sp>
        <p:nvSpPr>
          <p:cNvPr id="10" name="Text Placeholder 9"/>
          <p:cNvSpPr>
            <a:spLocks noGrp="1"/>
          </p:cNvSpPr>
          <p:nvPr>
            <p:ph type="body" sz="half" idx="2"/>
          </p:nvPr>
        </p:nvSpPr>
        <p:spPr>
          <a:xfrm>
            <a:off x="433877" y="1301651"/>
            <a:ext cx="6337313" cy="2685673"/>
          </a:xfrm>
        </p:spPr>
        <p:txBody>
          <a:bodyPr/>
          <a:lstStyle/>
          <a:p>
            <a:r>
              <a:rPr lang="fi-FI" dirty="0"/>
              <a:t>Menetelmä, joka käsittää:</a:t>
            </a:r>
          </a:p>
          <a:p>
            <a:pPr marL="285750" indent="-285750">
              <a:buFontTx/>
              <a:buChar char="-"/>
            </a:pPr>
            <a:r>
              <a:rPr lang="fi-FI" dirty="0"/>
              <a:t>asetetaan vasteena tuotteen vaihtumiselle ensimmäinen muuttuja arvoon nolla</a:t>
            </a:r>
          </a:p>
          <a:p>
            <a:pPr marL="285750" indent="-285750">
              <a:buFontTx/>
              <a:buChar char="-"/>
            </a:pPr>
            <a:r>
              <a:rPr lang="fi-FI" dirty="0"/>
              <a:t>kasvatetaan ensimmäisen muuttujan arvoa vasteena jokaiselle ensimmäisen kohdan ohittaneelle tuotteelle</a:t>
            </a:r>
          </a:p>
          <a:p>
            <a:pPr marL="285750" indent="-285750">
              <a:buFontTx/>
              <a:buChar char="-"/>
            </a:pPr>
            <a:r>
              <a:rPr lang="fi-FI" dirty="0"/>
              <a:t>verrataan ensimmäisen muuttujan arvoa vaihtorajaan</a:t>
            </a:r>
          </a:p>
          <a:p>
            <a:pPr marL="285750" indent="-285750">
              <a:buFontTx/>
              <a:buChar char="-"/>
            </a:pPr>
            <a:r>
              <a:rPr lang="fi-FI" dirty="0"/>
              <a:t>jos ensimmäisen muuttujan arvo on suurempi kuin vaihtoraja, ohjataan tuote tuotelinjalle</a:t>
            </a:r>
          </a:p>
          <a:p>
            <a:r>
              <a:rPr lang="fi-FI" dirty="0"/>
              <a:t>Laite, joka käsittää välineet menetelmän toteuttamiseksi</a:t>
            </a:r>
          </a:p>
          <a:p>
            <a:r>
              <a:rPr lang="fi-FI" dirty="0"/>
              <a:t>Ohjelmistotuote, joka käsittää ohjelmistokoodia, joka tietokoneella suoritettuna saa tietokoneen  toteuttamaan menetelmän</a:t>
            </a:r>
          </a:p>
        </p:txBody>
      </p:sp>
      <p:sp>
        <p:nvSpPr>
          <p:cNvPr id="11" name="Text Placeholder 10"/>
          <p:cNvSpPr>
            <a:spLocks noGrp="1"/>
          </p:cNvSpPr>
          <p:nvPr>
            <p:ph type="body" sz="quarter" idx="10"/>
          </p:nvPr>
        </p:nvSpPr>
        <p:spPr/>
        <p:txBody>
          <a:bodyPr/>
          <a:lstStyle/>
          <a:p>
            <a:r>
              <a:rPr lang="fi-FI" dirty="0"/>
              <a:t>Itsenäisiä vaatimuksia</a:t>
            </a:r>
          </a:p>
        </p:txBody>
      </p:sp>
      <p:sp>
        <p:nvSpPr>
          <p:cNvPr id="9" name="Title 8"/>
          <p:cNvSpPr>
            <a:spLocks noGrp="1"/>
          </p:cNvSpPr>
          <p:nvPr>
            <p:ph type="title"/>
          </p:nvPr>
        </p:nvSpPr>
        <p:spPr/>
        <p:txBody>
          <a:bodyPr/>
          <a:lstStyle/>
          <a:p>
            <a:r>
              <a:rPr lang="fi-FI" dirty="0"/>
              <a:t>Esimerkin patenttisuoja</a:t>
            </a:r>
          </a:p>
        </p:txBody>
      </p:sp>
      <p:sp>
        <p:nvSpPr>
          <p:cNvPr id="8" name="Slide Number Placeholder 7"/>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14" name="Picture 13"/>
          <p:cNvPicPr>
            <a:picLocks noChangeAspect="1"/>
          </p:cNvPicPr>
          <p:nvPr/>
        </p:nvPicPr>
        <p:blipFill>
          <a:blip r:embed="rId3"/>
          <a:stretch>
            <a:fillRect/>
          </a:stretch>
        </p:blipFill>
        <p:spPr>
          <a:xfrm>
            <a:off x="7263427" y="1215691"/>
            <a:ext cx="1751799" cy="2349312"/>
          </a:xfrm>
          <a:prstGeom prst="rect">
            <a:avLst/>
          </a:prstGeom>
        </p:spPr>
      </p:pic>
    </p:spTree>
    <p:extLst>
      <p:ext uri="{BB962C8B-B14F-4D97-AF65-F5344CB8AC3E}">
        <p14:creationId xmlns:p14="http://schemas.microsoft.com/office/powerpoint/2010/main" val="74712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1"/>
          </p:nvPr>
        </p:nvPicPr>
        <p:blipFill>
          <a:blip r:embed="rId3"/>
          <a:srcRect l="37821" r="37821"/>
          <a:stretch>
            <a:fillRect/>
          </a:stretch>
        </p:blipFill>
        <p:spPr>
          <a:prstGeom prst="rect">
            <a:avLst/>
          </a:prstGeom>
        </p:spPr>
      </p:pic>
      <p:sp>
        <p:nvSpPr>
          <p:cNvPr id="3" name="Text Placeholder 2"/>
          <p:cNvSpPr>
            <a:spLocks noGrp="1"/>
          </p:cNvSpPr>
          <p:nvPr>
            <p:ph type="body" sz="half" idx="2"/>
          </p:nvPr>
        </p:nvSpPr>
        <p:spPr>
          <a:xfrm>
            <a:off x="433876" y="1454929"/>
            <a:ext cx="6719277" cy="2685673"/>
          </a:xfrm>
        </p:spPr>
        <p:txBody>
          <a:bodyPr/>
          <a:lstStyle/>
          <a:p>
            <a:r>
              <a:rPr lang="fi-FI" dirty="0"/>
              <a:t>Hyvä suoja taiteellisille luomuksille</a:t>
            </a:r>
          </a:p>
          <a:p>
            <a:r>
              <a:rPr lang="fi-FI" dirty="0"/>
              <a:t>Ei muodollisuuksia/kustannuksia ja pitkä, mutta suppea suoja</a:t>
            </a:r>
          </a:p>
          <a:p>
            <a:r>
              <a:rPr lang="fi-FI" dirty="0"/>
              <a:t>Suojaa ilmaisumuodon (ohjelmalistaus, lähde- tai kohdekoodi, suunnittelumateriaali), ei  ideaa eikä toiminnallisuutta</a:t>
            </a:r>
          </a:p>
          <a:p>
            <a:r>
              <a:rPr lang="fi-FI" dirty="0"/>
              <a:t>Ei suojaa itsenäiseltä kehitystyöltä</a:t>
            </a:r>
          </a:p>
          <a:p>
            <a:r>
              <a:rPr lang="fi-FI" dirty="0"/>
              <a:t>Edellyttää näyttöä kopioimisesta</a:t>
            </a:r>
          </a:p>
          <a:p>
            <a:r>
              <a:rPr lang="fi-FI" dirty="0"/>
              <a:t>Tulkinta vaihtelee laajasti</a:t>
            </a:r>
          </a:p>
          <a:p>
            <a:r>
              <a:rPr lang="fi-FI" dirty="0"/>
              <a:t>Vaikea näyttö: suuret oikeuskulut</a:t>
            </a:r>
          </a:p>
          <a:p>
            <a:r>
              <a:rPr lang="fi-FI" dirty="0"/>
              <a:t>Tietokoneohjelmat ainoa teoslaji, jossa loppukäyttäjän saama kokemus teoksesta ei saa suojaa</a:t>
            </a:r>
          </a:p>
          <a:p>
            <a:endParaRPr lang="fi-FI" dirty="0"/>
          </a:p>
        </p:txBody>
      </p:sp>
      <p:sp>
        <p:nvSpPr>
          <p:cNvPr id="4" name="Text Placeholder 3"/>
          <p:cNvSpPr>
            <a:spLocks noGrp="1"/>
          </p:cNvSpPr>
          <p:nvPr>
            <p:ph type="body" sz="quarter" idx="10"/>
          </p:nvPr>
        </p:nvSpPr>
        <p:spPr/>
        <p:txBody>
          <a:bodyPr/>
          <a:lstStyle/>
          <a:p>
            <a:r>
              <a:rPr lang="fi-FI" dirty="0"/>
              <a:t>Sillä on etunsa ja rajoituksensa</a:t>
            </a:r>
          </a:p>
        </p:txBody>
      </p:sp>
      <p:sp>
        <p:nvSpPr>
          <p:cNvPr id="5" name="Title 4"/>
          <p:cNvSpPr>
            <a:spLocks noGrp="1"/>
          </p:cNvSpPr>
          <p:nvPr>
            <p:ph type="title"/>
          </p:nvPr>
        </p:nvSpPr>
        <p:spPr/>
        <p:txBody>
          <a:bodyPr/>
          <a:lstStyle/>
          <a:p>
            <a:r>
              <a:rPr lang="fi-FI" dirty="0"/>
              <a:t>Tekijänoikeus</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85257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marL="285750" indent="-285750">
              <a:buFontTx/>
              <a:buChar char="-"/>
            </a:pPr>
            <a:r>
              <a:rPr lang="en-GB" dirty="0" err="1"/>
              <a:t>Periaatteet</a:t>
            </a:r>
            <a:r>
              <a:rPr lang="en-GB" dirty="0"/>
              <a:t> </a:t>
            </a:r>
            <a:r>
              <a:rPr lang="en-GB" dirty="0" err="1"/>
              <a:t>luotu</a:t>
            </a:r>
            <a:r>
              <a:rPr lang="en-GB" dirty="0"/>
              <a:t> 1:stä </a:t>
            </a:r>
            <a:r>
              <a:rPr lang="en-GB" dirty="0" err="1"/>
              <a:t>teollista</a:t>
            </a:r>
            <a:r>
              <a:rPr lang="en-GB" dirty="0"/>
              <a:t> </a:t>
            </a:r>
            <a:r>
              <a:rPr lang="en-GB" dirty="0" err="1"/>
              <a:t>vallankumousta</a:t>
            </a:r>
            <a:r>
              <a:rPr lang="en-GB" dirty="0"/>
              <a:t> </a:t>
            </a:r>
            <a:r>
              <a:rPr lang="en-GB" dirty="0" err="1"/>
              <a:t>varten</a:t>
            </a:r>
            <a:endParaRPr lang="en-GB" dirty="0"/>
          </a:p>
          <a:p>
            <a:pPr marL="285750" indent="-285750">
              <a:buFontTx/>
              <a:buChar char="-"/>
            </a:pPr>
            <a:r>
              <a:rPr lang="en-GB" dirty="0" err="1"/>
              <a:t>Sopeutuu</a:t>
            </a:r>
            <a:r>
              <a:rPr lang="en-GB" dirty="0"/>
              <a:t> </a:t>
            </a:r>
            <a:r>
              <a:rPr lang="en-GB" dirty="0" err="1"/>
              <a:t>vieläkin</a:t>
            </a:r>
            <a:r>
              <a:rPr lang="en-GB" dirty="0"/>
              <a:t> 3:nteen </a:t>
            </a:r>
            <a:r>
              <a:rPr lang="en-GB" dirty="0" err="1"/>
              <a:t>teolliseen</a:t>
            </a:r>
            <a:r>
              <a:rPr lang="en-GB" dirty="0"/>
              <a:t> </a:t>
            </a:r>
            <a:r>
              <a:rPr lang="en-GB" dirty="0" err="1"/>
              <a:t>vallankumoukseen</a:t>
            </a:r>
            <a:r>
              <a:rPr lang="en-GB" dirty="0"/>
              <a:t> (</a:t>
            </a:r>
            <a:r>
              <a:rPr lang="en-GB" dirty="0" err="1"/>
              <a:t>ohjelmistokeksinnöt</a:t>
            </a:r>
            <a:r>
              <a:rPr lang="en-GB" dirty="0"/>
              <a:t> </a:t>
            </a:r>
            <a:r>
              <a:rPr lang="en-GB" dirty="0" err="1"/>
              <a:t>tietokoneissa</a:t>
            </a:r>
            <a:r>
              <a:rPr lang="en-GB" dirty="0"/>
              <a:t>)</a:t>
            </a:r>
          </a:p>
          <a:p>
            <a:pPr marL="285750" indent="-285750">
              <a:buFontTx/>
              <a:buChar char="-"/>
            </a:pPr>
            <a:r>
              <a:rPr lang="en-GB" dirty="0"/>
              <a:t>4. </a:t>
            </a:r>
            <a:r>
              <a:rPr lang="en-GB" dirty="0" err="1"/>
              <a:t>teollinen</a:t>
            </a:r>
            <a:r>
              <a:rPr lang="en-GB" dirty="0"/>
              <a:t> </a:t>
            </a:r>
            <a:r>
              <a:rPr lang="en-GB" dirty="0" err="1"/>
              <a:t>vallankumous</a:t>
            </a:r>
            <a:r>
              <a:rPr lang="en-GB" dirty="0"/>
              <a:t> (</a:t>
            </a:r>
            <a:r>
              <a:rPr lang="en-GB" dirty="0" err="1"/>
              <a:t>ohjelmistot</a:t>
            </a:r>
            <a:r>
              <a:rPr lang="en-GB" dirty="0"/>
              <a:t> </a:t>
            </a:r>
            <a:r>
              <a:rPr lang="en-GB" dirty="0" err="1"/>
              <a:t>osa</a:t>
            </a:r>
            <a:r>
              <a:rPr lang="en-GB" dirty="0"/>
              <a:t> </a:t>
            </a:r>
            <a:r>
              <a:rPr lang="en-GB" dirty="0" err="1"/>
              <a:t>keksintöä</a:t>
            </a:r>
            <a:r>
              <a:rPr lang="en-GB" dirty="0"/>
              <a:t> </a:t>
            </a:r>
            <a:r>
              <a:rPr lang="en-GB" dirty="0" err="1"/>
              <a:t>alalla</a:t>
            </a:r>
            <a:r>
              <a:rPr lang="en-GB" dirty="0"/>
              <a:t> </a:t>
            </a:r>
            <a:r>
              <a:rPr lang="en-GB" dirty="0" err="1"/>
              <a:t>kuin</a:t>
            </a:r>
            <a:r>
              <a:rPr lang="en-GB" dirty="0"/>
              <a:t> </a:t>
            </a:r>
            <a:r>
              <a:rPr lang="en-GB" dirty="0" err="1"/>
              <a:t>alalla</a:t>
            </a:r>
            <a:r>
              <a:rPr lang="en-GB" dirty="0"/>
              <a:t>)</a:t>
            </a:r>
          </a:p>
          <a:p>
            <a:pPr marL="742950" lvl="1" indent="-285750">
              <a:buFontTx/>
              <a:buChar char="-"/>
            </a:pPr>
            <a:r>
              <a:rPr lang="en-GB" dirty="0" err="1"/>
              <a:t>Tiedetäänkö</a:t>
            </a:r>
            <a:r>
              <a:rPr lang="en-GB" dirty="0"/>
              <a:t>, </a:t>
            </a:r>
            <a:r>
              <a:rPr lang="en-GB" dirty="0" err="1"/>
              <a:t>että</a:t>
            </a:r>
            <a:r>
              <a:rPr lang="en-GB" dirty="0"/>
              <a:t> </a:t>
            </a:r>
            <a:r>
              <a:rPr lang="en-GB" dirty="0" err="1"/>
              <a:t>voidaan</a:t>
            </a:r>
            <a:r>
              <a:rPr lang="en-GB" dirty="0"/>
              <a:t> </a:t>
            </a:r>
            <a:r>
              <a:rPr lang="en-GB" dirty="0" err="1"/>
              <a:t>patentoida</a:t>
            </a:r>
            <a:r>
              <a:rPr lang="en-GB" dirty="0"/>
              <a:t>?</a:t>
            </a:r>
          </a:p>
          <a:p>
            <a:pPr marL="742950" lvl="1" indent="-285750">
              <a:buFontTx/>
              <a:buChar char="-"/>
            </a:pPr>
            <a:r>
              <a:rPr lang="en-GB" dirty="0" err="1"/>
              <a:t>Kuinka</a:t>
            </a:r>
            <a:r>
              <a:rPr lang="en-GB" dirty="0"/>
              <a:t> </a:t>
            </a:r>
            <a:r>
              <a:rPr lang="en-GB" dirty="0" err="1"/>
              <a:t>hyvin</a:t>
            </a:r>
            <a:r>
              <a:rPr lang="en-GB" dirty="0"/>
              <a:t> </a:t>
            </a:r>
            <a:r>
              <a:rPr lang="en-GB" dirty="0" err="1"/>
              <a:t>virastot</a:t>
            </a:r>
            <a:r>
              <a:rPr lang="en-GB" dirty="0"/>
              <a:t> </a:t>
            </a:r>
            <a:r>
              <a:rPr lang="en-GB" dirty="0" err="1"/>
              <a:t>ovat</a:t>
            </a:r>
            <a:r>
              <a:rPr lang="en-GB" dirty="0"/>
              <a:t> </a:t>
            </a:r>
            <a:r>
              <a:rPr lang="en-GB" dirty="0" err="1"/>
              <a:t>varautuneet</a:t>
            </a:r>
            <a:r>
              <a:rPr lang="en-GB" dirty="0"/>
              <a:t>– </a:t>
            </a:r>
            <a:r>
              <a:rPr lang="en-GB" dirty="0" err="1"/>
              <a:t>kohdellaanko</a:t>
            </a:r>
            <a:r>
              <a:rPr lang="en-GB" dirty="0"/>
              <a:t> </a:t>
            </a:r>
            <a:r>
              <a:rPr lang="en-GB" dirty="0" err="1"/>
              <a:t>ohjelmistokeksintöjä</a:t>
            </a:r>
            <a:r>
              <a:rPr lang="en-GB" dirty="0"/>
              <a:t> </a:t>
            </a:r>
            <a:r>
              <a:rPr lang="en-GB" dirty="0" err="1"/>
              <a:t>samalla</a:t>
            </a:r>
            <a:r>
              <a:rPr lang="en-GB" dirty="0"/>
              <a:t> </a:t>
            </a:r>
            <a:r>
              <a:rPr lang="en-GB" dirty="0" err="1"/>
              <a:t>lailla</a:t>
            </a:r>
            <a:r>
              <a:rPr lang="en-GB" dirty="0"/>
              <a:t> </a:t>
            </a:r>
            <a:r>
              <a:rPr lang="en-GB" dirty="0" err="1"/>
              <a:t>alasta</a:t>
            </a:r>
            <a:r>
              <a:rPr lang="en-GB" dirty="0"/>
              <a:t> </a:t>
            </a:r>
            <a:r>
              <a:rPr lang="en-GB" dirty="0" err="1"/>
              <a:t>riippumatta</a:t>
            </a:r>
            <a:r>
              <a:rPr lang="en-GB" dirty="0"/>
              <a:t>? </a:t>
            </a:r>
          </a:p>
          <a:p>
            <a:pPr marL="742950" lvl="1" indent="-285750">
              <a:buFontTx/>
              <a:buChar char="-"/>
            </a:pPr>
            <a:r>
              <a:rPr lang="en-GB" dirty="0" err="1"/>
              <a:t>Patenttiasiamies</a:t>
            </a:r>
            <a:r>
              <a:rPr lang="en-GB" dirty="0"/>
              <a:t>: </a:t>
            </a:r>
            <a:r>
              <a:rPr lang="en-GB" dirty="0" err="1"/>
              <a:t>yhä</a:t>
            </a:r>
            <a:r>
              <a:rPr lang="en-GB" dirty="0"/>
              <a:t> </a:t>
            </a:r>
            <a:r>
              <a:rPr lang="en-GB" dirty="0" err="1"/>
              <a:t>useammin</a:t>
            </a:r>
            <a:r>
              <a:rPr lang="en-GB" dirty="0"/>
              <a:t> </a:t>
            </a:r>
            <a:r>
              <a:rPr lang="en-GB" dirty="0" err="1"/>
              <a:t>tiimi</a:t>
            </a:r>
            <a:r>
              <a:rPr lang="en-GB" dirty="0"/>
              <a:t> – </a:t>
            </a:r>
            <a:r>
              <a:rPr lang="en-GB" dirty="0" err="1"/>
              <a:t>joku</a:t>
            </a:r>
            <a:r>
              <a:rPr lang="en-GB" dirty="0"/>
              <a:t> </a:t>
            </a:r>
            <a:r>
              <a:rPr lang="en-GB" dirty="0" err="1"/>
              <a:t>tietää</a:t>
            </a:r>
            <a:r>
              <a:rPr lang="en-GB" dirty="0"/>
              <a:t> </a:t>
            </a:r>
            <a:r>
              <a:rPr lang="en-GB" dirty="0" err="1"/>
              <a:t>ohjelmistojen</a:t>
            </a:r>
            <a:r>
              <a:rPr lang="en-GB" dirty="0"/>
              <a:t> </a:t>
            </a:r>
            <a:r>
              <a:rPr lang="en-GB" dirty="0" err="1"/>
              <a:t>patentoinnista</a:t>
            </a:r>
            <a:r>
              <a:rPr lang="en-GB" dirty="0"/>
              <a:t>, </a:t>
            </a:r>
            <a:r>
              <a:rPr lang="en-GB" dirty="0" err="1"/>
              <a:t>joku</a:t>
            </a:r>
            <a:r>
              <a:rPr lang="en-GB" dirty="0"/>
              <a:t> </a:t>
            </a:r>
            <a:r>
              <a:rPr lang="en-GB" dirty="0" err="1"/>
              <a:t>tuntee</a:t>
            </a:r>
            <a:r>
              <a:rPr lang="en-GB" dirty="0"/>
              <a:t> </a:t>
            </a:r>
            <a:r>
              <a:rPr lang="en-GB" dirty="0" err="1"/>
              <a:t>sovellusalueen</a:t>
            </a:r>
            <a:endParaRPr lang="en-GB" dirty="0"/>
          </a:p>
        </p:txBody>
      </p:sp>
      <p:sp>
        <p:nvSpPr>
          <p:cNvPr id="4" name="Title 3"/>
          <p:cNvSpPr>
            <a:spLocks noGrp="1"/>
          </p:cNvSpPr>
          <p:nvPr>
            <p:ph type="title"/>
          </p:nvPr>
        </p:nvSpPr>
        <p:spPr/>
        <p:txBody>
          <a:bodyPr/>
          <a:lstStyle/>
          <a:p>
            <a:r>
              <a:rPr lang="fi-FI" dirty="0"/>
              <a:t>Tietokoneohjelmien patentoinnissakin haasteensa</a:t>
            </a:r>
          </a:p>
        </p:txBody>
      </p:sp>
      <p:pic>
        <p:nvPicPr>
          <p:cNvPr id="8" name="Picture 7"/>
          <p:cNvPicPr>
            <a:picLocks noChangeAspect="1"/>
          </p:cNvPicPr>
          <p:nvPr/>
        </p:nvPicPr>
        <p:blipFill>
          <a:blip r:embed="rId3"/>
          <a:stretch>
            <a:fillRect/>
          </a:stretch>
        </p:blipFill>
        <p:spPr>
          <a:xfrm>
            <a:off x="7019925" y="0"/>
            <a:ext cx="2057400" cy="4386262"/>
          </a:xfrm>
          <a:prstGeom prst="rect">
            <a:avLst/>
          </a:prstGeom>
        </p:spPr>
      </p:pic>
    </p:spTree>
    <p:extLst>
      <p:ext uri="{BB962C8B-B14F-4D97-AF65-F5344CB8AC3E}">
        <p14:creationId xmlns:p14="http://schemas.microsoft.com/office/powerpoint/2010/main" val="112462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29D840-BD73-455C-A1D8-6582E4DD2211}"/>
              </a:ext>
            </a:extLst>
          </p:cNvPr>
          <p:cNvSpPr>
            <a:spLocks noGrp="1"/>
          </p:cNvSpPr>
          <p:nvPr>
            <p:ph type="body" sz="half" idx="2"/>
          </p:nvPr>
        </p:nvSpPr>
        <p:spPr/>
        <p:txBody>
          <a:bodyPr/>
          <a:lstStyle/>
          <a:p>
            <a:endParaRPr lang="en-GB" dirty="0"/>
          </a:p>
          <a:p>
            <a:r>
              <a:rPr lang="en-GB" dirty="0"/>
              <a:t>Stephen Thaler </a:t>
            </a:r>
            <a:r>
              <a:rPr lang="en-GB" dirty="0" err="1"/>
              <a:t>ja</a:t>
            </a:r>
            <a:r>
              <a:rPr lang="en-GB" dirty="0"/>
              <a:t> DABUS (</a:t>
            </a:r>
            <a:r>
              <a:rPr lang="en-GB" dirty="0" err="1"/>
              <a:t>luova</a:t>
            </a:r>
            <a:r>
              <a:rPr lang="en-GB" dirty="0"/>
              <a:t> </a:t>
            </a:r>
            <a:r>
              <a:rPr lang="en-GB" dirty="0" err="1"/>
              <a:t>tekoäly</a:t>
            </a:r>
            <a:r>
              <a:rPr lang="en-GB" dirty="0"/>
              <a:t>) – </a:t>
            </a:r>
            <a:r>
              <a:rPr lang="en-GB" dirty="0" err="1"/>
              <a:t>muutama</a:t>
            </a:r>
            <a:r>
              <a:rPr lang="en-GB" dirty="0"/>
              <a:t> </a:t>
            </a:r>
            <a:r>
              <a:rPr lang="en-GB" dirty="0" err="1"/>
              <a:t>hakemus</a:t>
            </a:r>
            <a:r>
              <a:rPr lang="en-GB" dirty="0"/>
              <a:t> (</a:t>
            </a:r>
            <a:r>
              <a:rPr lang="en-GB" dirty="0" err="1"/>
              <a:t>esim</a:t>
            </a:r>
            <a:r>
              <a:rPr lang="en-GB" dirty="0"/>
              <a:t> EPO, USA, GB), </a:t>
            </a:r>
            <a:r>
              <a:rPr lang="en-GB" dirty="0" err="1"/>
              <a:t>jossa</a:t>
            </a:r>
            <a:r>
              <a:rPr lang="en-GB" dirty="0"/>
              <a:t> DABUS </a:t>
            </a:r>
            <a:r>
              <a:rPr lang="en-GB" dirty="0" err="1"/>
              <a:t>keksijänä</a:t>
            </a:r>
            <a:endParaRPr lang="en-GB" dirty="0"/>
          </a:p>
          <a:p>
            <a:endParaRPr lang="en-GB" dirty="0"/>
          </a:p>
          <a:p>
            <a:r>
              <a:rPr lang="en-GB" dirty="0" err="1"/>
              <a:t>Saako</a:t>
            </a:r>
            <a:r>
              <a:rPr lang="en-GB" dirty="0"/>
              <a:t> </a:t>
            </a:r>
            <a:r>
              <a:rPr lang="en-GB" dirty="0" err="1"/>
              <a:t>tekoäly</a:t>
            </a:r>
            <a:r>
              <a:rPr lang="en-GB" dirty="0"/>
              <a:t> </a:t>
            </a:r>
            <a:r>
              <a:rPr lang="en-GB" dirty="0" err="1"/>
              <a:t>tekijänoikeuden</a:t>
            </a:r>
            <a:r>
              <a:rPr lang="en-GB" dirty="0"/>
              <a:t>?</a:t>
            </a:r>
          </a:p>
          <a:p>
            <a:endParaRPr lang="en-GB" dirty="0"/>
          </a:p>
          <a:p>
            <a:r>
              <a:rPr lang="en-GB" dirty="0" err="1"/>
              <a:t>Loukkaako</a:t>
            </a:r>
            <a:r>
              <a:rPr lang="en-GB" dirty="0"/>
              <a:t> </a:t>
            </a:r>
            <a:r>
              <a:rPr lang="en-GB" dirty="0" err="1"/>
              <a:t>tekoäly</a:t>
            </a:r>
            <a:r>
              <a:rPr lang="en-GB" dirty="0"/>
              <a:t> </a:t>
            </a:r>
            <a:r>
              <a:rPr lang="en-GB" dirty="0" err="1"/>
              <a:t>tekijänoikeuksia</a:t>
            </a:r>
            <a:r>
              <a:rPr lang="en-GB"/>
              <a:t>?</a:t>
            </a:r>
            <a:endParaRPr lang="en-GB" dirty="0"/>
          </a:p>
          <a:p>
            <a:endParaRPr lang="en-US" dirty="0"/>
          </a:p>
        </p:txBody>
      </p:sp>
      <p:sp>
        <p:nvSpPr>
          <p:cNvPr id="3" name="Text Placeholder 2">
            <a:extLst>
              <a:ext uri="{FF2B5EF4-FFF2-40B4-BE49-F238E27FC236}">
                <a16:creationId xmlns:a16="http://schemas.microsoft.com/office/drawing/2014/main" id="{8847AF41-FDF5-44F2-AD82-D5B76AEFCCF6}"/>
              </a:ext>
            </a:extLst>
          </p:cNvPr>
          <p:cNvSpPr>
            <a:spLocks noGrp="1"/>
          </p:cNvSpPr>
          <p:nvPr>
            <p:ph type="body" sz="quarter" idx="10"/>
          </p:nvPr>
        </p:nvSpPr>
        <p:spPr/>
        <p:txBody>
          <a:bodyPr/>
          <a:lstStyle/>
          <a:p>
            <a:r>
              <a:rPr lang="fi-FI" dirty="0"/>
              <a:t>Voiko tekoäly olla keksijä, </a:t>
            </a:r>
            <a:r>
              <a:rPr lang="fi-FI" dirty="0" err="1"/>
              <a:t>jne</a:t>
            </a:r>
            <a:endParaRPr lang="fi-FI" dirty="0"/>
          </a:p>
          <a:p>
            <a:endParaRPr lang="en-US" dirty="0"/>
          </a:p>
        </p:txBody>
      </p:sp>
      <p:sp>
        <p:nvSpPr>
          <p:cNvPr id="4" name="Title 3">
            <a:extLst>
              <a:ext uri="{FF2B5EF4-FFF2-40B4-BE49-F238E27FC236}">
                <a16:creationId xmlns:a16="http://schemas.microsoft.com/office/drawing/2014/main" id="{3EB23B00-3875-4247-9183-5F07B3E5F479}"/>
              </a:ext>
            </a:extLst>
          </p:cNvPr>
          <p:cNvSpPr>
            <a:spLocks noGrp="1"/>
          </p:cNvSpPr>
          <p:nvPr>
            <p:ph type="title"/>
          </p:nvPr>
        </p:nvSpPr>
        <p:spPr>
          <a:xfrm>
            <a:off x="433877" y="391103"/>
            <a:ext cx="8008100" cy="455564"/>
          </a:xfrm>
        </p:spPr>
        <p:txBody>
          <a:bodyPr/>
          <a:lstStyle/>
          <a:p>
            <a:r>
              <a:rPr lang="fi-FI" dirty="0"/>
              <a:t>Tekoäly tuo oman lisänsä</a:t>
            </a:r>
            <a:endParaRPr lang="en-US" dirty="0"/>
          </a:p>
        </p:txBody>
      </p:sp>
      <p:sp>
        <p:nvSpPr>
          <p:cNvPr id="5" name="Picture Placeholder 4">
            <a:extLst>
              <a:ext uri="{FF2B5EF4-FFF2-40B4-BE49-F238E27FC236}">
                <a16:creationId xmlns:a16="http://schemas.microsoft.com/office/drawing/2014/main" id="{7476BE83-6A02-44AF-8E21-64008FD3917E}"/>
              </a:ext>
            </a:extLst>
          </p:cNvPr>
          <p:cNvSpPr>
            <a:spLocks noGrp="1"/>
          </p:cNvSpPr>
          <p:nvPr>
            <p:ph type="pic" idx="11"/>
          </p:nvPr>
        </p:nvSpPr>
        <p:spPr/>
      </p:sp>
      <p:pic>
        <p:nvPicPr>
          <p:cNvPr id="6" name="Picture 5">
            <a:extLst>
              <a:ext uri="{FF2B5EF4-FFF2-40B4-BE49-F238E27FC236}">
                <a16:creationId xmlns:a16="http://schemas.microsoft.com/office/drawing/2014/main" id="{4066568E-446C-4861-99BA-C050B31BC4EA}"/>
              </a:ext>
            </a:extLst>
          </p:cNvPr>
          <p:cNvPicPr>
            <a:picLocks noChangeAspect="1"/>
          </p:cNvPicPr>
          <p:nvPr/>
        </p:nvPicPr>
        <p:blipFill>
          <a:blip r:embed="rId3"/>
          <a:stretch>
            <a:fillRect/>
          </a:stretch>
        </p:blipFill>
        <p:spPr>
          <a:xfrm>
            <a:off x="6650828" y="1154307"/>
            <a:ext cx="2414225" cy="2834886"/>
          </a:xfrm>
          <a:prstGeom prst="rect">
            <a:avLst/>
          </a:prstGeom>
        </p:spPr>
      </p:pic>
    </p:spTree>
    <p:extLst>
      <p:ext uri="{BB962C8B-B14F-4D97-AF65-F5344CB8AC3E}">
        <p14:creationId xmlns:p14="http://schemas.microsoft.com/office/powerpoint/2010/main" val="74931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3EE148-366A-4548-A86D-B1D34A78896C}"/>
              </a:ext>
            </a:extLst>
          </p:cNvPr>
          <p:cNvSpPr>
            <a:spLocks noGrp="1"/>
          </p:cNvSpPr>
          <p:nvPr>
            <p:ph type="title"/>
          </p:nvPr>
        </p:nvSpPr>
        <p:spPr/>
        <p:txBody>
          <a:bodyPr/>
          <a:lstStyle/>
          <a:p>
            <a:r>
              <a:rPr lang="fi-FI" dirty="0"/>
              <a:t>Ohjelmistopatentit – Suomi ja EPO</a:t>
            </a:r>
            <a:endParaRPr lang="en-US" dirty="0"/>
          </a:p>
        </p:txBody>
      </p:sp>
    </p:spTree>
    <p:extLst>
      <p:ext uri="{BB962C8B-B14F-4D97-AF65-F5344CB8AC3E}">
        <p14:creationId xmlns:p14="http://schemas.microsoft.com/office/powerpoint/2010/main" val="1239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1"/>
          </p:nvPr>
        </p:nvPicPr>
        <p:blipFill>
          <a:blip r:embed="rId3"/>
          <a:srcRect l="36181" r="36181"/>
          <a:stretch>
            <a:fillRect/>
          </a:stretch>
        </p:blipFill>
        <p:spPr>
          <a:prstGeom prst="rect">
            <a:avLst/>
          </a:prstGeom>
        </p:spPr>
      </p:pic>
      <p:sp>
        <p:nvSpPr>
          <p:cNvPr id="3" name="Text Placeholder 2"/>
          <p:cNvSpPr>
            <a:spLocks noGrp="1"/>
          </p:cNvSpPr>
          <p:nvPr>
            <p:ph type="body" sz="half" idx="2"/>
          </p:nvPr>
        </p:nvSpPr>
        <p:spPr>
          <a:xfrm>
            <a:off x="433877" y="1454929"/>
            <a:ext cx="6418336" cy="2685673"/>
          </a:xfrm>
        </p:spPr>
        <p:txBody>
          <a:bodyPr/>
          <a:lstStyle/>
          <a:p>
            <a:r>
              <a:rPr lang="fi-FI" dirty="0"/>
              <a:t>Joka on tehnyt keksinnön, jota voidaan käyttää teollisesti … voi … saada patentin keksintöön ... Keksinnöksi ei katsota   pelkästään: </a:t>
            </a:r>
          </a:p>
          <a:p>
            <a:r>
              <a:rPr lang="fi-FI" dirty="0"/>
              <a:t>löytöä, tieteellistä teoriaa tai matemaattista menetelmää;</a:t>
            </a:r>
          </a:p>
          <a:p>
            <a:r>
              <a:rPr lang="fi-FI" dirty="0"/>
              <a:t>taiteellista luomusta;</a:t>
            </a:r>
          </a:p>
          <a:p>
            <a:r>
              <a:rPr lang="fi-FI" dirty="0"/>
              <a:t>suunnitelmaa, sääntöä tai menetelmää älyllistä toimintaa, peliä tai liiketoimintaa varten tai </a:t>
            </a:r>
            <a:r>
              <a:rPr lang="fi-FI" b="1" dirty="0"/>
              <a:t>tietokoneohjelmaa</a:t>
            </a:r>
            <a:r>
              <a:rPr lang="fi-FI" dirty="0"/>
              <a:t>; eikä</a:t>
            </a:r>
          </a:p>
          <a:p>
            <a:r>
              <a:rPr lang="fi-FI" dirty="0"/>
              <a:t>tietojen esittämistä. </a:t>
            </a:r>
          </a:p>
          <a:p>
            <a:endParaRPr lang="fi-FI" dirty="0"/>
          </a:p>
          <a:p>
            <a:r>
              <a:rPr lang="fi-FI" dirty="0"/>
              <a:t>Sana ”pelkästään” jää helposti huomaamatta. </a:t>
            </a:r>
          </a:p>
        </p:txBody>
      </p:sp>
      <p:sp>
        <p:nvSpPr>
          <p:cNvPr id="4" name="Text Placeholder 3"/>
          <p:cNvSpPr>
            <a:spLocks noGrp="1"/>
          </p:cNvSpPr>
          <p:nvPr>
            <p:ph type="body" sz="quarter" idx="10"/>
          </p:nvPr>
        </p:nvSpPr>
        <p:spPr/>
        <p:txBody>
          <a:bodyPr/>
          <a:lstStyle/>
          <a:p>
            <a:r>
              <a:rPr lang="fi-FI" dirty="0"/>
              <a:t>Suomen patenttilain 1§</a:t>
            </a:r>
          </a:p>
        </p:txBody>
      </p:sp>
      <p:sp>
        <p:nvSpPr>
          <p:cNvPr id="5" name="Title 4"/>
          <p:cNvSpPr>
            <a:spLocks noGrp="1"/>
          </p:cNvSpPr>
          <p:nvPr>
            <p:ph type="title"/>
          </p:nvPr>
        </p:nvSpPr>
        <p:spPr>
          <a:xfrm>
            <a:off x="433877" y="391103"/>
            <a:ext cx="6418336" cy="455564"/>
          </a:xfrm>
        </p:spPr>
        <p:txBody>
          <a:bodyPr/>
          <a:lstStyle/>
          <a:p>
            <a:r>
              <a:rPr lang="fi-FI" dirty="0"/>
              <a:t>Suomi ja EPO: sama periaate patentointiin</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Oval 6"/>
          <p:cNvSpPr/>
          <p:nvPr/>
        </p:nvSpPr>
        <p:spPr>
          <a:xfrm>
            <a:off x="4437565" y="1748509"/>
            <a:ext cx="1163256" cy="32987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71659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1"/>
          </p:nvPr>
        </p:nvPicPr>
        <p:blipFill>
          <a:blip r:embed="rId3"/>
          <a:srcRect l="36181" r="36181"/>
          <a:stretch>
            <a:fillRect/>
          </a:stretch>
        </p:blipFill>
        <p:spPr>
          <a:prstGeom prst="rect">
            <a:avLst/>
          </a:prstGeom>
        </p:spPr>
      </p:pic>
      <p:sp>
        <p:nvSpPr>
          <p:cNvPr id="3" name="Text Placeholder 2"/>
          <p:cNvSpPr>
            <a:spLocks noGrp="1"/>
          </p:cNvSpPr>
          <p:nvPr>
            <p:ph type="body" sz="half" idx="2"/>
          </p:nvPr>
        </p:nvSpPr>
        <p:spPr>
          <a:xfrm>
            <a:off x="433877" y="1124920"/>
            <a:ext cx="6170124" cy="2685673"/>
          </a:xfrm>
        </p:spPr>
        <p:txBody>
          <a:bodyPr/>
          <a:lstStyle/>
          <a:p>
            <a:r>
              <a:rPr lang="fi-FI" dirty="0"/>
              <a:t>Kirurgiset, terapeuttiset tai diagnostiset menetelmät ihmiseen tai eläimeen (näyte ok!)</a:t>
            </a:r>
          </a:p>
          <a:p>
            <a:r>
              <a:rPr lang="fi-FI" dirty="0"/>
              <a:t>Tällainen menetelmä on aktiivinen patentoinnin este. Patentti ei saa estää lääkäriä tai eläinlääkäriä harjoittamasta ammattiaan.</a:t>
            </a:r>
          </a:p>
          <a:p>
            <a:r>
              <a:rPr lang="fi-FI" dirty="0"/>
              <a:t>Vastaava laite, aine tai aineen käyttö lääkkeen valmistukseen voi olla patentoitavissa.</a:t>
            </a:r>
          </a:p>
          <a:p>
            <a:endParaRPr lang="fi-FI" dirty="0"/>
          </a:p>
          <a:p>
            <a:r>
              <a:rPr lang="fi-FI" dirty="0"/>
              <a:t>Kosmeettinen menetelmä tai onnettomuuksien välttäminen eivät ole terapeuttisia.</a:t>
            </a:r>
          </a:p>
          <a:p>
            <a:r>
              <a:rPr lang="fi-FI" dirty="0"/>
              <a:t>Fysiologisen suureen mittaaminen, magneettikuvaus tms. eivät ole diagnostisia, ellei niihin liity päätelmiä potilaan tilasta.</a:t>
            </a:r>
          </a:p>
          <a:p>
            <a:endParaRPr lang="fi-FI" dirty="0"/>
          </a:p>
        </p:txBody>
      </p:sp>
      <p:sp>
        <p:nvSpPr>
          <p:cNvPr id="5" name="Title 4"/>
          <p:cNvSpPr>
            <a:spLocks noGrp="1"/>
          </p:cNvSpPr>
          <p:nvPr>
            <p:ph type="title"/>
          </p:nvPr>
        </p:nvSpPr>
        <p:spPr/>
        <p:txBody>
          <a:bodyPr/>
          <a:lstStyle/>
          <a:p>
            <a:r>
              <a:rPr lang="fi-FI" dirty="0"/>
              <a:t>Patentoitavuuden ulkopuolelle suljettu</a:t>
            </a:r>
          </a:p>
        </p:txBody>
      </p:sp>
    </p:spTree>
    <p:extLst>
      <p:ext uri="{BB962C8B-B14F-4D97-AF65-F5344CB8AC3E}">
        <p14:creationId xmlns:p14="http://schemas.microsoft.com/office/powerpoint/2010/main" val="3059784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1"/>
          </p:nvPr>
        </p:nvPicPr>
        <p:blipFill>
          <a:blip r:embed="rId3"/>
          <a:srcRect l="36181" r="36181"/>
          <a:stretch>
            <a:fillRect/>
          </a:stretch>
        </p:blipFill>
        <p:spPr>
          <a:prstGeom prst="rect">
            <a:avLst/>
          </a:prstGeom>
        </p:spPr>
      </p:pic>
      <p:sp>
        <p:nvSpPr>
          <p:cNvPr id="3" name="Text Placeholder 2"/>
          <p:cNvSpPr>
            <a:spLocks noGrp="1"/>
          </p:cNvSpPr>
          <p:nvPr>
            <p:ph type="body" sz="half" idx="2"/>
          </p:nvPr>
        </p:nvSpPr>
        <p:spPr/>
        <p:txBody>
          <a:bodyPr/>
          <a:lstStyle/>
          <a:p>
            <a:pPr lvl="0">
              <a:buClr>
                <a:srgbClr val="F7C879"/>
              </a:buClr>
            </a:pPr>
            <a:r>
              <a:rPr lang="fi-FI" sz="1400" dirty="0">
                <a:solidFill>
                  <a:srgbClr val="1A1B1C"/>
                </a:solidFill>
              </a:rPr>
              <a:t>“Pelkästään” tarkoittaa vain sitä, että keksinnöllä tulee olla vaikutusta yllä mainittujen asioiden ulkopuolella.</a:t>
            </a:r>
          </a:p>
          <a:p>
            <a:pPr lvl="0">
              <a:buClr>
                <a:srgbClr val="F7C879"/>
              </a:buClr>
            </a:pPr>
            <a:endParaRPr lang="fi-FI" sz="1400" dirty="0">
              <a:solidFill>
                <a:srgbClr val="1A1B1C"/>
              </a:solidFill>
            </a:endParaRPr>
          </a:p>
          <a:p>
            <a:pPr lvl="0">
              <a:buClr>
                <a:srgbClr val="F7C879"/>
              </a:buClr>
            </a:pPr>
            <a:r>
              <a:rPr lang="fi-FI" sz="1400" dirty="0">
                <a:solidFill>
                  <a:srgbClr val="1A1B1C"/>
                </a:solidFill>
              </a:rPr>
              <a:t>Jos keksinnöllä on jokin - vaikka ennestään tunnettu - tekninen vaikutus, patentoitavuus määräytyy uutuuden ja keksinnöllisyyden suhteen.</a:t>
            </a:r>
          </a:p>
          <a:p>
            <a:pPr lvl="0">
              <a:buClr>
                <a:srgbClr val="F7C879"/>
              </a:buClr>
            </a:pPr>
            <a:endParaRPr lang="fi-FI" sz="1400" dirty="0">
              <a:solidFill>
                <a:srgbClr val="1A1B1C"/>
              </a:solidFill>
            </a:endParaRPr>
          </a:p>
          <a:p>
            <a:pPr lvl="0">
              <a:buClr>
                <a:srgbClr val="F7C879"/>
              </a:buClr>
            </a:pPr>
            <a:r>
              <a:rPr lang="fi-FI" sz="1400" dirty="0">
                <a:solidFill>
                  <a:srgbClr val="1A1B1C"/>
                </a:solidFill>
              </a:rPr>
              <a:t>Patentoitavuuskriteerit:</a:t>
            </a:r>
          </a:p>
          <a:p>
            <a:pPr marL="285750" lvl="0" indent="-285750">
              <a:buClr>
                <a:srgbClr val="F7C879"/>
              </a:buClr>
              <a:buFontTx/>
              <a:buChar char="-"/>
            </a:pPr>
            <a:r>
              <a:rPr lang="fi-FI" sz="1400" b="1" dirty="0">
                <a:solidFill>
                  <a:schemeClr val="accent1">
                    <a:lumMod val="50000"/>
                  </a:schemeClr>
                </a:solidFill>
              </a:rPr>
              <a:t>Luonteeltaan tekninen</a:t>
            </a:r>
            <a:endParaRPr lang="fi-FI" sz="1400" dirty="0">
              <a:solidFill>
                <a:schemeClr val="accent1">
                  <a:lumMod val="50000"/>
                </a:schemeClr>
              </a:solidFill>
            </a:endParaRPr>
          </a:p>
          <a:p>
            <a:pPr marL="285750" lvl="0" indent="-285750">
              <a:buClr>
                <a:srgbClr val="F7C879"/>
              </a:buClr>
              <a:buFontTx/>
              <a:buChar char="-"/>
            </a:pPr>
            <a:r>
              <a:rPr lang="fi-FI" sz="1400" dirty="0">
                <a:solidFill>
                  <a:srgbClr val="1A1B1C"/>
                </a:solidFill>
              </a:rPr>
              <a:t>Uusi</a:t>
            </a:r>
          </a:p>
          <a:p>
            <a:pPr marL="285750" lvl="0" indent="-285750">
              <a:buClr>
                <a:srgbClr val="F7C879"/>
              </a:buClr>
              <a:buFontTx/>
              <a:buChar char="-"/>
            </a:pPr>
            <a:r>
              <a:rPr lang="fi-FI" sz="1400" dirty="0">
                <a:solidFill>
                  <a:srgbClr val="1A1B1C"/>
                </a:solidFill>
              </a:rPr>
              <a:t>Poikettava olennaisesti tunnetusta tekniikasta </a:t>
            </a:r>
            <a:r>
              <a:rPr lang="fi-FI" sz="1400" b="1" dirty="0">
                <a:solidFill>
                  <a:schemeClr val="accent1">
                    <a:lumMod val="50000"/>
                  </a:schemeClr>
                </a:solidFill>
              </a:rPr>
              <a:t>(tekninen ”lisävaikutus” </a:t>
            </a:r>
            <a:r>
              <a:rPr lang="fi-FI" sz="1400" b="1" i="1" dirty="0">
                <a:solidFill>
                  <a:schemeClr val="accent1">
                    <a:lumMod val="50000"/>
                  </a:schemeClr>
                </a:solidFill>
              </a:rPr>
              <a:t>koko suojapiirin sisällä</a:t>
            </a:r>
            <a:r>
              <a:rPr lang="fi-FI" sz="1400" b="1" dirty="0">
                <a:solidFill>
                  <a:schemeClr val="accent1">
                    <a:lumMod val="50000"/>
                  </a:schemeClr>
                </a:solidFill>
              </a:rPr>
              <a:t>)</a:t>
            </a:r>
            <a:endParaRPr lang="fi-FI" sz="1400" dirty="0">
              <a:solidFill>
                <a:schemeClr val="accent1">
                  <a:lumMod val="50000"/>
                </a:schemeClr>
              </a:solidFill>
            </a:endParaRPr>
          </a:p>
          <a:p>
            <a:endParaRPr lang="fi-FI" dirty="0"/>
          </a:p>
        </p:txBody>
      </p:sp>
      <p:sp>
        <p:nvSpPr>
          <p:cNvPr id="4" name="Text Placeholder 3"/>
          <p:cNvSpPr>
            <a:spLocks noGrp="1"/>
          </p:cNvSpPr>
          <p:nvPr>
            <p:ph type="body" sz="quarter" idx="10"/>
          </p:nvPr>
        </p:nvSpPr>
        <p:spPr/>
        <p:txBody>
          <a:bodyPr/>
          <a:lstStyle/>
          <a:p>
            <a:r>
              <a:rPr lang="fi-FI" dirty="0"/>
              <a:t>Passiivinen patentoinnin este</a:t>
            </a:r>
          </a:p>
          <a:p>
            <a:endParaRPr lang="fi-FI" dirty="0"/>
          </a:p>
        </p:txBody>
      </p:sp>
      <p:sp>
        <p:nvSpPr>
          <p:cNvPr id="5" name="Title 4"/>
          <p:cNvSpPr>
            <a:spLocks noGrp="1"/>
          </p:cNvSpPr>
          <p:nvPr>
            <p:ph type="title"/>
          </p:nvPr>
        </p:nvSpPr>
        <p:spPr>
          <a:xfrm>
            <a:off x="433877" y="391103"/>
            <a:ext cx="6320884" cy="455564"/>
          </a:xfrm>
        </p:spPr>
        <p:txBody>
          <a:bodyPr/>
          <a:lstStyle/>
          <a:p>
            <a:r>
              <a:rPr lang="fi-FI" dirty="0"/>
              <a:t>Pelkästään =&gt; lisäehto patentoitavuudelle</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43341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E85EAA2-F7C0-46DE-A15D-344323A608E2}"/>
              </a:ext>
            </a:extLst>
          </p:cNvPr>
          <p:cNvSpPr>
            <a:spLocks noGrp="1"/>
          </p:cNvSpPr>
          <p:nvPr>
            <p:ph type="pic" idx="11"/>
          </p:nvPr>
        </p:nvSpPr>
        <p:spPr/>
      </p:sp>
      <p:sp>
        <p:nvSpPr>
          <p:cNvPr id="3" name="Text Placeholder 2">
            <a:extLst>
              <a:ext uri="{FF2B5EF4-FFF2-40B4-BE49-F238E27FC236}">
                <a16:creationId xmlns:a16="http://schemas.microsoft.com/office/drawing/2014/main" id="{88504239-5CBE-4612-85EB-6C54394E64BE}"/>
              </a:ext>
            </a:extLst>
          </p:cNvPr>
          <p:cNvSpPr>
            <a:spLocks noGrp="1"/>
          </p:cNvSpPr>
          <p:nvPr>
            <p:ph type="body" sz="half" idx="2"/>
          </p:nvPr>
        </p:nvSpPr>
        <p:spPr/>
        <p:txBody>
          <a:bodyPr/>
          <a:lstStyle/>
          <a:p>
            <a:r>
              <a:rPr lang="en-GB" dirty="0" err="1"/>
              <a:t>Lampunvarjostimen</a:t>
            </a:r>
            <a:r>
              <a:rPr lang="en-GB" dirty="0"/>
              <a:t> </a:t>
            </a:r>
            <a:r>
              <a:rPr lang="en-GB" dirty="0" err="1"/>
              <a:t>rei’itys</a:t>
            </a:r>
            <a:endParaRPr lang="en-GB" dirty="0"/>
          </a:p>
          <a:p>
            <a:endParaRPr lang="en-GB" dirty="0"/>
          </a:p>
          <a:p>
            <a:r>
              <a:rPr lang="en-GB" dirty="0"/>
              <a:t>Jos </a:t>
            </a:r>
            <a:r>
              <a:rPr lang="en-GB" dirty="0" err="1"/>
              <a:t>tehdään</a:t>
            </a:r>
            <a:r>
              <a:rPr lang="en-GB" dirty="0"/>
              <a:t> </a:t>
            </a:r>
            <a:r>
              <a:rPr lang="en-GB" dirty="0" err="1"/>
              <a:t>esteettisistä</a:t>
            </a:r>
            <a:r>
              <a:rPr lang="en-GB" dirty="0"/>
              <a:t> </a:t>
            </a:r>
            <a:r>
              <a:rPr lang="en-GB" dirty="0" err="1"/>
              <a:t>syistä</a:t>
            </a:r>
            <a:r>
              <a:rPr lang="en-GB" dirty="0"/>
              <a:t> - &gt; </a:t>
            </a:r>
            <a:r>
              <a:rPr lang="en-GB" dirty="0" err="1"/>
              <a:t>ei</a:t>
            </a:r>
            <a:r>
              <a:rPr lang="en-GB" dirty="0"/>
              <a:t> </a:t>
            </a:r>
            <a:r>
              <a:rPr lang="en-GB" dirty="0" err="1"/>
              <a:t>teknistä</a:t>
            </a:r>
            <a:r>
              <a:rPr lang="en-GB" dirty="0"/>
              <a:t> </a:t>
            </a:r>
            <a:r>
              <a:rPr lang="en-GB" dirty="0" err="1"/>
              <a:t>tehoa</a:t>
            </a:r>
            <a:endParaRPr lang="en-GB" dirty="0"/>
          </a:p>
          <a:p>
            <a:endParaRPr lang="en-GB" dirty="0"/>
          </a:p>
          <a:p>
            <a:r>
              <a:rPr lang="en-GB" dirty="0"/>
              <a:t>Jos </a:t>
            </a:r>
            <a:r>
              <a:rPr lang="en-GB" dirty="0" err="1"/>
              <a:t>tehdään</a:t>
            </a:r>
            <a:r>
              <a:rPr lang="en-GB" dirty="0"/>
              <a:t> </a:t>
            </a:r>
            <a:r>
              <a:rPr lang="en-GB" dirty="0" err="1"/>
              <a:t>siksi</a:t>
            </a:r>
            <a:r>
              <a:rPr lang="en-GB" dirty="0"/>
              <a:t>, </a:t>
            </a:r>
            <a:r>
              <a:rPr lang="en-GB" dirty="0" err="1"/>
              <a:t>että</a:t>
            </a:r>
            <a:r>
              <a:rPr lang="en-GB" dirty="0"/>
              <a:t> </a:t>
            </a:r>
            <a:r>
              <a:rPr lang="en-GB" dirty="0" err="1"/>
              <a:t>valo</a:t>
            </a:r>
            <a:r>
              <a:rPr lang="en-GB" dirty="0"/>
              <a:t> </a:t>
            </a:r>
            <a:r>
              <a:rPr lang="en-GB" dirty="0" err="1"/>
              <a:t>hajoaisi</a:t>
            </a:r>
            <a:r>
              <a:rPr lang="en-GB" dirty="0"/>
              <a:t> </a:t>
            </a:r>
            <a:r>
              <a:rPr lang="en-GB" dirty="0" err="1"/>
              <a:t>paremmin</a:t>
            </a:r>
            <a:r>
              <a:rPr lang="en-GB" dirty="0"/>
              <a:t> </a:t>
            </a:r>
            <a:r>
              <a:rPr lang="en-GB" dirty="0" err="1"/>
              <a:t>ympäristöön</a:t>
            </a:r>
            <a:r>
              <a:rPr lang="en-GB" dirty="0"/>
              <a:t> -&gt; </a:t>
            </a:r>
            <a:r>
              <a:rPr lang="en-GB" dirty="0" err="1"/>
              <a:t>teknistä</a:t>
            </a:r>
            <a:r>
              <a:rPr lang="en-GB" dirty="0"/>
              <a:t> </a:t>
            </a:r>
            <a:r>
              <a:rPr lang="en-GB" dirty="0" err="1"/>
              <a:t>tehoa</a:t>
            </a:r>
            <a:r>
              <a:rPr lang="en-GB" dirty="0"/>
              <a:t> (=</a:t>
            </a:r>
            <a:r>
              <a:rPr lang="en-GB" dirty="0" err="1"/>
              <a:t>tekninen</a:t>
            </a:r>
            <a:r>
              <a:rPr lang="en-GB" dirty="0"/>
              <a:t> </a:t>
            </a:r>
            <a:r>
              <a:rPr lang="en-GB" dirty="0" err="1"/>
              <a:t>lisävaikutus</a:t>
            </a:r>
            <a:r>
              <a:rPr lang="en-GB" dirty="0"/>
              <a:t>)</a:t>
            </a:r>
            <a:endParaRPr lang="en-US" dirty="0"/>
          </a:p>
        </p:txBody>
      </p:sp>
      <p:sp>
        <p:nvSpPr>
          <p:cNvPr id="4" name="Text Placeholder 3">
            <a:extLst>
              <a:ext uri="{FF2B5EF4-FFF2-40B4-BE49-F238E27FC236}">
                <a16:creationId xmlns:a16="http://schemas.microsoft.com/office/drawing/2014/main" id="{B9AE0333-95F6-4E37-9322-1F20DFB84101}"/>
              </a:ext>
            </a:extLst>
          </p:cNvPr>
          <p:cNvSpPr>
            <a:spLocks noGrp="1"/>
          </p:cNvSpPr>
          <p:nvPr>
            <p:ph type="body" sz="quarter" idx="10"/>
          </p:nvPr>
        </p:nvSpPr>
        <p:spPr/>
        <p:txBody>
          <a:bodyPr/>
          <a:lstStyle/>
          <a:p>
            <a:r>
              <a:rPr lang="en-GB" dirty="0" err="1"/>
              <a:t>Yksinkertaistettu</a:t>
            </a:r>
            <a:r>
              <a:rPr lang="en-GB" dirty="0"/>
              <a:t> </a:t>
            </a:r>
            <a:r>
              <a:rPr lang="en-GB" dirty="0" err="1"/>
              <a:t>esimerkki</a:t>
            </a:r>
            <a:endParaRPr lang="en-US" dirty="0"/>
          </a:p>
        </p:txBody>
      </p:sp>
      <p:sp>
        <p:nvSpPr>
          <p:cNvPr id="5" name="Title 4">
            <a:extLst>
              <a:ext uri="{FF2B5EF4-FFF2-40B4-BE49-F238E27FC236}">
                <a16:creationId xmlns:a16="http://schemas.microsoft.com/office/drawing/2014/main" id="{35F9CFA6-0DDE-488C-9792-378D55B170CB}"/>
              </a:ext>
            </a:extLst>
          </p:cNvPr>
          <p:cNvSpPr>
            <a:spLocks noGrp="1"/>
          </p:cNvSpPr>
          <p:nvPr>
            <p:ph type="title"/>
          </p:nvPr>
        </p:nvSpPr>
        <p:spPr/>
        <p:txBody>
          <a:bodyPr/>
          <a:lstStyle/>
          <a:p>
            <a:r>
              <a:rPr lang="en-GB" dirty="0" err="1"/>
              <a:t>Tekninen</a:t>
            </a:r>
            <a:r>
              <a:rPr lang="en-GB" dirty="0"/>
              <a:t> </a:t>
            </a:r>
            <a:r>
              <a:rPr lang="en-GB" dirty="0" err="1"/>
              <a:t>lisävaikutus</a:t>
            </a:r>
            <a:endParaRPr lang="en-US" dirty="0"/>
          </a:p>
        </p:txBody>
      </p:sp>
      <p:pic>
        <p:nvPicPr>
          <p:cNvPr id="6" name="Picture 5">
            <a:extLst>
              <a:ext uri="{FF2B5EF4-FFF2-40B4-BE49-F238E27FC236}">
                <a16:creationId xmlns:a16="http://schemas.microsoft.com/office/drawing/2014/main" id="{F1E9ACE1-D417-45DA-9A45-DC7B08A841A6}"/>
              </a:ext>
            </a:extLst>
          </p:cNvPr>
          <p:cNvPicPr>
            <a:picLocks noChangeAspect="1"/>
          </p:cNvPicPr>
          <p:nvPr/>
        </p:nvPicPr>
        <p:blipFill>
          <a:blip r:embed="rId3"/>
          <a:stretch>
            <a:fillRect/>
          </a:stretch>
        </p:blipFill>
        <p:spPr>
          <a:xfrm>
            <a:off x="7213515" y="391103"/>
            <a:ext cx="1569017" cy="3927809"/>
          </a:xfrm>
          <a:prstGeom prst="rect">
            <a:avLst/>
          </a:prstGeom>
        </p:spPr>
      </p:pic>
    </p:spTree>
    <p:extLst>
      <p:ext uri="{BB962C8B-B14F-4D97-AF65-F5344CB8AC3E}">
        <p14:creationId xmlns:p14="http://schemas.microsoft.com/office/powerpoint/2010/main" val="233330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12"/>
          </p:nvPr>
        </p:nvSpPr>
        <p:spPr/>
        <p:txBody>
          <a:bodyPr>
            <a:normAutofit fontScale="92500" lnSpcReduction="10000"/>
          </a:bodyPr>
          <a:lstStyle/>
          <a:p>
            <a:r>
              <a:rPr lang="fi-FI" dirty="0"/>
              <a:t>Palvelee teknistä tarkoitusta:</a:t>
            </a:r>
          </a:p>
          <a:p>
            <a:pPr marL="285750" indent="-285750">
              <a:buFont typeface="Arial" panose="020B0604020202020204" pitchFamily="34" charset="0"/>
              <a:buChar char="•"/>
            </a:pPr>
            <a:r>
              <a:rPr lang="fi-FI" dirty="0"/>
              <a:t>Määritteleekö vaatimus tuloksen käytön ja onko käyttö teknistä</a:t>
            </a:r>
          </a:p>
          <a:p>
            <a:pPr marL="285750" indent="-285750">
              <a:buFont typeface="Arial" panose="020B0604020202020204" pitchFamily="34" charset="0"/>
              <a:buChar char="•"/>
            </a:pPr>
            <a:r>
              <a:rPr lang="fi-FI" dirty="0"/>
              <a:t>Vaatimus pitää rajoittaa spesifiseen tekniseen käyttöön</a:t>
            </a:r>
          </a:p>
          <a:p>
            <a:pPr marL="285750" indent="-285750">
              <a:buFont typeface="Arial" panose="020B0604020202020204" pitchFamily="34" charset="0"/>
              <a:buChar char="•"/>
            </a:pPr>
            <a:endParaRPr lang="fi-FI" dirty="0"/>
          </a:p>
          <a:p>
            <a:r>
              <a:rPr lang="fi-FI" dirty="0"/>
              <a:t>”Method for </a:t>
            </a:r>
            <a:r>
              <a:rPr lang="fi-FI" dirty="0" err="1"/>
              <a:t>controlling</a:t>
            </a:r>
            <a:r>
              <a:rPr lang="fi-FI" dirty="0"/>
              <a:t> a </a:t>
            </a:r>
            <a:r>
              <a:rPr lang="fi-FI" dirty="0" err="1"/>
              <a:t>technical</a:t>
            </a:r>
            <a:r>
              <a:rPr lang="fi-FI" dirty="0"/>
              <a:t> </a:t>
            </a:r>
            <a:r>
              <a:rPr lang="fi-FI" dirty="0" err="1"/>
              <a:t>system</a:t>
            </a:r>
            <a:r>
              <a:rPr lang="fi-FI" dirty="0"/>
              <a:t>”  on liian yleinen</a:t>
            </a:r>
          </a:p>
          <a:p>
            <a:endParaRPr lang="fi-FI" dirty="0"/>
          </a:p>
          <a:p>
            <a:r>
              <a:rPr lang="fi-FI" dirty="0"/>
              <a:t>”Method for </a:t>
            </a:r>
            <a:r>
              <a:rPr lang="fi-FI" dirty="0" err="1"/>
              <a:t>identifying</a:t>
            </a:r>
            <a:r>
              <a:rPr lang="fi-FI" dirty="0"/>
              <a:t> </a:t>
            </a:r>
            <a:r>
              <a:rPr lang="fi-FI" dirty="0" err="1"/>
              <a:t>irrecular</a:t>
            </a:r>
            <a:r>
              <a:rPr lang="fi-FI" dirty="0"/>
              <a:t> </a:t>
            </a:r>
            <a:r>
              <a:rPr lang="fi-FI" dirty="0" err="1"/>
              <a:t>heartbeats</a:t>
            </a:r>
            <a:r>
              <a:rPr lang="fi-FI" dirty="0"/>
              <a:t> in a </a:t>
            </a:r>
            <a:r>
              <a:rPr lang="fi-FI" dirty="0" err="1"/>
              <a:t>heart</a:t>
            </a:r>
            <a:r>
              <a:rPr lang="fi-FI" dirty="0"/>
              <a:t> </a:t>
            </a:r>
            <a:r>
              <a:rPr lang="fi-FI" dirty="0" err="1"/>
              <a:t>monitoring</a:t>
            </a:r>
            <a:r>
              <a:rPr lang="fi-FI" dirty="0"/>
              <a:t> </a:t>
            </a:r>
            <a:r>
              <a:rPr lang="fi-FI" dirty="0" err="1"/>
              <a:t>apparatus</a:t>
            </a:r>
            <a:r>
              <a:rPr lang="fi-FI" dirty="0"/>
              <a:t>” on spesifinen</a:t>
            </a:r>
          </a:p>
          <a:p>
            <a:pPr marL="285750" indent="-285750">
              <a:buFont typeface="Arial" panose="020B0604020202020204" pitchFamily="34" charset="0"/>
              <a:buChar char="•"/>
            </a:pPr>
            <a:endParaRPr lang="fi-FI" dirty="0"/>
          </a:p>
        </p:txBody>
      </p:sp>
      <p:sp>
        <p:nvSpPr>
          <p:cNvPr id="13" name="Text Placeholder 12"/>
          <p:cNvSpPr>
            <a:spLocks noGrp="1"/>
          </p:cNvSpPr>
          <p:nvPr>
            <p:ph type="body" sz="quarter" idx="14"/>
          </p:nvPr>
        </p:nvSpPr>
        <p:spPr/>
        <p:txBody>
          <a:bodyPr/>
          <a:lstStyle/>
          <a:p>
            <a:r>
              <a:rPr lang="fi-FI" dirty="0"/>
              <a:t>Tekninen sovellus</a:t>
            </a:r>
          </a:p>
        </p:txBody>
      </p:sp>
      <p:sp>
        <p:nvSpPr>
          <p:cNvPr id="6" name="Title 5"/>
          <p:cNvSpPr>
            <a:spLocks noGrp="1"/>
          </p:cNvSpPr>
          <p:nvPr>
            <p:ph type="title"/>
          </p:nvPr>
        </p:nvSpPr>
        <p:spPr/>
        <p:txBody>
          <a:bodyPr/>
          <a:lstStyle/>
          <a:p>
            <a:r>
              <a:rPr lang="fi-FI" dirty="0"/>
              <a:t>Tekninen lisävaikutus: kaksi ulottuvuutta</a:t>
            </a:r>
          </a:p>
        </p:txBody>
      </p:sp>
      <p:sp>
        <p:nvSpPr>
          <p:cNvPr id="14" name="Content Placeholder 13"/>
          <p:cNvSpPr>
            <a:spLocks noGrp="1"/>
          </p:cNvSpPr>
          <p:nvPr>
            <p:ph sz="half" idx="15"/>
          </p:nvPr>
        </p:nvSpPr>
        <p:spPr/>
        <p:txBody>
          <a:bodyPr>
            <a:normAutofit/>
          </a:bodyPr>
          <a:lstStyle/>
          <a:p>
            <a:r>
              <a:rPr lang="fi-FI" dirty="0"/>
              <a:t>Suunniteltu tietokoneen toimintaa ajatellen</a:t>
            </a:r>
          </a:p>
          <a:p>
            <a:r>
              <a:rPr lang="fi-FI" dirty="0"/>
              <a:t>Ei tarvetta rajata tiettyyn tekniseen käyttöön</a:t>
            </a:r>
          </a:p>
          <a:p>
            <a:r>
              <a:rPr lang="fi-FI" dirty="0"/>
              <a:t>Toteutus käytännössä </a:t>
            </a:r>
            <a:r>
              <a:rPr lang="fi-FI" dirty="0" err="1"/>
              <a:t>suht</a:t>
            </a:r>
            <a:r>
              <a:rPr lang="fi-FI" dirty="0"/>
              <a:t>. yksityiskohtainen</a:t>
            </a:r>
          </a:p>
          <a:p>
            <a:endParaRPr lang="fi-FI" dirty="0"/>
          </a:p>
          <a:p>
            <a:r>
              <a:rPr lang="fi-FI" dirty="0"/>
              <a:t>”Method for </a:t>
            </a:r>
            <a:r>
              <a:rPr lang="fi-FI" dirty="0" err="1"/>
              <a:t>balancing</a:t>
            </a:r>
            <a:r>
              <a:rPr lang="fi-FI" dirty="0"/>
              <a:t> </a:t>
            </a:r>
            <a:r>
              <a:rPr lang="fi-FI" dirty="0" err="1"/>
              <a:t>load</a:t>
            </a:r>
            <a:r>
              <a:rPr lang="fi-FI" dirty="0"/>
              <a:t> </a:t>
            </a:r>
            <a:r>
              <a:rPr lang="fi-FI" dirty="0" err="1"/>
              <a:t>by</a:t>
            </a:r>
            <a:r>
              <a:rPr lang="fi-FI" dirty="0"/>
              <a:t> </a:t>
            </a:r>
            <a:r>
              <a:rPr lang="fi-FI" dirty="0" err="1"/>
              <a:t>performing</a:t>
            </a:r>
            <a:r>
              <a:rPr lang="fi-FI" dirty="0"/>
              <a:t> </a:t>
            </a:r>
            <a:r>
              <a:rPr lang="fi-FI" dirty="0" err="1"/>
              <a:t>preparatory</a:t>
            </a:r>
            <a:r>
              <a:rPr lang="fi-FI" dirty="0"/>
              <a:t> </a:t>
            </a:r>
            <a:r>
              <a:rPr lang="fi-FI" dirty="0" err="1"/>
              <a:t>processing</a:t>
            </a:r>
            <a:r>
              <a:rPr lang="fi-FI" dirty="0"/>
              <a:t> </a:t>
            </a:r>
            <a:r>
              <a:rPr lang="fi-FI" dirty="0" err="1"/>
              <a:t>steps</a:t>
            </a:r>
            <a:r>
              <a:rPr lang="fi-FI" dirty="0"/>
              <a:t> in CPU and data </a:t>
            </a:r>
            <a:r>
              <a:rPr lang="fi-FI" dirty="0" err="1"/>
              <a:t>intensive</a:t>
            </a:r>
            <a:r>
              <a:rPr lang="fi-FI" dirty="0"/>
              <a:t> </a:t>
            </a:r>
            <a:r>
              <a:rPr lang="fi-FI" dirty="0" err="1"/>
              <a:t>processing</a:t>
            </a:r>
            <a:r>
              <a:rPr lang="fi-FI" dirty="0"/>
              <a:t> </a:t>
            </a:r>
            <a:r>
              <a:rPr lang="fi-FI" dirty="0" err="1"/>
              <a:t>steps</a:t>
            </a:r>
            <a:r>
              <a:rPr lang="fi-FI" dirty="0"/>
              <a:t> in GPU”</a:t>
            </a:r>
          </a:p>
        </p:txBody>
      </p:sp>
      <p:sp>
        <p:nvSpPr>
          <p:cNvPr id="15" name="Text Placeholder 14"/>
          <p:cNvSpPr>
            <a:spLocks noGrp="1"/>
          </p:cNvSpPr>
          <p:nvPr>
            <p:ph type="body" sz="quarter" idx="16"/>
          </p:nvPr>
        </p:nvSpPr>
        <p:spPr/>
        <p:txBody>
          <a:bodyPr/>
          <a:lstStyle/>
          <a:p>
            <a:r>
              <a:rPr lang="fi-FI" dirty="0"/>
              <a:t>Tietty tekninen toteutus</a:t>
            </a:r>
          </a:p>
        </p:txBody>
      </p:sp>
      <p:sp>
        <p:nvSpPr>
          <p:cNvPr id="11" name="Picture Placeholder 10"/>
          <p:cNvSpPr>
            <a:spLocks noGrp="1"/>
          </p:cNvSpPr>
          <p:nvPr>
            <p:ph type="pic" idx="11"/>
          </p:nvPr>
        </p:nvSpPr>
        <p:spPr/>
      </p:sp>
      <p:sp>
        <p:nvSpPr>
          <p:cNvPr id="17" name="Right Arrow 16"/>
          <p:cNvSpPr/>
          <p:nvPr/>
        </p:nvSpPr>
        <p:spPr>
          <a:xfrm>
            <a:off x="7273904" y="2324346"/>
            <a:ext cx="1386348" cy="2654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Down Arrow 17"/>
          <p:cNvSpPr/>
          <p:nvPr/>
        </p:nvSpPr>
        <p:spPr>
          <a:xfrm rot="10800000">
            <a:off x="7150018" y="933563"/>
            <a:ext cx="365760" cy="14571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02572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7">
            <a:extLst>
              <a:ext uri="{FF2B5EF4-FFF2-40B4-BE49-F238E27FC236}">
                <a16:creationId xmlns:a16="http://schemas.microsoft.com/office/drawing/2014/main" id="{26593917-ACF5-40F8-8425-1EC509179F9D}"/>
              </a:ext>
            </a:extLst>
          </p:cNvPr>
          <p:cNvSpPr txBox="1"/>
          <p:nvPr/>
        </p:nvSpPr>
        <p:spPr>
          <a:xfrm>
            <a:off x="1011289" y="800899"/>
            <a:ext cx="248427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5400" b="1" spc="-225" dirty="0">
                <a:solidFill>
                  <a:schemeClr val="bg1"/>
                </a:solidFill>
                <a:latin typeface="+mj-lt"/>
                <a:ea typeface="Plantin Std" charset="0"/>
                <a:cs typeface="Plantin Std" charset="0"/>
              </a:rPr>
              <a:t>~ </a:t>
            </a:r>
            <a:r>
              <a:rPr kumimoji="0" lang="fi-FI" sz="5000" b="1" i="0" u="none" strike="noStrike" kern="1200" cap="none" spc="-225" normalizeH="0" baseline="0" noProof="0" dirty="0">
                <a:ln>
                  <a:noFill/>
                </a:ln>
                <a:solidFill>
                  <a:srgbClr val="FFFFFF"/>
                </a:solidFill>
                <a:effectLst/>
                <a:uLnTx/>
                <a:uFillTx/>
                <a:latin typeface="Franklin Gothic Medium"/>
                <a:ea typeface="Plantin Std" charset="0"/>
                <a:cs typeface="Plantin Std" charset="0"/>
              </a:rPr>
              <a:t>80</a:t>
            </a:r>
          </a:p>
        </p:txBody>
      </p:sp>
      <p:sp>
        <p:nvSpPr>
          <p:cNvPr id="5" name="TextBox 20">
            <a:extLst>
              <a:ext uri="{FF2B5EF4-FFF2-40B4-BE49-F238E27FC236}">
                <a16:creationId xmlns:a16="http://schemas.microsoft.com/office/drawing/2014/main" id="{922685DE-A521-4708-BAEE-01BD488A852B}"/>
              </a:ext>
            </a:extLst>
          </p:cNvPr>
          <p:cNvSpPr txBox="1"/>
          <p:nvPr/>
        </p:nvSpPr>
        <p:spPr>
          <a:xfrm>
            <a:off x="4998785" y="789332"/>
            <a:ext cx="3164293"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5000" b="1" i="0" u="none" strike="noStrike" kern="1200" cap="none" spc="-225" normalizeH="0" baseline="0" noProof="0" dirty="0">
                <a:ln>
                  <a:noFill/>
                </a:ln>
                <a:solidFill>
                  <a:srgbClr val="FFFFFF"/>
                </a:solidFill>
                <a:effectLst/>
                <a:uLnTx/>
                <a:uFillTx/>
                <a:latin typeface="Franklin Gothic Medium"/>
                <a:ea typeface="Plantin Std" charset="0"/>
                <a:cs typeface="Plantin Std" charset="0"/>
              </a:rPr>
              <a:t>1700+ </a:t>
            </a:r>
          </a:p>
        </p:txBody>
      </p:sp>
      <p:sp>
        <p:nvSpPr>
          <p:cNvPr id="6" name="TextBox 21">
            <a:extLst>
              <a:ext uri="{FF2B5EF4-FFF2-40B4-BE49-F238E27FC236}">
                <a16:creationId xmlns:a16="http://schemas.microsoft.com/office/drawing/2014/main" id="{8862FE79-CADA-4FFC-A9BC-8A4BF014ED2B}"/>
              </a:ext>
            </a:extLst>
          </p:cNvPr>
          <p:cNvSpPr txBox="1"/>
          <p:nvPr/>
        </p:nvSpPr>
        <p:spPr>
          <a:xfrm>
            <a:off x="1025611" y="1540904"/>
            <a:ext cx="251081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FFFFFF"/>
                </a:solidFill>
                <a:effectLst/>
                <a:uLnTx/>
                <a:uFillTx/>
                <a:latin typeface="Franklin Gothic Book"/>
                <a:ea typeface="Plantin Std" charset="0"/>
                <a:cs typeface="Plantin Std" charset="0"/>
              </a:rPr>
              <a:t>Kolsterilla</a:t>
            </a:r>
            <a:r>
              <a:rPr kumimoji="0" lang="fi-FI" sz="1200" b="0" i="0" u="none" strike="noStrike" kern="1200" cap="none" spc="0" normalizeH="0" baseline="0" noProof="0">
                <a:ln>
                  <a:noFill/>
                </a:ln>
                <a:solidFill>
                  <a:srgbClr val="FFFFFF"/>
                </a:solidFill>
                <a:effectLst/>
                <a:uLnTx/>
                <a:uFillTx/>
                <a:latin typeface="Franklin Gothic Book"/>
                <a:ea typeface="Plantin Std" charset="0"/>
                <a:cs typeface="Plantin Std" charset="0"/>
              </a:rPr>
              <a:t> sinua palvelee laaja, noin 80:n IPR-ammattilaisen joukko.</a:t>
            </a:r>
          </a:p>
        </p:txBody>
      </p:sp>
      <p:sp>
        <p:nvSpPr>
          <p:cNvPr id="8" name="TextBox 9">
            <a:extLst>
              <a:ext uri="{FF2B5EF4-FFF2-40B4-BE49-F238E27FC236}">
                <a16:creationId xmlns:a16="http://schemas.microsoft.com/office/drawing/2014/main" id="{78211B12-F296-444F-B300-6D723FB072A6}"/>
              </a:ext>
            </a:extLst>
          </p:cNvPr>
          <p:cNvSpPr txBox="1"/>
          <p:nvPr/>
        </p:nvSpPr>
        <p:spPr>
          <a:xfrm>
            <a:off x="5173175" y="1540904"/>
            <a:ext cx="2815517"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1A1B1C">
                    <a:lumMod val="10000"/>
                    <a:lumOff val="90000"/>
                  </a:srgbClr>
                </a:solidFill>
                <a:effectLst/>
                <a:uLnTx/>
                <a:uFillTx/>
                <a:latin typeface="Franklin Gothic Book"/>
                <a:ea typeface="+mn-ea"/>
                <a:cs typeface="+mn-cs"/>
              </a:rPr>
              <a:t>Hoidamme vuosittain patentti-, tavaramerkki-, mallisuoja- ja lakipalveluiden toimeksiantoja yli 1 700</a:t>
            </a:r>
            <a:r>
              <a:rPr lang="fi-FI" sz="1200">
                <a:solidFill>
                  <a:srgbClr val="1A1B1C">
                    <a:lumMod val="10000"/>
                    <a:lumOff val="90000"/>
                  </a:srgbClr>
                </a:solidFill>
                <a:latin typeface="Franklin Gothic Book"/>
              </a:rPr>
              <a:t> </a:t>
            </a:r>
            <a:r>
              <a:rPr kumimoji="0" lang="fi-FI" sz="1200" b="0" i="0" u="none" strike="noStrike" kern="1200" cap="none" spc="0" normalizeH="0" baseline="0" noProof="0">
                <a:ln>
                  <a:noFill/>
                </a:ln>
                <a:solidFill>
                  <a:srgbClr val="1A1B1C">
                    <a:lumMod val="10000"/>
                    <a:lumOff val="90000"/>
                  </a:srgbClr>
                </a:solidFill>
                <a:effectLst/>
                <a:uLnTx/>
                <a:uFillTx/>
                <a:latin typeface="Franklin Gothic Book"/>
                <a:ea typeface="+mn-ea"/>
                <a:cs typeface="+mn-cs"/>
              </a:rPr>
              <a:t>asiakkaalle.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1A1B1C">
                  <a:lumMod val="10000"/>
                  <a:lumOff val="90000"/>
                </a:srgbClr>
              </a:solidFill>
              <a:effectLst/>
              <a:uLnTx/>
              <a:uFillTx/>
              <a:latin typeface="Franklin Gothic Book"/>
              <a:ea typeface="+mn-ea"/>
              <a:cs typeface="+mn-cs"/>
            </a:endParaRPr>
          </a:p>
        </p:txBody>
      </p:sp>
      <p:sp>
        <p:nvSpPr>
          <p:cNvPr id="9" name="TextBox 17">
            <a:extLst>
              <a:ext uri="{FF2B5EF4-FFF2-40B4-BE49-F238E27FC236}">
                <a16:creationId xmlns:a16="http://schemas.microsoft.com/office/drawing/2014/main" id="{208FF562-0ECF-4480-B889-DAE736956881}"/>
              </a:ext>
            </a:extLst>
          </p:cNvPr>
          <p:cNvSpPr txBox="1"/>
          <p:nvPr/>
        </p:nvSpPr>
        <p:spPr>
          <a:xfrm>
            <a:off x="1038880" y="2663715"/>
            <a:ext cx="2484276"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5000" b="1" spc="-225">
                <a:solidFill>
                  <a:srgbClr val="FFFFFF"/>
                </a:solidFill>
                <a:latin typeface="Franklin Gothic Medium"/>
                <a:ea typeface="Plantin Std" charset="0"/>
                <a:cs typeface="Plantin Std" charset="0"/>
              </a:rPr>
              <a:t>200+</a:t>
            </a:r>
            <a:r>
              <a:rPr kumimoji="0" lang="fi-FI" sz="5000" b="1" i="0" u="none" strike="noStrike" kern="1200" cap="none" spc="-225" normalizeH="0" baseline="0" noProof="0">
                <a:ln>
                  <a:noFill/>
                </a:ln>
                <a:solidFill>
                  <a:srgbClr val="FFFFFF"/>
                </a:solidFill>
                <a:effectLst/>
                <a:uLnTx/>
                <a:uFillTx/>
                <a:latin typeface="Franklin Gothic Medium"/>
                <a:ea typeface="Plantin Std" charset="0"/>
                <a:cs typeface="Plantin Std" charset="0"/>
              </a:rPr>
              <a:t> </a:t>
            </a:r>
          </a:p>
        </p:txBody>
      </p:sp>
      <p:sp>
        <p:nvSpPr>
          <p:cNvPr id="11" name="TextBox 20">
            <a:extLst>
              <a:ext uri="{FF2B5EF4-FFF2-40B4-BE49-F238E27FC236}">
                <a16:creationId xmlns:a16="http://schemas.microsoft.com/office/drawing/2014/main" id="{596CF9B0-5820-41FA-A8C8-08CD9E57E480}"/>
              </a:ext>
            </a:extLst>
          </p:cNvPr>
          <p:cNvSpPr txBox="1"/>
          <p:nvPr/>
        </p:nvSpPr>
        <p:spPr>
          <a:xfrm>
            <a:off x="5383174" y="2650599"/>
            <a:ext cx="2395517" cy="86177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5000" b="1" i="0" u="none" strike="noStrike" kern="1200" cap="none" spc="-225" normalizeH="0" baseline="0" noProof="0">
                <a:ln>
                  <a:noFill/>
                </a:ln>
                <a:solidFill>
                  <a:srgbClr val="FFFFFF"/>
                </a:solidFill>
                <a:effectLst/>
                <a:uLnTx/>
                <a:uFillTx/>
                <a:latin typeface="Franklin Gothic Medium"/>
                <a:ea typeface="Plantin Std" charset="0"/>
                <a:cs typeface="Plantin Std" charset="0"/>
              </a:rPr>
              <a:t>1874 </a:t>
            </a:r>
          </a:p>
        </p:txBody>
      </p:sp>
      <p:sp>
        <p:nvSpPr>
          <p:cNvPr id="12" name="TextBox 21">
            <a:extLst>
              <a:ext uri="{FF2B5EF4-FFF2-40B4-BE49-F238E27FC236}">
                <a16:creationId xmlns:a16="http://schemas.microsoft.com/office/drawing/2014/main" id="{65F42BD0-6B16-4546-8AB2-784E301C0779}"/>
              </a:ext>
            </a:extLst>
          </p:cNvPr>
          <p:cNvSpPr txBox="1"/>
          <p:nvPr/>
        </p:nvSpPr>
        <p:spPr>
          <a:xfrm>
            <a:off x="702120" y="3616714"/>
            <a:ext cx="310472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i-FI" sz="1200">
                <a:solidFill>
                  <a:srgbClr val="FFFFFF"/>
                </a:solidFill>
                <a:latin typeface="Franklin Gothic Book"/>
                <a:ea typeface="Plantin Std" charset="0"/>
                <a:cs typeface="Plantin Std" charset="0"/>
              </a:rPr>
              <a:t>Yli 200 globaalia merkinhaltijaa luottaa palveluihimme tuoteväärennösten vastaisessa työssä.</a:t>
            </a:r>
            <a:r>
              <a:rPr kumimoji="0" lang="fi-FI" sz="1200" b="0" i="0" u="none" strike="noStrike" kern="1200" cap="none" spc="0" normalizeH="0" baseline="0" noProof="0">
                <a:ln>
                  <a:noFill/>
                </a:ln>
                <a:solidFill>
                  <a:srgbClr val="FFFFFF"/>
                </a:solidFill>
                <a:effectLst/>
                <a:uLnTx/>
                <a:uFillTx/>
                <a:latin typeface="Franklin Gothic Book"/>
                <a:ea typeface="Plantin Std" charset="0"/>
                <a:cs typeface="Plantin Std" charset="0"/>
              </a:rPr>
              <a:t> </a:t>
            </a:r>
          </a:p>
        </p:txBody>
      </p:sp>
      <p:sp>
        <p:nvSpPr>
          <p:cNvPr id="14" name="TextBox 9">
            <a:extLst>
              <a:ext uri="{FF2B5EF4-FFF2-40B4-BE49-F238E27FC236}">
                <a16:creationId xmlns:a16="http://schemas.microsoft.com/office/drawing/2014/main" id="{3057450B-E88A-403E-B6B1-8F4EEF862641}"/>
              </a:ext>
            </a:extLst>
          </p:cNvPr>
          <p:cNvSpPr txBox="1"/>
          <p:nvPr/>
        </p:nvSpPr>
        <p:spPr>
          <a:xfrm>
            <a:off x="5405121" y="3644805"/>
            <a:ext cx="248427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FFFFFF"/>
                </a:solidFill>
                <a:effectLst/>
                <a:uLnTx/>
                <a:uFillTx/>
                <a:latin typeface="Franklin Gothic Book"/>
                <a:ea typeface="Plantin Std" charset="0"/>
                <a:cs typeface="Plantin Std" charset="0"/>
              </a:rPr>
              <a:t>Kolsterilla</a:t>
            </a:r>
            <a:r>
              <a:rPr kumimoji="0" lang="fi-FI" sz="1200" b="0" i="0" u="none" strike="noStrike" kern="1200" cap="none" spc="0" normalizeH="0" baseline="0" noProof="0">
                <a:ln>
                  <a:noFill/>
                </a:ln>
                <a:solidFill>
                  <a:srgbClr val="FFFFFF"/>
                </a:solidFill>
                <a:effectLst/>
                <a:uLnTx/>
                <a:uFillTx/>
                <a:latin typeface="Franklin Gothic Book"/>
                <a:ea typeface="Plantin Std" charset="0"/>
                <a:cs typeface="Plantin Std" charset="0"/>
              </a:rPr>
              <a:t> on miltei 150 vuotta kokemusta aineettoman omaisuuden suojaamisesta.</a:t>
            </a:r>
          </a:p>
        </p:txBody>
      </p:sp>
      <p:cxnSp>
        <p:nvCxnSpPr>
          <p:cNvPr id="16" name="Suora yhdysviiva 15">
            <a:extLst>
              <a:ext uri="{FF2B5EF4-FFF2-40B4-BE49-F238E27FC236}">
                <a16:creationId xmlns:a16="http://schemas.microsoft.com/office/drawing/2014/main" id="{6B7D1DC9-507B-40A0-94EE-F675B2F437ED}"/>
              </a:ext>
            </a:extLst>
          </p:cNvPr>
          <p:cNvCxnSpPr>
            <a:cxnSpLocks/>
          </p:cNvCxnSpPr>
          <p:nvPr/>
        </p:nvCxnSpPr>
        <p:spPr>
          <a:xfrm>
            <a:off x="4572000" y="846667"/>
            <a:ext cx="0" cy="337433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7" name="Suora yhdysviiva 16">
            <a:extLst>
              <a:ext uri="{FF2B5EF4-FFF2-40B4-BE49-F238E27FC236}">
                <a16:creationId xmlns:a16="http://schemas.microsoft.com/office/drawing/2014/main" id="{228809C4-01EB-4F95-8546-4258104A7F35}"/>
              </a:ext>
            </a:extLst>
          </p:cNvPr>
          <p:cNvCxnSpPr>
            <a:cxnSpLocks/>
          </p:cNvCxnSpPr>
          <p:nvPr/>
        </p:nvCxnSpPr>
        <p:spPr>
          <a:xfrm flipH="1">
            <a:off x="275771" y="2418466"/>
            <a:ext cx="8393102" cy="1"/>
          </a:xfrm>
          <a:prstGeom prst="line">
            <a:avLst/>
          </a:prstGeom>
          <a:ln/>
        </p:spPr>
        <p:style>
          <a:lnRef idx="1">
            <a:schemeClr val="accent1"/>
          </a:lnRef>
          <a:fillRef idx="0">
            <a:schemeClr val="accent1"/>
          </a:fillRef>
          <a:effectRef idx="0">
            <a:schemeClr val="accent1"/>
          </a:effectRef>
          <a:fontRef idx="minor">
            <a:schemeClr val="tx1"/>
          </a:fontRef>
        </p:style>
      </p:cxnSp>
      <p:sp>
        <p:nvSpPr>
          <p:cNvPr id="18" name="Slide Number Placeholder 2">
            <a:extLst>
              <a:ext uri="{FF2B5EF4-FFF2-40B4-BE49-F238E27FC236}">
                <a16:creationId xmlns:a16="http://schemas.microsoft.com/office/drawing/2014/main" id="{C3E9CD8A-92EC-486A-A9E0-16E9E1BAD8FE}"/>
              </a:ext>
            </a:extLst>
          </p:cNvPr>
          <p:cNvSpPr>
            <a:spLocks noGrp="1"/>
          </p:cNvSpPr>
          <p:nvPr>
            <p:ph type="sldNum" sz="quarter" idx="4"/>
          </p:nvPr>
        </p:nvSpPr>
        <p:spPr>
          <a:xfrm>
            <a:off x="4795370" y="4809053"/>
            <a:ext cx="629740" cy="20153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DCD3D7-7357-5D4F-A1EF-D04B4EADAB00}" type="slidenum">
              <a:rPr kumimoji="0" lang="en-US" sz="1000" b="0" i="0" u="none" strike="noStrike" kern="1200" cap="none" spc="0" normalizeH="0" baseline="0" noProof="0" smtClean="0">
                <a:ln>
                  <a:noFill/>
                </a:ln>
                <a:solidFill>
                  <a:srgbClr val="1D1E22">
                    <a:tint val="75000"/>
                  </a:srgbClr>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1D1E22">
                  <a:tint val="75000"/>
                </a:srgbClr>
              </a:solidFill>
              <a:effectLst/>
              <a:uLnTx/>
              <a:uFillTx/>
              <a:latin typeface="Franklin Gothic Book"/>
              <a:ea typeface="+mn-ea"/>
              <a:cs typeface="+mn-cs"/>
            </a:endParaRPr>
          </a:p>
        </p:txBody>
      </p:sp>
      <p:sp>
        <p:nvSpPr>
          <p:cNvPr id="2" name="Title 3">
            <a:extLst>
              <a:ext uri="{FF2B5EF4-FFF2-40B4-BE49-F238E27FC236}">
                <a16:creationId xmlns:a16="http://schemas.microsoft.com/office/drawing/2014/main" id="{9B4CB4BF-EB9E-C0D1-3CB8-19858037C2F6}"/>
              </a:ext>
            </a:extLst>
          </p:cNvPr>
          <p:cNvSpPr>
            <a:spLocks noGrp="1"/>
          </p:cNvSpPr>
          <p:nvPr>
            <p:ph type="title"/>
          </p:nvPr>
        </p:nvSpPr>
        <p:spPr>
          <a:xfrm>
            <a:off x="433876" y="391103"/>
            <a:ext cx="7833557" cy="455564"/>
          </a:xfrm>
        </p:spPr>
        <p:txBody>
          <a:bodyPr/>
          <a:lstStyle/>
          <a:p>
            <a:pPr algn="l"/>
            <a:r>
              <a:rPr lang="fi-FI" sz="2500" dirty="0"/>
              <a:t>Kolster - kaikki IPR- palvelut yhdeltä luukulta</a:t>
            </a:r>
            <a:endParaRPr lang="en-FI" sz="2500" dirty="0"/>
          </a:p>
        </p:txBody>
      </p:sp>
    </p:spTree>
    <p:extLst>
      <p:ext uri="{BB962C8B-B14F-4D97-AF65-F5344CB8AC3E}">
        <p14:creationId xmlns:p14="http://schemas.microsoft.com/office/powerpoint/2010/main" val="566594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33877" y="1312093"/>
            <a:ext cx="6170124" cy="2685673"/>
          </a:xfrm>
        </p:spPr>
        <p:txBody>
          <a:bodyPr/>
          <a:lstStyle/>
          <a:p>
            <a:r>
              <a:rPr lang="fi-FI" dirty="0"/>
              <a:t>Este 1:</a:t>
            </a:r>
          </a:p>
          <a:p>
            <a:pPr marL="285750" indent="-285750">
              <a:buFont typeface="Arial" panose="020B0604020202020204" pitchFamily="34" charset="0"/>
              <a:buChar char="•"/>
            </a:pPr>
            <a:r>
              <a:rPr lang="fi-FI" dirty="0"/>
              <a:t>Onko tekninen?</a:t>
            </a:r>
          </a:p>
          <a:p>
            <a:endParaRPr lang="fi-FI" dirty="0"/>
          </a:p>
          <a:p>
            <a:r>
              <a:rPr lang="fi-FI" dirty="0"/>
              <a:t>Helppo ylittää: muotoile vaatimus tekniseksi </a:t>
            </a:r>
          </a:p>
          <a:p>
            <a:endParaRPr lang="fi-FI" dirty="0"/>
          </a:p>
          <a:p>
            <a:endParaRPr lang="fi-FI" dirty="0"/>
          </a:p>
        </p:txBody>
      </p:sp>
      <p:sp>
        <p:nvSpPr>
          <p:cNvPr id="3" name="Text Placeholder 2"/>
          <p:cNvSpPr>
            <a:spLocks noGrp="1"/>
          </p:cNvSpPr>
          <p:nvPr>
            <p:ph type="body" sz="quarter" idx="10"/>
          </p:nvPr>
        </p:nvSpPr>
        <p:spPr/>
        <p:txBody>
          <a:bodyPr/>
          <a:lstStyle/>
          <a:p>
            <a:r>
              <a:rPr lang="fi-FI" b="0" dirty="0"/>
              <a:t>Kahden esteen lähestymistapa – Este 1</a:t>
            </a:r>
            <a:endParaRPr lang="fi-FI" dirty="0"/>
          </a:p>
        </p:txBody>
      </p:sp>
      <p:sp>
        <p:nvSpPr>
          <p:cNvPr id="4" name="Title 3"/>
          <p:cNvSpPr>
            <a:spLocks noGrp="1"/>
          </p:cNvSpPr>
          <p:nvPr>
            <p:ph type="title"/>
          </p:nvPr>
        </p:nvSpPr>
        <p:spPr/>
        <p:txBody>
          <a:bodyPr/>
          <a:lstStyle/>
          <a:p>
            <a:r>
              <a:rPr lang="fi-FI" b="0" dirty="0"/>
              <a:t>Patentoivuuden arviointi Euroopassa</a:t>
            </a:r>
            <a:endParaRPr lang="fi-FI" dirty="0"/>
          </a:p>
        </p:txBody>
      </p:sp>
      <p:sp>
        <p:nvSpPr>
          <p:cNvPr id="5" name="Picture Placeholder 4"/>
          <p:cNvSpPr>
            <a:spLocks noGrp="1"/>
          </p:cNvSpPr>
          <p:nvPr>
            <p:ph type="pic" idx="11"/>
          </p:nvPr>
        </p:nvSpPr>
        <p:spPr/>
      </p:sp>
      <p:pic>
        <p:nvPicPr>
          <p:cNvPr id="6" name="Picture 5"/>
          <p:cNvPicPr>
            <a:picLocks noChangeAspect="1"/>
          </p:cNvPicPr>
          <p:nvPr/>
        </p:nvPicPr>
        <p:blipFill>
          <a:blip r:embed="rId3"/>
          <a:stretch>
            <a:fillRect/>
          </a:stretch>
        </p:blipFill>
        <p:spPr>
          <a:xfrm>
            <a:off x="6758211" y="87409"/>
            <a:ext cx="2160900" cy="3855500"/>
          </a:xfrm>
          <a:prstGeom prst="rect">
            <a:avLst/>
          </a:prstGeom>
        </p:spPr>
      </p:pic>
    </p:spTree>
    <p:extLst>
      <p:ext uri="{BB962C8B-B14F-4D97-AF65-F5344CB8AC3E}">
        <p14:creationId xmlns:p14="http://schemas.microsoft.com/office/powerpoint/2010/main" val="411980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1"/>
          </p:nvPr>
        </p:nvPicPr>
        <p:blipFill>
          <a:blip r:embed="rId3"/>
          <a:srcRect l="36181" r="36181"/>
          <a:stretch>
            <a:fillRect/>
          </a:stretch>
        </p:blipFill>
        <p:spPr>
          <a:prstGeom prst="rect">
            <a:avLst/>
          </a:prstGeom>
        </p:spPr>
      </p:pic>
      <p:sp>
        <p:nvSpPr>
          <p:cNvPr id="3" name="Text Placeholder 2"/>
          <p:cNvSpPr>
            <a:spLocks noGrp="1"/>
          </p:cNvSpPr>
          <p:nvPr>
            <p:ph type="body" sz="half" idx="2"/>
          </p:nvPr>
        </p:nvSpPr>
        <p:spPr/>
        <p:txBody>
          <a:bodyPr/>
          <a:lstStyle/>
          <a:p>
            <a:r>
              <a:rPr lang="fi-FI" dirty="0">
                <a:solidFill>
                  <a:schemeClr val="accent1">
                    <a:lumMod val="50000"/>
                  </a:schemeClr>
                </a:solidFill>
              </a:rPr>
              <a:t>Tietokoneella</a:t>
            </a:r>
            <a:r>
              <a:rPr lang="fi-FI" dirty="0"/>
              <a:t> </a:t>
            </a:r>
            <a:r>
              <a:rPr lang="fi-FI" dirty="0">
                <a:solidFill>
                  <a:schemeClr val="accent1">
                    <a:lumMod val="50000"/>
                  </a:schemeClr>
                </a:solidFill>
              </a:rPr>
              <a:t>toteutettu</a:t>
            </a:r>
            <a:r>
              <a:rPr lang="fi-FI" dirty="0"/>
              <a:t> menetelmä, joka käsittää: vastaanotetaan…</a:t>
            </a:r>
          </a:p>
          <a:p>
            <a:r>
              <a:rPr lang="fi-FI" dirty="0"/>
              <a:t>Menetelmä, joka käsittää: vastaanotetaan </a:t>
            </a:r>
            <a:r>
              <a:rPr lang="fi-FI" dirty="0">
                <a:solidFill>
                  <a:schemeClr val="accent1">
                    <a:lumMod val="50000"/>
                  </a:schemeClr>
                </a:solidFill>
              </a:rPr>
              <a:t>laitteessa</a:t>
            </a:r>
            <a:r>
              <a:rPr lang="fi-FI" dirty="0"/>
              <a:t>…</a:t>
            </a:r>
          </a:p>
          <a:p>
            <a:endParaRPr lang="fi-FI" dirty="0"/>
          </a:p>
          <a:p>
            <a:r>
              <a:rPr lang="fi-FI" dirty="0"/>
              <a:t>Laite- ja järjestelmävaatimukset jo kategorian perusteella teknisiä</a:t>
            </a:r>
          </a:p>
          <a:p>
            <a:endParaRPr lang="fi-FI" dirty="0"/>
          </a:p>
          <a:p>
            <a:r>
              <a:rPr lang="fi-FI" dirty="0"/>
              <a:t>Ohjelmisto – jos muotoiltu viraston ehdotuksen mukaan, niin pitäisi olla</a:t>
            </a:r>
          </a:p>
        </p:txBody>
      </p:sp>
      <p:sp>
        <p:nvSpPr>
          <p:cNvPr id="4" name="Text Placeholder 3"/>
          <p:cNvSpPr>
            <a:spLocks noGrp="1"/>
          </p:cNvSpPr>
          <p:nvPr>
            <p:ph type="body" sz="quarter" idx="10"/>
          </p:nvPr>
        </p:nvSpPr>
        <p:spPr/>
        <p:txBody>
          <a:bodyPr/>
          <a:lstStyle/>
          <a:p>
            <a:r>
              <a:rPr lang="fi-FI" dirty="0"/>
              <a:t>(ruskeat ”taikasanat”)</a:t>
            </a:r>
          </a:p>
        </p:txBody>
      </p:sp>
      <p:sp>
        <p:nvSpPr>
          <p:cNvPr id="5" name="Title 4"/>
          <p:cNvSpPr>
            <a:spLocks noGrp="1"/>
          </p:cNvSpPr>
          <p:nvPr>
            <p:ph type="title"/>
          </p:nvPr>
        </p:nvSpPr>
        <p:spPr>
          <a:xfrm>
            <a:off x="433876" y="391103"/>
            <a:ext cx="8067093" cy="455564"/>
          </a:xfrm>
        </p:spPr>
        <p:txBody>
          <a:bodyPr/>
          <a:lstStyle/>
          <a:p>
            <a:r>
              <a:rPr lang="fi-FI" dirty="0"/>
              <a:t>Tekninen vaatimusmuotoilu</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742601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90144" y="1126957"/>
            <a:ext cx="6614098" cy="2685673"/>
          </a:xfrm>
        </p:spPr>
        <p:txBody>
          <a:bodyPr/>
          <a:lstStyle/>
          <a:p>
            <a:r>
              <a:rPr lang="fi-FI" dirty="0"/>
              <a:t>Este 2:</a:t>
            </a:r>
          </a:p>
          <a:p>
            <a:pPr marL="285750" indent="-285750">
              <a:buFont typeface="Arial" panose="020B0604020202020204" pitchFamily="34" charset="0"/>
              <a:buChar char="•"/>
            </a:pPr>
            <a:r>
              <a:rPr lang="fi-FI" dirty="0"/>
              <a:t>Onko teknistä lisävaikutusta (</a:t>
            </a:r>
            <a:r>
              <a:rPr lang="fi-FI" i="1" dirty="0"/>
              <a:t>niin että ei-tekninen käyttö rajattu pois</a:t>
            </a:r>
            <a:r>
              <a:rPr lang="fi-FI" dirty="0"/>
              <a:t>)? </a:t>
            </a:r>
          </a:p>
          <a:p>
            <a:pPr marL="285750" indent="-285750">
              <a:buFont typeface="Arial" panose="020B0604020202020204" pitchFamily="34" charset="0"/>
              <a:buChar char="•"/>
            </a:pPr>
            <a:endParaRPr lang="fi-FI" sz="800" dirty="0"/>
          </a:p>
          <a:p>
            <a:r>
              <a:rPr lang="fi-FI" dirty="0"/>
              <a:t>Tähän yleensä kompastutaan</a:t>
            </a:r>
          </a:p>
          <a:p>
            <a:pPr marL="285750" indent="-285750">
              <a:buFont typeface="Arial" panose="020B0604020202020204" pitchFamily="34" charset="0"/>
              <a:buChar char="•"/>
            </a:pPr>
            <a:r>
              <a:rPr lang="fi-FI" dirty="0"/>
              <a:t>Vaatimuksista riisutaan pois kaikki ne piirteet, jotka tutkijan mielestä hallinnollisia tavoitteita/ohjeita tai liiketoimintaa, eli joilla ei ole teknistä lisävaikutusta (mikä teknisen ammattilaisen, mikä muun osaamisaluetta)</a:t>
            </a:r>
          </a:p>
          <a:p>
            <a:pPr marL="285750" indent="-285750">
              <a:buFont typeface="Arial" panose="020B0604020202020204" pitchFamily="34" charset="0"/>
              <a:buChar char="•"/>
            </a:pPr>
            <a:r>
              <a:rPr lang="fi-FI" dirty="0"/>
              <a:t>Jäljelle jääviä teknisiä piirteitä verrataan tunnettuun tekniikkaan</a:t>
            </a:r>
          </a:p>
          <a:p>
            <a:pPr marL="285750" marR="0" lvl="0" indent="-285750" algn="l" defTabSz="457200" rtl="0" eaLnBrk="1" fontAlgn="auto" latinLnBrk="0" hangingPunct="1">
              <a:lnSpc>
                <a:spcPct val="100000"/>
              </a:lnSpc>
              <a:spcBef>
                <a:spcPct val="20000"/>
              </a:spcBef>
              <a:spcAft>
                <a:spcPts val="0"/>
              </a:spcAft>
              <a:buClr>
                <a:srgbClr val="F7C879"/>
              </a:buClr>
              <a:buSzTx/>
              <a:buFont typeface="Arial" panose="020B0604020202020204" pitchFamily="34" charset="0"/>
              <a:buChar char="•"/>
              <a:tabLst/>
              <a:defRPr/>
            </a:pPr>
            <a:r>
              <a:rPr lang="fi-FI" dirty="0"/>
              <a:t>Ei-tekniset piirteet voidaan ottaa mukaan ongelman määrittelyyn</a:t>
            </a:r>
            <a:endParaRPr kumimoji="0" lang="fi-FI" sz="1400" b="0" i="0" u="none" strike="noStrike" kern="1200" cap="none" spc="0" normalizeH="0" baseline="0" noProof="0" dirty="0">
              <a:ln>
                <a:noFill/>
              </a:ln>
              <a:solidFill>
                <a:srgbClr val="1D1E22"/>
              </a:solidFill>
              <a:effectLst/>
              <a:uLnTx/>
              <a:uFillTx/>
              <a:latin typeface="Franklin Gothic Book"/>
              <a:ea typeface="+mn-ea"/>
            </a:endParaRPr>
          </a:p>
          <a:p>
            <a:pPr marL="0" marR="0" lvl="0" indent="0" algn="l" defTabSz="457200" rtl="0" eaLnBrk="1" fontAlgn="auto" latinLnBrk="0" hangingPunct="1">
              <a:lnSpc>
                <a:spcPct val="100000"/>
              </a:lnSpc>
              <a:spcBef>
                <a:spcPts val="0"/>
              </a:spcBef>
              <a:spcAft>
                <a:spcPts val="0"/>
              </a:spcAft>
              <a:buClr>
                <a:srgbClr val="F7C879"/>
              </a:buClr>
              <a:buSzTx/>
              <a:buFontTx/>
              <a:buNone/>
              <a:tabLst/>
              <a:defRPr/>
            </a:pPr>
            <a:r>
              <a:rPr kumimoji="0" lang="fi-FI" sz="1100" b="0" i="0" u="none" strike="noStrike" kern="1200" cap="none" spc="0" normalizeH="0" baseline="0" noProof="0" dirty="0">
                <a:ln>
                  <a:noFill/>
                </a:ln>
                <a:solidFill>
                  <a:srgbClr val="1D1E22"/>
                </a:solidFill>
                <a:effectLst/>
                <a:uLnTx/>
                <a:uFillTx/>
                <a:latin typeface="Franklin Gothic Book"/>
                <a:ea typeface="+mn-ea"/>
              </a:rPr>
              <a:t>T</a:t>
            </a:r>
            <a:r>
              <a:rPr kumimoji="0" lang="fi-FI" sz="1600" b="0" i="0" u="none" strike="noStrike" kern="1200" cap="none" spc="0" normalizeH="0" baseline="0" noProof="0" dirty="0">
                <a:ln>
                  <a:noFill/>
                </a:ln>
                <a:solidFill>
                  <a:srgbClr val="1D1E22"/>
                </a:solidFill>
                <a:effectLst/>
                <a:uLnTx/>
                <a:uFillTx/>
                <a:latin typeface="Franklin Gothic Book"/>
                <a:ea typeface="+mn-ea"/>
              </a:rPr>
              <a:t> </a:t>
            </a:r>
            <a:r>
              <a:rPr kumimoji="0" lang="fi-FI" sz="1100" b="0" i="0" u="none" strike="noStrike" kern="1200" cap="none" spc="0" normalizeH="0" baseline="0" noProof="0" dirty="0">
                <a:ln>
                  <a:noFill/>
                </a:ln>
                <a:solidFill>
                  <a:srgbClr val="1D1E22"/>
                </a:solidFill>
                <a:effectLst/>
                <a:uLnTx/>
                <a:uFillTx/>
                <a:latin typeface="Franklin Gothic Book"/>
                <a:ea typeface="+mn-ea"/>
              </a:rPr>
              <a:t>641/00 </a:t>
            </a:r>
            <a:r>
              <a:rPr kumimoji="0" lang="fi-FI" sz="1100" b="0" i="0" u="none" strike="noStrike" kern="1200" cap="none" spc="0" normalizeH="0" baseline="0" noProof="0" dirty="0" err="1">
                <a:ln>
                  <a:noFill/>
                </a:ln>
                <a:solidFill>
                  <a:srgbClr val="1D1E22"/>
                </a:solidFill>
                <a:effectLst/>
                <a:uLnTx/>
                <a:uFillTx/>
                <a:latin typeface="Franklin Gothic Book"/>
                <a:ea typeface="+mn-ea"/>
              </a:rPr>
              <a:t>Comvik</a:t>
            </a:r>
            <a:r>
              <a:rPr kumimoji="0" lang="fi-FI" sz="1100" b="0" i="0" u="none" strike="noStrike" kern="1200" cap="none" spc="0" normalizeH="0" baseline="0" noProof="0" dirty="0">
                <a:ln>
                  <a:noFill/>
                </a:ln>
                <a:solidFill>
                  <a:srgbClr val="1D1E22"/>
                </a:solidFill>
                <a:effectLst/>
                <a:uLnTx/>
                <a:uFillTx/>
                <a:latin typeface="Franklin Gothic Book"/>
                <a:ea typeface="+mn-ea"/>
              </a:rPr>
              <a:t> – liittymään 2 tilaajaidentiteettiä, käyttäjä valitsee kumpaa käytetään</a:t>
            </a:r>
          </a:p>
          <a:p>
            <a:pPr marL="0" marR="0" lvl="0" indent="0" algn="l" defTabSz="457200" rtl="0" eaLnBrk="1" fontAlgn="auto" latinLnBrk="0" hangingPunct="1">
              <a:lnSpc>
                <a:spcPct val="100000"/>
              </a:lnSpc>
              <a:spcBef>
                <a:spcPts val="0"/>
              </a:spcBef>
              <a:spcAft>
                <a:spcPts val="0"/>
              </a:spcAft>
              <a:buClr>
                <a:srgbClr val="F7C879"/>
              </a:buClr>
              <a:buSzTx/>
              <a:buFontTx/>
              <a:buNone/>
              <a:tabLst/>
              <a:defRPr/>
            </a:pPr>
            <a:endParaRPr kumimoji="0" lang="fi-FI" sz="1100" b="0" i="0" u="none" strike="noStrike" kern="1200" cap="none" spc="0" normalizeH="0" baseline="0" noProof="0" dirty="0">
              <a:ln>
                <a:noFill/>
              </a:ln>
              <a:solidFill>
                <a:srgbClr val="1D1E22"/>
              </a:solidFill>
              <a:effectLst/>
              <a:uLnTx/>
              <a:uFillTx/>
              <a:latin typeface="Franklin Gothic Book"/>
              <a:ea typeface="+mn-ea"/>
            </a:endParaRPr>
          </a:p>
          <a:p>
            <a:pPr marL="285750" indent="-285750">
              <a:buFont typeface="Arial" panose="020B0604020202020204" pitchFamily="34" charset="0"/>
              <a:buChar char="•"/>
            </a:pPr>
            <a:endParaRPr lang="fi-FI" dirty="0"/>
          </a:p>
        </p:txBody>
      </p:sp>
      <p:sp>
        <p:nvSpPr>
          <p:cNvPr id="3" name="Text Placeholder 2"/>
          <p:cNvSpPr>
            <a:spLocks noGrp="1"/>
          </p:cNvSpPr>
          <p:nvPr>
            <p:ph type="body" sz="quarter" idx="10"/>
          </p:nvPr>
        </p:nvSpPr>
        <p:spPr>
          <a:xfrm>
            <a:off x="433877" y="843893"/>
            <a:ext cx="6170124" cy="283064"/>
          </a:xfrm>
        </p:spPr>
        <p:txBody>
          <a:bodyPr/>
          <a:lstStyle/>
          <a:p>
            <a:r>
              <a:rPr lang="fi-FI" b="0" dirty="0"/>
              <a:t>Kahden esteen lähestymistapa – Este 2</a:t>
            </a:r>
            <a:endParaRPr lang="fi-FI" dirty="0"/>
          </a:p>
        </p:txBody>
      </p:sp>
      <p:sp>
        <p:nvSpPr>
          <p:cNvPr id="4" name="Title 3"/>
          <p:cNvSpPr>
            <a:spLocks noGrp="1"/>
          </p:cNvSpPr>
          <p:nvPr>
            <p:ph type="title"/>
          </p:nvPr>
        </p:nvSpPr>
        <p:spPr/>
        <p:txBody>
          <a:bodyPr/>
          <a:lstStyle/>
          <a:p>
            <a:r>
              <a:rPr lang="fi-FI" b="0" dirty="0"/>
              <a:t>Patentoivuuden arviointi Euroopassa</a:t>
            </a:r>
            <a:endParaRPr lang="fi-FI" dirty="0"/>
          </a:p>
        </p:txBody>
      </p:sp>
      <p:sp>
        <p:nvSpPr>
          <p:cNvPr id="5" name="Picture Placeholder 4"/>
          <p:cNvSpPr>
            <a:spLocks noGrp="1"/>
          </p:cNvSpPr>
          <p:nvPr>
            <p:ph type="pic" idx="11"/>
          </p:nvPr>
        </p:nvSpPr>
        <p:spPr/>
      </p:sp>
      <p:pic>
        <p:nvPicPr>
          <p:cNvPr id="6" name="Picture 5"/>
          <p:cNvPicPr>
            <a:picLocks noChangeAspect="1"/>
          </p:cNvPicPr>
          <p:nvPr/>
        </p:nvPicPr>
        <p:blipFill>
          <a:blip r:embed="rId3"/>
          <a:stretch>
            <a:fillRect/>
          </a:stretch>
        </p:blipFill>
        <p:spPr>
          <a:xfrm>
            <a:off x="6758211" y="87409"/>
            <a:ext cx="2160900" cy="3855500"/>
          </a:xfrm>
          <a:prstGeom prst="rect">
            <a:avLst/>
          </a:prstGeom>
        </p:spPr>
      </p:pic>
    </p:spTree>
    <p:extLst>
      <p:ext uri="{BB962C8B-B14F-4D97-AF65-F5344CB8AC3E}">
        <p14:creationId xmlns:p14="http://schemas.microsoft.com/office/powerpoint/2010/main" val="1967574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5D0-E1B7-4719-93FA-C62ED5786851}"/>
              </a:ext>
            </a:extLst>
          </p:cNvPr>
          <p:cNvPicPr>
            <a:picLocks noChangeAspect="1"/>
          </p:cNvPicPr>
          <p:nvPr/>
        </p:nvPicPr>
        <p:blipFill>
          <a:blip r:embed="rId3"/>
          <a:stretch>
            <a:fillRect/>
          </a:stretch>
        </p:blipFill>
        <p:spPr>
          <a:xfrm>
            <a:off x="760719" y="1265864"/>
            <a:ext cx="7110275" cy="2436244"/>
          </a:xfrm>
          <a:prstGeom prst="rect">
            <a:avLst/>
          </a:prstGeom>
        </p:spPr>
      </p:pic>
      <p:sp>
        <p:nvSpPr>
          <p:cNvPr id="4" name="Title 3">
            <a:extLst>
              <a:ext uri="{FF2B5EF4-FFF2-40B4-BE49-F238E27FC236}">
                <a16:creationId xmlns:a16="http://schemas.microsoft.com/office/drawing/2014/main" id="{6425B167-A995-40A6-8B0D-037117B9F18E}"/>
              </a:ext>
            </a:extLst>
          </p:cNvPr>
          <p:cNvSpPr>
            <a:spLocks noGrp="1"/>
          </p:cNvSpPr>
          <p:nvPr>
            <p:ph type="title"/>
          </p:nvPr>
        </p:nvSpPr>
        <p:spPr>
          <a:xfrm>
            <a:off x="433877" y="391103"/>
            <a:ext cx="8003192" cy="455564"/>
          </a:xfrm>
        </p:spPr>
        <p:txBody>
          <a:bodyPr/>
          <a:lstStyle/>
          <a:p>
            <a:r>
              <a:rPr lang="fi-FI" dirty="0" err="1"/>
              <a:t>EPOn</a:t>
            </a:r>
            <a:r>
              <a:rPr lang="fi-FI" dirty="0"/>
              <a:t> periaate</a:t>
            </a:r>
            <a:br>
              <a:rPr lang="fi-FI" dirty="0"/>
            </a:br>
            <a:br>
              <a:rPr lang="fi-FI" dirty="0"/>
            </a:br>
            <a:br>
              <a:rPr lang="fi-FI" dirty="0"/>
            </a:br>
            <a:br>
              <a:rPr lang="fi-FI" dirty="0"/>
            </a:br>
            <a:br>
              <a:rPr lang="fi-FI" dirty="0"/>
            </a:br>
            <a:br>
              <a:rPr lang="fi-FI" dirty="0"/>
            </a:br>
            <a:br>
              <a:rPr lang="fi-FI" dirty="0"/>
            </a:br>
            <a:br>
              <a:rPr lang="fi-FI" dirty="0"/>
            </a:br>
            <a:br>
              <a:rPr lang="fi-FI" dirty="0"/>
            </a:br>
            <a:r>
              <a:rPr lang="fi-FI" sz="1200" b="0" dirty="0"/>
              <a:t>http://documents.epo.org/projects/babylon/eponot.nsf/0/979CF38758D25C2CC12584AC004618D9/$File/comparative_study_on_computer_implemented_inventions_software_related_inventions_EPO_CNIPA_en.pdf</a:t>
            </a:r>
            <a:endParaRPr lang="en-US" sz="1200" b="0" dirty="0"/>
          </a:p>
        </p:txBody>
      </p:sp>
      <p:sp>
        <p:nvSpPr>
          <p:cNvPr id="5" name="Picture Placeholder 4">
            <a:extLst>
              <a:ext uri="{FF2B5EF4-FFF2-40B4-BE49-F238E27FC236}">
                <a16:creationId xmlns:a16="http://schemas.microsoft.com/office/drawing/2014/main" id="{67C42EF3-6172-4F2B-82F5-1874BB5B7D6B}"/>
              </a:ext>
            </a:extLst>
          </p:cNvPr>
          <p:cNvSpPr>
            <a:spLocks noGrp="1"/>
          </p:cNvSpPr>
          <p:nvPr>
            <p:ph type="pic" idx="11"/>
          </p:nvPr>
        </p:nvSpPr>
        <p:spPr/>
      </p:sp>
    </p:spTree>
    <p:extLst>
      <p:ext uri="{BB962C8B-B14F-4D97-AF65-F5344CB8AC3E}">
        <p14:creationId xmlns:p14="http://schemas.microsoft.com/office/powerpoint/2010/main" val="2883936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1"/>
          </p:nvPr>
        </p:nvSpPr>
        <p:spPr/>
      </p:sp>
      <p:sp>
        <p:nvSpPr>
          <p:cNvPr id="3" name="Text Placeholder 2"/>
          <p:cNvSpPr>
            <a:spLocks noGrp="1"/>
          </p:cNvSpPr>
          <p:nvPr>
            <p:ph type="body" sz="half" idx="2"/>
          </p:nvPr>
        </p:nvSpPr>
        <p:spPr>
          <a:xfrm>
            <a:off x="433876" y="1454929"/>
            <a:ext cx="8509545" cy="2685673"/>
          </a:xfrm>
        </p:spPr>
        <p:txBody>
          <a:bodyPr/>
          <a:lstStyle/>
          <a:p>
            <a:pPr algn="just"/>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i</a:t>
            </a:r>
            <a:r>
              <a:rPr lang="en-US" dirty="0">
                <a:solidFill>
                  <a:srgbClr val="000000"/>
                </a:solidFill>
                <a:latin typeface="Arial" panose="020B0604020202020204" pitchFamily="34" charset="0"/>
              </a:rPr>
              <a:t>) The </a:t>
            </a:r>
            <a:r>
              <a:rPr lang="en-US" i="1" dirty="0">
                <a:solidFill>
                  <a:srgbClr val="000000"/>
                </a:solidFill>
                <a:latin typeface="Arial" panose="020B0604020202020204" pitchFamily="34" charset="0"/>
              </a:rPr>
              <a:t>features</a:t>
            </a:r>
            <a:r>
              <a:rPr lang="en-US" dirty="0">
                <a:solidFill>
                  <a:srgbClr val="000000"/>
                </a:solidFill>
                <a:latin typeface="Arial" panose="020B0604020202020204" pitchFamily="34" charset="0"/>
              </a:rPr>
              <a:t> which contribute to the technical character of the  invention are determined on the basis of the </a:t>
            </a:r>
            <a:r>
              <a:rPr lang="en-US" i="1" dirty="0">
                <a:solidFill>
                  <a:srgbClr val="000000"/>
                </a:solidFill>
                <a:latin typeface="Arial" panose="020B0604020202020204" pitchFamily="34" charset="0"/>
              </a:rPr>
              <a:t>technical effects </a:t>
            </a:r>
            <a:r>
              <a:rPr lang="en-US" dirty="0">
                <a:solidFill>
                  <a:srgbClr val="000000"/>
                </a:solidFill>
                <a:latin typeface="Arial" panose="020B0604020202020204" pitchFamily="34" charset="0"/>
              </a:rPr>
              <a:t>achieved in the context of the invention</a:t>
            </a:r>
          </a:p>
          <a:p>
            <a:pPr algn="just"/>
            <a:r>
              <a:rPr lang="en-US" dirty="0">
                <a:solidFill>
                  <a:srgbClr val="000000"/>
                </a:solidFill>
                <a:latin typeface="Arial" panose="020B0604020202020204" pitchFamily="34" charset="0"/>
              </a:rPr>
              <a:t>(ii) A suitable starting point in the prior art is selected as the closest prior art with a focus on the features contributing to the technical character of the invention identified in step (</a:t>
            </a:r>
            <a:r>
              <a:rPr lang="en-US" dirty="0" err="1">
                <a:solidFill>
                  <a:srgbClr val="000000"/>
                </a:solidFill>
                <a:latin typeface="Arial" panose="020B0604020202020204" pitchFamily="34" charset="0"/>
              </a:rPr>
              <a:t>i</a:t>
            </a:r>
            <a:r>
              <a:rPr lang="en-US" dirty="0">
                <a:solidFill>
                  <a:srgbClr val="000000"/>
                </a:solidFill>
                <a:latin typeface="Arial" panose="020B0604020202020204" pitchFamily="34" charset="0"/>
              </a:rPr>
              <a:t>) </a:t>
            </a:r>
          </a:p>
          <a:p>
            <a:pPr algn="just"/>
            <a:r>
              <a:rPr lang="en-US" dirty="0">
                <a:solidFill>
                  <a:srgbClr val="000000"/>
                </a:solidFill>
                <a:latin typeface="Arial" panose="020B0604020202020204" pitchFamily="34" charset="0"/>
              </a:rPr>
              <a:t>(iii) The differences from the closest prior art are identified. The </a:t>
            </a:r>
            <a:r>
              <a:rPr lang="en-US" i="1" dirty="0">
                <a:solidFill>
                  <a:srgbClr val="000000"/>
                </a:solidFill>
                <a:latin typeface="Arial" panose="020B0604020202020204" pitchFamily="34" charset="0"/>
              </a:rPr>
              <a:t>technical  effect(s) of these differences</a:t>
            </a:r>
            <a:r>
              <a:rPr lang="en-US" dirty="0">
                <a:solidFill>
                  <a:srgbClr val="000000"/>
                </a:solidFill>
                <a:latin typeface="Arial" panose="020B0604020202020204" pitchFamily="34" charset="0"/>
              </a:rPr>
              <a:t>, in the context of the claim as a whole, is(are) determined in order to identify from these differences the features which make a technical contribution and those which do not. </a:t>
            </a:r>
          </a:p>
          <a:p>
            <a:pPr lvl="1" algn="just"/>
            <a:r>
              <a:rPr lang="en-US" dirty="0">
                <a:solidFill>
                  <a:srgbClr val="000000"/>
                </a:solidFill>
                <a:latin typeface="Arial" panose="020B0604020202020204" pitchFamily="34" charset="0"/>
              </a:rPr>
              <a:t>(a) If there are no differences (not even a non-technical difference), an objection under Art. 54 is raised. </a:t>
            </a:r>
          </a:p>
          <a:p>
            <a:pPr lvl="1" algn="just"/>
            <a:r>
              <a:rPr lang="en-US" dirty="0">
                <a:solidFill>
                  <a:srgbClr val="000000"/>
                </a:solidFill>
                <a:latin typeface="Arial" panose="020B0604020202020204" pitchFamily="34" charset="0"/>
              </a:rPr>
              <a:t>(b) If the differences do not make any technical contribution, an objection under Art. 56 is raised. </a:t>
            </a:r>
          </a:p>
          <a:p>
            <a:pPr lvl="1" algn="just"/>
            <a:r>
              <a:rPr lang="en-US" dirty="0">
                <a:solidFill>
                  <a:srgbClr val="000000"/>
                </a:solidFill>
                <a:latin typeface="Arial" panose="020B0604020202020204" pitchFamily="34" charset="0"/>
              </a:rPr>
              <a:t>(c) If the differences include features making a technical contribution, apply problem-solution</a:t>
            </a:r>
          </a:p>
          <a:p>
            <a:endParaRPr lang="fi-FI" dirty="0"/>
          </a:p>
        </p:txBody>
      </p:sp>
      <p:sp>
        <p:nvSpPr>
          <p:cNvPr id="4" name="Text Placeholder 3"/>
          <p:cNvSpPr>
            <a:spLocks noGrp="1"/>
          </p:cNvSpPr>
          <p:nvPr>
            <p:ph type="body" sz="quarter" idx="10"/>
          </p:nvPr>
        </p:nvSpPr>
        <p:spPr/>
        <p:txBody>
          <a:bodyPr/>
          <a:lstStyle/>
          <a:p>
            <a:r>
              <a:rPr lang="fi-FI" dirty="0" err="1"/>
              <a:t>EPOn</a:t>
            </a:r>
            <a:r>
              <a:rPr lang="fi-FI" dirty="0"/>
              <a:t> </a:t>
            </a:r>
            <a:r>
              <a:rPr lang="fi-FI" dirty="0" err="1"/>
              <a:t>Guidelines</a:t>
            </a:r>
            <a:r>
              <a:rPr lang="fi-FI" dirty="0"/>
              <a:t> – COMVIK periaate</a:t>
            </a:r>
          </a:p>
        </p:txBody>
      </p:sp>
      <p:sp>
        <p:nvSpPr>
          <p:cNvPr id="5" name="Title 4"/>
          <p:cNvSpPr>
            <a:spLocks noGrp="1"/>
          </p:cNvSpPr>
          <p:nvPr>
            <p:ph type="title"/>
          </p:nvPr>
        </p:nvSpPr>
        <p:spPr/>
        <p:txBody>
          <a:bodyPr/>
          <a:lstStyle/>
          <a:p>
            <a:r>
              <a:rPr lang="fi-FI" dirty="0"/>
              <a:t>Sekakeksintöjen keksinnöllisyys</a:t>
            </a:r>
          </a:p>
        </p:txBody>
      </p:sp>
    </p:spTree>
    <p:extLst>
      <p:ext uri="{BB962C8B-B14F-4D97-AF65-F5344CB8AC3E}">
        <p14:creationId xmlns:p14="http://schemas.microsoft.com/office/powerpoint/2010/main" val="3277043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1"/>
          </p:nvPr>
        </p:nvSpPr>
        <p:spPr/>
      </p:sp>
      <p:sp>
        <p:nvSpPr>
          <p:cNvPr id="3" name="Text Placeholder 2"/>
          <p:cNvSpPr>
            <a:spLocks noGrp="1"/>
          </p:cNvSpPr>
          <p:nvPr>
            <p:ph type="body" sz="half" idx="2"/>
          </p:nvPr>
        </p:nvSpPr>
        <p:spPr>
          <a:xfrm>
            <a:off x="433876" y="854759"/>
            <a:ext cx="8196879" cy="3439449"/>
          </a:xfrm>
        </p:spPr>
        <p:txBody>
          <a:bodyPr/>
          <a:lstStyle/>
          <a:p>
            <a:r>
              <a:rPr lang="en-US" sz="1400" i="1" dirty="0"/>
              <a:t>Method of facilitating shopping on a mobile device wherein: </a:t>
            </a:r>
            <a:endParaRPr lang="en-US" sz="1400" dirty="0"/>
          </a:p>
          <a:p>
            <a:r>
              <a:rPr lang="en-US" sz="1400" i="1" dirty="0"/>
              <a:t>(a) </a:t>
            </a:r>
            <a:r>
              <a:rPr lang="en-US" sz="1400" dirty="0">
                <a:solidFill>
                  <a:schemeClr val="accent3">
                    <a:lumMod val="75000"/>
                    <a:lumOff val="25000"/>
                  </a:schemeClr>
                </a:solidFill>
              </a:rPr>
              <a:t>the user selects two or more products to be purchased</a:t>
            </a:r>
            <a:r>
              <a:rPr lang="en-US" sz="1400" i="1" dirty="0"/>
              <a:t>; </a:t>
            </a:r>
            <a:endParaRPr lang="en-US" sz="1400" dirty="0"/>
          </a:p>
          <a:p>
            <a:r>
              <a:rPr lang="en-US" sz="1400" i="1" dirty="0"/>
              <a:t>(b) the </a:t>
            </a:r>
            <a:r>
              <a:rPr lang="en-US" sz="1400" i="1" u="sng" dirty="0"/>
              <a:t>mobile device transmits </a:t>
            </a:r>
            <a:r>
              <a:rPr lang="en-US" sz="1400" i="1" dirty="0"/>
              <a:t>the selected products data and the device location </a:t>
            </a:r>
            <a:r>
              <a:rPr lang="en-US" sz="1400" i="1" u="sng" dirty="0"/>
              <a:t>to a server</a:t>
            </a:r>
            <a:r>
              <a:rPr lang="en-US" sz="1400" i="1" dirty="0"/>
              <a:t>; </a:t>
            </a:r>
            <a:endParaRPr lang="en-US" sz="1400" dirty="0"/>
          </a:p>
          <a:p>
            <a:r>
              <a:rPr lang="en-US" sz="1400" i="1" dirty="0"/>
              <a:t>(c) the server accesses a database of vendors to identify vendors  offering at least one of the selected products; </a:t>
            </a:r>
            <a:endParaRPr lang="en-US" sz="1400" dirty="0"/>
          </a:p>
          <a:p>
            <a:r>
              <a:rPr lang="en-US" sz="1400" i="1" dirty="0"/>
              <a:t>(d) </a:t>
            </a:r>
            <a:r>
              <a:rPr lang="en-US" sz="1400" dirty="0">
                <a:solidFill>
                  <a:schemeClr val="accent1">
                    <a:lumMod val="50000"/>
                  </a:schemeClr>
                </a:solidFill>
              </a:rPr>
              <a:t>the server determines</a:t>
            </a:r>
            <a:r>
              <a:rPr lang="en-US" sz="1400" i="1" dirty="0"/>
              <a:t>, on the basis of the device location and the  identified vendors, an </a:t>
            </a:r>
            <a:r>
              <a:rPr lang="en-US" sz="1400" dirty="0">
                <a:solidFill>
                  <a:schemeClr val="accent1">
                    <a:lumMod val="50000"/>
                  </a:schemeClr>
                </a:solidFill>
              </a:rPr>
              <a:t>optimal shopping tour </a:t>
            </a:r>
            <a:r>
              <a:rPr lang="en-US" sz="1400" i="1" dirty="0"/>
              <a:t>for purchasing the  selected products </a:t>
            </a:r>
            <a:r>
              <a:rPr lang="en-US" sz="1400" dirty="0">
                <a:solidFill>
                  <a:schemeClr val="accent1">
                    <a:lumMod val="50000"/>
                  </a:schemeClr>
                </a:solidFill>
              </a:rPr>
              <a:t>by accessing a cache memory in which optimal  shopping tours determined for previous requests are stored</a:t>
            </a:r>
            <a:r>
              <a:rPr lang="en-US" sz="1400" i="1" dirty="0"/>
              <a:t>; and </a:t>
            </a:r>
            <a:endParaRPr lang="en-US" sz="1400" dirty="0"/>
          </a:p>
          <a:p>
            <a:r>
              <a:rPr lang="en-US" sz="1400" i="1" dirty="0"/>
              <a:t>(e) </a:t>
            </a:r>
            <a:r>
              <a:rPr lang="en-US" sz="1400" dirty="0">
                <a:solidFill>
                  <a:schemeClr val="accent3">
                    <a:lumMod val="75000"/>
                    <a:lumOff val="25000"/>
                  </a:schemeClr>
                </a:solidFill>
              </a:rPr>
              <a:t>the server transmits the optimal shopping tour to the mobile device </a:t>
            </a:r>
            <a:r>
              <a:rPr lang="fi-FI" sz="1400" dirty="0">
                <a:solidFill>
                  <a:schemeClr val="accent3">
                    <a:lumMod val="75000"/>
                    <a:lumOff val="25000"/>
                  </a:schemeClr>
                </a:solidFill>
              </a:rPr>
              <a:t>for </a:t>
            </a:r>
            <a:r>
              <a:rPr lang="fi-FI" sz="1400" dirty="0" err="1">
                <a:solidFill>
                  <a:schemeClr val="accent3">
                    <a:lumMod val="75000"/>
                    <a:lumOff val="25000"/>
                  </a:schemeClr>
                </a:solidFill>
              </a:rPr>
              <a:t>displaying</a:t>
            </a:r>
            <a:r>
              <a:rPr lang="fi-FI" sz="1400" i="1" dirty="0"/>
              <a:t>. </a:t>
            </a:r>
            <a:endParaRPr lang="fi-FI" sz="1400" dirty="0"/>
          </a:p>
          <a:p>
            <a:endParaRPr lang="fi-FI" sz="1400" dirty="0"/>
          </a:p>
          <a:p>
            <a:r>
              <a:rPr lang="fi-FI" sz="1400" u="sng" dirty="0"/>
              <a:t>Alleviivattu</a:t>
            </a:r>
            <a:r>
              <a:rPr lang="fi-FI" sz="1400" dirty="0"/>
              <a:t>-&gt; tekee tekniseksi</a:t>
            </a:r>
          </a:p>
          <a:p>
            <a:r>
              <a:rPr lang="fi-FI" sz="1400" dirty="0">
                <a:solidFill>
                  <a:schemeClr val="accent3">
                    <a:lumMod val="75000"/>
                    <a:lumOff val="25000"/>
                  </a:schemeClr>
                </a:solidFill>
              </a:rPr>
              <a:t>Sininen = </a:t>
            </a:r>
            <a:r>
              <a:rPr lang="fi-FI" sz="1400" dirty="0" err="1">
                <a:solidFill>
                  <a:schemeClr val="accent3">
                    <a:lumMod val="75000"/>
                    <a:lumOff val="25000"/>
                  </a:schemeClr>
                </a:solidFill>
              </a:rPr>
              <a:t>underlaying</a:t>
            </a:r>
            <a:r>
              <a:rPr lang="fi-FI" sz="1400" dirty="0">
                <a:solidFill>
                  <a:schemeClr val="accent3">
                    <a:lumMod val="75000"/>
                    <a:lumOff val="25000"/>
                  </a:schemeClr>
                </a:solidFill>
              </a:rPr>
              <a:t> business </a:t>
            </a:r>
            <a:r>
              <a:rPr lang="fi-FI" sz="1400" dirty="0" err="1">
                <a:solidFill>
                  <a:schemeClr val="accent3">
                    <a:lumMod val="75000"/>
                    <a:lumOff val="25000"/>
                  </a:schemeClr>
                </a:solidFill>
              </a:rPr>
              <a:t>concept</a:t>
            </a:r>
            <a:r>
              <a:rPr lang="fi-FI" sz="1400" dirty="0">
                <a:solidFill>
                  <a:schemeClr val="accent3">
                    <a:lumMod val="75000"/>
                    <a:lumOff val="25000"/>
                  </a:schemeClr>
                </a:solidFill>
              </a:rPr>
              <a:t>, no </a:t>
            </a:r>
            <a:r>
              <a:rPr lang="fi-FI" sz="1400" dirty="0" err="1">
                <a:solidFill>
                  <a:schemeClr val="accent3">
                    <a:lumMod val="75000"/>
                    <a:lumOff val="25000"/>
                  </a:schemeClr>
                </a:solidFill>
              </a:rPr>
              <a:t>technical</a:t>
            </a:r>
            <a:r>
              <a:rPr lang="fi-FI" sz="1400" dirty="0">
                <a:solidFill>
                  <a:schemeClr val="accent3">
                    <a:lumMod val="75000"/>
                    <a:lumOff val="25000"/>
                  </a:schemeClr>
                </a:solidFill>
              </a:rPr>
              <a:t> </a:t>
            </a:r>
            <a:r>
              <a:rPr lang="fi-FI" sz="1400" dirty="0" err="1">
                <a:solidFill>
                  <a:schemeClr val="accent3">
                    <a:lumMod val="75000"/>
                    <a:lumOff val="25000"/>
                  </a:schemeClr>
                </a:solidFill>
              </a:rPr>
              <a:t>purpose</a:t>
            </a:r>
            <a:r>
              <a:rPr lang="fi-FI" sz="1400" dirty="0">
                <a:solidFill>
                  <a:schemeClr val="accent3">
                    <a:lumMod val="75000"/>
                    <a:lumOff val="25000"/>
                  </a:schemeClr>
                </a:solidFill>
              </a:rPr>
              <a:t> </a:t>
            </a:r>
            <a:r>
              <a:rPr lang="fi-FI" sz="1400" dirty="0" err="1">
                <a:solidFill>
                  <a:schemeClr val="accent3">
                    <a:lumMod val="75000"/>
                    <a:lumOff val="25000"/>
                  </a:schemeClr>
                </a:solidFill>
              </a:rPr>
              <a:t>or</a:t>
            </a:r>
            <a:r>
              <a:rPr lang="fi-FI" sz="1400" dirty="0">
                <a:solidFill>
                  <a:schemeClr val="accent3">
                    <a:lumMod val="75000"/>
                    <a:lumOff val="25000"/>
                  </a:schemeClr>
                </a:solidFill>
              </a:rPr>
              <a:t> </a:t>
            </a:r>
            <a:r>
              <a:rPr lang="fi-FI" sz="1400" dirty="0" err="1">
                <a:solidFill>
                  <a:schemeClr val="accent3">
                    <a:lumMod val="75000"/>
                    <a:lumOff val="25000"/>
                  </a:schemeClr>
                </a:solidFill>
              </a:rPr>
              <a:t>effect</a:t>
            </a:r>
            <a:endParaRPr lang="fi-FI" sz="1400" dirty="0">
              <a:solidFill>
                <a:schemeClr val="accent3">
                  <a:lumMod val="75000"/>
                  <a:lumOff val="25000"/>
                </a:schemeClr>
              </a:solidFill>
            </a:endParaRPr>
          </a:p>
          <a:p>
            <a:r>
              <a:rPr lang="fi-FI" sz="1400" i="1" dirty="0" err="1"/>
              <a:t>Italic</a:t>
            </a:r>
            <a:r>
              <a:rPr lang="fi-FI" sz="1400" dirty="0"/>
              <a:t> = löytyy viitejulkaisusta (jossa ostetaan yksi tuote)</a:t>
            </a:r>
          </a:p>
          <a:p>
            <a:r>
              <a:rPr lang="fi-FI" sz="1400" dirty="0"/>
              <a:t>Ruskea = teknistä, tekninen teho </a:t>
            </a:r>
            <a:r>
              <a:rPr lang="fi-FI" dirty="0"/>
              <a:t>(</a:t>
            </a:r>
            <a:r>
              <a:rPr lang="fi-FI" dirty="0" err="1"/>
              <a:t>rapid</a:t>
            </a:r>
            <a:r>
              <a:rPr lang="fi-FI" dirty="0"/>
              <a:t> </a:t>
            </a:r>
            <a:r>
              <a:rPr lang="fi-FI" dirty="0" err="1"/>
              <a:t>determination</a:t>
            </a:r>
            <a:r>
              <a:rPr lang="fi-FI" dirty="0"/>
              <a:t> of </a:t>
            </a:r>
            <a:r>
              <a:rPr lang="fi-FI" dirty="0" err="1"/>
              <a:t>the</a:t>
            </a:r>
            <a:r>
              <a:rPr lang="fi-FI" dirty="0"/>
              <a:t> </a:t>
            </a:r>
            <a:r>
              <a:rPr lang="fi-FI" dirty="0" err="1"/>
              <a:t>tour</a:t>
            </a:r>
            <a:r>
              <a:rPr lang="fi-FI" dirty="0"/>
              <a:t>)</a:t>
            </a:r>
          </a:p>
        </p:txBody>
      </p:sp>
      <p:sp>
        <p:nvSpPr>
          <p:cNvPr id="5" name="Title 4"/>
          <p:cNvSpPr>
            <a:spLocks noGrp="1"/>
          </p:cNvSpPr>
          <p:nvPr>
            <p:ph type="title"/>
          </p:nvPr>
        </p:nvSpPr>
        <p:spPr/>
        <p:txBody>
          <a:bodyPr/>
          <a:lstStyle/>
          <a:p>
            <a:r>
              <a:rPr lang="fi-FI" dirty="0"/>
              <a:t>Yksinkertaistettu esimerkki</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654168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5428972-89EC-40E7-92BA-2EAB7D03AA4F}"/>
              </a:ext>
            </a:extLst>
          </p:cNvPr>
          <p:cNvSpPr>
            <a:spLocks noGrp="1"/>
          </p:cNvSpPr>
          <p:nvPr>
            <p:ph type="pic" idx="11"/>
          </p:nvPr>
        </p:nvSpPr>
        <p:spPr/>
      </p:sp>
      <p:sp>
        <p:nvSpPr>
          <p:cNvPr id="3" name="Text Placeholder 2">
            <a:extLst>
              <a:ext uri="{FF2B5EF4-FFF2-40B4-BE49-F238E27FC236}">
                <a16:creationId xmlns:a16="http://schemas.microsoft.com/office/drawing/2014/main" id="{60A5431D-FF3B-49F6-852D-7FD66458A266}"/>
              </a:ext>
            </a:extLst>
          </p:cNvPr>
          <p:cNvSpPr>
            <a:spLocks noGrp="1"/>
          </p:cNvSpPr>
          <p:nvPr>
            <p:ph type="body" sz="half" idx="2"/>
          </p:nvPr>
        </p:nvSpPr>
        <p:spPr>
          <a:xfrm>
            <a:off x="433877" y="1301651"/>
            <a:ext cx="7319313" cy="2685673"/>
          </a:xfrm>
        </p:spPr>
        <p:txBody>
          <a:bodyPr/>
          <a:lstStyle/>
          <a:p>
            <a:pPr marR="22650" algn="l"/>
            <a:r>
              <a:rPr lang="en-GB" sz="1400" b="0" i="1" u="none" strike="noStrike" baseline="0" dirty="0">
                <a:solidFill>
                  <a:srgbClr val="000000"/>
                </a:solidFill>
                <a:latin typeface="Arial" panose="020B0604020202020204" pitchFamily="34" charset="0"/>
              </a:rPr>
              <a:t>A system for the transmission of a broadcast media channel to a remote  client over a data connection, said system including: </a:t>
            </a:r>
            <a:endParaRPr lang="en-GB" sz="1400" b="0" i="0" u="none" strike="noStrike" baseline="0" dirty="0">
              <a:solidFill>
                <a:srgbClr val="000000"/>
              </a:solidFill>
              <a:latin typeface="Arial" panose="020B0604020202020204" pitchFamily="34" charset="0"/>
            </a:endParaRPr>
          </a:p>
          <a:p>
            <a:pPr marR="22630" algn="just"/>
            <a:r>
              <a:rPr lang="en-GB" sz="1400" b="0" i="1" u="none" strike="noStrike" baseline="0" dirty="0">
                <a:solidFill>
                  <a:srgbClr val="000000"/>
                </a:solidFill>
                <a:latin typeface="Arial" panose="020B0604020202020204" pitchFamily="34" charset="0"/>
              </a:rPr>
              <a:t>(a) means for </a:t>
            </a:r>
            <a:r>
              <a:rPr lang="en-GB" sz="1400" b="1" u="none" strike="noStrike" baseline="0" dirty="0">
                <a:solidFill>
                  <a:srgbClr val="000000"/>
                </a:solidFill>
                <a:latin typeface="Arial" panose="020B0604020202020204" pitchFamily="34" charset="0"/>
              </a:rPr>
              <a:t>storing</a:t>
            </a:r>
            <a:r>
              <a:rPr lang="en-GB" sz="1400" b="0" i="1" u="none" strike="noStrike" baseline="0" dirty="0">
                <a:solidFill>
                  <a:srgbClr val="000000"/>
                </a:solidFill>
                <a:latin typeface="Arial" panose="020B0604020202020204" pitchFamily="34" charset="0"/>
              </a:rPr>
              <a:t> an identifier of the remote client and </a:t>
            </a:r>
            <a:r>
              <a:rPr lang="en-GB" sz="1400" b="1" u="none" strike="noStrike" baseline="0" dirty="0">
                <a:solidFill>
                  <a:srgbClr val="000000"/>
                </a:solidFill>
                <a:latin typeface="Arial" panose="020B0604020202020204" pitchFamily="34" charset="0"/>
              </a:rPr>
              <a:t>an indication of an available data rate of the data connection to the remote client,  said available data rate being lower than the maximum data rate for  the data connection to the remote client</a:t>
            </a:r>
            <a:r>
              <a:rPr lang="en-GB" sz="1400" b="0" i="1" u="none" strike="noStrike" baseline="0" dirty="0">
                <a:solidFill>
                  <a:srgbClr val="000000"/>
                </a:solidFill>
                <a:latin typeface="Arial" panose="020B0604020202020204" pitchFamily="34" charset="0"/>
              </a:rPr>
              <a:t>; </a:t>
            </a:r>
            <a:endParaRPr lang="en-GB" sz="1400" b="0" i="0" u="none" strike="noStrike" baseline="0" dirty="0">
              <a:solidFill>
                <a:srgbClr val="000000"/>
              </a:solidFill>
              <a:latin typeface="Arial" panose="020B0604020202020204" pitchFamily="34" charset="0"/>
            </a:endParaRPr>
          </a:p>
          <a:p>
            <a:pPr marR="22630" algn="just"/>
            <a:r>
              <a:rPr lang="en-GB" sz="1400" b="0" i="1" u="none" strike="noStrike" baseline="0" dirty="0">
                <a:solidFill>
                  <a:srgbClr val="000000"/>
                </a:solidFill>
                <a:latin typeface="Arial" panose="020B0604020202020204" pitchFamily="34" charset="0"/>
              </a:rPr>
              <a:t>(b) means for </a:t>
            </a:r>
            <a:r>
              <a:rPr lang="en-GB" sz="1400" b="1" u="none" strike="noStrike" baseline="0" dirty="0">
                <a:solidFill>
                  <a:srgbClr val="000000"/>
                </a:solidFill>
                <a:latin typeface="Arial" panose="020B0604020202020204" pitchFamily="34" charset="0"/>
              </a:rPr>
              <a:t>determining a rate at which data is to be transmitted based  on the indication</a:t>
            </a:r>
            <a:r>
              <a:rPr lang="en-GB" sz="1400" b="1" i="1" u="none" strike="noStrike" baseline="0" dirty="0">
                <a:solidFill>
                  <a:srgbClr val="000000"/>
                </a:solidFill>
                <a:latin typeface="Arial" panose="020B0604020202020204" pitchFamily="34" charset="0"/>
              </a:rPr>
              <a:t> </a:t>
            </a:r>
            <a:r>
              <a:rPr lang="en-GB" sz="1400" b="0" i="1" u="none" strike="noStrike" baseline="0" dirty="0">
                <a:solidFill>
                  <a:srgbClr val="000000"/>
                </a:solidFill>
                <a:latin typeface="Arial" panose="020B0604020202020204" pitchFamily="34" charset="0"/>
              </a:rPr>
              <a:t>of the available data rate of the data connection;  </a:t>
            </a:r>
            <a:r>
              <a:rPr lang="en-US" sz="1400" b="0" i="1" u="none" strike="noStrike" baseline="0" dirty="0">
                <a:solidFill>
                  <a:srgbClr val="000000"/>
                </a:solidFill>
                <a:latin typeface="Arial" panose="020B0604020202020204" pitchFamily="34" charset="0"/>
              </a:rPr>
              <a:t>and </a:t>
            </a:r>
            <a:endParaRPr lang="en-US" sz="1400" b="0" i="0" u="none" strike="noStrike" baseline="0" dirty="0">
              <a:solidFill>
                <a:srgbClr val="000000"/>
              </a:solidFill>
              <a:latin typeface="Arial" panose="020B0604020202020204" pitchFamily="34" charset="0"/>
            </a:endParaRPr>
          </a:p>
          <a:p>
            <a:pPr algn="l"/>
            <a:r>
              <a:rPr lang="en-GB" sz="1400" b="0" i="1" u="none" strike="noStrike" baseline="0" dirty="0">
                <a:solidFill>
                  <a:srgbClr val="000000"/>
                </a:solidFill>
                <a:latin typeface="Arial" panose="020B0604020202020204" pitchFamily="34" charset="0"/>
              </a:rPr>
              <a:t>(c) means for transmitting data at the determined rate to said remote </a:t>
            </a:r>
            <a:r>
              <a:rPr lang="en-US" sz="1400" b="0" i="1" u="none" strike="noStrike" baseline="0" dirty="0">
                <a:solidFill>
                  <a:srgbClr val="000000"/>
                </a:solidFill>
                <a:latin typeface="Arial" panose="020B0604020202020204" pitchFamily="34" charset="0"/>
              </a:rPr>
              <a:t>client. </a:t>
            </a:r>
            <a:endParaRPr lang="en-US" sz="1400" b="0" i="0" u="none" strike="noStrike" baseline="0" dirty="0">
              <a:solidFill>
                <a:srgbClr val="000000"/>
              </a:solidFill>
              <a:latin typeface="Arial" panose="020B0604020202020204" pitchFamily="34" charset="0"/>
            </a:endParaRPr>
          </a:p>
          <a:p>
            <a:endParaRPr lang="en-US" dirty="0"/>
          </a:p>
          <a:p>
            <a:r>
              <a:rPr lang="en-US" dirty="0" err="1"/>
              <a:t>Lihavoidut</a:t>
            </a:r>
            <a:r>
              <a:rPr lang="en-US" dirty="0"/>
              <a:t> </a:t>
            </a:r>
            <a:r>
              <a:rPr lang="en-US" dirty="0" err="1"/>
              <a:t>ero</a:t>
            </a:r>
            <a:r>
              <a:rPr lang="en-US" dirty="0"/>
              <a:t> </a:t>
            </a:r>
            <a:r>
              <a:rPr lang="en-US" dirty="0" err="1"/>
              <a:t>tunnettuun</a:t>
            </a:r>
            <a:r>
              <a:rPr lang="en-US" dirty="0"/>
              <a:t> </a:t>
            </a:r>
            <a:r>
              <a:rPr lang="en-US" dirty="0" err="1"/>
              <a:t>tekniikkaan</a:t>
            </a:r>
            <a:endParaRPr lang="en-US" dirty="0"/>
          </a:p>
          <a:p>
            <a:r>
              <a:rPr lang="en-US" dirty="0" err="1"/>
              <a:t>Hakemustekstissä</a:t>
            </a:r>
            <a:r>
              <a:rPr lang="en-US" dirty="0"/>
              <a:t> </a:t>
            </a:r>
            <a:r>
              <a:rPr lang="en-US" dirty="0" err="1"/>
              <a:t>ei</a:t>
            </a:r>
            <a:r>
              <a:rPr lang="en-US" dirty="0"/>
              <a:t> </a:t>
            </a:r>
            <a:r>
              <a:rPr lang="en-US" dirty="0" err="1"/>
              <a:t>teknistä</a:t>
            </a:r>
            <a:r>
              <a:rPr lang="en-US" dirty="0"/>
              <a:t> </a:t>
            </a:r>
            <a:r>
              <a:rPr lang="en-US" dirty="0" err="1"/>
              <a:t>syytä</a:t>
            </a:r>
            <a:r>
              <a:rPr lang="en-US" dirty="0"/>
              <a:t> -&gt; </a:t>
            </a:r>
            <a:r>
              <a:rPr lang="en-US" dirty="0" err="1"/>
              <a:t>riisutaan</a:t>
            </a:r>
            <a:r>
              <a:rPr lang="en-US" dirty="0"/>
              <a:t> pois -&gt; </a:t>
            </a:r>
            <a:r>
              <a:rPr lang="en-US" dirty="0" err="1"/>
              <a:t>ei</a:t>
            </a:r>
            <a:r>
              <a:rPr lang="en-US" dirty="0"/>
              <a:t> </a:t>
            </a:r>
            <a:r>
              <a:rPr lang="en-US" dirty="0" err="1"/>
              <a:t>keksinnöllinen</a:t>
            </a:r>
            <a:endParaRPr lang="en-US" dirty="0"/>
          </a:p>
        </p:txBody>
      </p:sp>
      <p:sp>
        <p:nvSpPr>
          <p:cNvPr id="4" name="Text Placeholder 3">
            <a:extLst>
              <a:ext uri="{FF2B5EF4-FFF2-40B4-BE49-F238E27FC236}">
                <a16:creationId xmlns:a16="http://schemas.microsoft.com/office/drawing/2014/main" id="{48E9ACCC-D561-4157-88D2-C39A532EBD51}"/>
              </a:ext>
            </a:extLst>
          </p:cNvPr>
          <p:cNvSpPr>
            <a:spLocks noGrp="1"/>
          </p:cNvSpPr>
          <p:nvPr>
            <p:ph type="body" sz="quarter" idx="10"/>
          </p:nvPr>
        </p:nvSpPr>
        <p:spPr/>
        <p:txBody>
          <a:bodyPr/>
          <a:lstStyle/>
          <a:p>
            <a:endParaRPr lang="en-US" dirty="0"/>
          </a:p>
        </p:txBody>
      </p:sp>
      <p:sp>
        <p:nvSpPr>
          <p:cNvPr id="5" name="Title 4">
            <a:extLst>
              <a:ext uri="{FF2B5EF4-FFF2-40B4-BE49-F238E27FC236}">
                <a16:creationId xmlns:a16="http://schemas.microsoft.com/office/drawing/2014/main" id="{CF554CFB-2278-4B84-B3D2-BA4D428F3AA2}"/>
              </a:ext>
            </a:extLst>
          </p:cNvPr>
          <p:cNvSpPr>
            <a:spLocks noGrp="1"/>
          </p:cNvSpPr>
          <p:nvPr>
            <p:ph type="title"/>
          </p:nvPr>
        </p:nvSpPr>
        <p:spPr/>
        <p:txBody>
          <a:bodyPr/>
          <a:lstStyle/>
          <a:p>
            <a:r>
              <a:rPr lang="fi-FI" dirty="0"/>
              <a:t>Yksinkertaistettu esimerkki 2</a:t>
            </a:r>
            <a:endParaRPr lang="en-US" dirty="0"/>
          </a:p>
        </p:txBody>
      </p:sp>
    </p:spTree>
    <p:extLst>
      <p:ext uri="{BB962C8B-B14F-4D97-AF65-F5344CB8AC3E}">
        <p14:creationId xmlns:p14="http://schemas.microsoft.com/office/powerpoint/2010/main" val="1578601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1"/>
          </p:nvPr>
        </p:nvPicPr>
        <p:blipFill>
          <a:blip r:embed="rId3"/>
          <a:srcRect l="36181" r="36181"/>
          <a:stretch>
            <a:fillRect/>
          </a:stretch>
        </p:blipFill>
        <p:spPr>
          <a:prstGeom prst="rect">
            <a:avLst/>
          </a:prstGeom>
        </p:spPr>
      </p:pic>
      <p:sp>
        <p:nvSpPr>
          <p:cNvPr id="3" name="Text Placeholder 2"/>
          <p:cNvSpPr>
            <a:spLocks noGrp="1"/>
          </p:cNvSpPr>
          <p:nvPr>
            <p:ph type="body" sz="half" idx="2"/>
          </p:nvPr>
        </p:nvSpPr>
        <p:spPr>
          <a:xfrm>
            <a:off x="433877" y="1360984"/>
            <a:ext cx="6170124" cy="2685673"/>
          </a:xfrm>
        </p:spPr>
        <p:txBody>
          <a:bodyPr/>
          <a:lstStyle/>
          <a:p>
            <a:r>
              <a:rPr lang="fi-FI" dirty="0"/>
              <a:t>Teollisuusprosessin ohjaus </a:t>
            </a:r>
          </a:p>
          <a:p>
            <a:r>
              <a:rPr lang="fi-FI" dirty="0"/>
              <a:t>Fysikaalisia suureita edustavan tiedon käsittely</a:t>
            </a:r>
          </a:p>
          <a:p>
            <a:pPr lvl="1"/>
            <a:r>
              <a:rPr lang="fi-FI" dirty="0">
                <a:solidFill>
                  <a:prstClr val="black"/>
                </a:solidFill>
                <a:latin typeface="Calibri"/>
                <a:cs typeface="+mn-cs"/>
              </a:rPr>
              <a:t>Lääketieteelliset mittalaitteet</a:t>
            </a:r>
            <a:endParaRPr lang="fi-FI" dirty="0"/>
          </a:p>
          <a:p>
            <a:pPr hangingPunct="0">
              <a:spcAft>
                <a:spcPts val="0"/>
              </a:spcAft>
            </a:pPr>
            <a:r>
              <a:rPr lang="fi-FI" dirty="0">
                <a:latin typeface="+mn-lt"/>
                <a:ea typeface="Times New Roman" panose="02020603050405020304" pitchFamily="18" charset="0"/>
              </a:rPr>
              <a:t>Prosessin tehokkuuden tai turvallisuuden lisääntyminen</a:t>
            </a:r>
          </a:p>
          <a:p>
            <a:pPr lvl="1" hangingPunct="0"/>
            <a:r>
              <a:rPr lang="fi-FI" dirty="0">
                <a:solidFill>
                  <a:prstClr val="black"/>
                </a:solidFill>
                <a:latin typeface="Calibri"/>
                <a:cs typeface="+mn-cs"/>
              </a:rPr>
              <a:t>Lukkiutumattoman jarrujärjestelmän tai muun vastaavan järjestelmän ohjaaminen</a:t>
            </a:r>
            <a:br>
              <a:rPr lang="fi-FI" dirty="0">
                <a:solidFill>
                  <a:prstClr val="black"/>
                </a:solidFill>
                <a:latin typeface="Calibri"/>
                <a:cs typeface="+mn-cs"/>
              </a:rPr>
            </a:br>
            <a:r>
              <a:rPr lang="fi-FI" dirty="0">
                <a:solidFill>
                  <a:prstClr val="black"/>
                </a:solidFill>
                <a:latin typeface="Calibri"/>
                <a:cs typeface="+mn-cs"/>
              </a:rPr>
              <a:t>Sähköisen viestinnän kryptaaminen</a:t>
            </a:r>
          </a:p>
          <a:p>
            <a:pPr hangingPunct="0">
              <a:spcAft>
                <a:spcPts val="0"/>
              </a:spcAft>
            </a:pPr>
            <a:r>
              <a:rPr lang="fi-FI" dirty="0">
                <a:latin typeface="+mn-lt"/>
                <a:ea typeface="Times New Roman" panose="02020603050405020304" pitchFamily="18" charset="0"/>
              </a:rPr>
              <a:t>Tehokkaampi tiedon tallentaminen</a:t>
            </a:r>
          </a:p>
          <a:p>
            <a:pPr lvl="1" hangingPunct="0"/>
            <a:r>
              <a:rPr lang="fi-FI" dirty="0">
                <a:solidFill>
                  <a:prstClr val="black"/>
                </a:solidFill>
                <a:latin typeface="Calibri"/>
                <a:cs typeface="+mn-cs"/>
              </a:rPr>
              <a:t>Indeksirakenne, jota käytetään tietokantahakuun</a:t>
            </a:r>
            <a:br>
              <a:rPr lang="fi-FI" dirty="0">
                <a:solidFill>
                  <a:prstClr val="black"/>
                </a:solidFill>
                <a:latin typeface="Calibri"/>
                <a:cs typeface="+mn-cs"/>
              </a:rPr>
            </a:br>
            <a:r>
              <a:rPr lang="fi-FI" dirty="0">
                <a:solidFill>
                  <a:prstClr val="black"/>
                </a:solidFill>
                <a:latin typeface="Calibri"/>
                <a:cs typeface="+mn-cs"/>
              </a:rPr>
              <a:t>Koodinkääntäjiin liittyvät ratkaisut</a:t>
            </a:r>
            <a:endParaRPr lang="fi-FI" dirty="0">
              <a:latin typeface="+mn-lt"/>
              <a:ea typeface="Times New Roman" panose="02020603050405020304" pitchFamily="18" charset="0"/>
            </a:endParaRPr>
          </a:p>
          <a:p>
            <a:pPr hangingPunct="0">
              <a:spcAft>
                <a:spcPts val="0"/>
              </a:spcAft>
            </a:pPr>
            <a:r>
              <a:rPr lang="fi-FI" dirty="0">
                <a:latin typeface="+mn-lt"/>
                <a:ea typeface="Times New Roman" panose="02020603050405020304" pitchFamily="18" charset="0"/>
              </a:rPr>
              <a:t>Tiedonsiirtotavat</a:t>
            </a:r>
          </a:p>
          <a:p>
            <a:pPr hangingPunct="0">
              <a:spcAft>
                <a:spcPts val="0"/>
              </a:spcAft>
            </a:pPr>
            <a:r>
              <a:rPr lang="fi-FI" dirty="0">
                <a:latin typeface="+mn-lt"/>
                <a:ea typeface="Times New Roman" panose="02020603050405020304" pitchFamily="18" charset="0"/>
              </a:rPr>
              <a:t>Tietokoneen toiminnan tai tiedonsiirron nopeutuminen – vaan ei aina.</a:t>
            </a:r>
          </a:p>
          <a:p>
            <a:endParaRPr lang="fi-FI" dirty="0"/>
          </a:p>
        </p:txBody>
      </p:sp>
      <p:sp>
        <p:nvSpPr>
          <p:cNvPr id="4" name="Text Placeholder 3"/>
          <p:cNvSpPr>
            <a:spLocks noGrp="1"/>
          </p:cNvSpPr>
          <p:nvPr>
            <p:ph type="body" sz="quarter" idx="10"/>
          </p:nvPr>
        </p:nvSpPr>
        <p:spPr/>
        <p:txBody>
          <a:bodyPr/>
          <a:lstStyle/>
          <a:p>
            <a:r>
              <a:rPr lang="fi-FI" dirty="0"/>
              <a:t>Ohjelmistotuote patentoitavissa, jos kohdistuu:</a:t>
            </a:r>
          </a:p>
        </p:txBody>
      </p:sp>
      <p:sp>
        <p:nvSpPr>
          <p:cNvPr id="5" name="Title 4"/>
          <p:cNvSpPr>
            <a:spLocks noGrp="1"/>
          </p:cNvSpPr>
          <p:nvPr>
            <p:ph type="title"/>
          </p:nvPr>
        </p:nvSpPr>
        <p:spPr/>
        <p:txBody>
          <a:bodyPr/>
          <a:lstStyle/>
          <a:p>
            <a:r>
              <a:rPr lang="fi-FI" dirty="0"/>
              <a:t>Ohjenuora</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781202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33877" y="1369585"/>
            <a:ext cx="6415274" cy="2685673"/>
          </a:xfrm>
        </p:spPr>
        <p:txBody>
          <a:bodyPr/>
          <a:lstStyle/>
          <a:p>
            <a:r>
              <a:rPr lang="fi-FI" sz="1400" dirty="0"/>
              <a:t>Teknistä tarkoitusta varten suoritettu matemaattinen menetelmä voi olla patentoitavissa, teknisen tarkoituksen oltava riittävän suppea</a:t>
            </a:r>
          </a:p>
          <a:p>
            <a:endParaRPr lang="fi-FI" sz="1400" dirty="0"/>
          </a:p>
          <a:p>
            <a:r>
              <a:rPr lang="fi-FI" sz="1400" dirty="0"/>
              <a:t>Esimerkkejä: </a:t>
            </a:r>
          </a:p>
          <a:p>
            <a:r>
              <a:rPr lang="fi-FI" sz="1400" dirty="0"/>
              <a:t>Digitaalisen </a:t>
            </a:r>
            <a:r>
              <a:rPr lang="fi-FI" sz="1400" dirty="0" err="1"/>
              <a:t>audion</a:t>
            </a:r>
            <a:r>
              <a:rPr lang="fi-FI" sz="1400" dirty="0"/>
              <a:t>, kuvan tai videon laajennukset/analysointi/kohinan poisto</a:t>
            </a:r>
          </a:p>
          <a:p>
            <a:r>
              <a:rPr lang="fi-FI" sz="1400" dirty="0"/>
              <a:t>Epäsuorista fyysisten ominaisuuksien mittauksista ennuste fyysisestä tilasta</a:t>
            </a:r>
          </a:p>
          <a:p>
            <a:r>
              <a:rPr lang="fi-FI" sz="1400" dirty="0"/>
              <a:t>Datan manipulointi – voi olla patentoitavissa (ei saa riippua datan sisällöstä)</a:t>
            </a:r>
          </a:p>
          <a:p>
            <a:r>
              <a:rPr lang="fi-FI" sz="1400" dirty="0"/>
              <a:t>Parannettu algoritmi (nopeampi, tehokkaampi) – ei yksistään riitä</a:t>
            </a:r>
          </a:p>
          <a:p>
            <a:r>
              <a:rPr lang="fi-FI" sz="1400" dirty="0"/>
              <a:t>Lääketieteellinen diagnoosi automaattisesti fysiologisia mittauksia prosessoimalla</a:t>
            </a:r>
          </a:p>
          <a:p>
            <a:r>
              <a:rPr lang="fi-FI" sz="1400" dirty="0"/>
              <a:t> </a:t>
            </a:r>
          </a:p>
          <a:p>
            <a:endParaRPr lang="fi-FI" dirty="0"/>
          </a:p>
          <a:p>
            <a:endParaRPr lang="fi-FI" dirty="0"/>
          </a:p>
          <a:p>
            <a:endParaRPr lang="fi-FI" dirty="0"/>
          </a:p>
          <a:p>
            <a:endParaRPr lang="fi-FI" dirty="0"/>
          </a:p>
        </p:txBody>
      </p:sp>
      <p:sp>
        <p:nvSpPr>
          <p:cNvPr id="4" name="Text Placeholder 3"/>
          <p:cNvSpPr>
            <a:spLocks noGrp="1"/>
          </p:cNvSpPr>
          <p:nvPr>
            <p:ph type="body" sz="quarter" idx="10"/>
          </p:nvPr>
        </p:nvSpPr>
        <p:spPr/>
        <p:txBody>
          <a:bodyPr/>
          <a:lstStyle/>
          <a:p>
            <a:r>
              <a:rPr lang="fi-FI" dirty="0" err="1"/>
              <a:t>Particular</a:t>
            </a:r>
            <a:r>
              <a:rPr lang="fi-FI" dirty="0"/>
              <a:t> </a:t>
            </a:r>
            <a:r>
              <a:rPr lang="fi-FI" dirty="0" err="1"/>
              <a:t>application</a:t>
            </a:r>
            <a:r>
              <a:rPr lang="fi-FI" dirty="0"/>
              <a:t> in a </a:t>
            </a:r>
            <a:r>
              <a:rPr lang="fi-FI" dirty="0" err="1"/>
              <a:t>technical</a:t>
            </a:r>
            <a:r>
              <a:rPr lang="fi-FI" dirty="0"/>
              <a:t> </a:t>
            </a:r>
            <a:r>
              <a:rPr lang="fi-FI" dirty="0" err="1"/>
              <a:t>field</a:t>
            </a:r>
            <a:r>
              <a:rPr lang="fi-FI" dirty="0"/>
              <a:t> – </a:t>
            </a:r>
            <a:r>
              <a:rPr lang="fi-FI" dirty="0" err="1"/>
              <a:t>not</a:t>
            </a:r>
            <a:r>
              <a:rPr lang="fi-FI" dirty="0"/>
              <a:t> ”as </a:t>
            </a:r>
            <a:r>
              <a:rPr lang="fi-FI" dirty="0" err="1"/>
              <a:t>such</a:t>
            </a:r>
            <a:r>
              <a:rPr lang="fi-FI" dirty="0"/>
              <a:t>”</a:t>
            </a:r>
          </a:p>
        </p:txBody>
      </p:sp>
      <p:sp>
        <p:nvSpPr>
          <p:cNvPr id="5" name="Title 4"/>
          <p:cNvSpPr>
            <a:spLocks noGrp="1"/>
          </p:cNvSpPr>
          <p:nvPr>
            <p:ph type="title"/>
          </p:nvPr>
        </p:nvSpPr>
        <p:spPr/>
        <p:txBody>
          <a:bodyPr/>
          <a:lstStyle/>
          <a:p>
            <a:r>
              <a:rPr lang="fi-FI" dirty="0"/>
              <a:t>Matemaattiset menetelmät</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7" name="Picture Placeholder 6"/>
          <p:cNvPicPr>
            <a:picLocks noGrp="1" noChangeAspect="1"/>
          </p:cNvPicPr>
          <p:nvPr>
            <p:ph type="pic" idx="11"/>
          </p:nvPr>
        </p:nvPicPr>
        <p:blipFill>
          <a:blip r:embed="rId3"/>
          <a:srcRect l="27552" r="27552"/>
          <a:stretch>
            <a:fillRect/>
          </a:stretch>
        </p:blipFill>
        <p:spPr>
          <a:prstGeom prst="rect">
            <a:avLst/>
          </a:prstGeom>
        </p:spPr>
      </p:pic>
    </p:spTree>
    <p:extLst>
      <p:ext uri="{BB962C8B-B14F-4D97-AF65-F5344CB8AC3E}">
        <p14:creationId xmlns:p14="http://schemas.microsoft.com/office/powerpoint/2010/main" val="1974050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1"/>
          </p:nvPr>
        </p:nvPicPr>
        <p:blipFill>
          <a:blip r:embed="rId3"/>
          <a:srcRect l="34" r="34"/>
          <a:stretch>
            <a:fillRect/>
          </a:stretch>
        </p:blipFill>
        <p:spPr>
          <a:prstGeom prst="rect">
            <a:avLst/>
          </a:prstGeom>
        </p:spPr>
      </p:pic>
      <p:sp>
        <p:nvSpPr>
          <p:cNvPr id="3" name="Text Placeholder 2"/>
          <p:cNvSpPr>
            <a:spLocks noGrp="1"/>
          </p:cNvSpPr>
          <p:nvPr>
            <p:ph type="body" sz="half" idx="2"/>
          </p:nvPr>
        </p:nvSpPr>
        <p:spPr>
          <a:xfrm>
            <a:off x="430444" y="853135"/>
            <a:ext cx="6170124" cy="2685673"/>
          </a:xfrm>
        </p:spPr>
        <p:txBody>
          <a:bodyPr/>
          <a:lstStyle/>
          <a:p>
            <a:r>
              <a:rPr lang="fi-FI" dirty="0"/>
              <a:t>Liikeidea ja ”puhdas liiketaloudellinen menetelmä” ei </a:t>
            </a:r>
          </a:p>
          <a:p>
            <a:pPr marL="285750" indent="-285750">
              <a:buFont typeface="Arial" panose="020B0604020202020204" pitchFamily="34" charset="0"/>
              <a:buChar char="•"/>
            </a:pPr>
            <a:endParaRPr lang="fi-FI" sz="800" dirty="0"/>
          </a:p>
          <a:p>
            <a:pPr marL="0" indent="0">
              <a:buNone/>
            </a:pPr>
            <a:r>
              <a:rPr lang="fi-FI" dirty="0">
                <a:latin typeface="Franklin Gothic Book" panose="020B0503020102020204" pitchFamily="34" charset="0"/>
              </a:rPr>
              <a:t>Liiketaloudellisen menetelmän toteuttava järjestelmä tai ohjelmisto voi olla patentoitavissa, mikäli ongelma ja sen ratkaisu ovat teknisiä ja ratkaisu ei ole ilmeinen liiketaloudellisen mallin perusteella.</a:t>
            </a:r>
          </a:p>
          <a:p>
            <a:pPr marL="0" indent="0">
              <a:buNone/>
            </a:pPr>
            <a:r>
              <a:rPr lang="fi-FI" dirty="0">
                <a:latin typeface="Franklin Gothic Book" panose="020B0503020102020204" pitchFamily="34" charset="0"/>
              </a:rPr>
              <a:t>= liiketoiminta antaa tavoitteen – onko ohjelmointi suoraviivaista?</a:t>
            </a:r>
          </a:p>
          <a:p>
            <a:pPr marL="285750" indent="-285750">
              <a:buFont typeface="Arial" panose="020B0604020202020204" pitchFamily="34" charset="0"/>
              <a:buChar char="•"/>
            </a:pPr>
            <a:r>
              <a:rPr lang="fi-FI" sz="1400" dirty="0"/>
              <a:t>Autentikoinnin ja vahvistamisen toteuttaminen, tiedon salaaminen teknistä</a:t>
            </a:r>
          </a:p>
          <a:p>
            <a:pPr marL="742950" lvl="1" indent="-285750">
              <a:buFont typeface="Arial" panose="020B0604020202020204" pitchFamily="34" charset="0"/>
              <a:buChar char="•"/>
            </a:pPr>
            <a:r>
              <a:rPr lang="fi-FI" dirty="0" err="1"/>
              <a:t>Esim</a:t>
            </a:r>
            <a:r>
              <a:rPr lang="fi-FI" dirty="0"/>
              <a:t> T 844/09 </a:t>
            </a:r>
            <a:r>
              <a:rPr lang="en-US" dirty="0"/>
              <a:t>System and method for verifying a financial instrument</a:t>
            </a:r>
          </a:p>
          <a:p>
            <a:pPr marL="1200150" lvl="2" indent="-285750">
              <a:buFont typeface="Arial" panose="020B0604020202020204" pitchFamily="34" charset="0"/>
              <a:buChar char="•"/>
            </a:pPr>
            <a:r>
              <a:rPr lang="en-US" dirty="0"/>
              <a:t>providing transaction authentication data for a financial transaction to the user by generating and initiating a series of verifying transactions - patentable</a:t>
            </a:r>
            <a:endParaRPr lang="fi-FI" dirty="0"/>
          </a:p>
          <a:p>
            <a:pPr marL="285750" indent="-285750">
              <a:buFont typeface="Arial" panose="020B0604020202020204" pitchFamily="34" charset="0"/>
              <a:buChar char="•"/>
            </a:pPr>
            <a:r>
              <a:rPr lang="fi-FI" dirty="0" err="1"/>
              <a:t>Huom</a:t>
            </a:r>
            <a:r>
              <a:rPr lang="fi-FI" dirty="0"/>
              <a:t>! Pelkkä monimutkaisuus ei ole perustelu eikä teknisen ongelman kiertäminen ole tekninen ratkaisu</a:t>
            </a:r>
          </a:p>
          <a:p>
            <a:pPr marL="0" marR="0" lvl="0" indent="0" algn="l" defTabSz="457200" rtl="0" eaLnBrk="1" fontAlgn="auto" latinLnBrk="0" hangingPunct="1">
              <a:lnSpc>
                <a:spcPct val="100000"/>
              </a:lnSpc>
              <a:spcBef>
                <a:spcPts val="0"/>
              </a:spcBef>
              <a:spcAft>
                <a:spcPts val="0"/>
              </a:spcAft>
              <a:buClr>
                <a:srgbClr val="F7C879"/>
              </a:buClr>
              <a:buSzTx/>
              <a:buFontTx/>
              <a:buNone/>
              <a:tabLst/>
              <a:defRPr/>
            </a:pPr>
            <a:endParaRPr kumimoji="0" lang="en-GB" sz="1100" b="0" i="0" u="none" strike="noStrike" kern="1200" cap="none" spc="0" normalizeH="0" baseline="0" noProof="0" dirty="0">
              <a:ln>
                <a:noFill/>
              </a:ln>
              <a:solidFill>
                <a:srgbClr val="1D1E22"/>
              </a:solidFill>
              <a:effectLst/>
              <a:uLnTx/>
              <a:uFillTx/>
              <a:latin typeface="Franklin Gothic Book"/>
              <a:ea typeface="+mn-ea"/>
            </a:endParaRPr>
          </a:p>
          <a:p>
            <a:pPr marL="0" marR="0" lvl="0" indent="0" algn="l" defTabSz="457200" rtl="0" eaLnBrk="1" fontAlgn="auto" latinLnBrk="0" hangingPunct="1">
              <a:lnSpc>
                <a:spcPct val="100000"/>
              </a:lnSpc>
              <a:spcBef>
                <a:spcPts val="0"/>
              </a:spcBef>
              <a:spcAft>
                <a:spcPts val="0"/>
              </a:spcAft>
              <a:buClr>
                <a:srgbClr val="F7C879"/>
              </a:buClr>
              <a:buSzTx/>
              <a:buFontTx/>
              <a:buNone/>
              <a:tabLst/>
              <a:defRPr/>
            </a:pPr>
            <a:r>
              <a:rPr kumimoji="0" lang="en-GB" sz="1100" b="0" i="0" u="none" strike="noStrike" kern="1200" cap="none" spc="0" normalizeH="0" baseline="0" noProof="0" dirty="0">
                <a:ln>
                  <a:noFill/>
                </a:ln>
                <a:solidFill>
                  <a:srgbClr val="1D1E22"/>
                </a:solidFill>
                <a:effectLst/>
                <a:uLnTx/>
                <a:uFillTx/>
                <a:latin typeface="Franklin Gothic Book"/>
                <a:ea typeface="+mn-ea"/>
              </a:rPr>
              <a:t>epi Information 2/2020, M Fisher: Who is the notional business person? </a:t>
            </a:r>
            <a:r>
              <a:rPr kumimoji="0" lang="en-GB" sz="1100" b="0" i="0" u="none" strike="noStrike" kern="1200" cap="none" spc="0" normalizeH="0" baseline="0" noProof="0" dirty="0">
                <a:ln>
                  <a:noFill/>
                </a:ln>
                <a:solidFill>
                  <a:srgbClr val="1D1E22"/>
                </a:solidFill>
                <a:effectLst/>
                <a:uLnTx/>
                <a:uFillTx/>
                <a:latin typeface="Franklin Gothic Book"/>
                <a:ea typeface="+mn-ea"/>
                <a:hlinkClick r:id="rId4"/>
              </a:rPr>
              <a:t>https://information.patentepi.org/uploads/pdf/epi-Information-02-2020.pdf</a:t>
            </a:r>
            <a:r>
              <a:rPr kumimoji="0" lang="en-GB" sz="1100" b="0" i="0" u="none" strike="noStrike" kern="1200" cap="none" spc="0" normalizeH="0" baseline="0" noProof="0" dirty="0">
                <a:ln>
                  <a:noFill/>
                </a:ln>
                <a:solidFill>
                  <a:srgbClr val="1D1E22"/>
                </a:solidFill>
                <a:effectLst/>
                <a:uLnTx/>
                <a:uFillTx/>
                <a:latin typeface="Franklin Gothic Book"/>
                <a:ea typeface="+mn-ea"/>
              </a:rPr>
              <a:t> </a:t>
            </a:r>
          </a:p>
          <a:p>
            <a:pPr marL="285750" indent="-285750">
              <a:buFont typeface="Arial" panose="020B0604020202020204" pitchFamily="34" charset="0"/>
              <a:buChar char="•"/>
            </a:pPr>
            <a:endParaRPr lang="fi-FI" dirty="0"/>
          </a:p>
          <a:p>
            <a:endParaRPr lang="fi-FI" dirty="0"/>
          </a:p>
        </p:txBody>
      </p:sp>
      <p:sp>
        <p:nvSpPr>
          <p:cNvPr id="5" name="Title 4"/>
          <p:cNvSpPr>
            <a:spLocks noGrp="1"/>
          </p:cNvSpPr>
          <p:nvPr>
            <p:ph type="title"/>
          </p:nvPr>
        </p:nvSpPr>
        <p:spPr/>
        <p:txBody>
          <a:bodyPr/>
          <a:lstStyle/>
          <a:p>
            <a:r>
              <a:rPr lang="fi-FI" dirty="0"/>
              <a:t>Liiketaloudelliset menetelmät</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0676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01C0C2-57FB-413D-9417-B13ADC04A4C3}"/>
              </a:ext>
            </a:extLst>
          </p:cNvPr>
          <p:cNvSpPr>
            <a:spLocks noGrp="1"/>
          </p:cNvSpPr>
          <p:nvPr>
            <p:ph type="body" sz="half" idx="2"/>
          </p:nvPr>
        </p:nvSpPr>
        <p:spPr/>
        <p:txBody>
          <a:bodyPr lIns="91440" tIns="45720" rIns="91440" bIns="45720" anchor="t"/>
          <a:lstStyle/>
          <a:p>
            <a:pPr marL="285750" indent="-285750">
              <a:buFont typeface="Arial" panose="020B0604020202020204" pitchFamily="34" charset="0"/>
              <a:buChar char="•"/>
            </a:pPr>
            <a:r>
              <a:rPr lang="en-GB" dirty="0" err="1"/>
              <a:t>Johdanto</a:t>
            </a:r>
            <a:endParaRPr lang="en-GB" dirty="0"/>
          </a:p>
          <a:p>
            <a:pPr marL="285750" indent="-285750">
              <a:buFont typeface="Arial" panose="020B0604020202020204" pitchFamily="34" charset="0"/>
              <a:buChar char="•"/>
            </a:pPr>
            <a:r>
              <a:rPr lang="en-GB" dirty="0" err="1"/>
              <a:t>Tekijänoikeus</a:t>
            </a:r>
            <a:r>
              <a:rPr lang="en-GB" dirty="0"/>
              <a:t> vs </a:t>
            </a:r>
            <a:r>
              <a:rPr lang="en-GB" dirty="0" err="1"/>
              <a:t>patentti</a:t>
            </a:r>
            <a:endParaRPr lang="en-GB" dirty="0"/>
          </a:p>
          <a:p>
            <a:pPr marL="285750" indent="-285750">
              <a:buFont typeface="Arial" panose="020B0604020202020204" pitchFamily="34" charset="0"/>
              <a:buChar char="•"/>
            </a:pPr>
            <a:r>
              <a:rPr lang="en-GB" dirty="0" err="1"/>
              <a:t>Patentit</a:t>
            </a:r>
            <a:r>
              <a:rPr lang="en-GB" dirty="0"/>
              <a:t>:</a:t>
            </a:r>
          </a:p>
          <a:p>
            <a:pPr marL="742950" lvl="1" indent="-285750">
              <a:buFont typeface="Arial" panose="020B0604020202020204" pitchFamily="34" charset="0"/>
              <a:buChar char="•"/>
            </a:pPr>
            <a:r>
              <a:rPr lang="en-GB" dirty="0"/>
              <a:t>Suomi </a:t>
            </a:r>
            <a:r>
              <a:rPr lang="en-GB" dirty="0" err="1"/>
              <a:t>ja</a:t>
            </a:r>
            <a:r>
              <a:rPr lang="en-GB" dirty="0"/>
              <a:t> EPO</a:t>
            </a:r>
          </a:p>
          <a:p>
            <a:pPr marL="742950" lvl="1" indent="-285750">
              <a:buFont typeface="Arial" panose="020B0604020202020204" pitchFamily="34" charset="0"/>
              <a:buChar char="•"/>
            </a:pPr>
            <a:r>
              <a:rPr lang="en-GB" dirty="0"/>
              <a:t>USA</a:t>
            </a:r>
          </a:p>
          <a:p>
            <a:pPr marL="742950" lvl="1" indent="-285750">
              <a:buFont typeface="Arial" panose="020B0604020202020204" pitchFamily="34" charset="0"/>
              <a:buChar char="•"/>
            </a:pPr>
            <a:r>
              <a:rPr lang="en-GB" dirty="0"/>
              <a:t>Muut </a:t>
            </a:r>
            <a:r>
              <a:rPr lang="en-GB" dirty="0" err="1"/>
              <a:t>maat</a:t>
            </a:r>
            <a:endParaRPr lang="en-GB" dirty="0"/>
          </a:p>
          <a:p>
            <a:pPr marL="285750" indent="-285750">
              <a:buFont typeface="Arial" panose="020B0604020202020204" pitchFamily="34" charset="0"/>
              <a:buChar char="•"/>
            </a:pPr>
            <a:r>
              <a:rPr lang="en-GB" dirty="0" err="1"/>
              <a:t>Hakemuksen</a:t>
            </a:r>
            <a:r>
              <a:rPr lang="en-GB" dirty="0"/>
              <a:t> </a:t>
            </a:r>
            <a:r>
              <a:rPr lang="en-GB" dirty="0" err="1"/>
              <a:t>laadinta</a:t>
            </a:r>
            <a:endParaRPr lang="en-GB" dirty="0"/>
          </a:p>
          <a:p>
            <a:pPr marL="285750" indent="-285750">
              <a:buFont typeface="Arial" panose="020B0604020202020204" pitchFamily="34" charset="0"/>
              <a:buChar char="•"/>
            </a:pPr>
            <a:r>
              <a:rPr lang="en-GB" dirty="0" err="1"/>
              <a:t>Yhteenveto</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FI" dirty="0"/>
          </a:p>
        </p:txBody>
      </p:sp>
      <p:sp>
        <p:nvSpPr>
          <p:cNvPr id="3" name="Text Placeholder 2">
            <a:extLst>
              <a:ext uri="{FF2B5EF4-FFF2-40B4-BE49-F238E27FC236}">
                <a16:creationId xmlns:a16="http://schemas.microsoft.com/office/drawing/2014/main" id="{FAC5E7E2-DBF0-4D31-A4A3-A84E86B024B8}"/>
              </a:ext>
            </a:extLst>
          </p:cNvPr>
          <p:cNvSpPr>
            <a:spLocks noGrp="1"/>
          </p:cNvSpPr>
          <p:nvPr>
            <p:ph type="body" sz="quarter" idx="10"/>
          </p:nvPr>
        </p:nvSpPr>
        <p:spPr/>
        <p:txBody>
          <a:bodyPr/>
          <a:lstStyle/>
          <a:p>
            <a:endParaRPr lang="en-FI" dirty="0"/>
          </a:p>
        </p:txBody>
      </p:sp>
      <p:sp>
        <p:nvSpPr>
          <p:cNvPr id="4" name="Title 3">
            <a:extLst>
              <a:ext uri="{FF2B5EF4-FFF2-40B4-BE49-F238E27FC236}">
                <a16:creationId xmlns:a16="http://schemas.microsoft.com/office/drawing/2014/main" id="{CD4A3585-3438-4962-8D19-1C60DA057231}"/>
              </a:ext>
            </a:extLst>
          </p:cNvPr>
          <p:cNvSpPr>
            <a:spLocks noGrp="1"/>
          </p:cNvSpPr>
          <p:nvPr>
            <p:ph type="title"/>
          </p:nvPr>
        </p:nvSpPr>
        <p:spPr/>
        <p:txBody>
          <a:bodyPr/>
          <a:lstStyle/>
          <a:p>
            <a:r>
              <a:rPr lang="en-GB"/>
              <a:t>Agenda</a:t>
            </a:r>
            <a:endParaRPr lang="en-FI"/>
          </a:p>
        </p:txBody>
      </p:sp>
      <p:sp>
        <p:nvSpPr>
          <p:cNvPr id="5" name="Slide Number Placeholder 4">
            <a:extLst>
              <a:ext uri="{FF2B5EF4-FFF2-40B4-BE49-F238E27FC236}">
                <a16:creationId xmlns:a16="http://schemas.microsoft.com/office/drawing/2014/main" id="{D51BAFB5-4AFE-4AF6-A441-11E470F6118E}"/>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DCD3D7-7357-5D4F-A1EF-D04B4EADAB00}" type="slidenum">
              <a:rPr kumimoji="0" lang="en-US" sz="1000" b="0" i="0" u="none" strike="noStrike" kern="1200" cap="none" spc="0" normalizeH="0" baseline="0" noProof="0" smtClean="0">
                <a:ln>
                  <a:noFill/>
                </a:ln>
                <a:solidFill>
                  <a:srgbClr val="1D1E22">
                    <a:tint val="75000"/>
                  </a:srgbClr>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1D1E22">
                  <a:tint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3649187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1"/>
          </p:nvPr>
        </p:nvPicPr>
        <p:blipFill>
          <a:blip r:embed="rId3"/>
          <a:srcRect l="34" r="34"/>
          <a:stretch>
            <a:fillRect/>
          </a:stretch>
        </p:blipFill>
        <p:spPr>
          <a:prstGeom prst="rect">
            <a:avLst/>
          </a:prstGeom>
        </p:spPr>
      </p:pic>
      <p:sp>
        <p:nvSpPr>
          <p:cNvPr id="3" name="Text Placeholder 2"/>
          <p:cNvSpPr>
            <a:spLocks noGrp="1"/>
          </p:cNvSpPr>
          <p:nvPr>
            <p:ph type="body" sz="half" idx="2"/>
          </p:nvPr>
        </p:nvSpPr>
        <p:spPr>
          <a:xfrm>
            <a:off x="433877" y="1379254"/>
            <a:ext cx="6170124" cy="2685673"/>
          </a:xfrm>
        </p:spPr>
        <p:txBody>
          <a:bodyPr/>
          <a:lstStyle/>
          <a:p>
            <a:pPr marL="285750" indent="-285750">
              <a:buFont typeface="Arial" panose="020B0604020202020204" pitchFamily="34" charset="0"/>
              <a:buChar char="•"/>
            </a:pPr>
            <a:r>
              <a:rPr lang="en-US" dirty="0" err="1"/>
              <a:t>Auttaa</a:t>
            </a:r>
            <a:r>
              <a:rPr lang="en-US" dirty="0"/>
              <a:t> </a:t>
            </a:r>
            <a:r>
              <a:rPr lang="en-US" dirty="0" err="1"/>
              <a:t>käyttäjää</a:t>
            </a:r>
            <a:r>
              <a:rPr lang="en-US" dirty="0"/>
              <a:t> </a:t>
            </a:r>
            <a:r>
              <a:rPr lang="en-US" dirty="0" err="1"/>
              <a:t>teknisen</a:t>
            </a:r>
            <a:r>
              <a:rPr lang="en-US" dirty="0"/>
              <a:t> </a:t>
            </a:r>
            <a:r>
              <a:rPr lang="en-US" dirty="0" err="1"/>
              <a:t>tehtävän</a:t>
            </a:r>
            <a:r>
              <a:rPr lang="en-US" dirty="0"/>
              <a:t> </a:t>
            </a:r>
            <a:r>
              <a:rPr lang="en-US" dirty="0" err="1"/>
              <a:t>suorittamisessa</a:t>
            </a:r>
            <a:r>
              <a:rPr lang="en-US" dirty="0"/>
              <a:t> </a:t>
            </a:r>
          </a:p>
          <a:p>
            <a:pPr marL="742950" lvl="1" indent="-285750">
              <a:buFont typeface="Arial" panose="020B0604020202020204" pitchFamily="34" charset="0"/>
              <a:buChar char="•"/>
            </a:pPr>
            <a:r>
              <a:rPr lang="en-US" dirty="0" err="1"/>
              <a:t>jatkuva</a:t>
            </a:r>
            <a:r>
              <a:rPr lang="en-US" dirty="0"/>
              <a:t> tai </a:t>
            </a:r>
            <a:r>
              <a:rPr lang="en-US" dirty="0" err="1"/>
              <a:t>vuorovaikutteinen</a:t>
            </a:r>
            <a:r>
              <a:rPr lang="en-US" dirty="0"/>
              <a:t> </a:t>
            </a:r>
            <a:r>
              <a:rPr lang="en-US" dirty="0" err="1"/>
              <a:t>prosessi</a:t>
            </a:r>
            <a:endParaRPr lang="en-US" dirty="0"/>
          </a:p>
          <a:p>
            <a:pPr marL="742950" lvl="1" indent="-285750">
              <a:buFont typeface="Arial" panose="020B0604020202020204" pitchFamily="34" charset="0"/>
              <a:buChar char="•"/>
            </a:pPr>
            <a:r>
              <a:rPr lang="en-US" dirty="0" err="1"/>
              <a:t>tieto</a:t>
            </a:r>
            <a:r>
              <a:rPr lang="en-US" dirty="0"/>
              <a:t> </a:t>
            </a:r>
            <a:r>
              <a:rPr lang="en-US" dirty="0" err="1"/>
              <a:t>esitetään</a:t>
            </a:r>
            <a:r>
              <a:rPr lang="en-US" dirty="0"/>
              <a:t> </a:t>
            </a:r>
            <a:r>
              <a:rPr lang="en-US" dirty="0" err="1"/>
              <a:t>proaktiivisesti</a:t>
            </a:r>
            <a:r>
              <a:rPr lang="en-US" dirty="0"/>
              <a:t> ja </a:t>
            </a:r>
            <a:r>
              <a:rPr lang="en-US" dirty="0" err="1"/>
              <a:t>oikea-aikaisesti</a:t>
            </a:r>
            <a:r>
              <a:rPr lang="en-US" dirty="0"/>
              <a:t> -&gt; </a:t>
            </a:r>
            <a:r>
              <a:rPr lang="en-US" dirty="0" err="1"/>
              <a:t>tehtävä</a:t>
            </a:r>
            <a:r>
              <a:rPr lang="en-US" dirty="0"/>
              <a:t> </a:t>
            </a:r>
            <a:r>
              <a:rPr lang="en-US" dirty="0" err="1"/>
              <a:t>suoritettavissa</a:t>
            </a:r>
            <a:r>
              <a:rPr lang="en-US" dirty="0"/>
              <a:t> </a:t>
            </a:r>
            <a:r>
              <a:rPr lang="en-US" dirty="0" err="1"/>
              <a:t>tehokkaammin</a:t>
            </a:r>
            <a:r>
              <a:rPr lang="en-US" dirty="0"/>
              <a:t> tai </a:t>
            </a:r>
            <a:r>
              <a:rPr lang="en-US" dirty="0" err="1"/>
              <a:t>oikea-aikaisemmin</a:t>
            </a:r>
            <a:r>
              <a:rPr lang="en-US" dirty="0"/>
              <a:t> </a:t>
            </a:r>
          </a:p>
          <a:p>
            <a:pPr marL="742950" lvl="1" indent="-285750">
              <a:buFont typeface="Arial" panose="020B0604020202020204" pitchFamily="34" charset="0"/>
              <a:buChar char="•"/>
            </a:pPr>
            <a:r>
              <a:rPr lang="en-US" dirty="0" err="1"/>
              <a:t>teknisesti</a:t>
            </a:r>
            <a:r>
              <a:rPr lang="en-US" dirty="0"/>
              <a:t> </a:t>
            </a:r>
            <a:r>
              <a:rPr lang="en-US" dirty="0" err="1"/>
              <a:t>ristiriitaiset</a:t>
            </a:r>
            <a:r>
              <a:rPr lang="en-US" dirty="0"/>
              <a:t> </a:t>
            </a:r>
            <a:r>
              <a:rPr lang="en-US" dirty="0" err="1"/>
              <a:t>tavoitteet</a:t>
            </a:r>
            <a:endParaRPr lang="en-US" dirty="0"/>
          </a:p>
          <a:p>
            <a:pPr marL="742950" lvl="1" indent="-285750">
              <a:buFont typeface="Arial" panose="020B0604020202020204" pitchFamily="34" charset="0"/>
              <a:buChar char="•"/>
            </a:pPr>
            <a:r>
              <a:rPr lang="en-US" dirty="0" err="1"/>
              <a:t>Esimerkkejä</a:t>
            </a:r>
            <a:r>
              <a:rPr lang="en-US" dirty="0"/>
              <a:t> </a:t>
            </a:r>
            <a:r>
              <a:rPr lang="en-US" dirty="0" err="1"/>
              <a:t>kuvien</a:t>
            </a:r>
            <a:r>
              <a:rPr lang="en-US" dirty="0"/>
              <a:t> resolution </a:t>
            </a:r>
            <a:r>
              <a:rPr lang="en-US" dirty="0" err="1"/>
              <a:t>muuttuminen</a:t>
            </a:r>
            <a:r>
              <a:rPr lang="en-US" dirty="0"/>
              <a:t>, </a:t>
            </a:r>
            <a:r>
              <a:rPr lang="en-US" dirty="0" err="1"/>
              <a:t>jalkapallopelin</a:t>
            </a:r>
            <a:r>
              <a:rPr lang="en-US" dirty="0"/>
              <a:t> “</a:t>
            </a:r>
            <a:r>
              <a:rPr lang="en-US" dirty="0" err="1"/>
              <a:t>pelaaja</a:t>
            </a:r>
            <a:r>
              <a:rPr lang="en-US" dirty="0"/>
              <a:t> </a:t>
            </a:r>
            <a:r>
              <a:rPr lang="en-US" dirty="0" err="1"/>
              <a:t>näytön</a:t>
            </a:r>
            <a:r>
              <a:rPr lang="en-US" dirty="0"/>
              <a:t> </a:t>
            </a:r>
            <a:r>
              <a:rPr lang="en-US" dirty="0" err="1"/>
              <a:t>ulkopuolella</a:t>
            </a:r>
            <a:r>
              <a:rPr lang="en-US" dirty="0"/>
              <a:t>” </a:t>
            </a:r>
            <a:r>
              <a:rPr lang="en-US" dirty="0" err="1"/>
              <a:t>merkki</a:t>
            </a:r>
            <a:r>
              <a:rPr lang="en-US" dirty="0"/>
              <a:t> , </a:t>
            </a:r>
            <a:r>
              <a:rPr lang="en-US" dirty="0" err="1"/>
              <a:t>implantin</a:t>
            </a:r>
            <a:r>
              <a:rPr lang="en-US" dirty="0"/>
              <a:t> </a:t>
            </a:r>
            <a:r>
              <a:rPr lang="en-US" dirty="0" err="1"/>
              <a:t>näyttäminen</a:t>
            </a:r>
            <a:r>
              <a:rPr lang="en-US" dirty="0"/>
              <a:t> </a:t>
            </a:r>
            <a:r>
              <a:rPr lang="en-US" dirty="0" err="1"/>
              <a:t>niin</a:t>
            </a:r>
            <a:r>
              <a:rPr lang="en-US" dirty="0"/>
              <a:t>, </a:t>
            </a:r>
            <a:r>
              <a:rPr lang="en-US" dirty="0" err="1"/>
              <a:t>että</a:t>
            </a:r>
            <a:r>
              <a:rPr lang="en-US" dirty="0"/>
              <a:t> </a:t>
            </a:r>
            <a:r>
              <a:rPr lang="en-US" dirty="0" err="1"/>
              <a:t>kirurgi</a:t>
            </a:r>
            <a:r>
              <a:rPr lang="en-US" dirty="0"/>
              <a:t> </a:t>
            </a:r>
            <a:r>
              <a:rPr lang="en-US" dirty="0" err="1"/>
              <a:t>osaa</a:t>
            </a:r>
            <a:r>
              <a:rPr lang="en-US" dirty="0"/>
              <a:t> </a:t>
            </a:r>
            <a:r>
              <a:rPr lang="en-US" dirty="0" err="1"/>
              <a:t>asettaa</a:t>
            </a:r>
            <a:r>
              <a:rPr lang="en-US" dirty="0"/>
              <a:t> </a:t>
            </a:r>
            <a:r>
              <a:rPr lang="en-US" dirty="0" err="1"/>
              <a:t>tarkemmin</a:t>
            </a:r>
            <a:r>
              <a:rPr lang="en-US" dirty="0"/>
              <a:t> </a:t>
            </a:r>
            <a:r>
              <a:rPr lang="en-US" dirty="0" err="1"/>
              <a:t>paikalleen</a:t>
            </a:r>
            <a:endParaRPr lang="en-US" dirty="0"/>
          </a:p>
          <a:p>
            <a:pPr marL="285750" indent="-285750">
              <a:buFont typeface="Arial" panose="020B0604020202020204" pitchFamily="34" charset="0"/>
              <a:buChar char="•"/>
            </a:pPr>
            <a:r>
              <a:rPr lang="en-US" dirty="0" err="1"/>
              <a:t>Hyödyntää</a:t>
            </a:r>
            <a:r>
              <a:rPr lang="en-US" dirty="0"/>
              <a:t> </a:t>
            </a:r>
            <a:r>
              <a:rPr lang="en-US" dirty="0" err="1"/>
              <a:t>ihmisen</a:t>
            </a:r>
            <a:r>
              <a:rPr lang="en-US" dirty="0"/>
              <a:t> </a:t>
            </a:r>
            <a:r>
              <a:rPr lang="en-US" dirty="0" err="1"/>
              <a:t>fysiologiaa</a:t>
            </a:r>
            <a:endParaRPr lang="en-US" dirty="0"/>
          </a:p>
          <a:p>
            <a:pPr marL="742950" lvl="1" indent="-285750">
              <a:buFont typeface="Arial" panose="020B0604020202020204" pitchFamily="34" charset="0"/>
              <a:buChar char="•"/>
            </a:pPr>
            <a:r>
              <a:rPr lang="en-US" dirty="0" err="1"/>
              <a:t>Näytetään</a:t>
            </a:r>
            <a:r>
              <a:rPr lang="en-US" dirty="0"/>
              <a:t> </a:t>
            </a:r>
            <a:r>
              <a:rPr lang="en-US" dirty="0" err="1"/>
              <a:t>näytössä</a:t>
            </a:r>
            <a:r>
              <a:rPr lang="en-US" dirty="0"/>
              <a:t> </a:t>
            </a:r>
            <a:r>
              <a:rPr lang="en-US" dirty="0" err="1"/>
              <a:t>lähellä</a:t>
            </a:r>
            <a:r>
              <a:rPr lang="en-US" dirty="0"/>
              <a:t> </a:t>
            </a:r>
            <a:r>
              <a:rPr lang="en-US" dirty="0" err="1"/>
              <a:t>nykyistä</a:t>
            </a:r>
            <a:r>
              <a:rPr lang="en-US" dirty="0"/>
              <a:t> </a:t>
            </a:r>
            <a:r>
              <a:rPr lang="en-US" dirty="0" err="1"/>
              <a:t>näön</a:t>
            </a:r>
            <a:r>
              <a:rPr lang="en-US" dirty="0"/>
              <a:t> </a:t>
            </a:r>
            <a:r>
              <a:rPr lang="en-US" dirty="0" err="1"/>
              <a:t>kohdistumispistettä</a:t>
            </a:r>
            <a:r>
              <a:rPr lang="en-US" dirty="0"/>
              <a:t>, </a:t>
            </a:r>
            <a:r>
              <a:rPr lang="en-US" dirty="0" err="1"/>
              <a:t>jotta</a:t>
            </a:r>
            <a:r>
              <a:rPr lang="en-US" dirty="0"/>
              <a:t> </a:t>
            </a:r>
            <a:r>
              <a:rPr lang="en-US" dirty="0" err="1"/>
              <a:t>nähdään</a:t>
            </a:r>
            <a:r>
              <a:rPr lang="en-US" dirty="0"/>
              <a:t> </a:t>
            </a:r>
            <a:r>
              <a:rPr lang="en-US" dirty="0" err="1"/>
              <a:t>heti</a:t>
            </a:r>
            <a:endParaRPr lang="en-US" dirty="0"/>
          </a:p>
          <a:p>
            <a:pPr marL="742950" lvl="1" indent="-285750">
              <a:buFont typeface="Arial" panose="020B0604020202020204" pitchFamily="34" charset="0"/>
              <a:buChar char="•"/>
            </a:pPr>
            <a:r>
              <a:rPr lang="en-US" dirty="0" err="1"/>
              <a:t>Peräkkäisten</a:t>
            </a:r>
            <a:r>
              <a:rPr lang="en-US" dirty="0"/>
              <a:t> </a:t>
            </a:r>
            <a:r>
              <a:rPr lang="en-US" dirty="0" err="1"/>
              <a:t>kuvien</a:t>
            </a:r>
            <a:r>
              <a:rPr lang="en-US" dirty="0"/>
              <a:t> </a:t>
            </a:r>
            <a:r>
              <a:rPr lang="en-US" dirty="0" err="1"/>
              <a:t>näytön</a:t>
            </a:r>
            <a:r>
              <a:rPr lang="en-US" dirty="0"/>
              <a:t> </a:t>
            </a:r>
            <a:r>
              <a:rPr lang="en-US" dirty="0" err="1"/>
              <a:t>ajastaminen</a:t>
            </a:r>
            <a:r>
              <a:rPr lang="en-US" dirty="0"/>
              <a:t> </a:t>
            </a:r>
            <a:r>
              <a:rPr lang="en-US" dirty="0" err="1"/>
              <a:t>visuaalisen</a:t>
            </a:r>
            <a:r>
              <a:rPr lang="en-US" dirty="0"/>
              <a:t> </a:t>
            </a:r>
            <a:r>
              <a:rPr lang="en-US" dirty="0" err="1"/>
              <a:t>havaintokyvyn</a:t>
            </a:r>
            <a:r>
              <a:rPr lang="en-US" dirty="0"/>
              <a:t> </a:t>
            </a:r>
            <a:r>
              <a:rPr lang="en-US" dirty="0" err="1"/>
              <a:t>perusteella</a:t>
            </a:r>
            <a:endParaRPr lang="en-US" dirty="0"/>
          </a:p>
          <a:p>
            <a:pPr marL="742950" lvl="1" indent="-285750">
              <a:buFont typeface="Arial" panose="020B0604020202020204" pitchFamily="34" charset="0"/>
              <a:buChar char="•"/>
            </a:pPr>
            <a:endParaRPr lang="en-US" sz="800" dirty="0"/>
          </a:p>
          <a:p>
            <a:r>
              <a:rPr lang="en-US" dirty="0" err="1"/>
              <a:t>Pitää</a:t>
            </a:r>
            <a:r>
              <a:rPr lang="en-US" dirty="0"/>
              <a:t> </a:t>
            </a:r>
            <a:r>
              <a:rPr lang="en-US" dirty="0" err="1"/>
              <a:t>pystyä</a:t>
            </a:r>
            <a:r>
              <a:rPr lang="en-US" dirty="0"/>
              <a:t> </a:t>
            </a:r>
            <a:r>
              <a:rPr lang="en-US" dirty="0" err="1"/>
              <a:t>osoittamaan</a:t>
            </a:r>
            <a:r>
              <a:rPr lang="en-US" dirty="0"/>
              <a:t> </a:t>
            </a:r>
            <a:r>
              <a:rPr lang="en-US" dirty="0" err="1"/>
              <a:t>suht</a:t>
            </a:r>
            <a:r>
              <a:rPr lang="en-US" dirty="0"/>
              <a:t>. </a:t>
            </a:r>
            <a:r>
              <a:rPr lang="en-US" dirty="0" err="1"/>
              <a:t>luotettavasti</a:t>
            </a:r>
            <a:endParaRPr lang="en-US" dirty="0"/>
          </a:p>
        </p:txBody>
      </p:sp>
      <p:sp>
        <p:nvSpPr>
          <p:cNvPr id="4" name="Text Placeholder 3"/>
          <p:cNvSpPr>
            <a:spLocks noGrp="1"/>
          </p:cNvSpPr>
          <p:nvPr>
            <p:ph type="body" sz="quarter" idx="10"/>
          </p:nvPr>
        </p:nvSpPr>
        <p:spPr/>
        <p:txBody>
          <a:bodyPr/>
          <a:lstStyle/>
          <a:p>
            <a:r>
              <a:rPr lang="fi-FI" dirty="0"/>
              <a:t>Teknistä (=mahdollisesti patentoitavissa), jos</a:t>
            </a:r>
          </a:p>
        </p:txBody>
      </p:sp>
      <p:sp>
        <p:nvSpPr>
          <p:cNvPr id="5" name="Title 4"/>
          <p:cNvSpPr>
            <a:spLocks noGrp="1"/>
          </p:cNvSpPr>
          <p:nvPr>
            <p:ph type="title"/>
          </p:nvPr>
        </p:nvSpPr>
        <p:spPr/>
        <p:txBody>
          <a:bodyPr/>
          <a:lstStyle/>
          <a:p>
            <a:r>
              <a:rPr lang="fi-FI" dirty="0"/>
              <a:t>Tiedon esittäminen</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507547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1"/>
          </p:nvPr>
        </p:nvPicPr>
        <p:blipFill>
          <a:blip r:embed="rId3"/>
          <a:srcRect l="34" r="34"/>
          <a:stretch>
            <a:fillRect/>
          </a:stretch>
        </p:blipFill>
        <p:spPr>
          <a:prstGeom prst="rect">
            <a:avLst/>
          </a:prstGeom>
        </p:spPr>
      </p:pic>
      <p:sp>
        <p:nvSpPr>
          <p:cNvPr id="3" name="Text Placeholder 2"/>
          <p:cNvSpPr>
            <a:spLocks noGrp="1"/>
          </p:cNvSpPr>
          <p:nvPr>
            <p:ph type="body" sz="half" idx="2"/>
          </p:nvPr>
        </p:nvSpPr>
        <p:spPr>
          <a:xfrm>
            <a:off x="392581" y="853135"/>
            <a:ext cx="6170124" cy="2685673"/>
          </a:xfrm>
        </p:spPr>
        <p:txBody>
          <a:bodyPr/>
          <a:lstStyle/>
          <a:p>
            <a:r>
              <a:rPr lang="fi-FI" dirty="0"/>
              <a:t>Käyttäjän syötettä määrittävät piirteet todennäköisemmin teknisiä kuin se, mitä käyttäjälle esitetään</a:t>
            </a:r>
          </a:p>
          <a:p>
            <a:endParaRPr lang="fi-FI" sz="800" dirty="0"/>
          </a:p>
          <a:p>
            <a:r>
              <a:rPr lang="fi-FI" sz="1400" dirty="0"/>
              <a:t>Teknistä on</a:t>
            </a:r>
          </a:p>
          <a:p>
            <a:pPr marL="285750" indent="-285750">
              <a:buFont typeface="Arial" panose="020B0604020202020204" pitchFamily="34" charset="0"/>
              <a:buChar char="•"/>
            </a:pPr>
            <a:r>
              <a:rPr lang="fi-FI" sz="1400" dirty="0"/>
              <a:t>Mekanismi, jolla syöte saadaan</a:t>
            </a:r>
          </a:p>
          <a:p>
            <a:pPr marL="285750" indent="-285750">
              <a:buFont typeface="Arial" panose="020B0604020202020204" pitchFamily="34" charset="0"/>
              <a:buChar char="•"/>
            </a:pPr>
            <a:r>
              <a:rPr lang="fi-FI" sz="1400" dirty="0"/>
              <a:t>Syötteen havaitsemisen tapa, jos </a:t>
            </a:r>
            <a:r>
              <a:rPr lang="fi-FI" sz="1400" dirty="0" err="1"/>
              <a:t>esim</a:t>
            </a:r>
            <a:r>
              <a:rPr lang="fi-FI" sz="1400" dirty="0"/>
              <a:t> parantaa eleen tunnistusta tai vähentää eleen tunnistuksen aiheuttamaa prosessointikuormaa</a:t>
            </a:r>
          </a:p>
          <a:p>
            <a:endParaRPr lang="fi-FI" sz="1400" dirty="0"/>
          </a:p>
          <a:p>
            <a:r>
              <a:rPr lang="fi-FI" sz="1400" dirty="0"/>
              <a:t>Teknistä ei ole </a:t>
            </a:r>
          </a:p>
          <a:p>
            <a:pPr marL="285750" indent="-285750">
              <a:buFont typeface="Arial" panose="020B0604020202020204" pitchFamily="34" charset="0"/>
              <a:buChar char="•"/>
            </a:pPr>
            <a:r>
              <a:rPr lang="fi-FI" sz="1400" dirty="0"/>
              <a:t>havainnollinen layout</a:t>
            </a:r>
          </a:p>
          <a:p>
            <a:pPr marL="285750" indent="-285750">
              <a:buFont typeface="Arial" panose="020B0604020202020204" pitchFamily="34" charset="0"/>
              <a:buChar char="•"/>
            </a:pPr>
            <a:r>
              <a:rPr lang="fi-FI" sz="1400" dirty="0"/>
              <a:t>käyttäjän päätöksentekoprosessin helpottaminen käyttöliittymän avulla</a:t>
            </a:r>
          </a:p>
          <a:p>
            <a:pPr marL="285750" indent="-285750">
              <a:buFont typeface="Arial" panose="020B0604020202020204" pitchFamily="34" charset="0"/>
              <a:buChar char="•"/>
            </a:pPr>
            <a:r>
              <a:rPr lang="fi-FI" sz="1400" dirty="0"/>
              <a:t>tarvittavien syötteiden määrän vähentäminen (jos perustuu käyttäjän osaamisen tasoon tai mieltymyksiin)</a:t>
            </a:r>
          </a:p>
          <a:p>
            <a:pPr marL="285750" indent="-285750">
              <a:buFont typeface="Arial" panose="020B0604020202020204" pitchFamily="34" charset="0"/>
              <a:buChar char="•"/>
            </a:pPr>
            <a:r>
              <a:rPr lang="fi-FI" sz="1400" dirty="0"/>
              <a:t>syötteen antotavat – paitsi jos niillä saadaan fyysinen, </a:t>
            </a:r>
            <a:r>
              <a:rPr lang="fi-FI" sz="1400" dirty="0" err="1"/>
              <a:t>ergonometrinen</a:t>
            </a:r>
            <a:r>
              <a:rPr lang="fi-FI" sz="1400" dirty="0"/>
              <a:t> etu</a:t>
            </a:r>
          </a:p>
        </p:txBody>
      </p:sp>
      <p:sp>
        <p:nvSpPr>
          <p:cNvPr id="5" name="Title 4"/>
          <p:cNvSpPr>
            <a:spLocks noGrp="1"/>
          </p:cNvSpPr>
          <p:nvPr>
            <p:ph type="title"/>
          </p:nvPr>
        </p:nvSpPr>
        <p:spPr/>
        <p:txBody>
          <a:bodyPr/>
          <a:lstStyle/>
          <a:p>
            <a:r>
              <a:rPr lang="fi-FI" dirty="0"/>
              <a:t>Käyttöliittymät </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816348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1"/>
          </p:nvPr>
        </p:nvPicPr>
        <p:blipFill>
          <a:blip r:embed="rId3"/>
          <a:srcRect l="34" r="34"/>
          <a:stretch>
            <a:fillRect/>
          </a:stretch>
        </p:blipFill>
        <p:spPr>
          <a:prstGeom prst="rect">
            <a:avLst/>
          </a:prstGeom>
        </p:spPr>
      </p:pic>
      <p:sp>
        <p:nvSpPr>
          <p:cNvPr id="3" name="Text Placeholder 2"/>
          <p:cNvSpPr>
            <a:spLocks noGrp="1"/>
          </p:cNvSpPr>
          <p:nvPr>
            <p:ph type="body" sz="half" idx="2"/>
          </p:nvPr>
        </p:nvSpPr>
        <p:spPr>
          <a:xfrm>
            <a:off x="392581" y="853135"/>
            <a:ext cx="6170124" cy="2685673"/>
          </a:xfrm>
        </p:spPr>
        <p:txBody>
          <a:bodyPr/>
          <a:lstStyle/>
          <a:p>
            <a:r>
              <a:rPr lang="fi-FI" dirty="0"/>
              <a:t>Matemaattinen menetelmä / älyllinen toiminta</a:t>
            </a:r>
          </a:p>
          <a:p>
            <a:endParaRPr lang="fi-FI" sz="800" dirty="0"/>
          </a:p>
          <a:p>
            <a:r>
              <a:rPr lang="en-GB" dirty="0" err="1"/>
              <a:t>Simuloitavan</a:t>
            </a:r>
            <a:r>
              <a:rPr lang="en-GB" dirty="0"/>
              <a:t> </a:t>
            </a:r>
            <a:r>
              <a:rPr lang="en-GB" dirty="0" err="1"/>
              <a:t>järjestelmän</a:t>
            </a:r>
            <a:r>
              <a:rPr lang="en-GB" dirty="0"/>
              <a:t> </a:t>
            </a:r>
            <a:r>
              <a:rPr lang="en-GB" dirty="0" err="1"/>
              <a:t>teknisyys</a:t>
            </a:r>
            <a:r>
              <a:rPr lang="en-GB" dirty="0"/>
              <a:t> tai </a:t>
            </a:r>
            <a:r>
              <a:rPr lang="en-GB" dirty="0" err="1"/>
              <a:t>teknisten</a:t>
            </a:r>
            <a:r>
              <a:rPr lang="en-GB" dirty="0"/>
              <a:t> </a:t>
            </a:r>
            <a:r>
              <a:rPr lang="en-GB" dirty="0" err="1"/>
              <a:t>periaatteiden</a:t>
            </a:r>
            <a:r>
              <a:rPr lang="en-GB" dirty="0"/>
              <a:t> </a:t>
            </a:r>
            <a:r>
              <a:rPr lang="en-GB" dirty="0" err="1"/>
              <a:t>käyttäminen</a:t>
            </a:r>
            <a:r>
              <a:rPr lang="en-GB" dirty="0"/>
              <a:t> tai </a:t>
            </a:r>
            <a:r>
              <a:rPr lang="en-GB" dirty="0" err="1"/>
              <a:t>lopputuloksen</a:t>
            </a:r>
            <a:r>
              <a:rPr lang="en-GB" dirty="0"/>
              <a:t> </a:t>
            </a:r>
            <a:r>
              <a:rPr lang="en-GB" dirty="0" err="1"/>
              <a:t>tarkkuus</a:t>
            </a:r>
            <a:r>
              <a:rPr lang="en-GB" dirty="0"/>
              <a:t> </a:t>
            </a:r>
            <a:r>
              <a:rPr lang="en-GB" dirty="0" err="1"/>
              <a:t>eivät</a:t>
            </a:r>
            <a:r>
              <a:rPr lang="en-GB" dirty="0"/>
              <a:t> </a:t>
            </a:r>
            <a:r>
              <a:rPr lang="en-GB" dirty="0" err="1"/>
              <a:t>yksistään</a:t>
            </a:r>
            <a:r>
              <a:rPr lang="en-GB" dirty="0"/>
              <a:t> </a:t>
            </a:r>
            <a:r>
              <a:rPr lang="en-GB" dirty="0" err="1"/>
              <a:t>tuo</a:t>
            </a:r>
            <a:r>
              <a:rPr lang="en-GB" dirty="0"/>
              <a:t> </a:t>
            </a:r>
            <a:r>
              <a:rPr lang="en-GB" dirty="0" err="1"/>
              <a:t>teknistä</a:t>
            </a:r>
            <a:r>
              <a:rPr lang="en-GB" dirty="0"/>
              <a:t> </a:t>
            </a:r>
            <a:r>
              <a:rPr lang="en-GB" dirty="0" err="1"/>
              <a:t>lisätehoa</a:t>
            </a:r>
            <a:endParaRPr lang="en-GB" dirty="0"/>
          </a:p>
          <a:p>
            <a:r>
              <a:rPr lang="en-GB" dirty="0" err="1"/>
              <a:t>Patentoitavissa</a:t>
            </a:r>
            <a:r>
              <a:rPr lang="en-GB" dirty="0"/>
              <a:t> </a:t>
            </a:r>
            <a:r>
              <a:rPr lang="en-GB" dirty="0" err="1"/>
              <a:t>samoin</a:t>
            </a:r>
            <a:r>
              <a:rPr lang="en-GB" dirty="0"/>
              <a:t> </a:t>
            </a:r>
            <a:r>
              <a:rPr lang="en-GB" dirty="0" err="1"/>
              <a:t>edellytyksin</a:t>
            </a:r>
            <a:r>
              <a:rPr lang="en-GB" dirty="0"/>
              <a:t> </a:t>
            </a:r>
            <a:r>
              <a:rPr lang="en-GB" dirty="0" err="1"/>
              <a:t>kuin</a:t>
            </a:r>
            <a:r>
              <a:rPr lang="en-GB" dirty="0"/>
              <a:t> </a:t>
            </a:r>
            <a:r>
              <a:rPr lang="en-GB" dirty="0" err="1"/>
              <a:t>matemaattinen</a:t>
            </a:r>
            <a:r>
              <a:rPr lang="en-GB" dirty="0"/>
              <a:t> </a:t>
            </a:r>
            <a:r>
              <a:rPr lang="en-GB" dirty="0" err="1"/>
              <a:t>menetelmä</a:t>
            </a:r>
            <a:r>
              <a:rPr lang="en-GB" dirty="0"/>
              <a:t>,</a:t>
            </a:r>
          </a:p>
          <a:p>
            <a:r>
              <a:rPr lang="en-GB" dirty="0" err="1"/>
              <a:t>esimerkiksi</a:t>
            </a:r>
            <a:r>
              <a:rPr lang="en-GB" dirty="0"/>
              <a:t>, </a:t>
            </a:r>
            <a:r>
              <a:rPr lang="en-GB" dirty="0" err="1"/>
              <a:t>jos</a:t>
            </a:r>
            <a:r>
              <a:rPr lang="en-GB" dirty="0"/>
              <a:t> </a:t>
            </a:r>
          </a:p>
          <a:p>
            <a:pPr marL="628650" lvl="1" indent="-171450">
              <a:buFont typeface="Arial" panose="020B0604020202020204" pitchFamily="34" charset="0"/>
              <a:buChar char="•"/>
            </a:pPr>
            <a:r>
              <a:rPr lang="en-GB" dirty="0" err="1"/>
              <a:t>lopputulosdata</a:t>
            </a:r>
            <a:r>
              <a:rPr lang="en-GB" dirty="0"/>
              <a:t> </a:t>
            </a:r>
            <a:r>
              <a:rPr lang="en-GB" dirty="0" err="1"/>
              <a:t>sovitettu</a:t>
            </a:r>
            <a:r>
              <a:rPr lang="en-GB" dirty="0"/>
              <a:t> </a:t>
            </a:r>
            <a:r>
              <a:rPr lang="en-GB" dirty="0" err="1"/>
              <a:t>aiottuun</a:t>
            </a:r>
            <a:r>
              <a:rPr lang="en-GB" dirty="0"/>
              <a:t> </a:t>
            </a:r>
            <a:r>
              <a:rPr lang="en-GB" dirty="0" err="1"/>
              <a:t>käyttöön</a:t>
            </a:r>
            <a:r>
              <a:rPr lang="en-GB" dirty="0"/>
              <a:t> (</a:t>
            </a:r>
            <a:r>
              <a:rPr lang="en-GB" dirty="0" err="1"/>
              <a:t>esim</a:t>
            </a:r>
            <a:r>
              <a:rPr lang="en-GB" dirty="0"/>
              <a:t>. </a:t>
            </a:r>
            <a:r>
              <a:rPr lang="en-GB" dirty="0" err="1"/>
              <a:t>teknisen</a:t>
            </a:r>
            <a:r>
              <a:rPr lang="en-GB" dirty="0"/>
              <a:t> </a:t>
            </a:r>
            <a:r>
              <a:rPr lang="en-GB" dirty="0" err="1"/>
              <a:t>laitteen</a:t>
            </a:r>
            <a:r>
              <a:rPr lang="en-GB" dirty="0"/>
              <a:t> </a:t>
            </a:r>
            <a:r>
              <a:rPr lang="en-GB" dirty="0" err="1"/>
              <a:t>ohjausdataa</a:t>
            </a:r>
            <a:r>
              <a:rPr lang="en-GB" dirty="0"/>
              <a:t>), </a:t>
            </a:r>
            <a:r>
              <a:rPr lang="en-GB" dirty="0" err="1"/>
              <a:t>vaatimusten</a:t>
            </a:r>
            <a:r>
              <a:rPr lang="en-GB" dirty="0"/>
              <a:t> </a:t>
            </a:r>
            <a:r>
              <a:rPr lang="en-GB" dirty="0" err="1"/>
              <a:t>suljettava</a:t>
            </a:r>
            <a:r>
              <a:rPr lang="en-GB" dirty="0"/>
              <a:t> pois </a:t>
            </a:r>
            <a:r>
              <a:rPr lang="en-GB" dirty="0" err="1"/>
              <a:t>ei-tekninen</a:t>
            </a:r>
            <a:r>
              <a:rPr lang="en-GB" dirty="0"/>
              <a:t> </a:t>
            </a:r>
            <a:r>
              <a:rPr lang="en-GB" dirty="0" err="1"/>
              <a:t>käyttö</a:t>
            </a:r>
            <a:endParaRPr lang="en-GB" dirty="0"/>
          </a:p>
          <a:p>
            <a:pPr marL="628650" lvl="1" indent="-171450">
              <a:buFont typeface="Arial" panose="020B0604020202020204" pitchFamily="34" charset="0"/>
              <a:buChar char="•"/>
            </a:pPr>
            <a:r>
              <a:rPr lang="en-GB" dirty="0" err="1"/>
              <a:t>syöte</a:t>
            </a:r>
            <a:r>
              <a:rPr lang="en-GB" dirty="0"/>
              <a:t> </a:t>
            </a:r>
            <a:r>
              <a:rPr lang="en-GB" dirty="0" err="1"/>
              <a:t>vuorovaikutuksessa</a:t>
            </a:r>
            <a:r>
              <a:rPr lang="en-GB" dirty="0"/>
              <a:t> </a:t>
            </a:r>
            <a:r>
              <a:rPr lang="en-GB" dirty="0" err="1"/>
              <a:t>reaalimaailman</a:t>
            </a:r>
            <a:r>
              <a:rPr lang="en-GB" dirty="0"/>
              <a:t> </a:t>
            </a:r>
            <a:r>
              <a:rPr lang="en-GB" dirty="0" err="1"/>
              <a:t>kanssa</a:t>
            </a:r>
            <a:r>
              <a:rPr lang="en-GB" dirty="0"/>
              <a:t>, </a:t>
            </a:r>
            <a:r>
              <a:rPr lang="en-GB" dirty="0" err="1"/>
              <a:t>esim</a:t>
            </a:r>
            <a:r>
              <a:rPr lang="en-GB" dirty="0"/>
              <a:t> </a:t>
            </a:r>
            <a:r>
              <a:rPr lang="en-GB" dirty="0" err="1"/>
              <a:t>kohteesta</a:t>
            </a:r>
            <a:r>
              <a:rPr lang="en-GB" dirty="0"/>
              <a:t> </a:t>
            </a:r>
            <a:r>
              <a:rPr lang="en-GB" dirty="0" err="1"/>
              <a:t>mitatut</a:t>
            </a:r>
            <a:r>
              <a:rPr lang="en-GB" dirty="0"/>
              <a:t> </a:t>
            </a:r>
            <a:r>
              <a:rPr lang="en-GB" dirty="0" err="1"/>
              <a:t>arvot</a:t>
            </a:r>
            <a:r>
              <a:rPr lang="en-GB" dirty="0"/>
              <a:t> </a:t>
            </a:r>
            <a:r>
              <a:rPr lang="en-GB" dirty="0" err="1"/>
              <a:t>syötteenä</a:t>
            </a:r>
            <a:r>
              <a:rPr lang="en-GB" dirty="0"/>
              <a:t> </a:t>
            </a:r>
            <a:r>
              <a:rPr lang="en-GB" dirty="0" err="1"/>
              <a:t>osana</a:t>
            </a:r>
            <a:r>
              <a:rPr lang="en-GB" dirty="0"/>
              <a:t> </a:t>
            </a:r>
            <a:r>
              <a:rPr lang="en-GB" dirty="0" err="1"/>
              <a:t>epäsuoraa</a:t>
            </a:r>
            <a:r>
              <a:rPr lang="en-GB" dirty="0"/>
              <a:t> </a:t>
            </a:r>
            <a:r>
              <a:rPr lang="en-GB" dirty="0" err="1"/>
              <a:t>mittausmenetelmää</a:t>
            </a:r>
            <a:r>
              <a:rPr lang="en-GB" dirty="0"/>
              <a:t> (</a:t>
            </a:r>
            <a:r>
              <a:rPr lang="en-GB" dirty="0" err="1"/>
              <a:t>aiotulla</a:t>
            </a:r>
            <a:r>
              <a:rPr lang="en-GB" dirty="0"/>
              <a:t> </a:t>
            </a:r>
            <a:r>
              <a:rPr lang="en-GB" dirty="0" err="1"/>
              <a:t>käytöllä</a:t>
            </a:r>
            <a:r>
              <a:rPr lang="en-GB" dirty="0"/>
              <a:t> </a:t>
            </a:r>
            <a:r>
              <a:rPr lang="en-GB" dirty="0" err="1"/>
              <a:t>ei</a:t>
            </a:r>
            <a:r>
              <a:rPr lang="en-GB" dirty="0"/>
              <a:t> </a:t>
            </a:r>
            <a:r>
              <a:rPr lang="en-GB" dirty="0" err="1"/>
              <a:t>väliä</a:t>
            </a:r>
            <a:r>
              <a:rPr lang="en-GB" dirty="0"/>
              <a:t>)</a:t>
            </a:r>
          </a:p>
          <a:p>
            <a:pPr marL="628650" lvl="1"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G1/19 </a:t>
            </a:r>
            <a:r>
              <a:rPr lang="en-GB" dirty="0" err="1"/>
              <a:t>päätös</a:t>
            </a:r>
            <a:r>
              <a:rPr lang="en-GB" dirty="0"/>
              <a:t> </a:t>
            </a:r>
            <a:r>
              <a:rPr lang="en-GB" dirty="0" err="1"/>
              <a:t>vuodelta</a:t>
            </a:r>
            <a:r>
              <a:rPr lang="en-GB" dirty="0"/>
              <a:t> 2021 </a:t>
            </a:r>
            <a:r>
              <a:rPr lang="en-GB" dirty="0" err="1"/>
              <a:t>tiukensi</a:t>
            </a:r>
            <a:r>
              <a:rPr lang="en-GB" dirty="0"/>
              <a:t> </a:t>
            </a:r>
            <a:r>
              <a:rPr lang="en-GB" dirty="0" err="1"/>
              <a:t>tulkintaa</a:t>
            </a:r>
            <a:endParaRPr lang="en-GB" dirty="0"/>
          </a:p>
          <a:p>
            <a:pPr marL="285750" indent="-285750">
              <a:buFont typeface="Arial" panose="020B0604020202020204" pitchFamily="34" charset="0"/>
              <a:buChar char="•"/>
            </a:pPr>
            <a:endParaRPr lang="fi-FI" sz="1400" dirty="0"/>
          </a:p>
        </p:txBody>
      </p:sp>
      <p:sp>
        <p:nvSpPr>
          <p:cNvPr id="5" name="Title 4"/>
          <p:cNvSpPr>
            <a:spLocks noGrp="1"/>
          </p:cNvSpPr>
          <p:nvPr>
            <p:ph type="title"/>
          </p:nvPr>
        </p:nvSpPr>
        <p:spPr>
          <a:xfrm>
            <a:off x="392580" y="397571"/>
            <a:ext cx="6377053" cy="455564"/>
          </a:xfrm>
        </p:spPr>
        <p:txBody>
          <a:bodyPr/>
          <a:lstStyle/>
          <a:p>
            <a:r>
              <a:rPr lang="fi-FI" dirty="0"/>
              <a:t>Simulointi (sis. suunnittelu, mallintaminen</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18141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91B394-F694-47AD-9C82-9B8E368AE325}"/>
              </a:ext>
            </a:extLst>
          </p:cNvPr>
          <p:cNvSpPr>
            <a:spLocks noGrp="1"/>
          </p:cNvSpPr>
          <p:nvPr>
            <p:ph type="pic" idx="11"/>
          </p:nvPr>
        </p:nvSpPr>
        <p:spPr/>
      </p:sp>
      <p:sp>
        <p:nvSpPr>
          <p:cNvPr id="8" name="Text Placeholder 7">
            <a:extLst>
              <a:ext uri="{FF2B5EF4-FFF2-40B4-BE49-F238E27FC236}">
                <a16:creationId xmlns:a16="http://schemas.microsoft.com/office/drawing/2014/main" id="{9D00048C-9A24-4153-937D-F8CF887D5410}"/>
              </a:ext>
            </a:extLst>
          </p:cNvPr>
          <p:cNvSpPr>
            <a:spLocks noGrp="1"/>
          </p:cNvSpPr>
          <p:nvPr>
            <p:ph type="body" sz="quarter" idx="10"/>
          </p:nvPr>
        </p:nvSpPr>
        <p:spPr/>
        <p:txBody>
          <a:bodyPr/>
          <a:lstStyle/>
          <a:p>
            <a:r>
              <a:rPr lang="fi-FI" dirty="0"/>
              <a:t>Ohjeet ja esimerkit perustuvat luokittelevaan koneoppimiseen</a:t>
            </a:r>
            <a:endParaRPr lang="en-US" dirty="0"/>
          </a:p>
        </p:txBody>
      </p:sp>
      <p:sp>
        <p:nvSpPr>
          <p:cNvPr id="7" name="Title 6">
            <a:extLst>
              <a:ext uri="{FF2B5EF4-FFF2-40B4-BE49-F238E27FC236}">
                <a16:creationId xmlns:a16="http://schemas.microsoft.com/office/drawing/2014/main" id="{318E4ECF-5E98-4A94-857B-A2460A02B12F}"/>
              </a:ext>
            </a:extLst>
          </p:cNvPr>
          <p:cNvSpPr>
            <a:spLocks noGrp="1"/>
          </p:cNvSpPr>
          <p:nvPr>
            <p:ph type="title"/>
          </p:nvPr>
        </p:nvSpPr>
        <p:spPr/>
        <p:txBody>
          <a:bodyPr/>
          <a:lstStyle/>
          <a:p>
            <a:r>
              <a:rPr lang="fi-FI" dirty="0"/>
              <a:t>Tekoäly = matemaattinen menetelmä</a:t>
            </a:r>
            <a:endParaRPr lang="en-US" dirty="0"/>
          </a:p>
        </p:txBody>
      </p:sp>
      <p:sp>
        <p:nvSpPr>
          <p:cNvPr id="6" name="Slide Number Placeholder 5">
            <a:extLst>
              <a:ext uri="{FF2B5EF4-FFF2-40B4-BE49-F238E27FC236}">
                <a16:creationId xmlns:a16="http://schemas.microsoft.com/office/drawing/2014/main" id="{FBDFAFEA-6746-4108-9AF6-D56F9338A85D}"/>
              </a:ext>
            </a:extLst>
          </p:cNvPr>
          <p:cNvSpPr>
            <a:spLocks noGrp="1"/>
          </p:cNvSpPr>
          <p:nvPr>
            <p:ph type="sldNum" sz="quarter" idx="4"/>
          </p:nvPr>
        </p:nvSpPr>
        <p:spPr/>
        <p:txBody>
          <a:bodyPr/>
          <a:lstStyle/>
          <a:p>
            <a:fld id="{6DDCD3D7-7357-5D4F-A1EF-D04B4EADAB00}" type="slidenum">
              <a:rPr lang="en-US" smtClean="0"/>
              <a:pPr/>
              <a:t>33</a:t>
            </a:fld>
            <a:endParaRPr lang="en-US"/>
          </a:p>
        </p:txBody>
      </p:sp>
      <p:sp>
        <p:nvSpPr>
          <p:cNvPr id="10" name="Content Placeholder 9">
            <a:extLst>
              <a:ext uri="{FF2B5EF4-FFF2-40B4-BE49-F238E27FC236}">
                <a16:creationId xmlns:a16="http://schemas.microsoft.com/office/drawing/2014/main" id="{B9BAAED7-886C-405C-9312-BB1E0FD80371}"/>
              </a:ext>
            </a:extLst>
          </p:cNvPr>
          <p:cNvSpPr>
            <a:spLocks noGrp="1"/>
          </p:cNvSpPr>
          <p:nvPr>
            <p:ph sz="half" idx="12"/>
          </p:nvPr>
        </p:nvSpPr>
        <p:spPr/>
        <p:txBody>
          <a:bodyPr>
            <a:normAutofit/>
          </a:bodyPr>
          <a:lstStyle/>
          <a:p>
            <a:r>
              <a:rPr lang="fi-FI" dirty="0"/>
              <a:t>Teknisiä</a:t>
            </a:r>
          </a:p>
          <a:p>
            <a:pPr marL="285750" indent="-285750">
              <a:buFont typeface="Arial" panose="020B0604020202020204" pitchFamily="34" charset="0"/>
              <a:buChar char="•"/>
            </a:pPr>
            <a:r>
              <a:rPr lang="en-GB" dirty="0" err="1"/>
              <a:t>Digitaaliset</a:t>
            </a:r>
            <a:r>
              <a:rPr lang="en-GB" dirty="0"/>
              <a:t> </a:t>
            </a:r>
            <a:r>
              <a:rPr lang="en-GB" dirty="0" err="1"/>
              <a:t>kuvat</a:t>
            </a:r>
            <a:r>
              <a:rPr lang="en-GB" dirty="0"/>
              <a:t>, video-, audio- tai </a:t>
            </a:r>
            <a:r>
              <a:rPr lang="en-GB" dirty="0" err="1"/>
              <a:t>puhesignaalit</a:t>
            </a:r>
            <a:r>
              <a:rPr lang="en-GB" dirty="0"/>
              <a:t>,  </a:t>
            </a:r>
            <a:r>
              <a:rPr lang="en-GB" dirty="0" err="1"/>
              <a:t>jos</a:t>
            </a:r>
            <a:r>
              <a:rPr lang="en-GB" dirty="0"/>
              <a:t> </a:t>
            </a:r>
            <a:r>
              <a:rPr lang="en-GB" dirty="0" err="1"/>
              <a:t>perustuvat</a:t>
            </a:r>
            <a:r>
              <a:rPr lang="en-GB" dirty="0"/>
              <a:t> </a:t>
            </a:r>
            <a:r>
              <a:rPr lang="en-GB" dirty="0" err="1"/>
              <a:t>alemman</a:t>
            </a:r>
            <a:r>
              <a:rPr lang="en-GB" dirty="0"/>
              <a:t> </a:t>
            </a:r>
            <a:r>
              <a:rPr lang="en-GB" dirty="0" err="1"/>
              <a:t>tason</a:t>
            </a:r>
            <a:r>
              <a:rPr lang="en-GB" dirty="0"/>
              <a:t> </a:t>
            </a:r>
            <a:r>
              <a:rPr lang="en-GB" dirty="0" err="1"/>
              <a:t>piirteisiin</a:t>
            </a:r>
            <a:endParaRPr lang="en-GB" dirty="0"/>
          </a:p>
          <a:p>
            <a:pPr marL="285750" indent="-285750">
              <a:buFont typeface="Arial" panose="020B0604020202020204" pitchFamily="34" charset="0"/>
              <a:buChar char="•"/>
            </a:pPr>
            <a:r>
              <a:rPr lang="en-GB" dirty="0"/>
              <a:t>Jos </a:t>
            </a:r>
            <a:r>
              <a:rPr lang="en-GB" dirty="0" err="1"/>
              <a:t>luokituksen</a:t>
            </a:r>
            <a:r>
              <a:rPr lang="en-GB" dirty="0"/>
              <a:t> </a:t>
            </a:r>
            <a:r>
              <a:rPr lang="en-GB" dirty="0" err="1"/>
              <a:t>tarkoitus</a:t>
            </a:r>
            <a:r>
              <a:rPr lang="en-GB" dirty="0"/>
              <a:t> (=</a:t>
            </a:r>
            <a:r>
              <a:rPr lang="en-GB" dirty="0" err="1"/>
              <a:t>käyttö</a:t>
            </a:r>
            <a:r>
              <a:rPr lang="en-GB" dirty="0"/>
              <a:t>) </a:t>
            </a:r>
            <a:r>
              <a:rPr lang="en-GB" dirty="0" err="1"/>
              <a:t>teknistä</a:t>
            </a:r>
            <a:r>
              <a:rPr lang="en-GB" dirty="0"/>
              <a:t>: </a:t>
            </a:r>
            <a:r>
              <a:rPr lang="en-GB" dirty="0" err="1"/>
              <a:t>opetusjoukon</a:t>
            </a:r>
            <a:r>
              <a:rPr lang="en-GB" dirty="0"/>
              <a:t> </a:t>
            </a:r>
            <a:r>
              <a:rPr lang="en-GB" dirty="0" err="1"/>
              <a:t>ja</a:t>
            </a:r>
            <a:r>
              <a:rPr lang="en-GB" dirty="0"/>
              <a:t> </a:t>
            </a:r>
            <a:r>
              <a:rPr lang="en-GB" dirty="0" err="1"/>
              <a:t>luokittelijan</a:t>
            </a:r>
            <a:r>
              <a:rPr lang="en-GB" dirty="0"/>
              <a:t> </a:t>
            </a:r>
            <a:r>
              <a:rPr lang="en-GB" dirty="0" err="1"/>
              <a:t>opettaminen</a:t>
            </a:r>
            <a:r>
              <a:rPr lang="en-GB" dirty="0"/>
              <a:t> </a:t>
            </a:r>
            <a:r>
              <a:rPr lang="en-GB" dirty="0" err="1"/>
              <a:t>voi</a:t>
            </a:r>
            <a:r>
              <a:rPr lang="en-GB" dirty="0"/>
              <a:t> olla </a:t>
            </a:r>
            <a:r>
              <a:rPr lang="en-GB" dirty="0" err="1"/>
              <a:t>teknistä</a:t>
            </a:r>
            <a:endParaRPr lang="en-GB" dirty="0"/>
          </a:p>
          <a:p>
            <a:pPr marL="285750" indent="-285750">
              <a:buFontTx/>
              <a:buChar char="-"/>
            </a:pPr>
            <a:endParaRPr lang="en-US" dirty="0"/>
          </a:p>
        </p:txBody>
      </p:sp>
      <p:sp>
        <p:nvSpPr>
          <p:cNvPr id="11" name="Content Placeholder 10">
            <a:extLst>
              <a:ext uri="{FF2B5EF4-FFF2-40B4-BE49-F238E27FC236}">
                <a16:creationId xmlns:a16="http://schemas.microsoft.com/office/drawing/2014/main" id="{F7EC23F0-126F-4CCD-B6E3-3C193EEE2401}"/>
              </a:ext>
            </a:extLst>
          </p:cNvPr>
          <p:cNvSpPr>
            <a:spLocks noGrp="1"/>
          </p:cNvSpPr>
          <p:nvPr>
            <p:ph sz="half" idx="15"/>
          </p:nvPr>
        </p:nvSpPr>
        <p:spPr/>
        <p:txBody>
          <a:bodyPr/>
          <a:lstStyle/>
          <a:p>
            <a:r>
              <a:rPr lang="fi-FI" dirty="0"/>
              <a:t>Ei teknisiä</a:t>
            </a:r>
          </a:p>
          <a:p>
            <a:pPr marL="285750" indent="-285750">
              <a:buFont typeface="Arial" panose="020B0604020202020204" pitchFamily="34" charset="0"/>
              <a:buChar char="•"/>
            </a:pPr>
            <a:r>
              <a:rPr lang="fi-FI" dirty="0">
                <a:latin typeface="Calibri" panose="020F0502020204030204" pitchFamily="34" charset="0"/>
                <a:ea typeface="Calibri" panose="020F0502020204030204" pitchFamily="34" charset="0"/>
                <a:cs typeface="Times New Roman" panose="02020603050405020304" pitchFamily="18" charset="0"/>
              </a:rPr>
              <a:t>Tekstidokumenttien sisältö (vaikka olisi teknistä)</a:t>
            </a:r>
            <a:endParaRPr lang="en-GB" dirty="0"/>
          </a:p>
          <a:p>
            <a:pPr marL="285750" indent="-285750">
              <a:buFont typeface="Arial" panose="020B0604020202020204" pitchFamily="34" charset="0"/>
              <a:buChar char="•"/>
            </a:pPr>
            <a:r>
              <a:rPr lang="en-GB" dirty="0" err="1"/>
              <a:t>Abstraktit</a:t>
            </a:r>
            <a:r>
              <a:rPr lang="en-GB" dirty="0"/>
              <a:t> </a:t>
            </a:r>
            <a:r>
              <a:rPr lang="en-GB" dirty="0" err="1"/>
              <a:t>datatietueet</a:t>
            </a:r>
            <a:endParaRPr lang="en-GB" dirty="0"/>
          </a:p>
          <a:p>
            <a:pPr marL="285750" indent="-285750">
              <a:buFont typeface="Arial" panose="020B0604020202020204" pitchFamily="34" charset="0"/>
              <a:buChar char="•"/>
            </a:pPr>
            <a:r>
              <a:rPr lang="en-GB" dirty="0"/>
              <a:t>“</a:t>
            </a:r>
            <a:r>
              <a:rPr lang="en-GB" dirty="0" err="1"/>
              <a:t>tietoliikenneverkon</a:t>
            </a:r>
            <a:r>
              <a:rPr lang="en-GB" dirty="0"/>
              <a:t> </a:t>
            </a:r>
            <a:r>
              <a:rPr lang="en-GB" dirty="0" err="1"/>
              <a:t>datatietueet</a:t>
            </a:r>
            <a:r>
              <a:rPr lang="en-GB" dirty="0"/>
              <a:t>" </a:t>
            </a:r>
            <a:r>
              <a:rPr lang="en-GB" dirty="0" err="1"/>
              <a:t>ilman</a:t>
            </a:r>
            <a:r>
              <a:rPr lang="en-GB" dirty="0"/>
              <a:t> </a:t>
            </a:r>
            <a:r>
              <a:rPr lang="en-GB" dirty="0" err="1"/>
              <a:t>viitettä</a:t>
            </a:r>
            <a:r>
              <a:rPr lang="en-GB" dirty="0"/>
              <a:t> </a:t>
            </a:r>
            <a:r>
              <a:rPr lang="en-GB" dirty="0" err="1"/>
              <a:t>luokittelutuloksen</a:t>
            </a:r>
            <a:r>
              <a:rPr lang="en-GB" dirty="0"/>
              <a:t> </a:t>
            </a:r>
            <a:r>
              <a:rPr lang="en-GB" dirty="0" err="1"/>
              <a:t>teknisestä</a:t>
            </a:r>
            <a:r>
              <a:rPr lang="en-GB" dirty="0"/>
              <a:t> </a:t>
            </a:r>
            <a:r>
              <a:rPr lang="en-GB" dirty="0" err="1"/>
              <a:t>käytöstä</a:t>
            </a:r>
            <a:endParaRPr lang="en-US" dirty="0"/>
          </a:p>
        </p:txBody>
      </p:sp>
      <p:pic>
        <p:nvPicPr>
          <p:cNvPr id="2" name="Picture 1">
            <a:extLst>
              <a:ext uri="{FF2B5EF4-FFF2-40B4-BE49-F238E27FC236}">
                <a16:creationId xmlns:a16="http://schemas.microsoft.com/office/drawing/2014/main" id="{F60DA684-AAEB-42E1-8FEA-8392AEE75FBA}"/>
              </a:ext>
            </a:extLst>
          </p:cNvPr>
          <p:cNvPicPr>
            <a:picLocks noChangeAspect="1"/>
          </p:cNvPicPr>
          <p:nvPr/>
        </p:nvPicPr>
        <p:blipFill>
          <a:blip r:embed="rId3"/>
          <a:stretch>
            <a:fillRect/>
          </a:stretch>
        </p:blipFill>
        <p:spPr>
          <a:xfrm>
            <a:off x="7004242" y="2443"/>
            <a:ext cx="2139881" cy="4389500"/>
          </a:xfrm>
          <a:prstGeom prst="rect">
            <a:avLst/>
          </a:prstGeom>
        </p:spPr>
      </p:pic>
    </p:spTree>
    <p:extLst>
      <p:ext uri="{BB962C8B-B14F-4D97-AF65-F5344CB8AC3E}">
        <p14:creationId xmlns:p14="http://schemas.microsoft.com/office/powerpoint/2010/main" val="975682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849A086-6295-48C6-B311-C762466A3463}"/>
              </a:ext>
            </a:extLst>
          </p:cNvPr>
          <p:cNvSpPr>
            <a:spLocks noGrp="1"/>
          </p:cNvSpPr>
          <p:nvPr>
            <p:ph type="pic" idx="11"/>
          </p:nvPr>
        </p:nvSpPr>
        <p:spPr/>
      </p:sp>
      <p:sp>
        <p:nvSpPr>
          <p:cNvPr id="5" name="Title 4">
            <a:extLst>
              <a:ext uri="{FF2B5EF4-FFF2-40B4-BE49-F238E27FC236}">
                <a16:creationId xmlns:a16="http://schemas.microsoft.com/office/drawing/2014/main" id="{D4AD29D8-A804-4B2E-BD3F-EF46B0C03BE4}"/>
              </a:ext>
            </a:extLst>
          </p:cNvPr>
          <p:cNvSpPr>
            <a:spLocks noGrp="1"/>
          </p:cNvSpPr>
          <p:nvPr>
            <p:ph type="title"/>
          </p:nvPr>
        </p:nvSpPr>
        <p:spPr>
          <a:xfrm>
            <a:off x="433877" y="391103"/>
            <a:ext cx="7884010" cy="455564"/>
          </a:xfrm>
        </p:spPr>
        <p:txBody>
          <a:bodyPr/>
          <a:lstStyle/>
          <a:p>
            <a:r>
              <a:rPr lang="fi-FI" dirty="0"/>
              <a:t>Pelkät termit eivät tee teknisiksi</a:t>
            </a:r>
            <a:endParaRPr lang="en-US" dirty="0"/>
          </a:p>
        </p:txBody>
      </p:sp>
      <p:sp>
        <p:nvSpPr>
          <p:cNvPr id="9" name="Rectangle 8">
            <a:extLst>
              <a:ext uri="{FF2B5EF4-FFF2-40B4-BE49-F238E27FC236}">
                <a16:creationId xmlns:a16="http://schemas.microsoft.com/office/drawing/2014/main" id="{8C95D39D-1835-4160-8643-59542EC1A14F}"/>
              </a:ext>
            </a:extLst>
          </p:cNvPr>
          <p:cNvSpPr/>
          <p:nvPr/>
        </p:nvSpPr>
        <p:spPr>
          <a:xfrm>
            <a:off x="685690" y="888530"/>
            <a:ext cx="2375674" cy="2160257"/>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t>Program </a:t>
            </a:r>
            <a:r>
              <a:rPr lang="fi-FI" dirty="0" err="1"/>
              <a:t>implementing</a:t>
            </a:r>
            <a:r>
              <a:rPr lang="fi-FI" dirty="0"/>
              <a:t> </a:t>
            </a:r>
            <a:r>
              <a:rPr lang="fi-FI" dirty="0" err="1"/>
              <a:t>machine</a:t>
            </a:r>
            <a:r>
              <a:rPr lang="fi-FI" dirty="0"/>
              <a:t> </a:t>
            </a:r>
            <a:r>
              <a:rPr lang="fi-FI" dirty="0" err="1"/>
              <a:t>learning</a:t>
            </a:r>
            <a:r>
              <a:rPr lang="fi-FI" dirty="0"/>
              <a:t> </a:t>
            </a:r>
            <a:r>
              <a:rPr lang="fi-FI" dirty="0" err="1"/>
              <a:t>based</a:t>
            </a:r>
            <a:r>
              <a:rPr lang="fi-FI" dirty="0"/>
              <a:t> </a:t>
            </a:r>
            <a:r>
              <a:rPr lang="fi-FI" dirty="0" err="1"/>
              <a:t>model</a:t>
            </a:r>
            <a:r>
              <a:rPr lang="fi-FI" dirty="0"/>
              <a:t> </a:t>
            </a:r>
            <a:r>
              <a:rPr lang="fi-FI" dirty="0" err="1"/>
              <a:t>that</a:t>
            </a:r>
            <a:r>
              <a:rPr lang="fi-FI" dirty="0"/>
              <a:t> </a:t>
            </a:r>
            <a:r>
              <a:rPr lang="fi-FI" dirty="0" err="1"/>
              <a:t>reduces</a:t>
            </a:r>
            <a:r>
              <a:rPr lang="fi-FI" dirty="0"/>
              <a:t> </a:t>
            </a:r>
            <a:r>
              <a:rPr lang="fi-FI" dirty="0" err="1"/>
              <a:t>wasted</a:t>
            </a:r>
            <a:r>
              <a:rPr lang="fi-FI" dirty="0"/>
              <a:t> </a:t>
            </a:r>
            <a:r>
              <a:rPr lang="fi-FI" dirty="0" err="1"/>
              <a:t>space</a:t>
            </a:r>
            <a:r>
              <a:rPr lang="fi-FI" dirty="0"/>
              <a:t> </a:t>
            </a:r>
            <a:r>
              <a:rPr lang="fi-FI" dirty="0" err="1"/>
              <a:t>between</a:t>
            </a:r>
            <a:r>
              <a:rPr lang="fi-FI" dirty="0"/>
              <a:t> </a:t>
            </a:r>
            <a:r>
              <a:rPr lang="fi-FI" dirty="0" err="1"/>
              <a:t>shapes</a:t>
            </a:r>
            <a:r>
              <a:rPr lang="fi-FI" dirty="0"/>
              <a:t> in 2D </a:t>
            </a:r>
            <a:r>
              <a:rPr lang="fi-FI" dirty="0" err="1"/>
              <a:t>plane</a:t>
            </a:r>
            <a:endParaRPr lang="en-US" dirty="0"/>
          </a:p>
        </p:txBody>
      </p:sp>
      <p:sp>
        <p:nvSpPr>
          <p:cNvPr id="10" name="Rectangle 9">
            <a:extLst>
              <a:ext uri="{FF2B5EF4-FFF2-40B4-BE49-F238E27FC236}">
                <a16:creationId xmlns:a16="http://schemas.microsoft.com/office/drawing/2014/main" id="{1800D18B-5240-438C-BD4F-F5AB1B78FA0E}"/>
              </a:ext>
            </a:extLst>
          </p:cNvPr>
          <p:cNvSpPr/>
          <p:nvPr/>
        </p:nvSpPr>
        <p:spPr>
          <a:xfrm>
            <a:off x="4375882" y="970409"/>
            <a:ext cx="2375674" cy="2160257"/>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t>Machine </a:t>
            </a:r>
            <a:r>
              <a:rPr lang="fi-FI" dirty="0" err="1"/>
              <a:t>controller</a:t>
            </a:r>
            <a:r>
              <a:rPr lang="fi-FI" dirty="0"/>
              <a:t> </a:t>
            </a:r>
            <a:r>
              <a:rPr lang="fi-FI" dirty="0" err="1"/>
              <a:t>using</a:t>
            </a:r>
            <a:r>
              <a:rPr lang="fi-FI" dirty="0"/>
              <a:t> </a:t>
            </a:r>
            <a:r>
              <a:rPr lang="fi-FI" dirty="0" err="1"/>
              <a:t>machine</a:t>
            </a:r>
            <a:r>
              <a:rPr lang="fi-FI" dirty="0"/>
              <a:t> </a:t>
            </a:r>
            <a:r>
              <a:rPr lang="fi-FI" dirty="0" err="1"/>
              <a:t>learning</a:t>
            </a:r>
            <a:r>
              <a:rPr lang="fi-FI" dirty="0"/>
              <a:t> </a:t>
            </a:r>
            <a:r>
              <a:rPr lang="fi-FI" dirty="0" err="1"/>
              <a:t>based</a:t>
            </a:r>
            <a:r>
              <a:rPr lang="fi-FI" dirty="0"/>
              <a:t> </a:t>
            </a:r>
            <a:r>
              <a:rPr lang="fi-FI" dirty="0" err="1"/>
              <a:t>model</a:t>
            </a:r>
            <a:r>
              <a:rPr lang="fi-FI" dirty="0"/>
              <a:t> to </a:t>
            </a:r>
            <a:r>
              <a:rPr lang="fi-FI" dirty="0" err="1"/>
              <a:t>cutting</a:t>
            </a:r>
            <a:r>
              <a:rPr lang="fi-FI" dirty="0"/>
              <a:t> of </a:t>
            </a:r>
            <a:r>
              <a:rPr lang="fi-FI" dirty="0" err="1"/>
              <a:t>more</a:t>
            </a:r>
            <a:r>
              <a:rPr lang="fi-FI" dirty="0"/>
              <a:t> </a:t>
            </a:r>
            <a:r>
              <a:rPr lang="fi-FI" dirty="0" err="1"/>
              <a:t>shapes</a:t>
            </a:r>
            <a:r>
              <a:rPr lang="fi-FI" dirty="0"/>
              <a:t> out of </a:t>
            </a:r>
            <a:r>
              <a:rPr lang="fi-FI" dirty="0" err="1"/>
              <a:t>sheet</a:t>
            </a:r>
            <a:r>
              <a:rPr lang="fi-FI" dirty="0"/>
              <a:t> </a:t>
            </a:r>
            <a:r>
              <a:rPr lang="fi-FI" dirty="0" err="1"/>
              <a:t>steel</a:t>
            </a:r>
            <a:endParaRPr lang="en-US" dirty="0"/>
          </a:p>
        </p:txBody>
      </p:sp>
      <p:sp>
        <p:nvSpPr>
          <p:cNvPr id="6" name="TextBox 5">
            <a:extLst>
              <a:ext uri="{FF2B5EF4-FFF2-40B4-BE49-F238E27FC236}">
                <a16:creationId xmlns:a16="http://schemas.microsoft.com/office/drawing/2014/main" id="{C785DFE9-223D-C0E9-97F1-5CC9B44CEDC8}"/>
              </a:ext>
            </a:extLst>
          </p:cNvPr>
          <p:cNvSpPr txBox="1"/>
          <p:nvPr/>
        </p:nvSpPr>
        <p:spPr>
          <a:xfrm>
            <a:off x="276625" y="3212545"/>
            <a:ext cx="8867375" cy="1323439"/>
          </a:xfrm>
          <a:prstGeom prst="rect">
            <a:avLst/>
          </a:prstGeom>
          <a:noFill/>
        </p:spPr>
        <p:txBody>
          <a:bodyPr wrap="square">
            <a:spAutoFit/>
          </a:bodyPr>
          <a:lstStyle/>
          <a:p>
            <a:r>
              <a:rPr lang="fi-FI" sz="1600" dirty="0"/>
              <a:t>UK IPO julkaissut 16 esimerkkiä kuinka tekoälykeksintöjen patentoitavuutta arvioidaan:</a:t>
            </a:r>
          </a:p>
          <a:p>
            <a:r>
              <a:rPr lang="fi-FI" sz="1600" dirty="0">
                <a:hlinkClick r:id="rId3"/>
              </a:rPr>
              <a:t>https://www.gov.uk/government/publications/examining-patent-applications-relating-to-artificial-intelligence-ai-inventions/examining-patent-applications-relating-to-artificial-intelligence-ai-inventions-the-scenarios</a:t>
            </a:r>
            <a:endParaRPr lang="fi-FI" sz="1600" dirty="0"/>
          </a:p>
          <a:p>
            <a:endParaRPr lang="fi-FI" sz="1600" dirty="0"/>
          </a:p>
        </p:txBody>
      </p:sp>
      <p:sp>
        <p:nvSpPr>
          <p:cNvPr id="3" name="TextBox 2">
            <a:extLst>
              <a:ext uri="{FF2B5EF4-FFF2-40B4-BE49-F238E27FC236}">
                <a16:creationId xmlns:a16="http://schemas.microsoft.com/office/drawing/2014/main" id="{8A106171-BA7F-E536-D01A-3D4543A4B5E6}"/>
              </a:ext>
            </a:extLst>
          </p:cNvPr>
          <p:cNvSpPr txBox="1"/>
          <p:nvPr/>
        </p:nvSpPr>
        <p:spPr>
          <a:xfrm>
            <a:off x="183083" y="1010425"/>
            <a:ext cx="8867375" cy="338554"/>
          </a:xfrm>
          <a:prstGeom prst="rect">
            <a:avLst/>
          </a:prstGeom>
          <a:noFill/>
        </p:spPr>
        <p:txBody>
          <a:bodyPr wrap="square">
            <a:spAutoFit/>
          </a:bodyPr>
          <a:lstStyle/>
          <a:p>
            <a:r>
              <a:rPr lang="fi-FI" sz="1600" dirty="0"/>
              <a:t>                                                        ei tekninen                                                      </a:t>
            </a:r>
            <a:r>
              <a:rPr lang="fi-FI" sz="1600" dirty="0" err="1"/>
              <a:t>tekninen</a:t>
            </a:r>
            <a:endParaRPr lang="fi-FI" sz="1600" dirty="0"/>
          </a:p>
        </p:txBody>
      </p:sp>
    </p:spTree>
    <p:extLst>
      <p:ext uri="{BB962C8B-B14F-4D97-AF65-F5344CB8AC3E}">
        <p14:creationId xmlns:p14="http://schemas.microsoft.com/office/powerpoint/2010/main" val="355200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22913D-1E34-4DC2-AA24-DC1F8466E99C}"/>
              </a:ext>
            </a:extLst>
          </p:cNvPr>
          <p:cNvSpPr>
            <a:spLocks noGrp="1"/>
          </p:cNvSpPr>
          <p:nvPr>
            <p:ph type="title"/>
          </p:nvPr>
        </p:nvSpPr>
        <p:spPr/>
        <p:txBody>
          <a:bodyPr/>
          <a:lstStyle/>
          <a:p>
            <a:r>
              <a:rPr lang="fi-FI" dirty="0"/>
              <a:t>Ohjelmistopatentit – USA</a:t>
            </a:r>
            <a:endParaRPr lang="en-US" dirty="0"/>
          </a:p>
        </p:txBody>
      </p:sp>
    </p:spTree>
    <p:extLst>
      <p:ext uri="{BB962C8B-B14F-4D97-AF65-F5344CB8AC3E}">
        <p14:creationId xmlns:p14="http://schemas.microsoft.com/office/powerpoint/2010/main" val="4171282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949440" y="481622"/>
            <a:ext cx="5293589" cy="3452450"/>
          </a:xfrm>
          <a:prstGeom prst="rect">
            <a:avLst/>
          </a:prstGeom>
        </p:spPr>
      </p:pic>
      <p:sp>
        <p:nvSpPr>
          <p:cNvPr id="3" name="Text Placeholder 2"/>
          <p:cNvSpPr>
            <a:spLocks noGrp="1"/>
          </p:cNvSpPr>
          <p:nvPr>
            <p:ph type="body" sz="half" idx="2"/>
          </p:nvPr>
        </p:nvSpPr>
        <p:spPr/>
        <p:txBody>
          <a:bodyPr/>
          <a:lstStyle/>
          <a:p>
            <a:r>
              <a:rPr lang="en-US" sz="1400" dirty="0"/>
              <a:t>35 U.S.C §101: Whoever invents or discovers any new and useful process, machine, manufacture* or composition of matter, or any new and useful improvement thereof, may obtain a patent therefor, subject to the conditions and requirements of this title.”</a:t>
            </a:r>
          </a:p>
          <a:p>
            <a:r>
              <a:rPr lang="en-US" sz="1400" dirty="0"/>
              <a:t>*manufacture = article, product</a:t>
            </a:r>
          </a:p>
          <a:p>
            <a:r>
              <a:rPr lang="en-US" sz="1400" dirty="0" err="1"/>
              <a:t>Patenttilakia</a:t>
            </a:r>
            <a:r>
              <a:rPr lang="en-US" sz="1400" dirty="0"/>
              <a:t> </a:t>
            </a:r>
            <a:r>
              <a:rPr lang="en-US" sz="1400" dirty="0" err="1"/>
              <a:t>uudistava</a:t>
            </a:r>
            <a:r>
              <a:rPr lang="en-US" sz="1400" dirty="0"/>
              <a:t> </a:t>
            </a:r>
            <a:r>
              <a:rPr lang="en-US" sz="1400" dirty="0" err="1"/>
              <a:t>komitea</a:t>
            </a:r>
            <a:r>
              <a:rPr lang="en-US" sz="1400" dirty="0"/>
              <a:t> 1951: “It was clearly the intention of Congress to allow patenting of anything under the Sun </a:t>
            </a:r>
            <a:r>
              <a:rPr lang="en-US" sz="1400" dirty="0">
                <a:solidFill>
                  <a:schemeClr val="accent1">
                    <a:lumMod val="50000"/>
                  </a:schemeClr>
                </a:solidFill>
              </a:rPr>
              <a:t>made by man</a:t>
            </a:r>
            <a:r>
              <a:rPr lang="en-US" sz="1400" dirty="0"/>
              <a:t>”</a:t>
            </a:r>
          </a:p>
          <a:p>
            <a:r>
              <a:rPr lang="fi-FI" sz="1400" dirty="0"/>
              <a:t>-&gt; abstrakti idea ei patentoitava</a:t>
            </a:r>
          </a:p>
          <a:p>
            <a:endParaRPr lang="fi-FI" sz="1400" dirty="0"/>
          </a:p>
          <a:p>
            <a:r>
              <a:rPr lang="fi-FI" sz="1400" dirty="0"/>
              <a:t>Oikeuspäätökset määrittävät mikä patentoitavaa</a:t>
            </a:r>
          </a:p>
        </p:txBody>
      </p:sp>
      <p:sp>
        <p:nvSpPr>
          <p:cNvPr id="4" name="Text Placeholder 3"/>
          <p:cNvSpPr>
            <a:spLocks noGrp="1"/>
          </p:cNvSpPr>
          <p:nvPr>
            <p:ph type="body" sz="quarter" idx="10"/>
          </p:nvPr>
        </p:nvSpPr>
        <p:spPr/>
        <p:txBody>
          <a:bodyPr/>
          <a:lstStyle/>
          <a:p>
            <a:r>
              <a:rPr lang="fi-FI" dirty="0"/>
              <a:t>Liberaalista lähemmäs Eurooppaa</a:t>
            </a:r>
          </a:p>
        </p:txBody>
      </p:sp>
      <p:sp>
        <p:nvSpPr>
          <p:cNvPr id="5" name="Title 4"/>
          <p:cNvSpPr>
            <a:spLocks noGrp="1"/>
          </p:cNvSpPr>
          <p:nvPr>
            <p:ph type="title"/>
          </p:nvPr>
        </p:nvSpPr>
        <p:spPr/>
        <p:txBody>
          <a:bodyPr/>
          <a:lstStyle/>
          <a:p>
            <a:r>
              <a:rPr lang="fi-FI" dirty="0"/>
              <a:t>USA</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10" name="Picture Placeholder 9"/>
          <p:cNvPicPr>
            <a:picLocks noGrp="1" noChangeAspect="1"/>
          </p:cNvPicPr>
          <p:nvPr>
            <p:ph type="pic" idx="11"/>
          </p:nvPr>
        </p:nvPicPr>
        <p:blipFill>
          <a:blip r:embed="rId4"/>
          <a:srcRect l="46590" r="46590"/>
          <a:stretch>
            <a:fillRect/>
          </a:stretch>
        </p:blipFill>
        <p:spPr>
          <a:prstGeom prst="rect">
            <a:avLst/>
          </a:prstGeom>
        </p:spPr>
      </p:pic>
    </p:spTree>
    <p:extLst>
      <p:ext uri="{BB962C8B-B14F-4D97-AF65-F5344CB8AC3E}">
        <p14:creationId xmlns:p14="http://schemas.microsoft.com/office/powerpoint/2010/main" val="3066640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fi-FI" dirty="0"/>
              <a:t>                    </a:t>
            </a:r>
            <a:r>
              <a:rPr lang="fi-FI" sz="1100" dirty="0"/>
              <a:t>             </a:t>
            </a:r>
            <a:r>
              <a:rPr lang="fi-FI" sz="1100" dirty="0">
                <a:solidFill>
                  <a:schemeClr val="accent1">
                    <a:lumMod val="75000"/>
                  </a:schemeClr>
                </a:solidFill>
              </a:rPr>
              <a:t>1978</a:t>
            </a:r>
          </a:p>
          <a:p>
            <a:r>
              <a:rPr lang="fi-FI" sz="1100" dirty="0"/>
              <a:t>		     In </a:t>
            </a:r>
            <a:r>
              <a:rPr lang="fi-FI" sz="1100" dirty="0" err="1"/>
              <a:t>re</a:t>
            </a:r>
            <a:r>
              <a:rPr lang="fi-FI" sz="1100" dirty="0"/>
              <a:t> Freeman                                                 </a:t>
            </a:r>
            <a:r>
              <a:rPr lang="fi-FI" sz="1100" dirty="0">
                <a:solidFill>
                  <a:schemeClr val="accent1">
                    <a:lumMod val="75000"/>
                  </a:schemeClr>
                </a:solidFill>
              </a:rPr>
              <a:t>1998</a:t>
            </a:r>
            <a:r>
              <a:rPr lang="fi-FI" sz="1100" dirty="0"/>
              <a:t>                                         </a:t>
            </a:r>
            <a:r>
              <a:rPr lang="fi-FI" sz="1100" dirty="0">
                <a:solidFill>
                  <a:schemeClr val="accent1">
                    <a:lumMod val="75000"/>
                  </a:schemeClr>
                </a:solidFill>
              </a:rPr>
              <a:t>2014</a:t>
            </a:r>
            <a:br>
              <a:rPr lang="fi-FI" sz="1100" dirty="0"/>
            </a:br>
            <a:r>
              <a:rPr lang="fi-FI" sz="1100" dirty="0"/>
              <a:t>                                                                                                  State St. Bank                                 Alice</a:t>
            </a:r>
            <a:br>
              <a:rPr lang="fi-FI" sz="1100" dirty="0"/>
            </a:br>
            <a:r>
              <a:rPr lang="fi-FI" sz="1100" dirty="0"/>
              <a:t>                                     </a:t>
            </a:r>
            <a:r>
              <a:rPr lang="fi-FI" sz="1100" dirty="0" err="1"/>
              <a:t>Flook</a:t>
            </a:r>
            <a:r>
              <a:rPr lang="fi-FI" sz="1100" dirty="0"/>
              <a:t>                       </a:t>
            </a:r>
            <a:r>
              <a:rPr lang="fi-FI" sz="1100" dirty="0">
                <a:solidFill>
                  <a:schemeClr val="accent1">
                    <a:lumMod val="75000"/>
                  </a:schemeClr>
                </a:solidFill>
              </a:rPr>
              <a:t>1982</a:t>
            </a:r>
            <a:br>
              <a:rPr lang="fi-FI" sz="1100" dirty="0"/>
            </a:br>
            <a:r>
              <a:rPr lang="fi-FI" sz="1100" dirty="0"/>
              <a:t>                                               </a:t>
            </a:r>
            <a:r>
              <a:rPr lang="fi-FI" sz="1100" dirty="0">
                <a:solidFill>
                  <a:schemeClr val="accent1">
                    <a:lumMod val="75000"/>
                  </a:schemeClr>
                </a:solidFill>
              </a:rPr>
              <a:t>1980</a:t>
            </a:r>
            <a:r>
              <a:rPr lang="fi-FI" sz="1100" dirty="0"/>
              <a:t>        In </a:t>
            </a:r>
            <a:r>
              <a:rPr lang="fi-FI" sz="1100" dirty="0" err="1"/>
              <a:t>re</a:t>
            </a:r>
            <a:r>
              <a:rPr lang="fi-FI" sz="1100" dirty="0"/>
              <a:t> </a:t>
            </a:r>
            <a:r>
              <a:rPr lang="fi-FI" sz="1100" dirty="0" err="1"/>
              <a:t>Abele</a:t>
            </a:r>
            <a:r>
              <a:rPr lang="fi-FI" sz="1100" dirty="0"/>
              <a:t>       </a:t>
            </a:r>
            <a:r>
              <a:rPr lang="fi-FI" sz="1100" dirty="0">
                <a:solidFill>
                  <a:schemeClr val="accent1">
                    <a:lumMod val="75000"/>
                  </a:schemeClr>
                </a:solidFill>
              </a:rPr>
              <a:t>1994</a:t>
            </a:r>
            <a:r>
              <a:rPr lang="fi-FI" sz="1100" dirty="0"/>
              <a:t>                                          </a:t>
            </a:r>
            <a:r>
              <a:rPr lang="fi-FI" sz="1100" dirty="0">
                <a:solidFill>
                  <a:schemeClr val="accent1">
                    <a:lumMod val="75000"/>
                  </a:schemeClr>
                </a:solidFill>
              </a:rPr>
              <a:t>2010</a:t>
            </a:r>
            <a:br>
              <a:rPr lang="fi-FI" sz="1100" dirty="0"/>
            </a:br>
            <a:r>
              <a:rPr lang="fi-FI" sz="1100" dirty="0"/>
              <a:t>               </a:t>
            </a:r>
            <a:r>
              <a:rPr lang="fi-FI" sz="1100" dirty="0">
                <a:solidFill>
                  <a:schemeClr val="accent1">
                    <a:lumMod val="75000"/>
                  </a:schemeClr>
                </a:solidFill>
              </a:rPr>
              <a:t>1972</a:t>
            </a:r>
            <a:r>
              <a:rPr lang="fi-FI" sz="1100" dirty="0"/>
              <a:t>                    In </a:t>
            </a:r>
            <a:r>
              <a:rPr lang="fi-FI" sz="1100" dirty="0" err="1"/>
              <a:t>re</a:t>
            </a:r>
            <a:r>
              <a:rPr lang="fi-FI" sz="1100" dirty="0"/>
              <a:t> Walter                    In </a:t>
            </a:r>
            <a:r>
              <a:rPr lang="fi-FI" sz="1100" dirty="0" err="1"/>
              <a:t>re</a:t>
            </a:r>
            <a:r>
              <a:rPr lang="fi-FI" sz="1100" dirty="0"/>
              <a:t> </a:t>
            </a:r>
            <a:r>
              <a:rPr lang="fi-FI" sz="1100" dirty="0" err="1"/>
              <a:t>Alappat</a:t>
            </a:r>
            <a:r>
              <a:rPr lang="fi-FI" sz="1100" dirty="0"/>
              <a:t>                                   </a:t>
            </a:r>
            <a:r>
              <a:rPr lang="fi-FI" sz="1100" dirty="0" err="1"/>
              <a:t>Bilski</a:t>
            </a:r>
            <a:br>
              <a:rPr lang="fi-FI" sz="1100" dirty="0"/>
            </a:br>
            <a:r>
              <a:rPr lang="fi-FI" sz="1100" dirty="0"/>
              <a:t>              </a:t>
            </a:r>
            <a:r>
              <a:rPr lang="fi-FI" sz="1100" dirty="0" err="1"/>
              <a:t>Benson</a:t>
            </a:r>
            <a:r>
              <a:rPr lang="fi-FI" sz="1100" dirty="0"/>
              <a:t>                                </a:t>
            </a:r>
            <a:r>
              <a:rPr lang="fi-FI" sz="1100" dirty="0">
                <a:solidFill>
                  <a:schemeClr val="accent1">
                    <a:lumMod val="75000"/>
                  </a:schemeClr>
                </a:solidFill>
              </a:rPr>
              <a:t>1981</a:t>
            </a:r>
            <a:br>
              <a:rPr lang="fi-FI" sz="1100" dirty="0"/>
            </a:br>
            <a:r>
              <a:rPr lang="fi-FI" sz="1100" dirty="0"/>
              <a:t>                                                          </a:t>
            </a:r>
            <a:r>
              <a:rPr lang="fi-FI" sz="1100" dirty="0" err="1"/>
              <a:t>Diehr</a:t>
            </a:r>
            <a:endParaRPr lang="fi-FI" sz="1100" dirty="0"/>
          </a:p>
          <a:p>
            <a:endParaRPr lang="fi-FI" sz="1100" dirty="0"/>
          </a:p>
          <a:p>
            <a:endParaRPr lang="fi-FI" sz="1100" dirty="0"/>
          </a:p>
          <a:p>
            <a:endParaRPr lang="fi-FI" sz="1100" dirty="0"/>
          </a:p>
          <a:p>
            <a:endParaRPr lang="fi-FI" sz="1100" dirty="0"/>
          </a:p>
          <a:p>
            <a:endParaRPr lang="fi-FI" sz="1100" dirty="0"/>
          </a:p>
          <a:p>
            <a:endParaRPr lang="fi-FI" sz="1100" dirty="0"/>
          </a:p>
          <a:p>
            <a:r>
              <a:rPr lang="fi-FI" sz="1100" dirty="0"/>
              <a:t>          Algoritmi            Algoritmin käyttäminen </a:t>
            </a:r>
            <a:r>
              <a:rPr lang="fi-FI" sz="1100" dirty="0" err="1"/>
              <a:t>erit.koneessa</a:t>
            </a:r>
            <a:r>
              <a:rPr lang="fi-FI" sz="1100" dirty="0"/>
              <a:t>     Hyödyllinen tulos           Jotain enemmän    </a:t>
            </a:r>
            <a:endParaRPr lang="fi-FI" dirty="0"/>
          </a:p>
        </p:txBody>
      </p:sp>
      <p:sp>
        <p:nvSpPr>
          <p:cNvPr id="4" name="Title 3"/>
          <p:cNvSpPr>
            <a:spLocks noGrp="1"/>
          </p:cNvSpPr>
          <p:nvPr>
            <p:ph type="title"/>
          </p:nvPr>
        </p:nvSpPr>
        <p:spPr/>
        <p:txBody>
          <a:bodyPr/>
          <a:lstStyle/>
          <a:p>
            <a:r>
              <a:rPr lang="fi-FI" dirty="0"/>
              <a:t>USA – abstraktin idean historiaa</a:t>
            </a:r>
          </a:p>
        </p:txBody>
      </p:sp>
      <p:sp>
        <p:nvSpPr>
          <p:cNvPr id="7" name="Right Arrow 6"/>
          <p:cNvSpPr/>
          <p:nvPr/>
        </p:nvSpPr>
        <p:spPr>
          <a:xfrm>
            <a:off x="1044186" y="3663499"/>
            <a:ext cx="5274023" cy="825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9" name="Straight Connector 8"/>
          <p:cNvCxnSpPr/>
          <p:nvPr/>
        </p:nvCxnSpPr>
        <p:spPr>
          <a:xfrm>
            <a:off x="1722612" y="3746090"/>
            <a:ext cx="0" cy="21827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44186" y="3704794"/>
            <a:ext cx="0" cy="21827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282067" y="3724459"/>
            <a:ext cx="0" cy="21827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842507" y="3724459"/>
            <a:ext cx="0" cy="21827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02945" y="3736257"/>
            <a:ext cx="0" cy="21827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957484" y="3746090"/>
            <a:ext cx="0" cy="21827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512024" y="3738224"/>
            <a:ext cx="0" cy="21827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066563" y="3736257"/>
            <a:ext cx="0" cy="21827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644700" y="3736257"/>
            <a:ext cx="0" cy="21827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193340" y="3712659"/>
            <a:ext cx="0" cy="21827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1256563" y="2819892"/>
            <a:ext cx="5899" cy="80231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017579" y="2318446"/>
            <a:ext cx="0" cy="130375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282067" y="2690106"/>
            <a:ext cx="0" cy="93209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389239" y="2990973"/>
            <a:ext cx="194678" cy="24777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037185" y="2572119"/>
            <a:ext cx="0" cy="66662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477729" y="3238746"/>
            <a:ext cx="0" cy="424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389239" y="3238746"/>
            <a:ext cx="0" cy="42475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477729" y="3238746"/>
            <a:ext cx="559456"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3828681" y="2642911"/>
            <a:ext cx="5900" cy="97929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237431" y="2088372"/>
            <a:ext cx="0" cy="153383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644700" y="2642911"/>
            <a:ext cx="0" cy="97929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6076335" y="2135566"/>
            <a:ext cx="17699" cy="1486638"/>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3942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33877" y="1074159"/>
            <a:ext cx="6170124" cy="2685673"/>
          </a:xfrm>
        </p:spPr>
        <p:txBody>
          <a:bodyPr/>
          <a:lstStyle/>
          <a:p>
            <a:r>
              <a:rPr lang="fi-FI" dirty="0"/>
              <a:t>Algoritmi ei ole itsessään patentoitava, mutta fyysinen laite tai prosessi, joka sitä käyttää, voi olla</a:t>
            </a:r>
          </a:p>
          <a:p>
            <a:r>
              <a:rPr lang="fi-FI" dirty="0"/>
              <a:t>Ohjelmoitua tietokonetta voidaan pitää erityisenä koneena, joka tuottaa hyödyllisen, konkreettisen ja </a:t>
            </a:r>
            <a:r>
              <a:rPr lang="fi-FI" dirty="0" err="1"/>
              <a:t>käsinkosketeltavan</a:t>
            </a:r>
            <a:r>
              <a:rPr lang="fi-FI" dirty="0"/>
              <a:t> tuloksen</a:t>
            </a:r>
          </a:p>
          <a:p>
            <a:r>
              <a:rPr lang="fi-FI" dirty="0"/>
              <a:t>Liiketoimintamenetelmiin ei kohdistu poikkeusta, riittää em. ”erityiskone”</a:t>
            </a:r>
          </a:p>
          <a:p>
            <a:r>
              <a:rPr lang="fi-FI" dirty="0"/>
              <a:t>Alice-päätös teki patentoitavuuden arvioinnista eurooppalaistyylisen:</a:t>
            </a:r>
          </a:p>
          <a:p>
            <a:r>
              <a:rPr lang="fi-FI" dirty="0"/>
              <a:t>-Onko abstrakti idea?</a:t>
            </a:r>
          </a:p>
          <a:p>
            <a:r>
              <a:rPr lang="fi-FI" dirty="0"/>
              <a:t>-Kyllä: Saavuttaako merkittävästi enemmän kuin abstrakti idea?</a:t>
            </a:r>
          </a:p>
          <a:p>
            <a:endParaRPr lang="fi-FI" sz="800" dirty="0"/>
          </a:p>
          <a:p>
            <a:endParaRPr lang="fi-FI" dirty="0"/>
          </a:p>
          <a:p>
            <a:endParaRPr lang="fi-FI" dirty="0"/>
          </a:p>
        </p:txBody>
      </p:sp>
      <p:sp>
        <p:nvSpPr>
          <p:cNvPr id="4" name="Title 3"/>
          <p:cNvSpPr>
            <a:spLocks noGrp="1"/>
          </p:cNvSpPr>
          <p:nvPr>
            <p:ph type="title"/>
          </p:nvPr>
        </p:nvSpPr>
        <p:spPr/>
        <p:txBody>
          <a:bodyPr/>
          <a:lstStyle/>
          <a:p>
            <a:r>
              <a:rPr lang="fi-FI" b="0" dirty="0"/>
              <a:t>USA ja patentoitavuusedellytykset</a:t>
            </a:r>
            <a:endParaRPr lang="fi-FI" dirty="0"/>
          </a:p>
        </p:txBody>
      </p:sp>
      <p:pic>
        <p:nvPicPr>
          <p:cNvPr id="6" name="Picture Placeholder 5"/>
          <p:cNvPicPr>
            <a:picLocks noGrp="1" noChangeAspect="1"/>
          </p:cNvPicPr>
          <p:nvPr>
            <p:ph type="pic" idx="11"/>
          </p:nvPr>
        </p:nvPicPr>
        <p:blipFill>
          <a:blip r:embed="rId3"/>
          <a:srcRect l="2301" r="2301"/>
          <a:stretch>
            <a:fillRect/>
          </a:stretch>
        </p:blipFill>
        <p:spPr>
          <a:prstGeom prst="rect">
            <a:avLst/>
          </a:prstGeom>
        </p:spPr>
      </p:pic>
    </p:spTree>
    <p:extLst>
      <p:ext uri="{BB962C8B-B14F-4D97-AF65-F5344CB8AC3E}">
        <p14:creationId xmlns:p14="http://schemas.microsoft.com/office/powerpoint/2010/main" val="2446890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1"/>
          </p:nvPr>
        </p:nvPicPr>
        <p:blipFill>
          <a:blip r:embed="rId3"/>
          <a:srcRect l="34116" r="34116"/>
          <a:stretch>
            <a:fillRect/>
          </a:stretch>
        </p:blipFill>
        <p:spPr>
          <a:prstGeom prst="rect">
            <a:avLst/>
          </a:prstGeom>
        </p:spPr>
      </p:pic>
      <p:sp>
        <p:nvSpPr>
          <p:cNvPr id="3" name="Text Placeholder 2"/>
          <p:cNvSpPr>
            <a:spLocks noGrp="1"/>
          </p:cNvSpPr>
          <p:nvPr>
            <p:ph type="body" sz="half" idx="2"/>
          </p:nvPr>
        </p:nvSpPr>
        <p:spPr>
          <a:xfrm>
            <a:off x="433877" y="1059181"/>
            <a:ext cx="6003264" cy="3033138"/>
          </a:xfrm>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fi-FI" sz="1400" i="0" u="none" strike="noStrike" kern="1200" cap="none" spc="50" normalizeH="0" baseline="0" noProof="0" dirty="0">
                <a:ln>
                  <a:noFill/>
                </a:ln>
                <a:solidFill>
                  <a:srgbClr val="1D1E22"/>
                </a:solidFill>
                <a:effectLst/>
                <a:uLnTx/>
                <a:uFillTx/>
                <a:latin typeface="Franklin Gothic Book"/>
                <a:ea typeface="+mn-ea"/>
                <a:cs typeface="+mn-cs"/>
              </a:rPr>
              <a:t>Oikeuspäätöksiä ja esimerkkejä </a:t>
            </a:r>
            <a:r>
              <a:rPr kumimoji="0" lang="fi-FI" sz="1400" i="0" u="none" strike="noStrike" kern="1200" cap="none" spc="50" normalizeH="0" baseline="0" noProof="0" dirty="0" err="1">
                <a:ln>
                  <a:noFill/>
                </a:ln>
                <a:solidFill>
                  <a:srgbClr val="1D1E22"/>
                </a:solidFill>
                <a:effectLst/>
                <a:uLnTx/>
                <a:uFillTx/>
                <a:latin typeface="Franklin Gothic Book"/>
                <a:ea typeface="+mn-ea"/>
                <a:cs typeface="+mn-cs"/>
              </a:rPr>
              <a:t>USPTOn</a:t>
            </a:r>
            <a:r>
              <a:rPr kumimoji="0" lang="fi-FI" sz="1400" i="0" u="none" strike="noStrike" kern="1200" cap="none" spc="50" normalizeH="0" baseline="0" noProof="0" dirty="0">
                <a:ln>
                  <a:noFill/>
                </a:ln>
                <a:solidFill>
                  <a:srgbClr val="1D1E22"/>
                </a:solidFill>
                <a:effectLst/>
                <a:uLnTx/>
                <a:uFillTx/>
                <a:latin typeface="Franklin Gothic Book"/>
                <a:ea typeface="+mn-ea"/>
                <a:cs typeface="+mn-cs"/>
              </a:rPr>
              <a:t> sivuilta:</a:t>
            </a:r>
            <a:endParaRPr lang="fi-FI" sz="1400" dirty="0">
              <a:hlinkClick r:id="rId4"/>
            </a:endParaRPr>
          </a:p>
          <a:p>
            <a:r>
              <a:rPr lang="fi-FI" sz="1200" dirty="0">
                <a:hlinkClick r:id="rId4"/>
              </a:rPr>
              <a:t>https://www.uspto.gov/patent/laws-and-regulations/examination-policy/subject-matter-eligibility</a:t>
            </a:r>
            <a:endParaRPr lang="fi-FI" sz="1200" dirty="0"/>
          </a:p>
          <a:p>
            <a:endParaRPr lang="fi-FI" sz="1000" dirty="0"/>
          </a:p>
          <a:p>
            <a:r>
              <a:rPr lang="fi-FI" sz="1400" dirty="0"/>
              <a:t>Oikeus ei ole suostunut määrittelemään mikä on merkittävästi enemmän </a:t>
            </a:r>
          </a:p>
          <a:p>
            <a:pPr marL="742950" lvl="1" indent="-285750">
              <a:buFont typeface="Arial" panose="020B0604020202020204" pitchFamily="34" charset="0"/>
              <a:buChar char="•"/>
            </a:pPr>
            <a:r>
              <a:rPr lang="fi-FI" dirty="0"/>
              <a:t>Tekninen selitys voi auttaa </a:t>
            </a:r>
          </a:p>
          <a:p>
            <a:endParaRPr lang="fi-FI" sz="1000" dirty="0"/>
          </a:p>
          <a:p>
            <a:r>
              <a:rPr lang="fi-FI" sz="1400" dirty="0"/>
              <a:t>Pääsääntöisesti sama kuin Euroopassa, mutta ehkä lempeämpi suhtautuminen</a:t>
            </a:r>
          </a:p>
          <a:p>
            <a:pPr marL="742950" lvl="1" indent="-285750">
              <a:buFont typeface="Arial" panose="020B0604020202020204" pitchFamily="34" charset="0"/>
              <a:buChar char="•"/>
            </a:pPr>
            <a:r>
              <a:rPr lang="fi-FI" sz="1400" dirty="0"/>
              <a:t>spesifinen ratkaisun toteutus ohjelmistoon/tekniseen järjestelmään liittyvässä ongelmassa</a:t>
            </a:r>
          </a:p>
          <a:p>
            <a:pPr marL="742950" lvl="1" indent="-285750">
              <a:buFont typeface="Arial" panose="020B0604020202020204" pitchFamily="34" charset="0"/>
              <a:buChar char="•"/>
            </a:pPr>
            <a:r>
              <a:rPr lang="fi-FI" sz="1400" dirty="0"/>
              <a:t>käyttöliittymiin (automaattinen </a:t>
            </a:r>
            <a:r>
              <a:rPr lang="fi-FI" sz="1400" dirty="0" err="1"/>
              <a:t>animointi</a:t>
            </a:r>
            <a:r>
              <a:rPr lang="fi-FI" sz="1400" dirty="0"/>
              <a:t>)</a:t>
            </a:r>
          </a:p>
          <a:p>
            <a:pPr marL="742950" lvl="1" indent="-285750">
              <a:buFont typeface="Arial" panose="020B0604020202020204" pitchFamily="34" charset="0"/>
              <a:buChar char="•"/>
            </a:pPr>
            <a:endParaRPr lang="fi-FI" sz="1000" dirty="0"/>
          </a:p>
          <a:p>
            <a:r>
              <a:rPr lang="fi-FI" sz="1400" dirty="0">
                <a:hlinkClick r:id="rId5"/>
              </a:rPr>
              <a:t>Tutkijoiden ohjeisiin </a:t>
            </a:r>
            <a:r>
              <a:rPr lang="fi-FI" sz="1400" dirty="0"/>
              <a:t>2020 milloin pitäisi arvioida</a:t>
            </a:r>
          </a:p>
        </p:txBody>
      </p:sp>
      <p:sp>
        <p:nvSpPr>
          <p:cNvPr id="5" name="Title 4"/>
          <p:cNvSpPr>
            <a:spLocks noGrp="1"/>
          </p:cNvSpPr>
          <p:nvPr>
            <p:ph type="title"/>
          </p:nvPr>
        </p:nvSpPr>
        <p:spPr/>
        <p:txBody>
          <a:bodyPr/>
          <a:lstStyle/>
          <a:p>
            <a:r>
              <a:rPr lang="fi-FI" dirty="0"/>
              <a:t>Mikä on merkittävästi enemmän</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A6061599-3901-48D4-BEDF-7DDECEE360F4}"/>
              </a:ext>
            </a:extLst>
          </p:cNvPr>
          <p:cNvPicPr>
            <a:picLocks noChangeAspect="1"/>
          </p:cNvPicPr>
          <p:nvPr/>
        </p:nvPicPr>
        <p:blipFill>
          <a:blip r:embed="rId6"/>
          <a:stretch>
            <a:fillRect/>
          </a:stretch>
        </p:blipFill>
        <p:spPr>
          <a:xfrm>
            <a:off x="6437141" y="418074"/>
            <a:ext cx="2706859" cy="3865199"/>
          </a:xfrm>
          <a:prstGeom prst="rect">
            <a:avLst/>
          </a:prstGeom>
        </p:spPr>
      </p:pic>
    </p:spTree>
    <p:extLst>
      <p:ext uri="{BB962C8B-B14F-4D97-AF65-F5344CB8AC3E}">
        <p14:creationId xmlns:p14="http://schemas.microsoft.com/office/powerpoint/2010/main" val="201614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F2B89D-98FE-482C-AB84-6825EAB9A0B8}"/>
              </a:ext>
            </a:extLst>
          </p:cNvPr>
          <p:cNvSpPr>
            <a:spLocks noGrp="1"/>
          </p:cNvSpPr>
          <p:nvPr>
            <p:ph type="body" sz="half" idx="2"/>
          </p:nvPr>
        </p:nvSpPr>
        <p:spPr>
          <a:xfrm>
            <a:off x="433877" y="1454929"/>
            <a:ext cx="6354988" cy="2685673"/>
          </a:xfrm>
        </p:spPr>
        <p:txBody>
          <a:bodyPr/>
          <a:lstStyle/>
          <a:p>
            <a:pPr marL="0" marR="0" lvl="0" indent="0" algn="l" defTabSz="914400" rtl="0" eaLnBrk="1" fontAlgn="auto" latinLnBrk="0" hangingPunct="1">
              <a:lnSpc>
                <a:spcPct val="100000"/>
              </a:lnSpc>
              <a:spcBef>
                <a:spcPts val="0"/>
              </a:spcBef>
              <a:spcAft>
                <a:spcPts val="600"/>
              </a:spcAft>
              <a:buClr>
                <a:srgbClr val="00223D"/>
              </a:buClr>
              <a:buSzTx/>
              <a:buFontTx/>
              <a:buNone/>
              <a:tabLst/>
              <a:defRPr/>
            </a:pPr>
            <a:r>
              <a:rPr kumimoji="0" lang="en-GB" sz="1400" b="0" i="0" u="none" strike="noStrike" kern="1200" cap="none" spc="0" normalizeH="0" baseline="0" noProof="0" dirty="0">
                <a:ln>
                  <a:noFill/>
                </a:ln>
                <a:solidFill>
                  <a:srgbClr val="333333"/>
                </a:solidFill>
                <a:effectLst/>
                <a:uLnTx/>
                <a:uFillTx/>
                <a:latin typeface="Franklin Gothic Book" panose="020B0503020102020204" pitchFamily="34" charset="0"/>
                <a:ea typeface="+mn-ea"/>
              </a:rPr>
              <a:t>Forbes: The value of the market for IoT-enabled health devices is set to hit </a:t>
            </a:r>
            <a:r>
              <a:rPr kumimoji="0" lang="en-GB" sz="1400" b="0" i="0" u="none" strike="noStrike" kern="1200" cap="none" spc="0" normalizeH="0" baseline="0" noProof="0" dirty="0">
                <a:ln>
                  <a:noFill/>
                </a:ln>
                <a:solidFill>
                  <a:srgbClr val="003891"/>
                </a:solidFill>
                <a:effectLst/>
                <a:uLnTx/>
                <a:uFillTx/>
                <a:latin typeface="Franklin Gothic Book" panose="020B0503020102020204" pitchFamily="34" charset="0"/>
                <a:ea typeface="+mn-ea"/>
                <a:hlinkClick r:id="rId3" tooltip="https://www.satellitetoday.com/iiot/2018/10/12/global-healthcare-iot-market-expected-to-hit-267-billion-by-2023/"/>
              </a:rPr>
              <a:t>$267 billion</a:t>
            </a:r>
            <a:r>
              <a:rPr kumimoji="0" lang="en-GB" sz="1400" b="0" i="0" u="none" strike="noStrike" kern="1200" cap="none" spc="0" normalizeH="0" baseline="0" noProof="0" dirty="0">
                <a:ln>
                  <a:noFill/>
                </a:ln>
                <a:solidFill>
                  <a:srgbClr val="333333"/>
                </a:solidFill>
                <a:effectLst/>
                <a:uLnTx/>
                <a:uFillTx/>
                <a:latin typeface="Franklin Gothic Book" panose="020B0503020102020204" pitchFamily="34" charset="0"/>
                <a:ea typeface="+mn-ea"/>
              </a:rPr>
              <a:t> by 2023.</a:t>
            </a:r>
            <a:endParaRPr kumimoji="0" lang="en-GB"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endParaRPr>
          </a:p>
          <a:p>
            <a:pPr marL="0" marR="0" lvl="0" indent="0" algn="l" defTabSz="914400" rtl="0" eaLnBrk="1" fontAlgn="auto" latinLnBrk="0" hangingPunct="1">
              <a:lnSpc>
                <a:spcPct val="100000"/>
              </a:lnSpc>
              <a:spcBef>
                <a:spcPts val="0"/>
              </a:spcBef>
              <a:spcAft>
                <a:spcPts val="600"/>
              </a:spcAft>
              <a:buClr>
                <a:srgbClr val="00223D"/>
              </a:buClr>
              <a:buSzTx/>
              <a:buFontTx/>
              <a:buNone/>
              <a:tabLst/>
              <a:defRPr/>
            </a:pPr>
            <a:r>
              <a:rPr kumimoji="0" lang="en-GB" sz="1400" b="0" i="0" u="none" strike="noStrike" kern="1200" cap="none" spc="0" normalizeH="0" baseline="0" noProof="0" dirty="0">
                <a:ln>
                  <a:noFill/>
                </a:ln>
                <a:solidFill>
                  <a:srgbClr val="333333"/>
                </a:solidFill>
                <a:effectLst/>
                <a:uLnTx/>
                <a:uFillTx/>
                <a:latin typeface="Franklin Gothic Book" panose="020B0503020102020204" pitchFamily="34" charset="0"/>
                <a:ea typeface="+mn-ea"/>
              </a:rPr>
              <a:t>In China, as elsewhere in the world, the IoT is seen as having the potential to drive massive business growth, but there is an understanding that it needs to be grown in a managed way to avoid potential clashes with privacy issues and personal rights.</a:t>
            </a:r>
            <a:endParaRPr kumimoji="0" lang="en-GB" sz="1400" b="0" i="0" u="none" strike="noStrike" kern="1200" cap="none" spc="0" normalizeH="0" baseline="0" noProof="0" dirty="0">
              <a:ln>
                <a:noFill/>
              </a:ln>
              <a:solidFill>
                <a:prstClr val="black"/>
              </a:solidFill>
              <a:effectLst/>
              <a:uLnTx/>
              <a:uFillTx/>
              <a:latin typeface="Franklin Gothic Book" panose="020B0503020102020204" pitchFamily="34" charset="0"/>
              <a:ea typeface="+mn-ea"/>
            </a:endParaRPr>
          </a:p>
          <a:p>
            <a:pPr marL="0" marR="0" lvl="0" indent="0" algn="l" defTabSz="914400" rtl="0" eaLnBrk="1" fontAlgn="auto" latinLnBrk="0" hangingPunct="1">
              <a:lnSpc>
                <a:spcPct val="100000"/>
              </a:lnSpc>
              <a:spcBef>
                <a:spcPts val="0"/>
              </a:spcBef>
              <a:spcAft>
                <a:spcPts val="600"/>
              </a:spcAft>
              <a:buClr>
                <a:srgbClr val="00223D"/>
              </a:buClr>
              <a:buSzTx/>
              <a:buFontTx/>
              <a:buNone/>
              <a:tabLst/>
              <a:defRPr/>
            </a:pPr>
            <a:r>
              <a:rPr kumimoji="0" lang="en-GB" sz="1400" b="0" i="0" u="none" strike="noStrike" kern="1200" cap="none" spc="0" normalizeH="0" baseline="0" noProof="0" dirty="0" err="1">
                <a:ln>
                  <a:noFill/>
                </a:ln>
                <a:solidFill>
                  <a:prstClr val="black"/>
                </a:solidFill>
                <a:effectLst/>
                <a:uLnTx/>
                <a:uFillTx/>
                <a:latin typeface="Franklin Gothic Book"/>
                <a:ea typeface="+mn-ea"/>
              </a:rPr>
              <a:t>Terveydenhuollon</a:t>
            </a:r>
            <a:r>
              <a:rPr kumimoji="0" lang="en-GB" sz="1400" b="0" i="0" u="none" strike="noStrike" kern="1200" cap="none" spc="0" normalizeH="0" baseline="0" noProof="0" dirty="0">
                <a:ln>
                  <a:noFill/>
                </a:ln>
                <a:solidFill>
                  <a:prstClr val="black"/>
                </a:solidFill>
                <a:effectLst/>
                <a:uLnTx/>
                <a:uFillTx/>
                <a:latin typeface="Franklin Gothic Book"/>
                <a:ea typeface="+mn-ea"/>
              </a:rPr>
              <a:t> </a:t>
            </a:r>
            <a:r>
              <a:rPr kumimoji="0" lang="en-GB" sz="1400" b="0" i="0" u="none" strike="noStrike" kern="1200" cap="none" spc="0" normalizeH="0" baseline="0" noProof="0" dirty="0" err="1">
                <a:ln>
                  <a:noFill/>
                </a:ln>
                <a:solidFill>
                  <a:prstClr val="black"/>
                </a:solidFill>
                <a:effectLst/>
                <a:uLnTx/>
                <a:uFillTx/>
                <a:latin typeface="Franklin Gothic Book"/>
                <a:ea typeface="+mn-ea"/>
              </a:rPr>
              <a:t>lisäksi</a:t>
            </a:r>
            <a:endParaRPr kumimoji="0" lang="en-GB" sz="1400" b="0" i="0" u="none" strike="noStrike" kern="1200" cap="none" spc="0" normalizeH="0" baseline="0" noProof="0" dirty="0">
              <a:ln>
                <a:noFill/>
              </a:ln>
              <a:solidFill>
                <a:prstClr val="black"/>
              </a:solidFill>
              <a:effectLst/>
              <a:uLnTx/>
              <a:uFillTx/>
              <a:latin typeface="Franklin Gothic Book"/>
              <a:ea typeface="+mn-ea"/>
            </a:endParaRPr>
          </a:p>
          <a:p>
            <a:pPr marL="0" marR="0" lvl="0" indent="0" algn="l" defTabSz="914400" rtl="0" eaLnBrk="1" fontAlgn="auto" latinLnBrk="0" hangingPunct="1">
              <a:lnSpc>
                <a:spcPct val="100000"/>
              </a:lnSpc>
              <a:spcBef>
                <a:spcPts val="0"/>
              </a:spcBef>
              <a:spcAft>
                <a:spcPts val="600"/>
              </a:spcAft>
              <a:buClr>
                <a:srgbClr val="00223D"/>
              </a:buClr>
              <a:buSzTx/>
              <a:buFontTx/>
              <a:buNone/>
              <a:tabLst/>
              <a:defRPr/>
            </a:pPr>
            <a:r>
              <a:rPr kumimoji="0" lang="en-GB" sz="1400" b="0" i="0" u="none" strike="noStrike" kern="1200" cap="none" spc="0" normalizeH="0" baseline="0" noProof="0" dirty="0" err="1">
                <a:ln>
                  <a:noFill/>
                </a:ln>
                <a:solidFill>
                  <a:prstClr val="black"/>
                </a:solidFill>
                <a:effectLst/>
                <a:uLnTx/>
                <a:uFillTx/>
                <a:latin typeface="Franklin Gothic Book"/>
                <a:ea typeface="+mn-ea"/>
              </a:rPr>
              <a:t>Teollisuus</a:t>
            </a:r>
            <a:r>
              <a:rPr kumimoji="0" lang="en-GB" sz="1400" b="0" i="0" u="none" strike="noStrike" kern="1200" cap="none" spc="0" normalizeH="0" baseline="0" noProof="0" dirty="0">
                <a:ln>
                  <a:noFill/>
                </a:ln>
                <a:solidFill>
                  <a:prstClr val="black"/>
                </a:solidFill>
                <a:effectLst/>
                <a:uLnTx/>
                <a:uFillTx/>
                <a:latin typeface="Franklin Gothic Book"/>
                <a:ea typeface="+mn-ea"/>
              </a:rPr>
              <a:t>, </a:t>
            </a:r>
            <a:r>
              <a:rPr kumimoji="0" lang="en-GB" sz="1400" b="0" i="0" u="none" strike="noStrike" kern="1200" cap="none" spc="0" normalizeH="0" baseline="0" noProof="0" dirty="0" err="1">
                <a:ln>
                  <a:noFill/>
                </a:ln>
                <a:solidFill>
                  <a:prstClr val="black"/>
                </a:solidFill>
                <a:effectLst/>
                <a:uLnTx/>
                <a:uFillTx/>
                <a:latin typeface="Franklin Gothic Book"/>
                <a:ea typeface="+mn-ea"/>
              </a:rPr>
              <a:t>esim</a:t>
            </a:r>
            <a:r>
              <a:rPr kumimoji="0" lang="en-GB" sz="1400" b="0" i="0" u="none" strike="noStrike" kern="1200" cap="none" spc="0" normalizeH="0" baseline="0" noProof="0" dirty="0">
                <a:ln>
                  <a:noFill/>
                </a:ln>
                <a:solidFill>
                  <a:prstClr val="black"/>
                </a:solidFill>
                <a:effectLst/>
                <a:uLnTx/>
                <a:uFillTx/>
                <a:latin typeface="Franklin Gothic Book"/>
                <a:ea typeface="+mn-ea"/>
              </a:rPr>
              <a:t>. </a:t>
            </a:r>
            <a:r>
              <a:rPr kumimoji="0" lang="en-GB" sz="1400" b="0" i="0" u="none" strike="noStrike" kern="1200" cap="none" spc="0" normalizeH="0" baseline="0" noProof="0" dirty="0" err="1">
                <a:ln>
                  <a:noFill/>
                </a:ln>
                <a:solidFill>
                  <a:prstClr val="black"/>
                </a:solidFill>
                <a:effectLst/>
                <a:uLnTx/>
                <a:uFillTx/>
                <a:latin typeface="Franklin Gothic Book"/>
                <a:ea typeface="+mn-ea"/>
              </a:rPr>
              <a:t>digitaaliset</a:t>
            </a:r>
            <a:r>
              <a:rPr kumimoji="0" lang="en-GB" sz="1400" b="0" i="0" u="none" strike="noStrike" kern="1200" cap="none" spc="0" normalizeH="0" baseline="0" noProof="0" dirty="0">
                <a:ln>
                  <a:noFill/>
                </a:ln>
                <a:solidFill>
                  <a:prstClr val="black"/>
                </a:solidFill>
                <a:effectLst/>
                <a:uLnTx/>
                <a:uFillTx/>
                <a:latin typeface="Franklin Gothic Book"/>
                <a:ea typeface="+mn-ea"/>
              </a:rPr>
              <a:t> </a:t>
            </a:r>
            <a:r>
              <a:rPr kumimoji="0" lang="en-GB" sz="1400" b="0" i="0" u="none" strike="noStrike" kern="1200" cap="none" spc="0" normalizeH="0" baseline="0" noProof="0" dirty="0" err="1">
                <a:ln>
                  <a:noFill/>
                </a:ln>
                <a:solidFill>
                  <a:prstClr val="black"/>
                </a:solidFill>
                <a:effectLst/>
                <a:uLnTx/>
                <a:uFillTx/>
                <a:latin typeface="Franklin Gothic Book"/>
                <a:ea typeface="+mn-ea"/>
              </a:rPr>
              <a:t>kaksoset</a:t>
            </a:r>
            <a:endParaRPr kumimoji="0" lang="en-GB" sz="1400" b="0" i="0" u="none" strike="noStrike" kern="1200" cap="none" spc="0" normalizeH="0" baseline="0" noProof="0" dirty="0">
              <a:ln>
                <a:noFill/>
              </a:ln>
              <a:solidFill>
                <a:prstClr val="black"/>
              </a:solidFill>
              <a:effectLst/>
              <a:uLnTx/>
              <a:uFillTx/>
              <a:latin typeface="Franklin Gothic Book"/>
              <a:ea typeface="+mn-ea"/>
            </a:endParaRPr>
          </a:p>
          <a:p>
            <a:pPr marL="0" marR="0" lvl="0" indent="0" algn="l" defTabSz="914400" rtl="0" eaLnBrk="1" fontAlgn="auto" latinLnBrk="0" hangingPunct="1">
              <a:lnSpc>
                <a:spcPct val="100000"/>
              </a:lnSpc>
              <a:spcBef>
                <a:spcPts val="0"/>
              </a:spcBef>
              <a:spcAft>
                <a:spcPts val="600"/>
              </a:spcAft>
              <a:buClr>
                <a:srgbClr val="00223D"/>
              </a:buClr>
              <a:buSzTx/>
              <a:buFontTx/>
              <a:buNone/>
              <a:tabLst/>
              <a:defRPr/>
            </a:pPr>
            <a:r>
              <a:rPr kumimoji="0" lang="en-GB" sz="1400" b="0" i="0" u="none" strike="noStrike" kern="1200" cap="none" spc="0" normalizeH="0" baseline="0" noProof="0" dirty="0" err="1">
                <a:ln>
                  <a:noFill/>
                </a:ln>
                <a:solidFill>
                  <a:prstClr val="black"/>
                </a:solidFill>
                <a:effectLst/>
                <a:uLnTx/>
                <a:uFillTx/>
                <a:latin typeface="Franklin Gothic Book"/>
                <a:ea typeface="+mn-ea"/>
              </a:rPr>
              <a:t>Liikenne</a:t>
            </a:r>
            <a:r>
              <a:rPr kumimoji="0" lang="en-GB" sz="1400" b="0" i="0" u="none" strike="noStrike" kern="1200" cap="none" spc="0" normalizeH="0" baseline="0" noProof="0" dirty="0">
                <a:ln>
                  <a:noFill/>
                </a:ln>
                <a:solidFill>
                  <a:prstClr val="black"/>
                </a:solidFill>
                <a:effectLst/>
                <a:uLnTx/>
                <a:uFillTx/>
                <a:latin typeface="Franklin Gothic Book"/>
                <a:ea typeface="+mn-ea"/>
              </a:rPr>
              <a:t>, </a:t>
            </a:r>
            <a:r>
              <a:rPr kumimoji="0" lang="en-GB" sz="1400" b="0" i="0" u="none" strike="noStrike" kern="1200" cap="none" spc="0" normalizeH="0" baseline="0" noProof="0" dirty="0" err="1">
                <a:ln>
                  <a:noFill/>
                </a:ln>
                <a:solidFill>
                  <a:prstClr val="black"/>
                </a:solidFill>
                <a:effectLst/>
                <a:uLnTx/>
                <a:uFillTx/>
                <a:latin typeface="Franklin Gothic Book"/>
                <a:ea typeface="+mn-ea"/>
              </a:rPr>
              <a:t>esim</a:t>
            </a:r>
            <a:r>
              <a:rPr kumimoji="0" lang="en-GB" sz="1400" b="0" i="0" u="none" strike="noStrike" kern="1200" cap="none" spc="0" normalizeH="0" baseline="0" noProof="0" dirty="0">
                <a:ln>
                  <a:noFill/>
                </a:ln>
                <a:solidFill>
                  <a:prstClr val="black"/>
                </a:solidFill>
                <a:effectLst/>
                <a:uLnTx/>
                <a:uFillTx/>
                <a:latin typeface="Franklin Gothic Book"/>
                <a:ea typeface="+mn-ea"/>
              </a:rPr>
              <a:t>. </a:t>
            </a:r>
            <a:r>
              <a:rPr kumimoji="0" lang="en-GB" sz="1400" b="0" i="0" u="none" strike="noStrike" kern="1200" cap="none" spc="0" normalizeH="0" baseline="0" noProof="0" dirty="0" err="1">
                <a:ln>
                  <a:noFill/>
                </a:ln>
                <a:solidFill>
                  <a:prstClr val="black"/>
                </a:solidFill>
                <a:effectLst/>
                <a:uLnTx/>
                <a:uFillTx/>
                <a:latin typeface="Franklin Gothic Book"/>
                <a:ea typeface="+mn-ea"/>
              </a:rPr>
              <a:t>autojen</a:t>
            </a:r>
            <a:r>
              <a:rPr kumimoji="0" lang="en-GB" sz="1400" b="0" i="0" u="none" strike="noStrike" kern="1200" cap="none" spc="0" normalizeH="0" baseline="0" noProof="0" dirty="0">
                <a:ln>
                  <a:noFill/>
                </a:ln>
                <a:solidFill>
                  <a:prstClr val="black"/>
                </a:solidFill>
                <a:effectLst/>
                <a:uLnTx/>
                <a:uFillTx/>
                <a:latin typeface="Franklin Gothic Book"/>
                <a:ea typeface="+mn-ea"/>
              </a:rPr>
              <a:t> </a:t>
            </a:r>
            <a:r>
              <a:rPr kumimoji="0" lang="en-GB" sz="1400" b="0" i="0" u="none" strike="noStrike" kern="1200" cap="none" spc="0" normalizeH="0" baseline="0" noProof="0" dirty="0" err="1">
                <a:ln>
                  <a:noFill/>
                </a:ln>
                <a:solidFill>
                  <a:prstClr val="black"/>
                </a:solidFill>
                <a:effectLst/>
                <a:uLnTx/>
                <a:uFillTx/>
                <a:latin typeface="Franklin Gothic Book"/>
                <a:ea typeface="+mn-ea"/>
              </a:rPr>
              <a:t>itseohjautuvuus</a:t>
            </a:r>
            <a:endParaRPr kumimoji="0" lang="en-GB" sz="1400" b="0" i="0" u="none" strike="noStrike" kern="1200" cap="none" spc="0" normalizeH="0" baseline="0" noProof="0" dirty="0">
              <a:ln>
                <a:noFill/>
              </a:ln>
              <a:solidFill>
                <a:prstClr val="black"/>
              </a:solidFill>
              <a:effectLst/>
              <a:uLnTx/>
              <a:uFillTx/>
              <a:latin typeface="Franklin Gothic Book"/>
              <a:ea typeface="+mn-ea"/>
            </a:endParaRPr>
          </a:p>
          <a:p>
            <a:pPr marL="0" marR="0" lvl="0" indent="0" algn="l" defTabSz="914400" rtl="0" eaLnBrk="1" fontAlgn="auto" latinLnBrk="0" hangingPunct="1">
              <a:lnSpc>
                <a:spcPct val="100000"/>
              </a:lnSpc>
              <a:spcBef>
                <a:spcPts val="0"/>
              </a:spcBef>
              <a:spcAft>
                <a:spcPts val="600"/>
              </a:spcAft>
              <a:buClr>
                <a:srgbClr val="00223D"/>
              </a:buClr>
              <a:buSzTx/>
              <a:buFontTx/>
              <a:buNone/>
              <a:tabLst/>
              <a:defRPr/>
            </a:pPr>
            <a:r>
              <a:rPr kumimoji="0" lang="en-GB" sz="1400" b="0" i="0" u="none" strike="noStrike" kern="1200" cap="none" spc="0" normalizeH="0" baseline="0" noProof="0" dirty="0" err="1">
                <a:ln>
                  <a:noFill/>
                </a:ln>
                <a:solidFill>
                  <a:prstClr val="black"/>
                </a:solidFill>
                <a:effectLst/>
                <a:uLnTx/>
                <a:uFillTx/>
                <a:latin typeface="Franklin Gothic Book"/>
                <a:ea typeface="+mn-ea"/>
              </a:rPr>
              <a:t>Kotitaloudet</a:t>
            </a:r>
            <a:r>
              <a:rPr kumimoji="0" lang="en-GB" sz="1400" b="0" i="0" u="none" strike="noStrike" kern="1200" cap="none" spc="0" normalizeH="0" baseline="0" noProof="0" dirty="0">
                <a:ln>
                  <a:noFill/>
                </a:ln>
                <a:solidFill>
                  <a:prstClr val="black"/>
                </a:solidFill>
                <a:effectLst/>
                <a:uLnTx/>
                <a:uFillTx/>
                <a:latin typeface="Franklin Gothic Book"/>
                <a:ea typeface="+mn-ea"/>
              </a:rPr>
              <a:t>, </a:t>
            </a:r>
            <a:r>
              <a:rPr kumimoji="0" lang="en-GB" sz="1400" b="0" i="0" u="none" strike="noStrike" kern="1200" cap="none" spc="0" normalizeH="0" baseline="0" noProof="0" dirty="0" err="1">
                <a:ln>
                  <a:noFill/>
                </a:ln>
                <a:solidFill>
                  <a:prstClr val="black"/>
                </a:solidFill>
                <a:effectLst/>
                <a:uLnTx/>
                <a:uFillTx/>
                <a:latin typeface="Franklin Gothic Book"/>
                <a:ea typeface="+mn-ea"/>
              </a:rPr>
              <a:t>esim</a:t>
            </a:r>
            <a:r>
              <a:rPr kumimoji="0" lang="en-GB" sz="1400" b="0" i="0" u="none" strike="noStrike" kern="1200" cap="none" spc="0" normalizeH="0" baseline="0" noProof="0" dirty="0">
                <a:ln>
                  <a:noFill/>
                </a:ln>
                <a:solidFill>
                  <a:prstClr val="black"/>
                </a:solidFill>
                <a:effectLst/>
                <a:uLnTx/>
                <a:uFillTx/>
                <a:latin typeface="Franklin Gothic Book"/>
                <a:ea typeface="+mn-ea"/>
              </a:rPr>
              <a:t>. </a:t>
            </a:r>
            <a:r>
              <a:rPr kumimoji="0" lang="en-GB" sz="1400" b="0" i="0" u="none" strike="noStrike" kern="1200" cap="none" spc="0" normalizeH="0" baseline="0" noProof="0" dirty="0" err="1">
                <a:ln>
                  <a:noFill/>
                </a:ln>
                <a:solidFill>
                  <a:prstClr val="black"/>
                </a:solidFill>
                <a:effectLst/>
                <a:uLnTx/>
                <a:uFillTx/>
                <a:latin typeface="Franklin Gothic Book"/>
                <a:ea typeface="+mn-ea"/>
              </a:rPr>
              <a:t>älytalot</a:t>
            </a:r>
            <a:r>
              <a:rPr kumimoji="0" lang="en-GB" sz="1400" b="0" i="0" u="none" strike="noStrike" kern="1200" cap="none" spc="0" normalizeH="0" baseline="0" noProof="0" dirty="0">
                <a:ln>
                  <a:noFill/>
                </a:ln>
                <a:solidFill>
                  <a:prstClr val="black"/>
                </a:solidFill>
                <a:effectLst/>
                <a:uLnTx/>
                <a:uFillTx/>
                <a:latin typeface="Franklin Gothic Book"/>
                <a:ea typeface="+mn-ea"/>
              </a:rPr>
              <a:t>, </a:t>
            </a:r>
            <a:r>
              <a:rPr kumimoji="0" lang="en-GB" sz="1400" b="0" i="0" u="none" strike="noStrike" kern="1200" cap="none" spc="0" normalizeH="0" baseline="0" noProof="0" dirty="0" err="1">
                <a:ln>
                  <a:noFill/>
                </a:ln>
                <a:solidFill>
                  <a:prstClr val="black"/>
                </a:solidFill>
                <a:effectLst/>
                <a:uLnTx/>
                <a:uFillTx/>
                <a:latin typeface="Franklin Gothic Book"/>
                <a:ea typeface="+mn-ea"/>
              </a:rPr>
              <a:t>kodinkoneet</a:t>
            </a:r>
            <a:endParaRPr kumimoji="0" lang="en-GB" sz="1400" b="0" i="0" u="none" strike="noStrike" kern="1200" cap="none" spc="0" normalizeH="0" baseline="0" noProof="0" dirty="0">
              <a:ln>
                <a:noFill/>
              </a:ln>
              <a:solidFill>
                <a:prstClr val="black"/>
              </a:solidFill>
              <a:effectLst/>
              <a:uLnTx/>
              <a:uFillTx/>
              <a:latin typeface="Franklin Gothic Book"/>
              <a:ea typeface="+mn-ea"/>
            </a:endParaRPr>
          </a:p>
          <a:p>
            <a:pPr marL="0" marR="0" lvl="0" indent="0" algn="l" defTabSz="914400" rtl="0" eaLnBrk="1" fontAlgn="auto" latinLnBrk="0" hangingPunct="1">
              <a:lnSpc>
                <a:spcPct val="100000"/>
              </a:lnSpc>
              <a:spcBef>
                <a:spcPts val="0"/>
              </a:spcBef>
              <a:spcAft>
                <a:spcPts val="600"/>
              </a:spcAft>
              <a:buClr>
                <a:srgbClr val="00223D"/>
              </a:buClr>
              <a:buSzTx/>
              <a:buFontTx/>
              <a:buNone/>
              <a:tabLst/>
              <a:defRPr/>
            </a:pPr>
            <a:r>
              <a:rPr kumimoji="0" lang="en-GB" sz="1400" b="0" i="0" u="none" strike="noStrike" kern="1200" cap="none" spc="0" normalizeH="0" baseline="0" noProof="0" dirty="0">
                <a:ln>
                  <a:noFill/>
                </a:ln>
                <a:solidFill>
                  <a:prstClr val="black"/>
                </a:solidFill>
                <a:effectLst/>
                <a:uLnTx/>
                <a:uFillTx/>
                <a:latin typeface="Franklin Gothic Book"/>
                <a:ea typeface="+mn-ea"/>
              </a:rPr>
              <a:t>“</a:t>
            </a:r>
            <a:r>
              <a:rPr kumimoji="0" lang="en-GB" sz="1400" b="0" i="0" u="none" strike="noStrike" kern="1200" cap="none" spc="0" normalizeH="0" baseline="0" noProof="0" dirty="0" err="1">
                <a:ln>
                  <a:noFill/>
                </a:ln>
                <a:solidFill>
                  <a:prstClr val="black"/>
                </a:solidFill>
                <a:effectLst/>
                <a:uLnTx/>
                <a:uFillTx/>
                <a:latin typeface="Franklin Gothic Book"/>
                <a:ea typeface="+mn-ea"/>
              </a:rPr>
              <a:t>Asusteet</a:t>
            </a:r>
            <a:r>
              <a:rPr kumimoji="0" lang="en-GB" sz="1400" b="0" i="0" u="none" strike="noStrike" kern="1200" cap="none" spc="0" normalizeH="0" baseline="0" noProof="0" dirty="0">
                <a:ln>
                  <a:noFill/>
                </a:ln>
                <a:solidFill>
                  <a:prstClr val="black"/>
                </a:solidFill>
                <a:effectLst/>
                <a:uLnTx/>
                <a:uFillTx/>
                <a:latin typeface="Franklin Gothic Book"/>
                <a:ea typeface="+mn-ea"/>
              </a:rPr>
              <a:t>”</a:t>
            </a:r>
            <a:endParaRPr kumimoji="0" lang="en-US" sz="1400" b="0" i="0" u="none" strike="noStrike" kern="1200" cap="none" spc="0" normalizeH="0" baseline="0" noProof="0" dirty="0">
              <a:ln>
                <a:noFill/>
              </a:ln>
              <a:solidFill>
                <a:prstClr val="black"/>
              </a:solidFill>
              <a:effectLst/>
              <a:uLnTx/>
              <a:uFillTx/>
              <a:latin typeface="Franklin Gothic Book"/>
              <a:ea typeface="+mn-ea"/>
            </a:endParaRPr>
          </a:p>
        </p:txBody>
      </p:sp>
      <p:sp>
        <p:nvSpPr>
          <p:cNvPr id="3" name="Text Placeholder 2">
            <a:extLst>
              <a:ext uri="{FF2B5EF4-FFF2-40B4-BE49-F238E27FC236}">
                <a16:creationId xmlns:a16="http://schemas.microsoft.com/office/drawing/2014/main" id="{D77D5338-0569-4B18-B340-F3FD597D1204}"/>
              </a:ext>
            </a:extLst>
          </p:cNvPr>
          <p:cNvSpPr>
            <a:spLocks noGrp="1"/>
          </p:cNvSpPr>
          <p:nvPr>
            <p:ph type="body" sz="quarter" idx="10"/>
          </p:nvPr>
        </p:nvSpPr>
        <p:spPr/>
        <p:txBody>
          <a:bodyPr/>
          <a:lstStyle/>
          <a:p>
            <a:r>
              <a:rPr lang="fi-FI" dirty="0"/>
              <a:t>Ohjelmistot ja elektroniikka kaikkialle</a:t>
            </a:r>
            <a:endParaRPr lang="en-US" dirty="0"/>
          </a:p>
        </p:txBody>
      </p:sp>
      <p:sp>
        <p:nvSpPr>
          <p:cNvPr id="4" name="Title 3">
            <a:extLst>
              <a:ext uri="{FF2B5EF4-FFF2-40B4-BE49-F238E27FC236}">
                <a16:creationId xmlns:a16="http://schemas.microsoft.com/office/drawing/2014/main" id="{E8DE920A-10D6-4DD9-988D-53B232503CDF}"/>
              </a:ext>
            </a:extLst>
          </p:cNvPr>
          <p:cNvSpPr>
            <a:spLocks noGrp="1"/>
          </p:cNvSpPr>
          <p:nvPr>
            <p:ph type="title"/>
          </p:nvPr>
        </p:nvSpPr>
        <p:spPr>
          <a:xfrm>
            <a:off x="433876" y="391103"/>
            <a:ext cx="7306077" cy="455564"/>
          </a:xfrm>
        </p:spPr>
        <p:txBody>
          <a:bodyPr/>
          <a:lstStyle/>
          <a:p>
            <a:r>
              <a:rPr lang="fi-FI" dirty="0" err="1"/>
              <a:t>IoT</a:t>
            </a:r>
            <a:r>
              <a:rPr lang="fi-FI" dirty="0"/>
              <a:t>, 5G, </a:t>
            </a:r>
            <a:r>
              <a:rPr lang="fi-FI" dirty="0" err="1"/>
              <a:t>big</a:t>
            </a:r>
            <a:r>
              <a:rPr lang="fi-FI" dirty="0"/>
              <a:t> data, tekoäly, lisätty todellisuus </a:t>
            </a:r>
            <a:endParaRPr lang="en-US" dirty="0"/>
          </a:p>
        </p:txBody>
      </p:sp>
      <p:pic>
        <p:nvPicPr>
          <p:cNvPr id="5" name="Picture 4">
            <a:extLst>
              <a:ext uri="{FF2B5EF4-FFF2-40B4-BE49-F238E27FC236}">
                <a16:creationId xmlns:a16="http://schemas.microsoft.com/office/drawing/2014/main" id="{DE005173-B21E-4CB3-AF6F-A0099A07B9AC}"/>
              </a:ext>
            </a:extLst>
          </p:cNvPr>
          <p:cNvPicPr>
            <a:picLocks noChangeAspect="1"/>
          </p:cNvPicPr>
          <p:nvPr/>
        </p:nvPicPr>
        <p:blipFill>
          <a:blip r:embed="rId4"/>
          <a:stretch>
            <a:fillRect/>
          </a:stretch>
        </p:blipFill>
        <p:spPr>
          <a:xfrm>
            <a:off x="6734387" y="2768370"/>
            <a:ext cx="2409613" cy="1605571"/>
          </a:xfrm>
          <a:prstGeom prst="rect">
            <a:avLst/>
          </a:prstGeom>
        </p:spPr>
      </p:pic>
      <p:pic>
        <p:nvPicPr>
          <p:cNvPr id="7" name="Picture 6">
            <a:extLst>
              <a:ext uri="{FF2B5EF4-FFF2-40B4-BE49-F238E27FC236}">
                <a16:creationId xmlns:a16="http://schemas.microsoft.com/office/drawing/2014/main" id="{32ECEAE1-A1CC-4BE3-9283-F0971F4C7D14}"/>
              </a:ext>
            </a:extLst>
          </p:cNvPr>
          <p:cNvPicPr>
            <a:picLocks noChangeAspect="1"/>
          </p:cNvPicPr>
          <p:nvPr/>
        </p:nvPicPr>
        <p:blipFill>
          <a:blip r:embed="rId5"/>
          <a:stretch>
            <a:fillRect/>
          </a:stretch>
        </p:blipFill>
        <p:spPr>
          <a:xfrm>
            <a:off x="6854276" y="139602"/>
            <a:ext cx="2355135" cy="2885571"/>
          </a:xfrm>
          <a:prstGeom prst="rect">
            <a:avLst/>
          </a:prstGeom>
        </p:spPr>
      </p:pic>
    </p:spTree>
    <p:extLst>
      <p:ext uri="{BB962C8B-B14F-4D97-AF65-F5344CB8AC3E}">
        <p14:creationId xmlns:p14="http://schemas.microsoft.com/office/powerpoint/2010/main" val="1705085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08E9C-F575-4702-B52B-22311495EBCD}"/>
              </a:ext>
            </a:extLst>
          </p:cNvPr>
          <p:cNvSpPr>
            <a:spLocks noGrp="1"/>
          </p:cNvSpPr>
          <p:nvPr>
            <p:ph type="body" sz="half" idx="2"/>
          </p:nvPr>
        </p:nvSpPr>
        <p:spPr>
          <a:xfrm>
            <a:off x="433877" y="1241792"/>
            <a:ext cx="6170124" cy="2685673"/>
          </a:xfrm>
        </p:spPr>
        <p:txBody>
          <a:bodyPr/>
          <a:lstStyle/>
          <a:p>
            <a:r>
              <a:rPr lang="en-GB" sz="1400" dirty="0" err="1"/>
              <a:t>Abstrakti</a:t>
            </a:r>
            <a:r>
              <a:rPr lang="en-GB" sz="1400" dirty="0"/>
              <a:t> idea, </a:t>
            </a:r>
            <a:r>
              <a:rPr lang="en-GB" sz="1400" dirty="0" err="1"/>
              <a:t>jos</a:t>
            </a:r>
            <a:r>
              <a:rPr lang="en-GB" sz="1400" dirty="0"/>
              <a:t> </a:t>
            </a:r>
            <a:r>
              <a:rPr lang="en-GB" sz="1400" dirty="0" err="1"/>
              <a:t>vaatimuksessa</a:t>
            </a:r>
            <a:r>
              <a:rPr lang="en-GB" sz="1400" dirty="0"/>
              <a:t>:</a:t>
            </a:r>
          </a:p>
          <a:p>
            <a:pPr marL="285750" indent="-285750">
              <a:buFont typeface="Arial" panose="020B0604020202020204" pitchFamily="34" charset="0"/>
              <a:buChar char="•"/>
            </a:pPr>
            <a:r>
              <a:rPr lang="en-GB" sz="1400" dirty="0" err="1"/>
              <a:t>Matemaattinen</a:t>
            </a:r>
            <a:r>
              <a:rPr lang="en-GB" sz="1400" dirty="0"/>
              <a:t> </a:t>
            </a:r>
            <a:r>
              <a:rPr lang="en-GB" sz="1400" dirty="0" err="1"/>
              <a:t>konsepti</a:t>
            </a:r>
            <a:r>
              <a:rPr lang="en-GB" sz="1400" dirty="0"/>
              <a:t>, </a:t>
            </a:r>
          </a:p>
          <a:p>
            <a:pPr marL="285750" indent="-285750">
              <a:buFont typeface="Arial" panose="020B0604020202020204" pitchFamily="34" charset="0"/>
              <a:buChar char="•"/>
            </a:pPr>
            <a:r>
              <a:rPr lang="en-GB" sz="1400" dirty="0" err="1"/>
              <a:t>Tietyt</a:t>
            </a:r>
            <a:r>
              <a:rPr lang="en-GB" sz="1400" dirty="0"/>
              <a:t> </a:t>
            </a:r>
            <a:r>
              <a:rPr lang="en-GB" sz="1400" dirty="0" err="1"/>
              <a:t>menetelmät</a:t>
            </a:r>
            <a:r>
              <a:rPr lang="en-GB" sz="1400" dirty="0"/>
              <a:t> </a:t>
            </a:r>
            <a:r>
              <a:rPr lang="en-GB" sz="1400" dirty="0" err="1"/>
              <a:t>ihmisen</a:t>
            </a:r>
            <a:r>
              <a:rPr lang="en-GB" sz="1400" dirty="0"/>
              <a:t> </a:t>
            </a:r>
            <a:r>
              <a:rPr lang="en-GB" sz="1400" dirty="0" err="1"/>
              <a:t>toiminnan</a:t>
            </a:r>
            <a:r>
              <a:rPr lang="en-GB" sz="1400" dirty="0"/>
              <a:t> </a:t>
            </a:r>
            <a:r>
              <a:rPr lang="en-GB" sz="1400" dirty="0" err="1"/>
              <a:t>järjestämiseksi</a:t>
            </a:r>
            <a:r>
              <a:rPr lang="en-GB" sz="1400" dirty="0"/>
              <a:t>, tai </a:t>
            </a:r>
          </a:p>
          <a:p>
            <a:pPr marL="285750" indent="-285750">
              <a:buFont typeface="Arial" panose="020B0604020202020204" pitchFamily="34" charset="0"/>
              <a:buChar char="•"/>
            </a:pPr>
            <a:r>
              <a:rPr lang="en-GB" sz="1400" dirty="0" err="1"/>
              <a:t>Henkinen</a:t>
            </a:r>
            <a:r>
              <a:rPr lang="en-GB" sz="1400" dirty="0"/>
              <a:t> </a:t>
            </a:r>
            <a:r>
              <a:rPr lang="en-GB" sz="1400" dirty="0" err="1"/>
              <a:t>prosessi</a:t>
            </a:r>
            <a:r>
              <a:rPr lang="en-GB" sz="1400" dirty="0"/>
              <a:t>.</a:t>
            </a:r>
            <a:br>
              <a:rPr lang="en-GB" sz="1400" dirty="0"/>
            </a:br>
            <a:r>
              <a:rPr lang="en-GB" sz="800" dirty="0"/>
              <a:t> </a:t>
            </a:r>
          </a:p>
          <a:p>
            <a:r>
              <a:rPr lang="en-GB" sz="1400" dirty="0"/>
              <a:t>Jos </a:t>
            </a:r>
            <a:r>
              <a:rPr lang="en-GB" sz="1400" dirty="0" err="1"/>
              <a:t>abstrakti</a:t>
            </a:r>
            <a:r>
              <a:rPr lang="en-GB" sz="1400" dirty="0"/>
              <a:t> idea, </a:t>
            </a:r>
            <a:r>
              <a:rPr lang="en-GB" sz="1400" dirty="0" err="1"/>
              <a:t>onko</a:t>
            </a:r>
            <a:r>
              <a:rPr lang="en-GB" sz="1400" dirty="0"/>
              <a:t> </a:t>
            </a:r>
            <a:r>
              <a:rPr lang="en-GB" sz="1400" dirty="0" err="1"/>
              <a:t>vaatimuksessa</a:t>
            </a:r>
            <a:r>
              <a:rPr lang="en-GB" sz="1400" dirty="0"/>
              <a:t> </a:t>
            </a:r>
            <a:r>
              <a:rPr lang="en-GB" sz="1400" dirty="0" err="1"/>
              <a:t>lisäelementti</a:t>
            </a:r>
            <a:r>
              <a:rPr lang="en-GB" sz="1400" dirty="0"/>
              <a:t>, </a:t>
            </a:r>
            <a:r>
              <a:rPr lang="en-GB" sz="1400" dirty="0" err="1"/>
              <a:t>joka</a:t>
            </a:r>
            <a:r>
              <a:rPr lang="en-GB" sz="1400" dirty="0"/>
              <a:t> </a:t>
            </a:r>
            <a:r>
              <a:rPr lang="en-GB" sz="1400" dirty="0" err="1"/>
              <a:t>integroi</a:t>
            </a:r>
            <a:r>
              <a:rPr lang="en-GB" sz="1400" dirty="0"/>
              <a:t> </a:t>
            </a:r>
            <a:r>
              <a:rPr lang="en-GB" sz="1400" dirty="0" err="1"/>
              <a:t>abstraktin</a:t>
            </a:r>
            <a:r>
              <a:rPr lang="en-GB" sz="1400" dirty="0"/>
              <a:t> </a:t>
            </a:r>
            <a:r>
              <a:rPr lang="en-GB" sz="1400" dirty="0" err="1"/>
              <a:t>idean</a:t>
            </a:r>
            <a:r>
              <a:rPr lang="en-GB" sz="1400" dirty="0"/>
              <a:t> </a:t>
            </a:r>
            <a:r>
              <a:rPr lang="en-GB" sz="1400" dirty="0" err="1"/>
              <a:t>käytännölliseen</a:t>
            </a:r>
            <a:r>
              <a:rPr lang="en-GB" sz="1400" dirty="0"/>
              <a:t> </a:t>
            </a:r>
            <a:r>
              <a:rPr lang="en-GB" sz="1400" dirty="0" err="1"/>
              <a:t>sovellukseen</a:t>
            </a:r>
            <a:r>
              <a:rPr lang="en-GB" dirty="0"/>
              <a:t>?</a:t>
            </a:r>
            <a:r>
              <a:rPr lang="en-GB" sz="1400" dirty="0"/>
              <a:t> </a:t>
            </a:r>
          </a:p>
          <a:p>
            <a:endParaRPr lang="en-GB" sz="800" dirty="0"/>
          </a:p>
          <a:p>
            <a:r>
              <a:rPr lang="en-GB" sz="1400" dirty="0"/>
              <a:t>Jos on -&gt; </a:t>
            </a:r>
            <a:r>
              <a:rPr lang="en-GB" sz="1400" dirty="0" err="1"/>
              <a:t>patentoitavissa</a:t>
            </a:r>
            <a:r>
              <a:rPr lang="en-GB" sz="1400" dirty="0"/>
              <a:t>, </a:t>
            </a:r>
            <a:r>
              <a:rPr lang="en-GB" sz="1400" dirty="0" err="1"/>
              <a:t>jos</a:t>
            </a:r>
            <a:r>
              <a:rPr lang="en-GB" sz="1400" dirty="0"/>
              <a:t> </a:t>
            </a:r>
            <a:r>
              <a:rPr lang="en-GB" sz="1400" dirty="0" err="1"/>
              <a:t>uusi</a:t>
            </a:r>
            <a:r>
              <a:rPr lang="en-GB" sz="1400" dirty="0"/>
              <a:t> </a:t>
            </a:r>
            <a:r>
              <a:rPr lang="en-GB" sz="1400" dirty="0" err="1"/>
              <a:t>ja</a:t>
            </a:r>
            <a:r>
              <a:rPr lang="en-GB" sz="1400" dirty="0"/>
              <a:t> </a:t>
            </a:r>
            <a:r>
              <a:rPr lang="en-GB" sz="1400" dirty="0" err="1"/>
              <a:t>keksinnöllinen</a:t>
            </a:r>
            <a:endParaRPr lang="en-GB" sz="1400" dirty="0"/>
          </a:p>
          <a:p>
            <a:r>
              <a:rPr lang="en-GB" sz="1400" dirty="0"/>
              <a:t>Jos </a:t>
            </a:r>
            <a:r>
              <a:rPr lang="en-GB" sz="1400" dirty="0" err="1"/>
              <a:t>ei</a:t>
            </a:r>
            <a:r>
              <a:rPr lang="en-GB" sz="1400" dirty="0"/>
              <a:t> ole -&gt; Alice-</a:t>
            </a:r>
            <a:r>
              <a:rPr lang="en-GB" sz="1400" dirty="0" err="1"/>
              <a:t>testiin</a:t>
            </a:r>
            <a:r>
              <a:rPr lang="en-GB" sz="1400" dirty="0"/>
              <a:t>: </a:t>
            </a:r>
            <a:r>
              <a:rPr lang="fi-FI" sz="1400" dirty="0"/>
              <a:t>Saavuttaako merkittävästi enemmän kuin abstrakti idea?</a:t>
            </a:r>
          </a:p>
          <a:p>
            <a:endParaRPr lang="fi-FI" sz="800" dirty="0"/>
          </a:p>
          <a:p>
            <a:endParaRPr lang="fi-FI" sz="1400" dirty="0"/>
          </a:p>
          <a:p>
            <a:endParaRPr lang="en-GB" sz="1400" dirty="0"/>
          </a:p>
          <a:p>
            <a:endParaRPr lang="en-GB" dirty="0"/>
          </a:p>
          <a:p>
            <a:endParaRPr lang="en-US" dirty="0"/>
          </a:p>
        </p:txBody>
      </p:sp>
      <p:sp>
        <p:nvSpPr>
          <p:cNvPr id="4" name="Text Placeholder 3">
            <a:extLst>
              <a:ext uri="{FF2B5EF4-FFF2-40B4-BE49-F238E27FC236}">
                <a16:creationId xmlns:a16="http://schemas.microsoft.com/office/drawing/2014/main" id="{D0E1D751-C487-4495-A26B-538ACABDA4FD}"/>
              </a:ext>
            </a:extLst>
          </p:cNvPr>
          <p:cNvSpPr>
            <a:spLocks noGrp="1"/>
          </p:cNvSpPr>
          <p:nvPr>
            <p:ph type="body" sz="quarter" idx="10"/>
          </p:nvPr>
        </p:nvSpPr>
        <p:spPr/>
        <p:txBody>
          <a:bodyPr/>
          <a:lstStyle/>
          <a:p>
            <a:r>
              <a:rPr lang="fi-FI" dirty="0"/>
              <a:t>Eivät sido oikeutta</a:t>
            </a:r>
            <a:endParaRPr lang="en-US" dirty="0"/>
          </a:p>
        </p:txBody>
      </p:sp>
      <p:sp>
        <p:nvSpPr>
          <p:cNvPr id="5" name="Title 4">
            <a:extLst>
              <a:ext uri="{FF2B5EF4-FFF2-40B4-BE49-F238E27FC236}">
                <a16:creationId xmlns:a16="http://schemas.microsoft.com/office/drawing/2014/main" id="{9C733325-8670-41B0-ADD8-7FEA9FCF9EC2}"/>
              </a:ext>
            </a:extLst>
          </p:cNvPr>
          <p:cNvSpPr>
            <a:spLocks noGrp="1"/>
          </p:cNvSpPr>
          <p:nvPr>
            <p:ph type="title"/>
          </p:nvPr>
        </p:nvSpPr>
        <p:spPr/>
        <p:txBody>
          <a:bodyPr/>
          <a:lstStyle/>
          <a:p>
            <a:r>
              <a:rPr lang="en-GB" dirty="0" err="1"/>
              <a:t>Tutkijoiden</a:t>
            </a:r>
            <a:r>
              <a:rPr lang="en-GB" dirty="0"/>
              <a:t> </a:t>
            </a:r>
            <a:r>
              <a:rPr lang="en-GB" dirty="0" err="1"/>
              <a:t>ohjeet</a:t>
            </a:r>
            <a:endParaRPr lang="en-US" dirty="0"/>
          </a:p>
        </p:txBody>
      </p:sp>
      <p:pic>
        <p:nvPicPr>
          <p:cNvPr id="2" name="Picture 1">
            <a:extLst>
              <a:ext uri="{FF2B5EF4-FFF2-40B4-BE49-F238E27FC236}">
                <a16:creationId xmlns:a16="http://schemas.microsoft.com/office/drawing/2014/main" id="{2B3B640A-8D12-4372-829F-562BE0B803A1}"/>
              </a:ext>
            </a:extLst>
          </p:cNvPr>
          <p:cNvPicPr>
            <a:picLocks noChangeAspect="1"/>
          </p:cNvPicPr>
          <p:nvPr/>
        </p:nvPicPr>
        <p:blipFill>
          <a:blip r:embed="rId3"/>
          <a:stretch>
            <a:fillRect/>
          </a:stretch>
        </p:blipFill>
        <p:spPr>
          <a:xfrm>
            <a:off x="6151627" y="272432"/>
            <a:ext cx="2992373" cy="1912620"/>
          </a:xfrm>
          <a:prstGeom prst="rect">
            <a:avLst/>
          </a:prstGeom>
        </p:spPr>
      </p:pic>
      <p:pic>
        <p:nvPicPr>
          <p:cNvPr id="11" name="Picture 10">
            <a:extLst>
              <a:ext uri="{FF2B5EF4-FFF2-40B4-BE49-F238E27FC236}">
                <a16:creationId xmlns:a16="http://schemas.microsoft.com/office/drawing/2014/main" id="{B7EB572B-911E-423B-A212-CB0E30EA2841}"/>
              </a:ext>
            </a:extLst>
          </p:cNvPr>
          <p:cNvPicPr>
            <a:picLocks noChangeAspect="1"/>
          </p:cNvPicPr>
          <p:nvPr/>
        </p:nvPicPr>
        <p:blipFill>
          <a:blip r:embed="rId4"/>
          <a:stretch>
            <a:fillRect/>
          </a:stretch>
        </p:blipFill>
        <p:spPr>
          <a:xfrm>
            <a:off x="7160278" y="3068547"/>
            <a:ext cx="1271644" cy="858918"/>
          </a:xfrm>
          <a:prstGeom prst="rect">
            <a:avLst/>
          </a:prstGeom>
        </p:spPr>
      </p:pic>
      <p:sp>
        <p:nvSpPr>
          <p:cNvPr id="13" name="TextBox 12">
            <a:extLst>
              <a:ext uri="{FF2B5EF4-FFF2-40B4-BE49-F238E27FC236}">
                <a16:creationId xmlns:a16="http://schemas.microsoft.com/office/drawing/2014/main" id="{BD509BD5-DB2D-4D43-BDE5-AF1C0FC4F149}"/>
              </a:ext>
            </a:extLst>
          </p:cNvPr>
          <p:cNvSpPr txBox="1"/>
          <p:nvPr/>
        </p:nvSpPr>
        <p:spPr>
          <a:xfrm>
            <a:off x="6377749" y="2492930"/>
            <a:ext cx="2332374" cy="671915"/>
          </a:xfrm>
          <a:prstGeom prst="rect">
            <a:avLst/>
          </a:prstGeom>
          <a:noFill/>
        </p:spPr>
        <p:txBody>
          <a:bodyPr wrap="square">
            <a:spAutoFit/>
          </a:bodyPr>
          <a:lstStyle/>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Lähde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IPwatchdog</a:t>
            </a:r>
            <a:r>
              <a:rPr lang="fi-FI" sz="1800" dirty="0">
                <a:effectLst/>
                <a:latin typeface="Calibri" panose="020F0502020204030204" pitchFamily="34" charset="0"/>
                <a:ea typeface="Calibri" panose="020F0502020204030204" pitchFamily="34" charset="0"/>
                <a:cs typeface="Times New Roman" panose="02020603050405020304" pitchFamily="18" charset="0"/>
              </a:rPr>
              <a:t> blogi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8712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1"/>
          </p:nvPr>
        </p:nvPicPr>
        <p:blipFill>
          <a:blip r:embed="rId3"/>
          <a:srcRect l="34" r="34"/>
          <a:stretch>
            <a:fillRect/>
          </a:stretch>
        </p:blipFill>
        <p:spPr>
          <a:prstGeom prst="rect">
            <a:avLst/>
          </a:prstGeom>
        </p:spPr>
      </p:pic>
      <p:sp>
        <p:nvSpPr>
          <p:cNvPr id="3" name="Text Placeholder 2"/>
          <p:cNvSpPr>
            <a:spLocks noGrp="1"/>
          </p:cNvSpPr>
          <p:nvPr>
            <p:ph type="body" sz="half" idx="2"/>
          </p:nvPr>
        </p:nvSpPr>
        <p:spPr>
          <a:xfrm>
            <a:off x="411178" y="973978"/>
            <a:ext cx="6170124" cy="2685673"/>
          </a:xfrm>
        </p:spPr>
        <p:txBody>
          <a:bodyPr/>
          <a:lstStyle/>
          <a:p>
            <a:pPr marL="285750" indent="-285750">
              <a:buFont typeface="Arial" panose="020B0604020202020204" pitchFamily="34" charset="0"/>
              <a:buChar char="•"/>
            </a:pPr>
            <a:r>
              <a:rPr lang="en-US" dirty="0"/>
              <a:t>Core Wireless: GUI for mobile devices that displays commonly accessed data on main menu</a:t>
            </a:r>
          </a:p>
          <a:p>
            <a:pPr marL="285750" indent="-285750">
              <a:buFont typeface="Arial" panose="020B0604020202020204" pitchFamily="34" charset="0"/>
              <a:buChar char="•"/>
            </a:pPr>
            <a:r>
              <a:rPr lang="en-US" dirty="0"/>
              <a:t>DDR Holdings: matching website “look and feel”  </a:t>
            </a:r>
          </a:p>
          <a:p>
            <a:pPr marL="285750" indent="-285750">
              <a:buFont typeface="Arial" panose="020B0604020202020204" pitchFamily="34" charset="0"/>
              <a:buChar char="•"/>
            </a:pPr>
            <a:r>
              <a:rPr lang="en-US" dirty="0" err="1"/>
              <a:t>Enfish</a:t>
            </a:r>
            <a:r>
              <a:rPr lang="en-US" dirty="0"/>
              <a:t>: self-referential data table </a:t>
            </a:r>
          </a:p>
          <a:p>
            <a:pPr marL="285750" indent="-285750">
              <a:buFont typeface="Arial" panose="020B0604020202020204" pitchFamily="34" charset="0"/>
              <a:buChar char="•"/>
            </a:pPr>
            <a:r>
              <a:rPr lang="en-US" dirty="0" err="1"/>
              <a:t>Finjan</a:t>
            </a:r>
            <a:r>
              <a:rPr lang="en-US" dirty="0"/>
              <a:t> v. Blue Coat Sys.: virus scan that generates a security profile identifying both hostile and potentially hostile operations</a:t>
            </a:r>
          </a:p>
          <a:p>
            <a:pPr marL="285750" indent="-285750">
              <a:buFont typeface="Arial" panose="020B0604020202020204" pitchFamily="34" charset="0"/>
              <a:buChar char="•"/>
            </a:pPr>
            <a:r>
              <a:rPr lang="en-US" dirty="0" err="1"/>
              <a:t>McRO</a:t>
            </a:r>
            <a:r>
              <a:rPr lang="en-US" dirty="0"/>
              <a:t>: rules for lip sync and facial expression animation </a:t>
            </a:r>
          </a:p>
          <a:p>
            <a:pPr marL="285750" indent="-285750">
              <a:buFont typeface="Arial" panose="020B0604020202020204" pitchFamily="34" charset="0"/>
              <a:buChar char="•"/>
            </a:pPr>
            <a:r>
              <a:rPr lang="en-US" dirty="0"/>
              <a:t>Thales </a:t>
            </a:r>
            <a:r>
              <a:rPr lang="en-US" dirty="0" err="1"/>
              <a:t>Visionix</a:t>
            </a:r>
            <a:r>
              <a:rPr lang="en-US" dirty="0"/>
              <a:t>: using sensors to more efficiently track an object on a moving platform</a:t>
            </a:r>
          </a:p>
          <a:p>
            <a:pPr marL="285750" indent="-285750">
              <a:buFont typeface="Arial" panose="020B0604020202020204" pitchFamily="34" charset="0"/>
              <a:buChar char="•"/>
            </a:pPr>
            <a:r>
              <a:rPr lang="en-US" dirty="0"/>
              <a:t>Trading Tech. v. CQG: GUI that prevents order entry at a changed price</a:t>
            </a:r>
          </a:p>
          <a:p>
            <a:pPr marL="285750" indent="-285750">
              <a:buFont typeface="Arial" panose="020B0604020202020204" pitchFamily="34" charset="0"/>
              <a:buChar char="•"/>
            </a:pPr>
            <a:r>
              <a:rPr lang="en-US" dirty="0"/>
              <a:t>Visual Memory : enhanced computer memory system</a:t>
            </a:r>
            <a:endParaRPr lang="fi-FI" dirty="0"/>
          </a:p>
        </p:txBody>
      </p:sp>
      <p:sp>
        <p:nvSpPr>
          <p:cNvPr id="5" name="Title 4"/>
          <p:cNvSpPr>
            <a:spLocks noGrp="1"/>
          </p:cNvSpPr>
          <p:nvPr>
            <p:ph type="title"/>
          </p:nvPr>
        </p:nvSpPr>
        <p:spPr/>
        <p:txBody>
          <a:bodyPr/>
          <a:lstStyle/>
          <a:p>
            <a:r>
              <a:rPr lang="fi-FI" dirty="0"/>
              <a:t>Päätöksiä, jossa ohjelmisto ei abstrakti</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9" name="Picture 8"/>
          <p:cNvPicPr>
            <a:picLocks noChangeAspect="1"/>
          </p:cNvPicPr>
          <p:nvPr/>
        </p:nvPicPr>
        <p:blipFill>
          <a:blip r:embed="rId4"/>
          <a:stretch>
            <a:fillRect/>
          </a:stretch>
        </p:blipFill>
        <p:spPr>
          <a:xfrm>
            <a:off x="7298235" y="484108"/>
            <a:ext cx="5291787" cy="3450635"/>
          </a:xfrm>
          <a:prstGeom prst="rect">
            <a:avLst/>
          </a:prstGeom>
        </p:spPr>
      </p:pic>
    </p:spTree>
    <p:extLst>
      <p:ext uri="{BB962C8B-B14F-4D97-AF65-F5344CB8AC3E}">
        <p14:creationId xmlns:p14="http://schemas.microsoft.com/office/powerpoint/2010/main" val="2000562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1"/>
          </p:nvPr>
        </p:nvSpPr>
        <p:spPr/>
      </p:sp>
      <p:sp>
        <p:nvSpPr>
          <p:cNvPr id="3" name="Text Placeholder 2"/>
          <p:cNvSpPr>
            <a:spLocks noGrp="1"/>
          </p:cNvSpPr>
          <p:nvPr>
            <p:ph type="body" sz="half" idx="2"/>
          </p:nvPr>
        </p:nvSpPr>
        <p:spPr>
          <a:xfrm>
            <a:off x="433875" y="846667"/>
            <a:ext cx="6688819" cy="2685673"/>
          </a:xfrm>
        </p:spPr>
        <p:txBody>
          <a:bodyPr/>
          <a:lstStyle/>
          <a:p>
            <a:r>
              <a:rPr lang="fi-FI" sz="1400" dirty="0" err="1"/>
              <a:t>Abele</a:t>
            </a:r>
            <a:r>
              <a:rPr lang="fi-FI" sz="1400" dirty="0"/>
              <a:t>: </a:t>
            </a:r>
            <a:r>
              <a:rPr lang="fi-FI" sz="1400" dirty="0" err="1"/>
              <a:t>tomographic</a:t>
            </a:r>
            <a:r>
              <a:rPr lang="fi-FI" sz="1400" dirty="0"/>
              <a:t> </a:t>
            </a:r>
            <a:r>
              <a:rPr lang="fi-FI" sz="1400" dirty="0" err="1"/>
              <a:t>scanning</a:t>
            </a:r>
            <a:endParaRPr lang="fi-FI" sz="1400" dirty="0"/>
          </a:p>
          <a:p>
            <a:r>
              <a:rPr lang="fi-FI" sz="1400" dirty="0" err="1"/>
              <a:t>Amdocs</a:t>
            </a:r>
            <a:r>
              <a:rPr lang="fi-FI" sz="1400" dirty="0"/>
              <a:t>: </a:t>
            </a:r>
            <a:r>
              <a:rPr lang="fi-FI" sz="1400" dirty="0" err="1"/>
              <a:t>field</a:t>
            </a:r>
            <a:r>
              <a:rPr lang="fi-FI" sz="1400" dirty="0"/>
              <a:t> </a:t>
            </a:r>
            <a:r>
              <a:rPr lang="fi-FI" sz="1400" dirty="0" err="1"/>
              <a:t>enhancement</a:t>
            </a:r>
            <a:r>
              <a:rPr lang="fi-FI" sz="1400" dirty="0"/>
              <a:t> in </a:t>
            </a:r>
            <a:r>
              <a:rPr lang="fi-FI" sz="1400" dirty="0" err="1"/>
              <a:t>distributed</a:t>
            </a:r>
            <a:r>
              <a:rPr lang="fi-FI" sz="1400" dirty="0"/>
              <a:t> </a:t>
            </a:r>
            <a:r>
              <a:rPr lang="fi-FI" sz="1400" dirty="0" err="1"/>
              <a:t>network</a:t>
            </a:r>
            <a:endParaRPr lang="fi-FI" sz="1400" dirty="0"/>
          </a:p>
          <a:p>
            <a:r>
              <a:rPr lang="fi-FI" sz="1400" dirty="0"/>
              <a:t>BASCOM: </a:t>
            </a:r>
            <a:r>
              <a:rPr lang="fi-FI" sz="1400" dirty="0" err="1"/>
              <a:t>filtering</a:t>
            </a:r>
            <a:r>
              <a:rPr lang="fi-FI" sz="1400" dirty="0"/>
              <a:t> Internet </a:t>
            </a:r>
            <a:r>
              <a:rPr lang="fi-FI" sz="1400" dirty="0" err="1"/>
              <a:t>content</a:t>
            </a:r>
            <a:endParaRPr lang="fi-FI" sz="1400" dirty="0"/>
          </a:p>
          <a:p>
            <a:r>
              <a:rPr lang="fi-FI" sz="1400" dirty="0" err="1"/>
              <a:t>Classen</a:t>
            </a:r>
            <a:r>
              <a:rPr lang="fi-FI" sz="1400" dirty="0"/>
              <a:t>: </a:t>
            </a:r>
            <a:r>
              <a:rPr lang="fi-FI" sz="1400" dirty="0" err="1"/>
              <a:t>processing</a:t>
            </a:r>
            <a:r>
              <a:rPr lang="fi-FI" sz="1400" dirty="0"/>
              <a:t> data </a:t>
            </a:r>
            <a:r>
              <a:rPr lang="fi-FI" sz="1400" dirty="0" err="1"/>
              <a:t>about</a:t>
            </a:r>
            <a:r>
              <a:rPr lang="fi-FI" sz="1400" dirty="0"/>
              <a:t> </a:t>
            </a:r>
            <a:r>
              <a:rPr lang="fi-FI" sz="1400" dirty="0" err="1"/>
              <a:t>vaccination</a:t>
            </a:r>
            <a:r>
              <a:rPr lang="fi-FI" sz="1400" dirty="0"/>
              <a:t> </a:t>
            </a:r>
            <a:r>
              <a:rPr lang="fi-FI" sz="1400" dirty="0" err="1"/>
              <a:t>schedules</a:t>
            </a:r>
            <a:r>
              <a:rPr lang="fi-FI" sz="1400" dirty="0"/>
              <a:t> &amp; </a:t>
            </a:r>
            <a:r>
              <a:rPr lang="fi-FI" sz="1400" dirty="0" err="1"/>
              <a:t>then</a:t>
            </a:r>
            <a:r>
              <a:rPr lang="fi-FI" sz="1400" dirty="0"/>
              <a:t> </a:t>
            </a:r>
            <a:r>
              <a:rPr lang="fi-FI" sz="1400" dirty="0" err="1"/>
              <a:t>vaccinating</a:t>
            </a:r>
            <a:endParaRPr lang="fi-FI" sz="1400" dirty="0"/>
          </a:p>
          <a:p>
            <a:r>
              <a:rPr lang="fi-FI" sz="1400" dirty="0" err="1"/>
              <a:t>Diehr</a:t>
            </a:r>
            <a:r>
              <a:rPr lang="fi-FI" sz="1400" dirty="0"/>
              <a:t> : </a:t>
            </a:r>
            <a:r>
              <a:rPr lang="fi-FI" sz="1400" dirty="0" err="1"/>
              <a:t>rubber</a:t>
            </a:r>
            <a:r>
              <a:rPr lang="fi-FI" sz="1400" dirty="0"/>
              <a:t> </a:t>
            </a:r>
            <a:r>
              <a:rPr lang="fi-FI" sz="1400" dirty="0" err="1"/>
              <a:t>manufacturing</a:t>
            </a:r>
            <a:r>
              <a:rPr lang="fi-FI" sz="1400" dirty="0"/>
              <a:t> </a:t>
            </a:r>
          </a:p>
          <a:p>
            <a:r>
              <a:rPr lang="fi-FI" sz="1400" dirty="0" err="1"/>
              <a:t>Mackay</a:t>
            </a:r>
            <a:r>
              <a:rPr lang="fi-FI" sz="1400" dirty="0"/>
              <a:t> Radio: </a:t>
            </a:r>
            <a:r>
              <a:rPr lang="fi-FI" sz="1400" dirty="0" err="1"/>
              <a:t>antenna</a:t>
            </a:r>
            <a:endParaRPr lang="fi-FI" sz="1400" dirty="0"/>
          </a:p>
          <a:p>
            <a:r>
              <a:rPr lang="fi-FI" sz="1400" dirty="0" err="1"/>
              <a:t>Myriad</a:t>
            </a:r>
            <a:r>
              <a:rPr lang="fi-FI" sz="1400" dirty="0"/>
              <a:t> CAFC: </a:t>
            </a:r>
            <a:r>
              <a:rPr lang="fi-FI" sz="1400" dirty="0" err="1"/>
              <a:t>screening</a:t>
            </a:r>
            <a:r>
              <a:rPr lang="fi-FI" sz="1400" dirty="0"/>
              <a:t> </a:t>
            </a:r>
            <a:r>
              <a:rPr lang="fi-FI" sz="1400" dirty="0" err="1"/>
              <a:t>method</a:t>
            </a:r>
            <a:r>
              <a:rPr lang="fi-FI" sz="1400" dirty="0"/>
              <a:t> </a:t>
            </a:r>
            <a:r>
              <a:rPr lang="fi-FI" sz="1400" dirty="0" err="1"/>
              <a:t>using</a:t>
            </a:r>
            <a:r>
              <a:rPr lang="fi-FI" sz="1400" dirty="0"/>
              <a:t> </a:t>
            </a:r>
            <a:r>
              <a:rPr lang="fi-FI" sz="1400" dirty="0" err="1"/>
              <a:t>transformed</a:t>
            </a:r>
            <a:r>
              <a:rPr lang="fi-FI" sz="1400" dirty="0"/>
              <a:t> </a:t>
            </a:r>
            <a:r>
              <a:rPr lang="fi-FI" sz="1400" dirty="0" err="1"/>
              <a:t>cells</a:t>
            </a:r>
            <a:endParaRPr lang="fi-FI" sz="1400" dirty="0"/>
          </a:p>
          <a:p>
            <a:r>
              <a:rPr lang="fi-FI" sz="1400" dirty="0"/>
              <a:t>RCT: </a:t>
            </a:r>
            <a:r>
              <a:rPr lang="fi-FI" sz="1400" dirty="0" err="1"/>
              <a:t>digital</a:t>
            </a:r>
            <a:r>
              <a:rPr lang="fi-FI" sz="1400" dirty="0"/>
              <a:t> image </a:t>
            </a:r>
            <a:r>
              <a:rPr lang="fi-FI" sz="1400" dirty="0" err="1"/>
              <a:t>processing</a:t>
            </a:r>
            <a:r>
              <a:rPr lang="fi-FI" sz="1400" dirty="0"/>
              <a:t> </a:t>
            </a:r>
          </a:p>
          <a:p>
            <a:r>
              <a:rPr lang="fi-FI" sz="1400" dirty="0" err="1"/>
              <a:t>SiRF</a:t>
            </a:r>
            <a:r>
              <a:rPr lang="fi-FI" sz="1400" dirty="0"/>
              <a:t> Tech: GPS </a:t>
            </a:r>
            <a:r>
              <a:rPr lang="fi-FI" sz="1400" dirty="0" err="1"/>
              <a:t>system</a:t>
            </a:r>
            <a:r>
              <a:rPr lang="fi-FI" sz="1400" dirty="0"/>
              <a:t> </a:t>
            </a:r>
          </a:p>
          <a:p>
            <a:r>
              <a:rPr lang="fi-FI" sz="1400" dirty="0" err="1"/>
              <a:t>Core</a:t>
            </a:r>
            <a:r>
              <a:rPr lang="fi-FI" sz="1400" dirty="0"/>
              <a:t> Wireless v LG: </a:t>
            </a:r>
            <a:r>
              <a:rPr lang="fi-FI" sz="1400" dirty="0" err="1"/>
              <a:t>Improved</a:t>
            </a:r>
            <a:r>
              <a:rPr lang="fi-FI" sz="1400" dirty="0"/>
              <a:t> GUI for </a:t>
            </a:r>
            <a:r>
              <a:rPr lang="fi-FI" sz="1400" dirty="0" err="1"/>
              <a:t>electronic</a:t>
            </a:r>
            <a:r>
              <a:rPr lang="fi-FI" sz="1400" dirty="0"/>
              <a:t> </a:t>
            </a:r>
            <a:r>
              <a:rPr lang="fi-FI" sz="1400" dirty="0" err="1"/>
              <a:t>devices</a:t>
            </a:r>
            <a:r>
              <a:rPr lang="fi-FI" sz="1400" dirty="0"/>
              <a:t> </a:t>
            </a:r>
            <a:r>
              <a:rPr lang="fi-FI" sz="1400" dirty="0" err="1"/>
              <a:t>with</a:t>
            </a:r>
            <a:r>
              <a:rPr lang="fi-FI" sz="1400" dirty="0"/>
              <a:t> </a:t>
            </a:r>
            <a:r>
              <a:rPr lang="fi-FI" sz="1400" dirty="0" err="1"/>
              <a:t>small</a:t>
            </a:r>
            <a:r>
              <a:rPr lang="fi-FI" sz="1400" dirty="0"/>
              <a:t> </a:t>
            </a:r>
            <a:r>
              <a:rPr lang="fi-FI" sz="1400" dirty="0" err="1"/>
              <a:t>screens</a:t>
            </a:r>
            <a:endParaRPr lang="fi-FI" sz="1400" dirty="0"/>
          </a:p>
          <a:p>
            <a:r>
              <a:rPr lang="fi-FI" sz="1400" dirty="0" err="1"/>
              <a:t>Ancora</a:t>
            </a:r>
            <a:r>
              <a:rPr lang="fi-FI" sz="1400" dirty="0"/>
              <a:t>: </a:t>
            </a:r>
            <a:r>
              <a:rPr lang="fi-FI" sz="1400" dirty="0" err="1"/>
              <a:t>Restricting</a:t>
            </a:r>
            <a:r>
              <a:rPr lang="fi-FI" sz="1400" dirty="0"/>
              <a:t> software </a:t>
            </a:r>
            <a:r>
              <a:rPr lang="fi-FI" sz="1400" dirty="0" err="1"/>
              <a:t>operation</a:t>
            </a:r>
            <a:r>
              <a:rPr lang="fi-FI" sz="1400" dirty="0"/>
              <a:t> </a:t>
            </a:r>
            <a:r>
              <a:rPr lang="fi-FI" sz="1400" dirty="0" err="1"/>
              <a:t>within</a:t>
            </a:r>
            <a:r>
              <a:rPr lang="fi-FI" sz="1400" dirty="0"/>
              <a:t> a </a:t>
            </a:r>
            <a:r>
              <a:rPr lang="fi-FI" sz="1400" dirty="0" err="1"/>
              <a:t>license</a:t>
            </a:r>
            <a:endParaRPr lang="fi-FI" sz="1400" dirty="0"/>
          </a:p>
          <a:p>
            <a:r>
              <a:rPr lang="fi-FI" sz="1400" dirty="0"/>
              <a:t>Data Engine: </a:t>
            </a:r>
            <a:r>
              <a:rPr lang="fi-FI" sz="1400" dirty="0" err="1"/>
              <a:t>navigating</a:t>
            </a:r>
            <a:r>
              <a:rPr lang="fi-FI" sz="1400" dirty="0"/>
              <a:t> </a:t>
            </a:r>
            <a:r>
              <a:rPr lang="fi-FI" sz="1400" dirty="0" err="1"/>
              <a:t>through</a:t>
            </a:r>
            <a:r>
              <a:rPr lang="fi-FI" sz="1400" dirty="0"/>
              <a:t> </a:t>
            </a:r>
            <a:r>
              <a:rPr lang="fi-FI" sz="1400" dirty="0" err="1"/>
              <a:t>complex</a:t>
            </a:r>
            <a:r>
              <a:rPr lang="fi-FI" sz="1400" dirty="0"/>
              <a:t> 3D </a:t>
            </a:r>
            <a:r>
              <a:rPr lang="fi-FI" sz="1400" dirty="0" err="1"/>
              <a:t>spreadsheets</a:t>
            </a:r>
            <a:endParaRPr lang="fi-FI" sz="1400" dirty="0"/>
          </a:p>
          <a:p>
            <a:r>
              <a:rPr lang="fi-FI" sz="1400" dirty="0" err="1"/>
              <a:t>Finjan</a:t>
            </a:r>
            <a:r>
              <a:rPr lang="fi-FI" sz="1400" dirty="0"/>
              <a:t>: </a:t>
            </a:r>
            <a:r>
              <a:rPr lang="fi-FI" sz="1400" dirty="0" err="1"/>
              <a:t>attaching</a:t>
            </a:r>
            <a:r>
              <a:rPr lang="fi-FI" sz="1400" dirty="0"/>
              <a:t> a </a:t>
            </a:r>
            <a:r>
              <a:rPr lang="fi-FI" sz="1400" dirty="0" err="1"/>
              <a:t>downloadable</a:t>
            </a:r>
            <a:r>
              <a:rPr lang="fi-FI" sz="1400" dirty="0"/>
              <a:t> </a:t>
            </a:r>
            <a:r>
              <a:rPr lang="fi-FI" sz="1400" dirty="0" err="1"/>
              <a:t>security</a:t>
            </a:r>
            <a:r>
              <a:rPr lang="fi-FI" sz="1400" dirty="0"/>
              <a:t> </a:t>
            </a:r>
            <a:r>
              <a:rPr lang="fi-FI" sz="1400" dirty="0" err="1"/>
              <a:t>profile</a:t>
            </a:r>
            <a:r>
              <a:rPr lang="fi-FI" sz="1400" dirty="0"/>
              <a:t> to a </a:t>
            </a:r>
            <a:r>
              <a:rPr lang="fi-FI" sz="1400" dirty="0" err="1"/>
              <a:t>downloadable</a:t>
            </a:r>
            <a:endParaRPr lang="fi-FI" sz="1400" dirty="0"/>
          </a:p>
        </p:txBody>
      </p:sp>
      <p:sp>
        <p:nvSpPr>
          <p:cNvPr id="5" name="Title 4"/>
          <p:cNvSpPr>
            <a:spLocks noGrp="1"/>
          </p:cNvSpPr>
          <p:nvPr>
            <p:ph type="title"/>
          </p:nvPr>
        </p:nvSpPr>
        <p:spPr>
          <a:xfrm>
            <a:off x="433876" y="391103"/>
            <a:ext cx="8304487" cy="455564"/>
          </a:xfrm>
        </p:spPr>
        <p:txBody>
          <a:bodyPr/>
          <a:lstStyle/>
          <a:p>
            <a:r>
              <a:rPr lang="fi-FI" dirty="0"/>
              <a:t>Päätöksiä: abstrakti idea, mutta merkittävästi enemmän</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7" name="Picture 6"/>
          <p:cNvPicPr>
            <a:picLocks noChangeAspect="1"/>
          </p:cNvPicPr>
          <p:nvPr/>
        </p:nvPicPr>
        <p:blipFill>
          <a:blip r:embed="rId3"/>
          <a:stretch>
            <a:fillRect/>
          </a:stretch>
        </p:blipFill>
        <p:spPr>
          <a:xfrm>
            <a:off x="7217893" y="855391"/>
            <a:ext cx="5291787" cy="3450635"/>
          </a:xfrm>
          <a:prstGeom prst="rect">
            <a:avLst/>
          </a:prstGeom>
        </p:spPr>
      </p:pic>
    </p:spTree>
    <p:extLst>
      <p:ext uri="{BB962C8B-B14F-4D97-AF65-F5344CB8AC3E}">
        <p14:creationId xmlns:p14="http://schemas.microsoft.com/office/powerpoint/2010/main" val="1752902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1"/>
          </p:nvPr>
        </p:nvPicPr>
        <p:blipFill>
          <a:blip r:embed="rId3"/>
          <a:srcRect l="34116" r="34116"/>
          <a:stretch>
            <a:fillRect/>
          </a:stretch>
        </p:blipFill>
        <p:spPr>
          <a:prstGeom prst="rect">
            <a:avLst/>
          </a:prstGeom>
        </p:spPr>
      </p:pic>
      <p:sp>
        <p:nvSpPr>
          <p:cNvPr id="3" name="Text Placeholder 2"/>
          <p:cNvSpPr>
            <a:spLocks noGrp="1"/>
          </p:cNvSpPr>
          <p:nvPr>
            <p:ph type="body" sz="half" idx="2"/>
          </p:nvPr>
        </p:nvSpPr>
        <p:spPr>
          <a:xfrm>
            <a:off x="433877" y="1024276"/>
            <a:ext cx="6438871" cy="2685673"/>
          </a:xfrm>
        </p:spPr>
        <p:txBody>
          <a:bodyPr/>
          <a:lstStyle/>
          <a:p>
            <a:r>
              <a:rPr lang="en-US" sz="1400" dirty="0"/>
              <a:t>1.  A computer-implemented method for </a:t>
            </a:r>
            <a:r>
              <a:rPr lang="en-US" sz="1400" dirty="0" err="1"/>
              <a:t>halftoning</a:t>
            </a:r>
            <a:r>
              <a:rPr lang="en-US" sz="1400" dirty="0"/>
              <a:t> a gray scale image, comprising: </a:t>
            </a:r>
          </a:p>
          <a:p>
            <a:pPr marL="285750" indent="-285750">
              <a:buFont typeface="Arial" panose="020B0604020202020204" pitchFamily="34" charset="0"/>
              <a:buChar char="•"/>
            </a:pPr>
            <a:r>
              <a:rPr lang="en-US" sz="1400" dirty="0"/>
              <a:t>generating, with a processor, </a:t>
            </a:r>
            <a:r>
              <a:rPr lang="en-US" sz="1400" dirty="0">
                <a:solidFill>
                  <a:schemeClr val="accent1">
                    <a:lumMod val="50000"/>
                  </a:schemeClr>
                </a:solidFill>
              </a:rPr>
              <a:t>a blue noise mask </a:t>
            </a:r>
            <a:r>
              <a:rPr lang="en-US" sz="1400" dirty="0"/>
              <a:t>by </a:t>
            </a:r>
            <a:r>
              <a:rPr lang="en-US" sz="1400" dirty="0">
                <a:solidFill>
                  <a:schemeClr val="accent1">
                    <a:lumMod val="50000"/>
                  </a:schemeClr>
                </a:solidFill>
              </a:rPr>
              <a:t>encoding changes in pixel values</a:t>
            </a:r>
            <a:r>
              <a:rPr lang="en-US" sz="1400" dirty="0"/>
              <a:t> across plural blue noise filtered dot profiles at varying gray levels; </a:t>
            </a:r>
          </a:p>
          <a:p>
            <a:pPr marL="285750" indent="-285750">
              <a:buFont typeface="Arial" panose="020B0604020202020204" pitchFamily="34" charset="0"/>
              <a:buChar char="•"/>
            </a:pPr>
            <a:r>
              <a:rPr lang="en-US" sz="1400" dirty="0"/>
              <a:t>storing the blue noise mask in a first memory location; </a:t>
            </a:r>
          </a:p>
          <a:p>
            <a:pPr marL="285750" indent="-285750">
              <a:buFont typeface="Arial" panose="020B0604020202020204" pitchFamily="34" charset="0"/>
              <a:buChar char="•"/>
            </a:pPr>
            <a:r>
              <a:rPr lang="en-US" sz="1400" dirty="0"/>
              <a:t>receiving </a:t>
            </a:r>
            <a:r>
              <a:rPr lang="en-US" sz="1400" dirty="0">
                <a:solidFill>
                  <a:schemeClr val="accent1">
                    <a:lumMod val="50000"/>
                  </a:schemeClr>
                </a:solidFill>
              </a:rPr>
              <a:t>a gray scale image </a:t>
            </a:r>
            <a:r>
              <a:rPr lang="en-US" sz="1400" dirty="0"/>
              <a:t>and storing the gray scale image in a second memory location; </a:t>
            </a:r>
          </a:p>
          <a:p>
            <a:pPr marL="285750" indent="-285750">
              <a:buFont typeface="Arial" panose="020B0604020202020204" pitchFamily="34" charset="0"/>
              <a:buChar char="•"/>
            </a:pPr>
            <a:r>
              <a:rPr lang="en-US" sz="1400" dirty="0">
                <a:solidFill>
                  <a:schemeClr val="accent1">
                    <a:lumMod val="50000"/>
                  </a:schemeClr>
                </a:solidFill>
              </a:rPr>
              <a:t>comparing</a:t>
            </a:r>
            <a:r>
              <a:rPr lang="en-US" sz="1400" dirty="0"/>
              <a:t>, with a processor on a pixel-by-pixel basis, </a:t>
            </a:r>
            <a:r>
              <a:rPr lang="en-US" sz="1400" dirty="0">
                <a:solidFill>
                  <a:schemeClr val="accent1">
                    <a:lumMod val="50000"/>
                  </a:schemeClr>
                </a:solidFill>
              </a:rPr>
              <a:t>each pixel of the gray scale image</a:t>
            </a:r>
            <a:r>
              <a:rPr lang="en-US" sz="1400" dirty="0"/>
              <a:t> to a threshold number in the corresponding position of the blue noise mask to </a:t>
            </a:r>
            <a:r>
              <a:rPr lang="en-US" sz="1400" dirty="0">
                <a:solidFill>
                  <a:schemeClr val="accent1">
                    <a:lumMod val="50000"/>
                  </a:schemeClr>
                </a:solidFill>
              </a:rPr>
              <a:t>produce a binary image array</a:t>
            </a:r>
            <a:r>
              <a:rPr lang="en-US" sz="1400" dirty="0"/>
              <a:t>; and </a:t>
            </a:r>
          </a:p>
          <a:p>
            <a:pPr marL="285750" indent="-285750">
              <a:buFont typeface="Arial" panose="020B0604020202020204" pitchFamily="34" charset="0"/>
              <a:buChar char="•"/>
            </a:pPr>
            <a:r>
              <a:rPr lang="en-US" sz="1400" dirty="0">
                <a:solidFill>
                  <a:schemeClr val="accent1">
                    <a:lumMod val="50000"/>
                  </a:schemeClr>
                </a:solidFill>
              </a:rPr>
              <a:t>converting the binary image array to a </a:t>
            </a:r>
            <a:r>
              <a:rPr lang="en-US" sz="1400" dirty="0" err="1">
                <a:solidFill>
                  <a:schemeClr val="accent1">
                    <a:lumMod val="50000"/>
                  </a:schemeClr>
                </a:solidFill>
              </a:rPr>
              <a:t>halftoned</a:t>
            </a:r>
            <a:r>
              <a:rPr lang="en-US" sz="1400" dirty="0">
                <a:solidFill>
                  <a:schemeClr val="accent1">
                    <a:lumMod val="50000"/>
                  </a:schemeClr>
                </a:solidFill>
              </a:rPr>
              <a:t> image</a:t>
            </a:r>
            <a:r>
              <a:rPr lang="en-US" sz="1400" dirty="0"/>
              <a:t>.</a:t>
            </a:r>
          </a:p>
          <a:p>
            <a:endParaRPr lang="en-US" sz="1400" dirty="0"/>
          </a:p>
          <a:p>
            <a:r>
              <a:rPr lang="en-US" sz="1400" b="1" dirty="0"/>
              <a:t>“More resource-efficient than previous masks”: Patent-eligible</a:t>
            </a:r>
          </a:p>
          <a:p>
            <a:endParaRPr lang="fi-FI" dirty="0"/>
          </a:p>
        </p:txBody>
      </p:sp>
      <p:sp>
        <p:nvSpPr>
          <p:cNvPr id="5" name="Title 4"/>
          <p:cNvSpPr>
            <a:spLocks noGrp="1"/>
          </p:cNvSpPr>
          <p:nvPr>
            <p:ph type="title"/>
          </p:nvPr>
        </p:nvSpPr>
        <p:spPr/>
        <p:txBody>
          <a:bodyPr/>
          <a:lstStyle/>
          <a:p>
            <a:r>
              <a:rPr lang="fi-FI" dirty="0"/>
              <a:t>Esimerkki 1:</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8" name="Picture 7"/>
          <p:cNvPicPr>
            <a:picLocks noChangeAspect="1"/>
          </p:cNvPicPr>
          <p:nvPr/>
        </p:nvPicPr>
        <p:blipFill>
          <a:blip r:embed="rId3"/>
          <a:stretch>
            <a:fillRect/>
          </a:stretch>
        </p:blipFill>
        <p:spPr>
          <a:xfrm>
            <a:off x="7365311" y="799237"/>
            <a:ext cx="5291787" cy="3450635"/>
          </a:xfrm>
          <a:prstGeom prst="rect">
            <a:avLst/>
          </a:prstGeom>
        </p:spPr>
      </p:pic>
    </p:spTree>
    <p:extLst>
      <p:ext uri="{BB962C8B-B14F-4D97-AF65-F5344CB8AC3E}">
        <p14:creationId xmlns:p14="http://schemas.microsoft.com/office/powerpoint/2010/main" val="3993338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1"/>
          </p:nvPr>
        </p:nvSpPr>
        <p:spPr/>
      </p:sp>
      <p:sp>
        <p:nvSpPr>
          <p:cNvPr id="3" name="Text Placeholder 2"/>
          <p:cNvSpPr>
            <a:spLocks noGrp="1"/>
          </p:cNvSpPr>
          <p:nvPr>
            <p:ph type="body" sz="half" idx="2"/>
          </p:nvPr>
        </p:nvSpPr>
        <p:spPr>
          <a:xfrm>
            <a:off x="433877" y="977081"/>
            <a:ext cx="6170124" cy="2685673"/>
          </a:xfrm>
        </p:spPr>
        <p:txBody>
          <a:bodyPr/>
          <a:lstStyle/>
          <a:p>
            <a:r>
              <a:rPr lang="en-US" sz="1400" dirty="0"/>
              <a:t>1.  A method of generating a device profile that describes properties of a device in a digital image reproduction system for capturing, transforming or rendering an image, the method comprising: </a:t>
            </a:r>
          </a:p>
          <a:p>
            <a:pPr marL="285750" indent="-285750">
              <a:buFont typeface="Arial" panose="020B0604020202020204" pitchFamily="34" charset="0"/>
              <a:buChar char="•"/>
            </a:pPr>
            <a:r>
              <a:rPr lang="en-US" sz="1400" dirty="0"/>
              <a:t>generating first data for describing a device-dependent transformation of color information content of the image to a device-independent color space through use of measured chromatic stimuli add device response characteristic functions; </a:t>
            </a:r>
          </a:p>
          <a:p>
            <a:pPr marL="285750" indent="-285750">
              <a:buFont typeface="Arial" panose="020B0604020202020204" pitchFamily="34" charset="0"/>
              <a:buChar char="•"/>
            </a:pPr>
            <a:r>
              <a:rPr lang="en-US" sz="1400" dirty="0"/>
              <a:t>generating second data for describing a device-dependent transformation of spatial information content of the image in the device-independent color space through use of spatial stimuli and device response characteristic functions;  and </a:t>
            </a:r>
          </a:p>
          <a:p>
            <a:pPr marL="285750" indent="-285750">
              <a:buFont typeface="Arial" panose="020B0604020202020204" pitchFamily="34" charset="0"/>
              <a:buChar char="•"/>
            </a:pPr>
            <a:r>
              <a:rPr lang="en-US" sz="1400" dirty="0"/>
              <a:t>combining the first and second data into the device profile.</a:t>
            </a:r>
          </a:p>
          <a:p>
            <a:endParaRPr lang="en-US" sz="1400" dirty="0"/>
          </a:p>
          <a:p>
            <a:r>
              <a:rPr lang="en-US" sz="1400" b="1" dirty="0"/>
              <a:t>“Generates more data without a meaningful limitation”: Not patent-eligible</a:t>
            </a:r>
          </a:p>
          <a:p>
            <a:endParaRPr lang="fi-FI" dirty="0"/>
          </a:p>
        </p:txBody>
      </p:sp>
      <p:sp>
        <p:nvSpPr>
          <p:cNvPr id="5" name="Title 4"/>
          <p:cNvSpPr>
            <a:spLocks noGrp="1"/>
          </p:cNvSpPr>
          <p:nvPr>
            <p:ph type="title"/>
          </p:nvPr>
        </p:nvSpPr>
        <p:spPr/>
        <p:txBody>
          <a:bodyPr/>
          <a:lstStyle/>
          <a:p>
            <a:r>
              <a:rPr lang="fi-FI" dirty="0"/>
              <a:t>Esimerkki 2:</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7" name="Picture 6"/>
          <p:cNvPicPr>
            <a:picLocks noChangeAspect="1"/>
          </p:cNvPicPr>
          <p:nvPr/>
        </p:nvPicPr>
        <p:blipFill>
          <a:blip r:embed="rId3"/>
          <a:stretch>
            <a:fillRect/>
          </a:stretch>
        </p:blipFill>
        <p:spPr>
          <a:xfrm>
            <a:off x="7217893" y="657105"/>
            <a:ext cx="5291787" cy="3450635"/>
          </a:xfrm>
          <a:prstGeom prst="rect">
            <a:avLst/>
          </a:prstGeom>
        </p:spPr>
      </p:pic>
    </p:spTree>
    <p:extLst>
      <p:ext uri="{BB962C8B-B14F-4D97-AF65-F5344CB8AC3E}">
        <p14:creationId xmlns:p14="http://schemas.microsoft.com/office/powerpoint/2010/main" val="1009165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4867857-DCDC-4209-BF1A-75BEDEAB8A6C}"/>
              </a:ext>
            </a:extLst>
          </p:cNvPr>
          <p:cNvSpPr>
            <a:spLocks noGrp="1"/>
          </p:cNvSpPr>
          <p:nvPr>
            <p:ph type="pic" idx="11"/>
          </p:nvPr>
        </p:nvSpPr>
        <p:spPr/>
      </p:sp>
      <p:sp>
        <p:nvSpPr>
          <p:cNvPr id="3" name="Text Placeholder 2">
            <a:extLst>
              <a:ext uri="{FF2B5EF4-FFF2-40B4-BE49-F238E27FC236}">
                <a16:creationId xmlns:a16="http://schemas.microsoft.com/office/drawing/2014/main" id="{2EFE56FA-7E31-4F85-BB9A-0EE263189243}"/>
              </a:ext>
            </a:extLst>
          </p:cNvPr>
          <p:cNvSpPr>
            <a:spLocks noGrp="1"/>
          </p:cNvSpPr>
          <p:nvPr>
            <p:ph type="body" sz="half" idx="2"/>
          </p:nvPr>
        </p:nvSpPr>
        <p:spPr>
          <a:xfrm>
            <a:off x="433877" y="932627"/>
            <a:ext cx="6170124" cy="2685673"/>
          </a:xfrm>
        </p:spPr>
        <p:txBody>
          <a:bodyPr/>
          <a:lstStyle/>
          <a:p>
            <a:r>
              <a:rPr lang="en-GB" sz="1400" dirty="0"/>
              <a:t>A method for manufacturing a shaft assembly of a driveline system, the driveline system further including a first driveline component and a second driveline component, the shaft assembly being adapted to transmit torque between the first driveline component and the second driveline component, the method comprising:</a:t>
            </a:r>
          </a:p>
          <a:p>
            <a:pPr marL="285750" indent="-285750">
              <a:buFont typeface="Arial" panose="020B0604020202020204" pitchFamily="34" charset="0"/>
              <a:buChar char="•"/>
            </a:pPr>
            <a:r>
              <a:rPr lang="en-GB" sz="1400" dirty="0"/>
              <a:t>providing a hollow shaft member;</a:t>
            </a:r>
          </a:p>
          <a:p>
            <a:pPr marL="285750" indent="-285750">
              <a:buFont typeface="Arial" panose="020B0604020202020204" pitchFamily="34" charset="0"/>
              <a:buChar char="•"/>
            </a:pPr>
            <a:r>
              <a:rPr lang="en-GB" sz="1400" dirty="0">
                <a:solidFill>
                  <a:schemeClr val="accent1">
                    <a:lumMod val="75000"/>
                  </a:schemeClr>
                </a:solidFill>
              </a:rPr>
              <a:t>tuning a mass and a stiffness of at least one liner, and</a:t>
            </a:r>
          </a:p>
          <a:p>
            <a:pPr marL="285750" indent="-285750">
              <a:buFont typeface="Arial" panose="020B0604020202020204" pitchFamily="34" charset="0"/>
              <a:buChar char="•"/>
            </a:pPr>
            <a:r>
              <a:rPr lang="en-GB" sz="1400" dirty="0"/>
              <a:t>inserting the at least one liner into the shaft member;</a:t>
            </a:r>
          </a:p>
          <a:p>
            <a:pPr marL="285750" indent="-285750">
              <a:buFont typeface="Arial" panose="020B0604020202020204" pitchFamily="34" charset="0"/>
              <a:buChar char="•"/>
            </a:pPr>
            <a:r>
              <a:rPr lang="en-GB" sz="1400" dirty="0"/>
              <a:t>wherein the at least one liner is a tuned resistive absorber for attenuating shell mode vibrations and wherein the at least one liner is a tuned reactive absorber for attenuating bending mode vibrations.</a:t>
            </a:r>
          </a:p>
          <a:p>
            <a:pPr marL="285750" indent="-285750">
              <a:buFont typeface="Arial" panose="020B0604020202020204" pitchFamily="34" charset="0"/>
              <a:buChar char="•"/>
            </a:pPr>
            <a:endParaRPr lang="en-GB" sz="1400" dirty="0"/>
          </a:p>
          <a:p>
            <a:pPr marL="0" marR="0" lvl="0" indent="0" algn="l" defTabSz="457200" rtl="0" eaLnBrk="1" fontAlgn="auto" latinLnBrk="0" hangingPunct="1">
              <a:lnSpc>
                <a:spcPct val="100000"/>
              </a:lnSpc>
              <a:spcBef>
                <a:spcPct val="20000"/>
              </a:spcBef>
              <a:spcAft>
                <a:spcPts val="0"/>
              </a:spcAft>
              <a:buClr>
                <a:srgbClr val="F7C879"/>
              </a:buClr>
              <a:buSzTx/>
              <a:buFontTx/>
              <a:buNone/>
              <a:tabLst/>
              <a:defRPr/>
            </a:pPr>
            <a:r>
              <a:rPr kumimoji="0" lang="en-US" sz="1400" b="1" i="0" u="none" strike="noStrike" kern="1200" cap="none" spc="0" normalizeH="0" baseline="0" noProof="0" dirty="0">
                <a:ln>
                  <a:noFill/>
                </a:ln>
                <a:solidFill>
                  <a:srgbClr val="1D1E22"/>
                </a:solidFill>
                <a:effectLst/>
                <a:uLnTx/>
                <a:uFillTx/>
                <a:latin typeface="Franklin Gothic Book"/>
                <a:ea typeface="+mn-ea"/>
              </a:rPr>
              <a:t>“</a:t>
            </a:r>
            <a:r>
              <a:rPr kumimoji="0" lang="en-GB" sz="1400" b="1" i="0" u="none" strike="noStrike" kern="1200" cap="none" spc="0" normalizeH="0" baseline="0" noProof="0" dirty="0">
                <a:ln>
                  <a:noFill/>
                </a:ln>
                <a:solidFill>
                  <a:srgbClr val="1D1E22"/>
                </a:solidFill>
                <a:effectLst/>
                <a:uLnTx/>
                <a:uFillTx/>
                <a:latin typeface="Franklin Gothic Book"/>
                <a:ea typeface="+mn-ea"/>
              </a:rPr>
              <a:t>Nothing more than the application of a natural law (Hooke’s law) to tune the liner to dampen certain vibrations</a:t>
            </a:r>
            <a:r>
              <a:rPr kumimoji="0" lang="en-US" sz="1400" b="1" i="0" u="none" strike="noStrike" kern="1200" cap="none" spc="0" normalizeH="0" baseline="0" noProof="0" dirty="0">
                <a:ln>
                  <a:noFill/>
                </a:ln>
                <a:solidFill>
                  <a:srgbClr val="1D1E22"/>
                </a:solidFill>
                <a:effectLst/>
                <a:uLnTx/>
                <a:uFillTx/>
                <a:latin typeface="Franklin Gothic Book"/>
                <a:ea typeface="+mn-ea"/>
              </a:rPr>
              <a:t>”: Not patent-eligible (Federal Circuit)</a:t>
            </a:r>
          </a:p>
          <a:p>
            <a:pPr marL="285750" indent="-285750">
              <a:buFont typeface="Arial" panose="020B0604020202020204" pitchFamily="34" charset="0"/>
              <a:buChar char="•"/>
            </a:pPr>
            <a:endParaRPr lang="en-US" sz="1400" dirty="0"/>
          </a:p>
        </p:txBody>
      </p:sp>
      <p:sp>
        <p:nvSpPr>
          <p:cNvPr id="5" name="Title 4">
            <a:extLst>
              <a:ext uri="{FF2B5EF4-FFF2-40B4-BE49-F238E27FC236}">
                <a16:creationId xmlns:a16="http://schemas.microsoft.com/office/drawing/2014/main" id="{5AD66ACC-B02B-4CEE-964A-41669742E614}"/>
              </a:ext>
            </a:extLst>
          </p:cNvPr>
          <p:cNvSpPr>
            <a:spLocks noGrp="1"/>
          </p:cNvSpPr>
          <p:nvPr>
            <p:ph type="title"/>
          </p:nvPr>
        </p:nvSpPr>
        <p:spPr/>
        <p:txBody>
          <a:bodyPr/>
          <a:lstStyle/>
          <a:p>
            <a:r>
              <a:rPr lang="fi-FI" dirty="0"/>
              <a:t>Esimerkki 3</a:t>
            </a:r>
            <a:endParaRPr lang="en-US" dirty="0"/>
          </a:p>
        </p:txBody>
      </p:sp>
      <p:pic>
        <p:nvPicPr>
          <p:cNvPr id="6" name="Picture 5">
            <a:extLst>
              <a:ext uri="{FF2B5EF4-FFF2-40B4-BE49-F238E27FC236}">
                <a16:creationId xmlns:a16="http://schemas.microsoft.com/office/drawing/2014/main" id="{DFD12088-4885-4217-81DE-BE0AE9B84A9F}"/>
              </a:ext>
            </a:extLst>
          </p:cNvPr>
          <p:cNvPicPr>
            <a:picLocks noChangeAspect="1"/>
          </p:cNvPicPr>
          <p:nvPr/>
        </p:nvPicPr>
        <p:blipFill>
          <a:blip r:embed="rId3"/>
          <a:stretch>
            <a:fillRect/>
          </a:stretch>
        </p:blipFill>
        <p:spPr>
          <a:xfrm>
            <a:off x="7004241" y="618885"/>
            <a:ext cx="2139759" cy="3667125"/>
          </a:xfrm>
          <a:prstGeom prst="rect">
            <a:avLst/>
          </a:prstGeom>
        </p:spPr>
      </p:pic>
    </p:spTree>
    <p:extLst>
      <p:ext uri="{BB962C8B-B14F-4D97-AF65-F5344CB8AC3E}">
        <p14:creationId xmlns:p14="http://schemas.microsoft.com/office/powerpoint/2010/main" val="4180764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1"/>
          </p:nvPr>
        </p:nvSpPr>
        <p:spPr/>
      </p:sp>
      <p:sp>
        <p:nvSpPr>
          <p:cNvPr id="3" name="Text Placeholder 2"/>
          <p:cNvSpPr>
            <a:spLocks noGrp="1"/>
          </p:cNvSpPr>
          <p:nvPr>
            <p:ph type="body" sz="half" idx="2"/>
          </p:nvPr>
        </p:nvSpPr>
        <p:spPr/>
        <p:txBody>
          <a:bodyPr/>
          <a:lstStyle/>
          <a:p>
            <a:r>
              <a:rPr lang="fi-FI" dirty="0"/>
              <a:t>Käytäntö muuttuu jatkuvasti</a:t>
            </a:r>
          </a:p>
          <a:p>
            <a:r>
              <a:rPr lang="fi-FI" dirty="0"/>
              <a:t>Viimeisimmissä päätöksissä painotetaan selityksessä kuvattuja teknisiä ongelmia/etuja ja teknistä toteutusta</a:t>
            </a:r>
          </a:p>
          <a:p>
            <a:r>
              <a:rPr lang="fi-FI" dirty="0"/>
              <a:t>Älä yritä saada katettua kaikkea mahdollista idean käyttöä, rajoita sitä (ainakin selityksen esimerkeissä)</a:t>
            </a:r>
          </a:p>
          <a:p>
            <a:r>
              <a:rPr lang="fi-FI" dirty="0"/>
              <a:t>Päätökset (joista isoin osa ”</a:t>
            </a:r>
            <a:r>
              <a:rPr lang="fi-FI" dirty="0" err="1"/>
              <a:t>not</a:t>
            </a:r>
            <a:r>
              <a:rPr lang="fi-FI" dirty="0"/>
              <a:t> </a:t>
            </a:r>
            <a:r>
              <a:rPr lang="fi-FI" dirty="0" err="1"/>
              <a:t>patent</a:t>
            </a:r>
            <a:r>
              <a:rPr lang="fi-FI" dirty="0"/>
              <a:t> </a:t>
            </a:r>
            <a:r>
              <a:rPr lang="fi-FI" dirty="0" err="1"/>
              <a:t>eligible</a:t>
            </a:r>
            <a:r>
              <a:rPr lang="fi-FI" dirty="0"/>
              <a:t>”) kohdistuvat vielä pääosin liiketoimintamenetelmiin ja finanssisovelluksiin</a:t>
            </a:r>
          </a:p>
        </p:txBody>
      </p:sp>
      <p:sp>
        <p:nvSpPr>
          <p:cNvPr id="5" name="Title 4"/>
          <p:cNvSpPr>
            <a:spLocks noGrp="1"/>
          </p:cNvSpPr>
          <p:nvPr>
            <p:ph type="title"/>
          </p:nvPr>
        </p:nvSpPr>
        <p:spPr/>
        <p:txBody>
          <a:bodyPr/>
          <a:lstStyle/>
          <a:p>
            <a:r>
              <a:rPr lang="fi-FI" dirty="0"/>
              <a:t>Yhteenveto</a:t>
            </a:r>
          </a:p>
        </p:txBody>
      </p:sp>
      <p:pic>
        <p:nvPicPr>
          <p:cNvPr id="7" name="Picture 6"/>
          <p:cNvPicPr>
            <a:picLocks noChangeAspect="1"/>
          </p:cNvPicPr>
          <p:nvPr/>
        </p:nvPicPr>
        <p:blipFill>
          <a:blip r:embed="rId3"/>
          <a:stretch>
            <a:fillRect/>
          </a:stretch>
        </p:blipFill>
        <p:spPr>
          <a:xfrm>
            <a:off x="7152934" y="527867"/>
            <a:ext cx="5291787" cy="3450635"/>
          </a:xfrm>
          <a:prstGeom prst="rect">
            <a:avLst/>
          </a:prstGeom>
        </p:spPr>
      </p:pic>
    </p:spTree>
    <p:extLst>
      <p:ext uri="{BB962C8B-B14F-4D97-AF65-F5344CB8AC3E}">
        <p14:creationId xmlns:p14="http://schemas.microsoft.com/office/powerpoint/2010/main" val="3395170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2B0B9B-F48E-48B6-AD32-83980BD20A31}"/>
              </a:ext>
            </a:extLst>
          </p:cNvPr>
          <p:cNvSpPr>
            <a:spLocks noGrp="1"/>
          </p:cNvSpPr>
          <p:nvPr>
            <p:ph type="title"/>
          </p:nvPr>
        </p:nvSpPr>
        <p:spPr/>
        <p:txBody>
          <a:bodyPr/>
          <a:lstStyle/>
          <a:p>
            <a:r>
              <a:rPr lang="fi-FI" dirty="0"/>
              <a:t>Ohjelmistopatentit muualla</a:t>
            </a:r>
            <a:endParaRPr lang="en-US" dirty="0"/>
          </a:p>
        </p:txBody>
      </p:sp>
    </p:spTree>
    <p:extLst>
      <p:ext uri="{BB962C8B-B14F-4D97-AF65-F5344CB8AC3E}">
        <p14:creationId xmlns:p14="http://schemas.microsoft.com/office/powerpoint/2010/main" val="65162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1"/>
          </p:nvPr>
        </p:nvPicPr>
        <p:blipFill>
          <a:blip r:embed="rId3"/>
          <a:srcRect l="34" r="34"/>
          <a:stretch>
            <a:fillRect/>
          </a:stretch>
        </p:blipFill>
        <p:spPr>
          <a:prstGeom prst="rect">
            <a:avLst/>
          </a:prstGeom>
        </p:spPr>
      </p:pic>
      <p:sp>
        <p:nvSpPr>
          <p:cNvPr id="3" name="Text Placeholder 2"/>
          <p:cNvSpPr>
            <a:spLocks noGrp="1"/>
          </p:cNvSpPr>
          <p:nvPr>
            <p:ph type="body" sz="half" idx="2"/>
          </p:nvPr>
        </p:nvSpPr>
        <p:spPr/>
        <p:txBody>
          <a:bodyPr/>
          <a:lstStyle/>
          <a:p>
            <a:r>
              <a:rPr lang="fi-FI" dirty="0"/>
              <a:t>Yleensä patentoitavissa samoin tai löysemmin edellytyksin kuin </a:t>
            </a:r>
            <a:r>
              <a:rPr lang="fi-FI" dirty="0" err="1"/>
              <a:t>EPOssa</a:t>
            </a:r>
            <a:r>
              <a:rPr lang="fi-FI" dirty="0"/>
              <a:t> – EPO kuitenkin ilmeisesti ainoa, joka riisuu ei-tekniset piirteet pois  </a:t>
            </a:r>
          </a:p>
          <a:p>
            <a:endParaRPr lang="fi-FI" dirty="0"/>
          </a:p>
          <a:p>
            <a:r>
              <a:rPr lang="fi-FI" dirty="0"/>
              <a:t>Joissakin maissa ei sallita ohjelmistotuotevaatimuksia (menetelmät, laitteet, järjestelmät ok), mutta näiden maiden määrä vähenee</a:t>
            </a:r>
          </a:p>
          <a:p>
            <a:endParaRPr lang="fi-FI" dirty="0"/>
          </a:p>
          <a:p>
            <a:r>
              <a:rPr lang="fi-FI" dirty="0"/>
              <a:t>Intia yksi maista, joissa ei sallita ohjelmistotuotevaatimuksia</a:t>
            </a:r>
          </a:p>
          <a:p>
            <a:r>
              <a:rPr lang="fi-FI" dirty="0"/>
              <a:t>	</a:t>
            </a:r>
          </a:p>
          <a:p>
            <a:r>
              <a:rPr lang="fi-FI" dirty="0"/>
              <a:t>	</a:t>
            </a:r>
          </a:p>
        </p:txBody>
      </p:sp>
      <p:sp>
        <p:nvSpPr>
          <p:cNvPr id="5" name="Title 4"/>
          <p:cNvSpPr>
            <a:spLocks noGrp="1"/>
          </p:cNvSpPr>
          <p:nvPr>
            <p:ph type="title"/>
          </p:nvPr>
        </p:nvSpPr>
        <p:spPr/>
        <p:txBody>
          <a:bodyPr/>
          <a:lstStyle/>
          <a:p>
            <a:r>
              <a:rPr lang="fi-FI" dirty="0"/>
              <a:t>Pääsääntöjä</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8412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F97EE4-038F-4B49-A791-42968383B4A1}"/>
              </a:ext>
            </a:extLst>
          </p:cNvPr>
          <p:cNvSpPr>
            <a:spLocks noGrp="1"/>
          </p:cNvSpPr>
          <p:nvPr>
            <p:ph type="body" sz="half" idx="2"/>
          </p:nvPr>
        </p:nvSpPr>
        <p:spPr>
          <a:xfrm>
            <a:off x="433877" y="1301651"/>
            <a:ext cx="6887222" cy="2615029"/>
          </a:xfrm>
        </p:spPr>
        <p:txBody>
          <a:bodyPr/>
          <a:lstStyle/>
          <a:p>
            <a:r>
              <a:rPr lang="en-US" dirty="0" err="1"/>
              <a:t>Onko</a:t>
            </a:r>
            <a:r>
              <a:rPr lang="en-US" dirty="0"/>
              <a:t> </a:t>
            </a:r>
            <a:r>
              <a:rPr lang="en-US" dirty="0" err="1"/>
              <a:t>vaatimuksessa</a:t>
            </a:r>
            <a:r>
              <a:rPr lang="en-US" dirty="0"/>
              <a:t> </a:t>
            </a:r>
            <a:r>
              <a:rPr lang="en-US" dirty="0" err="1"/>
              <a:t>yhtään</a:t>
            </a:r>
            <a:r>
              <a:rPr lang="en-US" dirty="0"/>
              <a:t> </a:t>
            </a:r>
            <a:r>
              <a:rPr lang="en-US" dirty="0" err="1"/>
              <a:t>teknistä</a:t>
            </a:r>
            <a:r>
              <a:rPr lang="en-US" dirty="0"/>
              <a:t> </a:t>
            </a:r>
            <a:r>
              <a:rPr lang="en-US" dirty="0" err="1"/>
              <a:t>piirrettä</a:t>
            </a:r>
            <a:r>
              <a:rPr lang="en-US" dirty="0"/>
              <a:t>? </a:t>
            </a:r>
          </a:p>
          <a:p>
            <a:r>
              <a:rPr lang="en-US" dirty="0"/>
              <a:t>	Jos </a:t>
            </a:r>
            <a:r>
              <a:rPr lang="en-US" dirty="0" err="1"/>
              <a:t>ei</a:t>
            </a:r>
            <a:r>
              <a:rPr lang="en-US" dirty="0"/>
              <a:t> -&gt; </a:t>
            </a:r>
            <a:r>
              <a:rPr lang="en-US" dirty="0" err="1"/>
              <a:t>ei</a:t>
            </a:r>
            <a:r>
              <a:rPr lang="en-US" dirty="0"/>
              <a:t> </a:t>
            </a:r>
            <a:r>
              <a:rPr lang="en-US" dirty="0" err="1"/>
              <a:t>keksintö</a:t>
            </a:r>
            <a:endParaRPr lang="en-US" dirty="0"/>
          </a:p>
          <a:p>
            <a:r>
              <a:rPr lang="en-US" dirty="0"/>
              <a:t>Jos on, </a:t>
            </a:r>
            <a:r>
              <a:rPr lang="en-US" dirty="0" err="1"/>
              <a:t>käytetäänkö</a:t>
            </a:r>
            <a:r>
              <a:rPr lang="en-US" dirty="0"/>
              <a:t> </a:t>
            </a:r>
            <a:r>
              <a:rPr lang="en-US" dirty="0" err="1"/>
              <a:t>teknistä</a:t>
            </a:r>
            <a:r>
              <a:rPr lang="en-US" dirty="0"/>
              <a:t> </a:t>
            </a:r>
            <a:r>
              <a:rPr lang="en-US" dirty="0" err="1"/>
              <a:t>välinettä</a:t>
            </a:r>
            <a:r>
              <a:rPr lang="en-US" dirty="0"/>
              <a:t> </a:t>
            </a:r>
            <a:r>
              <a:rPr lang="en-US" dirty="0" err="1"/>
              <a:t>ratkaisemaan</a:t>
            </a:r>
            <a:r>
              <a:rPr lang="en-US" dirty="0"/>
              <a:t> </a:t>
            </a:r>
            <a:r>
              <a:rPr lang="en-US" dirty="0" err="1"/>
              <a:t>tekninen</a:t>
            </a:r>
            <a:r>
              <a:rPr lang="en-US" dirty="0"/>
              <a:t> </a:t>
            </a:r>
            <a:r>
              <a:rPr lang="en-US" dirty="0" err="1"/>
              <a:t>ongelma</a:t>
            </a:r>
            <a:r>
              <a:rPr lang="en-US" dirty="0"/>
              <a:t> (ja </a:t>
            </a:r>
            <a:r>
              <a:rPr lang="en-US" dirty="0" err="1"/>
              <a:t>saavuttamaan</a:t>
            </a:r>
            <a:r>
              <a:rPr lang="en-US" dirty="0"/>
              <a:t> </a:t>
            </a:r>
            <a:r>
              <a:rPr lang="en-US" dirty="0" err="1"/>
              <a:t>teknistä</a:t>
            </a:r>
            <a:r>
              <a:rPr lang="en-US" dirty="0"/>
              <a:t> </a:t>
            </a:r>
            <a:r>
              <a:rPr lang="en-US" dirty="0" err="1"/>
              <a:t>vaikutusta</a:t>
            </a:r>
            <a:r>
              <a:rPr lang="en-US" dirty="0"/>
              <a:t>)</a:t>
            </a:r>
          </a:p>
          <a:p>
            <a:r>
              <a:rPr lang="en-US" dirty="0"/>
              <a:t>	Jos </a:t>
            </a:r>
            <a:r>
              <a:rPr lang="en-US" dirty="0" err="1"/>
              <a:t>ei</a:t>
            </a:r>
            <a:r>
              <a:rPr lang="en-US" dirty="0"/>
              <a:t> -&gt; </a:t>
            </a:r>
            <a:r>
              <a:rPr lang="en-US" dirty="0" err="1"/>
              <a:t>ei</a:t>
            </a:r>
            <a:r>
              <a:rPr lang="en-US" dirty="0"/>
              <a:t> </a:t>
            </a:r>
            <a:r>
              <a:rPr lang="en-US" dirty="0" err="1"/>
              <a:t>patentoitava</a:t>
            </a:r>
            <a:r>
              <a:rPr lang="en-US" dirty="0"/>
              <a:t> </a:t>
            </a:r>
            <a:r>
              <a:rPr lang="en-US" dirty="0" err="1"/>
              <a:t>ratkaisua</a:t>
            </a:r>
            <a:endParaRPr lang="en-US" dirty="0"/>
          </a:p>
          <a:p>
            <a:r>
              <a:rPr lang="en-US" dirty="0"/>
              <a:t>Jos on, </a:t>
            </a:r>
            <a:r>
              <a:rPr lang="en-US" dirty="0" err="1"/>
              <a:t>uutuus</a:t>
            </a:r>
            <a:r>
              <a:rPr lang="en-US" dirty="0"/>
              <a:t> ja </a:t>
            </a:r>
            <a:r>
              <a:rPr lang="en-US" dirty="0" err="1"/>
              <a:t>keksinnöllisyys</a:t>
            </a:r>
            <a:r>
              <a:rPr lang="en-US" dirty="0"/>
              <a:t> </a:t>
            </a:r>
            <a:r>
              <a:rPr lang="en-US" dirty="0" err="1"/>
              <a:t>arvioidaan</a:t>
            </a:r>
            <a:endParaRPr lang="en-US" dirty="0"/>
          </a:p>
          <a:p>
            <a:r>
              <a:rPr lang="en-US" dirty="0" err="1"/>
              <a:t>Uudet</a:t>
            </a:r>
            <a:r>
              <a:rPr lang="en-US" dirty="0"/>
              <a:t> </a:t>
            </a:r>
            <a:r>
              <a:rPr lang="en-US" dirty="0" err="1"/>
              <a:t>Guidelinesit</a:t>
            </a:r>
            <a:r>
              <a:rPr lang="en-US" dirty="0"/>
              <a:t> 1.2.2020: </a:t>
            </a:r>
            <a:r>
              <a:rPr lang="en-US" dirty="0" err="1"/>
              <a:t>algoritmi</a:t>
            </a:r>
            <a:r>
              <a:rPr lang="en-US" dirty="0"/>
              <a:t> tai </a:t>
            </a:r>
            <a:r>
              <a:rPr lang="en-US" dirty="0" err="1"/>
              <a:t>liiketoimintapiirre</a:t>
            </a:r>
            <a:r>
              <a:rPr lang="en-US" dirty="0"/>
              <a:t> </a:t>
            </a:r>
            <a:r>
              <a:rPr lang="en-US" dirty="0" err="1"/>
              <a:t>vaatimuksessa</a:t>
            </a:r>
            <a:r>
              <a:rPr lang="en-US" dirty="0"/>
              <a:t> </a:t>
            </a:r>
            <a:r>
              <a:rPr lang="en-US" dirty="0" err="1"/>
              <a:t>huomioitava</a:t>
            </a:r>
            <a:r>
              <a:rPr lang="en-US" dirty="0"/>
              <a:t>, </a:t>
            </a:r>
            <a:r>
              <a:rPr lang="en-US" dirty="0" err="1"/>
              <a:t>jos</a:t>
            </a:r>
            <a:r>
              <a:rPr lang="en-GB" dirty="0"/>
              <a:t>“have mutual supportive and interactive relations in function with technical features”</a:t>
            </a:r>
            <a:endParaRPr lang="en-US" sz="800" dirty="0"/>
          </a:p>
          <a:p>
            <a:r>
              <a:rPr lang="en-US" sz="1100" dirty="0" err="1"/>
              <a:t>Vertailu</a:t>
            </a:r>
            <a:r>
              <a:rPr lang="en-US" sz="1100" dirty="0"/>
              <a:t> EPO-</a:t>
            </a:r>
            <a:r>
              <a:rPr lang="en-US" sz="1100" dirty="0" err="1"/>
              <a:t>Kiina</a:t>
            </a:r>
            <a:endParaRPr lang="en-US" sz="1100" dirty="0"/>
          </a:p>
          <a:p>
            <a:r>
              <a:rPr lang="en-US" sz="1100" dirty="0">
                <a:hlinkClick r:id="rId3"/>
              </a:rPr>
              <a:t>http://documents.epo.org/projects/babylon/eponot.nsf/0/979CF38758D25C2CC12584AC004618D9/$File/comparative_study_on_computer_implemented_inventions_software_related_inventions_EPO_CNIPA_en.pdf</a:t>
            </a:r>
            <a:r>
              <a:rPr lang="en-US" sz="1100" dirty="0"/>
              <a:t> </a:t>
            </a:r>
          </a:p>
          <a:p>
            <a:endParaRPr lang="en-US" dirty="0"/>
          </a:p>
        </p:txBody>
      </p:sp>
      <p:sp>
        <p:nvSpPr>
          <p:cNvPr id="3" name="Text Placeholder 2">
            <a:extLst>
              <a:ext uri="{FF2B5EF4-FFF2-40B4-BE49-F238E27FC236}">
                <a16:creationId xmlns:a16="http://schemas.microsoft.com/office/drawing/2014/main" id="{40FF4549-EF16-4228-880A-033F7FA635B0}"/>
              </a:ext>
            </a:extLst>
          </p:cNvPr>
          <p:cNvSpPr>
            <a:spLocks noGrp="1"/>
          </p:cNvSpPr>
          <p:nvPr>
            <p:ph type="body" sz="quarter" idx="10"/>
          </p:nvPr>
        </p:nvSpPr>
        <p:spPr/>
        <p:txBody>
          <a:bodyPr/>
          <a:lstStyle/>
          <a:p>
            <a:r>
              <a:rPr lang="fi-FI" dirty="0"/>
              <a:t>Ohjelmistotuotevaatimus US-tyylinen, tutkimus</a:t>
            </a:r>
            <a:endParaRPr lang="en-US" dirty="0"/>
          </a:p>
        </p:txBody>
      </p:sp>
      <p:sp>
        <p:nvSpPr>
          <p:cNvPr id="4" name="Title 3">
            <a:extLst>
              <a:ext uri="{FF2B5EF4-FFF2-40B4-BE49-F238E27FC236}">
                <a16:creationId xmlns:a16="http://schemas.microsoft.com/office/drawing/2014/main" id="{9C3B6F6B-BF74-4E39-A318-B34C0DE1C655}"/>
              </a:ext>
            </a:extLst>
          </p:cNvPr>
          <p:cNvSpPr>
            <a:spLocks noGrp="1"/>
          </p:cNvSpPr>
          <p:nvPr>
            <p:ph type="title"/>
          </p:nvPr>
        </p:nvSpPr>
        <p:spPr/>
        <p:txBody>
          <a:bodyPr/>
          <a:lstStyle/>
          <a:p>
            <a:r>
              <a:rPr lang="fi-FI" dirty="0"/>
              <a:t>Kiina</a:t>
            </a:r>
            <a:endParaRPr lang="en-US" dirty="0"/>
          </a:p>
        </p:txBody>
      </p:sp>
      <p:pic>
        <p:nvPicPr>
          <p:cNvPr id="6" name="Picture 5">
            <a:extLst>
              <a:ext uri="{FF2B5EF4-FFF2-40B4-BE49-F238E27FC236}">
                <a16:creationId xmlns:a16="http://schemas.microsoft.com/office/drawing/2014/main" id="{6D458EF6-A104-4389-B079-FA0EAAEB1831}"/>
              </a:ext>
            </a:extLst>
          </p:cNvPr>
          <p:cNvPicPr>
            <a:picLocks noChangeAspect="1"/>
          </p:cNvPicPr>
          <p:nvPr/>
        </p:nvPicPr>
        <p:blipFill>
          <a:blip r:embed="rId4"/>
          <a:stretch>
            <a:fillRect/>
          </a:stretch>
        </p:blipFill>
        <p:spPr>
          <a:xfrm>
            <a:off x="6781405" y="236493"/>
            <a:ext cx="2181737" cy="1480220"/>
          </a:xfrm>
          <a:prstGeom prst="rect">
            <a:avLst/>
          </a:prstGeom>
        </p:spPr>
      </p:pic>
    </p:spTree>
    <p:extLst>
      <p:ext uri="{BB962C8B-B14F-4D97-AF65-F5344CB8AC3E}">
        <p14:creationId xmlns:p14="http://schemas.microsoft.com/office/powerpoint/2010/main" val="2601486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lvl="0">
              <a:buClr>
                <a:srgbClr val="F7C879"/>
              </a:buClr>
            </a:pPr>
            <a:r>
              <a:rPr lang="en-US" sz="1600" dirty="0" err="1">
                <a:solidFill>
                  <a:srgbClr val="1D1E22"/>
                </a:solidFill>
              </a:rPr>
              <a:t>Tarkoittaa</a:t>
            </a:r>
            <a:r>
              <a:rPr lang="en-US" sz="1600" dirty="0">
                <a:solidFill>
                  <a:srgbClr val="1D1E22"/>
                </a:solidFill>
              </a:rPr>
              <a:t> </a:t>
            </a:r>
            <a:r>
              <a:rPr lang="en-US" sz="1600" dirty="0" err="1">
                <a:solidFill>
                  <a:srgbClr val="1D1E22"/>
                </a:solidFill>
              </a:rPr>
              <a:t>yleensä</a:t>
            </a:r>
            <a:r>
              <a:rPr lang="en-US" sz="1600" dirty="0">
                <a:solidFill>
                  <a:srgbClr val="1D1E22"/>
                </a:solidFill>
              </a:rPr>
              <a:t> </a:t>
            </a:r>
            <a:r>
              <a:rPr lang="en-US" sz="1600" dirty="0" err="1">
                <a:solidFill>
                  <a:srgbClr val="1D1E22"/>
                </a:solidFill>
              </a:rPr>
              <a:t>keksintöä</a:t>
            </a:r>
            <a:r>
              <a:rPr lang="en-US" sz="1600" dirty="0">
                <a:solidFill>
                  <a:srgbClr val="1D1E22"/>
                </a:solidFill>
              </a:rPr>
              <a:t>, </a:t>
            </a:r>
            <a:r>
              <a:rPr lang="en-US" sz="1600" dirty="0" err="1">
                <a:solidFill>
                  <a:srgbClr val="1D1E22"/>
                </a:solidFill>
              </a:rPr>
              <a:t>joka</a:t>
            </a:r>
            <a:endParaRPr lang="en-US" sz="1600" dirty="0">
              <a:solidFill>
                <a:srgbClr val="1D1E22"/>
              </a:solidFill>
            </a:endParaRPr>
          </a:p>
          <a:p>
            <a:pPr lvl="0">
              <a:buClr>
                <a:srgbClr val="F7C879"/>
              </a:buClr>
            </a:pPr>
            <a:r>
              <a:rPr lang="en-US" sz="1600" dirty="0" err="1">
                <a:solidFill>
                  <a:srgbClr val="1D1E22"/>
                </a:solidFill>
              </a:rPr>
              <a:t>toimii</a:t>
            </a:r>
            <a:r>
              <a:rPr lang="en-US" sz="1600" dirty="0">
                <a:solidFill>
                  <a:srgbClr val="1D1E22"/>
                </a:solidFill>
              </a:rPr>
              <a:t> </a:t>
            </a:r>
            <a:r>
              <a:rPr lang="en-US" sz="1600" dirty="0" err="1">
                <a:solidFill>
                  <a:srgbClr val="1D1E22"/>
                </a:solidFill>
              </a:rPr>
              <a:t>tietokonetta</a:t>
            </a:r>
            <a:r>
              <a:rPr lang="en-US" sz="1600" dirty="0">
                <a:solidFill>
                  <a:srgbClr val="1D1E22"/>
                </a:solidFill>
              </a:rPr>
              <a:t>, </a:t>
            </a:r>
            <a:r>
              <a:rPr lang="en-US" sz="1600" dirty="0" err="1">
                <a:solidFill>
                  <a:srgbClr val="1D1E22"/>
                </a:solidFill>
              </a:rPr>
              <a:t>tietokoneverkkoa</a:t>
            </a:r>
            <a:r>
              <a:rPr lang="en-US" sz="1600" dirty="0">
                <a:solidFill>
                  <a:srgbClr val="1D1E22"/>
                </a:solidFill>
              </a:rPr>
              <a:t> ja/tai </a:t>
            </a:r>
            <a:r>
              <a:rPr lang="en-US" sz="1600" dirty="0" err="1">
                <a:solidFill>
                  <a:srgbClr val="1D1E22"/>
                </a:solidFill>
              </a:rPr>
              <a:t>muuta</a:t>
            </a:r>
            <a:r>
              <a:rPr lang="en-US" sz="1600" dirty="0">
                <a:solidFill>
                  <a:srgbClr val="1D1E22"/>
                </a:solidFill>
              </a:rPr>
              <a:t> </a:t>
            </a:r>
            <a:r>
              <a:rPr lang="en-US" sz="1600" dirty="0" err="1">
                <a:solidFill>
                  <a:srgbClr val="1D1E22"/>
                </a:solidFill>
              </a:rPr>
              <a:t>ohjelmoitavaa</a:t>
            </a:r>
            <a:r>
              <a:rPr lang="en-US" sz="1600" dirty="0">
                <a:solidFill>
                  <a:srgbClr val="1D1E22"/>
                </a:solidFill>
              </a:rPr>
              <a:t> </a:t>
            </a:r>
            <a:r>
              <a:rPr lang="en-US" sz="1600" dirty="0" err="1">
                <a:solidFill>
                  <a:srgbClr val="1D1E22"/>
                </a:solidFill>
              </a:rPr>
              <a:t>laitetta</a:t>
            </a:r>
            <a:r>
              <a:rPr lang="en-US" sz="1600" dirty="0">
                <a:solidFill>
                  <a:srgbClr val="1D1E22"/>
                </a:solidFill>
              </a:rPr>
              <a:t> </a:t>
            </a:r>
            <a:r>
              <a:rPr lang="en-US" sz="1600" dirty="0" err="1">
                <a:solidFill>
                  <a:srgbClr val="1D1E22"/>
                </a:solidFill>
              </a:rPr>
              <a:t>käyttäen</a:t>
            </a:r>
            <a:r>
              <a:rPr lang="en-US" sz="1600" dirty="0">
                <a:solidFill>
                  <a:srgbClr val="1D1E22"/>
                </a:solidFill>
              </a:rPr>
              <a:t>, ja </a:t>
            </a:r>
          </a:p>
          <a:p>
            <a:pPr lvl="0">
              <a:buClr>
                <a:srgbClr val="F7C879"/>
              </a:buClr>
            </a:pPr>
            <a:r>
              <a:rPr lang="en-US" sz="1600" dirty="0" err="1">
                <a:solidFill>
                  <a:srgbClr val="1D1E22"/>
                </a:solidFill>
              </a:rPr>
              <a:t>jolla</a:t>
            </a:r>
            <a:r>
              <a:rPr lang="en-US" sz="1600" dirty="0">
                <a:solidFill>
                  <a:srgbClr val="1D1E22"/>
                </a:solidFill>
              </a:rPr>
              <a:t> on </a:t>
            </a:r>
            <a:r>
              <a:rPr lang="en-US" sz="1600" dirty="0" err="1">
                <a:solidFill>
                  <a:srgbClr val="1D1E22"/>
                </a:solidFill>
              </a:rPr>
              <a:t>yksi</a:t>
            </a:r>
            <a:r>
              <a:rPr lang="en-US" sz="1600" dirty="0">
                <a:solidFill>
                  <a:srgbClr val="1D1E22"/>
                </a:solidFill>
              </a:rPr>
              <a:t> tai </a:t>
            </a:r>
            <a:r>
              <a:rPr lang="en-US" sz="1600" dirty="0" err="1">
                <a:solidFill>
                  <a:srgbClr val="1D1E22"/>
                </a:solidFill>
              </a:rPr>
              <a:t>useampi</a:t>
            </a:r>
            <a:r>
              <a:rPr lang="en-US" sz="1600" dirty="0">
                <a:solidFill>
                  <a:srgbClr val="1D1E22"/>
                </a:solidFill>
              </a:rPr>
              <a:t> </a:t>
            </a:r>
            <a:r>
              <a:rPr lang="en-US" sz="1600" dirty="0" err="1">
                <a:solidFill>
                  <a:srgbClr val="1D1E22"/>
                </a:solidFill>
              </a:rPr>
              <a:t>kokonaan</a:t>
            </a:r>
            <a:r>
              <a:rPr lang="en-US" sz="1600" dirty="0">
                <a:solidFill>
                  <a:srgbClr val="1D1E22"/>
                </a:solidFill>
              </a:rPr>
              <a:t> tai </a:t>
            </a:r>
            <a:r>
              <a:rPr lang="en-US" sz="1600" dirty="0" err="1">
                <a:solidFill>
                  <a:srgbClr val="1D1E22"/>
                </a:solidFill>
              </a:rPr>
              <a:t>osittain</a:t>
            </a:r>
            <a:r>
              <a:rPr lang="en-US" sz="1600" dirty="0">
                <a:solidFill>
                  <a:srgbClr val="1D1E22"/>
                </a:solidFill>
              </a:rPr>
              <a:t> </a:t>
            </a:r>
            <a:r>
              <a:rPr lang="en-US" sz="1600" dirty="0" err="1">
                <a:solidFill>
                  <a:srgbClr val="1D1E22"/>
                </a:solidFill>
              </a:rPr>
              <a:t>tietokoneohjelman</a:t>
            </a:r>
            <a:r>
              <a:rPr lang="en-US" sz="1600" dirty="0">
                <a:solidFill>
                  <a:srgbClr val="1D1E22"/>
                </a:solidFill>
              </a:rPr>
              <a:t> </a:t>
            </a:r>
            <a:r>
              <a:rPr lang="en-US" sz="1600" dirty="0" err="1">
                <a:solidFill>
                  <a:srgbClr val="1D1E22"/>
                </a:solidFill>
              </a:rPr>
              <a:t>avulla</a:t>
            </a:r>
            <a:r>
              <a:rPr lang="en-US" sz="1600" dirty="0">
                <a:solidFill>
                  <a:srgbClr val="1D1E22"/>
                </a:solidFill>
              </a:rPr>
              <a:t> </a:t>
            </a:r>
            <a:r>
              <a:rPr lang="en-US" sz="1600" dirty="0" err="1">
                <a:solidFill>
                  <a:srgbClr val="1D1E22"/>
                </a:solidFill>
              </a:rPr>
              <a:t>toteutettava</a:t>
            </a:r>
            <a:r>
              <a:rPr lang="en-US" sz="1600" dirty="0">
                <a:solidFill>
                  <a:srgbClr val="1D1E22"/>
                </a:solidFill>
              </a:rPr>
              <a:t> </a:t>
            </a:r>
            <a:r>
              <a:rPr lang="en-US" sz="1600" dirty="0" err="1">
                <a:solidFill>
                  <a:srgbClr val="1D1E22"/>
                </a:solidFill>
              </a:rPr>
              <a:t>piirre</a:t>
            </a:r>
            <a:endParaRPr lang="en-US" sz="1600" dirty="0">
              <a:solidFill>
                <a:srgbClr val="1D1E22"/>
              </a:solidFill>
            </a:endParaRPr>
          </a:p>
          <a:p>
            <a:pPr lvl="0">
              <a:buClr>
                <a:srgbClr val="F7C879"/>
              </a:buClr>
            </a:pPr>
            <a:endParaRPr lang="en-US" sz="1600" dirty="0">
              <a:solidFill>
                <a:srgbClr val="1D1E22"/>
              </a:solidFill>
            </a:endParaRPr>
          </a:p>
          <a:p>
            <a:pPr lvl="0">
              <a:buClr>
                <a:srgbClr val="F7C879"/>
              </a:buClr>
            </a:pPr>
            <a:r>
              <a:rPr lang="en-US" sz="1600" dirty="0" err="1">
                <a:solidFill>
                  <a:srgbClr val="1D1E22"/>
                </a:solidFill>
              </a:rPr>
              <a:t>Voi</a:t>
            </a:r>
            <a:r>
              <a:rPr lang="en-US" sz="1600" dirty="0">
                <a:solidFill>
                  <a:srgbClr val="1D1E22"/>
                </a:solidFill>
              </a:rPr>
              <a:t> olla </a:t>
            </a:r>
            <a:r>
              <a:rPr lang="en-US" sz="1600" dirty="0" err="1">
                <a:solidFill>
                  <a:srgbClr val="1D1E22"/>
                </a:solidFill>
              </a:rPr>
              <a:t>kokonaan</a:t>
            </a:r>
            <a:r>
              <a:rPr lang="en-US" sz="1600" dirty="0">
                <a:solidFill>
                  <a:srgbClr val="1D1E22"/>
                </a:solidFill>
              </a:rPr>
              <a:t> </a:t>
            </a:r>
            <a:r>
              <a:rPr lang="en-US" sz="1600" dirty="0" err="1">
                <a:solidFill>
                  <a:srgbClr val="1D1E22"/>
                </a:solidFill>
              </a:rPr>
              <a:t>tietokoneella</a:t>
            </a:r>
            <a:r>
              <a:rPr lang="en-US" sz="1600" dirty="0">
                <a:solidFill>
                  <a:srgbClr val="1D1E22"/>
                </a:solidFill>
              </a:rPr>
              <a:t> </a:t>
            </a:r>
            <a:r>
              <a:rPr lang="en-US" sz="1600" dirty="0" err="1">
                <a:solidFill>
                  <a:srgbClr val="1D1E22"/>
                </a:solidFill>
              </a:rPr>
              <a:t>toteutettavissa</a:t>
            </a:r>
            <a:endParaRPr lang="en-US" sz="1600" dirty="0">
              <a:solidFill>
                <a:srgbClr val="1D1E22"/>
              </a:solidFill>
            </a:endParaRPr>
          </a:p>
          <a:p>
            <a:endParaRPr lang="en-GB" dirty="0"/>
          </a:p>
        </p:txBody>
      </p:sp>
      <p:sp>
        <p:nvSpPr>
          <p:cNvPr id="3" name="Text Placeholder 2"/>
          <p:cNvSpPr>
            <a:spLocks noGrp="1"/>
          </p:cNvSpPr>
          <p:nvPr>
            <p:ph type="body" sz="quarter" idx="10"/>
          </p:nvPr>
        </p:nvSpPr>
        <p:spPr/>
        <p:txBody>
          <a:bodyPr/>
          <a:lstStyle/>
          <a:p>
            <a:r>
              <a:rPr lang="fi-FI" dirty="0"/>
              <a:t>EPO: CII (Computer </a:t>
            </a:r>
            <a:r>
              <a:rPr lang="fi-FI" dirty="0" err="1"/>
              <a:t>Implemented</a:t>
            </a:r>
            <a:r>
              <a:rPr lang="fi-FI" dirty="0"/>
              <a:t> </a:t>
            </a:r>
            <a:r>
              <a:rPr lang="fi-FI" dirty="0" err="1"/>
              <a:t>Invention</a:t>
            </a:r>
            <a:r>
              <a:rPr lang="fi-FI" dirty="0"/>
              <a:t>)</a:t>
            </a:r>
          </a:p>
          <a:p>
            <a:endParaRPr lang="en-GB" dirty="0"/>
          </a:p>
        </p:txBody>
      </p:sp>
      <p:sp>
        <p:nvSpPr>
          <p:cNvPr id="4" name="Title 3"/>
          <p:cNvSpPr>
            <a:spLocks noGrp="1"/>
          </p:cNvSpPr>
          <p:nvPr>
            <p:ph type="title"/>
          </p:nvPr>
        </p:nvSpPr>
        <p:spPr/>
        <p:txBody>
          <a:bodyPr/>
          <a:lstStyle/>
          <a:p>
            <a:r>
              <a:rPr lang="fi-FI" dirty="0"/>
              <a:t>Ohjelmistokeksintö</a:t>
            </a:r>
            <a:endParaRPr lang="en-GB" dirty="0"/>
          </a:p>
        </p:txBody>
      </p:sp>
      <p:pic>
        <p:nvPicPr>
          <p:cNvPr id="7" name="Picture Placeholder 6">
            <a:extLst>
              <a:ext uri="{FF2B5EF4-FFF2-40B4-BE49-F238E27FC236}">
                <a16:creationId xmlns:a16="http://schemas.microsoft.com/office/drawing/2014/main" id="{4C6B06F5-E0FA-4AD5-993C-EF4DD81EDDE5}"/>
              </a:ext>
            </a:extLst>
          </p:cNvPr>
          <p:cNvPicPr>
            <a:picLocks noGrp="1" noChangeAspect="1"/>
          </p:cNvPicPr>
          <p:nvPr>
            <p:ph type="pic" idx="11"/>
          </p:nvPr>
        </p:nvPicPr>
        <p:blipFill>
          <a:blip r:embed="rId3"/>
          <a:srcRect l="34" r="34"/>
          <a:stretch>
            <a:fillRect/>
          </a:stretch>
        </p:blipFill>
        <p:spPr>
          <a:prstGeom prst="rect">
            <a:avLst/>
          </a:prstGeom>
        </p:spPr>
      </p:pic>
      <p:sp>
        <p:nvSpPr>
          <p:cNvPr id="6" name="Slide Number Placeholder 5"/>
          <p:cNvSpPr>
            <a:spLocks noGrp="1"/>
          </p:cNvSpPr>
          <p:nvPr>
            <p:ph type="sldNum" sz="quarter" idx="4"/>
          </p:nvPr>
        </p:nvSpPr>
        <p:spPr/>
        <p:txBody>
          <a:bodyPr/>
          <a:lstStyle/>
          <a:p>
            <a:fld id="{6DDCD3D7-7357-5D4F-A1EF-D04B4EADAB00}" type="slidenum">
              <a:rPr lang="en-US" smtClean="0"/>
              <a:pPr/>
              <a:t>5</a:t>
            </a:fld>
            <a:endParaRPr lang="en-US"/>
          </a:p>
        </p:txBody>
      </p:sp>
    </p:spTree>
    <p:extLst>
      <p:ext uri="{BB962C8B-B14F-4D97-AF65-F5344CB8AC3E}">
        <p14:creationId xmlns:p14="http://schemas.microsoft.com/office/powerpoint/2010/main" val="3953047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9F091E-D83A-4C60-BDBF-2B13E4CE2CCA}"/>
              </a:ext>
            </a:extLst>
          </p:cNvPr>
          <p:cNvSpPr>
            <a:spLocks noGrp="1"/>
          </p:cNvSpPr>
          <p:nvPr>
            <p:ph type="title"/>
          </p:nvPr>
        </p:nvSpPr>
        <p:spPr/>
        <p:txBody>
          <a:bodyPr/>
          <a:lstStyle/>
          <a:p>
            <a:r>
              <a:rPr lang="fi-FI" dirty="0"/>
              <a:t>Hakemusta laadittaessa</a:t>
            </a:r>
            <a:endParaRPr lang="en-US" dirty="0"/>
          </a:p>
        </p:txBody>
      </p:sp>
    </p:spTree>
    <p:extLst>
      <p:ext uri="{BB962C8B-B14F-4D97-AF65-F5344CB8AC3E}">
        <p14:creationId xmlns:p14="http://schemas.microsoft.com/office/powerpoint/2010/main" val="280743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fi-FI" sz="1400" dirty="0"/>
              <a:t>Tuotteet leviävät laajalti ja niitä myydään useissa maissa</a:t>
            </a:r>
          </a:p>
          <a:p>
            <a:r>
              <a:rPr lang="fi-FI" sz="1400" dirty="0"/>
              <a:t>Varauduttava vaihtelevaan oikeuskäytäntöön</a:t>
            </a:r>
          </a:p>
          <a:p>
            <a:r>
              <a:rPr lang="fi-FI" sz="1400" dirty="0"/>
              <a:t>Patenttivaatimukset laadittava siten, että loukkaavat tuotteet voidaan pysäyttää missä tahansa</a:t>
            </a:r>
          </a:p>
          <a:p>
            <a:r>
              <a:rPr lang="fi-FI" sz="1400" dirty="0"/>
              <a:t>-&gt; vaatimus yhden tuotteen kannalta</a:t>
            </a:r>
          </a:p>
          <a:p>
            <a:r>
              <a:rPr lang="fi-FI" sz="1400" dirty="0"/>
              <a:t>3D-tulostus: mikä on tuote?</a:t>
            </a:r>
          </a:p>
          <a:p>
            <a:r>
              <a:rPr lang="fi-FI" sz="1400" dirty="0"/>
              <a:t>Menetelmävaatimus suojaa kirjaimellisesti vain käytössä olevan laitteen</a:t>
            </a:r>
          </a:p>
          <a:p>
            <a:pPr marL="285750" indent="-285750">
              <a:buFont typeface="Arial" panose="020B0604020202020204" pitchFamily="34" charset="0"/>
              <a:buChar char="•"/>
            </a:pPr>
            <a:r>
              <a:rPr lang="fi-FI" sz="1400" dirty="0"/>
              <a:t>Epäsuoran loukkauksen käytännöt vaihtelevat maittain</a:t>
            </a:r>
          </a:p>
          <a:p>
            <a:pPr marL="285750" indent="-285750">
              <a:buFont typeface="Arial" panose="020B0604020202020204" pitchFamily="34" charset="0"/>
              <a:buChar char="•"/>
            </a:pPr>
            <a:r>
              <a:rPr lang="fi-FI" sz="1400" dirty="0"/>
              <a:t>Menetelmävaatimus voi silti estää menetelmällä valmistetun tuotteen tai palvelun maahantuonnin</a:t>
            </a:r>
          </a:p>
        </p:txBody>
      </p:sp>
      <p:sp>
        <p:nvSpPr>
          <p:cNvPr id="4" name="Title 3"/>
          <p:cNvSpPr>
            <a:spLocks noGrp="1"/>
          </p:cNvSpPr>
          <p:nvPr>
            <p:ph type="title"/>
          </p:nvPr>
        </p:nvSpPr>
        <p:spPr/>
        <p:txBody>
          <a:bodyPr/>
          <a:lstStyle/>
          <a:p>
            <a:r>
              <a:rPr lang="fi-FI" dirty="0"/>
              <a:t>Tavarat ja palvelut liikkuvia</a:t>
            </a:r>
            <a:br>
              <a:rPr lang="fi-FI" dirty="0"/>
            </a:br>
            <a:r>
              <a:rPr lang="fi-FI" dirty="0"/>
              <a:t> </a:t>
            </a:r>
            <a:br>
              <a:rPr lang="fi-FI" dirty="0"/>
            </a:br>
            <a:endParaRPr lang="fi-FI" dirty="0"/>
          </a:p>
        </p:txBody>
      </p:sp>
      <p:pic>
        <p:nvPicPr>
          <p:cNvPr id="6" name="Picture Placeholder 5"/>
          <p:cNvPicPr>
            <a:picLocks noGrp="1" noChangeAspect="1"/>
          </p:cNvPicPr>
          <p:nvPr>
            <p:ph type="pic" idx="11"/>
          </p:nvPr>
        </p:nvPicPr>
        <p:blipFill>
          <a:blip r:embed="rId3"/>
          <a:srcRect l="10783" r="10783"/>
          <a:stretch>
            <a:fillRect/>
          </a:stretch>
        </p:blipFill>
        <p:spPr>
          <a:prstGeom prst="rect">
            <a:avLst/>
          </a:prstGeom>
        </p:spPr>
      </p:pic>
    </p:spTree>
    <p:extLst>
      <p:ext uri="{BB962C8B-B14F-4D97-AF65-F5344CB8AC3E}">
        <p14:creationId xmlns:p14="http://schemas.microsoft.com/office/powerpoint/2010/main" val="2471363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33877" y="1183558"/>
            <a:ext cx="6170124" cy="2685673"/>
          </a:xfrm>
        </p:spPr>
        <p:txBody>
          <a:bodyPr/>
          <a:lstStyle/>
          <a:p>
            <a:r>
              <a:rPr lang="fi-FI" sz="1400" dirty="0"/>
              <a:t>Jos suojapiiri saadaan sellaiseksi, että standardin noudattaminen väistämättä johtaa patentin loukkaamiseen, saadaan helposti rojaltikorvauksia</a:t>
            </a:r>
          </a:p>
          <a:p>
            <a:pPr lvl="1"/>
            <a:r>
              <a:rPr lang="fi-FI" sz="1400" dirty="0"/>
              <a:t>Erityisesti tietoliikenteessä paljon ns. Standard </a:t>
            </a:r>
            <a:r>
              <a:rPr lang="fi-FI" sz="1400" dirty="0" err="1"/>
              <a:t>essential</a:t>
            </a:r>
            <a:r>
              <a:rPr lang="fi-FI" sz="1400" dirty="0"/>
              <a:t> </a:t>
            </a:r>
            <a:r>
              <a:rPr lang="fi-FI" sz="1400" dirty="0" err="1"/>
              <a:t>patents</a:t>
            </a:r>
            <a:r>
              <a:rPr lang="fi-FI" sz="1400" dirty="0"/>
              <a:t> (</a:t>
            </a:r>
            <a:r>
              <a:rPr lang="fi-FI" sz="1400" dirty="0" err="1"/>
              <a:t>SEPs</a:t>
            </a:r>
            <a:r>
              <a:rPr lang="fi-FI" sz="1400" dirty="0"/>
              <a:t>)</a:t>
            </a:r>
          </a:p>
          <a:p>
            <a:pPr lvl="1"/>
            <a:r>
              <a:rPr lang="fi-FI" sz="1400" dirty="0"/>
              <a:t>Niitä pitää lisensioida </a:t>
            </a:r>
            <a:r>
              <a:rPr lang="fi-FI" dirty="0"/>
              <a:t>ns. </a:t>
            </a:r>
            <a:r>
              <a:rPr lang="fi-FI" sz="1400" dirty="0"/>
              <a:t>(F)RAND ehdoin</a:t>
            </a:r>
          </a:p>
          <a:p>
            <a:pPr lvl="1"/>
            <a:r>
              <a:rPr lang="fi-FI" sz="1400" dirty="0"/>
              <a:t>Japanin virasto antaa ei-sitovia lausumia </a:t>
            </a:r>
            <a:r>
              <a:rPr lang="fi-FI" sz="1400" dirty="0" err="1"/>
              <a:t>essentiaalisuudesta</a:t>
            </a:r>
            <a:endParaRPr lang="fi-FI" sz="1400" dirty="0"/>
          </a:p>
          <a:p>
            <a:endParaRPr lang="fi-FI" dirty="0"/>
          </a:p>
          <a:p>
            <a:r>
              <a:rPr lang="fi-FI" sz="1400" dirty="0"/>
              <a:t>Jos patentoitu mekanismi johtaa siihen, että laite tai menetelmä ei ole standardin mukainen ja standardia pitää noudattaa, patentin arvo on vähäinen, koska sitä ei kuitenkaan loukata</a:t>
            </a:r>
          </a:p>
          <a:p>
            <a:endParaRPr lang="fi-FI" sz="1400" dirty="0"/>
          </a:p>
          <a:p>
            <a:r>
              <a:rPr lang="fi-FI" sz="1400" dirty="0"/>
              <a:t>Joskus haetaan patentteja/patenttia useaan vaihtoehtoiseen ratkaisuun, jotta saataisiin edes joku standardiin</a:t>
            </a:r>
          </a:p>
        </p:txBody>
      </p:sp>
      <p:sp>
        <p:nvSpPr>
          <p:cNvPr id="4" name="Title 3"/>
          <p:cNvSpPr>
            <a:spLocks noGrp="1"/>
          </p:cNvSpPr>
          <p:nvPr>
            <p:ph type="title"/>
          </p:nvPr>
        </p:nvSpPr>
        <p:spPr/>
        <p:txBody>
          <a:bodyPr/>
          <a:lstStyle/>
          <a:p>
            <a:r>
              <a:rPr lang="fi-FI" b="0" dirty="0"/>
              <a:t>Standardit tärkeitä</a:t>
            </a:r>
            <a:endParaRPr lang="fi-FI" dirty="0"/>
          </a:p>
        </p:txBody>
      </p:sp>
      <p:pic>
        <p:nvPicPr>
          <p:cNvPr id="6" name="Picture Placeholder 5"/>
          <p:cNvPicPr>
            <a:picLocks noGrp="1" noChangeAspect="1"/>
          </p:cNvPicPr>
          <p:nvPr>
            <p:ph type="pic" idx="11"/>
          </p:nvPr>
        </p:nvPicPr>
        <p:blipFill>
          <a:blip r:embed="rId3"/>
          <a:srcRect l="2554" r="2554"/>
          <a:stretch>
            <a:fillRect/>
          </a:stretch>
        </p:blipFill>
        <p:spPr>
          <a:xfrm>
            <a:off x="7004242" y="-6262"/>
            <a:ext cx="2139758" cy="4391942"/>
          </a:xfrm>
          <a:prstGeom prst="rect">
            <a:avLst/>
          </a:prstGeom>
        </p:spPr>
      </p:pic>
    </p:spTree>
    <p:extLst>
      <p:ext uri="{BB962C8B-B14F-4D97-AF65-F5344CB8AC3E}">
        <p14:creationId xmlns:p14="http://schemas.microsoft.com/office/powerpoint/2010/main" val="9692423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954588" y="0"/>
            <a:ext cx="2189412" cy="4077221"/>
          </a:xfrm>
          <a:prstGeom prst="rect">
            <a:avLst/>
          </a:prstGeom>
        </p:spPr>
      </p:pic>
      <p:sp>
        <p:nvSpPr>
          <p:cNvPr id="2" name="Text Placeholder 1"/>
          <p:cNvSpPr>
            <a:spLocks noGrp="1"/>
          </p:cNvSpPr>
          <p:nvPr>
            <p:ph type="body" sz="half" idx="2"/>
          </p:nvPr>
        </p:nvSpPr>
        <p:spPr/>
        <p:txBody>
          <a:bodyPr/>
          <a:lstStyle/>
          <a:p>
            <a:r>
              <a:rPr lang="fi-FI" dirty="0"/>
              <a:t>Suorituskyky kasvaa 10 000 kertaisesti yhden patentin elinaikana</a:t>
            </a:r>
          </a:p>
          <a:p>
            <a:r>
              <a:rPr lang="fi-FI" dirty="0"/>
              <a:t>Miten keksintö toteutettaisiin, jos elektroniikka olisi 100 kertaa halvempaa ja 100 kertaa tehokkaampaa kuin nyt?</a:t>
            </a:r>
          </a:p>
          <a:p>
            <a:r>
              <a:rPr lang="fi-FI" dirty="0"/>
              <a:t>Suorituskykyä parantavat keksinnöt eivät välttämättä elä kauan, koska ongelma voi poistua itsestään</a:t>
            </a:r>
          </a:p>
          <a:p>
            <a:r>
              <a:rPr lang="fi-FI" dirty="0"/>
              <a:t>Yhteensopivuusongelmat, standardointi ja muutosvastarinta hidastavat uuden tekniikan käyttöönottoa. Keksinnön elinikä voi olla yllättävän pitkä.</a:t>
            </a:r>
          </a:p>
          <a:p>
            <a:endParaRPr lang="fi-FI" dirty="0"/>
          </a:p>
          <a:p>
            <a:r>
              <a:rPr lang="fi-FI" dirty="0"/>
              <a:t>Kvanttitietokone – Mooren laki liian hidas?</a:t>
            </a:r>
          </a:p>
        </p:txBody>
      </p:sp>
      <p:sp>
        <p:nvSpPr>
          <p:cNvPr id="3" name="Text Placeholder 2"/>
          <p:cNvSpPr>
            <a:spLocks noGrp="1"/>
          </p:cNvSpPr>
          <p:nvPr>
            <p:ph type="body" sz="quarter" idx="10"/>
          </p:nvPr>
        </p:nvSpPr>
        <p:spPr/>
        <p:txBody>
          <a:bodyPr/>
          <a:lstStyle/>
          <a:p>
            <a:r>
              <a:rPr lang="fi-FI" b="0" dirty="0"/>
              <a:t>Vaikuttaa patentointiinkin</a:t>
            </a:r>
            <a:endParaRPr lang="fi-FI" dirty="0"/>
          </a:p>
        </p:txBody>
      </p:sp>
      <p:sp>
        <p:nvSpPr>
          <p:cNvPr id="4" name="Title 3"/>
          <p:cNvSpPr>
            <a:spLocks noGrp="1"/>
          </p:cNvSpPr>
          <p:nvPr>
            <p:ph type="title"/>
          </p:nvPr>
        </p:nvSpPr>
        <p:spPr/>
        <p:txBody>
          <a:bodyPr/>
          <a:lstStyle/>
          <a:p>
            <a:r>
              <a:rPr lang="fi-FI" b="0" dirty="0"/>
              <a:t>Mooren laki </a:t>
            </a:r>
            <a:endParaRPr lang="fi-FI" dirty="0"/>
          </a:p>
        </p:txBody>
      </p:sp>
      <p:sp>
        <p:nvSpPr>
          <p:cNvPr id="8" name="Picture Placeholder 7"/>
          <p:cNvSpPr>
            <a:spLocks noGrp="1"/>
          </p:cNvSpPr>
          <p:nvPr>
            <p:ph type="pic" idx="11"/>
          </p:nvPr>
        </p:nvSpPr>
        <p:spPr>
          <a:xfrm>
            <a:off x="7004242" y="-34983"/>
            <a:ext cx="2139758" cy="4391942"/>
          </a:xfrm>
        </p:spPr>
      </p:sp>
    </p:spTree>
    <p:extLst>
      <p:ext uri="{BB962C8B-B14F-4D97-AF65-F5344CB8AC3E}">
        <p14:creationId xmlns:p14="http://schemas.microsoft.com/office/powerpoint/2010/main" val="681853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33877" y="1228913"/>
            <a:ext cx="6765499" cy="3026095"/>
          </a:xfrm>
        </p:spPr>
        <p:txBody>
          <a:bodyPr/>
          <a:lstStyle/>
          <a:p>
            <a:r>
              <a:rPr lang="fi-FI" dirty="0"/>
              <a:t>Haluatko laajan suojan (paljon uutuudenesteitä) vai </a:t>
            </a:r>
            <a:r>
              <a:rPr lang="fi-FI" dirty="0" err="1"/>
              <a:t>täsmäsuojan</a:t>
            </a:r>
            <a:r>
              <a:rPr lang="fi-FI" dirty="0"/>
              <a:t> (vähemmän loukkaavia tuotteita)? Määritteletkö termin itse vai luotatko ”ammattilaisen” (=viraston tutkijan) tulkintaan?</a:t>
            </a:r>
          </a:p>
          <a:p>
            <a:r>
              <a:rPr lang="fi-FI" dirty="0"/>
              <a:t>Ovatko termit kehittyviä vai staattisia?</a:t>
            </a:r>
          </a:p>
          <a:p>
            <a:r>
              <a:rPr lang="fi-FI" dirty="0"/>
              <a:t>Löytyykö oleellisille termeille sanakirjamääritelmää?</a:t>
            </a:r>
          </a:p>
          <a:p>
            <a:endParaRPr lang="fi-FI" sz="1000" dirty="0"/>
          </a:p>
          <a:p>
            <a:r>
              <a:rPr lang="fi-FI" sz="1400" dirty="0"/>
              <a:t>USA:n korkein oikeus (</a:t>
            </a:r>
            <a:r>
              <a:rPr lang="fi-FI" sz="1400" dirty="0" err="1"/>
              <a:t>Markman</a:t>
            </a:r>
            <a:r>
              <a:rPr lang="fi-FI" sz="1400" dirty="0"/>
              <a:t> v. </a:t>
            </a:r>
            <a:r>
              <a:rPr lang="fi-FI" sz="1400" dirty="0" err="1"/>
              <a:t>Westview</a:t>
            </a:r>
            <a:r>
              <a:rPr lang="fi-FI" sz="1400" dirty="0"/>
              <a:t> 1996):</a:t>
            </a:r>
            <a:br>
              <a:rPr lang="fi-FI" sz="1400" dirty="0"/>
            </a:br>
            <a:r>
              <a:rPr lang="fi-FI" sz="1400" dirty="0"/>
              <a:t>valamiehet eivät voi tulkita sanoja (sana ”</a:t>
            </a:r>
            <a:r>
              <a:rPr lang="fi-FI" sz="1400" dirty="0" err="1"/>
              <a:t>inventory</a:t>
            </a:r>
            <a:r>
              <a:rPr lang="fi-FI" sz="1400" dirty="0"/>
              <a:t>”) -&gt; loukkausoikeudenkäyntiä edeltää ns. </a:t>
            </a:r>
            <a:r>
              <a:rPr lang="fi-FI" sz="1400" dirty="0" err="1"/>
              <a:t>Markman-hearing</a:t>
            </a:r>
            <a:r>
              <a:rPr lang="fi-FI" sz="1400" dirty="0"/>
              <a:t>, jossa tuomari päättää termien tulkinnan.</a:t>
            </a:r>
          </a:p>
          <a:p>
            <a:r>
              <a:rPr lang="fi-FI" sz="1400" dirty="0" err="1"/>
              <a:t>USPTOn</a:t>
            </a:r>
            <a:r>
              <a:rPr lang="fi-FI" sz="1400" dirty="0"/>
              <a:t> tutkija: laajin mahdollinen tulkinta termille hakemisvaiheessa</a:t>
            </a:r>
          </a:p>
          <a:p>
            <a:endParaRPr lang="fi-FI" sz="1400" dirty="0"/>
          </a:p>
          <a:p>
            <a:r>
              <a:rPr lang="fi-FI" sz="1400" dirty="0"/>
              <a:t>EPO-trendi: ”termi ei ole vakiintunut -&gt; epäselvä”</a:t>
            </a:r>
          </a:p>
        </p:txBody>
      </p:sp>
      <p:sp>
        <p:nvSpPr>
          <p:cNvPr id="3" name="Text Placeholder 2"/>
          <p:cNvSpPr>
            <a:spLocks noGrp="1"/>
          </p:cNvSpPr>
          <p:nvPr>
            <p:ph type="body" sz="quarter" idx="10"/>
          </p:nvPr>
        </p:nvSpPr>
        <p:spPr/>
        <p:txBody>
          <a:bodyPr/>
          <a:lstStyle/>
          <a:p>
            <a:r>
              <a:rPr lang="fi-FI" b="0" dirty="0"/>
              <a:t>Moniselitteisiä –merkitys vaihtelee –yrityksen oma sanasto riski</a:t>
            </a:r>
            <a:endParaRPr lang="fi-FI" dirty="0"/>
          </a:p>
        </p:txBody>
      </p:sp>
      <p:sp>
        <p:nvSpPr>
          <p:cNvPr id="4" name="Title 3"/>
          <p:cNvSpPr>
            <a:spLocks noGrp="1"/>
          </p:cNvSpPr>
          <p:nvPr>
            <p:ph type="title"/>
          </p:nvPr>
        </p:nvSpPr>
        <p:spPr/>
        <p:txBody>
          <a:bodyPr/>
          <a:lstStyle/>
          <a:p>
            <a:r>
              <a:rPr lang="fi-FI" b="0" dirty="0"/>
              <a:t>Termit</a:t>
            </a:r>
            <a:endParaRPr lang="fi-FI" dirty="0"/>
          </a:p>
        </p:txBody>
      </p:sp>
      <p:pic>
        <p:nvPicPr>
          <p:cNvPr id="6" name="Picture Placeholder 5"/>
          <p:cNvPicPr>
            <a:picLocks noGrp="1" noChangeAspect="1"/>
          </p:cNvPicPr>
          <p:nvPr>
            <p:ph type="pic" idx="11"/>
          </p:nvPr>
        </p:nvPicPr>
        <p:blipFill>
          <a:blip r:embed="rId3"/>
          <a:srcRect t="8039" b="8039"/>
          <a:stretch>
            <a:fillRect/>
          </a:stretch>
        </p:blipFill>
        <p:spPr>
          <a:prstGeom prst="rect">
            <a:avLst/>
          </a:prstGeom>
        </p:spPr>
      </p:pic>
    </p:spTree>
    <p:extLst>
      <p:ext uri="{BB962C8B-B14F-4D97-AF65-F5344CB8AC3E}">
        <p14:creationId xmlns:p14="http://schemas.microsoft.com/office/powerpoint/2010/main" val="32453006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1"/>
          </p:nvPr>
        </p:nvPicPr>
        <p:blipFill>
          <a:blip r:embed="rId3"/>
          <a:srcRect l="34" r="34"/>
          <a:stretch>
            <a:fillRect/>
          </a:stretch>
        </p:blipFill>
        <p:spPr>
          <a:prstGeom prst="rect">
            <a:avLst/>
          </a:prstGeom>
        </p:spPr>
      </p:pic>
      <p:sp>
        <p:nvSpPr>
          <p:cNvPr id="3" name="Text Placeholder 2"/>
          <p:cNvSpPr>
            <a:spLocks noGrp="1"/>
          </p:cNvSpPr>
          <p:nvPr>
            <p:ph type="body" sz="half" idx="2"/>
          </p:nvPr>
        </p:nvSpPr>
        <p:spPr>
          <a:xfrm>
            <a:off x="433877" y="926291"/>
            <a:ext cx="6170124" cy="2685673"/>
          </a:xfrm>
        </p:spPr>
        <p:txBody>
          <a:bodyPr/>
          <a:lstStyle/>
          <a:p>
            <a:r>
              <a:rPr lang="fi-FI" dirty="0"/>
              <a:t>Keksijä voi korostaa liiketoimintanäkökohtia – ei auta keksinnöllisyyteen</a:t>
            </a:r>
          </a:p>
          <a:p>
            <a:r>
              <a:rPr lang="fi-FI" dirty="0"/>
              <a:t>Keskity teknisiin piirteisiin, kuvaile yksityiskohtia (piirteet ja niiden toiminnallisuus)</a:t>
            </a:r>
          </a:p>
          <a:p>
            <a:r>
              <a:rPr lang="fi-FI" dirty="0"/>
              <a:t>Ongelma/edut – teknisiä, kohdistettu tekniselle ammattilaiselle, ei hallintohenkilölle</a:t>
            </a:r>
          </a:p>
          <a:p>
            <a:r>
              <a:rPr lang="fi-FI" dirty="0"/>
              <a:t>Käytä teknisiä termejä, älä liiketaloudellisia termejä</a:t>
            </a:r>
          </a:p>
          <a:p>
            <a:r>
              <a:rPr lang="fi-FI" dirty="0"/>
              <a:t>Konteksti ratkaisee teknisyyden/onko enemmän</a:t>
            </a:r>
          </a:p>
          <a:p>
            <a:endParaRPr lang="fi-FI" dirty="0"/>
          </a:p>
          <a:p>
            <a:r>
              <a:rPr lang="fi-FI" dirty="0"/>
              <a:t>Dilemma: </a:t>
            </a:r>
            <a:r>
              <a:rPr lang="fi-FI" dirty="0" err="1"/>
              <a:t>USAssa</a:t>
            </a:r>
            <a:r>
              <a:rPr lang="fi-FI" dirty="0"/>
              <a:t> ei-tekniset piirteet voivat auttaa ja niitä voidaan tarvita riittävään selitykseen – </a:t>
            </a:r>
            <a:r>
              <a:rPr lang="fi-FI" dirty="0" err="1"/>
              <a:t>EPOssa</a:t>
            </a:r>
            <a:r>
              <a:rPr lang="fi-FI" dirty="0"/>
              <a:t> niitä voidaan käyttää ongelman muodostamiseen -&gt; keksinnöllisyys voi ”tuhoutua” </a:t>
            </a:r>
          </a:p>
        </p:txBody>
      </p:sp>
      <p:sp>
        <p:nvSpPr>
          <p:cNvPr id="5" name="Title 4"/>
          <p:cNvSpPr>
            <a:spLocks noGrp="1"/>
          </p:cNvSpPr>
          <p:nvPr>
            <p:ph type="title"/>
          </p:nvPr>
        </p:nvSpPr>
        <p:spPr/>
        <p:txBody>
          <a:bodyPr/>
          <a:lstStyle/>
          <a:p>
            <a:r>
              <a:rPr lang="fi-FI" dirty="0"/>
              <a:t>Selitys</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840233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33877" y="1093780"/>
            <a:ext cx="6170124" cy="2685673"/>
          </a:xfrm>
        </p:spPr>
        <p:txBody>
          <a:bodyPr/>
          <a:lstStyle/>
          <a:p>
            <a:r>
              <a:rPr lang="fi-FI" dirty="0"/>
              <a:t>Vuokaavioita, vuokaavioita, vuokaavioita…</a:t>
            </a:r>
          </a:p>
          <a:p>
            <a:r>
              <a:rPr lang="fi-FI" dirty="0"/>
              <a:t>Signalointikuviotkin käy</a:t>
            </a:r>
          </a:p>
          <a:p>
            <a:r>
              <a:rPr lang="fi-FI" dirty="0"/>
              <a:t>Ei lähdekoodia</a:t>
            </a:r>
          </a:p>
          <a:p>
            <a:r>
              <a:rPr lang="fi-FI" dirty="0"/>
              <a:t>Riittävästi esimerkkejä erilaisissa spesifisissä käytöissä (jos mahdollista)</a:t>
            </a:r>
          </a:p>
          <a:p>
            <a:endParaRPr lang="fi-FI" dirty="0"/>
          </a:p>
          <a:p>
            <a:r>
              <a:rPr lang="fi-FI" dirty="0" err="1"/>
              <a:t>USAa</a:t>
            </a:r>
            <a:r>
              <a:rPr lang="fi-FI" dirty="0"/>
              <a:t> varten: </a:t>
            </a:r>
          </a:p>
          <a:p>
            <a:r>
              <a:rPr lang="fi-FI" dirty="0"/>
              <a:t>mukaan perustietokoneen kuvaus (prosessori, muistia, rajapintoja) </a:t>
            </a:r>
          </a:p>
          <a:p>
            <a:endParaRPr lang="fi-FI" dirty="0"/>
          </a:p>
          <a:p>
            <a:r>
              <a:rPr lang="fi-FI" dirty="0"/>
              <a:t>Tekoälyhakemukset – riippuu, mitä yritetään suojata; vielä hieman </a:t>
            </a:r>
            <a:r>
              <a:rPr lang="fi-FI" dirty="0" err="1"/>
              <a:t>hakusessa</a:t>
            </a:r>
            <a:endParaRPr lang="fi-FI" dirty="0"/>
          </a:p>
          <a:p>
            <a:endParaRPr lang="fi-FI" dirty="0"/>
          </a:p>
        </p:txBody>
      </p:sp>
      <p:sp>
        <p:nvSpPr>
          <p:cNvPr id="5" name="Title 4"/>
          <p:cNvSpPr>
            <a:spLocks noGrp="1"/>
          </p:cNvSpPr>
          <p:nvPr>
            <p:ph type="title"/>
          </p:nvPr>
        </p:nvSpPr>
        <p:spPr/>
        <p:txBody>
          <a:bodyPr/>
          <a:lstStyle/>
          <a:p>
            <a:r>
              <a:rPr lang="fi-FI" dirty="0"/>
              <a:t>Riittävä selitys</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 name="Picture Placeholder 7"/>
          <p:cNvSpPr>
            <a:spLocks noGrp="1"/>
          </p:cNvSpPr>
          <p:nvPr>
            <p:ph type="pic" idx="11"/>
          </p:nvPr>
        </p:nvSpPr>
        <p:spPr/>
      </p:sp>
      <p:pic>
        <p:nvPicPr>
          <p:cNvPr id="10" name="Picture 9"/>
          <p:cNvPicPr>
            <a:picLocks noChangeAspect="1"/>
          </p:cNvPicPr>
          <p:nvPr/>
        </p:nvPicPr>
        <p:blipFill>
          <a:blip r:embed="rId3"/>
          <a:stretch>
            <a:fillRect/>
          </a:stretch>
        </p:blipFill>
        <p:spPr>
          <a:xfrm>
            <a:off x="6945918" y="127042"/>
            <a:ext cx="1859441" cy="4013560"/>
          </a:xfrm>
          <a:prstGeom prst="rect">
            <a:avLst/>
          </a:prstGeom>
        </p:spPr>
      </p:pic>
    </p:spTree>
    <p:extLst>
      <p:ext uri="{BB962C8B-B14F-4D97-AF65-F5344CB8AC3E}">
        <p14:creationId xmlns:p14="http://schemas.microsoft.com/office/powerpoint/2010/main" val="3416526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991E93-9B82-4694-AD6F-E911EBD45032}"/>
              </a:ext>
            </a:extLst>
          </p:cNvPr>
          <p:cNvPicPr>
            <a:picLocks noChangeAspect="1"/>
          </p:cNvPicPr>
          <p:nvPr/>
        </p:nvPicPr>
        <p:blipFill>
          <a:blip r:embed="rId3"/>
          <a:stretch>
            <a:fillRect/>
          </a:stretch>
        </p:blipFill>
        <p:spPr>
          <a:xfrm>
            <a:off x="433877" y="1490061"/>
            <a:ext cx="2960487" cy="2632892"/>
          </a:xfrm>
          <a:prstGeom prst="rect">
            <a:avLst/>
          </a:prstGeom>
          <a:noFill/>
        </p:spPr>
      </p:pic>
      <p:sp>
        <p:nvSpPr>
          <p:cNvPr id="5" name="Title 4">
            <a:extLst>
              <a:ext uri="{FF2B5EF4-FFF2-40B4-BE49-F238E27FC236}">
                <a16:creationId xmlns:a16="http://schemas.microsoft.com/office/drawing/2014/main" id="{AE4A5127-9A37-45F4-B42C-AC0314E17C02}"/>
              </a:ext>
            </a:extLst>
          </p:cNvPr>
          <p:cNvSpPr>
            <a:spLocks noGrp="1"/>
          </p:cNvSpPr>
          <p:nvPr>
            <p:ph type="title"/>
          </p:nvPr>
        </p:nvSpPr>
        <p:spPr>
          <a:xfrm>
            <a:off x="433877" y="391103"/>
            <a:ext cx="6170124" cy="455564"/>
          </a:xfrm>
        </p:spPr>
        <p:txBody>
          <a:bodyPr>
            <a:normAutofit/>
          </a:bodyPr>
          <a:lstStyle/>
          <a:p>
            <a:pPr>
              <a:lnSpc>
                <a:spcPct val="90000"/>
              </a:lnSpc>
            </a:pPr>
            <a:r>
              <a:rPr lang="fi-FI" dirty="0"/>
              <a:t>esimerkkikuvia</a:t>
            </a:r>
            <a:endParaRPr lang="en-US"/>
          </a:p>
        </p:txBody>
      </p:sp>
      <p:sp>
        <p:nvSpPr>
          <p:cNvPr id="3" name="Text Placeholder 2">
            <a:extLst>
              <a:ext uri="{FF2B5EF4-FFF2-40B4-BE49-F238E27FC236}">
                <a16:creationId xmlns:a16="http://schemas.microsoft.com/office/drawing/2014/main" id="{C311BE81-8AE3-4B5A-A8B8-AC3D6E3DA47B}"/>
              </a:ext>
            </a:extLst>
          </p:cNvPr>
          <p:cNvSpPr>
            <a:spLocks noGrp="1"/>
          </p:cNvSpPr>
          <p:nvPr>
            <p:ph sz="half" idx="15"/>
          </p:nvPr>
        </p:nvSpPr>
        <p:spPr>
          <a:xfrm>
            <a:off x="2919774" y="1465806"/>
            <a:ext cx="2227261" cy="2681403"/>
          </a:xfrm>
        </p:spPr>
        <p:txBody>
          <a:bodyPr>
            <a:normAutofit/>
          </a:bodyPr>
          <a:lstStyle/>
          <a:p>
            <a:r>
              <a:rPr lang="fi-FI" dirty="0"/>
              <a:t>                   </a:t>
            </a:r>
            <a:r>
              <a:rPr lang="fi-FI" dirty="0" err="1"/>
              <a:t>EPOn</a:t>
            </a:r>
            <a:r>
              <a:rPr lang="fi-FI" dirty="0"/>
              <a:t> esimerkki</a:t>
            </a:r>
          </a:p>
          <a:p>
            <a:r>
              <a:rPr lang="fi-FI" dirty="0"/>
              <a:t>                    vuokaaviosta</a:t>
            </a:r>
          </a:p>
          <a:p>
            <a:endParaRPr lang="fi-FI" dirty="0"/>
          </a:p>
          <a:p>
            <a:r>
              <a:rPr lang="fi-FI" dirty="0"/>
              <a:t>Satunnaisesti valittu</a:t>
            </a:r>
          </a:p>
          <a:p>
            <a:r>
              <a:rPr lang="fi-FI" dirty="0"/>
              <a:t>perustietokoneen kuva</a:t>
            </a:r>
            <a:endParaRPr lang="en-US" dirty="0"/>
          </a:p>
        </p:txBody>
      </p:sp>
      <p:pic>
        <p:nvPicPr>
          <p:cNvPr id="6" name="Picture 5">
            <a:extLst>
              <a:ext uri="{FF2B5EF4-FFF2-40B4-BE49-F238E27FC236}">
                <a16:creationId xmlns:a16="http://schemas.microsoft.com/office/drawing/2014/main" id="{56D8C930-B176-4AF5-88E2-9EDA3BF56963}"/>
              </a:ext>
            </a:extLst>
          </p:cNvPr>
          <p:cNvPicPr>
            <a:picLocks noChangeAspect="1"/>
          </p:cNvPicPr>
          <p:nvPr/>
        </p:nvPicPr>
        <p:blipFill>
          <a:blip r:embed="rId4"/>
          <a:stretch>
            <a:fillRect/>
          </a:stretch>
        </p:blipFill>
        <p:spPr>
          <a:xfrm>
            <a:off x="5231865" y="213176"/>
            <a:ext cx="3543301" cy="4096300"/>
          </a:xfrm>
          <a:prstGeom prst="rect">
            <a:avLst/>
          </a:prstGeom>
          <a:noFill/>
        </p:spPr>
      </p:pic>
      <p:sp>
        <p:nvSpPr>
          <p:cNvPr id="16" name="Slide Number Placeholder 7">
            <a:extLst>
              <a:ext uri="{FF2B5EF4-FFF2-40B4-BE49-F238E27FC236}">
                <a16:creationId xmlns:a16="http://schemas.microsoft.com/office/drawing/2014/main" id="{65ECDE57-2693-4BF7-A5BA-2B5A4E8E256F}"/>
              </a:ext>
            </a:extLst>
          </p:cNvPr>
          <p:cNvSpPr>
            <a:spLocks noGrp="1"/>
          </p:cNvSpPr>
          <p:nvPr>
            <p:ph type="sldNum" sz="quarter" idx="4"/>
          </p:nvPr>
        </p:nvSpPr>
        <p:spPr>
          <a:xfrm>
            <a:off x="4795370" y="4809053"/>
            <a:ext cx="629740" cy="201536"/>
          </a:xfrm>
        </p:spPr>
        <p:txBody>
          <a:bodyPr/>
          <a:lstStyle/>
          <a:p>
            <a:pPr>
              <a:spcAft>
                <a:spcPts val="600"/>
              </a:spcAft>
            </a:pPr>
            <a:fld id="{6DDCD3D7-7357-5D4F-A1EF-D04B4EADAB00}" type="slidenum">
              <a:rPr lang="en-US" smtClean="0"/>
              <a:pPr>
                <a:spcAft>
                  <a:spcPts val="600"/>
                </a:spcAft>
              </a:pPr>
              <a:t>57</a:t>
            </a:fld>
            <a:endParaRPr lang="en-US"/>
          </a:p>
        </p:txBody>
      </p:sp>
    </p:spTree>
    <p:extLst>
      <p:ext uri="{BB962C8B-B14F-4D97-AF65-F5344CB8AC3E}">
        <p14:creationId xmlns:p14="http://schemas.microsoft.com/office/powerpoint/2010/main" val="3502130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1"/>
          </p:nvPr>
        </p:nvPicPr>
        <p:blipFill>
          <a:blip r:embed="rId3"/>
          <a:srcRect l="34" r="34"/>
          <a:stretch>
            <a:fillRect/>
          </a:stretch>
        </p:blipFill>
        <p:spPr>
          <a:prstGeom prst="rect">
            <a:avLst/>
          </a:prstGeom>
        </p:spPr>
      </p:pic>
      <p:sp>
        <p:nvSpPr>
          <p:cNvPr id="3" name="Text Placeholder 2"/>
          <p:cNvSpPr>
            <a:spLocks noGrp="1"/>
          </p:cNvSpPr>
          <p:nvPr>
            <p:ph type="body" sz="half" idx="2"/>
          </p:nvPr>
        </p:nvSpPr>
        <p:spPr/>
        <p:txBody>
          <a:bodyPr/>
          <a:lstStyle/>
          <a:p>
            <a:r>
              <a:rPr lang="fi-FI" dirty="0"/>
              <a:t>Jos vain mahdollista ”single </a:t>
            </a:r>
            <a:r>
              <a:rPr lang="fi-FI" dirty="0" err="1"/>
              <a:t>actor</a:t>
            </a:r>
            <a:r>
              <a:rPr lang="fi-FI" dirty="0"/>
              <a:t>” </a:t>
            </a:r>
            <a:r>
              <a:rPr lang="fi-FI" dirty="0" err="1"/>
              <a:t>claim</a:t>
            </a:r>
            <a:r>
              <a:rPr lang="fi-FI" dirty="0"/>
              <a:t> (erityisesti menetelmät)</a:t>
            </a:r>
          </a:p>
          <a:p>
            <a:pPr lvl="1"/>
            <a:r>
              <a:rPr lang="fi-FI" dirty="0"/>
              <a:t>Lähetetään laitteelta 1 </a:t>
            </a:r>
            <a:r>
              <a:rPr lang="fi-FI" i="1" dirty="0"/>
              <a:t>laitteelle 2</a:t>
            </a:r>
            <a:r>
              <a:rPr lang="fi-FI" dirty="0"/>
              <a:t> kysely</a:t>
            </a:r>
          </a:p>
          <a:p>
            <a:pPr lvl="1"/>
            <a:r>
              <a:rPr lang="fi-FI" dirty="0"/>
              <a:t>Vastaanotetaan laitteessa </a:t>
            </a:r>
            <a:r>
              <a:rPr lang="fi-FI" i="1" dirty="0"/>
              <a:t>1 laitteelta 2 </a:t>
            </a:r>
            <a:r>
              <a:rPr lang="fi-FI" dirty="0"/>
              <a:t>kyselyyn vastaus</a:t>
            </a:r>
          </a:p>
          <a:p>
            <a:pPr lvl="1"/>
            <a:r>
              <a:rPr lang="fi-FI" dirty="0"/>
              <a:t>EI:</a:t>
            </a:r>
          </a:p>
          <a:p>
            <a:pPr marL="457200" marR="0" lvl="1" indent="0" algn="l" defTabSz="457200" rtl="0" eaLnBrk="1" fontAlgn="auto" latinLnBrk="0" hangingPunct="1">
              <a:lnSpc>
                <a:spcPct val="100000"/>
              </a:lnSpc>
              <a:spcBef>
                <a:spcPct val="20000"/>
              </a:spcBef>
              <a:spcAft>
                <a:spcPts val="0"/>
              </a:spcAft>
              <a:buClrTx/>
              <a:buSzTx/>
              <a:buFont typeface="Arial"/>
              <a:buNone/>
              <a:tabLst/>
              <a:defRPr/>
            </a:pPr>
            <a:r>
              <a:rPr kumimoji="0" lang="fi-FI" sz="1200" b="0" i="0" u="none" strike="noStrike" kern="1200" cap="none" spc="0" normalizeH="0" baseline="0" noProof="0" dirty="0">
                <a:ln>
                  <a:noFill/>
                </a:ln>
                <a:solidFill>
                  <a:srgbClr val="1D1E22"/>
                </a:solidFill>
                <a:effectLst/>
                <a:uLnTx/>
                <a:uFillTx/>
                <a:latin typeface="Franklin Gothic Book"/>
                <a:ea typeface="+mn-ea"/>
                <a:cs typeface="+mn-cs"/>
              </a:rPr>
              <a:t>Lähetetään laitteelta 1 </a:t>
            </a:r>
            <a:r>
              <a:rPr kumimoji="0" lang="fi-FI" sz="1200" b="0" u="none" strike="noStrike" kern="1200" cap="none" spc="0" normalizeH="0" baseline="0" noProof="0" dirty="0">
                <a:ln>
                  <a:noFill/>
                </a:ln>
                <a:solidFill>
                  <a:srgbClr val="1D1E22"/>
                </a:solidFill>
                <a:effectLst/>
                <a:uLnTx/>
                <a:uFillTx/>
                <a:latin typeface="Franklin Gothic Book"/>
                <a:ea typeface="+mn-ea"/>
                <a:cs typeface="+mn-cs"/>
              </a:rPr>
              <a:t>laitteelle 2</a:t>
            </a:r>
            <a:r>
              <a:rPr kumimoji="0" lang="fi-FI" sz="1200" b="0" i="0" u="none" strike="noStrike" kern="1200" cap="none" spc="0" normalizeH="0" baseline="0" noProof="0" dirty="0">
                <a:ln>
                  <a:noFill/>
                </a:ln>
                <a:solidFill>
                  <a:srgbClr val="1D1E22"/>
                </a:solidFill>
                <a:effectLst/>
                <a:uLnTx/>
                <a:uFillTx/>
                <a:latin typeface="Franklin Gothic Book"/>
                <a:ea typeface="+mn-ea"/>
                <a:cs typeface="+mn-cs"/>
              </a:rPr>
              <a:t> kysely</a:t>
            </a:r>
          </a:p>
          <a:p>
            <a:pPr lvl="1">
              <a:defRPr/>
            </a:pPr>
            <a:r>
              <a:rPr kumimoji="0" lang="fi-FI" sz="1200" b="0" i="0" u="none" strike="noStrike" kern="1200" cap="none" spc="0" normalizeH="0" baseline="0" noProof="0" dirty="0">
                <a:ln>
                  <a:noFill/>
                </a:ln>
                <a:solidFill>
                  <a:srgbClr val="1D1E22"/>
                </a:solidFill>
                <a:effectLst/>
                <a:uLnTx/>
                <a:uFillTx/>
                <a:latin typeface="Franklin Gothic Book"/>
                <a:ea typeface="+mn-ea"/>
                <a:cs typeface="+mn-cs"/>
              </a:rPr>
              <a:t>Lähetetään laitteelta </a:t>
            </a:r>
            <a:r>
              <a:rPr kumimoji="0" lang="fi-FI" sz="1200" b="0" i="1" u="none" strike="noStrike" kern="1200" cap="none" spc="0" normalizeH="0" baseline="0" noProof="0" dirty="0">
                <a:ln>
                  <a:noFill/>
                </a:ln>
                <a:solidFill>
                  <a:srgbClr val="1D1E22"/>
                </a:solidFill>
                <a:effectLst/>
                <a:uLnTx/>
                <a:uFillTx/>
                <a:latin typeface="Franklin Gothic Book"/>
                <a:ea typeface="+mn-ea"/>
                <a:cs typeface="+mn-cs"/>
              </a:rPr>
              <a:t>2 </a:t>
            </a:r>
            <a:r>
              <a:rPr kumimoji="0" lang="fi-FI" sz="1200" b="0" u="none" strike="noStrike" kern="1200" cap="none" spc="0" normalizeH="0" baseline="0" noProof="0" dirty="0">
                <a:ln>
                  <a:noFill/>
                </a:ln>
                <a:solidFill>
                  <a:srgbClr val="1D1E22"/>
                </a:solidFill>
                <a:effectLst/>
                <a:uLnTx/>
                <a:uFillTx/>
                <a:latin typeface="Franklin Gothic Book"/>
                <a:ea typeface="+mn-ea"/>
                <a:cs typeface="+mn-cs"/>
              </a:rPr>
              <a:t>laitteelle 1</a:t>
            </a:r>
            <a:r>
              <a:rPr kumimoji="0" lang="fi-FI" sz="1200" b="0" i="1" u="none" strike="noStrike" kern="1200" cap="none" spc="0" normalizeH="0" baseline="0" noProof="0" dirty="0">
                <a:ln>
                  <a:noFill/>
                </a:ln>
                <a:solidFill>
                  <a:srgbClr val="1D1E22"/>
                </a:solidFill>
                <a:effectLst/>
                <a:uLnTx/>
                <a:uFillTx/>
                <a:latin typeface="Franklin Gothic Book"/>
                <a:ea typeface="+mn-ea"/>
                <a:cs typeface="+mn-cs"/>
              </a:rPr>
              <a:t> </a:t>
            </a:r>
            <a:r>
              <a:rPr lang="fi-FI" dirty="0">
                <a:solidFill>
                  <a:srgbClr val="1D1E22"/>
                </a:solidFill>
              </a:rPr>
              <a:t>vastaus kyselyyn </a:t>
            </a:r>
            <a:endParaRPr kumimoji="0" lang="fi-FI" sz="1200" b="0" i="0" u="none" strike="noStrike" kern="1200" cap="none" spc="0" normalizeH="0" baseline="0" noProof="0" dirty="0">
              <a:ln>
                <a:noFill/>
              </a:ln>
              <a:solidFill>
                <a:srgbClr val="1D1E22"/>
              </a:solidFill>
              <a:effectLst/>
              <a:uLnTx/>
              <a:uFillTx/>
              <a:latin typeface="Franklin Gothic Book"/>
              <a:ea typeface="+mn-ea"/>
              <a:cs typeface="+mn-cs"/>
            </a:endParaRPr>
          </a:p>
          <a:p>
            <a:r>
              <a:rPr lang="fi-FI" dirty="0"/>
              <a:t>Adaptoi kunkin ”viraston” tyyliin</a:t>
            </a:r>
          </a:p>
          <a:p>
            <a:r>
              <a:rPr lang="fi-FI" dirty="0"/>
              <a:t>	EPO signaali, ohjelmistotuote, joka aikaansaa…  </a:t>
            </a:r>
          </a:p>
          <a:p>
            <a:r>
              <a:rPr lang="fi-FI" dirty="0"/>
              <a:t>	USA, Kiina: (pysyvälle) tallennusvälineelle tallennettu ohjelmakoodi</a:t>
            </a:r>
          </a:p>
        </p:txBody>
      </p:sp>
      <p:sp>
        <p:nvSpPr>
          <p:cNvPr id="5" name="Title 4"/>
          <p:cNvSpPr>
            <a:spLocks noGrp="1"/>
          </p:cNvSpPr>
          <p:nvPr>
            <p:ph type="title"/>
          </p:nvPr>
        </p:nvSpPr>
        <p:spPr/>
        <p:txBody>
          <a:bodyPr/>
          <a:lstStyle/>
          <a:p>
            <a:r>
              <a:rPr lang="fi-FI" dirty="0"/>
              <a:t>Vaatimukset</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6916422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33877" y="1301651"/>
            <a:ext cx="6170124" cy="2685673"/>
          </a:xfrm>
        </p:spPr>
        <p:txBody>
          <a:bodyPr/>
          <a:lstStyle/>
          <a:p>
            <a:r>
              <a:rPr lang="en-US" dirty="0"/>
              <a:t>1. A computer-implemented method comprising steps A, B, ...</a:t>
            </a:r>
          </a:p>
          <a:p>
            <a:r>
              <a:rPr lang="en-US" dirty="0"/>
              <a:t>2. An apparatus comprising means for carrying out the method of claim 1. [means for carrying out A, means for carrying out B…] </a:t>
            </a:r>
          </a:p>
          <a:p>
            <a:r>
              <a:rPr lang="en-US" dirty="0"/>
              <a:t>3. </a:t>
            </a:r>
            <a:r>
              <a:rPr lang="en-GB" dirty="0"/>
              <a:t>A computer program comprising instructions which, when the program is executed by a computer, cause the computer to carry out </a:t>
            </a:r>
            <a:r>
              <a:rPr lang="en-US" dirty="0"/>
              <a:t>the method of claim 1. </a:t>
            </a:r>
            <a:r>
              <a:rPr lang="en-GB" dirty="0"/>
              <a:t> </a:t>
            </a:r>
            <a:r>
              <a:rPr lang="en-US" dirty="0"/>
              <a:t>[carry out </a:t>
            </a:r>
            <a:r>
              <a:rPr lang="en-GB" dirty="0"/>
              <a:t>A, B…</a:t>
            </a:r>
            <a:r>
              <a:rPr lang="en-US" dirty="0"/>
              <a:t>]</a:t>
            </a:r>
          </a:p>
          <a:p>
            <a:r>
              <a:rPr lang="en-US" dirty="0"/>
              <a:t>4a A computer-readable medium comprising instructions which, when executed by a computer, cause the computer to carry out the method of claim 1. [carry out </a:t>
            </a:r>
            <a:r>
              <a:rPr lang="en-GB" dirty="0"/>
              <a:t>A, B…</a:t>
            </a:r>
            <a:r>
              <a:rPr lang="en-US" dirty="0"/>
              <a:t>]</a:t>
            </a:r>
          </a:p>
          <a:p>
            <a:r>
              <a:rPr lang="en-US" dirty="0"/>
              <a:t>4b A data carrier signal carrying the computer program of claim 3.</a:t>
            </a:r>
          </a:p>
          <a:p>
            <a:endParaRPr lang="en-US" dirty="0"/>
          </a:p>
        </p:txBody>
      </p:sp>
      <p:sp>
        <p:nvSpPr>
          <p:cNvPr id="3" name="Text Placeholder 2"/>
          <p:cNvSpPr>
            <a:spLocks noGrp="1"/>
          </p:cNvSpPr>
          <p:nvPr>
            <p:ph type="body" sz="quarter" idx="10"/>
          </p:nvPr>
        </p:nvSpPr>
        <p:spPr/>
        <p:txBody>
          <a:bodyPr/>
          <a:lstStyle/>
          <a:p>
            <a:r>
              <a:rPr lang="fi-FI" dirty="0"/>
              <a:t>”Yleistietokoneelle” neljässä kategoriassa</a:t>
            </a:r>
          </a:p>
        </p:txBody>
      </p:sp>
      <p:sp>
        <p:nvSpPr>
          <p:cNvPr id="4" name="Title 3"/>
          <p:cNvSpPr>
            <a:spLocks noGrp="1"/>
          </p:cNvSpPr>
          <p:nvPr>
            <p:ph type="title"/>
          </p:nvPr>
        </p:nvSpPr>
        <p:spPr>
          <a:xfrm>
            <a:off x="433876" y="391103"/>
            <a:ext cx="6480167" cy="455564"/>
          </a:xfrm>
        </p:spPr>
        <p:txBody>
          <a:bodyPr/>
          <a:lstStyle/>
          <a:p>
            <a:r>
              <a:rPr lang="fi-FI" dirty="0"/>
              <a:t>Vaatimus - EPO</a:t>
            </a:r>
          </a:p>
        </p:txBody>
      </p:sp>
      <p:sp>
        <p:nvSpPr>
          <p:cNvPr id="5" name="Picture Placeholder 4"/>
          <p:cNvSpPr>
            <a:spLocks noGrp="1"/>
          </p:cNvSpPr>
          <p:nvPr>
            <p:ph type="pic" idx="11"/>
          </p:nvPr>
        </p:nvSpPr>
        <p:spPr/>
      </p:sp>
      <p:sp>
        <p:nvSpPr>
          <p:cNvPr id="6" name="Content Placeholder 12"/>
          <p:cNvSpPr txBox="1">
            <a:spLocks/>
          </p:cNvSpPr>
          <p:nvPr/>
        </p:nvSpPr>
        <p:spPr>
          <a:xfrm>
            <a:off x="6796057" y="618885"/>
            <a:ext cx="2147366" cy="3304186"/>
          </a:xfrm>
          <a:prstGeom prst="rect">
            <a:avLst/>
          </a:prstGeom>
        </p:spPr>
        <p:txBody>
          <a:bodyPr>
            <a:normAutofit fontScale="47500" lnSpcReduction="20000"/>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i-FI" sz="4000" b="1" spc="50" dirty="0" err="1">
                <a:solidFill>
                  <a:srgbClr val="1A1B1C"/>
                </a:solidFill>
              </a:rPr>
              <a:t>Vrt</a:t>
            </a:r>
            <a:r>
              <a:rPr lang="fi-FI" sz="4000" b="1" spc="50" dirty="0">
                <a:solidFill>
                  <a:srgbClr val="1A1B1C"/>
                </a:solidFill>
              </a:rPr>
              <a:t> USA + Kiina</a:t>
            </a:r>
          </a:p>
          <a:p>
            <a:r>
              <a:rPr lang="fi-FI" sz="4000" b="1" spc="50" dirty="0">
                <a:solidFill>
                  <a:srgbClr val="1A1B1C"/>
                </a:solidFill>
              </a:rPr>
              <a:t>(laite)</a:t>
            </a:r>
          </a:p>
          <a:p>
            <a:endParaRPr lang="fi-FI" dirty="0"/>
          </a:p>
          <a:p>
            <a:r>
              <a:rPr lang="fi-FI" sz="2900" dirty="0"/>
              <a:t>An </a:t>
            </a:r>
            <a:r>
              <a:rPr lang="fi-FI" sz="2900" dirty="0" err="1"/>
              <a:t>apparatus</a:t>
            </a:r>
            <a:r>
              <a:rPr lang="fi-FI" sz="2900" dirty="0"/>
              <a:t> </a:t>
            </a:r>
            <a:r>
              <a:rPr lang="fi-FI" sz="2900" dirty="0" err="1"/>
              <a:t>comprising</a:t>
            </a:r>
            <a:r>
              <a:rPr lang="fi-FI" sz="2900" dirty="0"/>
              <a:t> </a:t>
            </a:r>
            <a:r>
              <a:rPr lang="en-US" sz="2900" dirty="0"/>
              <a:t>at least one processor; and</a:t>
            </a:r>
          </a:p>
          <a:p>
            <a:r>
              <a:rPr lang="en-US" sz="2900" dirty="0"/>
              <a:t>at least one memory including computer program code;</a:t>
            </a:r>
          </a:p>
          <a:p>
            <a:r>
              <a:rPr lang="en-US" sz="2900" dirty="0"/>
              <a:t>the at least one memory and the computer program code configured to, with the at least one processor, cause the apparatus at least to perform:</a:t>
            </a:r>
            <a:endParaRPr lang="fi-FI" sz="2900" dirty="0"/>
          </a:p>
        </p:txBody>
      </p:sp>
    </p:spTree>
    <p:extLst>
      <p:ext uri="{BB962C8B-B14F-4D97-AF65-F5344CB8AC3E}">
        <p14:creationId xmlns:p14="http://schemas.microsoft.com/office/powerpoint/2010/main" val="14510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1"/>
          </p:nvPr>
        </p:nvSpPr>
        <p:spPr/>
      </p:sp>
      <p:pic>
        <p:nvPicPr>
          <p:cNvPr id="13" name="Picture 12">
            <a:extLst>
              <a:ext uri="{FF2B5EF4-FFF2-40B4-BE49-F238E27FC236}">
                <a16:creationId xmlns:a16="http://schemas.microsoft.com/office/drawing/2014/main" id="{A517DF1B-76D1-4965-AC19-4FFFCFA8113A}"/>
              </a:ext>
            </a:extLst>
          </p:cNvPr>
          <p:cNvPicPr>
            <a:picLocks noChangeAspect="1"/>
          </p:cNvPicPr>
          <p:nvPr/>
        </p:nvPicPr>
        <p:blipFill>
          <a:blip r:embed="rId3"/>
          <a:stretch>
            <a:fillRect/>
          </a:stretch>
        </p:blipFill>
        <p:spPr>
          <a:xfrm>
            <a:off x="2445574" y="1191353"/>
            <a:ext cx="2389839" cy="2456901"/>
          </a:xfrm>
          <a:prstGeom prst="rect">
            <a:avLst/>
          </a:prstGeom>
        </p:spPr>
      </p:pic>
      <p:sp>
        <p:nvSpPr>
          <p:cNvPr id="5" name="Title 4"/>
          <p:cNvSpPr>
            <a:spLocks noGrp="1"/>
          </p:cNvSpPr>
          <p:nvPr>
            <p:ph type="title"/>
          </p:nvPr>
        </p:nvSpPr>
        <p:spPr/>
        <p:txBody>
          <a:bodyPr/>
          <a:lstStyle/>
          <a:p>
            <a:r>
              <a:rPr lang="fi-FI" dirty="0"/>
              <a:t>Mahdolliset IP-suojamuodot</a:t>
            </a:r>
          </a:p>
        </p:txBody>
      </p:sp>
      <p:sp>
        <p:nvSpPr>
          <p:cNvPr id="6" name="Slide Number Placeholder 5"/>
          <p:cNvSpPr>
            <a:spLocks noGrp="1"/>
          </p:cNvSpPr>
          <p:nvPr>
            <p:ph type="sldNum" sz="quarter" idx="4"/>
          </p:nvPr>
        </p:nvSpPr>
        <p:spPr>
          <a:xfrm>
            <a:off x="4795370" y="4838360"/>
            <a:ext cx="629740" cy="201536"/>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Textfeld 8"/>
          <p:cNvSpPr txBox="1">
            <a:spLocks noChangeArrowheads="1"/>
          </p:cNvSpPr>
          <p:nvPr/>
        </p:nvSpPr>
        <p:spPr bwMode="auto">
          <a:xfrm>
            <a:off x="858021" y="2571750"/>
            <a:ext cx="1713309" cy="1962076"/>
          </a:xfrm>
          <a:prstGeom prst="rect">
            <a:avLst/>
          </a:prstGeom>
          <a:noFill/>
          <a:ln w="9525">
            <a:noFill/>
            <a:miter lim="800000"/>
            <a:headEnd/>
            <a:tailEnd/>
          </a:ln>
        </p:spPr>
        <p:txBody>
          <a:bodyPr>
            <a:spAutoFit/>
          </a:bodyPr>
          <a:lstStyle/>
          <a:p>
            <a:pPr marL="136922" indent="-136922"/>
            <a:r>
              <a:rPr lang="en-GB" sz="1350" b="1" dirty="0">
                <a:solidFill>
                  <a:schemeClr val="accent1"/>
                </a:solidFill>
              </a:rPr>
              <a:t>T</a:t>
            </a:r>
            <a:r>
              <a:rPr lang="en-US" sz="1350" b="1" dirty="0" err="1">
                <a:solidFill>
                  <a:schemeClr val="accent1"/>
                </a:solidFill>
              </a:rPr>
              <a:t>ekijänoikeus</a:t>
            </a:r>
            <a:r>
              <a:rPr lang="en-US" sz="1350" b="1" dirty="0">
                <a:solidFill>
                  <a:schemeClr val="accent1"/>
                </a:solidFill>
              </a:rPr>
              <a:t> (</a:t>
            </a:r>
            <a:r>
              <a:rPr lang="en-US" sz="1350" b="1" dirty="0" err="1">
                <a:solidFill>
                  <a:schemeClr val="accent1"/>
                </a:solidFill>
              </a:rPr>
              <a:t>luova</a:t>
            </a:r>
            <a:r>
              <a:rPr lang="en-US" sz="1350" b="1" dirty="0">
                <a:solidFill>
                  <a:schemeClr val="accent1"/>
                </a:solidFill>
              </a:rPr>
              <a:t> </a:t>
            </a:r>
            <a:r>
              <a:rPr lang="en-US" sz="1350" b="1" dirty="0" err="1">
                <a:solidFill>
                  <a:schemeClr val="accent1"/>
                </a:solidFill>
              </a:rPr>
              <a:t>ratkaisu</a:t>
            </a:r>
            <a:r>
              <a:rPr lang="en-US" sz="1350" b="1" dirty="0">
                <a:solidFill>
                  <a:schemeClr val="accent1"/>
                </a:solidFill>
              </a:rPr>
              <a:t>)</a:t>
            </a:r>
          </a:p>
          <a:p>
            <a:pPr marL="136922" indent="-136922">
              <a:buFont typeface="Wingdings" pitchFamily="2" charset="2"/>
              <a:buChar char="§"/>
            </a:pPr>
            <a:r>
              <a:rPr lang="en-US" sz="1350" dirty="0"/>
              <a:t> </a:t>
            </a:r>
            <a:r>
              <a:rPr lang="en-US" sz="1350" dirty="0" err="1"/>
              <a:t>Ohjelmisto</a:t>
            </a:r>
            <a:endParaRPr lang="en-US" sz="1350" dirty="0"/>
          </a:p>
          <a:p>
            <a:pPr marL="136922" indent="-136922">
              <a:buFont typeface="Wingdings" pitchFamily="2" charset="2"/>
              <a:buChar char="§"/>
            </a:pPr>
            <a:r>
              <a:rPr lang="en-US" sz="1350" dirty="0"/>
              <a:t> </a:t>
            </a:r>
            <a:r>
              <a:rPr lang="en-US" sz="1350" dirty="0" err="1"/>
              <a:t>Käyttöoppaat</a:t>
            </a:r>
            <a:endParaRPr lang="en-US" sz="1350" dirty="0"/>
          </a:p>
          <a:p>
            <a:pPr marL="136922" indent="-136922">
              <a:buFont typeface="Wingdings" pitchFamily="2" charset="2"/>
              <a:buChar char="§"/>
            </a:pPr>
            <a:r>
              <a:rPr lang="en-US" sz="1350" dirty="0"/>
              <a:t> </a:t>
            </a:r>
            <a:r>
              <a:rPr lang="en-US" sz="1350" dirty="0" err="1"/>
              <a:t>Kuvat</a:t>
            </a:r>
            <a:endParaRPr lang="en-US" sz="1350" dirty="0"/>
          </a:p>
          <a:p>
            <a:pPr marL="136922" indent="-136922">
              <a:buFont typeface="Wingdings" pitchFamily="2" charset="2"/>
              <a:buChar char="§"/>
            </a:pPr>
            <a:r>
              <a:rPr lang="en-US" sz="1350" dirty="0"/>
              <a:t> </a:t>
            </a:r>
            <a:r>
              <a:rPr lang="en-US" sz="1350" dirty="0" err="1"/>
              <a:t>Soittoääni</a:t>
            </a:r>
            <a:endParaRPr lang="en-US" sz="1350" dirty="0"/>
          </a:p>
          <a:p>
            <a:pPr marL="136922" indent="-136922">
              <a:buFont typeface="Wingdings" pitchFamily="2" charset="2"/>
              <a:buChar char="§"/>
            </a:pPr>
            <a:r>
              <a:rPr lang="en-US" sz="1350" dirty="0"/>
              <a:t> </a:t>
            </a:r>
            <a:r>
              <a:rPr lang="en-US" sz="1350" dirty="0" err="1"/>
              <a:t>Käynnistysääni</a:t>
            </a:r>
            <a:r>
              <a:rPr lang="en-US" sz="1350" dirty="0"/>
              <a:t> </a:t>
            </a:r>
            <a:r>
              <a:rPr lang="en-US" sz="1350" dirty="0" err="1"/>
              <a:t>jne</a:t>
            </a:r>
            <a:endParaRPr lang="en-US" sz="1350" dirty="0"/>
          </a:p>
          <a:p>
            <a:pPr marL="136922" indent="-136922">
              <a:buFontTx/>
              <a:buChar char="•"/>
            </a:pPr>
            <a:endParaRPr lang="en-US" sz="1350" dirty="0"/>
          </a:p>
        </p:txBody>
      </p:sp>
      <p:sp>
        <p:nvSpPr>
          <p:cNvPr id="8" name="Textfeld 13"/>
          <p:cNvSpPr txBox="1">
            <a:spLocks noChangeArrowheads="1"/>
          </p:cNvSpPr>
          <p:nvPr/>
        </p:nvSpPr>
        <p:spPr bwMode="auto">
          <a:xfrm>
            <a:off x="5004197" y="2409826"/>
            <a:ext cx="2549480" cy="1338828"/>
          </a:xfrm>
          <a:prstGeom prst="rect">
            <a:avLst/>
          </a:prstGeom>
          <a:noFill/>
          <a:ln w="9525" algn="ctr">
            <a:noFill/>
            <a:miter lim="800000"/>
            <a:headEnd/>
            <a:tailEnd/>
          </a:ln>
          <a:effectLst/>
        </p:spPr>
        <p:txBody>
          <a:bodyPr wrap="none">
            <a:spAutoFit/>
          </a:bodyPr>
          <a:lstStyle/>
          <a:p>
            <a:pPr marL="136922" indent="-136922"/>
            <a:r>
              <a:rPr lang="en-US" sz="1350" b="1" dirty="0" err="1">
                <a:solidFill>
                  <a:schemeClr val="accent1"/>
                </a:solidFill>
              </a:rPr>
              <a:t>Mallisuoja</a:t>
            </a:r>
            <a:r>
              <a:rPr lang="en-US" sz="1350" b="1" dirty="0">
                <a:solidFill>
                  <a:schemeClr val="accent1"/>
                </a:solidFill>
              </a:rPr>
              <a:t> (</a:t>
            </a:r>
            <a:r>
              <a:rPr lang="en-US" sz="1350" b="1" dirty="0" err="1">
                <a:solidFill>
                  <a:schemeClr val="accent1"/>
                </a:solidFill>
              </a:rPr>
              <a:t>muotoilu</a:t>
            </a:r>
            <a:r>
              <a:rPr lang="en-US" sz="1350" b="1" dirty="0">
                <a:solidFill>
                  <a:schemeClr val="accent1"/>
                </a:solidFill>
              </a:rPr>
              <a:t>)</a:t>
            </a:r>
          </a:p>
          <a:p>
            <a:pPr marL="136922" indent="-136922">
              <a:buFont typeface="Wingdings" pitchFamily="2" charset="2"/>
              <a:buChar char="§"/>
            </a:pPr>
            <a:r>
              <a:rPr lang="en-US" sz="1350" dirty="0" err="1"/>
              <a:t>Laitteen</a:t>
            </a:r>
            <a:r>
              <a:rPr lang="en-US" sz="1350" dirty="0"/>
              <a:t> </a:t>
            </a:r>
            <a:r>
              <a:rPr lang="en-US" sz="1350" dirty="0" err="1"/>
              <a:t>muotoilu</a:t>
            </a:r>
            <a:endParaRPr lang="en-US" sz="1350" dirty="0"/>
          </a:p>
          <a:p>
            <a:pPr marL="136922" indent="-136922">
              <a:buFont typeface="Wingdings" pitchFamily="2" charset="2"/>
              <a:buChar char="§"/>
            </a:pPr>
            <a:r>
              <a:rPr lang="en-US" sz="1350" dirty="0" err="1"/>
              <a:t>Näppäinten</a:t>
            </a:r>
            <a:r>
              <a:rPr lang="en-US" sz="1350" dirty="0"/>
              <a:t> </a:t>
            </a:r>
            <a:r>
              <a:rPr lang="en-US" sz="1350" dirty="0" err="1"/>
              <a:t>järjestely</a:t>
            </a:r>
            <a:r>
              <a:rPr lang="en-US" sz="1350" dirty="0"/>
              <a:t> ja </a:t>
            </a:r>
            <a:r>
              <a:rPr lang="en-US" sz="1350" dirty="0" err="1"/>
              <a:t>muoto</a:t>
            </a:r>
            <a:endParaRPr lang="en-US" sz="1350" dirty="0"/>
          </a:p>
          <a:p>
            <a:pPr marL="136922" indent="-136922">
              <a:buFont typeface="Wingdings" pitchFamily="2" charset="2"/>
              <a:buChar char="§"/>
            </a:pPr>
            <a:r>
              <a:rPr lang="en-US" sz="1350" dirty="0" err="1"/>
              <a:t>Näytön</a:t>
            </a:r>
            <a:r>
              <a:rPr lang="en-US" sz="1350" dirty="0"/>
              <a:t> </a:t>
            </a:r>
            <a:r>
              <a:rPr lang="en-US" sz="1350" dirty="0" err="1"/>
              <a:t>paikka</a:t>
            </a:r>
            <a:r>
              <a:rPr lang="en-US" sz="1350" dirty="0"/>
              <a:t> ja </a:t>
            </a:r>
            <a:r>
              <a:rPr lang="en-US" sz="1350" dirty="0" err="1"/>
              <a:t>järjestely</a:t>
            </a:r>
            <a:endParaRPr lang="en-US" sz="1350" dirty="0"/>
          </a:p>
          <a:p>
            <a:pPr marL="136922" indent="-136922">
              <a:buFont typeface="Wingdings" pitchFamily="2" charset="2"/>
              <a:buChar char="§"/>
            </a:pPr>
            <a:r>
              <a:rPr lang="en-US" sz="1350" dirty="0" err="1"/>
              <a:t>Ikonit</a:t>
            </a:r>
            <a:endParaRPr lang="en-US" sz="1350" dirty="0"/>
          </a:p>
          <a:p>
            <a:pPr marL="136922" indent="-136922">
              <a:buFontTx/>
              <a:buChar char="•"/>
            </a:pPr>
            <a:endParaRPr lang="en-US" sz="1350" dirty="0"/>
          </a:p>
        </p:txBody>
      </p:sp>
      <p:sp>
        <p:nvSpPr>
          <p:cNvPr id="9" name="Textfeld 13"/>
          <p:cNvSpPr txBox="1">
            <a:spLocks noChangeArrowheads="1"/>
          </p:cNvSpPr>
          <p:nvPr/>
        </p:nvSpPr>
        <p:spPr bwMode="auto">
          <a:xfrm>
            <a:off x="3188884" y="3585364"/>
            <a:ext cx="3391597" cy="715581"/>
          </a:xfrm>
          <a:prstGeom prst="rect">
            <a:avLst/>
          </a:prstGeom>
          <a:noFill/>
          <a:ln w="9525" algn="ctr">
            <a:noFill/>
            <a:miter lim="800000"/>
            <a:headEnd/>
            <a:tailEnd/>
          </a:ln>
          <a:effectLst/>
        </p:spPr>
        <p:txBody>
          <a:bodyPr wrap="square">
            <a:spAutoFit/>
          </a:bodyPr>
          <a:lstStyle/>
          <a:p>
            <a:pPr marL="136922" indent="-136922"/>
            <a:r>
              <a:rPr lang="en-US" sz="1350" b="1" dirty="0" err="1">
                <a:solidFill>
                  <a:schemeClr val="accent1"/>
                </a:solidFill>
              </a:rPr>
              <a:t>Liikesalaisuus</a:t>
            </a:r>
            <a:endParaRPr lang="en-US" sz="1350" b="1" dirty="0">
              <a:solidFill>
                <a:schemeClr val="accent1"/>
              </a:solidFill>
            </a:endParaRPr>
          </a:p>
          <a:p>
            <a:pPr marL="136922" indent="-136922">
              <a:buFont typeface="Wingdings" pitchFamily="2" charset="2"/>
              <a:buChar char="§"/>
            </a:pPr>
            <a:r>
              <a:rPr lang="en-GB" sz="1350" dirty="0" err="1"/>
              <a:t>Toiminto</a:t>
            </a:r>
            <a:r>
              <a:rPr lang="en-GB" sz="1350" dirty="0"/>
              <a:t>, </a:t>
            </a:r>
            <a:r>
              <a:rPr lang="en-GB" sz="1350" dirty="0" err="1"/>
              <a:t>joka</a:t>
            </a:r>
            <a:r>
              <a:rPr lang="en-GB" sz="1350" dirty="0"/>
              <a:t> </a:t>
            </a:r>
            <a:r>
              <a:rPr lang="en-GB" sz="1350" dirty="0" err="1"/>
              <a:t>voidaan</a:t>
            </a:r>
            <a:r>
              <a:rPr lang="en-GB" sz="1350" dirty="0"/>
              <a:t> </a:t>
            </a:r>
            <a:r>
              <a:rPr lang="en-GB" sz="1350" dirty="0" err="1"/>
              <a:t>pitää</a:t>
            </a:r>
            <a:r>
              <a:rPr lang="en-GB" sz="1350" dirty="0"/>
              <a:t> </a:t>
            </a:r>
            <a:r>
              <a:rPr lang="en-GB" sz="1350" dirty="0" err="1"/>
              <a:t>salassa</a:t>
            </a:r>
            <a:r>
              <a:rPr lang="en-GB" sz="1350" dirty="0"/>
              <a:t>, </a:t>
            </a:r>
            <a:r>
              <a:rPr lang="en-GB" sz="1350" dirty="0" err="1"/>
              <a:t>esim</a:t>
            </a:r>
            <a:r>
              <a:rPr lang="en-GB" sz="1350" dirty="0"/>
              <a:t>. </a:t>
            </a:r>
            <a:r>
              <a:rPr lang="en-GB" sz="1350" dirty="0" err="1"/>
              <a:t>mitä</a:t>
            </a:r>
            <a:r>
              <a:rPr lang="en-GB" sz="1350" dirty="0"/>
              <a:t> </a:t>
            </a:r>
            <a:r>
              <a:rPr lang="en-GB" sz="1350" dirty="0" err="1"/>
              <a:t>sisäinen</a:t>
            </a:r>
            <a:r>
              <a:rPr lang="en-GB" sz="1350" dirty="0"/>
              <a:t> </a:t>
            </a:r>
            <a:r>
              <a:rPr lang="en-GB" sz="1350" dirty="0" err="1"/>
              <a:t>palvelin</a:t>
            </a:r>
            <a:r>
              <a:rPr lang="en-GB" sz="1350" dirty="0"/>
              <a:t> </a:t>
            </a:r>
            <a:r>
              <a:rPr lang="en-GB" sz="1350" dirty="0" err="1"/>
              <a:t>tekee</a:t>
            </a:r>
            <a:endParaRPr lang="en-US" sz="1350" dirty="0"/>
          </a:p>
        </p:txBody>
      </p:sp>
      <p:sp>
        <p:nvSpPr>
          <p:cNvPr id="10" name="Textfeld 8"/>
          <p:cNvSpPr txBox="1">
            <a:spLocks noChangeArrowheads="1"/>
          </p:cNvSpPr>
          <p:nvPr/>
        </p:nvSpPr>
        <p:spPr bwMode="auto">
          <a:xfrm>
            <a:off x="379882" y="1237037"/>
            <a:ext cx="1965859" cy="1546577"/>
          </a:xfrm>
          <a:prstGeom prst="rect">
            <a:avLst/>
          </a:prstGeom>
          <a:noFill/>
          <a:ln w="9525">
            <a:noFill/>
            <a:miter lim="800000"/>
            <a:headEnd/>
            <a:tailEnd/>
          </a:ln>
        </p:spPr>
        <p:txBody>
          <a:bodyPr wrap="none">
            <a:spAutoFit/>
          </a:bodyPr>
          <a:lstStyle/>
          <a:p>
            <a:pPr marL="136922" indent="-136922"/>
            <a:r>
              <a:rPr lang="en-US" sz="1350" b="1" dirty="0" err="1">
                <a:solidFill>
                  <a:schemeClr val="accent1"/>
                </a:solidFill>
              </a:rPr>
              <a:t>Tavaramerkit</a:t>
            </a:r>
            <a:r>
              <a:rPr lang="en-US" sz="1350" b="1" dirty="0">
                <a:solidFill>
                  <a:schemeClr val="accent1"/>
                </a:solidFill>
              </a:rPr>
              <a:t> (</a:t>
            </a:r>
            <a:r>
              <a:rPr lang="en-US" sz="1350" b="1" dirty="0" err="1">
                <a:solidFill>
                  <a:schemeClr val="accent1"/>
                </a:solidFill>
              </a:rPr>
              <a:t>tuotenimi</a:t>
            </a:r>
            <a:r>
              <a:rPr lang="en-US" sz="1350" b="1" dirty="0">
                <a:solidFill>
                  <a:schemeClr val="accent1"/>
                </a:solidFill>
              </a:rPr>
              <a:t>)</a:t>
            </a:r>
          </a:p>
          <a:p>
            <a:pPr marL="136922" indent="-136922">
              <a:buFont typeface="Wingdings" pitchFamily="2" charset="2"/>
              <a:buChar char="§"/>
            </a:pPr>
            <a:r>
              <a:rPr lang="en-US" sz="1350" dirty="0"/>
              <a:t> Samsung</a:t>
            </a:r>
          </a:p>
          <a:p>
            <a:pPr marL="136922" indent="-136922">
              <a:buFont typeface="Wingdings" pitchFamily="2" charset="2"/>
              <a:buChar char="§"/>
            </a:pPr>
            <a:r>
              <a:rPr lang="en-US" sz="1350" dirty="0"/>
              <a:t> </a:t>
            </a:r>
            <a:r>
              <a:rPr lang="en-US" sz="1350" dirty="0" err="1"/>
              <a:t>Tuote</a:t>
            </a:r>
            <a:r>
              <a:rPr lang="en-US" sz="1350" dirty="0"/>
              <a:t> "208"</a:t>
            </a:r>
          </a:p>
          <a:p>
            <a:pPr marL="136922" indent="-136922">
              <a:buFont typeface="Wingdings" pitchFamily="2" charset="2"/>
              <a:buChar char="§"/>
            </a:pPr>
            <a:r>
              <a:rPr lang="en-US" sz="1350" dirty="0"/>
              <a:t> </a:t>
            </a:r>
            <a:r>
              <a:rPr lang="en-US" sz="1350" dirty="0" err="1"/>
              <a:t>Soittoääni</a:t>
            </a:r>
            <a:endParaRPr lang="en-US" sz="1350" dirty="0"/>
          </a:p>
          <a:p>
            <a:pPr marL="136922" indent="-136922">
              <a:buFont typeface="Wingdings" pitchFamily="2" charset="2"/>
              <a:buChar char="§"/>
            </a:pPr>
            <a:r>
              <a:rPr lang="en-GB" sz="1350" dirty="0"/>
              <a:t>K</a:t>
            </a:r>
            <a:r>
              <a:rPr lang="en-US" sz="1350" dirty="0" err="1"/>
              <a:t>äynnistysääni</a:t>
            </a:r>
            <a:endParaRPr lang="en-US" sz="1350" dirty="0"/>
          </a:p>
          <a:p>
            <a:pPr marL="136922" indent="-136922">
              <a:buFont typeface="Wingdings" pitchFamily="2" charset="2"/>
              <a:buChar char="§"/>
            </a:pPr>
            <a:r>
              <a:rPr lang="en-GB" sz="1350" dirty="0"/>
              <a:t>j</a:t>
            </a:r>
            <a:r>
              <a:rPr lang="en-US" sz="1350" dirty="0"/>
              <a:t>ne</a:t>
            </a:r>
          </a:p>
          <a:p>
            <a:pPr marL="136922" indent="-136922">
              <a:buFont typeface="Arial" charset="0"/>
              <a:buChar char="•"/>
            </a:pPr>
            <a:endParaRPr lang="en-US" sz="1350" dirty="0"/>
          </a:p>
        </p:txBody>
      </p:sp>
      <p:sp>
        <p:nvSpPr>
          <p:cNvPr id="11" name="Textfeld 8"/>
          <p:cNvSpPr txBox="1">
            <a:spLocks noChangeArrowheads="1"/>
          </p:cNvSpPr>
          <p:nvPr/>
        </p:nvSpPr>
        <p:spPr bwMode="auto">
          <a:xfrm>
            <a:off x="4595435" y="1084936"/>
            <a:ext cx="3696718" cy="1131079"/>
          </a:xfrm>
          <a:prstGeom prst="rect">
            <a:avLst/>
          </a:prstGeom>
          <a:noFill/>
          <a:ln w="9525">
            <a:noFill/>
            <a:miter lim="800000"/>
            <a:headEnd/>
            <a:tailEnd/>
          </a:ln>
        </p:spPr>
        <p:txBody>
          <a:bodyPr wrap="none">
            <a:spAutoFit/>
          </a:bodyPr>
          <a:lstStyle/>
          <a:p>
            <a:pPr marL="136922" indent="-136922"/>
            <a:r>
              <a:rPr lang="en-US" sz="1350" b="1" dirty="0" err="1">
                <a:solidFill>
                  <a:schemeClr val="accent1"/>
                </a:solidFill>
              </a:rPr>
              <a:t>Patentit</a:t>
            </a:r>
            <a:r>
              <a:rPr lang="en-US" sz="1350" b="1" dirty="0">
                <a:solidFill>
                  <a:schemeClr val="accent1"/>
                </a:solidFill>
              </a:rPr>
              <a:t> (</a:t>
            </a:r>
            <a:r>
              <a:rPr lang="en-US" sz="1350" b="1" dirty="0" err="1">
                <a:solidFill>
                  <a:schemeClr val="accent1"/>
                </a:solidFill>
              </a:rPr>
              <a:t>hyödyllisyysmallit</a:t>
            </a:r>
            <a:r>
              <a:rPr lang="en-US" sz="1350" b="1" dirty="0">
                <a:solidFill>
                  <a:schemeClr val="accent1"/>
                </a:solidFill>
              </a:rPr>
              <a:t>?) – </a:t>
            </a:r>
            <a:r>
              <a:rPr lang="en-US" sz="1350" b="1" dirty="0" err="1">
                <a:solidFill>
                  <a:schemeClr val="accent1"/>
                </a:solidFill>
              </a:rPr>
              <a:t>tekninen</a:t>
            </a:r>
            <a:r>
              <a:rPr lang="en-US" sz="1350" b="1" dirty="0">
                <a:solidFill>
                  <a:schemeClr val="accent1"/>
                </a:solidFill>
              </a:rPr>
              <a:t> </a:t>
            </a:r>
            <a:r>
              <a:rPr lang="en-US" sz="1350" b="1" dirty="0" err="1">
                <a:solidFill>
                  <a:schemeClr val="accent1"/>
                </a:solidFill>
              </a:rPr>
              <a:t>ratkaisu</a:t>
            </a:r>
            <a:endParaRPr lang="en-US" sz="1350" b="1" dirty="0">
              <a:solidFill>
                <a:schemeClr val="accent1"/>
              </a:solidFill>
            </a:endParaRPr>
          </a:p>
          <a:p>
            <a:pPr marL="136922" indent="-136922">
              <a:buFont typeface="Wingdings" pitchFamily="2" charset="2"/>
              <a:buChar char="§"/>
            </a:pPr>
            <a:r>
              <a:rPr lang="en-US" sz="1350" dirty="0" err="1"/>
              <a:t>Datan</a:t>
            </a:r>
            <a:r>
              <a:rPr lang="en-US" sz="1350" dirty="0"/>
              <a:t> </a:t>
            </a:r>
            <a:r>
              <a:rPr lang="en-US" sz="1350" dirty="0" err="1"/>
              <a:t>käsittelymenetelmät</a:t>
            </a:r>
            <a:endParaRPr lang="en-US" sz="1350" dirty="0"/>
          </a:p>
          <a:p>
            <a:pPr marL="136922" indent="-136922">
              <a:buFont typeface="Wingdings" pitchFamily="2" charset="2"/>
              <a:buChar char="§"/>
            </a:pPr>
            <a:r>
              <a:rPr lang="en-US" sz="1350" dirty="0" err="1"/>
              <a:t>Käyttöjärjestelmät</a:t>
            </a:r>
            <a:endParaRPr lang="en-US" sz="1350" dirty="0"/>
          </a:p>
          <a:p>
            <a:pPr marL="136922" indent="-136922">
              <a:buFont typeface="Wingdings" pitchFamily="2" charset="2"/>
              <a:buChar char="§"/>
            </a:pPr>
            <a:r>
              <a:rPr lang="en-US" sz="1350" dirty="0" err="1"/>
              <a:t>Käyttöliittymän</a:t>
            </a:r>
            <a:r>
              <a:rPr lang="en-US" sz="1350" dirty="0"/>
              <a:t> </a:t>
            </a:r>
            <a:r>
              <a:rPr lang="en-US" sz="1350" dirty="0" err="1"/>
              <a:t>toiminto</a:t>
            </a:r>
            <a:endParaRPr lang="en-US" sz="1350" dirty="0"/>
          </a:p>
          <a:p>
            <a:pPr marL="136922" indent="-136922">
              <a:buFont typeface="Wingdings" pitchFamily="2" charset="2"/>
              <a:buChar char="§"/>
            </a:pPr>
            <a:endParaRPr lang="en-US" sz="1350" dirty="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8404" y="2409825"/>
            <a:ext cx="1571691" cy="137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248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fi-FI" dirty="0"/>
              <a:t>Matemaattiset menetelmät ja algoritmit</a:t>
            </a:r>
          </a:p>
          <a:p>
            <a:pPr lvl="1"/>
            <a:r>
              <a:rPr lang="fi-FI" dirty="0"/>
              <a:t>Rajattu tekninen käyttö -&gt; voi olla patentoitavissa</a:t>
            </a:r>
          </a:p>
          <a:p>
            <a:r>
              <a:rPr lang="fi-FI" dirty="0"/>
              <a:t>Tiedon esittäminen </a:t>
            </a:r>
          </a:p>
          <a:p>
            <a:pPr lvl="1"/>
            <a:r>
              <a:rPr lang="fi-FI" dirty="0"/>
              <a:t>Mitä esitetään –pääsääntö: ei -mutta jos vaikutus muuallekin kuin ihmismieleen, voi olla   </a:t>
            </a:r>
          </a:p>
          <a:p>
            <a:pPr lvl="1"/>
            <a:r>
              <a:rPr lang="fi-FI" dirty="0"/>
              <a:t>Miten esitetään –voi olla</a:t>
            </a:r>
          </a:p>
          <a:p>
            <a:r>
              <a:rPr lang="fi-FI" dirty="0"/>
              <a:t>Keksintö liikeideassa</a:t>
            </a:r>
          </a:p>
          <a:p>
            <a:pPr lvl="1"/>
            <a:r>
              <a:rPr lang="fi-FI" dirty="0"/>
              <a:t>Jos ei saa tekniseksi: Eurooppa ei, USA ja Kiina voi olla</a:t>
            </a:r>
          </a:p>
          <a:p>
            <a:r>
              <a:rPr lang="fi-FI" dirty="0"/>
              <a:t>Manuaalisen toimenpiteen suoraviivainen tietokoneistaminen – ei</a:t>
            </a:r>
          </a:p>
          <a:p>
            <a:r>
              <a:rPr lang="fi-FI" dirty="0"/>
              <a:t>Käytetään tekoälyä – ei yksistään riitä</a:t>
            </a:r>
          </a:p>
        </p:txBody>
      </p:sp>
      <p:sp>
        <p:nvSpPr>
          <p:cNvPr id="4" name="Title 3"/>
          <p:cNvSpPr>
            <a:spLocks noGrp="1"/>
          </p:cNvSpPr>
          <p:nvPr>
            <p:ph type="title"/>
          </p:nvPr>
        </p:nvSpPr>
        <p:spPr/>
        <p:txBody>
          <a:bodyPr/>
          <a:lstStyle/>
          <a:p>
            <a:r>
              <a:rPr lang="fi-FI" b="0" dirty="0"/>
              <a:t>Yhteenvetona</a:t>
            </a:r>
            <a:endParaRPr lang="fi-FI" dirty="0"/>
          </a:p>
        </p:txBody>
      </p:sp>
      <p:sp>
        <p:nvSpPr>
          <p:cNvPr id="5" name="Picture Placeholder 4"/>
          <p:cNvSpPr>
            <a:spLocks noGrp="1"/>
          </p:cNvSpPr>
          <p:nvPr>
            <p:ph type="pic" idx="11"/>
          </p:nvPr>
        </p:nvSpPr>
        <p:spPr/>
      </p:sp>
      <p:pic>
        <p:nvPicPr>
          <p:cNvPr id="7" name="Picture 6"/>
          <p:cNvPicPr>
            <a:picLocks noChangeAspect="1"/>
          </p:cNvPicPr>
          <p:nvPr/>
        </p:nvPicPr>
        <p:blipFill>
          <a:blip r:embed="rId3"/>
          <a:stretch>
            <a:fillRect/>
          </a:stretch>
        </p:blipFill>
        <p:spPr>
          <a:xfrm>
            <a:off x="7004242" y="7761"/>
            <a:ext cx="2139758" cy="4384182"/>
          </a:xfrm>
          <a:prstGeom prst="rect">
            <a:avLst/>
          </a:prstGeom>
        </p:spPr>
      </p:pic>
    </p:spTree>
    <p:extLst>
      <p:ext uri="{BB962C8B-B14F-4D97-AF65-F5344CB8AC3E}">
        <p14:creationId xmlns:p14="http://schemas.microsoft.com/office/powerpoint/2010/main" val="1751384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Vaikka</a:t>
            </a:r>
            <a:r>
              <a:rPr lang="en-US" dirty="0"/>
              <a:t> </a:t>
            </a:r>
            <a:r>
              <a:rPr lang="en-US" dirty="0" err="1"/>
              <a:t>jokaista</a:t>
            </a:r>
            <a:r>
              <a:rPr lang="en-US" dirty="0"/>
              <a:t> </a:t>
            </a:r>
            <a:r>
              <a:rPr lang="en-US" dirty="0" err="1"/>
              <a:t>ohjelmistoa</a:t>
            </a:r>
            <a:r>
              <a:rPr lang="en-US" dirty="0"/>
              <a:t> </a:t>
            </a:r>
            <a:r>
              <a:rPr lang="en-US" dirty="0" err="1"/>
              <a:t>ei</a:t>
            </a:r>
            <a:r>
              <a:rPr lang="en-US" dirty="0"/>
              <a:t> </a:t>
            </a:r>
            <a:r>
              <a:rPr lang="en-US" dirty="0" err="1"/>
              <a:t>voi</a:t>
            </a:r>
            <a:r>
              <a:rPr lang="en-US" dirty="0"/>
              <a:t> </a:t>
            </a:r>
            <a:r>
              <a:rPr lang="en-US" dirty="0" err="1"/>
              <a:t>patentoida</a:t>
            </a:r>
            <a:r>
              <a:rPr lang="en-US" dirty="0"/>
              <a:t>, </a:t>
            </a:r>
            <a:r>
              <a:rPr lang="en-US" dirty="0" err="1"/>
              <a:t>ison</a:t>
            </a:r>
            <a:r>
              <a:rPr lang="en-US" dirty="0"/>
              <a:t> </a:t>
            </a:r>
            <a:r>
              <a:rPr lang="en-US" dirty="0" err="1"/>
              <a:t>osan</a:t>
            </a:r>
            <a:r>
              <a:rPr lang="en-US" dirty="0"/>
              <a:t> </a:t>
            </a:r>
            <a:r>
              <a:rPr lang="en-US" dirty="0" err="1"/>
              <a:t>voi</a:t>
            </a:r>
            <a:r>
              <a:rPr lang="en-US" dirty="0"/>
              <a:t>.</a:t>
            </a:r>
            <a:br>
              <a:rPr lang="en-US" dirty="0"/>
            </a:br>
            <a:endParaRPr lang="en-GB" dirty="0"/>
          </a:p>
        </p:txBody>
      </p:sp>
      <p:sp>
        <p:nvSpPr>
          <p:cNvPr id="3" name="Text Placeholder 2"/>
          <p:cNvSpPr>
            <a:spLocks noGrp="1"/>
          </p:cNvSpPr>
          <p:nvPr>
            <p:ph type="body" sz="quarter" idx="10"/>
          </p:nvPr>
        </p:nvSpPr>
        <p:spPr/>
        <p:txBody>
          <a:bodyPr/>
          <a:lstStyle/>
          <a:p>
            <a:endParaRPr lang="en-GB" dirty="0"/>
          </a:p>
          <a:p>
            <a:r>
              <a:rPr lang="en-US" dirty="0"/>
              <a:t>marjut.honkasalo@</a:t>
            </a:r>
            <a:r>
              <a:rPr lang="en-US"/>
              <a:t>kolster.com</a:t>
            </a:r>
            <a:endParaRPr lang="en-US" dirty="0"/>
          </a:p>
          <a:p>
            <a:endParaRPr lang="en-GB" dirty="0"/>
          </a:p>
        </p:txBody>
      </p:sp>
      <p:sp>
        <p:nvSpPr>
          <p:cNvPr id="4" name="Text Placeholder 3"/>
          <p:cNvSpPr>
            <a:spLocks noGrp="1"/>
          </p:cNvSpPr>
          <p:nvPr>
            <p:ph type="body" sz="quarter" idx="11"/>
          </p:nvPr>
        </p:nvSpPr>
        <p:spPr>
          <a:xfrm>
            <a:off x="5318125" y="2967636"/>
            <a:ext cx="2963863" cy="373063"/>
          </a:xfrm>
        </p:spPr>
        <p:txBody>
          <a:bodyPr/>
          <a:lstStyle/>
          <a:p>
            <a:r>
              <a:rPr lang="en-GB" dirty="0" err="1"/>
              <a:t>Kysymyksiä</a:t>
            </a:r>
            <a:r>
              <a:rPr lang="en-GB" dirty="0"/>
              <a:t>?</a:t>
            </a:r>
          </a:p>
          <a:p>
            <a:r>
              <a:rPr lang="en-GB" dirty="0" err="1"/>
              <a:t>Kiitos</a:t>
            </a:r>
            <a:r>
              <a:rPr lang="en-GB" dirty="0"/>
              <a:t>!</a:t>
            </a:r>
          </a:p>
        </p:txBody>
      </p:sp>
    </p:spTree>
    <p:extLst>
      <p:ext uri="{BB962C8B-B14F-4D97-AF65-F5344CB8AC3E}">
        <p14:creationId xmlns:p14="http://schemas.microsoft.com/office/powerpoint/2010/main" val="243145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FAB9D1-3311-47B8-B183-A6A79DF21EFB}"/>
              </a:ext>
            </a:extLst>
          </p:cNvPr>
          <p:cNvSpPr>
            <a:spLocks noGrp="1"/>
          </p:cNvSpPr>
          <p:nvPr>
            <p:ph type="title"/>
          </p:nvPr>
        </p:nvSpPr>
        <p:spPr>
          <a:xfrm>
            <a:off x="602431" y="1855701"/>
            <a:ext cx="8259686" cy="857250"/>
          </a:xfrm>
        </p:spPr>
        <p:txBody>
          <a:bodyPr/>
          <a:lstStyle/>
          <a:p>
            <a:r>
              <a:rPr lang="en-GB" dirty="0" err="1"/>
              <a:t>Miksi</a:t>
            </a:r>
            <a:r>
              <a:rPr lang="en-GB" dirty="0"/>
              <a:t> </a:t>
            </a:r>
            <a:r>
              <a:rPr lang="en-GB" dirty="0" err="1"/>
              <a:t>patentti</a:t>
            </a:r>
            <a:r>
              <a:rPr lang="en-GB" dirty="0"/>
              <a:t> – </a:t>
            </a:r>
            <a:r>
              <a:rPr lang="en-GB" dirty="0" err="1"/>
              <a:t>onhan</a:t>
            </a:r>
            <a:r>
              <a:rPr lang="en-GB" dirty="0"/>
              <a:t> </a:t>
            </a:r>
            <a:r>
              <a:rPr lang="en-GB" dirty="0" err="1"/>
              <a:t>tekijänoikeus</a:t>
            </a:r>
            <a:endParaRPr lang="en-US" dirty="0"/>
          </a:p>
        </p:txBody>
      </p:sp>
    </p:spTree>
    <p:extLst>
      <p:ext uri="{BB962C8B-B14F-4D97-AF65-F5344CB8AC3E}">
        <p14:creationId xmlns:p14="http://schemas.microsoft.com/office/powerpoint/2010/main" val="68259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fi-FI"/>
          </a:p>
        </p:txBody>
      </p:sp>
      <p:sp>
        <p:nvSpPr>
          <p:cNvPr id="4" name="Title 3"/>
          <p:cNvSpPr>
            <a:spLocks noGrp="1"/>
          </p:cNvSpPr>
          <p:nvPr>
            <p:ph type="title"/>
          </p:nvPr>
        </p:nvSpPr>
        <p:spPr/>
        <p:txBody>
          <a:bodyPr/>
          <a:lstStyle/>
          <a:p>
            <a:r>
              <a:rPr lang="fi-FI" dirty="0"/>
              <a:t>Hypoteettinen esimerkki</a:t>
            </a:r>
          </a:p>
        </p:txBody>
      </p:sp>
      <p:sp>
        <p:nvSpPr>
          <p:cNvPr id="5" name="Text Placeholder 3"/>
          <p:cNvSpPr>
            <a:spLocks noGrp="1"/>
          </p:cNvSpPr>
          <p:nvPr>
            <p:ph type="body" sz="quarter" idx="10"/>
          </p:nvPr>
        </p:nvSpPr>
        <p:spPr/>
        <p:txBody>
          <a:bodyPr/>
          <a:lstStyle/>
          <a:p>
            <a:r>
              <a:rPr lang="fi-FI" dirty="0"/>
              <a:t>Toiminnan </a:t>
            </a:r>
            <a:r>
              <a:rPr lang="fi-FI" dirty="0" err="1"/>
              <a:t>triggeri</a:t>
            </a:r>
            <a:r>
              <a:rPr lang="fi-FI" dirty="0"/>
              <a:t>: linjalla valmistettava tuote vaihtuu</a:t>
            </a:r>
          </a:p>
        </p:txBody>
      </p:sp>
      <p:pic>
        <p:nvPicPr>
          <p:cNvPr id="6" name="Picture 5"/>
          <p:cNvPicPr>
            <a:picLocks noChangeAspect="1"/>
          </p:cNvPicPr>
          <p:nvPr/>
        </p:nvPicPr>
        <p:blipFill>
          <a:blip r:embed="rId3"/>
          <a:stretch>
            <a:fillRect/>
          </a:stretch>
        </p:blipFill>
        <p:spPr>
          <a:xfrm>
            <a:off x="433877" y="1454929"/>
            <a:ext cx="5556601" cy="2414500"/>
          </a:xfrm>
          <a:prstGeom prst="rect">
            <a:avLst/>
          </a:prstGeom>
        </p:spPr>
      </p:pic>
    </p:spTree>
    <p:extLst>
      <p:ext uri="{BB962C8B-B14F-4D97-AF65-F5344CB8AC3E}">
        <p14:creationId xmlns:p14="http://schemas.microsoft.com/office/powerpoint/2010/main" val="136684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2"/>
          </p:nvPr>
        </p:nvSpPr>
        <p:spPr/>
        <p:txBody>
          <a:bodyPr/>
          <a:lstStyle/>
          <a:p>
            <a:r>
              <a:rPr lang="fi-FI" dirty="0"/>
              <a:t>Aseta v=0;</a:t>
            </a:r>
          </a:p>
          <a:p>
            <a:r>
              <a:rPr lang="fi-FI" dirty="0"/>
              <a:t>Jos v ei ole &gt; vaihtoraja</a:t>
            </a:r>
          </a:p>
          <a:p>
            <a:r>
              <a:rPr lang="fi-FI" dirty="0"/>
              <a:t>	tuote 2-laatulinjalle</a:t>
            </a:r>
          </a:p>
          <a:p>
            <a:r>
              <a:rPr lang="fi-FI" dirty="0"/>
              <a:t>	aseta v=v+1</a:t>
            </a:r>
          </a:p>
          <a:p>
            <a:r>
              <a:rPr lang="fi-FI" dirty="0"/>
              <a:t>Muuten tuote tuotelinjalle</a:t>
            </a:r>
          </a:p>
          <a:p>
            <a:endParaRPr lang="fi-FI" dirty="0"/>
          </a:p>
        </p:txBody>
      </p:sp>
      <p:sp>
        <p:nvSpPr>
          <p:cNvPr id="10" name="Text Placeholder 9"/>
          <p:cNvSpPr>
            <a:spLocks noGrp="1"/>
          </p:cNvSpPr>
          <p:nvPr>
            <p:ph type="body" sz="quarter" idx="14"/>
          </p:nvPr>
        </p:nvSpPr>
        <p:spPr/>
        <p:txBody>
          <a:bodyPr/>
          <a:lstStyle/>
          <a:p>
            <a:r>
              <a:rPr lang="fi-FI" dirty="0"/>
              <a:t>Vaihtoehto 1</a:t>
            </a:r>
          </a:p>
        </p:txBody>
      </p:sp>
      <p:sp>
        <p:nvSpPr>
          <p:cNvPr id="5" name="Title 4"/>
          <p:cNvSpPr>
            <a:spLocks noGrp="1"/>
          </p:cNvSpPr>
          <p:nvPr>
            <p:ph type="title"/>
          </p:nvPr>
        </p:nvSpPr>
        <p:spPr/>
        <p:txBody>
          <a:bodyPr/>
          <a:lstStyle/>
          <a:p>
            <a:r>
              <a:rPr lang="fi-FI" dirty="0"/>
              <a:t>Esimerkin ohjelmistokooditoteutus</a:t>
            </a:r>
          </a:p>
        </p:txBody>
      </p:sp>
      <p:sp>
        <p:nvSpPr>
          <p:cNvPr id="11" name="Content Placeholder 10"/>
          <p:cNvSpPr>
            <a:spLocks noGrp="1"/>
          </p:cNvSpPr>
          <p:nvPr>
            <p:ph sz="half" idx="15"/>
          </p:nvPr>
        </p:nvSpPr>
        <p:spPr/>
        <p:txBody>
          <a:bodyPr/>
          <a:lstStyle/>
          <a:p>
            <a:r>
              <a:rPr lang="fi-FI" dirty="0"/>
              <a:t>Aseta v=0;</a:t>
            </a:r>
          </a:p>
          <a:p>
            <a:r>
              <a:rPr lang="fi-FI" dirty="0"/>
              <a:t>Niin kauan kuin v ei ole &gt; vaihtoraja</a:t>
            </a:r>
          </a:p>
          <a:p>
            <a:r>
              <a:rPr lang="fi-FI" dirty="0"/>
              <a:t>	tuote 2-laatulinjalle</a:t>
            </a:r>
          </a:p>
          <a:p>
            <a:r>
              <a:rPr lang="fi-FI" dirty="0"/>
              <a:t>	kasvata v:tä yhdellä</a:t>
            </a:r>
          </a:p>
          <a:p>
            <a:r>
              <a:rPr lang="fi-FI" dirty="0"/>
              <a:t>Sen jälkeen tuote tuotelinjalle</a:t>
            </a:r>
          </a:p>
        </p:txBody>
      </p:sp>
      <p:sp>
        <p:nvSpPr>
          <p:cNvPr id="12" name="Text Placeholder 11"/>
          <p:cNvSpPr>
            <a:spLocks noGrp="1"/>
          </p:cNvSpPr>
          <p:nvPr>
            <p:ph type="body" sz="quarter" idx="16"/>
          </p:nvPr>
        </p:nvSpPr>
        <p:spPr/>
        <p:txBody>
          <a:bodyPr/>
          <a:lstStyle/>
          <a:p>
            <a:r>
              <a:rPr lang="fi-FI" dirty="0"/>
              <a:t>Vaihtoehto 2</a:t>
            </a:r>
          </a:p>
        </p:txBody>
      </p:sp>
      <p:pic>
        <p:nvPicPr>
          <p:cNvPr id="8" name="Picture Placeholder 8"/>
          <p:cNvPicPr>
            <a:picLocks noGrp="1" noChangeAspect="1"/>
          </p:cNvPicPr>
          <p:nvPr>
            <p:ph type="pic" idx="11"/>
          </p:nvPr>
        </p:nvPicPr>
        <p:blipFill>
          <a:blip r:embed="rId3"/>
          <a:srcRect l="37821" r="37821"/>
          <a:stretch>
            <a:fillRect/>
          </a:stretch>
        </p:blipFill>
        <p:spPr>
          <a:prstGeom prst="rect">
            <a:avLst/>
          </a:prstGeom>
        </p:spPr>
      </p:pic>
      <p:sp>
        <p:nvSpPr>
          <p:cNvPr id="6" name="Slide Number Placeholder 5"/>
          <p:cNvSpPr>
            <a:spLocks noGrp="1"/>
          </p:cNvSpPr>
          <p:nvPr>
            <p:ph type="sldNum" sz="quarter" idx="4"/>
          </p:nvPr>
        </p:nvSpPr>
        <p:spPr/>
        <p:txBody>
          <a:bodyPr/>
          <a:lstStyle/>
          <a:p>
            <a:fld id="{6DDCD3D7-7357-5D4F-A1EF-D04B4EADAB00}" type="slidenum">
              <a:rPr lang="en-US" smtClean="0"/>
              <a:pPr/>
              <a:t>9</a:t>
            </a:fld>
            <a:endParaRPr lang="en-US" dirty="0"/>
          </a:p>
        </p:txBody>
      </p:sp>
    </p:spTree>
    <p:extLst>
      <p:ext uri="{BB962C8B-B14F-4D97-AF65-F5344CB8AC3E}">
        <p14:creationId xmlns:p14="http://schemas.microsoft.com/office/powerpoint/2010/main" val="681856911"/>
      </p:ext>
    </p:extLst>
  </p:cSld>
  <p:clrMapOvr>
    <a:masterClrMapping/>
  </p:clrMapOvr>
</p:sld>
</file>

<file path=ppt/theme/theme1.xml><?xml version="1.0" encoding="utf-8"?>
<a:theme xmlns:a="http://schemas.openxmlformats.org/drawingml/2006/main" name="kolster_mastertemplates-copr2018">
  <a:themeElements>
    <a:clrScheme name="Kolster Colours 2018">
      <a:dk1>
        <a:srgbClr val="1D1E22"/>
      </a:dk1>
      <a:lt1>
        <a:srgbClr val="FFFFFF"/>
      </a:lt1>
      <a:dk2>
        <a:srgbClr val="1A1B1C"/>
      </a:dk2>
      <a:lt2>
        <a:srgbClr val="F3F2EF"/>
      </a:lt2>
      <a:accent1>
        <a:srgbClr val="F7C879"/>
      </a:accent1>
      <a:accent2>
        <a:srgbClr val="C5C0B3"/>
      </a:accent2>
      <a:accent3>
        <a:srgbClr val="102431"/>
      </a:accent3>
      <a:accent4>
        <a:srgbClr val="953C30"/>
      </a:accent4>
      <a:accent5>
        <a:srgbClr val="CF2B30"/>
      </a:accent5>
      <a:accent6>
        <a:srgbClr val="C3D53B"/>
      </a:accent6>
      <a:hlink>
        <a:srgbClr val="953C30"/>
      </a:hlink>
      <a:folHlink>
        <a:srgbClr val="F7C87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olster PowerPoint template 2021.potm" id="{D57A0E11-2432-43EC-BFE0-FE17733EFC46}" vid="{FEBCE492-F76D-4C0C-B111-AB3957B2A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Kolster PowerPoint template 2021</Template>
  <TotalTime>0</TotalTime>
  <Words>7282</Words>
  <Application>Microsoft Office PowerPoint</Application>
  <PresentationFormat>On-screen Show (16:9)</PresentationFormat>
  <Paragraphs>739</Paragraphs>
  <Slides>61</Slides>
  <Notes>60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Calibri</vt:lpstr>
      <vt:lpstr>canada-type-gibson</vt:lpstr>
      <vt:lpstr>Franklin Gothic Book</vt:lpstr>
      <vt:lpstr>Franklin Gothic Medium</vt:lpstr>
      <vt:lpstr>inherit</vt:lpstr>
      <vt:lpstr>Lucida Grande</vt:lpstr>
      <vt:lpstr>Wingdings</vt:lpstr>
      <vt:lpstr>kolster_mastertemplates-copr2018</vt:lpstr>
      <vt:lpstr>Tietokoneohjelmien suojaus</vt:lpstr>
      <vt:lpstr>Kolster - kaikki IPR- palvelut yhdeltä luukulta</vt:lpstr>
      <vt:lpstr>Agenda</vt:lpstr>
      <vt:lpstr>IoT, 5G, big data, tekoäly, lisätty todellisuus </vt:lpstr>
      <vt:lpstr>Ohjelmistokeksintö</vt:lpstr>
      <vt:lpstr>Mahdolliset IP-suojamuodot</vt:lpstr>
      <vt:lpstr>Miksi patentti – onhan tekijänoikeus</vt:lpstr>
      <vt:lpstr>Hypoteettinen esimerkki</vt:lpstr>
      <vt:lpstr>Esimerkin ohjelmistokooditoteutus</vt:lpstr>
      <vt:lpstr>Esimerkin patenttisuoja</vt:lpstr>
      <vt:lpstr>Tekijänoikeus</vt:lpstr>
      <vt:lpstr>Tietokoneohjelmien patentoinnissakin haasteensa</vt:lpstr>
      <vt:lpstr>Tekoäly tuo oman lisänsä</vt:lpstr>
      <vt:lpstr>Ohjelmistopatentit – Suomi ja EPO</vt:lpstr>
      <vt:lpstr>Suomi ja EPO: sama periaate patentointiin</vt:lpstr>
      <vt:lpstr>Patentoitavuuden ulkopuolelle suljettu</vt:lpstr>
      <vt:lpstr>Pelkästään =&gt; lisäehto patentoitavuudelle</vt:lpstr>
      <vt:lpstr>Tekninen lisävaikutus</vt:lpstr>
      <vt:lpstr>Tekninen lisävaikutus: kaksi ulottuvuutta</vt:lpstr>
      <vt:lpstr>Patentoivuuden arviointi Euroopassa</vt:lpstr>
      <vt:lpstr>Tekninen vaatimusmuotoilu</vt:lpstr>
      <vt:lpstr>Patentoivuuden arviointi Euroopassa</vt:lpstr>
      <vt:lpstr>EPOn periaate         http://documents.epo.org/projects/babylon/eponot.nsf/0/979CF38758D25C2CC12584AC004618D9/$File/comparative_study_on_computer_implemented_inventions_software_related_inventions_EPO_CNIPA_en.pdf</vt:lpstr>
      <vt:lpstr>Sekakeksintöjen keksinnöllisyys</vt:lpstr>
      <vt:lpstr>Yksinkertaistettu esimerkki</vt:lpstr>
      <vt:lpstr>Yksinkertaistettu esimerkki 2</vt:lpstr>
      <vt:lpstr>Ohjenuora</vt:lpstr>
      <vt:lpstr>Matemaattiset menetelmät</vt:lpstr>
      <vt:lpstr>Liiketaloudelliset menetelmät</vt:lpstr>
      <vt:lpstr>Tiedon esittäminen</vt:lpstr>
      <vt:lpstr>Käyttöliittymät </vt:lpstr>
      <vt:lpstr>Simulointi (sis. suunnittelu, mallintaminen</vt:lpstr>
      <vt:lpstr>Tekoäly = matemaattinen menetelmä</vt:lpstr>
      <vt:lpstr>Pelkät termit eivät tee teknisiksi</vt:lpstr>
      <vt:lpstr>Ohjelmistopatentit – USA</vt:lpstr>
      <vt:lpstr>USA</vt:lpstr>
      <vt:lpstr>USA – abstraktin idean historiaa</vt:lpstr>
      <vt:lpstr>USA ja patentoitavuusedellytykset</vt:lpstr>
      <vt:lpstr>Mikä on merkittävästi enemmän</vt:lpstr>
      <vt:lpstr>Tutkijoiden ohjeet</vt:lpstr>
      <vt:lpstr>Päätöksiä, jossa ohjelmisto ei abstrakti</vt:lpstr>
      <vt:lpstr>Päätöksiä: abstrakti idea, mutta merkittävästi enemmän</vt:lpstr>
      <vt:lpstr>Esimerkki 1:</vt:lpstr>
      <vt:lpstr>Esimerkki 2:</vt:lpstr>
      <vt:lpstr>Esimerkki 3</vt:lpstr>
      <vt:lpstr>Yhteenveto</vt:lpstr>
      <vt:lpstr>Ohjelmistopatentit muualla</vt:lpstr>
      <vt:lpstr>Pääsääntöjä</vt:lpstr>
      <vt:lpstr>Kiina</vt:lpstr>
      <vt:lpstr>Hakemusta laadittaessa</vt:lpstr>
      <vt:lpstr>Tavarat ja palvelut liikkuvia   </vt:lpstr>
      <vt:lpstr>Standardit tärkeitä</vt:lpstr>
      <vt:lpstr>Mooren laki </vt:lpstr>
      <vt:lpstr>Termit</vt:lpstr>
      <vt:lpstr>Selitys</vt:lpstr>
      <vt:lpstr>Riittävä selitys</vt:lpstr>
      <vt:lpstr>esimerkkikuvia</vt:lpstr>
      <vt:lpstr>Vaatimukset</vt:lpstr>
      <vt:lpstr>Vaatimus - EPO</vt:lpstr>
      <vt:lpstr>Yhteenvetona</vt:lpstr>
      <vt:lpstr>Vaikka jokaista ohjelmistoa ei voi patentoida, ison osan voi.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Tietokoneohjelmien suojaus</dc:title>
  <dc:creator>Honkasalo, Marjut</dc:creator>
  <cp:lastModifiedBy>Kuosmanen Panu</cp:lastModifiedBy>
  <cp:revision>3</cp:revision>
  <dcterms:created xsi:type="dcterms:W3CDTF">2023-02-07T22:02:14Z</dcterms:created>
  <dcterms:modified xsi:type="dcterms:W3CDTF">2023-02-08T20:13:52Z</dcterms:modified>
</cp:coreProperties>
</file>