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58" r:id="rId3"/>
    <p:sldId id="286" r:id="rId4"/>
    <p:sldId id="277" r:id="rId5"/>
    <p:sldId id="293" r:id="rId6"/>
    <p:sldId id="287" r:id="rId7"/>
    <p:sldId id="278" r:id="rId8"/>
    <p:sldId id="279" r:id="rId9"/>
    <p:sldId id="289" r:id="rId10"/>
    <p:sldId id="290" r:id="rId11"/>
    <p:sldId id="262" r:id="rId12"/>
    <p:sldId id="291" r:id="rId13"/>
    <p:sldId id="292" r:id="rId14"/>
    <p:sldId id="274"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87" autoAdjust="0"/>
  </p:normalViewPr>
  <p:slideViewPr>
    <p:cSldViewPr snapToGrid="0">
      <p:cViewPr varScale="1">
        <p:scale>
          <a:sx n="102" d="100"/>
          <a:sy n="102" d="100"/>
        </p:scale>
        <p:origin x="3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C0D59-BB6A-4BF8-B164-5C57B403139E}" type="datetimeFigureOut">
              <a:rPr lang="fi-FI" smtClean="0"/>
              <a:t>30.1.2019</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B23592-9E19-4095-AA27-425A17188C1A}" type="slidenum">
              <a:rPr lang="fi-FI" smtClean="0"/>
              <a:t>‹#›</a:t>
            </a:fld>
            <a:endParaRPr lang="fi-FI"/>
          </a:p>
        </p:txBody>
      </p:sp>
    </p:spTree>
    <p:extLst>
      <p:ext uri="{BB962C8B-B14F-4D97-AF65-F5344CB8AC3E}">
        <p14:creationId xmlns:p14="http://schemas.microsoft.com/office/powerpoint/2010/main" val="146252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smtClean="0"/>
          </a:p>
          <a:p>
            <a:endParaRPr lang="fi-FI" dirty="0"/>
          </a:p>
        </p:txBody>
      </p:sp>
      <p:sp>
        <p:nvSpPr>
          <p:cNvPr id="4" name="Slide Number Placeholder 3"/>
          <p:cNvSpPr>
            <a:spLocks noGrp="1"/>
          </p:cNvSpPr>
          <p:nvPr>
            <p:ph type="sldNum" sz="quarter" idx="10"/>
          </p:nvPr>
        </p:nvSpPr>
        <p:spPr/>
        <p:txBody>
          <a:bodyPr/>
          <a:lstStyle/>
          <a:p>
            <a:fld id="{83B23592-9E19-4095-AA27-425A17188C1A}" type="slidenum">
              <a:rPr lang="fi-FI" smtClean="0"/>
              <a:t>2</a:t>
            </a:fld>
            <a:endParaRPr lang="fi-FI"/>
          </a:p>
        </p:txBody>
      </p:sp>
    </p:spTree>
    <p:extLst>
      <p:ext uri="{BB962C8B-B14F-4D97-AF65-F5344CB8AC3E}">
        <p14:creationId xmlns:p14="http://schemas.microsoft.com/office/powerpoint/2010/main" val="276960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83B23592-9E19-4095-AA27-425A17188C1A}" type="slidenum">
              <a:rPr lang="fi-FI" smtClean="0"/>
              <a:t>4</a:t>
            </a:fld>
            <a:endParaRPr lang="fi-FI"/>
          </a:p>
        </p:txBody>
      </p:sp>
    </p:spTree>
    <p:extLst>
      <p:ext uri="{BB962C8B-B14F-4D97-AF65-F5344CB8AC3E}">
        <p14:creationId xmlns:p14="http://schemas.microsoft.com/office/powerpoint/2010/main" val="662886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83B23592-9E19-4095-AA27-425A17188C1A}" type="slidenum">
              <a:rPr lang="fi-FI" smtClean="0"/>
              <a:t>7</a:t>
            </a:fld>
            <a:endParaRPr lang="fi-FI"/>
          </a:p>
        </p:txBody>
      </p:sp>
    </p:spTree>
    <p:extLst>
      <p:ext uri="{BB962C8B-B14F-4D97-AF65-F5344CB8AC3E}">
        <p14:creationId xmlns:p14="http://schemas.microsoft.com/office/powerpoint/2010/main" val="334965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83B23592-9E19-4095-AA27-425A17188C1A}" type="slidenum">
              <a:rPr lang="fi-FI" smtClean="0"/>
              <a:t>8</a:t>
            </a:fld>
            <a:endParaRPr lang="fi-FI"/>
          </a:p>
        </p:txBody>
      </p:sp>
    </p:spTree>
    <p:extLst>
      <p:ext uri="{BB962C8B-B14F-4D97-AF65-F5344CB8AC3E}">
        <p14:creationId xmlns:p14="http://schemas.microsoft.com/office/powerpoint/2010/main" val="3318291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624418" y="1700810"/>
            <a:ext cx="10943167" cy="3542792"/>
          </a:xfrm>
          <a:prstGeom prst="rect">
            <a:avLst/>
          </a:prstGeom>
        </p:spPr>
        <p:txBody>
          <a:bodyPr lIns="0" tIns="0" rIns="0" bIns="0" anchor="b" anchorCtr="0">
            <a:noAutofit/>
          </a:bodyPr>
          <a:lstStyle>
            <a:lvl1pPr algn="l">
              <a:lnSpc>
                <a:spcPct val="80000"/>
              </a:lnSpc>
              <a:defRPr sz="8640" b="1" spc="-240">
                <a:solidFill>
                  <a:schemeClr val="bg1"/>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624419" y="5315698"/>
            <a:ext cx="7327227" cy="792000"/>
          </a:xfrm>
          <a:prstGeom prst="rect">
            <a:avLst/>
          </a:prstGeom>
        </p:spPr>
        <p:txBody>
          <a:bodyPr lIns="0" tIns="0" rIns="0" bIns="0" anchor="t">
            <a:normAutofit/>
          </a:bodyPr>
          <a:lstStyle>
            <a:lvl1pPr marL="0" indent="0" algn="l">
              <a:spcBef>
                <a:spcPts val="0"/>
              </a:spcBef>
              <a:buNone/>
              <a:defRPr sz="1920" i="1">
                <a:solidFill>
                  <a:schemeClr val="bg1"/>
                </a:solidFill>
                <a:latin typeface="Georgia"/>
                <a:cs typeface="Georgia"/>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01" y="0"/>
            <a:ext cx="2614084" cy="1927860"/>
          </a:xfrm>
          <a:prstGeom prst="rect">
            <a:avLst/>
          </a:prstGeom>
        </p:spPr>
      </p:pic>
    </p:spTree>
    <p:extLst>
      <p:ext uri="{BB962C8B-B14F-4D97-AF65-F5344CB8AC3E}">
        <p14:creationId xmlns:p14="http://schemas.microsoft.com/office/powerpoint/2010/main" val="644826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fi-FI"/>
          </a:p>
        </p:txBody>
      </p:sp>
      <p:sp>
        <p:nvSpPr>
          <p:cNvPr id="3" name="Content Placeholder 2"/>
          <p:cNvSpPr>
            <a:spLocks noGrp="1"/>
          </p:cNvSpPr>
          <p:nvPr>
            <p:ph sz="half" idx="1"/>
          </p:nvPr>
        </p:nvSpPr>
        <p:spPr>
          <a:xfrm>
            <a:off x="609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6197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Date Placeholder 3"/>
          <p:cNvSpPr>
            <a:spLocks noGrp="1"/>
          </p:cNvSpPr>
          <p:nvPr>
            <p:ph type="dt" sz="half" idx="10"/>
          </p:nvPr>
        </p:nvSpPr>
        <p:spPr/>
        <p:txBody>
          <a:bodyPr/>
          <a:lstStyle>
            <a:lvl1pPr>
              <a:defRPr/>
            </a:lvl1pPr>
          </a:lstStyle>
          <a:p>
            <a:pPr>
              <a:defRPr/>
            </a:pPr>
            <a:fld id="{612F033B-8414-4421-AC47-7076E14C42DB}" type="datetime1">
              <a:rPr lang="en-US"/>
              <a:pPr>
                <a:defRPr/>
              </a:pPr>
              <a:t>1/30/2019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fi-FI"/>
          </a:p>
        </p:txBody>
      </p:sp>
      <p:sp>
        <p:nvSpPr>
          <p:cNvPr id="7" name="Slide Number Placeholder 5"/>
          <p:cNvSpPr>
            <a:spLocks noGrp="1"/>
          </p:cNvSpPr>
          <p:nvPr>
            <p:ph type="sldNum" sz="quarter" idx="12"/>
          </p:nvPr>
        </p:nvSpPr>
        <p:spPr/>
        <p:txBody>
          <a:bodyPr/>
          <a:lstStyle>
            <a:lvl1pPr>
              <a:defRPr/>
            </a:lvl1pPr>
          </a:lstStyle>
          <a:p>
            <a:pPr>
              <a:defRPr/>
            </a:pPr>
            <a:fld id="{FEEFD181-2D56-42AC-9EF1-0515F9B1352C}" type="slidenum">
              <a:rPr lang="en-US"/>
              <a:pPr>
                <a:defRPr/>
              </a:pPr>
              <a:t>‹#›</a:t>
            </a:fld>
            <a:endParaRPr lang="en-US"/>
          </a:p>
        </p:txBody>
      </p:sp>
    </p:spTree>
    <p:extLst>
      <p:ext uri="{BB962C8B-B14F-4D97-AF65-F5344CB8AC3E}">
        <p14:creationId xmlns:p14="http://schemas.microsoft.com/office/powerpoint/2010/main" val="418533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624418" y="1701163"/>
            <a:ext cx="10943167" cy="3542438"/>
          </a:xfrm>
          <a:prstGeom prst="rect">
            <a:avLst/>
          </a:prstGeom>
        </p:spPr>
        <p:txBody>
          <a:bodyPr lIns="0" tIns="0" rIns="0" bIns="0" anchor="b" anchorCtr="0">
            <a:noAutofit/>
          </a:bodyPr>
          <a:lstStyle>
            <a:lvl1pPr algn="l">
              <a:lnSpc>
                <a:spcPct val="80000"/>
              </a:lnSpc>
              <a:defRPr sz="8640" b="1" spc="-240">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624419" y="5315698"/>
            <a:ext cx="7327227" cy="792000"/>
          </a:xfrm>
          <a:prstGeom prst="rect">
            <a:avLst/>
          </a:prstGeom>
        </p:spPr>
        <p:txBody>
          <a:bodyPr lIns="0" tIns="0" rIns="0" bIns="0" anchor="t">
            <a:normAutofit/>
          </a:bodyPr>
          <a:lstStyle>
            <a:lvl1pPr marL="0" indent="0" algn="l">
              <a:spcBef>
                <a:spcPts val="0"/>
              </a:spcBef>
              <a:buNone/>
              <a:defRPr sz="1920" i="1">
                <a:solidFill>
                  <a:schemeClr val="bg1"/>
                </a:solidFill>
                <a:latin typeface="Georgia"/>
                <a:cs typeface="Georgia"/>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smtClean="0"/>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01" y="0"/>
            <a:ext cx="2614084" cy="1927860"/>
          </a:xfrm>
          <a:prstGeom prst="rect">
            <a:avLst/>
          </a:prstGeom>
        </p:spPr>
      </p:pic>
    </p:spTree>
    <p:extLst>
      <p:ext uri="{BB962C8B-B14F-4D97-AF65-F5344CB8AC3E}">
        <p14:creationId xmlns:p14="http://schemas.microsoft.com/office/powerpoint/2010/main" val="77013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624416" y="1702080"/>
            <a:ext cx="10944000" cy="3542400"/>
          </a:xfrm>
          <a:prstGeom prst="rect">
            <a:avLst/>
          </a:prstGeom>
        </p:spPr>
        <p:txBody>
          <a:bodyPr lIns="0" tIns="0" rIns="0" bIns="0" anchor="b">
            <a:noAutofit/>
          </a:bodyPr>
          <a:lstStyle>
            <a:lvl1pPr algn="l">
              <a:lnSpc>
                <a:spcPct val="80000"/>
              </a:lnSpc>
              <a:defRPr sz="8640" b="1" spc="-240">
                <a:solidFill>
                  <a:schemeClr val="tx2"/>
                </a:solidFill>
              </a:defRPr>
            </a:lvl1pPr>
          </a:lstStyle>
          <a:p>
            <a:r>
              <a:rPr lang="en-US" smtClean="0"/>
              <a:t>Click to edit Master title style</a:t>
            </a:r>
            <a:endParaRPr lang="en-US" dirty="0"/>
          </a:p>
        </p:txBody>
      </p:sp>
      <p:sp>
        <p:nvSpPr>
          <p:cNvPr id="17" name="Subtitle 2"/>
          <p:cNvSpPr>
            <a:spLocks noGrp="1"/>
          </p:cNvSpPr>
          <p:nvPr>
            <p:ph type="subTitle" idx="1"/>
          </p:nvPr>
        </p:nvSpPr>
        <p:spPr>
          <a:xfrm>
            <a:off x="624419" y="5315698"/>
            <a:ext cx="7184597" cy="792000"/>
          </a:xfrm>
          <a:prstGeom prst="rect">
            <a:avLst/>
          </a:prstGeom>
        </p:spPr>
        <p:txBody>
          <a:bodyPr lIns="0" tIns="0" rIns="0" bIns="0" anchor="t">
            <a:normAutofit/>
          </a:bodyPr>
          <a:lstStyle>
            <a:lvl1pPr marL="0" indent="0" algn="l">
              <a:spcBef>
                <a:spcPts val="0"/>
              </a:spcBef>
              <a:buNone/>
              <a:defRPr sz="1920" i="1">
                <a:solidFill>
                  <a:srgbClr val="928B81"/>
                </a:solidFill>
                <a:latin typeface="Georgia"/>
                <a:cs typeface="Georgia"/>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01" y="0"/>
            <a:ext cx="2614084" cy="1927860"/>
          </a:xfrm>
          <a:prstGeom prst="rect">
            <a:avLst/>
          </a:prstGeom>
        </p:spPr>
      </p:pic>
    </p:spTree>
    <p:extLst>
      <p:ext uri="{BB962C8B-B14F-4D97-AF65-F5344CB8AC3E}">
        <p14:creationId xmlns:p14="http://schemas.microsoft.com/office/powerpoint/2010/main" val="3508158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624418" y="1989288"/>
            <a:ext cx="4425969" cy="3232900"/>
          </a:xfrm>
          <a:prstGeom prst="rect">
            <a:avLst/>
          </a:prstGeom>
        </p:spPr>
        <p:txBody>
          <a:bodyPr lIns="0" tIns="0" rIns="0" bIns="0" anchor="t">
            <a:noAutofit/>
          </a:bodyPr>
          <a:lstStyle>
            <a:lvl1pPr algn="l">
              <a:lnSpc>
                <a:spcPct val="80000"/>
              </a:lnSpc>
              <a:defRPr sz="7200" b="1" spc="-240">
                <a:solidFill>
                  <a:schemeClr val="tx2"/>
                </a:solidFill>
              </a:defRPr>
            </a:lvl1pPr>
          </a:lstStyle>
          <a:p>
            <a:r>
              <a:rPr lang="en-US" smtClean="0"/>
              <a:t>Click to edit Master title style</a:t>
            </a:r>
            <a:endParaRPr lang="en-US" dirty="0"/>
          </a:p>
        </p:txBody>
      </p:sp>
      <p:sp>
        <p:nvSpPr>
          <p:cNvPr id="17" name="Subtitle 2"/>
          <p:cNvSpPr>
            <a:spLocks noGrp="1"/>
          </p:cNvSpPr>
          <p:nvPr>
            <p:ph type="subTitle" idx="1"/>
          </p:nvPr>
        </p:nvSpPr>
        <p:spPr>
          <a:xfrm>
            <a:off x="624418" y="5438088"/>
            <a:ext cx="4425969" cy="583200"/>
          </a:xfrm>
          <a:prstGeom prst="rect">
            <a:avLst/>
          </a:prstGeom>
        </p:spPr>
        <p:txBody>
          <a:bodyPr lIns="0" tIns="0" rIns="0" bIns="0" anchor="t">
            <a:normAutofit/>
          </a:bodyPr>
          <a:lstStyle>
            <a:lvl1pPr marL="0" indent="0" algn="l">
              <a:spcBef>
                <a:spcPts val="0"/>
              </a:spcBef>
              <a:buNone/>
              <a:defRPr sz="1920" i="1">
                <a:solidFill>
                  <a:srgbClr val="928B81"/>
                </a:solidFill>
                <a:latin typeface="Georgia"/>
                <a:cs typeface="Georgia"/>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smtClean="0"/>
              <a:t>Click to edit Master subtitle style</a:t>
            </a:r>
            <a:endParaRPr lang="en-US" dirty="0"/>
          </a:p>
        </p:txBody>
      </p:sp>
      <p:sp>
        <p:nvSpPr>
          <p:cNvPr id="4" name="Picture Placeholder 3"/>
          <p:cNvSpPr>
            <a:spLocks noGrp="1"/>
          </p:cNvSpPr>
          <p:nvPr>
            <p:ph type="pic" sz="quarter" idx="10"/>
          </p:nvPr>
        </p:nvSpPr>
        <p:spPr>
          <a:xfrm>
            <a:off x="5799016" y="180000"/>
            <a:ext cx="6172923" cy="6498000"/>
          </a:xfrm>
          <a:prstGeom prst="rect">
            <a:avLst/>
          </a:prstGeom>
        </p:spPr>
        <p:txBody>
          <a:bodyPr vert="horz"/>
          <a:lstStyle/>
          <a:p>
            <a:pPr lvl="0"/>
            <a:r>
              <a:rPr lang="en-US" noProof="0" smtClean="0"/>
              <a:t>Click icon to add picture</a:t>
            </a:r>
            <a:endParaRPr lang="fi-FI" noProof="0"/>
          </a:p>
        </p:txBody>
      </p: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01" y="0"/>
            <a:ext cx="2614084" cy="1927860"/>
          </a:xfrm>
          <a:prstGeom prst="rect">
            <a:avLst/>
          </a:prstGeom>
        </p:spPr>
      </p:pic>
    </p:spTree>
    <p:extLst>
      <p:ext uri="{BB962C8B-B14F-4D97-AF65-F5344CB8AC3E}">
        <p14:creationId xmlns:p14="http://schemas.microsoft.com/office/powerpoint/2010/main" val="175369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624418" y="1912267"/>
            <a:ext cx="10943167" cy="2636000"/>
          </a:xfrm>
          <a:prstGeom prst="rect">
            <a:avLst/>
          </a:prstGeom>
        </p:spPr>
        <p:txBody>
          <a:bodyPr lIns="0" tIns="0" rIns="0" bIns="0" anchor="t">
            <a:noAutofit/>
          </a:bodyPr>
          <a:lstStyle>
            <a:lvl1pPr algn="l">
              <a:lnSpc>
                <a:spcPct val="80000"/>
              </a:lnSpc>
              <a:defRPr sz="8640" b="1" spc="-240">
                <a:solidFill>
                  <a:schemeClr val="bg1"/>
                </a:solidFill>
              </a:defRPr>
            </a:lvl1pPr>
          </a:lstStyle>
          <a:p>
            <a:r>
              <a:rPr lang="en-US" smtClean="0"/>
              <a:t>Click to edit Master title style</a:t>
            </a:r>
            <a:endParaRPr lang="en-US" dirty="0"/>
          </a:p>
        </p:txBody>
      </p:sp>
      <p:cxnSp>
        <p:nvCxnSpPr>
          <p:cNvPr id="7" name="Straight Connector 4"/>
          <p:cNvCxnSpPr/>
          <p:nvPr userDrawn="1"/>
        </p:nvCxnSpPr>
        <p:spPr>
          <a:xfrm>
            <a:off x="624418" y="5848350"/>
            <a:ext cx="1094316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001" y="5654880"/>
            <a:ext cx="3298401" cy="1149120"/>
          </a:xfrm>
          <a:prstGeom prst="rect">
            <a:avLst/>
          </a:prstGeom>
        </p:spPr>
      </p:pic>
    </p:spTree>
    <p:extLst>
      <p:ext uri="{BB962C8B-B14F-4D97-AF65-F5344CB8AC3E}">
        <p14:creationId xmlns:p14="http://schemas.microsoft.com/office/powerpoint/2010/main" val="3394936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624418" y="318135"/>
            <a:ext cx="10943167" cy="1195798"/>
          </a:xfrm>
          <a:prstGeom prst="rect">
            <a:avLst/>
          </a:prstGeom>
        </p:spPr>
        <p:txBody>
          <a:bodyPr lIns="0" tIns="0" rIns="0" bIns="0" anchor="t" anchorCtr="0">
            <a:noAutofit/>
          </a:bodyPr>
          <a:lstStyle>
            <a:lvl1pPr algn="l">
              <a:lnSpc>
                <a:spcPct val="85000"/>
              </a:lnSpc>
              <a:defRPr sz="4320" b="1" spc="-120">
                <a:solidFill>
                  <a:schemeClr val="tx2"/>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624419" y="1513934"/>
            <a:ext cx="10943165" cy="4003300"/>
          </a:xfrm>
          <a:prstGeom prst="rect">
            <a:avLst/>
          </a:prstGeom>
        </p:spPr>
        <p:txBody>
          <a:bodyPr vert="horz" lIns="0" tIns="0" rIns="0" bIns="0"/>
          <a:lstStyle>
            <a:lvl1pPr marL="0" indent="0">
              <a:buNone/>
              <a:defRPr sz="2520" b="1">
                <a:latin typeface="+mj-lt"/>
              </a:defRPr>
            </a:lvl1pPr>
            <a:lvl2pPr marL="285120" indent="-254880">
              <a:buFont typeface="Arial"/>
              <a:buChar char="•"/>
              <a:defRPr sz="2400">
                <a:latin typeface="Georgia"/>
              </a:defRPr>
            </a:lvl2pPr>
            <a:lvl3pPr marL="552960" indent="-276480">
              <a:buFont typeface="Lucida Grande"/>
              <a:buChar char="-"/>
              <a:defRPr sz="1920" i="1">
                <a:latin typeface="Georgia"/>
                <a:cs typeface="Georgia"/>
              </a:defRPr>
            </a:lvl3pPr>
            <a:lvl4pPr marL="950400" indent="-233280">
              <a:buFont typeface="Arial"/>
              <a:buChar char="•"/>
              <a:defRPr sz="1680" baseline="0">
                <a:latin typeface="Georgia"/>
              </a:defRPr>
            </a:lvl4pPr>
            <a:lvl5pPr marL="1304640" indent="-274320">
              <a:buFont typeface="Courier New"/>
              <a:buChar char="o"/>
              <a:defRPr sz="1560"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30.1.2019</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624418" y="5847608"/>
            <a:ext cx="10943167"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000" y="5654880"/>
            <a:ext cx="3298400" cy="1149120"/>
          </a:xfrm>
          <a:prstGeom prst="rect">
            <a:avLst/>
          </a:prstGeom>
        </p:spPr>
      </p:pic>
    </p:spTree>
    <p:extLst>
      <p:ext uri="{BB962C8B-B14F-4D97-AF65-F5344CB8AC3E}">
        <p14:creationId xmlns:p14="http://schemas.microsoft.com/office/powerpoint/2010/main" val="2988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617744" y="318135"/>
            <a:ext cx="10949840" cy="1195798"/>
          </a:xfrm>
          <a:prstGeom prst="rect">
            <a:avLst/>
          </a:prstGeom>
        </p:spPr>
        <p:txBody>
          <a:bodyPr lIns="0" tIns="0" rIns="0" bIns="0" anchor="t" anchorCtr="0">
            <a:noAutofit/>
          </a:bodyPr>
          <a:lstStyle>
            <a:lvl1pPr algn="l">
              <a:lnSpc>
                <a:spcPct val="85000"/>
              </a:lnSpc>
              <a:defRPr sz="4320" b="1" spc="-120">
                <a:solidFill>
                  <a:schemeClr val="tx2"/>
                </a:solidFill>
              </a:defRPr>
            </a:lvl1pPr>
          </a:lstStyle>
          <a:p>
            <a:r>
              <a:rPr lang="en-US" smtClean="0"/>
              <a:t>Click to edit Master title style</a:t>
            </a:r>
            <a:endParaRPr lang="en-US" dirty="0"/>
          </a:p>
        </p:txBody>
      </p:sp>
      <p:sp>
        <p:nvSpPr>
          <p:cNvPr id="11" name="Content Placeholder 10"/>
          <p:cNvSpPr>
            <a:spLocks noGrp="1"/>
          </p:cNvSpPr>
          <p:nvPr>
            <p:ph sz="quarter" idx="14"/>
          </p:nvPr>
        </p:nvSpPr>
        <p:spPr>
          <a:xfrm>
            <a:off x="617745" y="1513934"/>
            <a:ext cx="5317439" cy="4003300"/>
          </a:xfrm>
          <a:prstGeom prst="rect">
            <a:avLst/>
          </a:prstGeom>
        </p:spPr>
        <p:txBody>
          <a:bodyPr vert="horz" lIns="0" tIns="0" rIns="0" bIns="0"/>
          <a:lstStyle>
            <a:lvl1pPr marL="0" indent="0">
              <a:buNone/>
              <a:defRPr sz="2520" b="1">
                <a:latin typeface="+mj-lt"/>
              </a:defRPr>
            </a:lvl1pPr>
            <a:lvl2pPr marL="285120" indent="-254880">
              <a:buFont typeface="Arial"/>
              <a:buChar char="•"/>
              <a:defRPr sz="2400">
                <a:latin typeface="Georgia"/>
              </a:defRPr>
            </a:lvl2pPr>
            <a:lvl3pPr marL="552960" indent="-276480">
              <a:buFont typeface="Lucida Grande"/>
              <a:buChar char="-"/>
              <a:defRPr sz="1920" i="1">
                <a:latin typeface="Georgia"/>
                <a:cs typeface="Georgia"/>
              </a:defRPr>
            </a:lvl3pPr>
            <a:lvl4pPr marL="950400" indent="-233280">
              <a:buFont typeface="Arial"/>
              <a:buChar char="•"/>
              <a:defRPr sz="1680" baseline="0">
                <a:latin typeface="Georgia"/>
              </a:defRPr>
            </a:lvl4pPr>
            <a:lvl5pPr marL="1304640" indent="-274320">
              <a:buFont typeface="Courier New"/>
              <a:buChar char="o"/>
              <a:defRPr sz="1560"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0" name="Content Placeholder 10"/>
          <p:cNvSpPr>
            <a:spLocks noGrp="1"/>
          </p:cNvSpPr>
          <p:nvPr>
            <p:ph sz="quarter" idx="18"/>
          </p:nvPr>
        </p:nvSpPr>
        <p:spPr>
          <a:xfrm>
            <a:off x="6250146" y="1513934"/>
            <a:ext cx="5317439" cy="4003300"/>
          </a:xfrm>
          <a:prstGeom prst="rect">
            <a:avLst/>
          </a:prstGeom>
        </p:spPr>
        <p:txBody>
          <a:bodyPr vert="horz" lIns="0" tIns="0" rIns="0" bIns="0"/>
          <a:lstStyle>
            <a:lvl1pPr marL="0" indent="0">
              <a:buNone/>
              <a:defRPr sz="2520" b="1">
                <a:latin typeface="+mj-lt"/>
              </a:defRPr>
            </a:lvl1pPr>
            <a:lvl2pPr marL="285120" indent="-254880">
              <a:buFont typeface="Arial"/>
              <a:buChar char="•"/>
              <a:defRPr sz="2400">
                <a:latin typeface="Georgia"/>
              </a:defRPr>
            </a:lvl2pPr>
            <a:lvl3pPr marL="552960" indent="-276480">
              <a:buFont typeface="Lucida Grande"/>
              <a:buChar char="-"/>
              <a:defRPr sz="1920" i="1">
                <a:latin typeface="Georgia"/>
                <a:cs typeface="Georgia"/>
              </a:defRPr>
            </a:lvl3pPr>
            <a:lvl4pPr marL="950400" indent="-233280">
              <a:buFont typeface="Arial"/>
              <a:buChar char="•"/>
              <a:defRPr sz="1680" baseline="0">
                <a:latin typeface="Georgia"/>
              </a:defRPr>
            </a:lvl4pPr>
            <a:lvl5pPr marL="1304640" indent="-274320">
              <a:buFont typeface="Courier New"/>
              <a:buChar char="o"/>
              <a:defRPr sz="1560"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30.1.2019</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624418" y="5847608"/>
            <a:ext cx="10943167"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000" y="5654880"/>
            <a:ext cx="3298400" cy="1149120"/>
          </a:xfrm>
          <a:prstGeom prst="rect">
            <a:avLst/>
          </a:prstGeom>
        </p:spPr>
      </p:pic>
    </p:spTree>
    <p:extLst>
      <p:ext uri="{BB962C8B-B14F-4D97-AF65-F5344CB8AC3E}">
        <p14:creationId xmlns:p14="http://schemas.microsoft.com/office/powerpoint/2010/main" val="101269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71323" tIns="35662" rIns="71323" bIns="35662"/>
          <a:lstStyle/>
          <a:p>
            <a:r>
              <a:rPr lang="en-US" smtClean="0"/>
              <a:t>Click to edit Master title style</a:t>
            </a:r>
            <a:endParaRPr lang="fi-FI"/>
          </a:p>
        </p:txBody>
      </p:sp>
      <p:sp>
        <p:nvSpPr>
          <p:cNvPr id="3" name="Content Placeholder 2"/>
          <p:cNvSpPr>
            <a:spLocks noGrp="1"/>
          </p:cNvSpPr>
          <p:nvPr>
            <p:ph idx="1"/>
          </p:nvPr>
        </p:nvSpPr>
        <p:spPr>
          <a:xfrm>
            <a:off x="838200" y="1825625"/>
            <a:ext cx="10515600" cy="4351338"/>
          </a:xfrm>
          <a:prstGeom prst="rect">
            <a:avLst/>
          </a:prstGeom>
        </p:spPr>
        <p:txBody>
          <a:bodyPr lIns="71323" tIns="35662" rIns="71323" bIns="35662"/>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3CA0570E-9F7C-4F5D-A6FF-48D03FC23C17}" type="datetime1">
              <a:rPr lang="fi-FI" smtClean="0"/>
              <a:t>30.1.2019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DCA0D39-B99A-4D55-A893-4FB3F7DEE112}" type="slidenum">
              <a:rPr lang="fi-FI" smtClean="0"/>
              <a:t>‹#›</a:t>
            </a:fld>
            <a:endParaRPr lang="fi-FI"/>
          </a:p>
        </p:txBody>
      </p:sp>
    </p:spTree>
    <p:extLst>
      <p:ext uri="{BB962C8B-B14F-4D97-AF65-F5344CB8AC3E}">
        <p14:creationId xmlns:p14="http://schemas.microsoft.com/office/powerpoint/2010/main" val="167879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914400"/>
            <a:ext cx="10972800" cy="5029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3" name="Date Placeholder 2"/>
          <p:cNvSpPr>
            <a:spLocks noGrp="1"/>
          </p:cNvSpPr>
          <p:nvPr>
            <p:ph type="dt" sz="half" idx="10"/>
          </p:nvPr>
        </p:nvSpPr>
        <p:spPr>
          <a:xfrm>
            <a:off x="6671733" y="6021389"/>
            <a:ext cx="4876800" cy="252412"/>
          </a:xfrm>
        </p:spPr>
        <p:txBody>
          <a:bodyPr/>
          <a:lstStyle>
            <a:lvl1pPr>
              <a:defRPr/>
            </a:lvl1pPr>
          </a:lstStyle>
          <a:p>
            <a:endParaRPr lang="en-US"/>
          </a:p>
        </p:txBody>
      </p:sp>
      <p:sp>
        <p:nvSpPr>
          <p:cNvPr id="4" name="Footer Placeholder 3"/>
          <p:cNvSpPr>
            <a:spLocks noGrp="1"/>
          </p:cNvSpPr>
          <p:nvPr>
            <p:ph type="ftr" sz="quarter" idx="11"/>
          </p:nvPr>
        </p:nvSpPr>
        <p:spPr>
          <a:xfrm>
            <a:off x="6096000" y="6308725"/>
            <a:ext cx="5486400" cy="252413"/>
          </a:xfrm>
        </p:spPr>
        <p:txBody>
          <a:bodyPr/>
          <a:lstStyle>
            <a:lvl1pPr>
              <a:defRPr/>
            </a:lvl1pPr>
          </a:lstStyle>
          <a:p>
            <a:r>
              <a:rPr lang="en-US"/>
              <a:t>Kul-14.4100, syksy 2009</a:t>
            </a:r>
          </a:p>
        </p:txBody>
      </p:sp>
      <p:sp>
        <p:nvSpPr>
          <p:cNvPr id="5" name="Slide Number Placeholder 4"/>
          <p:cNvSpPr>
            <a:spLocks noGrp="1"/>
          </p:cNvSpPr>
          <p:nvPr>
            <p:ph type="sldNum" sz="quarter" idx="12"/>
          </p:nvPr>
        </p:nvSpPr>
        <p:spPr>
          <a:xfrm>
            <a:off x="9179984" y="509589"/>
            <a:ext cx="2402416" cy="252412"/>
          </a:xfrm>
        </p:spPr>
        <p:txBody>
          <a:bodyPr/>
          <a:lstStyle>
            <a:lvl1pPr>
              <a:defRPr/>
            </a:lvl1pPr>
          </a:lstStyle>
          <a:p>
            <a:fld id="{935C433A-1CB7-4D44-9FA8-19BAAF85C7D1}" type="slidenum">
              <a:rPr lang="en-US"/>
              <a:pPr/>
              <a:t>‹#›</a:t>
            </a:fld>
            <a:endParaRPr lang="en-US"/>
          </a:p>
        </p:txBody>
      </p:sp>
    </p:spTree>
    <p:extLst>
      <p:ext uri="{BB962C8B-B14F-4D97-AF65-F5344CB8AC3E}">
        <p14:creationId xmlns:p14="http://schemas.microsoft.com/office/powerpoint/2010/main" val="74023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6742608" y="6021288"/>
            <a:ext cx="4826000" cy="158750"/>
          </a:xfrm>
          <a:prstGeom prst="rect">
            <a:avLst/>
          </a:prstGeom>
        </p:spPr>
        <p:txBody>
          <a:bodyPr vert="horz" lIns="91440" tIns="45720" rIns="0" bIns="45720" rtlCol="0" anchor="ctr"/>
          <a:lstStyle>
            <a:lvl1pPr algn="r">
              <a:defRPr sz="108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6742608" y="6180039"/>
            <a:ext cx="4826000" cy="185738"/>
          </a:xfrm>
          <a:prstGeom prst="rect">
            <a:avLst/>
          </a:prstGeom>
        </p:spPr>
        <p:txBody>
          <a:bodyPr vert="horz" lIns="91440" tIns="45720" rIns="0" bIns="45720" rtlCol="0" anchor="ctr"/>
          <a:lstStyle>
            <a:lvl1pPr algn="r">
              <a:defRPr sz="1080">
                <a:solidFill>
                  <a:schemeClr val="tx1">
                    <a:tint val="75000"/>
                  </a:schemeClr>
                </a:solidFill>
              </a:defRPr>
            </a:lvl1pPr>
          </a:lstStyle>
          <a:p>
            <a:pPr>
              <a:defRPr/>
            </a:pPr>
            <a:fld id="{ED520173-7D7F-4FBC-A781-33E654CAA422}" type="datetime1">
              <a:rPr lang="fi-FI" smtClean="0"/>
              <a:t>30.1.2019</a:t>
            </a:fld>
            <a:endParaRPr lang="fi-FI"/>
          </a:p>
        </p:txBody>
      </p:sp>
      <p:sp>
        <p:nvSpPr>
          <p:cNvPr id="9" name="Slide Number Placeholder 8"/>
          <p:cNvSpPr>
            <a:spLocks noGrp="1"/>
          </p:cNvSpPr>
          <p:nvPr>
            <p:ph type="sldNum" sz="quarter" idx="4"/>
          </p:nvPr>
        </p:nvSpPr>
        <p:spPr>
          <a:xfrm>
            <a:off x="6742608" y="6365777"/>
            <a:ext cx="4826000" cy="161926"/>
          </a:xfrm>
          <a:prstGeom prst="rect">
            <a:avLst/>
          </a:prstGeom>
        </p:spPr>
        <p:txBody>
          <a:bodyPr vert="horz" lIns="91440" tIns="45720" rIns="0" bIns="45720" rtlCol="0" anchor="ctr"/>
          <a:lstStyle>
            <a:lvl1pPr algn="r">
              <a:defRPr sz="1080">
                <a:solidFill>
                  <a:schemeClr val="tx1">
                    <a:tint val="75000"/>
                  </a:schemeClr>
                </a:solidFill>
              </a:defRPr>
            </a:lvl1pPr>
          </a:lstStyle>
          <a:p>
            <a:pPr>
              <a:defRPr/>
            </a:pPr>
            <a:fld id="{805BCDE0-955E-2A43-932A-046BF80DB991}" type="slidenum">
              <a:rPr lang="fi-FI"/>
              <a:pPr>
                <a:defRPr/>
              </a:pPr>
              <a:t>‹#›</a:t>
            </a:fld>
            <a:endParaRPr lang="fi-FI"/>
          </a:p>
        </p:txBody>
      </p:sp>
    </p:spTree>
    <p:extLst>
      <p:ext uri="{BB962C8B-B14F-4D97-AF65-F5344CB8AC3E}">
        <p14:creationId xmlns:p14="http://schemas.microsoft.com/office/powerpoint/2010/main" val="1829304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iming>
    <p:tnLst>
      <p:par>
        <p:cTn id="1" dur="indefinite" restart="never" nodeType="tmRoot"/>
      </p:par>
    </p:tnLst>
  </p:timing>
  <p:hf hdr="0" ftr="0"/>
  <p:txStyles>
    <p:titleStyle>
      <a:lvl1pPr algn="ctr" defTabSz="548640" rtl="0" eaLnBrk="1" fontAlgn="base" hangingPunct="1">
        <a:spcBef>
          <a:spcPct val="0"/>
        </a:spcBef>
        <a:spcAft>
          <a:spcPct val="0"/>
        </a:spcAft>
        <a:defRPr sz="5280" kern="1200">
          <a:solidFill>
            <a:schemeClr val="tx1"/>
          </a:solidFill>
          <a:latin typeface="+mj-lt"/>
          <a:ea typeface="ＭＳ Ｐゴシック" charset="0"/>
          <a:cs typeface="MS PGothic" pitchFamily="34" charset="-128"/>
        </a:defRPr>
      </a:lvl1pPr>
      <a:lvl2pPr algn="ctr" defTabSz="548640" rtl="0" eaLnBrk="1" fontAlgn="base" hangingPunct="1">
        <a:spcBef>
          <a:spcPct val="0"/>
        </a:spcBef>
        <a:spcAft>
          <a:spcPct val="0"/>
        </a:spcAft>
        <a:defRPr sz="5280">
          <a:solidFill>
            <a:schemeClr val="tx1"/>
          </a:solidFill>
          <a:latin typeface="Arial" pitchFamily="-65" charset="0"/>
          <a:ea typeface="ＭＳ Ｐゴシック" charset="0"/>
          <a:cs typeface="MS PGothic" pitchFamily="34" charset="-128"/>
        </a:defRPr>
      </a:lvl2pPr>
      <a:lvl3pPr algn="ctr" defTabSz="548640" rtl="0" eaLnBrk="1" fontAlgn="base" hangingPunct="1">
        <a:spcBef>
          <a:spcPct val="0"/>
        </a:spcBef>
        <a:spcAft>
          <a:spcPct val="0"/>
        </a:spcAft>
        <a:defRPr sz="5280">
          <a:solidFill>
            <a:schemeClr val="tx1"/>
          </a:solidFill>
          <a:latin typeface="Arial" pitchFamily="-65" charset="0"/>
          <a:ea typeface="ＭＳ Ｐゴシック" charset="0"/>
          <a:cs typeface="MS PGothic" pitchFamily="34" charset="-128"/>
        </a:defRPr>
      </a:lvl3pPr>
      <a:lvl4pPr algn="ctr" defTabSz="548640" rtl="0" eaLnBrk="1" fontAlgn="base" hangingPunct="1">
        <a:spcBef>
          <a:spcPct val="0"/>
        </a:spcBef>
        <a:spcAft>
          <a:spcPct val="0"/>
        </a:spcAft>
        <a:defRPr sz="5280">
          <a:solidFill>
            <a:schemeClr val="tx1"/>
          </a:solidFill>
          <a:latin typeface="Arial" pitchFamily="-65" charset="0"/>
          <a:ea typeface="ＭＳ Ｐゴシック" charset="0"/>
          <a:cs typeface="MS PGothic" pitchFamily="34" charset="-128"/>
        </a:defRPr>
      </a:lvl4pPr>
      <a:lvl5pPr algn="ctr" defTabSz="548640" rtl="0" eaLnBrk="1" fontAlgn="base" hangingPunct="1">
        <a:spcBef>
          <a:spcPct val="0"/>
        </a:spcBef>
        <a:spcAft>
          <a:spcPct val="0"/>
        </a:spcAft>
        <a:defRPr sz="5280">
          <a:solidFill>
            <a:schemeClr val="tx1"/>
          </a:solidFill>
          <a:latin typeface="Arial" pitchFamily="-65" charset="0"/>
          <a:ea typeface="ＭＳ Ｐゴシック" charset="0"/>
          <a:cs typeface="MS PGothic" pitchFamily="34" charset="-128"/>
        </a:defRPr>
      </a:lvl5pPr>
      <a:lvl6pPr marL="548640" algn="ctr" defTabSz="548640" rtl="0" eaLnBrk="1" fontAlgn="base" hangingPunct="1">
        <a:spcBef>
          <a:spcPct val="0"/>
        </a:spcBef>
        <a:spcAft>
          <a:spcPct val="0"/>
        </a:spcAft>
        <a:defRPr sz="5280">
          <a:solidFill>
            <a:schemeClr val="tx1"/>
          </a:solidFill>
          <a:latin typeface="Arial" pitchFamily="-65" charset="0"/>
          <a:ea typeface="ＭＳ Ｐゴシック" pitchFamily="-65" charset="-128"/>
          <a:cs typeface="ＭＳ Ｐゴシック" pitchFamily="-65" charset="-128"/>
        </a:defRPr>
      </a:lvl6pPr>
      <a:lvl7pPr marL="1097280" algn="ctr" defTabSz="548640" rtl="0" eaLnBrk="1" fontAlgn="base" hangingPunct="1">
        <a:spcBef>
          <a:spcPct val="0"/>
        </a:spcBef>
        <a:spcAft>
          <a:spcPct val="0"/>
        </a:spcAft>
        <a:defRPr sz="5280">
          <a:solidFill>
            <a:schemeClr val="tx1"/>
          </a:solidFill>
          <a:latin typeface="Arial" pitchFamily="-65" charset="0"/>
          <a:ea typeface="ＭＳ Ｐゴシック" pitchFamily="-65" charset="-128"/>
          <a:cs typeface="ＭＳ Ｐゴシック" pitchFamily="-65" charset="-128"/>
        </a:defRPr>
      </a:lvl7pPr>
      <a:lvl8pPr marL="1645920" algn="ctr" defTabSz="548640" rtl="0" eaLnBrk="1" fontAlgn="base" hangingPunct="1">
        <a:spcBef>
          <a:spcPct val="0"/>
        </a:spcBef>
        <a:spcAft>
          <a:spcPct val="0"/>
        </a:spcAft>
        <a:defRPr sz="5280">
          <a:solidFill>
            <a:schemeClr val="tx1"/>
          </a:solidFill>
          <a:latin typeface="Arial" pitchFamily="-65" charset="0"/>
          <a:ea typeface="ＭＳ Ｐゴシック" pitchFamily="-65" charset="-128"/>
          <a:cs typeface="ＭＳ Ｐゴシック" pitchFamily="-65" charset="-128"/>
        </a:defRPr>
      </a:lvl8pPr>
      <a:lvl9pPr marL="2194560" algn="ctr" defTabSz="548640" rtl="0" eaLnBrk="1" fontAlgn="base" hangingPunct="1">
        <a:spcBef>
          <a:spcPct val="0"/>
        </a:spcBef>
        <a:spcAft>
          <a:spcPct val="0"/>
        </a:spcAft>
        <a:defRPr sz="5280">
          <a:solidFill>
            <a:schemeClr val="tx1"/>
          </a:solidFill>
          <a:latin typeface="Arial" pitchFamily="-65" charset="0"/>
          <a:ea typeface="ＭＳ Ｐゴシック" pitchFamily="-65" charset="-128"/>
          <a:cs typeface="ＭＳ Ｐゴシック" pitchFamily="-65" charset="-128"/>
        </a:defRPr>
      </a:lvl9pPr>
    </p:titleStyle>
    <p:bodyStyle>
      <a:lvl1pPr marL="411480" indent="-411480" algn="l" defTabSz="548640" rtl="0" eaLnBrk="1" fontAlgn="base" hangingPunct="1">
        <a:spcBef>
          <a:spcPct val="20000"/>
        </a:spcBef>
        <a:spcAft>
          <a:spcPct val="0"/>
        </a:spcAft>
        <a:buFont typeface="Arial" charset="0"/>
        <a:buChar char="•"/>
        <a:defRPr sz="3840" kern="1200">
          <a:solidFill>
            <a:schemeClr val="tx1"/>
          </a:solidFill>
          <a:latin typeface="+mn-lt"/>
          <a:ea typeface="ＭＳ Ｐゴシック" charset="0"/>
          <a:cs typeface="MS PGothic" pitchFamily="34" charset="-128"/>
        </a:defRPr>
      </a:lvl1pPr>
      <a:lvl2pPr marL="891540" indent="-342900" algn="l" defTabSz="548640" rtl="0" eaLnBrk="1" fontAlgn="base" hangingPunct="1">
        <a:spcBef>
          <a:spcPct val="20000"/>
        </a:spcBef>
        <a:spcAft>
          <a:spcPct val="0"/>
        </a:spcAft>
        <a:buFont typeface="Arial" charset="0"/>
        <a:buChar char="–"/>
        <a:defRPr sz="3360" kern="1200">
          <a:solidFill>
            <a:schemeClr val="tx1"/>
          </a:solidFill>
          <a:latin typeface="+mn-lt"/>
          <a:ea typeface="MS PGothic" pitchFamily="34" charset="-128"/>
          <a:cs typeface="MS PGothic" charset="0"/>
        </a:defRPr>
      </a:lvl2pPr>
      <a:lvl3pPr marL="1371600" indent="-274320" algn="l" defTabSz="548640" rtl="0" eaLnBrk="1" fontAlgn="base" hangingPunct="1">
        <a:spcBef>
          <a:spcPct val="20000"/>
        </a:spcBef>
        <a:spcAft>
          <a:spcPct val="0"/>
        </a:spcAft>
        <a:buFont typeface="Arial" charset="0"/>
        <a:buChar char="•"/>
        <a:defRPr sz="2880" kern="1200">
          <a:solidFill>
            <a:schemeClr val="tx1"/>
          </a:solidFill>
          <a:latin typeface="+mn-lt"/>
          <a:ea typeface="ヒラギノ角ゴ Pro W3" charset="-128"/>
          <a:cs typeface="ヒラギノ角ゴ Pro W3" charset="-128"/>
        </a:defRPr>
      </a:lvl3pPr>
      <a:lvl4pPr marL="1920240" indent="-274320" algn="l" defTabSz="54864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0"/>
        </a:defRPr>
      </a:lvl4pPr>
      <a:lvl5pPr marL="2468880" indent="-274320" algn="l" defTabSz="54864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S PGothic" pitchFamily="34" charset="-128"/>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440.png"/><Relationship Id="rId16"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0.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26.png"/><Relationship Id="rId3" Type="http://schemas.microsoft.com/office/2007/relationships/media" Target="../media/media3.mp4"/><Relationship Id="rId7" Type="http://schemas.openxmlformats.org/officeDocument/2006/relationships/slideLayout" Target="../slideLayouts/slideLayout6.xml"/><Relationship Id="rId12"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24.png"/><Relationship Id="rId5" Type="http://schemas.microsoft.com/office/2007/relationships/media" Target="../media/media4.mp4"/><Relationship Id="rId10" Type="http://schemas.openxmlformats.org/officeDocument/2006/relationships/image" Target="../media/image23.gif"/><Relationship Id="rId4" Type="http://schemas.openxmlformats.org/officeDocument/2006/relationships/video" Target="../media/media3.mp4"/><Relationship Id="rId9" Type="http://schemas.openxmlformats.org/officeDocument/2006/relationships/image" Target="../media/image22.gif"/></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6.avi"/><Relationship Id="rId7"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5" Type="http://schemas.microsoft.com/office/2007/relationships/media" Target="../media/media7.mp4"/><Relationship Id="rId10" Type="http://schemas.openxmlformats.org/officeDocument/2006/relationships/image" Target="../media/image29.png"/><Relationship Id="rId4" Type="http://schemas.openxmlformats.org/officeDocument/2006/relationships/video" Target="../media/media6.avi"/><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sz="4320" dirty="0"/>
              <a:t>EEN-E2002 Combustion Technology</a:t>
            </a:r>
            <a:br>
              <a:rPr lang="fi-FI" sz="4320" dirty="0"/>
            </a:br>
            <a:r>
              <a:rPr lang="fi-FI" sz="4320" dirty="0"/>
              <a:t/>
            </a:r>
            <a:br>
              <a:rPr lang="fi-FI" sz="4320" dirty="0"/>
            </a:br>
            <a:r>
              <a:rPr lang="fi-FI" sz="4320" dirty="0" smtClean="0"/>
              <a:t>LE2 </a:t>
            </a:r>
            <a:r>
              <a:rPr lang="fi-FI" sz="4320" dirty="0" err="1" smtClean="0"/>
              <a:t>advice</a:t>
            </a:r>
            <a:r>
              <a:rPr lang="fi-FI" sz="4320" dirty="0" smtClean="0"/>
              <a:t> session</a:t>
            </a:r>
            <a:endParaRPr lang="fi-FI" sz="4320" dirty="0"/>
          </a:p>
        </p:txBody>
      </p:sp>
      <p:sp>
        <p:nvSpPr>
          <p:cNvPr id="3" name="Subtitle 2"/>
          <p:cNvSpPr>
            <a:spLocks noGrp="1"/>
          </p:cNvSpPr>
          <p:nvPr>
            <p:ph type="subTitle" idx="1"/>
          </p:nvPr>
        </p:nvSpPr>
        <p:spPr>
          <a:xfrm>
            <a:off x="1171577" y="5315698"/>
            <a:ext cx="9763361" cy="792000"/>
          </a:xfrm>
        </p:spPr>
        <p:txBody>
          <a:bodyPr>
            <a:normAutofit lnSpcReduction="10000"/>
          </a:bodyPr>
          <a:lstStyle/>
          <a:p>
            <a:pPr algn="r"/>
            <a:endParaRPr lang="fi-FI" dirty="0" smtClean="0"/>
          </a:p>
          <a:p>
            <a:pPr algn="r"/>
            <a:endParaRPr lang="fi-FI" dirty="0"/>
          </a:p>
          <a:p>
            <a:pPr algn="r"/>
            <a:r>
              <a:rPr lang="fi-FI" dirty="0" smtClean="0"/>
              <a:t>18.01.2019, </a:t>
            </a:r>
            <a:r>
              <a:rPr lang="fi-FI" dirty="0" err="1" smtClean="0"/>
              <a:t>Jonny</a:t>
            </a:r>
            <a:endParaRPr lang="fi-FI" dirty="0"/>
          </a:p>
        </p:txBody>
      </p:sp>
    </p:spTree>
    <p:extLst>
      <p:ext uri="{BB962C8B-B14F-4D97-AF65-F5344CB8AC3E}">
        <p14:creationId xmlns:p14="http://schemas.microsoft.com/office/powerpoint/2010/main" val="17823308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pPr>
              <a:defRPr/>
            </a:pPr>
            <a:fld id="{24CBB682-87B2-4236-AF78-B49807E7713E}" type="datetime1">
              <a:rPr lang="fi-FI" smtClean="0"/>
              <a:t>30.1.2019</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10</a:t>
            </a:fld>
            <a:endParaRPr lang="fi-FI"/>
          </a:p>
        </p:txBody>
      </p:sp>
      <p:sp>
        <p:nvSpPr>
          <p:cNvPr id="6" name="Title 1"/>
          <p:cNvSpPr>
            <a:spLocks noGrp="1"/>
          </p:cNvSpPr>
          <p:nvPr>
            <p:ph type="ctrTitle"/>
          </p:nvPr>
        </p:nvSpPr>
        <p:spPr>
          <a:xfrm>
            <a:off x="624418" y="318135"/>
            <a:ext cx="10943167" cy="1195798"/>
          </a:xfrm>
        </p:spPr>
        <p:txBody>
          <a:bodyPr/>
          <a:lstStyle/>
          <a:p>
            <a:r>
              <a:rPr lang="en-US" dirty="0"/>
              <a:t>CI and SI combustion processes </a:t>
            </a:r>
            <a:endParaRPr lang="fi-FI"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762" y="1221833"/>
            <a:ext cx="4695238" cy="3733333"/>
          </a:xfrm>
          <a:prstGeom prst="rect">
            <a:avLst/>
          </a:prstGeom>
        </p:spPr>
      </p:pic>
      <p:graphicFrame>
        <p:nvGraphicFramePr>
          <p:cNvPr id="10" name="Table 9"/>
          <p:cNvGraphicFramePr>
            <a:graphicFrameLocks noGrp="1"/>
          </p:cNvGraphicFramePr>
          <p:nvPr>
            <p:extLst/>
          </p:nvPr>
        </p:nvGraphicFramePr>
        <p:xfrm>
          <a:off x="330200" y="1513933"/>
          <a:ext cx="7023099" cy="3672840"/>
        </p:xfrm>
        <a:graphic>
          <a:graphicData uri="http://schemas.openxmlformats.org/drawingml/2006/table">
            <a:tbl>
              <a:tblPr firstRow="1" bandRow="1">
                <a:tableStyleId>{5C22544A-7EE6-4342-B048-85BDC9FD1C3A}</a:tableStyleId>
              </a:tblPr>
              <a:tblGrid>
                <a:gridCol w="2341033">
                  <a:extLst>
                    <a:ext uri="{9D8B030D-6E8A-4147-A177-3AD203B41FA5}">
                      <a16:colId xmlns:a16="http://schemas.microsoft.com/office/drawing/2014/main" val="1356428194"/>
                    </a:ext>
                  </a:extLst>
                </a:gridCol>
                <a:gridCol w="2341033">
                  <a:extLst>
                    <a:ext uri="{9D8B030D-6E8A-4147-A177-3AD203B41FA5}">
                      <a16:colId xmlns:a16="http://schemas.microsoft.com/office/drawing/2014/main" val="980922957"/>
                    </a:ext>
                  </a:extLst>
                </a:gridCol>
                <a:gridCol w="2341033">
                  <a:extLst>
                    <a:ext uri="{9D8B030D-6E8A-4147-A177-3AD203B41FA5}">
                      <a16:colId xmlns:a16="http://schemas.microsoft.com/office/drawing/2014/main" val="1306934609"/>
                    </a:ext>
                  </a:extLst>
                </a:gridCol>
              </a:tblGrid>
              <a:tr h="370840">
                <a:tc>
                  <a:txBody>
                    <a:bodyPr/>
                    <a:lstStyle/>
                    <a:p>
                      <a:r>
                        <a:rPr lang="fi-FI" sz="1200" dirty="0" err="1" smtClean="0"/>
                        <a:t>Parameter</a:t>
                      </a:r>
                      <a:endParaRPr lang="fi-FI" sz="1200" dirty="0"/>
                    </a:p>
                  </a:txBody>
                  <a:tcPr/>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fi-FI" sz="1200" dirty="0" smtClean="0"/>
                        <a:t>SI</a:t>
                      </a:r>
                    </a:p>
                  </a:txBody>
                  <a:tcPr/>
                </a:tc>
                <a:tc>
                  <a:txBody>
                    <a:bodyPr/>
                    <a:lstStyle/>
                    <a:p>
                      <a:r>
                        <a:rPr lang="fi-FI" sz="1200" dirty="0" smtClean="0"/>
                        <a:t>CI</a:t>
                      </a:r>
                      <a:endParaRPr lang="fi-FI" sz="1200" dirty="0"/>
                    </a:p>
                  </a:txBody>
                  <a:tcPr/>
                </a:tc>
                <a:extLst>
                  <a:ext uri="{0D108BD9-81ED-4DB2-BD59-A6C34878D82A}">
                    <a16:rowId xmlns:a16="http://schemas.microsoft.com/office/drawing/2014/main" val="2107311960"/>
                  </a:ext>
                </a:extLst>
              </a:tr>
              <a:tr h="370840">
                <a:tc>
                  <a:txBody>
                    <a:bodyPr/>
                    <a:lstStyle/>
                    <a:p>
                      <a:r>
                        <a:rPr lang="fi-FI" sz="1200" dirty="0" err="1" smtClean="0"/>
                        <a:t>Fuel</a:t>
                      </a:r>
                      <a:endParaRPr lang="fi-FI" sz="1200" dirty="0"/>
                    </a:p>
                  </a:txBody>
                  <a:tcPr/>
                </a:tc>
                <a:tc>
                  <a:txBody>
                    <a:bodyPr/>
                    <a:lstStyle/>
                    <a:p>
                      <a:r>
                        <a:rPr lang="en-US" sz="1200" dirty="0" smtClean="0"/>
                        <a:t>highly volatile fuels with high self ignition temperatures </a:t>
                      </a:r>
                      <a:endParaRPr lang="fi-FI" sz="1200" dirty="0"/>
                    </a:p>
                  </a:txBody>
                  <a:tcPr/>
                </a:tc>
                <a:tc>
                  <a:txBody>
                    <a:bodyPr/>
                    <a:lstStyle/>
                    <a:p>
                      <a:r>
                        <a:rPr lang="en-US" sz="1200" dirty="0" smtClean="0"/>
                        <a:t>non volatile fuels whose self ignition temperature is comparatively lower.</a:t>
                      </a:r>
                      <a:endParaRPr lang="fi-FI" sz="1200" dirty="0"/>
                    </a:p>
                  </a:txBody>
                  <a:tcPr/>
                </a:tc>
                <a:extLst>
                  <a:ext uri="{0D108BD9-81ED-4DB2-BD59-A6C34878D82A}">
                    <a16:rowId xmlns:a16="http://schemas.microsoft.com/office/drawing/2014/main" val="2924791008"/>
                  </a:ext>
                </a:extLst>
              </a:tr>
              <a:tr h="370840">
                <a:tc>
                  <a:txBody>
                    <a:bodyPr/>
                    <a:lstStyle/>
                    <a:p>
                      <a:r>
                        <a:rPr lang="fi-FI" sz="1200" dirty="0" err="1" smtClean="0"/>
                        <a:t>Fuel</a:t>
                      </a:r>
                      <a:r>
                        <a:rPr lang="fi-FI" sz="1200" baseline="0" dirty="0" smtClean="0"/>
                        <a:t> </a:t>
                      </a:r>
                      <a:r>
                        <a:rPr lang="fi-FI" sz="1200" baseline="0" dirty="0" err="1" smtClean="0"/>
                        <a:t>Injection</a:t>
                      </a:r>
                      <a:endParaRPr lang="fi-FI" sz="1200" dirty="0"/>
                    </a:p>
                  </a:txBody>
                  <a:tcPr/>
                </a:tc>
                <a:tc>
                  <a:txBody>
                    <a:bodyPr/>
                    <a:lstStyle/>
                    <a:p>
                      <a:r>
                        <a:rPr lang="fi-FI" sz="1200" dirty="0" smtClean="0"/>
                        <a:t>Port </a:t>
                      </a:r>
                      <a:r>
                        <a:rPr lang="fi-FI" sz="1200" dirty="0" err="1" smtClean="0"/>
                        <a:t>Fuel</a:t>
                      </a:r>
                      <a:r>
                        <a:rPr lang="fi-FI" sz="1200" dirty="0" smtClean="0"/>
                        <a:t> </a:t>
                      </a:r>
                      <a:r>
                        <a:rPr lang="fi-FI" sz="1200" dirty="0" err="1" smtClean="0"/>
                        <a:t>Injection</a:t>
                      </a:r>
                      <a:r>
                        <a:rPr lang="fi-FI" sz="1200" dirty="0" smtClean="0"/>
                        <a:t>(PFI), </a:t>
                      </a:r>
                      <a:r>
                        <a:rPr lang="fi-FI" sz="1200" dirty="0" err="1" smtClean="0"/>
                        <a:t>Gasoline</a:t>
                      </a:r>
                      <a:r>
                        <a:rPr lang="fi-FI" sz="1200" baseline="0" dirty="0" smtClean="0"/>
                        <a:t> Direct </a:t>
                      </a:r>
                      <a:r>
                        <a:rPr lang="fi-FI" sz="1200" baseline="0" dirty="0" err="1" smtClean="0"/>
                        <a:t>injection</a:t>
                      </a:r>
                      <a:r>
                        <a:rPr lang="fi-FI" sz="1200" baseline="0" dirty="0" smtClean="0"/>
                        <a:t>(GDI)</a:t>
                      </a:r>
                      <a:endParaRPr lang="fi-FI" sz="1200" dirty="0"/>
                    </a:p>
                  </a:txBody>
                  <a:tcPr/>
                </a:tc>
                <a:tc>
                  <a:txBody>
                    <a:bodyPr/>
                    <a:lstStyle/>
                    <a:p>
                      <a:r>
                        <a:rPr lang="fi-FI" sz="1200" dirty="0" err="1" smtClean="0"/>
                        <a:t>Common</a:t>
                      </a:r>
                      <a:r>
                        <a:rPr lang="fi-FI" sz="1200" baseline="0" dirty="0" smtClean="0"/>
                        <a:t> </a:t>
                      </a:r>
                      <a:r>
                        <a:rPr lang="fi-FI" sz="1200" baseline="0" dirty="0" err="1" smtClean="0"/>
                        <a:t>Rial</a:t>
                      </a:r>
                      <a:r>
                        <a:rPr lang="fi-FI" sz="1200" baseline="0" dirty="0" smtClean="0"/>
                        <a:t> Direct </a:t>
                      </a:r>
                      <a:r>
                        <a:rPr lang="fi-FI" sz="1200" baseline="0" dirty="0" err="1" smtClean="0"/>
                        <a:t>Injection</a:t>
                      </a:r>
                      <a:endParaRPr lang="fi-FI" sz="1200" dirty="0"/>
                    </a:p>
                  </a:txBody>
                  <a:tcPr/>
                </a:tc>
                <a:extLst>
                  <a:ext uri="{0D108BD9-81ED-4DB2-BD59-A6C34878D82A}">
                    <a16:rowId xmlns:a16="http://schemas.microsoft.com/office/drawing/2014/main" val="3392390413"/>
                  </a:ext>
                </a:extLst>
              </a:tr>
              <a:tr h="370840">
                <a:tc>
                  <a:txBody>
                    <a:bodyPr/>
                    <a:lstStyle/>
                    <a:p>
                      <a:r>
                        <a:rPr lang="fi-FI" sz="1200" dirty="0" err="1" smtClean="0"/>
                        <a:t>Injection</a:t>
                      </a:r>
                      <a:r>
                        <a:rPr lang="fi-FI" sz="1200" dirty="0" smtClean="0"/>
                        <a:t> </a:t>
                      </a:r>
                      <a:r>
                        <a:rPr lang="fi-FI" sz="1200" dirty="0" err="1" smtClean="0"/>
                        <a:t>Pressure</a:t>
                      </a:r>
                      <a:endParaRPr lang="fi-FI" sz="1200" dirty="0"/>
                    </a:p>
                  </a:txBody>
                  <a:tcPr/>
                </a:tc>
                <a:tc>
                  <a:txBody>
                    <a:bodyPr/>
                    <a:lstStyle/>
                    <a:p>
                      <a:r>
                        <a:rPr lang="fi-FI" sz="1200" dirty="0" smtClean="0"/>
                        <a:t>PFI: </a:t>
                      </a:r>
                      <a:r>
                        <a:rPr lang="fi-FI" sz="1200" dirty="0" err="1" smtClean="0"/>
                        <a:t>lower</a:t>
                      </a:r>
                      <a:r>
                        <a:rPr lang="fi-FI" sz="1200" dirty="0" smtClean="0"/>
                        <a:t> </a:t>
                      </a:r>
                      <a:r>
                        <a:rPr lang="fi-FI" sz="1200" dirty="0" err="1" smtClean="0"/>
                        <a:t>than</a:t>
                      </a:r>
                      <a:r>
                        <a:rPr lang="fi-FI" sz="1200" dirty="0" smtClean="0"/>
                        <a:t> 10bar</a:t>
                      </a:r>
                    </a:p>
                    <a:p>
                      <a:r>
                        <a:rPr lang="fi-FI" sz="1200" dirty="0" smtClean="0"/>
                        <a:t>GDI:50-600bar</a:t>
                      </a:r>
                      <a:endParaRPr lang="fi-FI" sz="1200" dirty="0"/>
                    </a:p>
                  </a:txBody>
                  <a:tcPr/>
                </a:tc>
                <a:tc>
                  <a:txBody>
                    <a:bodyPr/>
                    <a:lstStyle/>
                    <a:p>
                      <a:r>
                        <a:rPr lang="fi-FI" sz="1200" dirty="0" smtClean="0"/>
                        <a:t>CRI: 800-3000bar</a:t>
                      </a:r>
                      <a:endParaRPr lang="fi-FI" sz="1200" dirty="0"/>
                    </a:p>
                  </a:txBody>
                  <a:tcPr/>
                </a:tc>
                <a:extLst>
                  <a:ext uri="{0D108BD9-81ED-4DB2-BD59-A6C34878D82A}">
                    <a16:rowId xmlns:a16="http://schemas.microsoft.com/office/drawing/2014/main" val="1870478576"/>
                  </a:ext>
                </a:extLst>
              </a:tr>
              <a:tr h="370840">
                <a:tc>
                  <a:txBody>
                    <a:bodyPr/>
                    <a:lstStyle/>
                    <a:p>
                      <a:r>
                        <a:rPr lang="fi-FI" sz="1200" dirty="0" err="1" smtClean="0"/>
                        <a:t>Timing</a:t>
                      </a:r>
                      <a:r>
                        <a:rPr lang="fi-FI" sz="1200" dirty="0" smtClean="0"/>
                        <a:t> </a:t>
                      </a:r>
                      <a:r>
                        <a:rPr lang="fi-FI" sz="1200" dirty="0" err="1" smtClean="0"/>
                        <a:t>Delay</a:t>
                      </a:r>
                      <a:endParaRPr lang="fi-FI" sz="1200" dirty="0"/>
                    </a:p>
                  </a:txBody>
                  <a:tcPr/>
                </a:tc>
                <a:tc>
                  <a:txBody>
                    <a:bodyPr/>
                    <a:lstStyle/>
                    <a:p>
                      <a:r>
                        <a:rPr lang="fi-FI" sz="1200" dirty="0" err="1" smtClean="0"/>
                        <a:t>Depend</a:t>
                      </a:r>
                      <a:r>
                        <a:rPr lang="fi-FI" sz="1200" baseline="0" dirty="0" err="1" smtClean="0"/>
                        <a:t>s</a:t>
                      </a:r>
                      <a:r>
                        <a:rPr lang="fi-FI" sz="1200" baseline="0" dirty="0" smtClean="0"/>
                        <a:t> to </a:t>
                      </a:r>
                      <a:r>
                        <a:rPr lang="fi-FI" sz="1200" baseline="0" dirty="0" err="1" smtClean="0"/>
                        <a:t>the</a:t>
                      </a:r>
                      <a:r>
                        <a:rPr lang="fi-FI" sz="1200" baseline="0" dirty="0" smtClean="0"/>
                        <a:t> </a:t>
                      </a:r>
                      <a:r>
                        <a:rPr lang="fi-FI" sz="1200" baseline="0" dirty="0" err="1" smtClean="0"/>
                        <a:t>spark</a:t>
                      </a:r>
                      <a:r>
                        <a:rPr lang="fi-FI" sz="1200" baseline="0" dirty="0" smtClean="0"/>
                        <a:t> </a:t>
                      </a:r>
                      <a:r>
                        <a:rPr lang="fi-FI" sz="1200" baseline="0" dirty="0" err="1" smtClean="0"/>
                        <a:t>timing</a:t>
                      </a:r>
                      <a:r>
                        <a:rPr lang="fi-FI" sz="1200" baseline="0" dirty="0" smtClean="0"/>
                        <a:t>,</a:t>
                      </a:r>
                    </a:p>
                    <a:p>
                      <a:r>
                        <a:rPr lang="fi-FI" sz="1200" baseline="0" dirty="0" err="1" smtClean="0"/>
                        <a:t>Relatively</a:t>
                      </a:r>
                      <a:r>
                        <a:rPr lang="fi-FI" sz="1200" baseline="0" dirty="0" smtClean="0"/>
                        <a:t> long</a:t>
                      </a:r>
                      <a:endParaRPr lang="fi-FI" sz="1200" dirty="0"/>
                    </a:p>
                  </a:txBody>
                  <a:tcPr/>
                </a:tc>
                <a:tc>
                  <a:txBody>
                    <a:bodyPr/>
                    <a:lstStyle/>
                    <a:p>
                      <a:r>
                        <a:rPr lang="fi-FI" sz="1200" dirty="0" err="1" smtClean="0"/>
                        <a:t>Denpends</a:t>
                      </a:r>
                      <a:r>
                        <a:rPr lang="fi-FI" sz="1200" baseline="0" dirty="0" smtClean="0"/>
                        <a:t> on </a:t>
                      </a:r>
                      <a:r>
                        <a:rPr lang="fi-FI" sz="1200" baseline="0" dirty="0" err="1" smtClean="0"/>
                        <a:t>the</a:t>
                      </a:r>
                      <a:r>
                        <a:rPr lang="fi-FI" sz="1200" baseline="0" dirty="0" smtClean="0"/>
                        <a:t> </a:t>
                      </a:r>
                      <a:r>
                        <a:rPr lang="fi-FI" sz="1200" baseline="0" dirty="0" err="1" smtClean="0"/>
                        <a:t>fuel</a:t>
                      </a:r>
                      <a:r>
                        <a:rPr lang="fi-FI" sz="1200" baseline="0" dirty="0" smtClean="0"/>
                        <a:t> </a:t>
                      </a:r>
                      <a:r>
                        <a:rPr lang="fi-FI" sz="1200" baseline="0" dirty="0" err="1" smtClean="0"/>
                        <a:t>properties</a:t>
                      </a:r>
                      <a:r>
                        <a:rPr lang="fi-FI" sz="1200" baseline="0" dirty="0" smtClean="0"/>
                        <a:t> (</a:t>
                      </a:r>
                      <a:r>
                        <a:rPr lang="fi-FI" sz="1200" baseline="0" dirty="0" err="1" smtClean="0"/>
                        <a:t>e.g</a:t>
                      </a:r>
                      <a:r>
                        <a:rPr lang="fi-FI" sz="1200" baseline="0" dirty="0" smtClean="0"/>
                        <a:t>. CN, etc.), </a:t>
                      </a:r>
                      <a:r>
                        <a:rPr lang="fi-FI" sz="1200" baseline="0" dirty="0" err="1" smtClean="0"/>
                        <a:t>charge</a:t>
                      </a:r>
                      <a:r>
                        <a:rPr lang="fi-FI" sz="1200" baseline="0" dirty="0" smtClean="0"/>
                        <a:t> air </a:t>
                      </a:r>
                      <a:r>
                        <a:rPr lang="fi-FI" sz="1200" baseline="0" dirty="0" err="1" smtClean="0"/>
                        <a:t>temeprature</a:t>
                      </a:r>
                      <a:r>
                        <a:rPr lang="fi-FI" sz="1200" baseline="0" dirty="0" smtClean="0"/>
                        <a:t>, and </a:t>
                      </a:r>
                      <a:r>
                        <a:rPr lang="fi-FI" sz="1200" baseline="0" dirty="0" err="1" smtClean="0"/>
                        <a:t>compression</a:t>
                      </a:r>
                      <a:r>
                        <a:rPr lang="fi-FI" sz="1200" baseline="0" dirty="0" smtClean="0"/>
                        <a:t> </a:t>
                      </a:r>
                      <a:r>
                        <a:rPr lang="fi-FI" sz="1200" baseline="0" dirty="0" err="1" smtClean="0"/>
                        <a:t>ratio</a:t>
                      </a:r>
                      <a:r>
                        <a:rPr lang="fi-FI" sz="1200" baseline="0" dirty="0" smtClean="0"/>
                        <a:t>.</a:t>
                      </a:r>
                    </a:p>
                    <a:p>
                      <a:pPr marL="0" marR="0" lvl="0" indent="0" algn="l" defTabSz="548640" rtl="0" eaLnBrk="1" fontAlgn="auto" latinLnBrk="0" hangingPunct="1">
                        <a:lnSpc>
                          <a:spcPct val="100000"/>
                        </a:lnSpc>
                        <a:spcBef>
                          <a:spcPts val="0"/>
                        </a:spcBef>
                        <a:spcAft>
                          <a:spcPts val="0"/>
                        </a:spcAft>
                        <a:buClrTx/>
                        <a:buSzTx/>
                        <a:buFontTx/>
                        <a:buNone/>
                        <a:tabLst/>
                        <a:defRPr/>
                      </a:pPr>
                      <a:r>
                        <a:rPr lang="fi-FI" sz="1200" baseline="0" dirty="0" err="1" smtClean="0"/>
                        <a:t>Relatively</a:t>
                      </a:r>
                      <a:r>
                        <a:rPr lang="fi-FI" sz="1200" baseline="0" dirty="0" smtClean="0"/>
                        <a:t> </a:t>
                      </a:r>
                      <a:r>
                        <a:rPr lang="fi-FI" sz="1200" baseline="0" dirty="0" err="1" smtClean="0"/>
                        <a:t>short</a:t>
                      </a:r>
                      <a:endParaRPr lang="fi-FI" sz="1200" dirty="0" smtClean="0"/>
                    </a:p>
                  </a:txBody>
                  <a:tcPr/>
                </a:tc>
                <a:extLst>
                  <a:ext uri="{0D108BD9-81ED-4DB2-BD59-A6C34878D82A}">
                    <a16:rowId xmlns:a16="http://schemas.microsoft.com/office/drawing/2014/main" val="1135283413"/>
                  </a:ext>
                </a:extLst>
              </a:tr>
              <a:tr h="370840">
                <a:tc>
                  <a:txBody>
                    <a:bodyPr/>
                    <a:lstStyle/>
                    <a:p>
                      <a:r>
                        <a:rPr lang="en-US" sz="1200" kern="1200" dirty="0" smtClean="0">
                          <a:solidFill>
                            <a:schemeClr val="dk1"/>
                          </a:solidFill>
                          <a:latin typeface="+mn-lt"/>
                          <a:ea typeface="+mn-ea"/>
                          <a:cs typeface="+mn-cs"/>
                        </a:rPr>
                        <a:t>Method of ignition</a:t>
                      </a:r>
                      <a:endParaRPr lang="fi-FI" sz="1200" kern="1200" dirty="0">
                        <a:solidFill>
                          <a:schemeClr val="dk1"/>
                        </a:solidFill>
                        <a:latin typeface="+mn-lt"/>
                        <a:ea typeface="+mn-ea"/>
                        <a:cs typeface="+mn-cs"/>
                      </a:endParaRPr>
                    </a:p>
                  </a:txBody>
                  <a:tcPr/>
                </a:tc>
                <a:tc>
                  <a:txBody>
                    <a:bodyPr/>
                    <a:lstStyle/>
                    <a:p>
                      <a:r>
                        <a:rPr lang="fi-FI" sz="1200" kern="1200" dirty="0" err="1" smtClean="0">
                          <a:solidFill>
                            <a:schemeClr val="dk1"/>
                          </a:solidFill>
                          <a:latin typeface="+mn-lt"/>
                          <a:ea typeface="+mn-ea"/>
                          <a:cs typeface="+mn-cs"/>
                        </a:rPr>
                        <a:t>Spark</a:t>
                      </a:r>
                      <a:r>
                        <a:rPr lang="fi-FI" sz="1200" kern="1200" dirty="0" smtClean="0">
                          <a:solidFill>
                            <a:schemeClr val="dk1"/>
                          </a:solidFill>
                          <a:latin typeface="+mn-lt"/>
                          <a:ea typeface="+mn-ea"/>
                          <a:cs typeface="+mn-cs"/>
                        </a:rPr>
                        <a:t> </a:t>
                      </a:r>
                      <a:r>
                        <a:rPr lang="fi-FI" sz="1200" kern="1200" dirty="0" err="1" smtClean="0">
                          <a:solidFill>
                            <a:schemeClr val="dk1"/>
                          </a:solidFill>
                          <a:latin typeface="+mn-lt"/>
                          <a:ea typeface="+mn-ea"/>
                          <a:cs typeface="+mn-cs"/>
                        </a:rPr>
                        <a:t>ignition</a:t>
                      </a:r>
                      <a:endParaRPr lang="fi-FI" sz="1200" kern="1200" dirty="0">
                        <a:solidFill>
                          <a:schemeClr val="dk1"/>
                        </a:solidFill>
                        <a:latin typeface="+mn-lt"/>
                        <a:ea typeface="+mn-ea"/>
                        <a:cs typeface="+mn-cs"/>
                      </a:endParaRPr>
                    </a:p>
                  </a:txBody>
                  <a:tcPr/>
                </a:tc>
                <a:tc>
                  <a:txBody>
                    <a:bodyPr/>
                    <a:lstStyle/>
                    <a:p>
                      <a:r>
                        <a:rPr lang="fi-FI" sz="1200" kern="1200" dirty="0" err="1" smtClean="0">
                          <a:solidFill>
                            <a:schemeClr val="dk1"/>
                          </a:solidFill>
                          <a:latin typeface="+mn-lt"/>
                          <a:ea typeface="+mn-ea"/>
                          <a:cs typeface="+mn-cs"/>
                        </a:rPr>
                        <a:t>Compressed</a:t>
                      </a:r>
                      <a:r>
                        <a:rPr lang="fi-FI" sz="1200" kern="1200" baseline="0" dirty="0" smtClean="0">
                          <a:solidFill>
                            <a:schemeClr val="dk1"/>
                          </a:solidFill>
                          <a:latin typeface="+mn-lt"/>
                          <a:ea typeface="+mn-ea"/>
                          <a:cs typeface="+mn-cs"/>
                        </a:rPr>
                        <a:t> </a:t>
                      </a:r>
                      <a:r>
                        <a:rPr lang="fi-FI" sz="1200" kern="1200" baseline="0" dirty="0" err="1" smtClean="0">
                          <a:solidFill>
                            <a:schemeClr val="dk1"/>
                          </a:solidFill>
                          <a:latin typeface="+mn-lt"/>
                          <a:ea typeface="+mn-ea"/>
                          <a:cs typeface="+mn-cs"/>
                        </a:rPr>
                        <a:t>ignition</a:t>
                      </a:r>
                      <a:endParaRPr lang="fi-FI" sz="1200" kern="1200" dirty="0">
                        <a:solidFill>
                          <a:schemeClr val="dk1"/>
                        </a:solidFill>
                        <a:latin typeface="+mn-lt"/>
                        <a:ea typeface="+mn-ea"/>
                        <a:cs typeface="+mn-cs"/>
                      </a:endParaRPr>
                    </a:p>
                  </a:txBody>
                  <a:tcPr/>
                </a:tc>
                <a:extLst>
                  <a:ext uri="{0D108BD9-81ED-4DB2-BD59-A6C34878D82A}">
                    <a16:rowId xmlns:a16="http://schemas.microsoft.com/office/drawing/2014/main" val="2819945323"/>
                  </a:ext>
                </a:extLst>
              </a:tr>
              <a:tr h="370840">
                <a:tc>
                  <a:txBody>
                    <a:bodyPr/>
                    <a:lstStyle/>
                    <a:p>
                      <a:r>
                        <a:rPr lang="fi-FI" sz="1200" kern="1200" dirty="0" err="1" smtClean="0">
                          <a:solidFill>
                            <a:schemeClr val="dk1"/>
                          </a:solidFill>
                          <a:latin typeface="+mn-lt"/>
                          <a:ea typeface="+mn-ea"/>
                          <a:cs typeface="+mn-cs"/>
                        </a:rPr>
                        <a:t>Subsequent</a:t>
                      </a:r>
                      <a:r>
                        <a:rPr lang="fi-FI" sz="1200" kern="1200" dirty="0" smtClean="0">
                          <a:solidFill>
                            <a:schemeClr val="dk1"/>
                          </a:solidFill>
                          <a:latin typeface="+mn-lt"/>
                          <a:ea typeface="+mn-ea"/>
                          <a:cs typeface="+mn-cs"/>
                        </a:rPr>
                        <a:t> </a:t>
                      </a:r>
                      <a:r>
                        <a:rPr lang="fi-FI" sz="1200" kern="1200" dirty="0" err="1" smtClean="0">
                          <a:solidFill>
                            <a:schemeClr val="dk1"/>
                          </a:solidFill>
                          <a:latin typeface="+mn-lt"/>
                          <a:ea typeface="+mn-ea"/>
                          <a:cs typeface="+mn-cs"/>
                        </a:rPr>
                        <a:t>combustion</a:t>
                      </a:r>
                      <a:endParaRPr lang="fi-FI" sz="1200" kern="1200" dirty="0">
                        <a:solidFill>
                          <a:schemeClr val="dk1"/>
                        </a:solidFill>
                        <a:latin typeface="+mn-lt"/>
                        <a:ea typeface="+mn-ea"/>
                        <a:cs typeface="+mn-cs"/>
                      </a:endParaRPr>
                    </a:p>
                  </a:txBody>
                  <a:tcPr/>
                </a:tc>
                <a:tc>
                  <a:txBody>
                    <a:bodyPr/>
                    <a:lstStyle/>
                    <a:p>
                      <a:r>
                        <a:rPr lang="fi-FI" sz="1200" kern="1200" dirty="0" err="1" smtClean="0">
                          <a:solidFill>
                            <a:schemeClr val="dk1"/>
                          </a:solidFill>
                          <a:latin typeface="+mn-lt"/>
                          <a:ea typeface="+mn-ea"/>
                          <a:cs typeface="+mn-cs"/>
                        </a:rPr>
                        <a:t>Premixed</a:t>
                      </a:r>
                      <a:r>
                        <a:rPr lang="fi-FI" sz="1200" kern="1200" dirty="0" smtClean="0">
                          <a:solidFill>
                            <a:schemeClr val="dk1"/>
                          </a:solidFill>
                          <a:latin typeface="+mn-lt"/>
                          <a:ea typeface="+mn-ea"/>
                          <a:cs typeface="+mn-cs"/>
                        </a:rPr>
                        <a:t> </a:t>
                      </a:r>
                      <a:r>
                        <a:rPr lang="fi-FI" sz="1200" kern="1200" dirty="0" err="1" smtClean="0">
                          <a:solidFill>
                            <a:schemeClr val="dk1"/>
                          </a:solidFill>
                          <a:latin typeface="+mn-lt"/>
                          <a:ea typeface="+mn-ea"/>
                          <a:cs typeface="+mn-cs"/>
                        </a:rPr>
                        <a:t>combustion</a:t>
                      </a:r>
                      <a:endParaRPr lang="fi-FI" sz="1200" kern="1200" dirty="0">
                        <a:solidFill>
                          <a:schemeClr val="dk1"/>
                        </a:solidFill>
                        <a:latin typeface="+mn-lt"/>
                        <a:ea typeface="+mn-ea"/>
                        <a:cs typeface="+mn-cs"/>
                      </a:endParaRPr>
                    </a:p>
                  </a:txBody>
                  <a:tcPr/>
                </a:tc>
                <a:tc>
                  <a:txBody>
                    <a:bodyPr/>
                    <a:lstStyle/>
                    <a:p>
                      <a:r>
                        <a:rPr lang="fi-FI" sz="1200" kern="1200" dirty="0" err="1" smtClean="0">
                          <a:solidFill>
                            <a:schemeClr val="dk1"/>
                          </a:solidFill>
                          <a:latin typeface="+mn-lt"/>
                          <a:ea typeface="+mn-ea"/>
                          <a:cs typeface="+mn-cs"/>
                        </a:rPr>
                        <a:t>Diffusion</a:t>
                      </a:r>
                      <a:r>
                        <a:rPr lang="fi-FI" sz="1200" kern="1200" dirty="0" smtClean="0">
                          <a:solidFill>
                            <a:schemeClr val="dk1"/>
                          </a:solidFill>
                          <a:latin typeface="+mn-lt"/>
                          <a:ea typeface="+mn-ea"/>
                          <a:cs typeface="+mn-cs"/>
                        </a:rPr>
                        <a:t> </a:t>
                      </a:r>
                      <a:r>
                        <a:rPr lang="fi-FI" sz="1200" kern="1200" dirty="0" err="1" smtClean="0">
                          <a:solidFill>
                            <a:schemeClr val="dk1"/>
                          </a:solidFill>
                          <a:latin typeface="+mn-lt"/>
                          <a:ea typeface="+mn-ea"/>
                          <a:cs typeface="+mn-cs"/>
                        </a:rPr>
                        <a:t>combustion</a:t>
                      </a:r>
                      <a:endParaRPr lang="fi-FI" sz="1200" kern="1200" dirty="0">
                        <a:solidFill>
                          <a:schemeClr val="dk1"/>
                        </a:solidFill>
                        <a:latin typeface="+mn-lt"/>
                        <a:ea typeface="+mn-ea"/>
                        <a:cs typeface="+mn-cs"/>
                      </a:endParaRPr>
                    </a:p>
                  </a:txBody>
                  <a:tcPr/>
                </a:tc>
                <a:extLst>
                  <a:ext uri="{0D108BD9-81ED-4DB2-BD59-A6C34878D82A}">
                    <a16:rowId xmlns:a16="http://schemas.microsoft.com/office/drawing/2014/main" val="2095691959"/>
                  </a:ext>
                </a:extLst>
              </a:tr>
            </a:tbl>
          </a:graphicData>
        </a:graphic>
      </p:graphicFrame>
    </p:spTree>
    <p:extLst>
      <p:ext uri="{BB962C8B-B14F-4D97-AF65-F5344CB8AC3E}">
        <p14:creationId xmlns:p14="http://schemas.microsoft.com/office/powerpoint/2010/main" val="891559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smtClean="0"/>
              <a:t>Problem</a:t>
            </a:r>
            <a:r>
              <a:rPr lang="fi-FI" dirty="0" smtClean="0"/>
              <a:t> 5</a:t>
            </a:r>
            <a:endParaRPr lang="fi-FI"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30.1.2019</a:t>
            </a:fld>
            <a:endParaRPr lang="fi-FI" dirty="0"/>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11</a:t>
            </a:fld>
            <a:endParaRPr lang="fi-FI" dirty="0"/>
          </a:p>
        </p:txBody>
      </p:sp>
      <p:sp>
        <p:nvSpPr>
          <p:cNvPr id="37" name="文本框 3"/>
          <p:cNvSpPr txBox="1"/>
          <p:nvPr/>
        </p:nvSpPr>
        <p:spPr>
          <a:xfrm>
            <a:off x="336331" y="798786"/>
            <a:ext cx="5276193" cy="369332"/>
          </a:xfrm>
          <a:prstGeom prst="rect">
            <a:avLst/>
          </a:prstGeom>
          <a:noFill/>
        </p:spPr>
        <p:txBody>
          <a:bodyPr wrap="square" rtlCol="0">
            <a:spAutoFit/>
          </a:bodyPr>
          <a:lstStyle/>
          <a:p>
            <a:r>
              <a:rPr lang="en-US" altLang="zh-CN" dirty="0" smtClean="0"/>
              <a:t>Step 1: the mean piston speed</a:t>
            </a:r>
            <a:endParaRPr lang="zh-CN" altLang="en-US" dirty="0"/>
          </a:p>
        </p:txBody>
      </p:sp>
      <mc:AlternateContent xmlns:mc="http://schemas.openxmlformats.org/markup-compatibility/2006" xmlns:a14="http://schemas.microsoft.com/office/drawing/2010/main">
        <mc:Choice Requires="a14">
          <p:sp>
            <p:nvSpPr>
              <p:cNvPr id="38" name="文本框 4"/>
              <p:cNvSpPr txBox="1"/>
              <p:nvPr/>
            </p:nvSpPr>
            <p:spPr>
              <a:xfrm>
                <a:off x="1319049" y="1168118"/>
                <a:ext cx="1008994" cy="3053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𝑆</m:t>
                              </m:r>
                            </m:e>
                          </m:acc>
                        </m:e>
                        <m:sub>
                          <m:r>
                            <a:rPr lang="en-US" altLang="zh-CN" b="0" i="1" smtClean="0">
                              <a:latin typeface="Cambria Math" panose="02040503050406030204" pitchFamily="18" charset="0"/>
                            </a:rPr>
                            <m:t>𝑝</m:t>
                          </m:r>
                        </m:sub>
                      </m:sSub>
                      <m:r>
                        <a:rPr lang="en-US" altLang="zh-CN" b="0" i="1" smtClean="0">
                          <a:latin typeface="Cambria Math" panose="02040503050406030204" pitchFamily="18" charset="0"/>
                        </a:rPr>
                        <m:t>=2</m:t>
                      </m:r>
                      <m:r>
                        <a:rPr lang="en-US" altLang="zh-CN" b="0" i="1" smtClean="0">
                          <a:latin typeface="Cambria Math" panose="02040503050406030204" pitchFamily="18" charset="0"/>
                        </a:rPr>
                        <m:t>𝐿𝑁</m:t>
                      </m:r>
                    </m:oMath>
                  </m:oMathPara>
                </a14:m>
                <a:endParaRPr lang="zh-CN" altLang="en-US" dirty="0"/>
              </a:p>
            </p:txBody>
          </p:sp>
        </mc:Choice>
        <mc:Fallback xmlns="">
          <p:sp>
            <p:nvSpPr>
              <p:cNvPr id="38" name="文本框 4"/>
              <p:cNvSpPr txBox="1">
                <a:spLocks noRot="1" noChangeAspect="1" noMove="1" noResize="1" noEditPoints="1" noAdjustHandles="1" noChangeArrowheads="1" noChangeShapeType="1" noTextEdit="1"/>
              </p:cNvSpPr>
              <p:nvPr/>
            </p:nvSpPr>
            <p:spPr>
              <a:xfrm>
                <a:off x="1319049" y="1168118"/>
                <a:ext cx="1008994" cy="305340"/>
              </a:xfrm>
              <a:prstGeom prst="rect">
                <a:avLst/>
              </a:prstGeom>
              <a:blipFill>
                <a:blip r:embed="rId2"/>
                <a:stretch>
                  <a:fillRect l="-4819" t="-2000" r="-4819" b="-20000"/>
                </a:stretch>
              </a:blipFill>
            </p:spPr>
            <p:txBody>
              <a:bodyPr/>
              <a:lstStyle/>
              <a:p>
                <a:r>
                  <a:rPr lang="fi-FI">
                    <a:noFill/>
                  </a:rPr>
                  <a:t> </a:t>
                </a:r>
              </a:p>
            </p:txBody>
          </p:sp>
        </mc:Fallback>
      </mc:AlternateContent>
      <p:sp>
        <p:nvSpPr>
          <p:cNvPr id="39" name="文本框 5"/>
          <p:cNvSpPr txBox="1"/>
          <p:nvPr/>
        </p:nvSpPr>
        <p:spPr>
          <a:xfrm>
            <a:off x="336330" y="1480453"/>
            <a:ext cx="5276193" cy="646331"/>
          </a:xfrm>
          <a:prstGeom prst="rect">
            <a:avLst/>
          </a:prstGeom>
          <a:noFill/>
        </p:spPr>
        <p:txBody>
          <a:bodyPr wrap="square" rtlCol="0">
            <a:spAutoFit/>
          </a:bodyPr>
          <a:lstStyle/>
          <a:p>
            <a:r>
              <a:rPr lang="en-US" altLang="zh-CN" dirty="0" smtClean="0"/>
              <a:t>Where L is the stroke, N is the rotational speed of the crankshaft.</a:t>
            </a:r>
            <a:endParaRPr lang="zh-CN" altLang="en-US" dirty="0"/>
          </a:p>
        </p:txBody>
      </p:sp>
      <p:sp>
        <p:nvSpPr>
          <p:cNvPr id="40" name="文本框 6"/>
          <p:cNvSpPr txBox="1"/>
          <p:nvPr/>
        </p:nvSpPr>
        <p:spPr>
          <a:xfrm>
            <a:off x="336329" y="2254453"/>
            <a:ext cx="5276193" cy="646331"/>
          </a:xfrm>
          <a:prstGeom prst="rect">
            <a:avLst/>
          </a:prstGeom>
          <a:noFill/>
        </p:spPr>
        <p:txBody>
          <a:bodyPr wrap="square" rtlCol="0">
            <a:spAutoFit/>
          </a:bodyPr>
          <a:lstStyle/>
          <a:p>
            <a:r>
              <a:rPr lang="en-US" altLang="zh-CN" dirty="0" smtClean="0"/>
              <a:t>Step 2: the furthest distance between the spark plug and cylinder wall.</a:t>
            </a:r>
          </a:p>
        </p:txBody>
      </p:sp>
      <mc:AlternateContent xmlns:mc="http://schemas.openxmlformats.org/markup-compatibility/2006">
        <mc:Choice xmlns:a14="http://schemas.microsoft.com/office/drawing/2010/main" Requires="a14">
          <p:sp>
            <p:nvSpPr>
              <p:cNvPr id="41" name="矩形 8"/>
              <p:cNvSpPr/>
              <p:nvPr/>
            </p:nvSpPr>
            <p:spPr>
              <a:xfrm>
                <a:off x="1090283" y="2925605"/>
                <a:ext cx="2000099" cy="369332"/>
              </a:xfrm>
              <a:prstGeom prst="rect">
                <a:avLst/>
              </a:prstGeom>
            </p:spPr>
            <p:txBody>
              <a:bodyPr wrap="none">
                <a:spAutoFit/>
              </a:bodyPr>
              <a:lstStyle/>
              <a:p>
                <a14:m>
                  <m:oMath xmlns:m="http://schemas.openxmlformats.org/officeDocument/2006/math">
                    <m:r>
                      <a:rPr lang="en-US" altLang="zh-CN" b="0" i="1" smtClean="0">
                        <a:latin typeface="Cambria Math" panose="02040503050406030204" pitchFamily="18" charset="0"/>
                      </a:rPr>
                      <m:t>𝑋</m:t>
                    </m:r>
                    <m:r>
                      <a:rPr lang="en-US" altLang="zh-CN" i="1">
                        <a:latin typeface="Cambria Math" panose="02040503050406030204" pitchFamily="18" charset="0"/>
                      </a:rPr>
                      <m:t>=</m:t>
                    </m:r>
                  </m:oMath>
                </a14:m>
                <a:r>
                  <a:rPr lang="en-US" altLang="zh-CN" dirty="0" smtClean="0"/>
                  <a:t>15+4</a:t>
                </a:r>
                <a:r>
                  <a:rPr lang="en-US" altLang="zh-CN" dirty="0" smtClean="0"/>
                  <a:t>3</a:t>
                </a:r>
                <a:r>
                  <a:rPr lang="en-US" altLang="zh-CN" dirty="0" smtClean="0"/>
                  <a:t>=58mm</a:t>
                </a:r>
                <a:endParaRPr lang="zh-CN" altLang="en-US" dirty="0"/>
              </a:p>
            </p:txBody>
          </p:sp>
        </mc:Choice>
        <mc:Fallback>
          <p:sp>
            <p:nvSpPr>
              <p:cNvPr id="41" name="矩形 8"/>
              <p:cNvSpPr>
                <a:spLocks noRot="1" noChangeAspect="1" noMove="1" noResize="1" noEditPoints="1" noAdjustHandles="1" noChangeArrowheads="1" noChangeShapeType="1" noTextEdit="1"/>
              </p:cNvSpPr>
              <p:nvPr/>
            </p:nvSpPr>
            <p:spPr>
              <a:xfrm>
                <a:off x="1090283" y="2925605"/>
                <a:ext cx="2000099" cy="369332"/>
              </a:xfrm>
              <a:prstGeom prst="rect">
                <a:avLst/>
              </a:prstGeom>
              <a:blipFill>
                <a:blip r:embed="rId3"/>
                <a:stretch>
                  <a:fillRect t="-9836" r="-2439" b="-24590"/>
                </a:stretch>
              </a:blipFill>
            </p:spPr>
            <p:txBody>
              <a:bodyPr/>
              <a:lstStyle/>
              <a:p>
                <a:r>
                  <a:rPr lang="fi-FI">
                    <a:noFill/>
                  </a:rPr>
                  <a:t> </a:t>
                </a:r>
              </a:p>
            </p:txBody>
          </p:sp>
        </mc:Fallback>
      </mc:AlternateContent>
      <p:sp>
        <p:nvSpPr>
          <p:cNvPr id="42" name="文本框 9"/>
          <p:cNvSpPr txBox="1"/>
          <p:nvPr/>
        </p:nvSpPr>
        <p:spPr>
          <a:xfrm>
            <a:off x="289034" y="3273885"/>
            <a:ext cx="5276193" cy="369332"/>
          </a:xfrm>
          <a:prstGeom prst="rect">
            <a:avLst/>
          </a:prstGeom>
          <a:noFill/>
        </p:spPr>
        <p:txBody>
          <a:bodyPr wrap="square" rtlCol="0">
            <a:spAutoFit/>
          </a:bodyPr>
          <a:lstStyle/>
          <a:p>
            <a:r>
              <a:rPr lang="en-US" altLang="zh-CN" dirty="0" smtClean="0"/>
              <a:t>Step 3: convert the degree to </a:t>
            </a:r>
            <a:r>
              <a:rPr lang="en-US" altLang="zh-CN" dirty="0" err="1" smtClean="0"/>
              <a:t>ms</a:t>
            </a:r>
            <a:endParaRPr lang="en-US" altLang="zh-CN" dirty="0" smtClean="0"/>
          </a:p>
        </p:txBody>
      </p:sp>
      <mc:AlternateContent xmlns:mc="http://schemas.openxmlformats.org/markup-compatibility/2006" xmlns:a14="http://schemas.microsoft.com/office/drawing/2010/main">
        <mc:Choice Requires="a14">
          <p:sp>
            <p:nvSpPr>
              <p:cNvPr id="43" name="文本框 10"/>
              <p:cNvSpPr txBox="1"/>
              <p:nvPr/>
            </p:nvSpPr>
            <p:spPr>
              <a:xfrm>
                <a:off x="1056541" y="3710120"/>
                <a:ext cx="1597425"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r>
                        <a:rPr lang="en-US" altLang="zh-CN" b="0" i="1" smtClean="0">
                          <a:latin typeface="Cambria Math" panose="02040503050406030204" pitchFamily="18" charset="0"/>
                        </a:rPr>
                        <m:t>𝑡</m:t>
                      </m:r>
                      <m:r>
                        <a:rPr lang="en-US" altLang="zh-CN" i="1">
                          <a:latin typeface="Cambria Math" panose="02040503050406030204" pitchFamily="18" charset="0"/>
                        </a:rPr>
                        <m:t>=</m:t>
                      </m:r>
                      <m:f>
                        <m:fPr>
                          <m:ctrlPr>
                            <a:rPr lang="en-US" altLang="zh-CN" i="1" smtClean="0">
                              <a:latin typeface="Cambria Math" panose="02040503050406030204" pitchFamily="18" charset="0"/>
                            </a:rPr>
                          </m:ctrlPr>
                        </m:fPr>
                        <m:num>
                          <m:r>
                            <a:rPr lang="en-US" altLang="zh-CN" i="1">
                              <a:latin typeface="Cambria Math" panose="02040503050406030204" pitchFamily="18" charset="0"/>
                            </a:rPr>
                            <m:t>3</m:t>
                          </m:r>
                          <m:r>
                            <a:rPr lang="en-US" altLang="zh-CN" i="1" smtClean="0">
                              <a:latin typeface="Cambria Math" panose="02040503050406030204" pitchFamily="18" charset="0"/>
                            </a:rPr>
                            <m:t>5</m:t>
                          </m:r>
                          <m:r>
                            <a:rPr lang="zh-CN" altLang="en-US" i="1">
                              <a:latin typeface="Cambria Math" panose="02040503050406030204" pitchFamily="18" charset="0"/>
                            </a:rPr>
                            <m:t>∗</m:t>
                          </m:r>
                          <m:r>
                            <a:rPr lang="en-US" altLang="zh-CN" b="0" i="1" smtClean="0">
                              <a:latin typeface="Cambria Math" panose="02040503050406030204" pitchFamily="18" charset="0"/>
                            </a:rPr>
                            <m:t>𝑁</m:t>
                          </m:r>
                          <m:r>
                            <a:rPr lang="zh-CN" altLang="en-US" i="1">
                              <a:latin typeface="Cambria Math" panose="02040503050406030204" pitchFamily="18" charset="0"/>
                            </a:rPr>
                            <m:t>∗</m:t>
                          </m:r>
                          <m:r>
                            <a:rPr lang="en-US" altLang="zh-CN" i="1" smtClean="0">
                              <a:latin typeface="Cambria Math" panose="02040503050406030204" pitchFamily="18" charset="0"/>
                            </a:rPr>
                            <m:t>3</m:t>
                          </m:r>
                          <m:r>
                            <a:rPr lang="en-US" altLang="zh-CN" i="1">
                              <a:latin typeface="Cambria Math" panose="02040503050406030204" pitchFamily="18" charset="0"/>
                            </a:rPr>
                            <m:t>6</m:t>
                          </m:r>
                          <m:r>
                            <a:rPr lang="en-US" altLang="zh-CN" i="1" smtClean="0">
                              <a:latin typeface="Cambria Math" panose="02040503050406030204" pitchFamily="18" charset="0"/>
                            </a:rPr>
                            <m:t>0</m:t>
                          </m:r>
                        </m:num>
                        <m:den>
                          <m:r>
                            <a:rPr lang="en-US" altLang="zh-CN" i="1">
                              <a:latin typeface="Cambria Math" panose="02040503050406030204" pitchFamily="18" charset="0"/>
                            </a:rPr>
                            <m:t>6</m:t>
                          </m:r>
                          <m:r>
                            <a:rPr lang="en-US" altLang="zh-CN" i="1" smtClean="0">
                              <a:latin typeface="Cambria Math" panose="02040503050406030204" pitchFamily="18" charset="0"/>
                            </a:rPr>
                            <m:t>0</m:t>
                          </m:r>
                          <m:r>
                            <a:rPr lang="zh-CN" altLang="en-US" i="1">
                              <a:latin typeface="Cambria Math" panose="02040503050406030204" pitchFamily="18" charset="0"/>
                            </a:rPr>
                            <m:t>∗</m:t>
                          </m:r>
                          <m:r>
                            <a:rPr lang="en-US" altLang="zh-CN" i="1" smtClean="0">
                              <a:latin typeface="Cambria Math" panose="02040503050406030204" pitchFamily="18" charset="0"/>
                            </a:rPr>
                            <m:t>1</m:t>
                          </m:r>
                          <m:r>
                            <a:rPr lang="en-US" altLang="zh-CN" i="1">
                              <a:latin typeface="Cambria Math" panose="02040503050406030204" pitchFamily="18" charset="0"/>
                            </a:rPr>
                            <m:t>0</m:t>
                          </m:r>
                          <m:r>
                            <a:rPr lang="en-US" altLang="zh-CN" i="1" smtClean="0">
                              <a:latin typeface="Cambria Math" panose="02040503050406030204" pitchFamily="18" charset="0"/>
                            </a:rPr>
                            <m:t>0</m:t>
                          </m:r>
                          <m:r>
                            <a:rPr lang="en-US" altLang="zh-CN" i="1">
                              <a:latin typeface="Cambria Math" panose="02040503050406030204" pitchFamily="18" charset="0"/>
                            </a:rPr>
                            <m:t>0</m:t>
                          </m:r>
                        </m:den>
                      </m:f>
                    </m:oMath>
                  </m:oMathPara>
                </a14:m>
                <a:endParaRPr lang="zh-CN" altLang="en-US" dirty="0"/>
              </a:p>
            </p:txBody>
          </p:sp>
        </mc:Choice>
        <mc:Fallback xmlns="">
          <p:sp>
            <p:nvSpPr>
              <p:cNvPr id="43" name="文本框 10"/>
              <p:cNvSpPr txBox="1">
                <a:spLocks noRot="1" noChangeAspect="1" noMove="1" noResize="1" noEditPoints="1" noAdjustHandles="1" noChangeArrowheads="1" noChangeShapeType="1" noTextEdit="1"/>
              </p:cNvSpPr>
              <p:nvPr/>
            </p:nvSpPr>
            <p:spPr>
              <a:xfrm>
                <a:off x="1056541" y="3710120"/>
                <a:ext cx="1597425" cy="525978"/>
              </a:xfrm>
              <a:prstGeom prst="rect">
                <a:avLst/>
              </a:prstGeom>
              <a:blipFill>
                <a:blip r:embed="rId4"/>
                <a:stretch>
                  <a:fillRect r="-10687"/>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44" name="矩形 11"/>
              <p:cNvSpPr/>
              <p:nvPr/>
            </p:nvSpPr>
            <p:spPr>
              <a:xfrm>
                <a:off x="1565409" y="4587438"/>
                <a:ext cx="973280"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𝑆</m:t>
                              </m:r>
                            </m:e>
                          </m:acc>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𝑋</m:t>
                          </m:r>
                        </m:num>
                        <m:den>
                          <m:r>
                            <a:rPr lang="zh-CN" altLang="en-US" i="1" smtClean="0">
                              <a:latin typeface="Cambria Math" panose="02040503050406030204" pitchFamily="18" charset="0"/>
                            </a:rPr>
                            <m:t>∆</m:t>
                          </m:r>
                          <m:r>
                            <a:rPr lang="en-US" altLang="zh-CN" b="0" i="1" smtClean="0">
                              <a:latin typeface="Cambria Math" panose="02040503050406030204" pitchFamily="18" charset="0"/>
                            </a:rPr>
                            <m:t>𝑡</m:t>
                          </m:r>
                        </m:den>
                      </m:f>
                    </m:oMath>
                  </m:oMathPara>
                </a14:m>
                <a:endParaRPr lang="zh-CN" altLang="en-US" dirty="0"/>
              </a:p>
            </p:txBody>
          </p:sp>
        </mc:Choice>
        <mc:Fallback xmlns="">
          <p:sp>
            <p:nvSpPr>
              <p:cNvPr id="44" name="矩形 11"/>
              <p:cNvSpPr>
                <a:spLocks noRot="1" noChangeAspect="1" noMove="1" noResize="1" noEditPoints="1" noAdjustHandles="1" noChangeArrowheads="1" noChangeShapeType="1" noTextEdit="1"/>
              </p:cNvSpPr>
              <p:nvPr/>
            </p:nvSpPr>
            <p:spPr>
              <a:xfrm>
                <a:off x="1565409" y="4587438"/>
                <a:ext cx="973280" cy="610873"/>
              </a:xfrm>
              <a:prstGeom prst="rect">
                <a:avLst/>
              </a:prstGeom>
              <a:blipFill>
                <a:blip r:embed="rId5"/>
                <a:stretch>
                  <a:fillRect/>
                </a:stretch>
              </a:blipFill>
            </p:spPr>
            <p:txBody>
              <a:bodyPr/>
              <a:lstStyle/>
              <a:p>
                <a:r>
                  <a:rPr lang="fi-FI">
                    <a:noFill/>
                  </a:rPr>
                  <a:t> </a:t>
                </a:r>
              </a:p>
            </p:txBody>
          </p:sp>
        </mc:Fallback>
      </mc:AlternateContent>
      <p:sp>
        <p:nvSpPr>
          <p:cNvPr id="45" name="文本框 12"/>
          <p:cNvSpPr txBox="1"/>
          <p:nvPr/>
        </p:nvSpPr>
        <p:spPr>
          <a:xfrm>
            <a:off x="289033" y="4236098"/>
            <a:ext cx="5276193" cy="369332"/>
          </a:xfrm>
          <a:prstGeom prst="rect">
            <a:avLst/>
          </a:prstGeom>
          <a:noFill/>
        </p:spPr>
        <p:txBody>
          <a:bodyPr wrap="square" rtlCol="0">
            <a:spAutoFit/>
          </a:bodyPr>
          <a:lstStyle/>
          <a:p>
            <a:r>
              <a:rPr lang="en-US" altLang="zh-CN" dirty="0" smtClean="0"/>
              <a:t>Step 4: convert the degree to </a:t>
            </a:r>
            <a:r>
              <a:rPr lang="en-US" altLang="zh-CN" dirty="0" err="1" smtClean="0"/>
              <a:t>ms</a:t>
            </a:r>
            <a:endParaRPr lang="en-US" altLang="zh-CN" dirty="0" smtClean="0"/>
          </a:p>
        </p:txBody>
      </p:sp>
      <p:sp>
        <p:nvSpPr>
          <p:cNvPr id="46" name="文本框 13"/>
          <p:cNvSpPr txBox="1"/>
          <p:nvPr/>
        </p:nvSpPr>
        <p:spPr>
          <a:xfrm>
            <a:off x="6742608" y="566525"/>
            <a:ext cx="5276193" cy="369332"/>
          </a:xfrm>
          <a:prstGeom prst="rect">
            <a:avLst/>
          </a:prstGeom>
          <a:noFill/>
        </p:spPr>
        <p:txBody>
          <a:bodyPr wrap="square" rtlCol="0">
            <a:spAutoFit/>
          </a:bodyPr>
          <a:lstStyle/>
          <a:p>
            <a:r>
              <a:rPr lang="en-US" altLang="zh-CN" dirty="0" smtClean="0"/>
              <a:t>Step 6: Laminar flame speed at spark</a:t>
            </a:r>
          </a:p>
        </p:txBody>
      </p:sp>
      <mc:AlternateContent xmlns:mc="http://schemas.openxmlformats.org/markup-compatibility/2006" xmlns:a14="http://schemas.microsoft.com/office/drawing/2010/main">
        <mc:Choice Requires="a14">
          <p:sp>
            <p:nvSpPr>
              <p:cNvPr id="47" name="文本框 14"/>
              <p:cNvSpPr txBox="1"/>
              <p:nvPr/>
            </p:nvSpPr>
            <p:spPr>
              <a:xfrm>
                <a:off x="1112657" y="5547038"/>
                <a:ext cx="1878784" cy="3053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𝑢</m:t>
                          </m:r>
                        </m:e>
                        <m:sub>
                          <m:r>
                            <a:rPr lang="en-US" altLang="zh-CN" b="0" i="1" smtClean="0">
                              <a:latin typeface="Cambria Math" panose="02040503050406030204" pitchFamily="18" charset="0"/>
                            </a:rPr>
                            <m:t>𝑇</m:t>
                          </m:r>
                          <m:r>
                            <a:rPr lang="en-US" altLang="zh-CN" b="0" i="1" smtClean="0">
                              <a:latin typeface="Cambria Math" panose="02040503050406030204" pitchFamily="18" charset="0"/>
                            </a:rPr>
                            <m:t>,</m:t>
                          </m:r>
                          <m:r>
                            <a:rPr lang="en-US" altLang="zh-CN" b="0" i="1" smtClean="0">
                              <a:latin typeface="Cambria Math" panose="02040503050406030204" pitchFamily="18" charset="0"/>
                            </a:rPr>
                            <m:t>𝐸𝐴</m:t>
                          </m:r>
                        </m:sub>
                        <m:sup>
                          <m:r>
                            <a:rPr lang="en-US" altLang="zh-CN" b="0" i="1" smtClean="0">
                              <a:latin typeface="Cambria Math" panose="02040503050406030204" pitchFamily="18" charset="0"/>
                            </a:rPr>
                            <m:t>′</m:t>
                          </m:r>
                        </m:sup>
                      </m:sSubSup>
                      <m:d>
                        <m:dPr>
                          <m:ctrlPr>
                            <a:rPr lang="en-US" altLang="zh-CN" i="1" smtClean="0">
                              <a:latin typeface="Cambria Math" panose="02040503050406030204" pitchFamily="18" charset="0"/>
                            </a:rPr>
                          </m:ctrlPr>
                        </m:dPr>
                        <m:e>
                          <m:r>
                            <a:rPr lang="en-US" altLang="zh-CN" b="0" i="1" smtClean="0">
                              <a:latin typeface="Cambria Math" panose="02040503050406030204" pitchFamily="18" charset="0"/>
                            </a:rPr>
                            <m:t>𝑇𝐶</m:t>
                          </m:r>
                        </m:e>
                      </m:d>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0.5</m:t>
                      </m:r>
                      <m:sSub>
                        <m:sSubPr>
                          <m:ctrlPr>
                            <a:rPr lang="en-US" altLang="zh-CN" i="1" smtClean="0">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𝑆</m:t>
                              </m:r>
                            </m:e>
                          </m:acc>
                        </m:e>
                        <m:sub>
                          <m:r>
                            <a:rPr lang="en-US" altLang="zh-CN" b="0" i="1" smtClean="0">
                              <a:latin typeface="Cambria Math" panose="02040503050406030204" pitchFamily="18" charset="0"/>
                            </a:rPr>
                            <m:t>𝑝</m:t>
                          </m:r>
                        </m:sub>
                      </m:sSub>
                    </m:oMath>
                  </m:oMathPara>
                </a14:m>
                <a:endParaRPr lang="zh-CN" altLang="en-US" dirty="0"/>
              </a:p>
            </p:txBody>
          </p:sp>
        </mc:Choice>
        <mc:Fallback xmlns="">
          <p:sp>
            <p:nvSpPr>
              <p:cNvPr id="47" name="文本框 14"/>
              <p:cNvSpPr txBox="1">
                <a:spLocks noRot="1" noChangeAspect="1" noMove="1" noResize="1" noEditPoints="1" noAdjustHandles="1" noChangeArrowheads="1" noChangeShapeType="1" noTextEdit="1"/>
              </p:cNvSpPr>
              <p:nvPr/>
            </p:nvSpPr>
            <p:spPr>
              <a:xfrm>
                <a:off x="1112657" y="5547038"/>
                <a:ext cx="1878784" cy="305340"/>
              </a:xfrm>
              <a:prstGeom prst="rect">
                <a:avLst/>
              </a:prstGeom>
              <a:blipFill>
                <a:blip r:embed="rId6"/>
                <a:stretch>
                  <a:fillRect l="-1299" t="-2000" r="-12338" b="-20000"/>
                </a:stretch>
              </a:blipFill>
            </p:spPr>
            <p:txBody>
              <a:bodyPr/>
              <a:lstStyle/>
              <a:p>
                <a:r>
                  <a:rPr lang="fi-FI">
                    <a:noFill/>
                  </a:rPr>
                  <a:t> </a:t>
                </a:r>
              </a:p>
            </p:txBody>
          </p:sp>
        </mc:Fallback>
      </mc:AlternateContent>
      <p:sp>
        <p:nvSpPr>
          <p:cNvPr id="48" name="文本框 15"/>
          <p:cNvSpPr txBox="1"/>
          <p:nvPr/>
        </p:nvSpPr>
        <p:spPr>
          <a:xfrm>
            <a:off x="289032" y="5218320"/>
            <a:ext cx="5276193" cy="369332"/>
          </a:xfrm>
          <a:prstGeom prst="rect">
            <a:avLst/>
          </a:prstGeom>
          <a:noFill/>
        </p:spPr>
        <p:txBody>
          <a:bodyPr wrap="square" rtlCol="0">
            <a:spAutoFit/>
          </a:bodyPr>
          <a:lstStyle/>
          <a:p>
            <a:r>
              <a:rPr lang="en-US" altLang="zh-CN" dirty="0" smtClean="0"/>
              <a:t>Step 5: turbulence intensity at TC</a:t>
            </a:r>
          </a:p>
        </p:txBody>
      </p:sp>
      <mc:AlternateContent xmlns:mc="http://schemas.openxmlformats.org/markup-compatibility/2006" xmlns:a14="http://schemas.microsoft.com/office/drawing/2010/main">
        <mc:Choice Requires="a14">
          <p:sp>
            <p:nvSpPr>
              <p:cNvPr id="49" name="文本框 16"/>
              <p:cNvSpPr txBox="1"/>
              <p:nvPr/>
            </p:nvSpPr>
            <p:spPr>
              <a:xfrm>
                <a:off x="7470275" y="916034"/>
                <a:ext cx="2252220" cy="6908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𝐿</m:t>
                          </m:r>
                        </m:sub>
                      </m:sSub>
                      <m:r>
                        <a:rPr lang="en-US" altLang="zh-CN" b="0" i="1" smtClean="0">
                          <a:latin typeface="Cambria Math" panose="02040503050406030204" pitchFamily="18" charset="0"/>
                        </a:rPr>
                        <m:t>=</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𝐿</m:t>
                          </m:r>
                          <m:r>
                            <a:rPr lang="en-US" altLang="zh-CN" b="0" i="1" smtClean="0">
                              <a:latin typeface="Cambria Math" panose="02040503050406030204" pitchFamily="18" charset="0"/>
                            </a:rPr>
                            <m:t>,0</m:t>
                          </m:r>
                        </m:sub>
                      </m:sSub>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𝑢</m:t>
                                      </m:r>
                                    </m:sub>
                                  </m:sSub>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0</m:t>
                                      </m:r>
                                    </m:sub>
                                  </m:sSub>
                                </m:den>
                              </m:f>
                            </m:e>
                          </m:d>
                        </m:e>
                        <m:sup>
                          <m:r>
                            <a:rPr lang="zh-CN" altLang="en-US" b="0" i="1" smtClean="0">
                              <a:latin typeface="Cambria Math" panose="02040503050406030204" pitchFamily="18" charset="0"/>
                            </a:rPr>
                            <m:t>𝛼</m:t>
                          </m:r>
                        </m:sup>
                      </m:sSup>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𝑝</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0</m:t>
                                      </m:r>
                                    </m:sub>
                                  </m:sSub>
                                </m:den>
                              </m:f>
                            </m:e>
                          </m:d>
                        </m:e>
                        <m:sup>
                          <m:r>
                            <a:rPr lang="zh-CN" altLang="fi-FI" b="0" i="1" smtClean="0">
                              <a:latin typeface="Cambria Math" panose="02040503050406030204" pitchFamily="18" charset="0"/>
                            </a:rPr>
                            <m:t>𝛽</m:t>
                          </m:r>
                        </m:sup>
                      </m:sSup>
                    </m:oMath>
                  </m:oMathPara>
                </a14:m>
                <a:endParaRPr lang="zh-CN" altLang="en-US" dirty="0"/>
              </a:p>
            </p:txBody>
          </p:sp>
        </mc:Choice>
        <mc:Fallback xmlns="">
          <p:sp>
            <p:nvSpPr>
              <p:cNvPr id="49" name="文本框 16"/>
              <p:cNvSpPr txBox="1">
                <a:spLocks noRot="1" noChangeAspect="1" noMove="1" noResize="1" noEditPoints="1" noAdjustHandles="1" noChangeArrowheads="1" noChangeShapeType="1" noTextEdit="1"/>
              </p:cNvSpPr>
              <p:nvPr/>
            </p:nvSpPr>
            <p:spPr>
              <a:xfrm>
                <a:off x="7470275" y="916034"/>
                <a:ext cx="2252220" cy="690830"/>
              </a:xfrm>
              <a:prstGeom prst="rect">
                <a:avLst/>
              </a:prstGeom>
              <a:blipFill>
                <a:blip r:embed="rId7"/>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50" name="文本框 17"/>
              <p:cNvSpPr txBox="1"/>
              <p:nvPr/>
            </p:nvSpPr>
            <p:spPr>
              <a:xfrm>
                <a:off x="7031419" y="1667175"/>
                <a:ext cx="4987382" cy="1501693"/>
              </a:xfrm>
              <a:prstGeom prst="rect">
                <a:avLst/>
              </a:prstGeom>
              <a:noFill/>
            </p:spPr>
            <p:txBody>
              <a:bodyPr wrap="square" rtlCol="0">
                <a:spAutoFit/>
              </a:bodyPr>
              <a:lstStyle/>
              <a:p>
                <a:r>
                  <a:rPr lang="en-US" altLang="zh-CN" dirty="0" smtClean="0"/>
                  <a:t>Where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0</m:t>
                        </m:r>
                      </m:sub>
                    </m:sSub>
                  </m:oMath>
                </a14:m>
                <a:r>
                  <a:rPr lang="en-US" altLang="zh-CN" dirty="0" smtClean="0"/>
                  <a:t>=298K,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0</m:t>
                        </m:r>
                      </m:sub>
                    </m:sSub>
                  </m:oMath>
                </a14:m>
                <a:r>
                  <a:rPr lang="en-US" altLang="zh-CN" dirty="0" smtClean="0"/>
                  <a:t>=1 </a:t>
                </a:r>
                <a:r>
                  <a:rPr lang="en-US" altLang="zh-CN" dirty="0"/>
                  <a:t>atm. </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m:t>
                        </m:r>
                      </m:e>
                      <m:sub>
                        <m:r>
                          <a:rPr lang="en-US" altLang="zh-CN" i="1">
                            <a:latin typeface="Cambria Math" panose="02040503050406030204" pitchFamily="18" charset="0"/>
                            <a:ea typeface="Cambria Math" panose="02040503050406030204" pitchFamily="18" charset="0"/>
                          </a:rPr>
                          <m:t>𝑚</m:t>
                        </m:r>
                      </m:sub>
                    </m:sSub>
                  </m:oMath>
                </a14:m>
                <a:r>
                  <a:rPr lang="en-US" altLang="zh-CN" dirty="0"/>
                  <a:t> is the equivalence ratio at which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𝑆</m:t>
                        </m:r>
                      </m:e>
                      <m:sub>
                        <m:r>
                          <a:rPr lang="en-US" altLang="zh-CN" i="1">
                            <a:latin typeface="Cambria Math" panose="02040503050406030204" pitchFamily="18" charset="0"/>
                          </a:rPr>
                          <m:t>𝐿</m:t>
                        </m:r>
                        <m:r>
                          <a:rPr lang="en-US" altLang="zh-CN" i="1">
                            <a:latin typeface="Cambria Math" panose="02040503050406030204" pitchFamily="18" charset="0"/>
                          </a:rPr>
                          <m:t>,0</m:t>
                        </m:r>
                      </m:sub>
                    </m:sSub>
                  </m:oMath>
                </a14:m>
                <a:r>
                  <a:rPr lang="en-US" altLang="zh-CN" dirty="0"/>
                  <a:t>is a maximum with value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𝐵</m:t>
                        </m:r>
                      </m:e>
                      <m:sub>
                        <m:r>
                          <a:rPr lang="en-US" altLang="zh-CN" i="1">
                            <a:latin typeface="Cambria Math" panose="02040503050406030204" pitchFamily="18" charset="0"/>
                          </a:rPr>
                          <m:t>𝑚</m:t>
                        </m:r>
                      </m:sub>
                    </m:sSub>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𝑆</m:t>
                        </m:r>
                      </m:e>
                      <m:sub>
                        <m:r>
                          <a:rPr lang="en-US" altLang="zh-CN" i="1">
                            <a:latin typeface="Cambria Math" panose="02040503050406030204" pitchFamily="18" charset="0"/>
                          </a:rPr>
                          <m:t>𝐿</m:t>
                        </m:r>
                        <m:r>
                          <a:rPr lang="en-US" altLang="zh-CN" i="1">
                            <a:latin typeface="Cambria Math" panose="02040503050406030204" pitchFamily="18" charset="0"/>
                          </a:rPr>
                          <m:t>,0</m:t>
                        </m:r>
                      </m:sub>
                    </m:sSub>
                  </m:oMath>
                </a14:m>
                <a:r>
                  <a:rPr lang="en-US" altLang="zh-CN" dirty="0"/>
                  <a:t>,</a:t>
                </a:r>
                <a14:m>
                  <m:oMath xmlns:m="http://schemas.openxmlformats.org/officeDocument/2006/math">
                    <m:r>
                      <a:rPr lang="zh-CN" altLang="en-US" i="1">
                        <a:latin typeface="Cambria Math" panose="02040503050406030204" pitchFamily="18" charset="0"/>
                      </a:rPr>
                      <m:t>𝛼</m:t>
                    </m:r>
                  </m:oMath>
                </a14:m>
                <a:r>
                  <a:rPr lang="en-US" altLang="zh-CN" dirty="0"/>
                  <a:t>,</a:t>
                </a:r>
                <a14:m>
                  <m:oMath xmlns:m="http://schemas.openxmlformats.org/officeDocument/2006/math">
                    <m:r>
                      <a:rPr lang="zh-CN" altLang="fi-FI" i="1">
                        <a:latin typeface="Cambria Math" panose="02040503050406030204" pitchFamily="18" charset="0"/>
                      </a:rPr>
                      <m:t>𝛽</m:t>
                    </m:r>
                  </m:oMath>
                </a14:m>
                <a:r>
                  <a:rPr lang="en-US" altLang="zh-CN" dirty="0"/>
                  <a:t>are constants for a given fuel, equivalence ratio and burned gas diluent fraction   </a:t>
                </a:r>
                <a:endParaRPr lang="zh-CN" altLang="en-US" dirty="0"/>
              </a:p>
            </p:txBody>
          </p:sp>
        </mc:Choice>
        <mc:Fallback xmlns="">
          <p:sp>
            <p:nvSpPr>
              <p:cNvPr id="50" name="文本框 17"/>
              <p:cNvSpPr txBox="1">
                <a:spLocks noRot="1" noChangeAspect="1" noMove="1" noResize="1" noEditPoints="1" noAdjustHandles="1" noChangeArrowheads="1" noChangeShapeType="1" noTextEdit="1"/>
              </p:cNvSpPr>
              <p:nvPr/>
            </p:nvSpPr>
            <p:spPr>
              <a:xfrm>
                <a:off x="7031419" y="1667175"/>
                <a:ext cx="4987382" cy="1501693"/>
              </a:xfrm>
              <a:prstGeom prst="rect">
                <a:avLst/>
              </a:prstGeom>
              <a:blipFill>
                <a:blip r:embed="rId8"/>
                <a:stretch>
                  <a:fillRect l="-977" t="-2024" r="-1709" b="-5263"/>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51" name="矩形 18"/>
              <p:cNvSpPr/>
              <p:nvPr/>
            </p:nvSpPr>
            <p:spPr>
              <a:xfrm>
                <a:off x="7204754" y="3183342"/>
                <a:ext cx="2517741" cy="381515"/>
              </a:xfrm>
              <a:prstGeom prst="rect">
                <a:avLst/>
              </a:prstGeom>
            </p:spPr>
            <p:txBody>
              <a:bodyPr wrap="none">
                <a:spAutoFit/>
              </a:bodyPr>
              <a:lstStyle/>
              <a:p>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𝐿</m:t>
                        </m:r>
                        <m:r>
                          <a:rPr lang="en-US" altLang="zh-CN" b="0" i="1" smtClean="0">
                            <a:latin typeface="Cambria Math" panose="02040503050406030204" pitchFamily="18" charset="0"/>
                          </a:rPr>
                          <m:t>,0</m:t>
                        </m:r>
                      </m:sub>
                    </m:sSub>
                  </m:oMath>
                </a14:m>
                <a:r>
                  <a:rPr lang="en-US" altLang="zh-CN" dirty="0" smtClean="0"/>
                  <a:t>=</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rPr>
                          <m:t>𝑚</m:t>
                        </m:r>
                      </m:sub>
                    </m:sSub>
                    <m:r>
                      <a:rPr lang="en-US" altLang="zh-CN" b="0" i="1" smtClean="0">
                        <a:latin typeface="Cambria Math" panose="02040503050406030204" pitchFamily="18" charset="0"/>
                      </a:rPr>
                      <m:t>+</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ea typeface="Cambria Math" panose="02040503050406030204" pitchFamily="18" charset="0"/>
                          </a:rPr>
                          <m:t>∅</m:t>
                        </m:r>
                      </m:sub>
                    </m:sSub>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m:t>
                                </m:r>
                              </m:e>
                              <m:sub>
                                <m:r>
                                  <a:rPr lang="en-US" altLang="zh-CN" b="0" i="1" smtClean="0">
                                    <a:latin typeface="Cambria Math" panose="02040503050406030204" pitchFamily="18" charset="0"/>
                                    <a:ea typeface="Cambria Math" panose="02040503050406030204" pitchFamily="18" charset="0"/>
                                  </a:rPr>
                                  <m:t>𝑚</m:t>
                                </m:r>
                              </m:sub>
                            </m:sSub>
                          </m:e>
                        </m:d>
                      </m:e>
                      <m:sup>
                        <m:r>
                          <a:rPr lang="en-US" altLang="zh-CN" b="0" i="1" smtClean="0">
                            <a:latin typeface="Cambria Math" panose="02040503050406030204" pitchFamily="18" charset="0"/>
                          </a:rPr>
                          <m:t>2</m:t>
                        </m:r>
                      </m:sup>
                    </m:sSup>
                  </m:oMath>
                </a14:m>
                <a:endParaRPr lang="zh-CN" altLang="en-US" dirty="0"/>
              </a:p>
            </p:txBody>
          </p:sp>
        </mc:Choice>
        <mc:Fallback xmlns="">
          <p:sp>
            <p:nvSpPr>
              <p:cNvPr id="51" name="矩形 18"/>
              <p:cNvSpPr>
                <a:spLocks noRot="1" noChangeAspect="1" noMove="1" noResize="1" noEditPoints="1" noAdjustHandles="1" noChangeArrowheads="1" noChangeShapeType="1" noTextEdit="1"/>
              </p:cNvSpPr>
              <p:nvPr/>
            </p:nvSpPr>
            <p:spPr>
              <a:xfrm>
                <a:off x="7204754" y="3183342"/>
                <a:ext cx="2517741" cy="381515"/>
              </a:xfrm>
              <a:prstGeom prst="rect">
                <a:avLst/>
              </a:prstGeom>
              <a:blipFill>
                <a:blip r:embed="rId9"/>
                <a:stretch>
                  <a:fillRect t="-7937" b="-20635"/>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52" name="文本框 19"/>
              <p:cNvSpPr txBox="1"/>
              <p:nvPr/>
            </p:nvSpPr>
            <p:spPr>
              <a:xfrm>
                <a:off x="9826497" y="3240676"/>
                <a:ext cx="22520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𝛼</m:t>
                      </m:r>
                      <m:r>
                        <a:rPr lang="en-US" altLang="zh-CN" b="0" i="1" smtClean="0">
                          <a:latin typeface="Cambria Math" panose="02040503050406030204" pitchFamily="18" charset="0"/>
                        </a:rPr>
                        <m:t>=2.18−0.8</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∅−1</m:t>
                          </m:r>
                        </m:e>
                      </m:d>
                    </m:oMath>
                  </m:oMathPara>
                </a14:m>
                <a:endParaRPr lang="zh-CN" altLang="en-US" dirty="0"/>
              </a:p>
            </p:txBody>
          </p:sp>
        </mc:Choice>
        <mc:Fallback xmlns="">
          <p:sp>
            <p:nvSpPr>
              <p:cNvPr id="52" name="文本框 19"/>
              <p:cNvSpPr txBox="1">
                <a:spLocks noRot="1" noChangeAspect="1" noMove="1" noResize="1" noEditPoints="1" noAdjustHandles="1" noChangeArrowheads="1" noChangeShapeType="1" noTextEdit="1"/>
              </p:cNvSpPr>
              <p:nvPr/>
            </p:nvSpPr>
            <p:spPr>
              <a:xfrm>
                <a:off x="9826497" y="3240676"/>
                <a:ext cx="2252027" cy="276999"/>
              </a:xfrm>
              <a:prstGeom prst="rect">
                <a:avLst/>
              </a:prstGeom>
              <a:blipFill>
                <a:blip r:embed="rId10"/>
                <a:stretch>
                  <a:fillRect l="-1084" b="-20000"/>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53" name="文本框 20"/>
              <p:cNvSpPr txBox="1"/>
              <p:nvPr/>
            </p:nvSpPr>
            <p:spPr>
              <a:xfrm>
                <a:off x="7237711" y="3551472"/>
                <a:ext cx="25367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i="1" smtClean="0">
                          <a:latin typeface="Cambria Math" panose="02040503050406030204" pitchFamily="18" charset="0"/>
                        </a:rPr>
                        <m:t>β</m:t>
                      </m:r>
                      <m:r>
                        <a:rPr lang="en-US" altLang="zh-CN" b="0" i="1" smtClean="0">
                          <a:latin typeface="Cambria Math" panose="02040503050406030204" pitchFamily="18" charset="0"/>
                        </a:rPr>
                        <m:t>=−0.16+0.22</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∅−1</m:t>
                          </m:r>
                        </m:e>
                      </m:d>
                    </m:oMath>
                  </m:oMathPara>
                </a14:m>
                <a:endParaRPr lang="zh-CN" altLang="en-US" dirty="0"/>
              </a:p>
            </p:txBody>
          </p:sp>
        </mc:Choice>
        <mc:Fallback xmlns="">
          <p:sp>
            <p:nvSpPr>
              <p:cNvPr id="53" name="文本框 20"/>
              <p:cNvSpPr txBox="1">
                <a:spLocks noRot="1" noChangeAspect="1" noMove="1" noResize="1" noEditPoints="1" noAdjustHandles="1" noChangeArrowheads="1" noChangeShapeType="1" noTextEdit="1"/>
              </p:cNvSpPr>
              <p:nvPr/>
            </p:nvSpPr>
            <p:spPr>
              <a:xfrm>
                <a:off x="7237711" y="3551472"/>
                <a:ext cx="2536785" cy="276999"/>
              </a:xfrm>
              <a:prstGeom prst="rect">
                <a:avLst/>
              </a:prstGeom>
              <a:blipFill>
                <a:blip r:embed="rId11"/>
                <a:stretch>
                  <a:fillRect l="-2885" t="-2222" b="-37778"/>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graphicFrame>
            <p:nvGraphicFramePr>
              <p:cNvPr id="54" name="表格 21"/>
              <p:cNvGraphicFramePr>
                <a:graphicFrameLocks noGrp="1"/>
              </p:cNvGraphicFramePr>
              <p:nvPr>
                <p:extLst>
                  <p:ext uri="{D42A27DB-BD31-4B8C-83A1-F6EECF244321}">
                    <p14:modId xmlns:p14="http://schemas.microsoft.com/office/powerpoint/2010/main" val="1440479092"/>
                  </p:ext>
                </p:extLst>
              </p:nvPr>
            </p:nvGraphicFramePr>
            <p:xfrm>
              <a:off x="7237711" y="3913575"/>
              <a:ext cx="4590600" cy="741680"/>
            </p:xfrm>
            <a:graphic>
              <a:graphicData uri="http://schemas.openxmlformats.org/drawingml/2006/table">
                <a:tbl>
                  <a:tblPr firstRow="1" bandRow="1">
                    <a:tableStyleId>{5C22544A-7EE6-4342-B048-85BDC9FD1C3A}</a:tableStyleId>
                  </a:tblPr>
                  <a:tblGrid>
                    <a:gridCol w="1147650">
                      <a:extLst>
                        <a:ext uri="{9D8B030D-6E8A-4147-A177-3AD203B41FA5}">
                          <a16:colId xmlns:a16="http://schemas.microsoft.com/office/drawing/2014/main" val="20000"/>
                        </a:ext>
                      </a:extLst>
                    </a:gridCol>
                    <a:gridCol w="1147650">
                      <a:extLst>
                        <a:ext uri="{9D8B030D-6E8A-4147-A177-3AD203B41FA5}">
                          <a16:colId xmlns:a16="http://schemas.microsoft.com/office/drawing/2014/main" val="20001"/>
                        </a:ext>
                      </a:extLst>
                    </a:gridCol>
                    <a:gridCol w="1147650">
                      <a:extLst>
                        <a:ext uri="{9D8B030D-6E8A-4147-A177-3AD203B41FA5}">
                          <a16:colId xmlns:a16="http://schemas.microsoft.com/office/drawing/2014/main" val="20002"/>
                        </a:ext>
                      </a:extLst>
                    </a:gridCol>
                    <a:gridCol w="1147650">
                      <a:extLst>
                        <a:ext uri="{9D8B030D-6E8A-4147-A177-3AD203B41FA5}">
                          <a16:colId xmlns:a16="http://schemas.microsoft.com/office/drawing/2014/main" val="20003"/>
                        </a:ext>
                      </a:extLst>
                    </a:gridCol>
                  </a:tblGrid>
                  <a:tr h="370840">
                    <a:tc>
                      <a:txBody>
                        <a:bodyPr/>
                        <a:lstStyle/>
                        <a:p>
                          <a:r>
                            <a:rPr lang="en-US" altLang="zh-CN" sz="1200" dirty="0" smtClean="0"/>
                            <a:t>Fuel</a:t>
                          </a:r>
                          <a:endParaRPr lang="zh-CN" altLang="en-US" sz="12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sz="1200" b="0" i="1" smtClean="0">
                                        <a:latin typeface="Cambria Math" panose="02040503050406030204" pitchFamily="18" charset="0"/>
                                        <a:ea typeface="Cambria Math" panose="02040503050406030204" pitchFamily="18" charset="0"/>
                                      </a:rPr>
                                    </m:ctrlPr>
                                  </m:sSubPr>
                                  <m:e>
                                    <m:r>
                                      <a:rPr lang="en-US" altLang="zh-CN" sz="1200" b="0" i="1" smtClean="0">
                                        <a:latin typeface="Cambria Math" panose="02040503050406030204" pitchFamily="18" charset="0"/>
                                        <a:ea typeface="Cambria Math" panose="02040503050406030204" pitchFamily="18" charset="0"/>
                                      </a:rPr>
                                      <m:t>∅</m:t>
                                    </m:r>
                                  </m:e>
                                  <m:sub>
                                    <m:r>
                                      <a:rPr lang="en-US" altLang="zh-CN" sz="1200" b="0" i="1" smtClean="0">
                                        <a:latin typeface="Cambria Math" panose="02040503050406030204" pitchFamily="18" charset="0"/>
                                        <a:ea typeface="Cambria Math" panose="02040503050406030204" pitchFamily="18" charset="0"/>
                                      </a:rPr>
                                      <m:t>𝑚</m:t>
                                    </m:r>
                                  </m:sub>
                                </m:sSub>
                              </m:oMath>
                            </m:oMathPara>
                          </a14:m>
                          <a:endParaRPr lang="zh-CN" altLang="en-US" sz="1200" dirty="0"/>
                        </a:p>
                      </a:txBody>
                      <a:tcPr/>
                    </a:tc>
                    <a:tc>
                      <a:txBody>
                        <a:bodyPr/>
                        <a:lstStyle/>
                        <a:p>
                          <a14:m>
                            <m:oMath xmlns:m="http://schemas.openxmlformats.org/officeDocument/2006/math">
                              <m:sSub>
                                <m:sSubPr>
                                  <m:ctrlPr>
                                    <a:rPr lang="en-US" altLang="zh-CN" sz="1200" i="1" smtClean="0">
                                      <a:latin typeface="Cambria Math" panose="02040503050406030204" pitchFamily="18" charset="0"/>
                                    </a:rPr>
                                  </m:ctrlPr>
                                </m:sSubPr>
                                <m:e>
                                  <m:r>
                                    <a:rPr lang="en-US" altLang="zh-CN" sz="1200" b="0" i="1" smtClean="0">
                                      <a:latin typeface="Cambria Math" panose="02040503050406030204" pitchFamily="18" charset="0"/>
                                    </a:rPr>
                                    <m:t>𝐵</m:t>
                                  </m:r>
                                </m:e>
                                <m:sub>
                                  <m:r>
                                    <a:rPr lang="en-US" altLang="zh-CN" sz="1200" b="0" i="1" smtClean="0">
                                      <a:latin typeface="Cambria Math" panose="02040503050406030204" pitchFamily="18" charset="0"/>
                                    </a:rPr>
                                    <m:t>𝑚</m:t>
                                  </m:r>
                                </m:sub>
                              </m:sSub>
                            </m:oMath>
                          </a14:m>
                          <a:r>
                            <a:rPr lang="en-US" altLang="zh-CN" sz="1200" dirty="0" smtClean="0"/>
                            <a:t>, cm/s</a:t>
                          </a:r>
                          <a:endParaRPr lang="zh-CN" altLang="en-US" sz="1200" dirty="0"/>
                        </a:p>
                      </a:txBody>
                      <a:tcPr/>
                    </a:tc>
                    <a:tc>
                      <a:txBody>
                        <a:bodyPr/>
                        <a:lstStyle/>
                        <a:p>
                          <a14:m>
                            <m:oMath xmlns:m="http://schemas.openxmlformats.org/officeDocument/2006/math">
                              <m:sSub>
                                <m:sSubPr>
                                  <m:ctrlPr>
                                    <a:rPr lang="en-US" altLang="zh-CN" sz="1200" i="1" smtClean="0">
                                      <a:latin typeface="Cambria Math" panose="02040503050406030204" pitchFamily="18" charset="0"/>
                                    </a:rPr>
                                  </m:ctrlPr>
                                </m:sSubPr>
                                <m:e>
                                  <m:r>
                                    <a:rPr lang="en-US" altLang="zh-CN" sz="1200" b="0" i="1" smtClean="0">
                                      <a:latin typeface="Cambria Math" panose="02040503050406030204" pitchFamily="18" charset="0"/>
                                    </a:rPr>
                                    <m:t>𝐵</m:t>
                                  </m:r>
                                </m:e>
                                <m:sub>
                                  <m:r>
                                    <a:rPr lang="en-US" altLang="zh-CN" sz="1200" b="0" i="1" smtClean="0">
                                      <a:latin typeface="Cambria Math" panose="02040503050406030204" pitchFamily="18" charset="0"/>
                                      <a:ea typeface="Cambria Math" panose="02040503050406030204" pitchFamily="18" charset="0"/>
                                    </a:rPr>
                                    <m:t>∅</m:t>
                                  </m:r>
                                </m:sub>
                              </m:sSub>
                            </m:oMath>
                          </a14:m>
                          <a:r>
                            <a:rPr lang="en-US" altLang="zh-CN" sz="1200" dirty="0" smtClean="0"/>
                            <a:t>, cm/s</a:t>
                          </a:r>
                          <a:endParaRPr lang="zh-CN" altLang="en-US" sz="1200" dirty="0"/>
                        </a:p>
                      </a:txBody>
                      <a:tcPr/>
                    </a:tc>
                    <a:extLst>
                      <a:ext uri="{0D108BD9-81ED-4DB2-BD59-A6C34878D82A}">
                        <a16:rowId xmlns:a16="http://schemas.microsoft.com/office/drawing/2014/main" val="10000"/>
                      </a:ext>
                    </a:extLst>
                  </a:tr>
                  <a:tr h="370840">
                    <a:tc>
                      <a:txBody>
                        <a:bodyPr/>
                        <a:lstStyle/>
                        <a:p>
                          <a:r>
                            <a:rPr lang="en-US" altLang="zh-CN" sz="1200" dirty="0" smtClean="0"/>
                            <a:t>Gasoline</a:t>
                          </a:r>
                          <a:endParaRPr lang="zh-CN" altLang="en-US" sz="1200" dirty="0"/>
                        </a:p>
                      </a:txBody>
                      <a:tcPr/>
                    </a:tc>
                    <a:tc>
                      <a:txBody>
                        <a:bodyPr/>
                        <a:lstStyle/>
                        <a:p>
                          <a:r>
                            <a:rPr lang="en-US" altLang="zh-CN" sz="1200" dirty="0" smtClean="0"/>
                            <a:t>1.21</a:t>
                          </a:r>
                          <a:endParaRPr lang="zh-CN" altLang="en-US" sz="1200" dirty="0"/>
                        </a:p>
                      </a:txBody>
                      <a:tcPr/>
                    </a:tc>
                    <a:tc>
                      <a:txBody>
                        <a:bodyPr/>
                        <a:lstStyle/>
                        <a:p>
                          <a:r>
                            <a:rPr lang="en-US" altLang="zh-CN" sz="1200" dirty="0" smtClean="0"/>
                            <a:t>30.5</a:t>
                          </a:r>
                          <a:endParaRPr lang="zh-CN" altLang="en-US" sz="1200" dirty="0"/>
                        </a:p>
                      </a:txBody>
                      <a:tcPr/>
                    </a:tc>
                    <a:tc>
                      <a:txBody>
                        <a:bodyPr/>
                        <a:lstStyle/>
                        <a:p>
                          <a:r>
                            <a:rPr lang="en-US" altLang="zh-CN" sz="1200" dirty="0" smtClean="0"/>
                            <a:t>-54.9</a:t>
                          </a:r>
                          <a:endParaRPr lang="zh-CN" altLang="en-US" sz="1200" dirty="0"/>
                        </a:p>
                      </a:txBody>
                      <a:tcPr/>
                    </a:tc>
                    <a:extLst>
                      <a:ext uri="{0D108BD9-81ED-4DB2-BD59-A6C34878D82A}">
                        <a16:rowId xmlns:a16="http://schemas.microsoft.com/office/drawing/2014/main" val="10001"/>
                      </a:ext>
                    </a:extLst>
                  </a:tr>
                </a:tbl>
              </a:graphicData>
            </a:graphic>
          </p:graphicFrame>
        </mc:Choice>
        <mc:Fallback xmlns="">
          <p:graphicFrame>
            <p:nvGraphicFramePr>
              <p:cNvPr id="54" name="表格 21"/>
              <p:cNvGraphicFramePr>
                <a:graphicFrameLocks noGrp="1"/>
              </p:cNvGraphicFramePr>
              <p:nvPr>
                <p:extLst>
                  <p:ext uri="{D42A27DB-BD31-4B8C-83A1-F6EECF244321}">
                    <p14:modId xmlns:p14="http://schemas.microsoft.com/office/powerpoint/2010/main" val="1440479092"/>
                  </p:ext>
                </p:extLst>
              </p:nvPr>
            </p:nvGraphicFramePr>
            <p:xfrm>
              <a:off x="7237711" y="3913575"/>
              <a:ext cx="4590600" cy="741680"/>
            </p:xfrm>
            <a:graphic>
              <a:graphicData uri="http://schemas.openxmlformats.org/drawingml/2006/table">
                <a:tbl>
                  <a:tblPr firstRow="1" bandRow="1">
                    <a:tableStyleId>{5C22544A-7EE6-4342-B048-85BDC9FD1C3A}</a:tableStyleId>
                  </a:tblPr>
                  <a:tblGrid>
                    <a:gridCol w="1147650">
                      <a:extLst>
                        <a:ext uri="{9D8B030D-6E8A-4147-A177-3AD203B41FA5}">
                          <a16:colId xmlns:a16="http://schemas.microsoft.com/office/drawing/2014/main" val="20000"/>
                        </a:ext>
                      </a:extLst>
                    </a:gridCol>
                    <a:gridCol w="1147650">
                      <a:extLst>
                        <a:ext uri="{9D8B030D-6E8A-4147-A177-3AD203B41FA5}">
                          <a16:colId xmlns:a16="http://schemas.microsoft.com/office/drawing/2014/main" val="20001"/>
                        </a:ext>
                      </a:extLst>
                    </a:gridCol>
                    <a:gridCol w="1147650">
                      <a:extLst>
                        <a:ext uri="{9D8B030D-6E8A-4147-A177-3AD203B41FA5}">
                          <a16:colId xmlns:a16="http://schemas.microsoft.com/office/drawing/2014/main" val="20002"/>
                        </a:ext>
                      </a:extLst>
                    </a:gridCol>
                    <a:gridCol w="1147650">
                      <a:extLst>
                        <a:ext uri="{9D8B030D-6E8A-4147-A177-3AD203B41FA5}">
                          <a16:colId xmlns:a16="http://schemas.microsoft.com/office/drawing/2014/main" val="20003"/>
                        </a:ext>
                      </a:extLst>
                    </a:gridCol>
                  </a:tblGrid>
                  <a:tr h="370840">
                    <a:tc>
                      <a:txBody>
                        <a:bodyPr/>
                        <a:lstStyle/>
                        <a:p>
                          <a:r>
                            <a:rPr lang="en-US" altLang="zh-CN" sz="1200" dirty="0" smtClean="0"/>
                            <a:t>Fuel</a:t>
                          </a:r>
                          <a:endParaRPr lang="zh-CN" altLang="en-US" sz="1200" dirty="0"/>
                        </a:p>
                      </a:txBody>
                      <a:tcPr/>
                    </a:tc>
                    <a:tc>
                      <a:txBody>
                        <a:bodyPr/>
                        <a:lstStyle/>
                        <a:p>
                          <a:endParaRPr lang="fi-FI"/>
                        </a:p>
                      </a:txBody>
                      <a:tcPr>
                        <a:blipFill>
                          <a:blip r:embed="rId12"/>
                          <a:stretch>
                            <a:fillRect l="-101064" t="-1613" r="-202660" b="-101613"/>
                          </a:stretch>
                        </a:blipFill>
                      </a:tcPr>
                    </a:tc>
                    <a:tc>
                      <a:txBody>
                        <a:bodyPr/>
                        <a:lstStyle/>
                        <a:p>
                          <a:endParaRPr lang="fi-FI"/>
                        </a:p>
                      </a:txBody>
                      <a:tcPr>
                        <a:blipFill>
                          <a:blip r:embed="rId12"/>
                          <a:stretch>
                            <a:fillRect l="-200000" t="-1613" r="-101587" b="-101613"/>
                          </a:stretch>
                        </a:blipFill>
                      </a:tcPr>
                    </a:tc>
                    <a:tc>
                      <a:txBody>
                        <a:bodyPr/>
                        <a:lstStyle/>
                        <a:p>
                          <a:endParaRPr lang="fi-FI"/>
                        </a:p>
                      </a:txBody>
                      <a:tcPr>
                        <a:blipFill>
                          <a:blip r:embed="rId12"/>
                          <a:stretch>
                            <a:fillRect l="-301596" t="-1613" r="-2128" b="-101613"/>
                          </a:stretch>
                        </a:blipFill>
                      </a:tcPr>
                    </a:tc>
                    <a:extLst>
                      <a:ext uri="{0D108BD9-81ED-4DB2-BD59-A6C34878D82A}">
                        <a16:rowId xmlns:a16="http://schemas.microsoft.com/office/drawing/2014/main" val="10000"/>
                      </a:ext>
                    </a:extLst>
                  </a:tr>
                  <a:tr h="370840">
                    <a:tc>
                      <a:txBody>
                        <a:bodyPr/>
                        <a:lstStyle/>
                        <a:p>
                          <a:r>
                            <a:rPr lang="en-US" altLang="zh-CN" sz="1200" dirty="0" smtClean="0"/>
                            <a:t>Gasoline</a:t>
                          </a:r>
                          <a:endParaRPr lang="zh-CN" altLang="en-US" sz="1200" dirty="0"/>
                        </a:p>
                      </a:txBody>
                      <a:tcPr/>
                    </a:tc>
                    <a:tc>
                      <a:txBody>
                        <a:bodyPr/>
                        <a:lstStyle/>
                        <a:p>
                          <a:r>
                            <a:rPr lang="en-US" altLang="zh-CN" sz="1200" dirty="0" smtClean="0"/>
                            <a:t>1.21</a:t>
                          </a:r>
                          <a:endParaRPr lang="zh-CN" altLang="en-US" sz="1200" dirty="0"/>
                        </a:p>
                      </a:txBody>
                      <a:tcPr/>
                    </a:tc>
                    <a:tc>
                      <a:txBody>
                        <a:bodyPr/>
                        <a:lstStyle/>
                        <a:p>
                          <a:r>
                            <a:rPr lang="en-US" altLang="zh-CN" sz="1200" dirty="0" smtClean="0"/>
                            <a:t>30.5</a:t>
                          </a:r>
                          <a:endParaRPr lang="zh-CN" altLang="en-US" sz="1200" dirty="0"/>
                        </a:p>
                      </a:txBody>
                      <a:tcPr/>
                    </a:tc>
                    <a:tc>
                      <a:txBody>
                        <a:bodyPr/>
                        <a:lstStyle/>
                        <a:p>
                          <a:r>
                            <a:rPr lang="en-US" altLang="zh-CN" sz="1200" dirty="0" smtClean="0"/>
                            <a:t>-54.9</a:t>
                          </a:r>
                          <a:endParaRPr lang="zh-CN" altLang="en-US" sz="1200" dirty="0"/>
                        </a:p>
                      </a:txBody>
                      <a:tcPr/>
                    </a:tc>
                    <a:extLst>
                      <a:ext uri="{0D108BD9-81ED-4DB2-BD59-A6C34878D82A}">
                        <a16:rowId xmlns:a16="http://schemas.microsoft.com/office/drawing/2014/main" val="10001"/>
                      </a:ext>
                    </a:extLst>
                  </a:tr>
                </a:tbl>
              </a:graphicData>
            </a:graphic>
          </p:graphicFrame>
        </mc:Fallback>
      </mc:AlternateContent>
      <p:sp>
        <p:nvSpPr>
          <p:cNvPr id="55" name="文本框 22"/>
          <p:cNvSpPr txBox="1"/>
          <p:nvPr/>
        </p:nvSpPr>
        <p:spPr>
          <a:xfrm>
            <a:off x="6742607" y="4670232"/>
            <a:ext cx="5276193" cy="369332"/>
          </a:xfrm>
          <a:prstGeom prst="rect">
            <a:avLst/>
          </a:prstGeom>
          <a:noFill/>
        </p:spPr>
        <p:txBody>
          <a:bodyPr wrap="square" rtlCol="0">
            <a:spAutoFit/>
          </a:bodyPr>
          <a:lstStyle/>
          <a:p>
            <a:r>
              <a:rPr lang="en-US" altLang="zh-CN" dirty="0" smtClean="0"/>
              <a:t>Step 7: firing pressure/motored pressure at TC</a:t>
            </a:r>
          </a:p>
        </p:txBody>
      </p:sp>
      <mc:AlternateContent xmlns:mc="http://schemas.openxmlformats.org/markup-compatibility/2006" xmlns:a14="http://schemas.microsoft.com/office/drawing/2010/main">
        <mc:Choice Requires="a14">
          <p:sp>
            <p:nvSpPr>
              <p:cNvPr id="56" name="文本框 23"/>
              <p:cNvSpPr txBox="1"/>
              <p:nvPr/>
            </p:nvSpPr>
            <p:spPr>
              <a:xfrm>
                <a:off x="7564147" y="5044544"/>
                <a:ext cx="899477" cy="567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𝑝</m:t>
                          </m:r>
                        </m:num>
                        <m:den>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𝑚</m:t>
                              </m:r>
                            </m:sub>
                          </m:sSub>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20</m:t>
                          </m:r>
                        </m:num>
                        <m:den>
                          <m:r>
                            <a:rPr lang="en-US" altLang="zh-CN" b="0" i="1" smtClean="0">
                              <a:latin typeface="Cambria Math" panose="02040503050406030204" pitchFamily="18" charset="0"/>
                            </a:rPr>
                            <m:t>15</m:t>
                          </m:r>
                        </m:den>
                      </m:f>
                    </m:oMath>
                  </m:oMathPara>
                </a14:m>
                <a:endParaRPr lang="zh-CN" altLang="en-US" dirty="0"/>
              </a:p>
            </p:txBody>
          </p:sp>
        </mc:Choice>
        <mc:Fallback xmlns="">
          <p:sp>
            <p:nvSpPr>
              <p:cNvPr id="56" name="文本框 23"/>
              <p:cNvSpPr txBox="1">
                <a:spLocks noRot="1" noChangeAspect="1" noMove="1" noResize="1" noEditPoints="1" noAdjustHandles="1" noChangeArrowheads="1" noChangeShapeType="1" noTextEdit="1"/>
              </p:cNvSpPr>
              <p:nvPr/>
            </p:nvSpPr>
            <p:spPr>
              <a:xfrm>
                <a:off x="7564147" y="5044544"/>
                <a:ext cx="899477" cy="567207"/>
              </a:xfrm>
              <a:prstGeom prst="rect">
                <a:avLst/>
              </a:prstGeom>
              <a:blipFill>
                <a:blip r:embed="rId13"/>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57" name="文本框 25"/>
              <p:cNvSpPr txBox="1"/>
              <p:nvPr/>
            </p:nvSpPr>
            <p:spPr>
              <a:xfrm>
                <a:off x="8902640" y="5122963"/>
                <a:ext cx="13385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𝑢</m:t>
                          </m:r>
                        </m:e>
                        <m:sub>
                          <m:r>
                            <a:rPr lang="en-US" altLang="zh-CN" b="0" i="1" smtClean="0">
                              <a:latin typeface="Cambria Math" panose="02040503050406030204" pitchFamily="18" charset="0"/>
                            </a:rPr>
                            <m:t>𝐹</m:t>
                          </m:r>
                        </m:sub>
                        <m:sup>
                          <m:r>
                            <a:rPr lang="en-US" altLang="zh-CN" b="0" i="1" smtClean="0">
                              <a:latin typeface="Cambria Math" panose="02040503050406030204" pitchFamily="18" charset="0"/>
                            </a:rPr>
                            <m:t>′</m:t>
                          </m:r>
                        </m:sup>
                      </m:sSubSup>
                      <m:r>
                        <a:rPr lang="en-US" altLang="zh-CN" b="0" i="1" smtClean="0">
                          <a:latin typeface="Cambria Math" panose="02040503050406030204" pitchFamily="18" charset="0"/>
                        </a:rPr>
                        <m:t>=10 </m:t>
                      </m:r>
                      <m:r>
                        <a:rPr lang="en-US" altLang="zh-CN" b="0" i="1" smtClean="0">
                          <a:latin typeface="Cambria Math" panose="02040503050406030204" pitchFamily="18" charset="0"/>
                        </a:rPr>
                        <m:t>𝑚</m:t>
                      </m:r>
                      <m:r>
                        <a:rPr lang="en-US" altLang="zh-CN" i="1">
                          <a:latin typeface="Cambria Math" panose="02040503050406030204" pitchFamily="18" charset="0"/>
                        </a:rPr>
                        <m:t>/</m:t>
                      </m:r>
                      <m:r>
                        <m:rPr>
                          <m:sty m:val="p"/>
                        </m:rPr>
                        <a:rPr lang="fi-FI" altLang="zh-CN" b="0" i="0" smtClean="0">
                          <a:latin typeface="Cambria Math" panose="02040503050406030204" pitchFamily="18" charset="0"/>
                        </a:rPr>
                        <m:t>s</m:t>
                      </m:r>
                    </m:oMath>
                  </m:oMathPara>
                </a14:m>
                <a:endParaRPr lang="zh-CN" altLang="en-US" dirty="0"/>
              </a:p>
            </p:txBody>
          </p:sp>
        </mc:Choice>
        <mc:Fallback xmlns="">
          <p:sp>
            <p:nvSpPr>
              <p:cNvPr id="57" name="文本框 25"/>
              <p:cNvSpPr txBox="1">
                <a:spLocks noRot="1" noChangeAspect="1" noMove="1" noResize="1" noEditPoints="1" noAdjustHandles="1" noChangeArrowheads="1" noChangeShapeType="1" noTextEdit="1"/>
              </p:cNvSpPr>
              <p:nvPr/>
            </p:nvSpPr>
            <p:spPr>
              <a:xfrm>
                <a:off x="8902640" y="5122963"/>
                <a:ext cx="1338572" cy="276999"/>
              </a:xfrm>
              <a:prstGeom prst="rect">
                <a:avLst/>
              </a:prstGeom>
              <a:blipFill>
                <a:blip r:embed="rId14"/>
                <a:stretch>
                  <a:fillRect l="-1818" r="-1818" b="-34783"/>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26" name="文本框 5"/>
              <p:cNvSpPr txBox="1"/>
              <p:nvPr/>
            </p:nvSpPr>
            <p:spPr>
              <a:xfrm>
                <a:off x="6552118" y="5701685"/>
                <a:ext cx="5276193" cy="1328184"/>
              </a:xfrm>
              <a:prstGeom prst="rect">
                <a:avLst/>
              </a:prstGeom>
              <a:noFill/>
            </p:spPr>
            <p:txBody>
              <a:bodyPr wrap="square" rtlCol="0">
                <a:spAutoFit/>
              </a:bodyPr>
              <a:lstStyle/>
              <a:p>
                <a:r>
                  <a:rPr lang="en-US" altLang="zh-CN" dirty="0" smtClean="0"/>
                  <a:t>Where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𝑢</m:t>
                        </m:r>
                      </m:e>
                      <m:sub>
                        <m:r>
                          <a:rPr lang="en-US" altLang="zh-CN" i="1">
                            <a:latin typeface="Cambria Math" panose="02040503050406030204" pitchFamily="18" charset="0"/>
                          </a:rPr>
                          <m:t>𝐹</m:t>
                        </m:r>
                      </m:sub>
                      <m:sup>
                        <m:r>
                          <a:rPr lang="en-US" altLang="zh-CN" i="1">
                            <a:latin typeface="Cambria Math" panose="02040503050406030204" pitchFamily="18" charset="0"/>
                          </a:rPr>
                          <m:t>′</m:t>
                        </m:r>
                      </m:sup>
                    </m:sSubSup>
                  </m:oMath>
                </a14:m>
                <a:r>
                  <a:rPr lang="en-US" altLang="zh-CN" dirty="0" smtClean="0"/>
                  <a:t> is he velocity fluctuation, we can assume it is </a:t>
                </a:r>
                <a14:m>
                  <m:oMath xmlns:m="http://schemas.openxmlformats.org/officeDocument/2006/math">
                    <m:r>
                      <a:rPr lang="en-US" altLang="zh-CN" i="1">
                        <a:latin typeface="Cambria Math" panose="02040503050406030204" pitchFamily="18" charset="0"/>
                      </a:rPr>
                      <m:t>10 </m:t>
                    </m:r>
                    <m:r>
                      <a:rPr lang="en-US" altLang="zh-CN" i="1">
                        <a:latin typeface="Cambria Math" panose="02040503050406030204" pitchFamily="18" charset="0"/>
                      </a:rPr>
                      <m:t>𝑚</m:t>
                    </m:r>
                    <m:r>
                      <a:rPr lang="en-US" altLang="zh-CN" i="1">
                        <a:latin typeface="Cambria Math" panose="02040503050406030204" pitchFamily="18" charset="0"/>
                      </a:rPr>
                      <m:t>/</m:t>
                    </m:r>
                    <m:r>
                      <m:rPr>
                        <m:sty m:val="p"/>
                      </m:rPr>
                      <a:rPr lang="fi-FI" altLang="zh-CN">
                        <a:latin typeface="Cambria Math" panose="02040503050406030204" pitchFamily="18" charset="0"/>
                      </a:rPr>
                      <m:t>s</m:t>
                    </m:r>
                  </m:oMath>
                </a14:m>
                <a:r>
                  <a:rPr lang="fi-FI" altLang="zh-CN" dirty="0" smtClean="0"/>
                  <a:t>.</a:t>
                </a:r>
                <a:r>
                  <a:rPr lang="en-US" altLang="zh-CN" dirty="0"/>
                  <a:t> </a:t>
                </a:r>
                <a14:m>
                  <m:oMath xmlns:m="http://schemas.openxmlformats.org/officeDocument/2006/math">
                    <m:f>
                      <m:fPr>
                        <m:ctrlPr>
                          <a:rPr lang="en-US" altLang="zh-CN" i="1">
                            <a:latin typeface="Cambria Math" panose="02040503050406030204" pitchFamily="18" charset="0"/>
                          </a:rPr>
                        </m:ctrlPr>
                      </m:fPr>
                      <m:num>
                        <m:r>
                          <a:rPr lang="en-US" altLang="zh-CN" i="1">
                            <a:latin typeface="Cambria Math" panose="02040503050406030204" pitchFamily="18" charset="0"/>
                          </a:rPr>
                          <m:t>𝑝</m:t>
                        </m:r>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𝑚</m:t>
                            </m:r>
                          </m:sub>
                        </m:sSub>
                      </m:den>
                    </m:f>
                  </m:oMath>
                </a14:m>
                <a:r>
                  <a:rPr lang="zh-CN" altLang="en-US" dirty="0" smtClean="0"/>
                  <a:t> </a:t>
                </a:r>
                <a:r>
                  <a:rPr lang="fi-FI" altLang="zh-CN" dirty="0" smtClean="0"/>
                  <a:t>is </a:t>
                </a:r>
                <a:r>
                  <a:rPr lang="fi-FI" altLang="zh-CN" dirty="0" err="1" smtClean="0"/>
                  <a:t>the</a:t>
                </a:r>
                <a:r>
                  <a:rPr lang="fi-FI" altLang="zh-CN" dirty="0" smtClean="0"/>
                  <a:t> </a:t>
                </a:r>
                <a:r>
                  <a:rPr lang="fi-FI" altLang="zh-CN" dirty="0" err="1" smtClean="0"/>
                  <a:t>firing</a:t>
                </a:r>
                <a:r>
                  <a:rPr lang="fi-FI" altLang="zh-CN" dirty="0" smtClean="0"/>
                  <a:t> </a:t>
                </a:r>
                <a:r>
                  <a:rPr lang="fi-FI" altLang="zh-CN" dirty="0" err="1" smtClean="0"/>
                  <a:t>pressure</a:t>
                </a:r>
                <a:r>
                  <a:rPr lang="fi-FI" altLang="zh-CN" dirty="0" smtClean="0"/>
                  <a:t>/</a:t>
                </a:r>
                <a:r>
                  <a:rPr lang="fi-FI" altLang="zh-CN" dirty="0" err="1" smtClean="0"/>
                  <a:t>motoring</a:t>
                </a:r>
                <a:r>
                  <a:rPr lang="fi-FI" altLang="zh-CN" dirty="0" smtClean="0"/>
                  <a:t> </a:t>
                </a:r>
                <a:r>
                  <a:rPr lang="fi-FI" altLang="zh-CN" dirty="0" err="1" smtClean="0"/>
                  <a:t>pressure</a:t>
                </a:r>
                <a:endParaRPr lang="zh-CN" altLang="en-US" dirty="0"/>
              </a:p>
              <a:p>
                <a:r>
                  <a:rPr lang="en-US" altLang="zh-CN" dirty="0" smtClean="0"/>
                  <a:t>.</a:t>
                </a:r>
                <a:endParaRPr lang="zh-CN" altLang="en-US" dirty="0"/>
              </a:p>
            </p:txBody>
          </p:sp>
        </mc:Choice>
        <mc:Fallback xmlns="">
          <p:sp>
            <p:nvSpPr>
              <p:cNvPr id="26" name="文本框 5"/>
              <p:cNvSpPr txBox="1">
                <a:spLocks noRot="1" noChangeAspect="1" noMove="1" noResize="1" noEditPoints="1" noAdjustHandles="1" noChangeArrowheads="1" noChangeShapeType="1" noTextEdit="1"/>
              </p:cNvSpPr>
              <p:nvPr/>
            </p:nvSpPr>
            <p:spPr>
              <a:xfrm>
                <a:off x="6552118" y="5701685"/>
                <a:ext cx="5276193" cy="1328184"/>
              </a:xfrm>
              <a:prstGeom prst="rect">
                <a:avLst/>
              </a:prstGeom>
              <a:blipFill>
                <a:blip r:embed="rId15"/>
                <a:stretch>
                  <a:fillRect l="-1040" t="-2294" b="-6422"/>
                </a:stretch>
              </a:blipFill>
            </p:spPr>
            <p:txBody>
              <a:bodyPr/>
              <a:lstStyle/>
              <a:p>
                <a:r>
                  <a:rPr lang="fi-FI">
                    <a:noFill/>
                  </a:rPr>
                  <a:t> </a:t>
                </a:r>
              </a:p>
            </p:txBody>
          </p:sp>
        </mc:Fallback>
      </mc:AlternateContent>
    </p:spTree>
    <p:extLst>
      <p:ext uri="{BB962C8B-B14F-4D97-AF65-F5344CB8AC3E}">
        <p14:creationId xmlns:p14="http://schemas.microsoft.com/office/powerpoint/2010/main" val="1651589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pPr>
              <a:defRPr/>
            </a:pPr>
            <a:fld id="{24CBB682-87B2-4236-AF78-B49807E7713E}" type="datetime1">
              <a:rPr lang="fi-FI" smtClean="0"/>
              <a:t>30.1.2019</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12</a:t>
            </a:fld>
            <a:endParaRPr lang="fi-FI"/>
          </a:p>
        </p:txBody>
      </p:sp>
      <p:sp>
        <p:nvSpPr>
          <p:cNvPr id="6" name="Title 1"/>
          <p:cNvSpPr>
            <a:spLocks noGrp="1"/>
          </p:cNvSpPr>
          <p:nvPr>
            <p:ph type="ctrTitle"/>
          </p:nvPr>
        </p:nvSpPr>
        <p:spPr>
          <a:xfrm>
            <a:off x="624418" y="318135"/>
            <a:ext cx="10943167" cy="1195798"/>
          </a:xfrm>
        </p:spPr>
        <p:txBody>
          <a:bodyPr/>
          <a:lstStyle/>
          <a:p>
            <a:r>
              <a:rPr lang="fi-FI" dirty="0" err="1" smtClean="0"/>
              <a:t>Problem</a:t>
            </a:r>
            <a:r>
              <a:rPr lang="fi-FI" dirty="0" smtClean="0"/>
              <a:t> 5</a:t>
            </a:r>
            <a:endParaRPr lang="fi-FI" dirty="0"/>
          </a:p>
        </p:txBody>
      </p:sp>
      <p:sp>
        <p:nvSpPr>
          <p:cNvPr id="7" name="文本框 3"/>
          <p:cNvSpPr txBox="1"/>
          <p:nvPr/>
        </p:nvSpPr>
        <p:spPr>
          <a:xfrm>
            <a:off x="212970" y="777367"/>
            <a:ext cx="5276193" cy="646331"/>
          </a:xfrm>
          <a:prstGeom prst="rect">
            <a:avLst/>
          </a:prstGeom>
          <a:noFill/>
        </p:spPr>
        <p:txBody>
          <a:bodyPr wrap="square" rtlCol="0">
            <a:spAutoFit/>
          </a:bodyPr>
          <a:lstStyle/>
          <a:p>
            <a:r>
              <a:rPr lang="en-US" altLang="zh-CN" dirty="0" smtClean="0"/>
              <a:t>Step 8: calculate the mean expansion speed of the burned gas </a:t>
            </a:r>
          </a:p>
        </p:txBody>
      </p:sp>
      <mc:AlternateContent xmlns:mc="http://schemas.openxmlformats.org/markup-compatibility/2006" xmlns:a14="http://schemas.microsoft.com/office/drawing/2010/main">
        <mc:Choice Requires="a14">
          <p:sp>
            <p:nvSpPr>
              <p:cNvPr id="8" name="文本框 4"/>
              <p:cNvSpPr txBox="1"/>
              <p:nvPr/>
            </p:nvSpPr>
            <p:spPr>
              <a:xfrm>
                <a:off x="1042045" y="1423698"/>
                <a:ext cx="3618042" cy="446276"/>
              </a:xfrm>
              <a:prstGeom prst="rect">
                <a:avLst/>
              </a:prstGeom>
              <a:noFill/>
            </p:spPr>
            <p:txBody>
              <a:bodyPr wrap="none" lIns="0" tIns="0" rIns="0" bIns="0" rtlCol="0">
                <a:spAutoFit/>
              </a:bodyPr>
              <a:lstStyle/>
              <a:p>
                <a14:m>
                  <m:oMath xmlns:m="http://schemas.openxmlformats.org/officeDocument/2006/math">
                    <m:f>
                      <m:fPr>
                        <m:ctrlPr>
                          <a:rPr lang="en-US" altLang="zh-CN" i="1" smtClean="0">
                            <a:latin typeface="Cambria Math" panose="02040503050406030204" pitchFamily="18" charset="0"/>
                          </a:rPr>
                        </m:ctrlPr>
                      </m:fPr>
                      <m:num>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𝑢</m:t>
                            </m:r>
                          </m:e>
                          <m:sub>
                            <m:r>
                              <a:rPr lang="en-US" altLang="zh-CN" b="0" i="1" smtClean="0">
                                <a:latin typeface="Cambria Math" panose="02040503050406030204" pitchFamily="18" charset="0"/>
                              </a:rPr>
                              <m:t>𝑏</m:t>
                            </m:r>
                          </m:sub>
                        </m:sSub>
                      </m:num>
                      <m:den>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𝑏</m:t>
                            </m:r>
                          </m:sub>
                        </m:sSub>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𝜌</m:t>
                            </m:r>
                          </m:e>
                          <m:sub>
                            <m:r>
                              <a:rPr lang="en-US" altLang="zh-CN" b="0" i="1" smtClean="0">
                                <a:latin typeface="Cambria Math" panose="02040503050406030204" pitchFamily="18" charset="0"/>
                              </a:rPr>
                              <m:t>𝑢</m:t>
                            </m:r>
                          </m:sub>
                        </m:sSub>
                      </m:num>
                      <m:den>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𝜌</m:t>
                            </m:r>
                          </m:e>
                          <m:sub>
                            <m:r>
                              <a:rPr lang="en-US" altLang="zh-CN" b="0" i="1" smtClean="0">
                                <a:latin typeface="Cambria Math" panose="02040503050406030204" pitchFamily="18" charset="0"/>
                              </a:rPr>
                              <m:t>𝑏</m:t>
                            </m:r>
                          </m:sub>
                        </m:sSub>
                      </m:den>
                    </m:f>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𝑏</m:t>
                            </m:r>
                          </m:sub>
                        </m:sSub>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𝑏</m:t>
                        </m:r>
                      </m:sub>
                    </m:sSub>
                  </m:oMath>
                </a14:m>
                <a:r>
                  <a:rPr lang="en-US" altLang="zh-CN" dirty="0" smtClean="0"/>
                  <a:t>=</a:t>
                </a:r>
                <a14:m>
                  <m:oMath xmlns:m="http://schemas.openxmlformats.org/officeDocument/2006/math">
                    <m:f>
                      <m:fPr>
                        <m:ctrlPr>
                          <a:rPr lang="en-US" altLang="zh-CN" i="1" dirty="0" smtClean="0">
                            <a:latin typeface="Cambria Math" panose="02040503050406030204" pitchFamily="18" charset="0"/>
                          </a:rPr>
                        </m:ctrlPr>
                      </m:fPr>
                      <m:num>
                        <m:f>
                          <m:fPr>
                            <m:type m:val="lin"/>
                            <m:ctrlPr>
                              <a:rPr lang="en-US" altLang="zh-CN" i="1" dirty="0"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𝜌</m:t>
                                </m:r>
                              </m:e>
                              <m:sub>
                                <m:r>
                                  <a:rPr lang="en-US" altLang="zh-CN" b="0" i="1" smtClean="0">
                                    <a:latin typeface="Cambria Math" panose="02040503050406030204" pitchFamily="18" charset="0"/>
                                  </a:rPr>
                                  <m:t>𝑢</m:t>
                                </m:r>
                              </m:sub>
                            </m:sSub>
                          </m:num>
                          <m:den>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𝜌</m:t>
                                </m:r>
                              </m:e>
                              <m:sub>
                                <m:r>
                                  <a:rPr lang="en-US" altLang="zh-CN" b="0" i="1" smtClean="0">
                                    <a:latin typeface="Cambria Math" panose="02040503050406030204" pitchFamily="18" charset="0"/>
                                  </a:rPr>
                                  <m:t>𝑏</m:t>
                                </m:r>
                              </m:sub>
                            </m:sSub>
                          </m:den>
                        </m:f>
                      </m:num>
                      <m:den>
                        <m:d>
                          <m:dPr>
                            <m:begChr m:val="["/>
                            <m:endChr m:val="]"/>
                            <m:ctrlPr>
                              <a:rPr lang="en-US" altLang="zh-CN" i="1" dirty="0" smtClean="0">
                                <a:latin typeface="Cambria Math" panose="02040503050406030204" pitchFamily="18" charset="0"/>
                              </a:rPr>
                            </m:ctrlPr>
                          </m:dPr>
                          <m:e>
                            <m:d>
                              <m:dPr>
                                <m:ctrlPr>
                                  <a:rPr lang="en-US" altLang="zh-CN" b="0" i="1" smtClean="0">
                                    <a:latin typeface="Cambria Math" panose="02040503050406030204" pitchFamily="18" charset="0"/>
                                  </a:rPr>
                                </m:ctrlPr>
                              </m:dPr>
                              <m:e>
                                <m:f>
                                  <m:fPr>
                                    <m:type m:val="lin"/>
                                    <m:ctrlPr>
                                      <a:rPr lang="en-US" altLang="zh-CN" i="1" dirty="0"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𝜌</m:t>
                                        </m:r>
                                      </m:e>
                                      <m:sub>
                                        <m:r>
                                          <a:rPr lang="en-US" altLang="zh-CN" b="0" i="1" smtClean="0">
                                            <a:latin typeface="Cambria Math" panose="02040503050406030204" pitchFamily="18" charset="0"/>
                                          </a:rPr>
                                          <m:t>𝑢</m:t>
                                        </m:r>
                                      </m:sub>
                                    </m:sSub>
                                  </m:num>
                                  <m:den>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𝜌</m:t>
                                        </m:r>
                                      </m:e>
                                      <m:sub>
                                        <m:r>
                                          <a:rPr lang="en-US" altLang="zh-CN" b="0" i="1" smtClean="0">
                                            <a:latin typeface="Cambria Math" panose="02040503050406030204" pitchFamily="18" charset="0"/>
                                          </a:rPr>
                                          <m:t>𝑏</m:t>
                                        </m:r>
                                      </m:sub>
                                    </m:sSub>
                                  </m:den>
                                </m:f>
                              </m:e>
                            </m:d>
                            <m:r>
                              <a:rPr lang="en-US" altLang="zh-CN" b="0" i="1" smtClean="0">
                                <a:latin typeface="Cambria Math" panose="02040503050406030204" pitchFamily="18" charset="0"/>
                              </a:rPr>
                              <m:t>−1</m:t>
                            </m:r>
                          </m:e>
                        </m:d>
                        <m:sSub>
                          <m:sSubPr>
                            <m:ctrlPr>
                              <a:rPr lang="en-US" altLang="zh-CN" i="1" dirty="0" smtClean="0">
                                <a:latin typeface="Cambria Math" panose="02040503050406030204" pitchFamily="18" charset="0"/>
                              </a:rPr>
                            </m:ctrlPr>
                          </m:sSubPr>
                          <m:e>
                            <m:r>
                              <a:rPr lang="en-US" altLang="zh-CN" b="0" i="1" dirty="0" smtClean="0">
                                <a:latin typeface="Cambria Math" panose="02040503050406030204" pitchFamily="18" charset="0"/>
                              </a:rPr>
                              <m:t>𝑥</m:t>
                            </m:r>
                          </m:e>
                          <m:sub>
                            <m:r>
                              <a:rPr lang="en-US" altLang="zh-CN" b="0" i="1" dirty="0" smtClean="0">
                                <a:latin typeface="Cambria Math" panose="02040503050406030204" pitchFamily="18" charset="0"/>
                              </a:rPr>
                              <m:t>𝑏</m:t>
                            </m:r>
                          </m:sub>
                        </m:sSub>
                        <m:r>
                          <a:rPr lang="en-US" altLang="zh-CN" b="0" i="1" dirty="0" smtClean="0">
                            <a:latin typeface="Cambria Math" panose="02040503050406030204" pitchFamily="18" charset="0"/>
                          </a:rPr>
                          <m:t>+1</m:t>
                        </m:r>
                      </m:den>
                    </m:f>
                  </m:oMath>
                </a14:m>
                <a:endParaRPr lang="zh-CN" altLang="en-US" dirty="0"/>
              </a:p>
            </p:txBody>
          </p:sp>
        </mc:Choice>
        <mc:Fallback xmlns="">
          <p:sp>
            <p:nvSpPr>
              <p:cNvPr id="8" name="文本框 4"/>
              <p:cNvSpPr txBox="1">
                <a:spLocks noRot="1" noChangeAspect="1" noMove="1" noResize="1" noEditPoints="1" noAdjustHandles="1" noChangeArrowheads="1" noChangeShapeType="1" noTextEdit="1"/>
              </p:cNvSpPr>
              <p:nvPr/>
            </p:nvSpPr>
            <p:spPr>
              <a:xfrm>
                <a:off x="1042045" y="1423698"/>
                <a:ext cx="3618042" cy="446276"/>
              </a:xfrm>
              <a:prstGeom prst="rect">
                <a:avLst/>
              </a:prstGeom>
              <a:blipFill>
                <a:blip r:embed="rId2"/>
                <a:stretch>
                  <a:fillRect l="-1518" t="-78082" r="-1349" b="-119178"/>
                </a:stretch>
              </a:blipFill>
            </p:spPr>
            <p:txBody>
              <a:bodyPr/>
              <a:lstStyle/>
              <a:p>
                <a:r>
                  <a:rPr lang="fi-FI">
                    <a:noFill/>
                  </a:rPr>
                  <a:t> </a:t>
                </a:r>
              </a:p>
            </p:txBody>
          </p:sp>
        </mc:Fallback>
      </mc:AlternateContent>
      <p:sp>
        <p:nvSpPr>
          <p:cNvPr id="9" name="文本框 5"/>
          <p:cNvSpPr txBox="1"/>
          <p:nvPr/>
        </p:nvSpPr>
        <p:spPr>
          <a:xfrm>
            <a:off x="212969" y="3712702"/>
            <a:ext cx="5276193" cy="369332"/>
          </a:xfrm>
          <a:prstGeom prst="rect">
            <a:avLst/>
          </a:prstGeom>
          <a:noFill/>
        </p:spPr>
        <p:txBody>
          <a:bodyPr wrap="square" rtlCol="0">
            <a:spAutoFit/>
          </a:bodyPr>
          <a:lstStyle/>
          <a:p>
            <a:r>
              <a:rPr lang="en-US" altLang="zh-CN" dirty="0" smtClean="0"/>
              <a:t>Step 10: calculate the volume at TDC</a:t>
            </a:r>
          </a:p>
        </p:txBody>
      </p:sp>
      <mc:AlternateContent xmlns:mc="http://schemas.openxmlformats.org/markup-compatibility/2006" xmlns:a14="http://schemas.microsoft.com/office/drawing/2010/main">
        <mc:Choice Requires="a14">
          <p:sp>
            <p:nvSpPr>
              <p:cNvPr id="10" name="文本框 6"/>
              <p:cNvSpPr txBox="1"/>
              <p:nvPr/>
            </p:nvSpPr>
            <p:spPr>
              <a:xfrm>
                <a:off x="212968" y="1963264"/>
                <a:ext cx="5276193" cy="369332"/>
              </a:xfrm>
              <a:prstGeom prst="rect">
                <a:avLst/>
              </a:prstGeom>
              <a:noFill/>
            </p:spPr>
            <p:txBody>
              <a:bodyPr wrap="square" rtlCol="0">
                <a:spAutoFit/>
              </a:bodyPr>
              <a:lstStyle/>
              <a:p>
                <a:r>
                  <a:rPr lang="en-US" altLang="zh-CN" dirty="0" smtClean="0"/>
                  <a:t>Step 9: calculate burned mass fraction</a:t>
                </a:r>
                <a14:m>
                  <m:oMath xmlns:m="http://schemas.openxmlformats.org/officeDocument/2006/math">
                    <m:sSub>
                      <m:sSubPr>
                        <m:ctrlPr>
                          <a:rPr lang="en-US" altLang="zh-CN" i="1">
                            <a:latin typeface="Cambria Math" panose="02040503050406030204" pitchFamily="18" charset="0"/>
                          </a:rPr>
                        </m:ctrlPr>
                      </m:sSubPr>
                      <m:e>
                        <m:r>
                          <a:rPr lang="fi-FI" altLang="zh-CN" b="0" i="1" smtClean="0">
                            <a:latin typeface="Cambria Math" panose="02040503050406030204" pitchFamily="18" charset="0"/>
                          </a:rPr>
                          <m:t> </m:t>
                        </m:r>
                        <m:r>
                          <a:rPr lang="en-US" altLang="zh-CN" i="1">
                            <a:latin typeface="Cambria Math" panose="02040503050406030204" pitchFamily="18" charset="0"/>
                          </a:rPr>
                          <m:t>𝑥</m:t>
                        </m:r>
                      </m:e>
                      <m:sub>
                        <m:r>
                          <a:rPr lang="en-US" altLang="zh-CN" i="1">
                            <a:latin typeface="Cambria Math" panose="02040503050406030204" pitchFamily="18" charset="0"/>
                          </a:rPr>
                          <m:t>𝑏</m:t>
                        </m:r>
                      </m:sub>
                    </m:sSub>
                  </m:oMath>
                </a14:m>
                <a:r>
                  <a:rPr lang="en-US" altLang="zh-CN" dirty="0" smtClean="0"/>
                  <a:t> at TDC </a:t>
                </a:r>
              </a:p>
            </p:txBody>
          </p:sp>
        </mc:Choice>
        <mc:Fallback xmlns="">
          <p:sp>
            <p:nvSpPr>
              <p:cNvPr id="10" name="文本框 6"/>
              <p:cNvSpPr txBox="1">
                <a:spLocks noRot="1" noChangeAspect="1" noMove="1" noResize="1" noEditPoints="1" noAdjustHandles="1" noChangeArrowheads="1" noChangeShapeType="1" noTextEdit="1"/>
              </p:cNvSpPr>
              <p:nvPr/>
            </p:nvSpPr>
            <p:spPr>
              <a:xfrm>
                <a:off x="212968" y="1963264"/>
                <a:ext cx="5276193" cy="369332"/>
              </a:xfrm>
              <a:prstGeom prst="rect">
                <a:avLst/>
              </a:prstGeom>
              <a:blipFill>
                <a:blip r:embed="rId3"/>
                <a:stretch>
                  <a:fillRect l="-1040" t="-8197" b="-24590"/>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1" name="文本框 7"/>
              <p:cNvSpPr txBox="1"/>
              <p:nvPr/>
            </p:nvSpPr>
            <p:spPr>
              <a:xfrm>
                <a:off x="1042045" y="2350071"/>
                <a:ext cx="3226140" cy="724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𝑏</m:t>
                          </m:r>
                        </m:sub>
                      </m:sSub>
                      <m:r>
                        <a:rPr lang="en-US" altLang="zh-CN" b="0" i="1" smtClean="0">
                          <a:latin typeface="Cambria Math" panose="02040503050406030204" pitchFamily="18" charset="0"/>
                        </a:rPr>
                        <m:t>=1−</m:t>
                      </m:r>
                      <m:r>
                        <a:rPr lang="en-US" altLang="zh-CN" b="0" i="1" smtClean="0">
                          <a:latin typeface="Cambria Math" panose="02040503050406030204" pitchFamily="18" charset="0"/>
                        </a:rPr>
                        <m:t>𝑒𝑥𝑝</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m:t>
                          </m:r>
                          <m:r>
                            <a:rPr lang="en-US" altLang="zh-CN" b="0" i="1" smtClean="0">
                              <a:latin typeface="Cambria Math" panose="02040503050406030204" pitchFamily="18" charset="0"/>
                            </a:rPr>
                            <m:t>𝑎</m:t>
                          </m:r>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zh-CN" altLang="en-US" b="0" i="1" smtClean="0">
                                          <a:latin typeface="Cambria Math" panose="02040503050406030204" pitchFamily="18" charset="0"/>
                                        </a:rPr>
                                        <m:t>𝜃</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𝜃</m:t>
                                          </m:r>
                                        </m:e>
                                        <m:sub>
                                          <m:r>
                                            <a:rPr lang="en-US" altLang="zh-CN" b="0" i="1" smtClean="0">
                                              <a:latin typeface="Cambria Math" panose="02040503050406030204" pitchFamily="18" charset="0"/>
                                            </a:rPr>
                                            <m:t>0</m:t>
                                          </m:r>
                                        </m:sub>
                                      </m:sSub>
                                    </m:num>
                                    <m:den>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𝜃</m:t>
                                      </m:r>
                                    </m:den>
                                  </m:f>
                                </m:e>
                              </m:d>
                            </m:e>
                            <m:sup>
                              <m:r>
                                <a:rPr lang="en-US" altLang="zh-CN" b="0" i="1" smtClean="0">
                                  <a:latin typeface="Cambria Math" panose="02040503050406030204" pitchFamily="18" charset="0"/>
                                </a:rPr>
                                <m:t>𝑚</m:t>
                              </m:r>
                              <m:r>
                                <a:rPr lang="en-US" altLang="zh-CN" b="0" i="1" smtClean="0">
                                  <a:latin typeface="Cambria Math" panose="02040503050406030204" pitchFamily="18" charset="0"/>
                                </a:rPr>
                                <m:t>+1</m:t>
                              </m:r>
                            </m:sup>
                          </m:sSup>
                        </m:e>
                      </m:d>
                    </m:oMath>
                  </m:oMathPara>
                </a14:m>
                <a:endParaRPr lang="zh-CN" altLang="en-US" dirty="0"/>
              </a:p>
            </p:txBody>
          </p:sp>
        </mc:Choice>
        <mc:Fallback xmlns="">
          <p:sp>
            <p:nvSpPr>
              <p:cNvPr id="11" name="文本框 7"/>
              <p:cNvSpPr txBox="1">
                <a:spLocks noRot="1" noChangeAspect="1" noMove="1" noResize="1" noEditPoints="1" noAdjustHandles="1" noChangeArrowheads="1" noChangeShapeType="1" noTextEdit="1"/>
              </p:cNvSpPr>
              <p:nvPr/>
            </p:nvSpPr>
            <p:spPr>
              <a:xfrm>
                <a:off x="1042045" y="2350071"/>
                <a:ext cx="3226140" cy="724494"/>
              </a:xfrm>
              <a:prstGeom prst="rect">
                <a:avLst/>
              </a:prstGeom>
              <a:blipFill>
                <a:blip r:embed="rId4"/>
                <a:stretch>
                  <a:fillRect b="-847"/>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2" name="文本框 8"/>
              <p:cNvSpPr txBox="1"/>
              <p:nvPr/>
            </p:nvSpPr>
            <p:spPr>
              <a:xfrm>
                <a:off x="217689" y="3143214"/>
                <a:ext cx="4722084" cy="369332"/>
              </a:xfrm>
              <a:prstGeom prst="rect">
                <a:avLst/>
              </a:prstGeom>
              <a:noFill/>
            </p:spPr>
            <p:txBody>
              <a:bodyPr wrap="square" rtlCol="0">
                <a:spAutoFit/>
              </a:bodyPr>
              <a:lstStyle/>
              <a:p>
                <a:r>
                  <a:rPr lang="en-US" altLang="zh-CN" dirty="0" smtClean="0"/>
                  <a:t>Where a=5 and m=2,</a:t>
                </a:r>
                <a14:m>
                  <m:oMath xmlns:m="http://schemas.openxmlformats.org/officeDocument/2006/math">
                    <m:r>
                      <a:rPr lang="zh-CN" altLang="en-US" b="0" i="1" smtClean="0">
                        <a:latin typeface="Cambria Math" panose="02040503050406030204" pitchFamily="18" charset="0"/>
                      </a:rPr>
                      <m:t>𝜃</m:t>
                    </m:r>
                  </m:oMath>
                </a14:m>
                <a:r>
                  <a:rPr lang="en-US" altLang="zh-CN" dirty="0" smtClean="0"/>
                  <a:t>=0, </a:t>
                </a:r>
                <a14:m>
                  <m:oMath xmlns:m="http://schemas.openxmlformats.org/officeDocument/2006/math">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𝜃</m:t>
                        </m:r>
                      </m:e>
                      <m:sub>
                        <m:r>
                          <a:rPr lang="en-US" altLang="zh-CN" b="0" i="1" smtClean="0">
                            <a:latin typeface="Cambria Math" panose="02040503050406030204" pitchFamily="18" charset="0"/>
                          </a:rPr>
                          <m:t>0</m:t>
                        </m:r>
                      </m:sub>
                    </m:sSub>
                  </m:oMath>
                </a14:m>
                <a:r>
                  <a:rPr lang="en-US" altLang="zh-CN" dirty="0" smtClean="0"/>
                  <a:t>=-30,</a:t>
                </a:r>
                <a:r>
                  <a:rPr lang="en-US" altLang="zh-CN" b="0" dirty="0" smtClean="0">
                    <a:ea typeface="Cambria Math" panose="02040503050406030204" pitchFamily="18" charset="0"/>
                  </a:rPr>
                  <a:t> </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𝜃</m:t>
                    </m:r>
                  </m:oMath>
                </a14:m>
                <a:r>
                  <a:rPr lang="en-US" altLang="zh-CN" dirty="0" smtClean="0"/>
                  <a:t>=35</a:t>
                </a:r>
                <a:endParaRPr lang="zh-CN" altLang="en-US" dirty="0"/>
              </a:p>
            </p:txBody>
          </p:sp>
        </mc:Choice>
        <mc:Fallback xmlns="">
          <p:sp>
            <p:nvSpPr>
              <p:cNvPr id="12" name="文本框 8"/>
              <p:cNvSpPr txBox="1">
                <a:spLocks noRot="1" noChangeAspect="1" noMove="1" noResize="1" noEditPoints="1" noAdjustHandles="1" noChangeArrowheads="1" noChangeShapeType="1" noTextEdit="1"/>
              </p:cNvSpPr>
              <p:nvPr/>
            </p:nvSpPr>
            <p:spPr>
              <a:xfrm>
                <a:off x="217689" y="3143214"/>
                <a:ext cx="4722084" cy="369332"/>
              </a:xfrm>
              <a:prstGeom prst="rect">
                <a:avLst/>
              </a:prstGeom>
              <a:blipFill>
                <a:blip r:embed="rId5"/>
                <a:stretch>
                  <a:fillRect l="-1163" t="-10000" b="-26667"/>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3" name="文本框 9"/>
              <p:cNvSpPr txBox="1"/>
              <p:nvPr/>
            </p:nvSpPr>
            <p:spPr>
              <a:xfrm>
                <a:off x="1442679" y="4082034"/>
                <a:ext cx="1118703"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𝑉</m:t>
                          </m:r>
                        </m:e>
                        <m:sub>
                          <m:r>
                            <a:rPr lang="en-US" altLang="zh-CN" b="0" i="1" smtClean="0">
                              <a:latin typeface="Cambria Math" panose="02040503050406030204" pitchFamily="18" charset="0"/>
                            </a:rPr>
                            <m:t>𝑐</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𝑉</m:t>
                              </m:r>
                            </m:e>
                            <m:sub>
                              <m:r>
                                <a:rPr lang="en-US" altLang="zh-CN" b="0" i="1" smtClean="0">
                                  <a:latin typeface="Cambria Math" panose="02040503050406030204" pitchFamily="18" charset="0"/>
                                </a:rPr>
                                <m:t>𝑑</m:t>
                              </m:r>
                            </m:sub>
                          </m:sSub>
                        </m:num>
                        <m:den>
                          <m:r>
                            <a:rPr lang="en-US" altLang="zh-CN" b="0" i="1" smtClean="0">
                              <a:latin typeface="Cambria Math" panose="02040503050406030204" pitchFamily="18" charset="0"/>
                            </a:rPr>
                            <m:t>1−</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𝑐</m:t>
                              </m:r>
                            </m:sub>
                          </m:sSub>
                        </m:den>
                      </m:f>
                    </m:oMath>
                  </m:oMathPara>
                </a14:m>
                <a:endParaRPr lang="zh-CN" altLang="en-US" dirty="0"/>
              </a:p>
            </p:txBody>
          </p:sp>
        </mc:Choice>
        <mc:Fallback xmlns="">
          <p:sp>
            <p:nvSpPr>
              <p:cNvPr id="13" name="文本框 9"/>
              <p:cNvSpPr txBox="1">
                <a:spLocks noRot="1" noChangeAspect="1" noMove="1" noResize="1" noEditPoints="1" noAdjustHandles="1" noChangeArrowheads="1" noChangeShapeType="1" noTextEdit="1"/>
              </p:cNvSpPr>
              <p:nvPr/>
            </p:nvSpPr>
            <p:spPr>
              <a:xfrm>
                <a:off x="1442679" y="4082034"/>
                <a:ext cx="1118703" cy="565348"/>
              </a:xfrm>
              <a:prstGeom prst="rect">
                <a:avLst/>
              </a:prstGeom>
              <a:blipFill>
                <a:blip r:embed="rId6"/>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4" name="文本框 10"/>
              <p:cNvSpPr txBox="1"/>
              <p:nvPr/>
            </p:nvSpPr>
            <p:spPr>
              <a:xfrm>
                <a:off x="6105697" y="2799438"/>
                <a:ext cx="6014002" cy="1479636"/>
              </a:xfrm>
              <a:prstGeom prst="rect">
                <a:avLst/>
              </a:prstGeom>
              <a:noFill/>
            </p:spPr>
            <p:txBody>
              <a:bodyPr wrap="square" rtlCol="0">
                <a:spAutoFit/>
              </a:bodyPr>
              <a:lstStyle/>
              <a:p>
                <a:r>
                  <a:rPr lang="en-US" altLang="zh-CN" dirty="0" smtClean="0"/>
                  <a:t>Where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𝑏</m:t>
                        </m:r>
                      </m:sub>
                    </m:sSub>
                    <m:r>
                      <a:rPr lang="fi-FI" altLang="zh-CN" b="0" i="1" smtClean="0">
                        <a:latin typeface="Cambria Math" panose="02040503050406030204" pitchFamily="18" charset="0"/>
                      </a:rPr>
                      <m:t>=</m:t>
                    </m:r>
                    <m:f>
                      <m:fPr>
                        <m:ctrlPr>
                          <a:rPr lang="fi-FI" altLang="zh-CN" b="0" i="1" smtClean="0">
                            <a:latin typeface="Cambria Math" panose="02040503050406030204" pitchFamily="18" charset="0"/>
                          </a:rPr>
                        </m:ctrlPr>
                      </m:fPr>
                      <m:num>
                        <m:sSub>
                          <m:sSubPr>
                            <m:ctrlPr>
                              <a:rPr lang="fi-FI" altLang="zh-CN" b="0" i="1" smtClean="0">
                                <a:latin typeface="Cambria Math" panose="02040503050406030204" pitchFamily="18" charset="0"/>
                              </a:rPr>
                            </m:ctrlPr>
                          </m:sSubPr>
                          <m:e>
                            <m:r>
                              <a:rPr lang="fi-FI" altLang="zh-CN" b="0" i="1" smtClean="0">
                                <a:latin typeface="Cambria Math" panose="02040503050406030204" pitchFamily="18" charset="0"/>
                              </a:rPr>
                              <m:t>𝑉</m:t>
                            </m:r>
                          </m:e>
                          <m:sub>
                            <m:r>
                              <a:rPr lang="fi-FI" altLang="zh-CN" b="0" i="1" smtClean="0">
                                <a:latin typeface="Cambria Math" panose="02040503050406030204" pitchFamily="18" charset="0"/>
                              </a:rPr>
                              <m:t>𝑏</m:t>
                            </m:r>
                          </m:sub>
                        </m:sSub>
                      </m:num>
                      <m:den>
                        <m:sSub>
                          <m:sSubPr>
                            <m:ctrlPr>
                              <a:rPr lang="fi-FI" altLang="zh-CN" i="1">
                                <a:latin typeface="Cambria Math" panose="02040503050406030204" pitchFamily="18" charset="0"/>
                              </a:rPr>
                            </m:ctrlPr>
                          </m:sSubPr>
                          <m:e>
                            <m:r>
                              <a:rPr lang="fi-FI" altLang="zh-CN" i="1">
                                <a:latin typeface="Cambria Math" panose="02040503050406030204" pitchFamily="18" charset="0"/>
                              </a:rPr>
                              <m:t>𝑉</m:t>
                            </m:r>
                          </m:e>
                          <m:sub>
                            <m:r>
                              <a:rPr lang="fi-FI" altLang="zh-CN" b="0" i="1" smtClean="0">
                                <a:latin typeface="Cambria Math" panose="02040503050406030204" pitchFamily="18" charset="0"/>
                              </a:rPr>
                              <m:t>𝑐</m:t>
                            </m:r>
                          </m:sub>
                        </m:sSub>
                      </m:den>
                    </m:f>
                  </m:oMath>
                </a14:m>
                <a:r>
                  <a:rPr lang="zh-CN" altLang="en-US" dirty="0" smtClean="0"/>
                  <a:t> </a:t>
                </a:r>
                <a:r>
                  <a:rPr lang="fi-FI" altLang="zh-CN" dirty="0" smtClean="0"/>
                  <a:t>is </a:t>
                </a:r>
                <a:r>
                  <a:rPr lang="fi-FI" altLang="zh-CN" dirty="0" err="1" smtClean="0"/>
                  <a:t>the</a:t>
                </a:r>
                <a:r>
                  <a:rPr lang="fi-FI" altLang="zh-CN" dirty="0" smtClean="0"/>
                  <a:t> </a:t>
                </a:r>
                <a:r>
                  <a:rPr lang="fi-FI" altLang="zh-CN" dirty="0" err="1" smtClean="0"/>
                  <a:t>volume</a:t>
                </a:r>
                <a:r>
                  <a:rPr lang="fi-FI" altLang="zh-CN" dirty="0" smtClean="0"/>
                  <a:t> </a:t>
                </a:r>
                <a:r>
                  <a:rPr lang="fi-FI" altLang="zh-CN" dirty="0" err="1" smtClean="0"/>
                  <a:t>fraction</a:t>
                </a:r>
                <a:r>
                  <a:rPr lang="fi-FI" altLang="zh-CN" dirty="0" smtClean="0"/>
                  <a:t> of </a:t>
                </a:r>
                <a:r>
                  <a:rPr lang="fi-FI" altLang="zh-CN" dirty="0" err="1" smtClean="0"/>
                  <a:t>burned</a:t>
                </a:r>
                <a:r>
                  <a:rPr lang="fi-FI" altLang="zh-CN" dirty="0" smtClean="0"/>
                  <a:t> </a:t>
                </a:r>
                <a:r>
                  <a:rPr lang="fi-FI" altLang="zh-CN" dirty="0" err="1" smtClean="0"/>
                  <a:t>gas</a:t>
                </a:r>
                <a:r>
                  <a:rPr lang="fi-FI" altLang="zh-CN" dirty="0" smtClean="0"/>
                  <a:t>. </a:t>
                </a:r>
                <a:r>
                  <a:rPr lang="fi-FI" altLang="zh-CN" dirty="0" err="1" smtClean="0"/>
                  <a:t>We</a:t>
                </a:r>
                <a:r>
                  <a:rPr lang="fi-FI" altLang="zh-CN" dirty="0" smtClean="0"/>
                  <a:t> </a:t>
                </a:r>
                <a:r>
                  <a:rPr lang="fi-FI" altLang="zh-CN" dirty="0" err="1" smtClean="0"/>
                  <a:t>can</a:t>
                </a:r>
                <a:r>
                  <a:rPr lang="fi-FI" altLang="zh-CN" dirty="0" smtClean="0"/>
                  <a:t> </a:t>
                </a:r>
                <a:r>
                  <a:rPr lang="fi-FI" altLang="zh-CN" dirty="0" err="1" smtClean="0"/>
                  <a:t>assume</a:t>
                </a:r>
                <a:r>
                  <a:rPr lang="fi-FI" altLang="zh-CN" dirty="0" smtClean="0"/>
                  <a:t> </a:t>
                </a:r>
                <a:r>
                  <a:rPr lang="fi-FI" altLang="zh-CN" dirty="0" err="1" smtClean="0"/>
                  <a:t>under</a:t>
                </a:r>
                <a:r>
                  <a:rPr lang="fi-FI" altLang="zh-CN" dirty="0" smtClean="0"/>
                  <a:t> </a:t>
                </a:r>
                <a:r>
                  <a:rPr lang="fi-FI" altLang="zh-CN" dirty="0" err="1" smtClean="0"/>
                  <a:t>the</a:t>
                </a:r>
                <a:r>
                  <a:rPr lang="fi-FI" altLang="zh-CN" dirty="0" smtClean="0"/>
                  <a:t> </a:t>
                </a:r>
                <a:r>
                  <a:rPr lang="fi-FI" altLang="zh-CN" dirty="0" err="1" smtClean="0"/>
                  <a:t>residual</a:t>
                </a:r>
                <a:r>
                  <a:rPr lang="fi-FI" altLang="zh-CN" dirty="0" smtClean="0"/>
                  <a:t> </a:t>
                </a:r>
                <a:r>
                  <a:rPr lang="fi-FI" altLang="zh-CN" dirty="0" err="1" smtClean="0"/>
                  <a:t>gas</a:t>
                </a:r>
                <a:r>
                  <a:rPr lang="fi-FI" altLang="zh-CN" dirty="0" smtClean="0"/>
                  <a:t> </a:t>
                </a:r>
                <a:r>
                  <a:rPr lang="fi-FI" altLang="zh-CN" dirty="0" err="1" smtClean="0"/>
                  <a:t>fraction</a:t>
                </a:r>
                <a:r>
                  <a:rPr lang="fi-FI" altLang="zh-CN" dirty="0" smtClean="0"/>
                  <a:t> 8% </a:t>
                </a:r>
                <a:r>
                  <a:rPr lang="fi-FI" altLang="zh-CN" dirty="0" err="1" smtClean="0"/>
                  <a:t>condition</a:t>
                </a:r>
                <a:r>
                  <a:rPr lang="fi-FI" altLang="zh-CN" dirty="0" smtClean="0"/>
                  <a:t>, </a:t>
                </a:r>
                <a:r>
                  <a:rPr lang="fi-FI" altLang="zh-CN" dirty="0" err="1" smtClean="0"/>
                  <a:t>the</a:t>
                </a:r>
                <a:r>
                  <a:rPr lang="fi-FI" altLang="zh-CN" dirty="0" smtClean="0"/>
                  <a:t> </a:t>
                </a:r>
                <a:r>
                  <a:rPr lang="fi-FI" altLang="zh-CN" dirty="0" err="1" smtClean="0"/>
                  <a:t>relations</a:t>
                </a:r>
                <a:r>
                  <a:rPr lang="fi-FI" altLang="zh-CN" dirty="0" smtClean="0"/>
                  <a:t> </a:t>
                </a:r>
                <a:r>
                  <a:rPr lang="fi-FI" altLang="zh-CN" dirty="0" err="1" smtClean="0"/>
                  <a:t>between</a:t>
                </a:r>
                <a:r>
                  <a:rPr lang="fi-FI" altLang="zh-CN" dirty="0" smtClean="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𝑏</m:t>
                        </m:r>
                      </m:sub>
                    </m:sSub>
                  </m:oMath>
                </a14:m>
                <a:r>
                  <a:rPr lang="zh-CN" altLang="en-US" dirty="0" smtClean="0"/>
                  <a:t> </a:t>
                </a:r>
                <a:r>
                  <a:rPr lang="fi-FI" altLang="zh-CN" dirty="0" smtClean="0"/>
                  <a:t>and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𝑏</m:t>
                        </m:r>
                      </m:sub>
                    </m:sSub>
                  </m:oMath>
                </a14:m>
                <a:r>
                  <a:rPr lang="zh-CN" altLang="en-US" dirty="0" smtClean="0"/>
                  <a:t> </a:t>
                </a:r>
                <a:r>
                  <a:rPr lang="fi-FI" altLang="zh-CN" dirty="0" err="1" smtClean="0"/>
                  <a:t>follow</a:t>
                </a:r>
                <a:r>
                  <a:rPr lang="fi-FI" altLang="zh-CN" dirty="0" smtClean="0"/>
                  <a:t> </a:t>
                </a:r>
                <a:r>
                  <a:rPr lang="fi-FI" altLang="zh-CN" dirty="0" err="1" smtClean="0"/>
                  <a:t>the</a:t>
                </a:r>
                <a:r>
                  <a:rPr lang="fi-FI" altLang="zh-CN" dirty="0" smtClean="0"/>
                  <a:t> </a:t>
                </a:r>
                <a:r>
                  <a:rPr lang="fi-FI" altLang="zh-CN" dirty="0" err="1" smtClean="0"/>
                  <a:t>trends</a:t>
                </a:r>
                <a:r>
                  <a:rPr lang="fi-FI" altLang="zh-CN" dirty="0" smtClean="0"/>
                  <a:t> as </a:t>
                </a:r>
                <a:r>
                  <a:rPr lang="fi-FI" altLang="zh-CN" dirty="0" err="1" smtClean="0"/>
                  <a:t>right</a:t>
                </a:r>
                <a:r>
                  <a:rPr lang="fi-FI" altLang="zh-CN" dirty="0" smtClean="0"/>
                  <a:t> </a:t>
                </a:r>
                <a:r>
                  <a:rPr lang="fi-FI" altLang="zh-CN" dirty="0" err="1" smtClean="0"/>
                  <a:t>figure</a:t>
                </a:r>
                <a:r>
                  <a:rPr lang="fi-FI" altLang="zh-CN" dirty="0" smtClean="0"/>
                  <a:t>. </a:t>
                </a:r>
                <a:r>
                  <a:rPr lang="fi-FI" altLang="zh-CN" dirty="0" err="1" smtClean="0"/>
                  <a:t>So</a:t>
                </a:r>
                <a:r>
                  <a:rPr lang="fi-FI" altLang="zh-CN" dirty="0" smtClean="0"/>
                  <a:t> </a:t>
                </a:r>
                <a:r>
                  <a:rPr lang="fi-FI" altLang="zh-CN" dirty="0" err="1" smtClean="0"/>
                  <a:t>we</a:t>
                </a:r>
                <a:r>
                  <a:rPr lang="fi-FI" altLang="zh-CN" dirty="0" smtClean="0"/>
                  <a:t> </a:t>
                </a:r>
                <a:r>
                  <a:rPr lang="fi-FI" altLang="zh-CN" dirty="0" err="1" smtClean="0"/>
                  <a:t>can</a:t>
                </a:r>
                <a:r>
                  <a:rPr lang="fi-FI" altLang="zh-CN" dirty="0" smtClean="0"/>
                  <a:t> </a:t>
                </a:r>
                <a:r>
                  <a:rPr lang="fi-FI" altLang="zh-CN" dirty="0" err="1" smtClean="0"/>
                  <a:t>derive</a:t>
                </a:r>
                <a:r>
                  <a:rPr lang="fi-FI" altLang="zh-CN" dirty="0" smtClean="0"/>
                  <a:t> </a:t>
                </a:r>
                <a:r>
                  <a:rPr lang="fi-FI" altLang="zh-CN" dirty="0" err="1" smtClean="0"/>
                  <a:t>the</a:t>
                </a:r>
                <a:r>
                  <a:rPr lang="fi-FI" altLang="zh-CN" dirty="0" smtClean="0"/>
                  <a:t> </a:t>
                </a:r>
                <a14:m>
                  <m:oMath xmlns:m="http://schemas.openxmlformats.org/officeDocument/2006/math">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zh-CN" altLang="en-US" i="1">
                                <a:latin typeface="Cambria Math" panose="02040503050406030204" pitchFamily="18" charset="0"/>
                              </a:rPr>
                              <m:t>𝜌</m:t>
                            </m:r>
                          </m:e>
                          <m:sub>
                            <m:r>
                              <a:rPr lang="en-US" altLang="zh-CN" i="1">
                                <a:latin typeface="Cambria Math" panose="02040503050406030204" pitchFamily="18" charset="0"/>
                              </a:rPr>
                              <m:t>𝑢</m:t>
                            </m:r>
                          </m:sub>
                        </m:sSub>
                      </m:num>
                      <m:den>
                        <m:sSub>
                          <m:sSubPr>
                            <m:ctrlPr>
                              <a:rPr lang="en-US" altLang="zh-CN" i="1">
                                <a:latin typeface="Cambria Math" panose="02040503050406030204" pitchFamily="18" charset="0"/>
                              </a:rPr>
                            </m:ctrlPr>
                          </m:sSubPr>
                          <m:e>
                            <m:r>
                              <a:rPr lang="zh-CN" altLang="en-US" i="1">
                                <a:latin typeface="Cambria Math" panose="02040503050406030204" pitchFamily="18" charset="0"/>
                              </a:rPr>
                              <m:t>𝜌</m:t>
                            </m:r>
                          </m:e>
                          <m:sub>
                            <m:r>
                              <a:rPr lang="en-US" altLang="zh-CN" i="1">
                                <a:latin typeface="Cambria Math" panose="02040503050406030204" pitchFamily="18" charset="0"/>
                              </a:rPr>
                              <m:t>𝑏</m:t>
                            </m:r>
                          </m:sub>
                        </m:sSub>
                      </m:den>
                    </m:f>
                  </m:oMath>
                </a14:m>
                <a:r>
                  <a:rPr lang="zh-CN" altLang="en-US" dirty="0" smtClean="0"/>
                  <a:t> </a:t>
                </a:r>
                <a:r>
                  <a:rPr lang="fi-FI" altLang="zh-CN" dirty="0" err="1" smtClean="0"/>
                  <a:t>from</a:t>
                </a:r>
                <a:r>
                  <a:rPr lang="fi-FI" altLang="zh-CN" dirty="0" smtClean="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𝑏</m:t>
                        </m:r>
                      </m:sub>
                    </m:sSub>
                  </m:oMath>
                </a14:m>
                <a:r>
                  <a:rPr lang="fi-FI" altLang="zh-CN" dirty="0" smtClean="0"/>
                  <a:t>.</a:t>
                </a:r>
                <a:endParaRPr lang="zh-CN" altLang="en-US" dirty="0"/>
              </a:p>
            </p:txBody>
          </p:sp>
        </mc:Choice>
        <mc:Fallback xmlns="">
          <p:sp>
            <p:nvSpPr>
              <p:cNvPr id="14" name="文本框 10"/>
              <p:cNvSpPr txBox="1">
                <a:spLocks noRot="1" noChangeAspect="1" noMove="1" noResize="1" noEditPoints="1" noAdjustHandles="1" noChangeArrowheads="1" noChangeShapeType="1" noTextEdit="1"/>
              </p:cNvSpPr>
              <p:nvPr/>
            </p:nvSpPr>
            <p:spPr>
              <a:xfrm>
                <a:off x="6105697" y="2799438"/>
                <a:ext cx="6014002" cy="1479636"/>
              </a:xfrm>
              <a:prstGeom prst="rect">
                <a:avLst/>
              </a:prstGeom>
              <a:blipFill>
                <a:blip r:embed="rId7"/>
                <a:stretch>
                  <a:fillRect l="-913" r="-1420" b="-412"/>
                </a:stretch>
              </a:blipFill>
            </p:spPr>
            <p:txBody>
              <a:bodyPr/>
              <a:lstStyle/>
              <a:p>
                <a:r>
                  <a:rPr lang="fi-FI">
                    <a:noFill/>
                  </a:rPr>
                  <a:t> </a:t>
                </a:r>
              </a:p>
            </p:txBody>
          </p:sp>
        </mc:Fallback>
      </mc:AlternateContent>
      <p:sp>
        <p:nvSpPr>
          <p:cNvPr id="15" name="文本框 11"/>
          <p:cNvSpPr txBox="1"/>
          <p:nvPr/>
        </p:nvSpPr>
        <p:spPr>
          <a:xfrm>
            <a:off x="66601" y="5104009"/>
            <a:ext cx="5276193" cy="369332"/>
          </a:xfrm>
          <a:prstGeom prst="rect">
            <a:avLst/>
          </a:prstGeom>
          <a:noFill/>
        </p:spPr>
        <p:txBody>
          <a:bodyPr wrap="square" rtlCol="0">
            <a:spAutoFit/>
          </a:bodyPr>
          <a:lstStyle/>
          <a:p>
            <a:r>
              <a:rPr lang="en-US" altLang="zh-CN" dirty="0" smtClean="0"/>
              <a:t>Step 11: calculate stoichiometric fuel/air ratio</a:t>
            </a:r>
          </a:p>
        </p:txBody>
      </p:sp>
      <mc:AlternateContent xmlns:mc="http://schemas.openxmlformats.org/markup-compatibility/2006" xmlns:a14="http://schemas.microsoft.com/office/drawing/2010/main">
        <mc:Choice Requires="a14">
          <p:sp>
            <p:nvSpPr>
              <p:cNvPr id="16" name="文本框 12"/>
              <p:cNvSpPr txBox="1"/>
              <p:nvPr/>
            </p:nvSpPr>
            <p:spPr>
              <a:xfrm>
                <a:off x="824935" y="5448852"/>
                <a:ext cx="3443250" cy="506549"/>
              </a:xfrm>
              <a:prstGeom prst="rect">
                <a:avLst/>
              </a:prstGeom>
              <a:noFill/>
            </p:spPr>
            <p:txBody>
              <a:bodyPr wrap="none" lIns="0" tIns="0" rIns="0" bIns="0" rtlCol="0">
                <a:spAutoFit/>
              </a:bodyPr>
              <a:lstStyle/>
              <a:p>
                <a14:m>
                  <m:oMath xmlns:m="http://schemas.openxmlformats.org/officeDocument/2006/math">
                    <m:sSub>
                      <m:sSubPr>
                        <m:ctrlPr>
                          <a:rPr lang="en-US" altLang="zh-CN" i="1" smtClean="0">
                            <a:latin typeface="Cambria Math" panose="02040503050406030204" pitchFamily="18" charset="0"/>
                          </a:rPr>
                        </m:ctrlPr>
                      </m:sSubPr>
                      <m:e>
                        <m:d>
                          <m:dPr>
                            <m:ctrlPr>
                              <a:rPr lang="en-US" altLang="zh-CN" b="0" i="1" smtClean="0">
                                <a:latin typeface="Cambria Math" panose="02040503050406030204" pitchFamily="18" charset="0"/>
                              </a:rPr>
                            </m:ctrlPr>
                          </m:dPr>
                          <m:e>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𝐴</m:t>
                                </m:r>
                              </m:num>
                              <m:den>
                                <m:r>
                                  <a:rPr lang="en-US" altLang="zh-CN" b="0" i="1" smtClean="0">
                                    <a:latin typeface="Cambria Math" panose="02040503050406030204" pitchFamily="18" charset="0"/>
                                  </a:rPr>
                                  <m:t>𝐹</m:t>
                                </m:r>
                              </m:den>
                            </m:f>
                          </m:e>
                        </m:d>
                      </m:e>
                      <m:sub>
                        <m:r>
                          <a:rPr lang="en-US" altLang="zh-CN" b="0" i="1" smtClean="0">
                            <a:latin typeface="Cambria Math" panose="02040503050406030204" pitchFamily="18" charset="0"/>
                          </a:rPr>
                          <m:t>𝑆</m:t>
                        </m:r>
                      </m:sub>
                    </m:sSub>
                    <m:r>
                      <a:rPr lang="en-US" altLang="zh-CN" i="1">
                        <a:latin typeface="Cambria Math" panose="02040503050406030204" pitchFamily="18" charset="0"/>
                      </a:rPr>
                      <m:t>=</m:t>
                    </m:r>
                    <m:sSubSup>
                      <m:sSubSupPr>
                        <m:ctrlPr>
                          <a:rPr lang="en-US" altLang="zh-CN" i="1" smtClean="0">
                            <a:latin typeface="Cambria Math" panose="02040503050406030204" pitchFamily="18" charset="0"/>
                          </a:rPr>
                        </m:ctrlPr>
                      </m:sSubSupPr>
                      <m:e>
                        <m:d>
                          <m:dPr>
                            <m:ctrlPr>
                              <a:rPr lang="en-US" altLang="zh-CN" i="1" smtClean="0">
                                <a:latin typeface="Cambria Math" panose="02040503050406030204" pitchFamily="18" charset="0"/>
                              </a:rPr>
                            </m:ctrlPr>
                          </m:dPr>
                          <m:e>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𝐹</m:t>
                                </m:r>
                              </m:num>
                              <m:den>
                                <m:r>
                                  <a:rPr lang="en-US" altLang="zh-CN" b="0" i="1" smtClean="0">
                                    <a:latin typeface="Cambria Math" panose="02040503050406030204" pitchFamily="18" charset="0"/>
                                  </a:rPr>
                                  <m:t>𝐴</m:t>
                                </m:r>
                              </m:den>
                            </m:f>
                          </m:e>
                        </m:d>
                      </m:e>
                      <m:sub>
                        <m:r>
                          <a:rPr lang="en-US" altLang="zh-CN" b="0" i="1" smtClean="0">
                            <a:latin typeface="Cambria Math" panose="02040503050406030204" pitchFamily="18" charset="0"/>
                          </a:rPr>
                          <m:t>𝑆</m:t>
                        </m:r>
                      </m:sub>
                      <m:sup>
                        <m:r>
                          <a:rPr lang="en-US" altLang="zh-CN" b="0" i="1" smtClean="0">
                            <a:latin typeface="Cambria Math" panose="02040503050406030204" pitchFamily="18" charset="0"/>
                          </a:rPr>
                          <m:t>−1</m:t>
                        </m:r>
                      </m:sup>
                    </m:sSubSup>
                    <m:r>
                      <a:rPr lang="en-US" altLang="zh-CN" i="1"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34.56</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m:t>
                            </m:r>
                            <m:r>
                              <a:rPr lang="en-US" altLang="zh-CN" b="0" i="1" smtClean="0">
                                <a:latin typeface="Cambria Math" panose="02040503050406030204" pitchFamily="18" charset="0"/>
                              </a:rPr>
                              <m:t>𝑦</m:t>
                            </m:r>
                          </m:e>
                        </m:d>
                      </m:num>
                      <m:den>
                        <m:r>
                          <a:rPr lang="en-US" altLang="zh-CN" b="0" i="1" smtClean="0">
                            <a:latin typeface="Cambria Math" panose="02040503050406030204" pitchFamily="18" charset="0"/>
                          </a:rPr>
                          <m:t>12.011+1.008</m:t>
                        </m:r>
                        <m:r>
                          <a:rPr lang="en-US" altLang="zh-CN" b="0" i="1" smtClean="0">
                            <a:latin typeface="Cambria Math" panose="02040503050406030204" pitchFamily="18" charset="0"/>
                          </a:rPr>
                          <m:t>𝑦</m:t>
                        </m:r>
                      </m:den>
                    </m:f>
                  </m:oMath>
                </a14:m>
                <a:r>
                  <a:rPr lang="en-US" altLang="zh-CN" dirty="0" smtClean="0"/>
                  <a:t>=15.12</a:t>
                </a:r>
                <a:endParaRPr lang="zh-CN" altLang="en-US" dirty="0"/>
              </a:p>
            </p:txBody>
          </p:sp>
        </mc:Choice>
        <mc:Fallback xmlns="">
          <p:sp>
            <p:nvSpPr>
              <p:cNvPr id="16" name="文本框 12"/>
              <p:cNvSpPr txBox="1">
                <a:spLocks noRot="1" noChangeAspect="1" noMove="1" noResize="1" noEditPoints="1" noAdjustHandles="1" noChangeArrowheads="1" noChangeShapeType="1" noTextEdit="1"/>
              </p:cNvSpPr>
              <p:nvPr/>
            </p:nvSpPr>
            <p:spPr>
              <a:xfrm>
                <a:off x="824935" y="5448852"/>
                <a:ext cx="3443250" cy="506549"/>
              </a:xfrm>
              <a:prstGeom prst="rect">
                <a:avLst/>
              </a:prstGeom>
              <a:blipFill>
                <a:blip r:embed="rId8"/>
                <a:stretch>
                  <a:fillRect r="-5487" b="-6024"/>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7" name="文本框 14"/>
              <p:cNvSpPr txBox="1"/>
              <p:nvPr/>
            </p:nvSpPr>
            <p:spPr>
              <a:xfrm>
                <a:off x="6105697" y="65277"/>
                <a:ext cx="5276193" cy="483466"/>
              </a:xfrm>
              <a:prstGeom prst="rect">
                <a:avLst/>
              </a:prstGeom>
              <a:noFill/>
            </p:spPr>
            <p:txBody>
              <a:bodyPr wrap="square" rtlCol="0">
                <a:spAutoFit/>
              </a:bodyPr>
              <a:lstStyle/>
              <a:p>
                <a:r>
                  <a:rPr lang="en-US" altLang="zh-CN" dirty="0" smtClean="0"/>
                  <a:t>Assume the gasoline is C8H18,</a:t>
                </a:r>
                <a:r>
                  <a:rPr lang="en-US" altLang="zh-CN" b="0" dirty="0" smtClean="0"/>
                  <a:t> </a:t>
                </a:r>
                <a14:m>
                  <m:oMath xmlns:m="http://schemas.openxmlformats.org/officeDocument/2006/math">
                    <m:r>
                      <a:rPr lang="en-US" altLang="zh-CN" b="0" i="1" smtClean="0">
                        <a:latin typeface="Cambria Math" panose="02040503050406030204" pitchFamily="18" charset="0"/>
                      </a:rPr>
                      <m:t>𝑦</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18</m:t>
                        </m:r>
                      </m:num>
                      <m:den>
                        <m:r>
                          <a:rPr lang="en-US" altLang="zh-CN" b="0" i="1" smtClean="0">
                            <a:latin typeface="Cambria Math" panose="02040503050406030204" pitchFamily="18" charset="0"/>
                          </a:rPr>
                          <m:t>8</m:t>
                        </m:r>
                      </m:den>
                    </m:f>
                    <m:r>
                      <a:rPr lang="en-US" altLang="zh-CN" b="0" i="1" smtClean="0">
                        <a:latin typeface="Cambria Math" panose="02040503050406030204" pitchFamily="18" charset="0"/>
                      </a:rPr>
                      <m:t>=2.25</m:t>
                    </m:r>
                  </m:oMath>
                </a14:m>
                <a:r>
                  <a:rPr lang="en-US" altLang="zh-CN" dirty="0" smtClean="0"/>
                  <a:t> </a:t>
                </a:r>
                <a:endParaRPr lang="zh-CN" altLang="en-US" dirty="0"/>
              </a:p>
            </p:txBody>
          </p:sp>
        </mc:Choice>
        <mc:Fallback xmlns="">
          <p:sp>
            <p:nvSpPr>
              <p:cNvPr id="17" name="文本框 14"/>
              <p:cNvSpPr txBox="1">
                <a:spLocks noRot="1" noChangeAspect="1" noMove="1" noResize="1" noEditPoints="1" noAdjustHandles="1" noChangeArrowheads="1" noChangeShapeType="1" noTextEdit="1"/>
              </p:cNvSpPr>
              <p:nvPr/>
            </p:nvSpPr>
            <p:spPr>
              <a:xfrm>
                <a:off x="6105697" y="65277"/>
                <a:ext cx="5276193" cy="483466"/>
              </a:xfrm>
              <a:prstGeom prst="rect">
                <a:avLst/>
              </a:prstGeom>
              <a:blipFill>
                <a:blip r:embed="rId9"/>
                <a:stretch>
                  <a:fillRect l="-1040" b="-7595"/>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8" name="文本框 16"/>
              <p:cNvSpPr txBox="1"/>
              <p:nvPr/>
            </p:nvSpPr>
            <p:spPr>
              <a:xfrm>
                <a:off x="2892445" y="4246522"/>
                <a:ext cx="12074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𝑉</m:t>
                          </m:r>
                          <m:r>
                            <a:rPr lang="en-US" altLang="zh-CN" b="0" i="1" smtClean="0">
                              <a:latin typeface="Cambria Math" panose="02040503050406030204" pitchFamily="18" charset="0"/>
                            </a:rPr>
                            <m:t>=</m:t>
                          </m:r>
                          <m:r>
                            <a:rPr lang="en-US" altLang="zh-CN" b="0" i="1" smtClean="0">
                              <a:latin typeface="Cambria Math" panose="02040503050406030204" pitchFamily="18" charset="0"/>
                            </a:rPr>
                            <m:t>𝑉</m:t>
                          </m:r>
                        </m:e>
                        <m:sub>
                          <m:r>
                            <a:rPr lang="en-US" altLang="zh-CN" b="0" i="1" smtClean="0">
                              <a:latin typeface="Cambria Math" panose="02040503050406030204" pitchFamily="18" charset="0"/>
                            </a:rPr>
                            <m:t>𝑐</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𝑉</m:t>
                          </m:r>
                        </m:e>
                        <m:sub>
                          <m:r>
                            <a:rPr lang="en-US" altLang="zh-CN" b="0" i="1" smtClean="0">
                              <a:latin typeface="Cambria Math" panose="02040503050406030204" pitchFamily="18" charset="0"/>
                            </a:rPr>
                            <m:t>𝑑</m:t>
                          </m:r>
                        </m:sub>
                      </m:sSub>
                    </m:oMath>
                  </m:oMathPara>
                </a14:m>
                <a:endParaRPr lang="zh-CN" altLang="en-US" dirty="0"/>
              </a:p>
            </p:txBody>
          </p:sp>
        </mc:Choice>
        <mc:Fallback xmlns="">
          <p:sp>
            <p:nvSpPr>
              <p:cNvPr id="18" name="文本框 16"/>
              <p:cNvSpPr txBox="1">
                <a:spLocks noRot="1" noChangeAspect="1" noMove="1" noResize="1" noEditPoints="1" noAdjustHandles="1" noChangeArrowheads="1" noChangeShapeType="1" noTextEdit="1"/>
              </p:cNvSpPr>
              <p:nvPr/>
            </p:nvSpPr>
            <p:spPr>
              <a:xfrm>
                <a:off x="2892445" y="4246522"/>
                <a:ext cx="1207446" cy="276999"/>
              </a:xfrm>
              <a:prstGeom prst="rect">
                <a:avLst/>
              </a:prstGeom>
              <a:blipFill>
                <a:blip r:embed="rId10"/>
                <a:stretch>
                  <a:fillRect l="-4020" r="-1005" b="-20000"/>
                </a:stretch>
              </a:blipFill>
            </p:spPr>
            <p:txBody>
              <a:bodyPr/>
              <a:lstStyle/>
              <a:p>
                <a:r>
                  <a:rPr lang="fi-FI">
                    <a:noFill/>
                  </a:rPr>
                  <a:t> </a:t>
                </a:r>
              </a:p>
            </p:txBody>
          </p:sp>
        </mc:Fallback>
      </mc:AlternateContent>
      <p:sp>
        <p:nvSpPr>
          <p:cNvPr id="19" name="文本框 17"/>
          <p:cNvSpPr txBox="1"/>
          <p:nvPr/>
        </p:nvSpPr>
        <p:spPr>
          <a:xfrm>
            <a:off x="6105697" y="599989"/>
            <a:ext cx="5276193" cy="369332"/>
          </a:xfrm>
          <a:prstGeom prst="rect">
            <a:avLst/>
          </a:prstGeom>
          <a:noFill/>
        </p:spPr>
        <p:txBody>
          <a:bodyPr wrap="square" rtlCol="0">
            <a:spAutoFit/>
          </a:bodyPr>
          <a:lstStyle/>
          <a:p>
            <a:r>
              <a:rPr lang="en-US" altLang="zh-CN" dirty="0" smtClean="0"/>
              <a:t>Step 12: calculate pure air </a:t>
            </a:r>
            <a:r>
              <a:rPr lang="en-US" altLang="zh-CN" dirty="0"/>
              <a:t>fuel </a:t>
            </a:r>
            <a:r>
              <a:rPr lang="en-US" altLang="zh-CN" dirty="0" smtClean="0"/>
              <a:t>mass in cylinder</a:t>
            </a:r>
          </a:p>
        </p:txBody>
      </p:sp>
      <mc:AlternateContent xmlns:mc="http://schemas.openxmlformats.org/markup-compatibility/2006" xmlns:a14="http://schemas.microsoft.com/office/drawing/2010/main">
        <mc:Choice Requires="a14">
          <p:sp>
            <p:nvSpPr>
              <p:cNvPr id="20" name="文本框 18"/>
              <p:cNvSpPr txBox="1"/>
              <p:nvPr/>
            </p:nvSpPr>
            <p:spPr>
              <a:xfrm>
                <a:off x="6782681" y="1086218"/>
                <a:ext cx="13618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𝑎𝑖𝑟</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𝜌</m:t>
                          </m:r>
                        </m:e>
                        <m:sub>
                          <m:r>
                            <a:rPr lang="en-US" altLang="zh-CN" b="0" i="1" smtClean="0">
                              <a:latin typeface="Cambria Math" panose="02040503050406030204" pitchFamily="18" charset="0"/>
                            </a:rPr>
                            <m:t>𝑎𝑖𝑟</m:t>
                          </m:r>
                        </m:sub>
                      </m:sSub>
                      <m:r>
                        <a:rPr lang="en-US" altLang="zh-CN" b="0" i="1" smtClean="0">
                          <a:latin typeface="Cambria Math" panose="02040503050406030204" pitchFamily="18" charset="0"/>
                        </a:rPr>
                        <m:t>𝑉</m:t>
                      </m:r>
                    </m:oMath>
                  </m:oMathPara>
                </a14:m>
                <a:endParaRPr lang="zh-CN" altLang="en-US" dirty="0"/>
              </a:p>
            </p:txBody>
          </p:sp>
        </mc:Choice>
        <mc:Fallback xmlns="">
          <p:sp>
            <p:nvSpPr>
              <p:cNvPr id="20" name="文本框 18"/>
              <p:cNvSpPr txBox="1">
                <a:spLocks noRot="1" noChangeAspect="1" noMove="1" noResize="1" noEditPoints="1" noAdjustHandles="1" noChangeArrowheads="1" noChangeShapeType="1" noTextEdit="1"/>
              </p:cNvSpPr>
              <p:nvPr/>
            </p:nvSpPr>
            <p:spPr>
              <a:xfrm>
                <a:off x="6782681" y="1086218"/>
                <a:ext cx="1361848" cy="276999"/>
              </a:xfrm>
              <a:prstGeom prst="rect">
                <a:avLst/>
              </a:prstGeom>
              <a:blipFill>
                <a:blip r:embed="rId11"/>
                <a:stretch>
                  <a:fillRect l="-2242" r="-3587" b="-26087"/>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22" name="文本框 20"/>
              <p:cNvSpPr txBox="1"/>
              <p:nvPr/>
            </p:nvSpPr>
            <p:spPr>
              <a:xfrm>
                <a:off x="8290583" y="947567"/>
                <a:ext cx="1394356" cy="7829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𝑓𝑢𝑒𝑙</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𝑎𝑖𝑟</m:t>
                              </m:r>
                            </m:sub>
                          </m:sSub>
                        </m:num>
                        <m:den>
                          <m:sSub>
                            <m:sSubPr>
                              <m:ctrlPr>
                                <a:rPr lang="en-US" altLang="zh-CN" i="1" smtClean="0">
                                  <a:latin typeface="Cambria Math" panose="02040503050406030204" pitchFamily="18" charset="0"/>
                                </a:rPr>
                              </m:ctrlPr>
                            </m:sSubPr>
                            <m:e>
                              <m:d>
                                <m:dPr>
                                  <m:ctrlPr>
                                    <a:rPr lang="en-US" altLang="zh-CN" b="0" i="1" smtClean="0">
                                      <a:latin typeface="Cambria Math" panose="02040503050406030204" pitchFamily="18" charset="0"/>
                                    </a:rPr>
                                  </m:ctrlPr>
                                </m:dPr>
                                <m:e>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𝐴</m:t>
                                      </m:r>
                                    </m:num>
                                    <m:den>
                                      <m:r>
                                        <a:rPr lang="en-US" altLang="zh-CN" b="0" i="1" smtClean="0">
                                          <a:latin typeface="Cambria Math" panose="02040503050406030204" pitchFamily="18" charset="0"/>
                                        </a:rPr>
                                        <m:t>𝐹</m:t>
                                      </m:r>
                                    </m:den>
                                  </m:f>
                                </m:e>
                              </m:d>
                            </m:e>
                            <m:sub>
                              <m:r>
                                <a:rPr lang="en-US" altLang="zh-CN" b="0" i="1" smtClean="0">
                                  <a:latin typeface="Cambria Math" panose="02040503050406030204" pitchFamily="18" charset="0"/>
                                </a:rPr>
                                <m:t>𝑆</m:t>
                              </m:r>
                            </m:sub>
                          </m:sSub>
                        </m:den>
                      </m:f>
                    </m:oMath>
                  </m:oMathPara>
                </a14:m>
                <a:endParaRPr lang="zh-CN" altLang="en-US" dirty="0"/>
              </a:p>
            </p:txBody>
          </p:sp>
        </mc:Choice>
        <mc:Fallback xmlns="">
          <p:sp>
            <p:nvSpPr>
              <p:cNvPr id="22" name="文本框 20"/>
              <p:cNvSpPr txBox="1">
                <a:spLocks noRot="1" noChangeAspect="1" noMove="1" noResize="1" noEditPoints="1" noAdjustHandles="1" noChangeArrowheads="1" noChangeShapeType="1" noTextEdit="1"/>
              </p:cNvSpPr>
              <p:nvPr/>
            </p:nvSpPr>
            <p:spPr>
              <a:xfrm>
                <a:off x="8290583" y="947567"/>
                <a:ext cx="1394356" cy="782971"/>
              </a:xfrm>
              <a:prstGeom prst="rect">
                <a:avLst/>
              </a:prstGeom>
              <a:blipFill>
                <a:blip r:embed="rId12"/>
                <a:stretch>
                  <a:fillRect/>
                </a:stretch>
              </a:blipFill>
            </p:spPr>
            <p:txBody>
              <a:bodyPr/>
              <a:lstStyle/>
              <a:p>
                <a:r>
                  <a:rPr lang="fi-FI">
                    <a:noFill/>
                  </a:rPr>
                  <a:t> </a:t>
                </a:r>
              </a:p>
            </p:txBody>
          </p:sp>
        </mc:Fallback>
      </mc:AlternateContent>
      <p:sp>
        <p:nvSpPr>
          <p:cNvPr id="23" name="文本框 21"/>
          <p:cNvSpPr txBox="1"/>
          <p:nvPr/>
        </p:nvSpPr>
        <p:spPr>
          <a:xfrm>
            <a:off x="6391835" y="1725841"/>
            <a:ext cx="5276193" cy="369332"/>
          </a:xfrm>
          <a:prstGeom prst="rect">
            <a:avLst/>
          </a:prstGeom>
          <a:noFill/>
        </p:spPr>
        <p:txBody>
          <a:bodyPr wrap="square" rtlCol="0">
            <a:spAutoFit/>
          </a:bodyPr>
          <a:lstStyle/>
          <a:p>
            <a:r>
              <a:rPr lang="en-US" altLang="zh-CN" dirty="0" smtClean="0"/>
              <a:t>Step 14: calculate fuel in cylinder</a:t>
            </a:r>
          </a:p>
        </p:txBody>
      </p:sp>
      <mc:AlternateContent xmlns:mc="http://schemas.openxmlformats.org/markup-compatibility/2006" xmlns:a14="http://schemas.microsoft.com/office/drawing/2010/main">
        <mc:Choice Requires="a14">
          <p:sp>
            <p:nvSpPr>
              <p:cNvPr id="24" name="矩形 22"/>
              <p:cNvSpPr/>
              <p:nvPr/>
            </p:nvSpPr>
            <p:spPr>
              <a:xfrm>
                <a:off x="6452888" y="2146419"/>
                <a:ext cx="1806264" cy="391582"/>
              </a:xfrm>
              <a:prstGeom prst="rect">
                <a:avLst/>
              </a:prstGeom>
            </p:spPr>
            <p:txBody>
              <a:bodyPr wrap="none">
                <a:spAutoFit/>
              </a:bodyPr>
              <a:lstStyle/>
              <a:p>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𝑓𝑢𝑒𝑙</m:t>
                        </m:r>
                      </m:sub>
                    </m:sSub>
                  </m:oMath>
                </a14:m>
                <a:r>
                  <a:rPr lang="en-US" altLang="zh-CN" dirty="0" smtClean="0"/>
                  <a:t>=</a:t>
                </a:r>
                <a14:m>
                  <m:oMath xmlns:m="http://schemas.openxmlformats.org/officeDocument/2006/math">
                    <m:sSub>
                      <m:sSubPr>
                        <m:ctrlPr>
                          <a:rPr lang="en-US" altLang="zh-CN" i="1" dirty="0" smtClean="0">
                            <a:latin typeface="Cambria Math" panose="02040503050406030204" pitchFamily="18" charset="0"/>
                          </a:rPr>
                        </m:ctrlPr>
                      </m:sSubPr>
                      <m:e>
                        <m:r>
                          <a:rPr lang="en-US" altLang="zh-CN" b="0" i="1" dirty="0" smtClean="0">
                            <a:latin typeface="Cambria Math" panose="02040503050406030204" pitchFamily="18" charset="0"/>
                          </a:rPr>
                          <m:t>𝑚</m:t>
                        </m:r>
                      </m:e>
                      <m:sub>
                        <m:r>
                          <a:rPr lang="en-US" altLang="zh-CN" b="0" i="1" dirty="0" smtClean="0">
                            <a:latin typeface="Cambria Math" panose="02040503050406030204" pitchFamily="18" charset="0"/>
                          </a:rPr>
                          <m:t>𝑢</m:t>
                        </m:r>
                      </m:sub>
                    </m:sSub>
                    <m:r>
                      <a:rPr lang="en-US" altLang="zh-CN" b="0"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b="0" i="1" dirty="0" smtClean="0">
                            <a:latin typeface="Cambria Math" panose="02040503050406030204" pitchFamily="18" charset="0"/>
                          </a:rPr>
                          <m:t>𝑚</m:t>
                        </m:r>
                      </m:e>
                      <m:sub>
                        <m:r>
                          <a:rPr lang="en-US" altLang="zh-CN" b="0" i="1" dirty="0" smtClean="0">
                            <a:latin typeface="Cambria Math" panose="02040503050406030204" pitchFamily="18" charset="0"/>
                          </a:rPr>
                          <m:t>𝑏</m:t>
                        </m:r>
                      </m:sub>
                    </m:sSub>
                  </m:oMath>
                </a14:m>
                <a:endParaRPr lang="zh-CN" altLang="en-US" dirty="0"/>
              </a:p>
            </p:txBody>
          </p:sp>
        </mc:Choice>
        <mc:Fallback xmlns="">
          <p:sp>
            <p:nvSpPr>
              <p:cNvPr id="24" name="矩形 22"/>
              <p:cNvSpPr>
                <a:spLocks noRot="1" noChangeAspect="1" noMove="1" noResize="1" noEditPoints="1" noAdjustHandles="1" noChangeArrowheads="1" noChangeShapeType="1" noTextEdit="1"/>
              </p:cNvSpPr>
              <p:nvPr/>
            </p:nvSpPr>
            <p:spPr>
              <a:xfrm>
                <a:off x="6452888" y="2146419"/>
                <a:ext cx="1806264" cy="391582"/>
              </a:xfrm>
              <a:prstGeom prst="rect">
                <a:avLst/>
              </a:prstGeom>
              <a:blipFill>
                <a:blip r:embed="rId13"/>
                <a:stretch>
                  <a:fillRect t="-7813" b="-18750"/>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25" name="矩形 23"/>
              <p:cNvSpPr/>
              <p:nvPr/>
            </p:nvSpPr>
            <p:spPr>
              <a:xfrm>
                <a:off x="8236267" y="2168669"/>
                <a:ext cx="1206036" cy="369332"/>
              </a:xfrm>
              <a:prstGeom prst="rect">
                <a:avLst/>
              </a:prstGeom>
            </p:spPr>
            <p:txBody>
              <a:bodyPr wrap="none">
                <a:spAutoFit/>
              </a:bodyPr>
              <a:lstStyle/>
              <a:p>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𝑉</m:t>
                        </m:r>
                      </m:e>
                      <m:sub>
                        <m:r>
                          <a:rPr lang="en-US" altLang="zh-CN" b="0" i="1" smtClean="0">
                            <a:latin typeface="Cambria Math" panose="02040503050406030204" pitchFamily="18" charset="0"/>
                          </a:rPr>
                          <m:t>𝑐</m:t>
                        </m:r>
                      </m:sub>
                    </m:sSub>
                  </m:oMath>
                </a14:m>
                <a:r>
                  <a:rPr lang="en-US" altLang="zh-CN" dirty="0" smtClean="0"/>
                  <a:t>=</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𝑉</m:t>
                        </m:r>
                      </m:e>
                      <m:sub>
                        <m:r>
                          <a:rPr lang="en-US" altLang="zh-CN" b="0" i="1" smtClean="0">
                            <a:latin typeface="Cambria Math" panose="02040503050406030204" pitchFamily="18" charset="0"/>
                          </a:rPr>
                          <m:t>𝑢</m:t>
                        </m:r>
                      </m:sub>
                    </m:sSub>
                    <m:r>
                      <a:rPr lang="en-US" altLang="zh-CN" b="0" i="1" smtClean="0">
                        <a:latin typeface="Cambria Math" panose="02040503050406030204" pitchFamily="18" charset="0"/>
                      </a:rPr>
                      <m:t>+</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𝑉</m:t>
                        </m:r>
                      </m:e>
                      <m:sub>
                        <m:r>
                          <a:rPr lang="en-US" altLang="zh-CN" b="0" i="1" smtClean="0">
                            <a:latin typeface="Cambria Math" panose="02040503050406030204" pitchFamily="18" charset="0"/>
                          </a:rPr>
                          <m:t>𝑏</m:t>
                        </m:r>
                      </m:sub>
                    </m:sSub>
                  </m:oMath>
                </a14:m>
                <a:endParaRPr lang="zh-CN" altLang="en-US" dirty="0"/>
              </a:p>
            </p:txBody>
          </p:sp>
        </mc:Choice>
        <mc:Fallback xmlns="">
          <p:sp>
            <p:nvSpPr>
              <p:cNvPr id="25" name="矩形 23"/>
              <p:cNvSpPr>
                <a:spLocks noRot="1" noChangeAspect="1" noMove="1" noResize="1" noEditPoints="1" noAdjustHandles="1" noChangeArrowheads="1" noChangeShapeType="1" noTextEdit="1"/>
              </p:cNvSpPr>
              <p:nvPr/>
            </p:nvSpPr>
            <p:spPr>
              <a:xfrm>
                <a:off x="8236267" y="2168669"/>
                <a:ext cx="1206036" cy="369332"/>
              </a:xfrm>
              <a:prstGeom prst="rect">
                <a:avLst/>
              </a:prstGeom>
              <a:blipFill>
                <a:blip r:embed="rId14"/>
                <a:stretch>
                  <a:fillRect t="-10000" b="-26667"/>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26" name="文本框 24"/>
              <p:cNvSpPr txBox="1"/>
              <p:nvPr/>
            </p:nvSpPr>
            <p:spPr>
              <a:xfrm>
                <a:off x="9510873" y="2044903"/>
                <a:ext cx="2588209" cy="6764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𝑏</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𝜌</m:t>
                                      </m:r>
                                    </m:e>
                                    <m:sub>
                                      <m:r>
                                        <a:rPr lang="en-US" altLang="zh-CN" b="0" i="1" smtClean="0">
                                          <a:latin typeface="Cambria Math" panose="02040503050406030204" pitchFamily="18" charset="0"/>
                                        </a:rPr>
                                        <m:t>𝑢</m:t>
                                      </m:r>
                                    </m:sub>
                                  </m:sSub>
                                </m:num>
                                <m:den>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𝜌</m:t>
                                      </m:r>
                                    </m:e>
                                    <m:sub>
                                      <m:r>
                                        <a:rPr lang="en-US" altLang="zh-CN" b="0" i="1" smtClean="0">
                                          <a:latin typeface="Cambria Math" panose="02040503050406030204" pitchFamily="18" charset="0"/>
                                        </a:rPr>
                                        <m:t>𝑏</m:t>
                                      </m:r>
                                    </m:sub>
                                  </m:sSub>
                                </m:den>
                              </m:f>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𝑏</m:t>
                                          </m:r>
                                        </m:sub>
                                      </m:sSub>
                                    </m:den>
                                  </m:f>
                                  <m:r>
                                    <a:rPr lang="en-US" altLang="zh-CN" b="0" i="1" smtClean="0">
                                      <a:latin typeface="Cambria Math" panose="02040503050406030204" pitchFamily="18" charset="0"/>
                                    </a:rPr>
                                    <m:t>−1</m:t>
                                  </m:r>
                                </m:e>
                              </m:d>
                            </m:e>
                          </m:d>
                        </m:e>
                        <m:sup>
                          <m:r>
                            <a:rPr lang="en-US" altLang="zh-CN" b="0" i="1" smtClean="0">
                              <a:latin typeface="Cambria Math" panose="02040503050406030204" pitchFamily="18" charset="0"/>
                            </a:rPr>
                            <m:t>−1</m:t>
                          </m:r>
                        </m:sup>
                      </m:sSup>
                    </m:oMath>
                  </m:oMathPara>
                </a14:m>
                <a:endParaRPr lang="zh-CN" altLang="en-US" dirty="0"/>
              </a:p>
            </p:txBody>
          </p:sp>
        </mc:Choice>
        <mc:Fallback xmlns="">
          <p:sp>
            <p:nvSpPr>
              <p:cNvPr id="26" name="文本框 24"/>
              <p:cNvSpPr txBox="1">
                <a:spLocks noRot="1" noChangeAspect="1" noMove="1" noResize="1" noEditPoints="1" noAdjustHandles="1" noChangeArrowheads="1" noChangeShapeType="1" noTextEdit="1"/>
              </p:cNvSpPr>
              <p:nvPr/>
            </p:nvSpPr>
            <p:spPr>
              <a:xfrm>
                <a:off x="9510873" y="2044903"/>
                <a:ext cx="2588209" cy="676467"/>
              </a:xfrm>
              <a:prstGeom prst="rect">
                <a:avLst/>
              </a:prstGeom>
              <a:blipFill>
                <a:blip r:embed="rId15"/>
                <a:stretch>
                  <a:fillRect b="-901"/>
                </a:stretch>
              </a:blipFill>
            </p:spPr>
            <p:txBody>
              <a:bodyPr/>
              <a:lstStyle/>
              <a:p>
                <a:r>
                  <a:rPr lang="fi-FI">
                    <a:noFill/>
                  </a:rPr>
                  <a:t> </a:t>
                </a:r>
              </a:p>
            </p:txBody>
          </p:sp>
        </mc:Fallback>
      </mc:AlternateContent>
      <p:pic>
        <p:nvPicPr>
          <p:cNvPr id="27" name="图片 25"/>
          <p:cNvPicPr>
            <a:picLocks noChangeAspect="1"/>
          </p:cNvPicPr>
          <p:nvPr/>
        </p:nvPicPr>
        <p:blipFill rotWithShape="1">
          <a:blip r:embed="rId16"/>
          <a:srcRect l="20863" t="20230" r="35603" b="9119"/>
          <a:stretch/>
        </p:blipFill>
        <p:spPr>
          <a:xfrm>
            <a:off x="9239755" y="4125832"/>
            <a:ext cx="2952245" cy="2695018"/>
          </a:xfrm>
          <a:prstGeom prst="rect">
            <a:avLst/>
          </a:prstGeom>
        </p:spPr>
      </p:pic>
      <mc:AlternateContent xmlns:mc="http://schemas.openxmlformats.org/markup-compatibility/2006" xmlns:a14="http://schemas.microsoft.com/office/drawing/2010/main">
        <mc:Choice Requires="a14">
          <p:sp>
            <p:nvSpPr>
              <p:cNvPr id="28" name="文本框 10"/>
              <p:cNvSpPr txBox="1"/>
              <p:nvPr/>
            </p:nvSpPr>
            <p:spPr>
              <a:xfrm>
                <a:off x="46865" y="4632327"/>
                <a:ext cx="6011916" cy="459741"/>
              </a:xfrm>
              <a:prstGeom prst="rect">
                <a:avLst/>
              </a:prstGeom>
              <a:noFill/>
            </p:spPr>
            <p:txBody>
              <a:bodyPr wrap="square" rtlCol="0">
                <a:spAutoFit/>
              </a:bodyPr>
              <a:lstStyle/>
              <a:p>
                <a:r>
                  <a:rPr lang="en-US" altLang="zh-CN" dirty="0" smtClean="0"/>
                  <a:t>Where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𝑉</m:t>
                        </m:r>
                      </m:e>
                      <m:sub>
                        <m:r>
                          <a:rPr lang="en-US" altLang="zh-CN" b="0" i="1" smtClean="0">
                            <a:latin typeface="Cambria Math" panose="02040503050406030204" pitchFamily="18" charset="0"/>
                          </a:rPr>
                          <m:t>𝑑</m:t>
                        </m:r>
                      </m:sub>
                    </m:sSub>
                  </m:oMath>
                </a14:m>
                <a:r>
                  <a:rPr lang="en-US" altLang="zh-CN" dirty="0" smtClean="0"/>
                  <a:t>=</a:t>
                </a:r>
                <a14:m>
                  <m:oMath xmlns:m="http://schemas.openxmlformats.org/officeDocument/2006/math">
                    <m:f>
                      <m:fPr>
                        <m:ctrlPr>
                          <a:rPr lang="en-US" altLang="zh-CN" i="1" dirty="0" smtClean="0">
                            <a:latin typeface="Cambria Math" panose="02040503050406030204" pitchFamily="18" charset="0"/>
                          </a:rPr>
                        </m:ctrlPr>
                      </m:fPr>
                      <m:num>
                        <m:r>
                          <a:rPr lang="zh-CN" altLang="en-US" i="1" dirty="0" smtClean="0">
                            <a:latin typeface="Cambria Math" panose="02040503050406030204" pitchFamily="18" charset="0"/>
                          </a:rPr>
                          <m:t>𝜋</m:t>
                        </m:r>
                      </m:num>
                      <m:den>
                        <m:r>
                          <a:rPr lang="en-US" altLang="zh-CN" b="0" i="1" dirty="0" smtClean="0">
                            <a:latin typeface="Cambria Math" panose="02040503050406030204" pitchFamily="18" charset="0"/>
                          </a:rPr>
                          <m:t>4</m:t>
                        </m:r>
                      </m:den>
                    </m:f>
                    <m:sSup>
                      <m:sSupPr>
                        <m:ctrlPr>
                          <a:rPr lang="en-US" altLang="zh-CN" i="1" dirty="0" smtClean="0">
                            <a:latin typeface="Cambria Math" panose="02040503050406030204" pitchFamily="18" charset="0"/>
                          </a:rPr>
                        </m:ctrlPr>
                      </m:sSupPr>
                      <m:e>
                        <m:r>
                          <a:rPr lang="en-US" altLang="zh-CN" b="0" i="1" dirty="0" smtClean="0">
                            <a:latin typeface="Cambria Math" panose="02040503050406030204" pitchFamily="18" charset="0"/>
                          </a:rPr>
                          <m:t>𝐷</m:t>
                        </m:r>
                      </m:e>
                      <m:sup>
                        <m:r>
                          <a:rPr lang="en-US" altLang="zh-CN" b="0" i="1" dirty="0" smtClean="0">
                            <a:latin typeface="Cambria Math" panose="02040503050406030204" pitchFamily="18" charset="0"/>
                          </a:rPr>
                          <m:t>2</m:t>
                        </m:r>
                      </m:sup>
                    </m:sSup>
                    <m:r>
                      <a:rPr lang="en-US" altLang="zh-CN" b="0" i="1" dirty="0" smtClean="0">
                        <a:latin typeface="Cambria Math" panose="02040503050406030204" pitchFamily="18" charset="0"/>
                      </a:rPr>
                      <m:t>𝐿</m:t>
                    </m:r>
                    <m:r>
                      <a:rPr lang="en-US" altLang="zh-CN" b="0" i="1" dirty="0" smtClean="0">
                        <a:latin typeface="Cambria Math" panose="02040503050406030204" pitchFamily="18" charset="0"/>
                      </a:rPr>
                      <m:t>,</m:t>
                    </m:r>
                    <m:r>
                      <m:rPr>
                        <m:nor/>
                      </m:rPr>
                      <a:rPr lang="en-US" altLang="zh-CN" dirty="0" smtClean="0"/>
                      <m:t> </m:t>
                    </m:r>
                    <m:r>
                      <m:rPr>
                        <m:nor/>
                      </m:rPr>
                      <a:rPr lang="en-US" altLang="zh-CN" dirty="0" smtClean="0"/>
                      <m:t>L</m:t>
                    </m:r>
                    <m:r>
                      <m:rPr>
                        <m:nor/>
                      </m:rPr>
                      <a:rPr lang="en-US" altLang="zh-CN" dirty="0" smtClean="0"/>
                      <m:t> </m:t>
                    </m:r>
                    <m:r>
                      <m:rPr>
                        <m:nor/>
                      </m:rPr>
                      <a:rPr lang="en-US" altLang="zh-CN" dirty="0" smtClean="0"/>
                      <m:t>is</m:t>
                    </m:r>
                    <m:r>
                      <m:rPr>
                        <m:nor/>
                      </m:rPr>
                      <a:rPr lang="en-US" altLang="zh-CN" dirty="0" smtClean="0"/>
                      <m:t> </m:t>
                    </m:r>
                    <m:r>
                      <m:rPr>
                        <m:nor/>
                      </m:rPr>
                      <a:rPr lang="en-US" altLang="zh-CN" dirty="0" smtClean="0"/>
                      <m:t>the</m:t>
                    </m:r>
                    <m:r>
                      <m:rPr>
                        <m:nor/>
                      </m:rPr>
                      <a:rPr lang="en-US" altLang="zh-CN" dirty="0" smtClean="0"/>
                      <m:t> </m:t>
                    </m:r>
                    <m:r>
                      <m:rPr>
                        <m:nor/>
                      </m:rPr>
                      <a:rPr lang="en-US" altLang="zh-CN" dirty="0" smtClean="0"/>
                      <m:t>stroke</m:t>
                    </m:r>
                    <m:r>
                      <m:rPr>
                        <m:nor/>
                      </m:rPr>
                      <a:rPr lang="en-US" altLang="zh-CN" dirty="0" smtClean="0"/>
                      <m:t>, </m:t>
                    </m:r>
                    <m:r>
                      <m:rPr>
                        <m:nor/>
                      </m:rPr>
                      <a:rPr lang="en-US" altLang="zh-CN" b="0" i="0" dirty="0" smtClean="0"/>
                      <m:t>D</m:t>
                    </m:r>
                    <m:r>
                      <m:rPr>
                        <m:nor/>
                      </m:rPr>
                      <a:rPr lang="en-US" altLang="zh-CN" dirty="0" smtClean="0"/>
                      <m:t> </m:t>
                    </m:r>
                    <m:r>
                      <m:rPr>
                        <m:nor/>
                      </m:rPr>
                      <a:rPr lang="en-US" altLang="zh-CN" dirty="0" smtClean="0"/>
                      <m:t>is</m:t>
                    </m:r>
                    <m:r>
                      <m:rPr>
                        <m:nor/>
                      </m:rPr>
                      <a:rPr lang="en-US" altLang="zh-CN" dirty="0" smtClean="0"/>
                      <m:t> </m:t>
                    </m:r>
                    <m:r>
                      <m:rPr>
                        <m:nor/>
                      </m:rPr>
                      <a:rPr lang="en-US" altLang="zh-CN" dirty="0" smtClean="0"/>
                      <m:t>the</m:t>
                    </m:r>
                    <m:r>
                      <m:rPr>
                        <m:nor/>
                      </m:rPr>
                      <a:rPr lang="en-US" altLang="zh-CN" dirty="0" smtClean="0"/>
                      <m:t> </m:t>
                    </m:r>
                    <m:r>
                      <m:rPr>
                        <m:nor/>
                      </m:rPr>
                      <a:rPr lang="en-US" altLang="zh-CN" b="0" i="0" dirty="0" smtClean="0"/>
                      <m:t>bore</m:t>
                    </m:r>
                    <m:r>
                      <m:rPr>
                        <m:nor/>
                      </m:rPr>
                      <a:rPr lang="en-US" altLang="zh-CN" b="0" i="0" dirty="0" smtClean="0"/>
                      <m:t> </m:t>
                    </m:r>
                    <m:r>
                      <m:rPr>
                        <m:nor/>
                      </m:rPr>
                      <a:rPr lang="en-US" altLang="zh-CN" b="0" i="0" dirty="0" smtClean="0"/>
                      <m:t>diameter</m:t>
                    </m:r>
                    <m:r>
                      <m:rPr>
                        <m:nor/>
                      </m:rPr>
                      <a:rPr lang="en-US" altLang="zh-CN" dirty="0" smtClean="0"/>
                      <m:t>.</m:t>
                    </m:r>
                  </m:oMath>
                </a14:m>
                <a:endParaRPr lang="zh-CN" altLang="en-US" dirty="0"/>
              </a:p>
            </p:txBody>
          </p:sp>
        </mc:Choice>
        <mc:Fallback xmlns="">
          <p:sp>
            <p:nvSpPr>
              <p:cNvPr id="28" name="文本框 10"/>
              <p:cNvSpPr txBox="1">
                <a:spLocks noRot="1" noChangeAspect="1" noMove="1" noResize="1" noEditPoints="1" noAdjustHandles="1" noChangeArrowheads="1" noChangeShapeType="1" noTextEdit="1"/>
              </p:cNvSpPr>
              <p:nvPr/>
            </p:nvSpPr>
            <p:spPr>
              <a:xfrm>
                <a:off x="46865" y="4632327"/>
                <a:ext cx="6011916" cy="459741"/>
              </a:xfrm>
              <a:prstGeom prst="rect">
                <a:avLst/>
              </a:prstGeom>
              <a:blipFill>
                <a:blip r:embed="rId17"/>
                <a:stretch>
                  <a:fillRect l="-913" t="-1333" b="-8000"/>
                </a:stretch>
              </a:blipFill>
            </p:spPr>
            <p:txBody>
              <a:bodyPr/>
              <a:lstStyle/>
              <a:p>
                <a:r>
                  <a:rPr lang="fi-FI">
                    <a:noFill/>
                  </a:rPr>
                  <a:t> </a:t>
                </a:r>
              </a:p>
            </p:txBody>
          </p:sp>
        </mc:Fallback>
      </mc:AlternateContent>
    </p:spTree>
    <p:extLst>
      <p:ext uri="{BB962C8B-B14F-4D97-AF65-F5344CB8AC3E}">
        <p14:creationId xmlns:p14="http://schemas.microsoft.com/office/powerpoint/2010/main" val="307360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pPr>
              <a:defRPr/>
            </a:pPr>
            <a:fld id="{24CBB682-87B2-4236-AF78-B49807E7713E}" type="datetime1">
              <a:rPr lang="fi-FI" smtClean="0"/>
              <a:t>30.1.2019</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13</a:t>
            </a:fld>
            <a:endParaRPr lang="fi-FI"/>
          </a:p>
        </p:txBody>
      </p:sp>
      <p:sp>
        <p:nvSpPr>
          <p:cNvPr id="6" name="Title 1"/>
          <p:cNvSpPr>
            <a:spLocks noGrp="1"/>
          </p:cNvSpPr>
          <p:nvPr>
            <p:ph type="ctrTitle"/>
          </p:nvPr>
        </p:nvSpPr>
        <p:spPr>
          <a:xfrm>
            <a:off x="624418" y="318135"/>
            <a:ext cx="10943167" cy="1195798"/>
          </a:xfrm>
        </p:spPr>
        <p:txBody>
          <a:bodyPr/>
          <a:lstStyle/>
          <a:p>
            <a:r>
              <a:rPr lang="fi-FI" dirty="0" err="1" smtClean="0"/>
              <a:t>Problem</a:t>
            </a:r>
            <a:r>
              <a:rPr lang="fi-FI" dirty="0" smtClean="0"/>
              <a:t> 6</a:t>
            </a:r>
            <a:endParaRPr lang="fi-FI" dirty="0"/>
          </a:p>
        </p:txBody>
      </p:sp>
      <p:sp>
        <p:nvSpPr>
          <p:cNvPr id="7" name="文本框 3"/>
          <p:cNvSpPr txBox="1"/>
          <p:nvPr/>
        </p:nvSpPr>
        <p:spPr>
          <a:xfrm>
            <a:off x="336331" y="798786"/>
            <a:ext cx="5276193" cy="923330"/>
          </a:xfrm>
          <a:prstGeom prst="rect">
            <a:avLst/>
          </a:prstGeom>
          <a:noFill/>
        </p:spPr>
        <p:txBody>
          <a:bodyPr wrap="square" rtlCol="0">
            <a:spAutoFit/>
          </a:bodyPr>
          <a:lstStyle/>
          <a:p>
            <a:r>
              <a:rPr lang="en-US" altLang="zh-CN" dirty="0" smtClean="0"/>
              <a:t>Step 1: the ignition delay (in crank angle degree in terms of charge temperature T and pressure p) during the delay (Taken as TC conditions)</a:t>
            </a:r>
            <a:endParaRPr lang="zh-CN" altLang="en-US" dirty="0"/>
          </a:p>
        </p:txBody>
      </p:sp>
      <mc:AlternateContent xmlns:mc="http://schemas.openxmlformats.org/markup-compatibility/2006" xmlns:a14="http://schemas.microsoft.com/office/drawing/2010/main">
        <mc:Choice Requires="a14">
          <p:sp>
            <p:nvSpPr>
              <p:cNvPr id="8" name="文本框 4"/>
              <p:cNvSpPr txBox="1"/>
              <p:nvPr/>
            </p:nvSpPr>
            <p:spPr>
              <a:xfrm>
                <a:off x="336331" y="1722116"/>
                <a:ext cx="6578275" cy="7250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𝜏</m:t>
                          </m:r>
                        </m:e>
                        <m:sub>
                          <m:r>
                            <a:rPr lang="en-US" altLang="zh-CN" b="0" i="1" smtClean="0">
                              <a:latin typeface="Cambria Math" panose="02040503050406030204" pitchFamily="18" charset="0"/>
                            </a:rPr>
                            <m:t>𝑖𝑑</m:t>
                          </m:r>
                        </m:sub>
                      </m:sSub>
                      <m:d>
                        <m:dPr>
                          <m:ctrlPr>
                            <a:rPr lang="en-US" altLang="zh-CN" i="1" smtClean="0">
                              <a:latin typeface="Cambria Math" panose="02040503050406030204" pitchFamily="18" charset="0"/>
                            </a:rPr>
                          </m:ctrlPr>
                        </m:dPr>
                        <m:e>
                          <m:r>
                            <a:rPr lang="en-US" altLang="zh-CN" b="0" i="1" smtClean="0">
                              <a:latin typeface="Cambria Math" panose="02040503050406030204" pitchFamily="18" charset="0"/>
                            </a:rPr>
                            <m:t>𝐶𝐴</m:t>
                          </m:r>
                        </m:e>
                      </m:d>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0.36+0.22</m:t>
                          </m:r>
                          <m:sSub>
                            <m:sSubPr>
                              <m:ctrlPr>
                                <a:rPr lang="en-US" altLang="zh-CN" i="1" smtClean="0">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𝑆</m:t>
                                  </m:r>
                                </m:e>
                              </m:acc>
                            </m:e>
                            <m:sub>
                              <m:r>
                                <a:rPr lang="en-US" altLang="zh-CN" b="0" i="1" smtClean="0">
                                  <a:latin typeface="Cambria Math" panose="02040503050406030204" pitchFamily="18" charset="0"/>
                                </a:rPr>
                                <m:t>𝑝</m:t>
                              </m:r>
                            </m:sub>
                          </m:sSub>
                        </m:e>
                      </m:d>
                      <m:r>
                        <a:rPr lang="en-US" altLang="zh-CN" b="0" i="1" smtClean="0">
                          <a:latin typeface="Cambria Math" panose="02040503050406030204" pitchFamily="18" charset="0"/>
                        </a:rPr>
                        <m:t>𝑒𝑥𝑝</m:t>
                      </m:r>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𝐴</m:t>
                              </m:r>
                            </m:sub>
                          </m:sSub>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𝑅</m:t>
                                      </m:r>
                                    </m:e>
                                  </m:acc>
                                  <m:r>
                                    <a:rPr lang="en-US" altLang="zh-CN" b="0" i="1" smtClean="0">
                                      <a:latin typeface="Cambria Math" panose="02040503050406030204" pitchFamily="18" charset="0"/>
                                    </a:rPr>
                                    <m:t>𝑇</m:t>
                                  </m:r>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17,190</m:t>
                                  </m:r>
                                </m:den>
                              </m:f>
                            </m:e>
                          </m:d>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21.2</m:t>
                                      </m:r>
                                    </m:num>
                                    <m:den>
                                      <m:r>
                                        <a:rPr lang="en-US" altLang="zh-CN" b="0" i="1" smtClean="0">
                                          <a:latin typeface="Cambria Math" panose="02040503050406030204" pitchFamily="18" charset="0"/>
                                        </a:rPr>
                                        <m:t>𝑝</m:t>
                                      </m:r>
                                      <m:r>
                                        <a:rPr lang="en-US" altLang="zh-CN" b="0" i="1" smtClean="0">
                                          <a:latin typeface="Cambria Math" panose="02040503050406030204" pitchFamily="18" charset="0"/>
                                        </a:rPr>
                                        <m:t>−12.4</m:t>
                                      </m:r>
                                    </m:den>
                                  </m:f>
                                </m:e>
                              </m:d>
                            </m:e>
                            <m:sup>
                              <m:r>
                                <a:rPr lang="en-US" altLang="zh-CN" b="0" i="1" smtClean="0">
                                  <a:latin typeface="Cambria Math" panose="02040503050406030204" pitchFamily="18" charset="0"/>
                                </a:rPr>
                                <m:t>0.63</m:t>
                              </m:r>
                            </m:sup>
                          </m:sSup>
                        </m:e>
                      </m:d>
                    </m:oMath>
                  </m:oMathPara>
                </a14:m>
                <a:endParaRPr lang="zh-CN" altLang="en-US" dirty="0"/>
              </a:p>
            </p:txBody>
          </p:sp>
        </mc:Choice>
        <mc:Fallback xmlns="">
          <p:sp>
            <p:nvSpPr>
              <p:cNvPr id="8" name="文本框 4"/>
              <p:cNvSpPr txBox="1">
                <a:spLocks noRot="1" noChangeAspect="1" noMove="1" noResize="1" noEditPoints="1" noAdjustHandles="1" noChangeArrowheads="1" noChangeShapeType="1" noTextEdit="1"/>
              </p:cNvSpPr>
              <p:nvPr/>
            </p:nvSpPr>
            <p:spPr>
              <a:xfrm>
                <a:off x="336331" y="1722116"/>
                <a:ext cx="6578275" cy="725070"/>
              </a:xfrm>
              <a:prstGeom prst="rect">
                <a:avLst/>
              </a:prstGeom>
              <a:blipFill>
                <a:blip r:embed="rId2"/>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9" name="文本框 5"/>
              <p:cNvSpPr txBox="1"/>
              <p:nvPr/>
            </p:nvSpPr>
            <p:spPr>
              <a:xfrm>
                <a:off x="336331" y="2447186"/>
                <a:ext cx="5276193" cy="951671"/>
              </a:xfrm>
              <a:prstGeom prst="rect">
                <a:avLst/>
              </a:prstGeom>
              <a:noFill/>
            </p:spPr>
            <p:txBody>
              <a:bodyPr wrap="square" rtlCol="0">
                <a:spAutoFit/>
              </a:bodyPr>
              <a:lstStyle/>
              <a:p>
                <a:r>
                  <a:rPr lang="en-US" altLang="zh-CN" dirty="0" smtClean="0"/>
                  <a:t>Where </a:t>
                </a:r>
                <a14:m>
                  <m:oMath xmlns:m="http://schemas.openxmlformats.org/officeDocument/2006/math">
                    <m:sSub>
                      <m:sSubPr>
                        <m:ctrlPr>
                          <a:rPr lang="en-US" altLang="zh-CN" i="1" smtClean="0">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𝑆</m:t>
                            </m:r>
                          </m:e>
                        </m:acc>
                      </m:e>
                      <m:sub>
                        <m:r>
                          <a:rPr lang="en-US" altLang="zh-CN" b="0" i="1" smtClean="0">
                            <a:latin typeface="Cambria Math" panose="02040503050406030204" pitchFamily="18" charset="0"/>
                          </a:rPr>
                          <m:t>𝑝</m:t>
                        </m:r>
                      </m:sub>
                    </m:sSub>
                  </m:oMath>
                </a14:m>
                <a:r>
                  <a:rPr lang="en-US" altLang="zh-CN" dirty="0" smtClean="0"/>
                  <a:t> is the mean piston speed, </a:t>
                </a:r>
                <a14:m>
                  <m:oMath xmlns:m="http://schemas.openxmlformats.org/officeDocument/2006/math">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𝑅</m:t>
                        </m:r>
                      </m:e>
                    </m:acc>
                    <m:r>
                      <a:rPr lang="en-US" altLang="zh-CN" b="0" i="1" smtClean="0">
                        <a:latin typeface="Cambria Math" panose="02040503050406030204" pitchFamily="18" charset="0"/>
                      </a:rPr>
                      <m:t> </m:t>
                    </m:r>
                  </m:oMath>
                </a14:m>
                <a:r>
                  <a:rPr lang="en-US" altLang="zh-CN" dirty="0" smtClean="0"/>
                  <a:t>is the universal gas constant 8.3143J/</a:t>
                </a:r>
                <a:r>
                  <a:rPr lang="en-US" altLang="zh-CN" dirty="0" err="1" smtClean="0"/>
                  <a:t>mol.K</a:t>
                </a:r>
                <a:r>
                  <a:rPr lang="en-US" altLang="zh-CN" dirty="0" smtClean="0"/>
                  <a:t> ,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𝐴</m:t>
                        </m:r>
                      </m:sub>
                    </m:sSub>
                  </m:oMath>
                </a14:m>
                <a:r>
                  <a:rPr lang="zh-CN" altLang="en-US" dirty="0" smtClean="0"/>
                  <a:t> </a:t>
                </a:r>
                <a:r>
                  <a:rPr lang="en-US" altLang="zh-CN" dirty="0" smtClean="0"/>
                  <a:t>is the apparent activation energy, and is given by,</a:t>
                </a:r>
              </a:p>
            </p:txBody>
          </p:sp>
        </mc:Choice>
        <mc:Fallback xmlns="">
          <p:sp>
            <p:nvSpPr>
              <p:cNvPr id="9" name="文本框 5"/>
              <p:cNvSpPr txBox="1">
                <a:spLocks noRot="1" noChangeAspect="1" noMove="1" noResize="1" noEditPoints="1" noAdjustHandles="1" noChangeArrowheads="1" noChangeShapeType="1" noTextEdit="1"/>
              </p:cNvSpPr>
              <p:nvPr/>
            </p:nvSpPr>
            <p:spPr>
              <a:xfrm>
                <a:off x="336331" y="2447186"/>
                <a:ext cx="5276193" cy="951671"/>
              </a:xfrm>
              <a:prstGeom prst="rect">
                <a:avLst/>
              </a:prstGeom>
              <a:blipFill>
                <a:blip r:embed="rId3"/>
                <a:stretch>
                  <a:fillRect l="-924" t="-2548" b="-8917"/>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0" name="矩形 6"/>
              <p:cNvSpPr/>
              <p:nvPr/>
            </p:nvSpPr>
            <p:spPr>
              <a:xfrm>
                <a:off x="1587814" y="3881007"/>
                <a:ext cx="2111829" cy="485839"/>
              </a:xfrm>
              <a:prstGeom prst="rect">
                <a:avLst/>
              </a:prstGeom>
            </p:spPr>
            <p:txBody>
              <a:bodyPr wrap="square">
                <a:spAutoFit/>
              </a:bodyPr>
              <a:lstStyle/>
              <a:p>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𝐴</m:t>
                        </m:r>
                      </m:sub>
                    </m:sSub>
                  </m:oMath>
                </a14:m>
                <a:r>
                  <a:rPr lang="en-US" altLang="zh-CN" dirty="0" smtClean="0"/>
                  <a:t>=</a:t>
                </a:r>
                <a14:m>
                  <m:oMath xmlns:m="http://schemas.openxmlformats.org/officeDocument/2006/math">
                    <m:f>
                      <m:fPr>
                        <m:ctrlPr>
                          <a:rPr lang="en-US" altLang="zh-CN" i="1" dirty="0" smtClean="0">
                            <a:latin typeface="Cambria Math" panose="02040503050406030204" pitchFamily="18" charset="0"/>
                          </a:rPr>
                        </m:ctrlPr>
                      </m:fPr>
                      <m:num>
                        <m:r>
                          <a:rPr lang="en-US" altLang="zh-CN" b="0" i="1" dirty="0" smtClean="0">
                            <a:latin typeface="Cambria Math" panose="02040503050406030204" pitchFamily="18" charset="0"/>
                          </a:rPr>
                          <m:t>618,840</m:t>
                        </m:r>
                      </m:num>
                      <m:den>
                        <m:r>
                          <a:rPr lang="en-US" altLang="zh-CN" b="0" i="1" dirty="0" smtClean="0">
                            <a:latin typeface="Cambria Math" panose="02040503050406030204" pitchFamily="18" charset="0"/>
                          </a:rPr>
                          <m:t>𝐶𝑁</m:t>
                        </m:r>
                        <m:r>
                          <a:rPr lang="en-US" altLang="zh-CN" b="0" i="1" dirty="0" smtClean="0">
                            <a:latin typeface="Cambria Math" panose="02040503050406030204" pitchFamily="18" charset="0"/>
                          </a:rPr>
                          <m:t>+25</m:t>
                        </m:r>
                      </m:den>
                    </m:f>
                  </m:oMath>
                </a14:m>
                <a:endParaRPr lang="zh-CN" altLang="en-US" dirty="0"/>
              </a:p>
            </p:txBody>
          </p:sp>
        </mc:Choice>
        <mc:Fallback xmlns="">
          <p:sp>
            <p:nvSpPr>
              <p:cNvPr id="10" name="矩形 6"/>
              <p:cNvSpPr>
                <a:spLocks noRot="1" noChangeAspect="1" noMove="1" noResize="1" noEditPoints="1" noAdjustHandles="1" noChangeArrowheads="1" noChangeShapeType="1" noTextEdit="1"/>
              </p:cNvSpPr>
              <p:nvPr/>
            </p:nvSpPr>
            <p:spPr>
              <a:xfrm>
                <a:off x="1587814" y="3881007"/>
                <a:ext cx="2111829" cy="485839"/>
              </a:xfrm>
              <a:prstGeom prst="rect">
                <a:avLst/>
              </a:prstGeom>
              <a:blipFill>
                <a:blip r:embed="rId4"/>
                <a:stretch>
                  <a:fillRect b="-7595"/>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1" name="文本框 7"/>
              <p:cNvSpPr txBox="1"/>
              <p:nvPr/>
            </p:nvSpPr>
            <p:spPr>
              <a:xfrm>
                <a:off x="336329" y="4479664"/>
                <a:ext cx="5276193" cy="369332"/>
              </a:xfrm>
              <a:prstGeom prst="rect">
                <a:avLst/>
              </a:prstGeom>
              <a:noFill/>
            </p:spPr>
            <p:txBody>
              <a:bodyPr wrap="square" rtlCol="0">
                <a:spAutoFit/>
              </a:bodyPr>
              <a:lstStyle/>
              <a:p>
                <a:r>
                  <a:rPr lang="en-US" altLang="zh-CN" dirty="0" smtClean="0"/>
                  <a:t>Where</a:t>
                </a:r>
                <a14:m>
                  <m:oMath xmlns:m="http://schemas.openxmlformats.org/officeDocument/2006/math">
                    <m:r>
                      <a:rPr lang="en-US" altLang="zh-CN" b="0" i="1" dirty="0" smtClean="0">
                        <a:latin typeface="Cambria Math" panose="02040503050406030204" pitchFamily="18" charset="0"/>
                      </a:rPr>
                      <m:t>𝐶𝑁</m:t>
                    </m:r>
                  </m:oMath>
                </a14:m>
                <a:r>
                  <a:rPr lang="en-US" altLang="zh-CN" dirty="0" smtClean="0"/>
                  <a:t> is the fuel </a:t>
                </a:r>
                <a:r>
                  <a:rPr lang="en-US" altLang="zh-CN" dirty="0" err="1" smtClean="0"/>
                  <a:t>Cetane</a:t>
                </a:r>
                <a:r>
                  <a:rPr lang="en-US" altLang="zh-CN" dirty="0" smtClean="0"/>
                  <a:t> Number, normally, CN=45</a:t>
                </a:r>
              </a:p>
            </p:txBody>
          </p:sp>
        </mc:Choice>
        <mc:Fallback xmlns="">
          <p:sp>
            <p:nvSpPr>
              <p:cNvPr id="11" name="文本框 7"/>
              <p:cNvSpPr txBox="1">
                <a:spLocks noRot="1" noChangeAspect="1" noMove="1" noResize="1" noEditPoints="1" noAdjustHandles="1" noChangeArrowheads="1" noChangeShapeType="1" noTextEdit="1"/>
              </p:cNvSpPr>
              <p:nvPr/>
            </p:nvSpPr>
            <p:spPr>
              <a:xfrm>
                <a:off x="336329" y="4479664"/>
                <a:ext cx="5276193" cy="369332"/>
              </a:xfrm>
              <a:prstGeom prst="rect">
                <a:avLst/>
              </a:prstGeom>
              <a:blipFill>
                <a:blip r:embed="rId5"/>
                <a:stretch>
                  <a:fillRect l="-924" t="-10000" b="-101667"/>
                </a:stretch>
              </a:blipFill>
            </p:spPr>
            <p:txBody>
              <a:bodyPr/>
              <a:lstStyle/>
              <a:p>
                <a:r>
                  <a:rPr lang="fi-FI">
                    <a:noFill/>
                  </a:rPr>
                  <a:t> </a:t>
                </a:r>
              </a:p>
            </p:txBody>
          </p:sp>
        </mc:Fallback>
      </mc:AlternateContent>
      <p:sp>
        <p:nvSpPr>
          <p:cNvPr id="12" name="文本框 8"/>
          <p:cNvSpPr txBox="1"/>
          <p:nvPr/>
        </p:nvSpPr>
        <p:spPr>
          <a:xfrm>
            <a:off x="336330" y="3398857"/>
            <a:ext cx="5276193" cy="369332"/>
          </a:xfrm>
          <a:prstGeom prst="rect">
            <a:avLst/>
          </a:prstGeom>
          <a:noFill/>
        </p:spPr>
        <p:txBody>
          <a:bodyPr wrap="square" rtlCol="0">
            <a:spAutoFit/>
          </a:bodyPr>
          <a:lstStyle/>
          <a:p>
            <a:r>
              <a:rPr lang="en-US" altLang="zh-CN" dirty="0" smtClean="0"/>
              <a:t>Step 2: the apparent activation energy</a:t>
            </a:r>
            <a:endParaRPr lang="zh-CN" altLang="en-US" dirty="0"/>
          </a:p>
        </p:txBody>
      </p:sp>
      <p:sp>
        <p:nvSpPr>
          <p:cNvPr id="13" name="文本框 9"/>
          <p:cNvSpPr txBox="1"/>
          <p:nvPr/>
        </p:nvSpPr>
        <p:spPr>
          <a:xfrm>
            <a:off x="336329" y="5260264"/>
            <a:ext cx="5276193" cy="646331"/>
          </a:xfrm>
          <a:prstGeom prst="rect">
            <a:avLst/>
          </a:prstGeom>
          <a:noFill/>
        </p:spPr>
        <p:txBody>
          <a:bodyPr wrap="square" rtlCol="0">
            <a:spAutoFit/>
          </a:bodyPr>
          <a:lstStyle/>
          <a:p>
            <a:r>
              <a:rPr lang="en-US" altLang="zh-CN" dirty="0" smtClean="0"/>
              <a:t>Step 3: Values for T and p can be estimated using a </a:t>
            </a:r>
            <a:r>
              <a:rPr lang="en-US" altLang="zh-CN" dirty="0" err="1" smtClean="0"/>
              <a:t>polytropic</a:t>
            </a:r>
            <a:r>
              <a:rPr lang="en-US" altLang="zh-CN" dirty="0" smtClean="0"/>
              <a:t> model for the compression process:</a:t>
            </a:r>
            <a:endParaRPr lang="zh-CN" altLang="en-US" dirty="0"/>
          </a:p>
        </p:txBody>
      </p:sp>
      <mc:AlternateContent xmlns:mc="http://schemas.openxmlformats.org/markup-compatibility/2006" xmlns:a14="http://schemas.microsoft.com/office/drawing/2010/main">
        <mc:Choice Requires="a14">
          <p:sp>
            <p:nvSpPr>
              <p:cNvPr id="14" name="文本框 10"/>
              <p:cNvSpPr txBox="1"/>
              <p:nvPr/>
            </p:nvSpPr>
            <p:spPr>
              <a:xfrm>
                <a:off x="7385948" y="1209799"/>
                <a:ext cx="13482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𝑇𝐶</m:t>
                          </m:r>
                        </m:sub>
                      </m:sSub>
                      <m:r>
                        <a:rPr lang="en-US" altLang="zh-CN" b="0" i="1" smtClean="0">
                          <a:latin typeface="Cambria Math" panose="02040503050406030204" pitchFamily="18" charset="0"/>
                        </a:rPr>
                        <m:t>=</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𝑖</m:t>
                          </m:r>
                        </m:sub>
                      </m:sSub>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𝑐</m:t>
                          </m:r>
                        </m:sub>
                        <m:sup>
                          <m:r>
                            <a:rPr lang="en-US" altLang="zh-CN" b="0" i="1" smtClean="0">
                              <a:latin typeface="Cambria Math" panose="02040503050406030204" pitchFamily="18" charset="0"/>
                            </a:rPr>
                            <m:t>𝑛</m:t>
                          </m:r>
                          <m:r>
                            <a:rPr lang="en-US" altLang="zh-CN" b="0" i="1" smtClean="0">
                              <a:latin typeface="Cambria Math" panose="02040503050406030204" pitchFamily="18" charset="0"/>
                            </a:rPr>
                            <m:t>−1</m:t>
                          </m:r>
                        </m:sup>
                      </m:sSubSup>
                    </m:oMath>
                  </m:oMathPara>
                </a14:m>
                <a:endParaRPr lang="zh-CN" altLang="en-US" dirty="0"/>
              </a:p>
            </p:txBody>
          </p:sp>
        </mc:Choice>
        <mc:Fallback xmlns="">
          <p:sp>
            <p:nvSpPr>
              <p:cNvPr id="14" name="文本框 10"/>
              <p:cNvSpPr txBox="1">
                <a:spLocks noRot="1" noChangeAspect="1" noMove="1" noResize="1" noEditPoints="1" noAdjustHandles="1" noChangeArrowheads="1" noChangeShapeType="1" noTextEdit="1"/>
              </p:cNvSpPr>
              <p:nvPr/>
            </p:nvSpPr>
            <p:spPr>
              <a:xfrm>
                <a:off x="7385948" y="1209799"/>
                <a:ext cx="1348254" cy="276999"/>
              </a:xfrm>
              <a:prstGeom prst="rect">
                <a:avLst/>
              </a:prstGeom>
              <a:blipFill>
                <a:blip r:embed="rId6"/>
                <a:stretch>
                  <a:fillRect l="-4072" t="-2174" r="-1357" b="-19565"/>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5" name="文本框 11"/>
              <p:cNvSpPr txBox="1"/>
              <p:nvPr/>
            </p:nvSpPr>
            <p:spPr>
              <a:xfrm>
                <a:off x="8946734" y="1218590"/>
                <a:ext cx="11444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𝑇𝐶</m:t>
                          </m:r>
                        </m:sub>
                      </m:sSub>
                      <m:r>
                        <a:rPr lang="en-US" altLang="zh-CN" b="0" i="1" smtClean="0">
                          <a:latin typeface="Cambria Math" panose="02040503050406030204" pitchFamily="18" charset="0"/>
                        </a:rPr>
                        <m:t>=</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𝑖</m:t>
                          </m:r>
                        </m:sub>
                      </m:sSub>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𝑐</m:t>
                          </m:r>
                        </m:sub>
                        <m:sup>
                          <m:r>
                            <a:rPr lang="en-US" altLang="zh-CN" b="0" i="1" smtClean="0">
                              <a:latin typeface="Cambria Math" panose="02040503050406030204" pitchFamily="18" charset="0"/>
                            </a:rPr>
                            <m:t>𝑛</m:t>
                          </m:r>
                        </m:sup>
                      </m:sSubSup>
                    </m:oMath>
                  </m:oMathPara>
                </a14:m>
                <a:endParaRPr lang="zh-CN" altLang="en-US" dirty="0"/>
              </a:p>
            </p:txBody>
          </p:sp>
        </mc:Choice>
        <mc:Fallback xmlns="">
          <p:sp>
            <p:nvSpPr>
              <p:cNvPr id="15" name="文本框 11"/>
              <p:cNvSpPr txBox="1">
                <a:spLocks noRot="1" noChangeAspect="1" noMove="1" noResize="1" noEditPoints="1" noAdjustHandles="1" noChangeArrowheads="1" noChangeShapeType="1" noTextEdit="1"/>
              </p:cNvSpPr>
              <p:nvPr/>
            </p:nvSpPr>
            <p:spPr>
              <a:xfrm>
                <a:off x="8946734" y="1218590"/>
                <a:ext cx="1144416" cy="276999"/>
              </a:xfrm>
              <a:prstGeom prst="rect">
                <a:avLst/>
              </a:prstGeom>
              <a:blipFill>
                <a:blip r:embed="rId7"/>
                <a:stretch>
                  <a:fillRect l="-4813" r="-535" b="-28889"/>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6" name="文本框 12"/>
              <p:cNvSpPr txBox="1"/>
              <p:nvPr/>
            </p:nvSpPr>
            <p:spPr>
              <a:xfrm>
                <a:off x="6914606" y="1824276"/>
                <a:ext cx="5276193" cy="369332"/>
              </a:xfrm>
              <a:prstGeom prst="rect">
                <a:avLst/>
              </a:prstGeom>
              <a:noFill/>
            </p:spPr>
            <p:txBody>
              <a:bodyPr wrap="square" rtlCol="0">
                <a:spAutoFit/>
              </a:bodyPr>
              <a:lstStyle/>
              <a:p>
                <a:r>
                  <a:rPr lang="en-US" altLang="zh-CN" dirty="0" smtClean="0"/>
                  <a:t>Step 4: calculate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𝑐</m:t>
                        </m:r>
                      </m:sub>
                    </m:sSub>
                  </m:oMath>
                </a14:m>
                <a:r>
                  <a:rPr lang="en-US" altLang="zh-CN" dirty="0" smtClean="0"/>
                  <a:t> </a:t>
                </a:r>
                <a:endParaRPr lang="zh-CN" altLang="en-US" dirty="0"/>
              </a:p>
            </p:txBody>
          </p:sp>
        </mc:Choice>
        <mc:Fallback xmlns="">
          <p:sp>
            <p:nvSpPr>
              <p:cNvPr id="16" name="文本框 12"/>
              <p:cNvSpPr txBox="1">
                <a:spLocks noRot="1" noChangeAspect="1" noMove="1" noResize="1" noEditPoints="1" noAdjustHandles="1" noChangeArrowheads="1" noChangeShapeType="1" noTextEdit="1"/>
              </p:cNvSpPr>
              <p:nvPr/>
            </p:nvSpPr>
            <p:spPr>
              <a:xfrm>
                <a:off x="6914606" y="1824276"/>
                <a:ext cx="5276193" cy="369332"/>
              </a:xfrm>
              <a:prstGeom prst="rect">
                <a:avLst/>
              </a:prstGeom>
              <a:blipFill>
                <a:blip r:embed="rId8"/>
                <a:stretch>
                  <a:fillRect l="-924" t="-8197" b="-24590"/>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7" name="文本框 13"/>
              <p:cNvSpPr txBox="1"/>
              <p:nvPr/>
            </p:nvSpPr>
            <p:spPr>
              <a:xfrm>
                <a:off x="7152291" y="2382296"/>
                <a:ext cx="5039709" cy="2033121"/>
              </a:xfrm>
              <a:prstGeom prst="rect">
                <a:avLst/>
              </a:prstGeom>
              <a:noFill/>
            </p:spPr>
            <p:txBody>
              <a:bodyPr wrap="square" lIns="0" tIns="0" rIns="0" bIns="0" rtlCol="0">
                <a:spAutoFit/>
              </a:bodyPr>
              <a:lstStyle/>
              <a:p>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𝜏</m:t>
                        </m:r>
                      </m:e>
                      <m:sub>
                        <m:r>
                          <a:rPr lang="en-US" altLang="zh-CN" b="0" i="1" smtClean="0">
                            <a:latin typeface="Cambria Math" panose="02040503050406030204" pitchFamily="18" charset="0"/>
                          </a:rPr>
                          <m:t>𝑖𝑑</m:t>
                        </m:r>
                      </m:sub>
                    </m:sSub>
                    <m:d>
                      <m:dPr>
                        <m:ctrlPr>
                          <a:rPr lang="en-US" altLang="zh-CN" i="1" smtClean="0">
                            <a:latin typeface="Cambria Math" panose="02040503050406030204" pitchFamily="18" charset="0"/>
                          </a:rPr>
                        </m:ctrlPr>
                      </m:dPr>
                      <m:e>
                        <m:r>
                          <a:rPr lang="en-US" altLang="zh-CN" b="0" i="1" smtClean="0">
                            <a:latin typeface="Cambria Math" panose="02040503050406030204" pitchFamily="18" charset="0"/>
                          </a:rPr>
                          <m:t>𝐶𝐴</m:t>
                        </m:r>
                      </m:e>
                    </m:d>
                  </m:oMath>
                </a14:m>
                <a:r>
                  <a:rPr lang="en-US" altLang="zh-CN" b="0" i="0" dirty="0" smtClean="0">
                    <a:latin typeface="+mj-lt"/>
                  </a:rPr>
                  <a:t>=</a:t>
                </a:r>
              </a:p>
              <a:p>
                <a:pPr/>
                <a14:m>
                  <m:oMathPara xmlns:m="http://schemas.openxmlformats.org/officeDocument/2006/math">
                    <m:oMathParaPr>
                      <m:jc m:val="centerGroup"/>
                    </m:oMathParaPr>
                    <m:oMath xmlns:m="http://schemas.openxmlformats.org/officeDocument/2006/math">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0.36+0.22</m:t>
                          </m:r>
                          <m:sSub>
                            <m:sSubPr>
                              <m:ctrlPr>
                                <a:rPr lang="en-US" altLang="zh-CN" i="1" smtClean="0">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𝑆</m:t>
                                  </m:r>
                                </m:e>
                              </m:acc>
                            </m:e>
                            <m:sub>
                              <m:r>
                                <a:rPr lang="en-US" altLang="zh-CN" b="0" i="1" smtClean="0">
                                  <a:latin typeface="Cambria Math" panose="02040503050406030204" pitchFamily="18" charset="0"/>
                                </a:rPr>
                                <m:t>𝑝</m:t>
                              </m:r>
                            </m:sub>
                          </m:sSub>
                        </m:e>
                      </m:d>
                      <m:r>
                        <a:rPr lang="en-US" altLang="zh-CN" b="0" i="1" smtClean="0">
                          <a:latin typeface="Cambria Math" panose="02040503050406030204" pitchFamily="18" charset="0"/>
                        </a:rPr>
                        <m:t>𝑒𝑥𝑝</m:t>
                      </m:r>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𝐴</m:t>
                              </m:r>
                            </m:sub>
                          </m:sSub>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𝑅</m:t>
                                      </m:r>
                                    </m:e>
                                  </m:acc>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𝑖</m:t>
                                      </m:r>
                                    </m:sub>
                                  </m:sSub>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𝑐</m:t>
                                      </m:r>
                                    </m:sub>
                                    <m:sup>
                                      <m:r>
                                        <a:rPr lang="en-US" altLang="zh-CN" b="0" i="1" smtClean="0">
                                          <a:latin typeface="Cambria Math" panose="02040503050406030204" pitchFamily="18" charset="0"/>
                                        </a:rPr>
                                        <m:t>𝑛</m:t>
                                      </m:r>
                                      <m:r>
                                        <a:rPr lang="en-US" altLang="zh-CN" b="0" i="1" smtClean="0">
                                          <a:latin typeface="Cambria Math" panose="02040503050406030204" pitchFamily="18" charset="0"/>
                                        </a:rPr>
                                        <m:t>−1</m:t>
                                      </m:r>
                                    </m:sup>
                                  </m:sSubSup>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17,190</m:t>
                                  </m:r>
                                </m:den>
                              </m:f>
                            </m:e>
                          </m:d>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21.2</m:t>
                                      </m:r>
                                    </m:num>
                                    <m:den>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𝑖</m:t>
                                          </m:r>
                                        </m:sub>
                                      </m:sSub>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𝑐</m:t>
                                          </m:r>
                                        </m:sub>
                                        <m:sup>
                                          <m:r>
                                            <a:rPr lang="en-US" altLang="zh-CN" b="0" i="1" smtClean="0">
                                              <a:latin typeface="Cambria Math" panose="02040503050406030204" pitchFamily="18" charset="0"/>
                                            </a:rPr>
                                            <m:t>𝑛</m:t>
                                          </m:r>
                                        </m:sup>
                                      </m:sSubSup>
                                      <m:r>
                                        <a:rPr lang="en-US" altLang="zh-CN" b="0" i="1" smtClean="0">
                                          <a:latin typeface="Cambria Math" panose="02040503050406030204" pitchFamily="18" charset="0"/>
                                        </a:rPr>
                                        <m:t>−12.4</m:t>
                                      </m:r>
                                    </m:den>
                                  </m:f>
                                </m:e>
                              </m:d>
                            </m:e>
                            <m:sup>
                              <m:r>
                                <a:rPr lang="en-US" altLang="zh-CN" b="0" i="1" smtClean="0">
                                  <a:latin typeface="Cambria Math" panose="02040503050406030204" pitchFamily="18" charset="0"/>
                                </a:rPr>
                                <m:t>0.63</m:t>
                              </m:r>
                            </m:sup>
                          </m:sSup>
                        </m:e>
                      </m:d>
                      <m:r>
                        <a:rPr lang="en-US" altLang="zh-CN" b="0" i="1" smtClean="0">
                          <a:latin typeface="Cambria Math" panose="02040503050406030204" pitchFamily="18" charset="0"/>
                          <a:ea typeface="Cambria Math" panose="02040503050406030204" pitchFamily="18" charset="0"/>
                        </a:rPr>
                        <m:t>&lt;20</m:t>
                      </m:r>
                    </m:oMath>
                  </m:oMathPara>
                </a14:m>
                <a:endParaRPr lang="zh-CN" altLang="en-US" dirty="0"/>
              </a:p>
            </p:txBody>
          </p:sp>
        </mc:Choice>
        <mc:Fallback xmlns="">
          <p:sp>
            <p:nvSpPr>
              <p:cNvPr id="17" name="文本框 13"/>
              <p:cNvSpPr txBox="1">
                <a:spLocks noRot="1" noChangeAspect="1" noMove="1" noResize="1" noEditPoints="1" noAdjustHandles="1" noChangeArrowheads="1" noChangeShapeType="1" noTextEdit="1"/>
              </p:cNvSpPr>
              <p:nvPr/>
            </p:nvSpPr>
            <p:spPr>
              <a:xfrm>
                <a:off x="7152291" y="2382296"/>
                <a:ext cx="5039709" cy="2033121"/>
              </a:xfrm>
              <a:prstGeom prst="rect">
                <a:avLst/>
              </a:prstGeom>
              <a:blipFill>
                <a:blip r:embed="rId9"/>
                <a:stretch>
                  <a:fillRect l="-1209" t="-19820"/>
                </a:stretch>
              </a:blipFill>
            </p:spPr>
            <p:txBody>
              <a:bodyPr/>
              <a:lstStyle/>
              <a:p>
                <a:r>
                  <a:rPr lang="fi-FI">
                    <a:noFill/>
                  </a:rPr>
                  <a:t> </a:t>
                </a:r>
              </a:p>
            </p:txBody>
          </p:sp>
        </mc:Fallback>
      </mc:AlternateContent>
      <p:sp>
        <p:nvSpPr>
          <p:cNvPr id="2" name="TextBox 1"/>
          <p:cNvSpPr txBox="1"/>
          <p:nvPr/>
        </p:nvSpPr>
        <p:spPr>
          <a:xfrm>
            <a:off x="7152291" y="4952487"/>
            <a:ext cx="4181637" cy="615553"/>
          </a:xfrm>
          <a:prstGeom prst="rect">
            <a:avLst/>
          </a:prstGeom>
          <a:noFill/>
        </p:spPr>
        <p:txBody>
          <a:bodyPr wrap="square" lIns="0" tIns="0" rIns="0" bIns="0" rtlCol="0">
            <a:spAutoFit/>
          </a:bodyPr>
          <a:lstStyle/>
          <a:p>
            <a:r>
              <a:rPr lang="fi-FI" sz="2000" b="1" dirty="0" err="1" smtClean="0"/>
              <a:t>Probably</a:t>
            </a:r>
            <a:r>
              <a:rPr lang="fi-FI" sz="2000" b="1" dirty="0" smtClean="0"/>
              <a:t> </a:t>
            </a:r>
            <a:r>
              <a:rPr lang="fi-FI" sz="2000" b="1" dirty="0" err="1" smtClean="0"/>
              <a:t>you</a:t>
            </a:r>
            <a:r>
              <a:rPr lang="fi-FI" sz="2000" b="1" dirty="0" smtClean="0"/>
              <a:t> </a:t>
            </a:r>
            <a:r>
              <a:rPr lang="fi-FI" sz="2000" b="1" dirty="0" err="1" smtClean="0"/>
              <a:t>have</a:t>
            </a:r>
            <a:r>
              <a:rPr lang="fi-FI" sz="2000" b="1" dirty="0" smtClean="0"/>
              <a:t> to </a:t>
            </a:r>
            <a:r>
              <a:rPr lang="fi-FI" sz="2000" b="1" dirty="0" err="1" smtClean="0"/>
              <a:t>calculate</a:t>
            </a:r>
            <a:r>
              <a:rPr lang="fi-FI" sz="2000" b="1" dirty="0" smtClean="0"/>
              <a:t> </a:t>
            </a:r>
            <a:r>
              <a:rPr lang="fi-FI" sz="2000" b="1" dirty="0" err="1" smtClean="0"/>
              <a:t>the</a:t>
            </a:r>
            <a:r>
              <a:rPr lang="fi-FI" sz="2000" b="1" dirty="0" smtClean="0"/>
              <a:t> </a:t>
            </a:r>
            <a:r>
              <a:rPr lang="fi-FI" sz="2000" b="1" dirty="0" err="1" smtClean="0"/>
              <a:t>results</a:t>
            </a:r>
            <a:r>
              <a:rPr lang="fi-FI" sz="2000" b="1" dirty="0" smtClean="0"/>
              <a:t> </a:t>
            </a:r>
            <a:r>
              <a:rPr lang="fi-FI" sz="2000" b="1" dirty="0" err="1" smtClean="0"/>
              <a:t>with</a:t>
            </a:r>
            <a:r>
              <a:rPr lang="fi-FI" sz="2000" b="1" dirty="0" smtClean="0"/>
              <a:t> </a:t>
            </a:r>
            <a:r>
              <a:rPr lang="fi-FI" sz="2000" b="1" dirty="0" err="1" smtClean="0"/>
              <a:t>Matlab</a:t>
            </a:r>
            <a:r>
              <a:rPr lang="fi-FI" sz="2000" b="1" dirty="0" smtClean="0"/>
              <a:t>.</a:t>
            </a:r>
            <a:endParaRPr lang="fi-FI" sz="2000" b="1" dirty="0"/>
          </a:p>
        </p:txBody>
      </p:sp>
    </p:spTree>
    <p:extLst>
      <p:ext uri="{BB962C8B-B14F-4D97-AF65-F5344CB8AC3E}">
        <p14:creationId xmlns:p14="http://schemas.microsoft.com/office/powerpoint/2010/main" val="529868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sz="4320" dirty="0" smtClean="0"/>
              <a:t>GOOD  LUCK !!!</a:t>
            </a:r>
            <a:endParaRPr lang="fi-FI" sz="4320" dirty="0"/>
          </a:p>
        </p:txBody>
      </p:sp>
      <p:sp>
        <p:nvSpPr>
          <p:cNvPr id="3" name="Subtitle 2"/>
          <p:cNvSpPr>
            <a:spLocks noGrp="1"/>
          </p:cNvSpPr>
          <p:nvPr>
            <p:ph type="subTitle" idx="1"/>
          </p:nvPr>
        </p:nvSpPr>
        <p:spPr>
          <a:xfrm>
            <a:off x="1171577" y="5315698"/>
            <a:ext cx="9763361" cy="792000"/>
          </a:xfrm>
        </p:spPr>
        <p:txBody>
          <a:bodyPr>
            <a:normAutofit lnSpcReduction="10000"/>
          </a:bodyPr>
          <a:lstStyle/>
          <a:p>
            <a:pPr algn="r"/>
            <a:endParaRPr lang="fi-FI" dirty="0" smtClean="0"/>
          </a:p>
          <a:p>
            <a:pPr algn="r"/>
            <a:endParaRPr lang="fi-FI" dirty="0"/>
          </a:p>
          <a:p>
            <a:pPr algn="r"/>
            <a:r>
              <a:rPr lang="fi-FI" dirty="0" smtClean="0"/>
              <a:t>18.01.2019, </a:t>
            </a:r>
            <a:r>
              <a:rPr lang="fi-FI" dirty="0" err="1" smtClean="0"/>
              <a:t>Jonny</a:t>
            </a:r>
            <a:endParaRPr lang="fi-FI" dirty="0"/>
          </a:p>
        </p:txBody>
      </p:sp>
    </p:spTree>
    <p:extLst>
      <p:ext uri="{BB962C8B-B14F-4D97-AF65-F5344CB8AC3E}">
        <p14:creationId xmlns:p14="http://schemas.microsoft.com/office/powerpoint/2010/main" val="4114859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smtClean="0"/>
              <a:t>Problem</a:t>
            </a:r>
            <a:r>
              <a:rPr lang="fi-FI" dirty="0" smtClean="0"/>
              <a:t> 1a: </a:t>
            </a:r>
            <a:r>
              <a:rPr lang="en-US" dirty="0"/>
              <a:t>the differences of laminar and turbulent flame </a:t>
            </a:r>
            <a:endParaRPr lang="fi-FI" sz="2400"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30.1.2019</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2</a:t>
            </a:fld>
            <a:endParaRPr lang="fi-FI"/>
          </a:p>
        </p:txBody>
      </p:sp>
      <p:sp>
        <p:nvSpPr>
          <p:cNvPr id="7" name="Rectangle 6"/>
          <p:cNvSpPr/>
          <p:nvPr/>
        </p:nvSpPr>
        <p:spPr>
          <a:xfrm>
            <a:off x="274320" y="1484923"/>
            <a:ext cx="3130985" cy="400110"/>
          </a:xfrm>
          <a:prstGeom prst="rect">
            <a:avLst/>
          </a:prstGeom>
        </p:spPr>
        <p:txBody>
          <a:bodyPr wrap="none">
            <a:spAutoFit/>
          </a:bodyPr>
          <a:lstStyle/>
          <a:p>
            <a:r>
              <a:rPr lang="fi-FI" sz="2000" b="1" dirty="0" err="1"/>
              <a:t>Laminar</a:t>
            </a:r>
            <a:r>
              <a:rPr lang="fi-FI" sz="2000" b="1" dirty="0"/>
              <a:t> </a:t>
            </a:r>
            <a:r>
              <a:rPr lang="fi-FI" sz="2000" b="1" dirty="0" err="1" smtClean="0"/>
              <a:t>premixed</a:t>
            </a:r>
            <a:r>
              <a:rPr lang="fi-FI" sz="2000" b="1" dirty="0" smtClean="0"/>
              <a:t> </a:t>
            </a:r>
            <a:r>
              <a:rPr lang="fi-FI" sz="2000" b="1" dirty="0" err="1" smtClean="0"/>
              <a:t>flame</a:t>
            </a:r>
            <a:endParaRPr lang="fi-FI" sz="2000" b="1" dirty="0"/>
          </a:p>
        </p:txBody>
      </p:sp>
      <p:sp>
        <p:nvSpPr>
          <p:cNvPr id="8" name="Rectangle 7"/>
          <p:cNvSpPr/>
          <p:nvPr/>
        </p:nvSpPr>
        <p:spPr>
          <a:xfrm>
            <a:off x="8269695" y="1484923"/>
            <a:ext cx="3297890" cy="400110"/>
          </a:xfrm>
          <a:prstGeom prst="rect">
            <a:avLst/>
          </a:prstGeom>
        </p:spPr>
        <p:txBody>
          <a:bodyPr wrap="none">
            <a:spAutoFit/>
          </a:bodyPr>
          <a:lstStyle/>
          <a:p>
            <a:r>
              <a:rPr lang="fi-FI" sz="2000" b="1" dirty="0" err="1" smtClean="0"/>
              <a:t>Turbulent</a:t>
            </a:r>
            <a:r>
              <a:rPr lang="fi-FI" sz="2000" b="1" dirty="0" smtClean="0"/>
              <a:t> </a:t>
            </a:r>
            <a:r>
              <a:rPr lang="fi-FI" sz="2000" b="1" dirty="0" err="1" smtClean="0"/>
              <a:t>premixed</a:t>
            </a:r>
            <a:r>
              <a:rPr lang="fi-FI" sz="2000" b="1" dirty="0" smtClean="0"/>
              <a:t> </a:t>
            </a:r>
            <a:r>
              <a:rPr lang="fi-FI" sz="2000" b="1" dirty="0" err="1" smtClean="0"/>
              <a:t>flame</a:t>
            </a:r>
            <a:endParaRPr lang="fi-FI"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90" y="1914042"/>
            <a:ext cx="3273773" cy="392668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4551" y="1955291"/>
            <a:ext cx="4253594" cy="3383279"/>
          </a:xfrm>
          <a:prstGeom prst="rect">
            <a:avLst/>
          </a:prstGeom>
        </p:spPr>
      </p:pic>
      <p:sp>
        <p:nvSpPr>
          <p:cNvPr id="10" name="矩形 7"/>
          <p:cNvSpPr/>
          <p:nvPr/>
        </p:nvSpPr>
        <p:spPr>
          <a:xfrm>
            <a:off x="3576463" y="1513933"/>
            <a:ext cx="4188088" cy="1323439"/>
          </a:xfrm>
          <a:prstGeom prst="rect">
            <a:avLst/>
          </a:prstGeom>
        </p:spPr>
        <p:txBody>
          <a:bodyPr wrap="square">
            <a:spAutoFit/>
          </a:bodyPr>
          <a:lstStyle/>
          <a:p>
            <a:pPr marL="285750" indent="-285750" algn="just">
              <a:buFont typeface="Arial" panose="020B0604020202020204" pitchFamily="34" charset="0"/>
              <a:buChar char="•"/>
            </a:pPr>
            <a:r>
              <a:rPr lang="en-US" altLang="zh-CN" sz="1600" dirty="0"/>
              <a:t>Turbulent flow results when instabilities in a flow are not sufficiently damped by viscous action and the fluid velocity at each point in the flow exhibits random fluctuations.</a:t>
            </a:r>
            <a:endParaRPr lang="zh-CN" altLang="en-US" sz="1600" dirty="0"/>
          </a:p>
        </p:txBody>
      </p:sp>
      <p:pic>
        <p:nvPicPr>
          <p:cNvPr id="11" name="图片 12"/>
          <p:cNvPicPr>
            <a:picLocks noChangeAspect="1"/>
          </p:cNvPicPr>
          <p:nvPr/>
        </p:nvPicPr>
        <p:blipFill>
          <a:blip r:embed="rId5"/>
          <a:stretch>
            <a:fillRect/>
          </a:stretch>
        </p:blipFill>
        <p:spPr>
          <a:xfrm>
            <a:off x="3790794" y="2774792"/>
            <a:ext cx="3759426" cy="2626359"/>
          </a:xfrm>
          <a:prstGeom prst="rect">
            <a:avLst/>
          </a:prstGeom>
        </p:spPr>
      </p:pic>
      <p:sp>
        <p:nvSpPr>
          <p:cNvPr id="6" name="Rectangle 5"/>
          <p:cNvSpPr/>
          <p:nvPr/>
        </p:nvSpPr>
        <p:spPr>
          <a:xfrm>
            <a:off x="3848574" y="5338570"/>
            <a:ext cx="3915977" cy="584775"/>
          </a:xfrm>
          <a:prstGeom prst="rect">
            <a:avLst/>
          </a:prstGeom>
        </p:spPr>
        <p:txBody>
          <a:bodyPr wrap="square">
            <a:spAutoFit/>
          </a:bodyPr>
          <a:lstStyle/>
          <a:p>
            <a:pPr algn="just"/>
            <a:r>
              <a:rPr lang="en-US" altLang="zh-CN" sz="1600" dirty="0"/>
              <a:t>Velocity as a function of time at a fixed point in a turbulent flow.</a:t>
            </a:r>
            <a:endParaRPr lang="zh-CN" altLang="en-US" sz="1600" dirty="0"/>
          </a:p>
        </p:txBody>
      </p:sp>
    </p:spTree>
    <p:extLst>
      <p:ext uri="{BB962C8B-B14F-4D97-AF65-F5344CB8AC3E}">
        <p14:creationId xmlns:p14="http://schemas.microsoft.com/office/powerpoint/2010/main" val="2478579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pPr>
              <a:defRPr/>
            </a:pPr>
            <a:fld id="{24CBB682-87B2-4236-AF78-B49807E7713E}" type="datetime1">
              <a:rPr lang="fi-FI" smtClean="0"/>
              <a:t>30.1.2019</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3</a:t>
            </a:fld>
            <a:endParaRPr lang="fi-FI"/>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1455" y="2555872"/>
            <a:ext cx="3867150" cy="32480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825" y="1041397"/>
            <a:ext cx="4600575" cy="1514475"/>
          </a:xfrm>
          <a:prstGeom prst="rect">
            <a:avLst/>
          </a:prstGeom>
        </p:spPr>
      </p:pic>
      <p:sp>
        <p:nvSpPr>
          <p:cNvPr id="8" name="Title 1"/>
          <p:cNvSpPr>
            <a:spLocks noGrp="1"/>
          </p:cNvSpPr>
          <p:nvPr>
            <p:ph type="ctrTitle"/>
          </p:nvPr>
        </p:nvSpPr>
        <p:spPr>
          <a:xfrm>
            <a:off x="624418" y="318135"/>
            <a:ext cx="10943167" cy="1195798"/>
          </a:xfrm>
        </p:spPr>
        <p:txBody>
          <a:bodyPr/>
          <a:lstStyle/>
          <a:p>
            <a:r>
              <a:rPr lang="fi-FI" dirty="0" err="1" smtClean="0"/>
              <a:t>Problem</a:t>
            </a:r>
            <a:r>
              <a:rPr lang="fi-FI" dirty="0" smtClean="0"/>
              <a:t> 1a: </a:t>
            </a:r>
            <a:r>
              <a:rPr lang="en-US" dirty="0"/>
              <a:t>the differences of laminar and turbulent flame </a:t>
            </a:r>
            <a:endParaRPr lang="fi-FI" sz="2400" dirty="0"/>
          </a:p>
        </p:txBody>
      </p:sp>
      <p:sp>
        <p:nvSpPr>
          <p:cNvPr id="9" name="Rectangle 8"/>
          <p:cNvSpPr/>
          <p:nvPr/>
        </p:nvSpPr>
        <p:spPr>
          <a:xfrm>
            <a:off x="156210" y="1513933"/>
            <a:ext cx="6941820" cy="4247317"/>
          </a:xfrm>
          <a:prstGeom prst="rect">
            <a:avLst/>
          </a:prstGeom>
        </p:spPr>
        <p:txBody>
          <a:bodyPr wrap="square">
            <a:spAutoFit/>
          </a:bodyPr>
          <a:lstStyle/>
          <a:p>
            <a:pPr marL="285750" indent="-285750" algn="just">
              <a:buFont typeface="Arial" panose="020B0604020202020204" pitchFamily="34" charset="0"/>
              <a:buChar char="•"/>
            </a:pPr>
            <a:r>
              <a:rPr lang="en-US" dirty="0"/>
              <a:t>Premixed gas flames can arise from fuel gas and air being mixed prior to entering the </a:t>
            </a:r>
            <a:r>
              <a:rPr lang="en-US" dirty="0" smtClean="0"/>
              <a:t>burner</a:t>
            </a:r>
          </a:p>
          <a:p>
            <a:pPr marL="285750" indent="-285750" algn="just">
              <a:buFont typeface="Arial" panose="020B0604020202020204" pitchFamily="34" charset="0"/>
              <a:buChar char="•"/>
            </a:pPr>
            <a:r>
              <a:rPr lang="en-US" dirty="0" smtClean="0"/>
              <a:t>Gas mixed </a:t>
            </a:r>
            <a:r>
              <a:rPr lang="en-US" dirty="0"/>
              <a:t>after leaving the burner they are called diffusion flames. </a:t>
            </a:r>
            <a:endParaRPr lang="en-US" dirty="0" smtClean="0"/>
          </a:p>
          <a:p>
            <a:pPr marL="285750" indent="-285750" algn="just">
              <a:buFont typeface="Arial" panose="020B0604020202020204" pitchFamily="34" charset="0"/>
              <a:buChar char="•"/>
            </a:pPr>
            <a:r>
              <a:rPr lang="en-US" dirty="0"/>
              <a:t>The gas flow rate may be relatively low, in which case, the incoming gaseous flow of fuel and air is laminar, as is the flame. </a:t>
            </a:r>
            <a:endParaRPr lang="en-US" dirty="0" smtClean="0"/>
          </a:p>
          <a:p>
            <a:pPr marL="285750" indent="-285750" algn="just">
              <a:buFont typeface="Arial" panose="020B0604020202020204" pitchFamily="34" charset="0"/>
              <a:buChar char="•"/>
            </a:pPr>
            <a:r>
              <a:rPr lang="en-US" dirty="0"/>
              <a:t>With high gas flows, they may be turbulent. Thus, flames can be laminar premixed, laminar diffusion, turbulent premixed or turbulent diffusion flames as indicated in </a:t>
            </a:r>
            <a:r>
              <a:rPr lang="en-US" dirty="0" smtClean="0"/>
              <a:t>right.</a:t>
            </a:r>
          </a:p>
          <a:p>
            <a:pPr marL="285750" indent="-285750" algn="just">
              <a:buFont typeface="Arial" panose="020B0604020202020204" pitchFamily="34" charset="0"/>
              <a:buChar char="•"/>
            </a:pPr>
            <a:r>
              <a:rPr lang="en-US" dirty="0"/>
              <a:t>The transition from laminar to turbulent flame takes place as the flow velocity increases as shown in </a:t>
            </a:r>
            <a:r>
              <a:rPr lang="en-US" dirty="0" smtClean="0"/>
              <a:t>right</a:t>
            </a:r>
          </a:p>
          <a:p>
            <a:pPr marL="285750" indent="-285750" algn="just">
              <a:buFont typeface="Arial" panose="020B0604020202020204" pitchFamily="34" charset="0"/>
              <a:buChar char="•"/>
            </a:pPr>
            <a:r>
              <a:rPr lang="en-US" dirty="0" smtClean="0"/>
              <a:t>They </a:t>
            </a:r>
            <a:r>
              <a:rPr lang="en-US" dirty="0"/>
              <a:t>can also be categorized into stationary flames or propagating (travelling) flames, the former being the most widely used in domestic or industrial burners, the latter being involved in explosions. </a:t>
            </a:r>
            <a:endParaRPr lang="fi-FI" dirty="0"/>
          </a:p>
        </p:txBody>
      </p:sp>
    </p:spTree>
    <p:extLst>
      <p:ext uri="{BB962C8B-B14F-4D97-AF65-F5344CB8AC3E}">
        <p14:creationId xmlns:p14="http://schemas.microsoft.com/office/powerpoint/2010/main" val="861265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pPr>
              <a:defRPr/>
            </a:pPr>
            <a:fld id="{24CBB682-87B2-4236-AF78-B49807E7713E}" type="datetime1">
              <a:rPr lang="fi-FI" smtClean="0"/>
              <a:t>30.1.2019</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4</a:t>
            </a:fld>
            <a:endParaRPr lang="fi-FI" dirty="0"/>
          </a:p>
        </p:txBody>
      </p:sp>
      <p:sp>
        <p:nvSpPr>
          <p:cNvPr id="17" name="Title 1"/>
          <p:cNvSpPr>
            <a:spLocks noGrp="1"/>
          </p:cNvSpPr>
          <p:nvPr>
            <p:ph type="ctrTitle"/>
          </p:nvPr>
        </p:nvSpPr>
        <p:spPr>
          <a:xfrm>
            <a:off x="624418" y="318135"/>
            <a:ext cx="10943167" cy="1195798"/>
          </a:xfrm>
        </p:spPr>
        <p:txBody>
          <a:bodyPr/>
          <a:lstStyle/>
          <a:p>
            <a:r>
              <a:rPr lang="fi-FI" dirty="0" err="1" smtClean="0"/>
              <a:t>Problem</a:t>
            </a:r>
            <a:r>
              <a:rPr lang="fi-FI" dirty="0" smtClean="0"/>
              <a:t> 1b: </a:t>
            </a:r>
            <a:r>
              <a:rPr lang="en-US" dirty="0"/>
              <a:t>the turbulent flames at different length scales </a:t>
            </a:r>
            <a:endParaRPr lang="fi-FI" sz="2400" dirty="0"/>
          </a:p>
        </p:txBody>
      </p:sp>
      <p:sp>
        <p:nvSpPr>
          <p:cNvPr id="28" name="矩形 7"/>
          <p:cNvSpPr/>
          <p:nvPr/>
        </p:nvSpPr>
        <p:spPr>
          <a:xfrm>
            <a:off x="129460" y="1711020"/>
            <a:ext cx="4665989" cy="954107"/>
          </a:xfrm>
          <a:prstGeom prst="rect">
            <a:avLst/>
          </a:prstGeom>
        </p:spPr>
        <p:txBody>
          <a:bodyPr wrap="square">
            <a:spAutoFit/>
          </a:bodyPr>
          <a:lstStyle/>
          <a:p>
            <a:pPr marL="285750" indent="-285750">
              <a:buFont typeface="Arial" panose="020B0604020202020204" pitchFamily="34" charset="0"/>
              <a:buChar char="•"/>
            </a:pPr>
            <a:r>
              <a:rPr lang="en-US" altLang="zh-CN" sz="1400" i="1" dirty="0">
                <a:cs typeface="Times New Roman" panose="02020603050405020304" pitchFamily="18" charset="0"/>
              </a:rPr>
              <a:t>L</a:t>
            </a:r>
            <a:r>
              <a:rPr lang="en-US" altLang="zh-CN" sz="1400" dirty="0">
                <a:cs typeface="Times New Roman" panose="02020603050405020304" pitchFamily="18" charset="0"/>
              </a:rPr>
              <a:t> Characteristic width of </a:t>
            </a:r>
            <a:r>
              <a:rPr lang="en-US" altLang="zh-CN" sz="1400" dirty="0" smtClean="0">
                <a:cs typeface="Times New Roman" panose="02020603050405020304" pitchFamily="18" charset="0"/>
              </a:rPr>
              <a:t>flow </a:t>
            </a:r>
            <a:r>
              <a:rPr lang="en-US" altLang="zh-CN" sz="1400" dirty="0">
                <a:cs typeface="Times New Roman" panose="02020603050405020304" pitchFamily="18" charset="0"/>
              </a:rPr>
              <a:t>or macroscale</a:t>
            </a:r>
          </a:p>
          <a:p>
            <a:pPr marL="285750" indent="-285750">
              <a:buFont typeface="Arial" panose="020B0604020202020204" pitchFamily="34" charset="0"/>
              <a:buChar char="•"/>
            </a:pPr>
            <a:r>
              <a:rPr lang="en-US" altLang="zh-CN" sz="1400" i="1" dirty="0">
                <a:cs typeface="Times New Roman" panose="02020603050405020304" pitchFamily="18" charset="0"/>
              </a:rPr>
              <a:t>l</a:t>
            </a:r>
            <a:r>
              <a:rPr lang="en-US" altLang="zh-CN" sz="1400" i="1" baseline="-25000" dirty="0">
                <a:cs typeface="Times New Roman" panose="02020603050405020304" pitchFamily="18" charset="0"/>
              </a:rPr>
              <a:t>0</a:t>
            </a:r>
            <a:r>
              <a:rPr lang="en-US" altLang="zh-CN" sz="1400" dirty="0">
                <a:cs typeface="Times New Roman" panose="02020603050405020304" pitchFamily="18" charset="0"/>
              </a:rPr>
              <a:t> Integral scale or turbulence macroscale</a:t>
            </a:r>
          </a:p>
          <a:p>
            <a:pPr marL="285750" indent="-285750">
              <a:buFont typeface="Arial" panose="020B0604020202020204" pitchFamily="34" charset="0"/>
              <a:buChar char="•"/>
            </a:pPr>
            <a:r>
              <a:rPr lang="en-US" altLang="zh-CN" sz="1400" i="1" dirty="0">
                <a:cs typeface="Times New Roman" panose="02020603050405020304" pitchFamily="18" charset="0"/>
              </a:rPr>
              <a:t>l</a:t>
            </a:r>
            <a:r>
              <a:rPr lang="el-GR" altLang="zh-CN" sz="1400" i="1" baseline="-25000" dirty="0">
                <a:cs typeface="Times New Roman" panose="02020603050405020304" pitchFamily="18" charset="0"/>
              </a:rPr>
              <a:t>λ</a:t>
            </a:r>
            <a:r>
              <a:rPr lang="el-GR" altLang="zh-CN" sz="1400" dirty="0">
                <a:cs typeface="Times New Roman" panose="02020603050405020304" pitchFamily="18" charset="0"/>
              </a:rPr>
              <a:t> </a:t>
            </a:r>
            <a:r>
              <a:rPr lang="en-US" altLang="zh-CN" sz="1400" dirty="0">
                <a:cs typeface="Times New Roman" panose="02020603050405020304" pitchFamily="18" charset="0"/>
              </a:rPr>
              <a:t>Taylor microscale</a:t>
            </a:r>
          </a:p>
          <a:p>
            <a:pPr marL="285750" indent="-285750">
              <a:buFont typeface="Arial" panose="020B0604020202020204" pitchFamily="34" charset="0"/>
              <a:buChar char="•"/>
            </a:pPr>
            <a:r>
              <a:rPr lang="en-US" altLang="zh-CN" sz="1400" i="1" dirty="0">
                <a:cs typeface="Times New Roman" panose="02020603050405020304" pitchFamily="18" charset="0"/>
              </a:rPr>
              <a:t>l</a:t>
            </a:r>
            <a:r>
              <a:rPr lang="en-US" altLang="zh-CN" sz="1400" i="1" baseline="-25000" dirty="0">
                <a:cs typeface="Times New Roman" panose="02020603050405020304" pitchFamily="18" charset="0"/>
              </a:rPr>
              <a:t>K</a:t>
            </a:r>
            <a:r>
              <a:rPr lang="en-US" altLang="zh-CN" sz="1400" dirty="0">
                <a:cs typeface="Times New Roman" panose="02020603050405020304" pitchFamily="18" charset="0"/>
              </a:rPr>
              <a:t> Kolmogorov microscale.</a:t>
            </a:r>
            <a:endParaRPr lang="zh-CN" altLang="en-US" sz="1400" dirty="0">
              <a:cs typeface="Times New Roman" panose="02020603050405020304" pitchFamily="18" charset="0"/>
            </a:endParaRPr>
          </a:p>
        </p:txBody>
      </p:sp>
      <p:sp>
        <p:nvSpPr>
          <p:cNvPr id="29" name="矩形 15"/>
          <p:cNvSpPr/>
          <p:nvPr/>
        </p:nvSpPr>
        <p:spPr>
          <a:xfrm>
            <a:off x="131771" y="3021335"/>
            <a:ext cx="4819047" cy="1815882"/>
          </a:xfrm>
          <a:prstGeom prst="rect">
            <a:avLst/>
          </a:prstGeom>
        </p:spPr>
        <p:txBody>
          <a:bodyPr wrap="square">
            <a:spAutoFit/>
          </a:bodyPr>
          <a:lstStyle/>
          <a:p>
            <a:pPr marL="285750" indent="-285750" algn="just">
              <a:buFont typeface="Arial" panose="020B0604020202020204" pitchFamily="34" charset="0"/>
              <a:buChar char="•"/>
            </a:pPr>
            <a:r>
              <a:rPr lang="en-US" altLang="zh-CN" sz="1400" dirty="0"/>
              <a:t>This is the largest length scale in the system and is the upper bound for the largest possible eddies.</a:t>
            </a:r>
          </a:p>
          <a:p>
            <a:pPr marL="285750" indent="-285750" algn="just">
              <a:buFont typeface="Arial" panose="020B0604020202020204" pitchFamily="34" charset="0"/>
              <a:buChar char="•"/>
            </a:pPr>
            <a:r>
              <a:rPr lang="en-US" altLang="zh-CN" sz="1400" dirty="0"/>
              <a:t>this length scale is defined by the actual hardware or device being considered. </a:t>
            </a:r>
          </a:p>
          <a:p>
            <a:pPr marL="285750" indent="-285750" algn="just">
              <a:buFont typeface="Arial" panose="020B0604020202020204" pitchFamily="34" charset="0"/>
              <a:buChar char="•"/>
            </a:pPr>
            <a:r>
              <a:rPr lang="en-US" altLang="zh-CN" sz="1400" dirty="0"/>
              <a:t>This length scale is frequently used to define a Reynolds number based on the mean flow velocity, but is not used to define a turbulence Reynolds number, as are the other three length scales.</a:t>
            </a:r>
            <a:endParaRPr lang="zh-CN" altLang="en-US" sz="1400" dirty="0"/>
          </a:p>
        </p:txBody>
      </p:sp>
      <p:sp>
        <p:nvSpPr>
          <p:cNvPr id="30" name="矩形 17"/>
          <p:cNvSpPr/>
          <p:nvPr/>
        </p:nvSpPr>
        <p:spPr>
          <a:xfrm>
            <a:off x="5943622" y="3620284"/>
            <a:ext cx="5737838" cy="523220"/>
          </a:xfrm>
          <a:prstGeom prst="rect">
            <a:avLst/>
          </a:prstGeom>
        </p:spPr>
        <p:txBody>
          <a:bodyPr wrap="square">
            <a:spAutoFit/>
          </a:bodyPr>
          <a:lstStyle/>
          <a:p>
            <a:pPr marL="285750" indent="-285750" algn="just">
              <a:buFont typeface="Arial" panose="020B0604020202020204" pitchFamily="34" charset="0"/>
              <a:buChar char="•"/>
            </a:pPr>
            <a:r>
              <a:rPr lang="en-US" altLang="zh-CN" sz="1400" dirty="0"/>
              <a:t>the Kolmogorov scale is the scale at which molecular effects (kinematic viscosity) are significant.</a:t>
            </a:r>
            <a:endParaRPr lang="zh-CN" altLang="en-US" sz="1400" dirty="0"/>
          </a:p>
        </p:txBody>
      </p:sp>
      <p:sp>
        <p:nvSpPr>
          <p:cNvPr id="31" name="矩形 2"/>
          <p:cNvSpPr/>
          <p:nvPr/>
        </p:nvSpPr>
        <p:spPr>
          <a:xfrm>
            <a:off x="129460" y="1363751"/>
            <a:ext cx="2326278" cy="369332"/>
          </a:xfrm>
          <a:prstGeom prst="rect">
            <a:avLst/>
          </a:prstGeom>
        </p:spPr>
        <p:txBody>
          <a:bodyPr wrap="none">
            <a:spAutoFit/>
          </a:bodyPr>
          <a:lstStyle/>
          <a:p>
            <a:r>
              <a:rPr lang="de-CH" altLang="zh-CN" b="1" dirty="0">
                <a:cs typeface="Times New Roman" panose="02020603050405020304" pitchFamily="18" charset="0"/>
              </a:rPr>
              <a:t>Four Length Scales</a:t>
            </a:r>
            <a:endParaRPr lang="zh-CN" altLang="en-US" b="1" dirty="0">
              <a:cs typeface="Times New Roman" panose="02020603050405020304" pitchFamily="18" charset="0"/>
            </a:endParaRPr>
          </a:p>
        </p:txBody>
      </p:sp>
      <p:sp>
        <p:nvSpPr>
          <p:cNvPr id="32" name="矩形 22"/>
          <p:cNvSpPr/>
          <p:nvPr/>
        </p:nvSpPr>
        <p:spPr>
          <a:xfrm>
            <a:off x="60210" y="2683881"/>
            <a:ext cx="5183983" cy="369332"/>
          </a:xfrm>
          <a:prstGeom prst="rect">
            <a:avLst/>
          </a:prstGeom>
        </p:spPr>
        <p:txBody>
          <a:bodyPr wrap="none">
            <a:spAutoFit/>
          </a:bodyPr>
          <a:lstStyle/>
          <a:p>
            <a:r>
              <a:rPr lang="en-US" altLang="zh-CN" b="1" dirty="0">
                <a:cs typeface="Times New Roman" panose="02020603050405020304" pitchFamily="18" charset="0"/>
              </a:rPr>
              <a:t>Characteristic Width of Flow or Macroscale, L</a:t>
            </a:r>
            <a:endParaRPr lang="zh-CN" altLang="en-US" b="1" dirty="0">
              <a:cs typeface="Times New Roman" panose="02020603050405020304" pitchFamily="18" charset="0"/>
            </a:endParaRPr>
          </a:p>
        </p:txBody>
      </p:sp>
      <p:sp>
        <p:nvSpPr>
          <p:cNvPr id="33" name="矩形 23"/>
          <p:cNvSpPr/>
          <p:nvPr/>
        </p:nvSpPr>
        <p:spPr>
          <a:xfrm>
            <a:off x="129460" y="4802532"/>
            <a:ext cx="4912435" cy="369332"/>
          </a:xfrm>
          <a:prstGeom prst="rect">
            <a:avLst/>
          </a:prstGeom>
        </p:spPr>
        <p:txBody>
          <a:bodyPr wrap="none">
            <a:spAutoFit/>
          </a:bodyPr>
          <a:lstStyle/>
          <a:p>
            <a:r>
              <a:rPr lang="en-US" altLang="zh-CN" b="1" dirty="0">
                <a:cs typeface="Times New Roman" panose="02020603050405020304" pitchFamily="18" charset="0"/>
              </a:rPr>
              <a:t>Integral Scale or Turbulence Macroscale, </a:t>
            </a:r>
            <a:r>
              <a:rPr lang="en-US" altLang="zh-CN" b="1" i="1" dirty="0">
                <a:cs typeface="Times New Roman" panose="02020603050405020304" pitchFamily="18" charset="0"/>
              </a:rPr>
              <a:t>l</a:t>
            </a:r>
            <a:r>
              <a:rPr lang="en-US" altLang="zh-CN" b="1" baseline="-25000" dirty="0">
                <a:cs typeface="Times New Roman" panose="02020603050405020304" pitchFamily="18" charset="0"/>
              </a:rPr>
              <a:t>0</a:t>
            </a:r>
            <a:endParaRPr lang="zh-CN" altLang="en-US" b="1" baseline="-25000" dirty="0">
              <a:cs typeface="Times New Roman" panose="02020603050405020304" pitchFamily="18" charset="0"/>
            </a:endParaRPr>
          </a:p>
        </p:txBody>
      </p:sp>
      <p:sp>
        <p:nvSpPr>
          <p:cNvPr id="34" name="矩形 24"/>
          <p:cNvSpPr/>
          <p:nvPr/>
        </p:nvSpPr>
        <p:spPr>
          <a:xfrm>
            <a:off x="61001" y="5119180"/>
            <a:ext cx="4889817" cy="738664"/>
          </a:xfrm>
          <a:prstGeom prst="rect">
            <a:avLst/>
          </a:prstGeom>
        </p:spPr>
        <p:txBody>
          <a:bodyPr wrap="square">
            <a:spAutoFit/>
          </a:bodyPr>
          <a:lstStyle/>
          <a:p>
            <a:pPr marL="285750" indent="-285750" algn="just">
              <a:buFont typeface="Arial" panose="020B0604020202020204" pitchFamily="34" charset="0"/>
              <a:buChar char="•"/>
            </a:pPr>
            <a:r>
              <a:rPr lang="en-US" altLang="zh-CN" sz="1400" dirty="0"/>
              <a:t>The integral scale physically represents the mean size of the large eddies in a turbulent flow: those eddies with low </a:t>
            </a:r>
            <a:r>
              <a:rPr lang="de-CH" altLang="zh-CN" sz="1400" dirty="0"/>
              <a:t>frequency and large wavelength.</a:t>
            </a:r>
            <a:endParaRPr lang="zh-CN" altLang="en-US" sz="1400" dirty="0"/>
          </a:p>
        </p:txBody>
      </p:sp>
      <p:pic>
        <p:nvPicPr>
          <p:cNvPr id="35" name="图片 25"/>
          <p:cNvPicPr>
            <a:picLocks noChangeAspect="1"/>
          </p:cNvPicPr>
          <p:nvPr/>
        </p:nvPicPr>
        <p:blipFill>
          <a:blip r:embed="rId3"/>
          <a:stretch>
            <a:fillRect/>
          </a:stretch>
        </p:blipFill>
        <p:spPr>
          <a:xfrm>
            <a:off x="6230156" y="1077939"/>
            <a:ext cx="1254914" cy="510071"/>
          </a:xfrm>
          <a:prstGeom prst="rect">
            <a:avLst/>
          </a:prstGeom>
        </p:spPr>
      </p:pic>
      <p:pic>
        <p:nvPicPr>
          <p:cNvPr id="36" name="图片 26"/>
          <p:cNvPicPr>
            <a:picLocks noChangeAspect="1"/>
          </p:cNvPicPr>
          <p:nvPr/>
        </p:nvPicPr>
        <p:blipFill>
          <a:blip r:embed="rId4"/>
          <a:stretch>
            <a:fillRect/>
          </a:stretch>
        </p:blipFill>
        <p:spPr>
          <a:xfrm>
            <a:off x="7785518" y="1044821"/>
            <a:ext cx="2001529" cy="551246"/>
          </a:xfrm>
          <a:prstGeom prst="rect">
            <a:avLst/>
          </a:prstGeom>
        </p:spPr>
      </p:pic>
      <p:sp>
        <p:nvSpPr>
          <p:cNvPr id="37" name="矩形 27"/>
          <p:cNvSpPr/>
          <p:nvPr/>
        </p:nvSpPr>
        <p:spPr>
          <a:xfrm>
            <a:off x="5943622" y="1777040"/>
            <a:ext cx="4856842" cy="369332"/>
          </a:xfrm>
          <a:prstGeom prst="rect">
            <a:avLst/>
          </a:prstGeom>
        </p:spPr>
        <p:txBody>
          <a:bodyPr wrap="none">
            <a:spAutoFit/>
          </a:bodyPr>
          <a:lstStyle/>
          <a:p>
            <a:r>
              <a:rPr lang="de-CH" altLang="zh-CN" b="1" dirty="0">
                <a:cs typeface="Times New Roman" panose="02020603050405020304" pitchFamily="18" charset="0"/>
              </a:rPr>
              <a:t>Taylor Microscale, </a:t>
            </a:r>
            <a:r>
              <a:rPr lang="el-GR" altLang="zh-CN" b="1" dirty="0">
                <a:cs typeface="Times New Roman" panose="02020603050405020304" pitchFamily="18" charset="0"/>
              </a:rPr>
              <a:t>λ </a:t>
            </a:r>
            <a:r>
              <a:rPr lang="de-CH" altLang="zh-CN" b="1" dirty="0">
                <a:cs typeface="Times New Roman" panose="02020603050405020304" pitchFamily="18" charset="0"/>
              </a:rPr>
              <a:t>The Taylor microscale</a:t>
            </a:r>
            <a:endParaRPr lang="zh-CN" altLang="en-US" b="1" dirty="0">
              <a:cs typeface="Times New Roman" panose="02020603050405020304" pitchFamily="18" charset="0"/>
            </a:endParaRPr>
          </a:p>
        </p:txBody>
      </p:sp>
      <p:pic>
        <p:nvPicPr>
          <p:cNvPr id="38" name="图片 28"/>
          <p:cNvPicPr>
            <a:picLocks noChangeAspect="1"/>
          </p:cNvPicPr>
          <p:nvPr/>
        </p:nvPicPr>
        <p:blipFill>
          <a:blip r:embed="rId5"/>
          <a:stretch>
            <a:fillRect/>
          </a:stretch>
        </p:blipFill>
        <p:spPr>
          <a:xfrm>
            <a:off x="7485069" y="2146372"/>
            <a:ext cx="1538887" cy="1000421"/>
          </a:xfrm>
          <a:prstGeom prst="rect">
            <a:avLst/>
          </a:prstGeom>
        </p:spPr>
      </p:pic>
      <p:sp>
        <p:nvSpPr>
          <p:cNvPr id="39" name="矩形 29"/>
          <p:cNvSpPr/>
          <p:nvPr/>
        </p:nvSpPr>
        <p:spPr>
          <a:xfrm>
            <a:off x="6072713" y="3188946"/>
            <a:ext cx="3082895" cy="369332"/>
          </a:xfrm>
          <a:prstGeom prst="rect">
            <a:avLst/>
          </a:prstGeom>
        </p:spPr>
        <p:txBody>
          <a:bodyPr wrap="none">
            <a:spAutoFit/>
          </a:bodyPr>
          <a:lstStyle/>
          <a:p>
            <a:r>
              <a:rPr lang="de-CH" altLang="zh-CN" b="1" dirty="0">
                <a:cs typeface="Times New Roman" panose="02020603050405020304" pitchFamily="18" charset="0"/>
              </a:rPr>
              <a:t>Kolmogorov Microscale, K</a:t>
            </a:r>
            <a:endParaRPr lang="zh-CN" altLang="en-US" b="1" dirty="0">
              <a:cs typeface="Times New Roman" panose="02020603050405020304" pitchFamily="18" charset="0"/>
            </a:endParaRPr>
          </a:p>
        </p:txBody>
      </p:sp>
      <p:pic>
        <p:nvPicPr>
          <p:cNvPr id="40" name="图片 30"/>
          <p:cNvPicPr>
            <a:picLocks noChangeAspect="1"/>
          </p:cNvPicPr>
          <p:nvPr/>
        </p:nvPicPr>
        <p:blipFill>
          <a:blip r:embed="rId6"/>
          <a:stretch>
            <a:fillRect/>
          </a:stretch>
        </p:blipFill>
        <p:spPr>
          <a:xfrm>
            <a:off x="7463993" y="4134574"/>
            <a:ext cx="1440000" cy="357099"/>
          </a:xfrm>
          <a:prstGeom prst="rect">
            <a:avLst/>
          </a:prstGeom>
        </p:spPr>
      </p:pic>
      <p:sp>
        <p:nvSpPr>
          <p:cNvPr id="41" name="矩形 31"/>
          <p:cNvSpPr/>
          <p:nvPr/>
        </p:nvSpPr>
        <p:spPr>
          <a:xfrm>
            <a:off x="6072713" y="4494015"/>
            <a:ext cx="5494872" cy="523220"/>
          </a:xfrm>
          <a:prstGeom prst="rect">
            <a:avLst/>
          </a:prstGeom>
        </p:spPr>
        <p:txBody>
          <a:bodyPr wrap="square">
            <a:spAutoFit/>
          </a:bodyPr>
          <a:lstStyle/>
          <a:p>
            <a:pPr marL="285750" indent="-285750" algn="just">
              <a:buFont typeface="Arial" panose="020B0604020202020204" pitchFamily="34" charset="0"/>
              <a:buChar char="•"/>
            </a:pPr>
            <a:r>
              <a:rPr lang="en-US" altLang="zh-CN" sz="1400" dirty="0"/>
              <a:t>where  is the molecular kinematic viscosity, and the dissipation rate is approximately </a:t>
            </a:r>
            <a:r>
              <a:rPr lang="de-CH" altLang="zh-CN" sz="1400" dirty="0"/>
              <a:t>expressed as</a:t>
            </a:r>
            <a:endParaRPr lang="zh-CN" altLang="en-US" sz="1400" dirty="0"/>
          </a:p>
        </p:txBody>
      </p:sp>
      <p:pic>
        <p:nvPicPr>
          <p:cNvPr id="42" name="图片 32"/>
          <p:cNvPicPr>
            <a:picLocks noChangeAspect="1"/>
          </p:cNvPicPr>
          <p:nvPr/>
        </p:nvPicPr>
        <p:blipFill>
          <a:blip r:embed="rId7"/>
          <a:stretch>
            <a:fillRect/>
          </a:stretch>
        </p:blipFill>
        <p:spPr>
          <a:xfrm>
            <a:off x="7174512" y="5119180"/>
            <a:ext cx="2160000" cy="591612"/>
          </a:xfrm>
          <a:prstGeom prst="rect">
            <a:avLst/>
          </a:prstGeom>
        </p:spPr>
      </p:pic>
    </p:spTree>
    <p:extLst>
      <p:ext uri="{BB962C8B-B14F-4D97-AF65-F5344CB8AC3E}">
        <p14:creationId xmlns:p14="http://schemas.microsoft.com/office/powerpoint/2010/main" val="4117226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pPr>
              <a:defRPr/>
            </a:pPr>
            <a:fld id="{24CBB682-87B2-4236-AF78-B49807E7713E}" type="datetime1">
              <a:rPr lang="fi-FI" smtClean="0"/>
              <a:t>30.1.2019</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5</a:t>
            </a:fld>
            <a:endParaRPr lang="fi-FI"/>
          </a:p>
        </p:txBody>
      </p:sp>
      <p:sp>
        <p:nvSpPr>
          <p:cNvPr id="6" name="Title 1"/>
          <p:cNvSpPr>
            <a:spLocks noGrp="1"/>
          </p:cNvSpPr>
          <p:nvPr>
            <p:ph type="ctrTitle"/>
          </p:nvPr>
        </p:nvSpPr>
        <p:spPr>
          <a:xfrm>
            <a:off x="624418" y="318135"/>
            <a:ext cx="10943167" cy="1195798"/>
          </a:xfrm>
        </p:spPr>
        <p:txBody>
          <a:bodyPr/>
          <a:lstStyle/>
          <a:p>
            <a:r>
              <a:rPr lang="fi-FI" dirty="0" err="1" smtClean="0"/>
              <a:t>Problem</a:t>
            </a:r>
            <a:r>
              <a:rPr lang="fi-FI" smtClean="0"/>
              <a:t> 1b: </a:t>
            </a:r>
            <a:r>
              <a:rPr lang="en-US" dirty="0"/>
              <a:t>the differences of laminar and turbulent flame </a:t>
            </a:r>
            <a:endParaRPr lang="fi-FI" sz="2400" dirty="0"/>
          </a:p>
        </p:txBody>
      </p:sp>
      <p:sp>
        <p:nvSpPr>
          <p:cNvPr id="7" name="矩形 18"/>
          <p:cNvSpPr/>
          <p:nvPr/>
        </p:nvSpPr>
        <p:spPr>
          <a:xfrm>
            <a:off x="0" y="3028976"/>
            <a:ext cx="6023728" cy="1200329"/>
          </a:xfrm>
          <a:prstGeom prst="rect">
            <a:avLst/>
          </a:prstGeom>
        </p:spPr>
        <p:txBody>
          <a:bodyPr wrap="square">
            <a:spAutoFit/>
          </a:bodyPr>
          <a:lstStyle/>
          <a:p>
            <a:pPr marL="285750" indent="-285750" algn="just">
              <a:buFont typeface="Arial" panose="020B0604020202020204" pitchFamily="34" charset="0"/>
              <a:buChar char="•"/>
            </a:pPr>
            <a:r>
              <a:rPr lang="en-US" altLang="zh-CN" sz="1200" dirty="0"/>
              <a:t>C</a:t>
            </a:r>
            <a:r>
              <a:rPr lang="en-US" altLang="zh-CN" sz="1200" dirty="0" smtClean="0"/>
              <a:t>hemical </a:t>
            </a:r>
            <a:r>
              <a:rPr lang="en-US" altLang="zh-CN" sz="1200" dirty="0"/>
              <a:t>reactions occur in thin sheets.</a:t>
            </a:r>
          </a:p>
          <a:p>
            <a:pPr marL="285750" indent="-285750" algn="just">
              <a:buFont typeface="Arial" panose="020B0604020202020204" pitchFamily="34" charset="0"/>
              <a:buChar char="•"/>
            </a:pPr>
            <a:r>
              <a:rPr lang="en-US" altLang="zh-CN" sz="1200" dirty="0"/>
              <a:t>T</a:t>
            </a:r>
            <a:r>
              <a:rPr lang="en-US" altLang="zh-CN" sz="1200" dirty="0" smtClean="0"/>
              <a:t>he </a:t>
            </a:r>
            <a:r>
              <a:rPr lang="en-US" altLang="zh-CN" sz="1200" dirty="0"/>
              <a:t>reaction-sheet regime is characterized by fast </a:t>
            </a:r>
            <a:r>
              <a:rPr lang="en-US" altLang="zh-CN" sz="1200" dirty="0" smtClean="0"/>
              <a:t>chemistry.</a:t>
            </a:r>
            <a:endParaRPr lang="en-US" altLang="zh-CN" sz="1200" dirty="0"/>
          </a:p>
          <a:p>
            <a:pPr marL="285750" indent="-285750" algn="just">
              <a:buFont typeface="Arial" panose="020B0604020202020204" pitchFamily="34" charset="0"/>
              <a:buChar char="•"/>
            </a:pPr>
            <a:r>
              <a:rPr lang="en-US" altLang="zh-CN" sz="1200" dirty="0" smtClean="0"/>
              <a:t>The </a:t>
            </a:r>
            <a:r>
              <a:rPr lang="en-US" altLang="zh-CN" sz="1200" dirty="0" err="1" smtClean="0"/>
              <a:t>flamelets</a:t>
            </a:r>
            <a:r>
              <a:rPr lang="en-US" altLang="zh-CN" sz="1200" dirty="0" smtClean="0"/>
              <a:t> </a:t>
            </a:r>
            <a:r>
              <a:rPr lang="en-US" altLang="zh-CN" sz="1200" dirty="0"/>
              <a:t>propagate with a velocity consistent with a plane (one-dimensional) laminar flame.</a:t>
            </a:r>
          </a:p>
          <a:p>
            <a:pPr marL="285750" indent="-285750" algn="just">
              <a:buFont typeface="Arial" panose="020B0604020202020204" pitchFamily="34" charset="0"/>
              <a:buChar char="•"/>
            </a:pPr>
            <a:r>
              <a:rPr lang="en-US" altLang="zh-CN" sz="1200" dirty="0"/>
              <a:t>T</a:t>
            </a:r>
            <a:r>
              <a:rPr lang="en-US" altLang="zh-CN" sz="1200" dirty="0" smtClean="0"/>
              <a:t>he </a:t>
            </a:r>
            <a:r>
              <a:rPr lang="en-US" altLang="zh-CN" sz="1200" dirty="0"/>
              <a:t>only effect of turbulence is the wrinkling of the flame, which results in an increase in flame </a:t>
            </a:r>
            <a:r>
              <a:rPr lang="en-US" altLang="zh-CN" sz="1200" dirty="0" smtClean="0"/>
              <a:t>area</a:t>
            </a:r>
          </a:p>
        </p:txBody>
      </p:sp>
      <p:pic>
        <p:nvPicPr>
          <p:cNvPr id="8" name="图片 14"/>
          <p:cNvPicPr>
            <a:picLocks noChangeAspect="1"/>
          </p:cNvPicPr>
          <p:nvPr/>
        </p:nvPicPr>
        <p:blipFill>
          <a:blip r:embed="rId2"/>
          <a:stretch>
            <a:fillRect/>
          </a:stretch>
        </p:blipFill>
        <p:spPr>
          <a:xfrm>
            <a:off x="384887" y="4223682"/>
            <a:ext cx="2621404" cy="1625375"/>
          </a:xfrm>
          <a:prstGeom prst="rect">
            <a:avLst/>
          </a:prstGeom>
        </p:spPr>
      </p:pic>
      <p:sp>
        <p:nvSpPr>
          <p:cNvPr id="9" name="矩形 12"/>
          <p:cNvSpPr/>
          <p:nvPr/>
        </p:nvSpPr>
        <p:spPr>
          <a:xfrm>
            <a:off x="3177248" y="4783775"/>
            <a:ext cx="2722028" cy="307777"/>
          </a:xfrm>
          <a:prstGeom prst="rect">
            <a:avLst/>
          </a:prstGeom>
        </p:spPr>
        <p:txBody>
          <a:bodyPr wrap="square">
            <a:spAutoFit/>
          </a:bodyPr>
          <a:lstStyle/>
          <a:p>
            <a:r>
              <a:rPr lang="en-US" altLang="zh-CN" sz="1400" dirty="0">
                <a:latin typeface="Times New Roman" panose="02020603050405020304" pitchFamily="18" charset="0"/>
                <a:cs typeface="Times New Roman" panose="02020603050405020304" pitchFamily="18" charset="0"/>
              </a:rPr>
              <a:t>The </a:t>
            </a:r>
            <a:r>
              <a:rPr lang="en-US" altLang="zh-CN" sz="1400" dirty="0" smtClean="0">
                <a:latin typeface="Times New Roman" panose="02020603050405020304" pitchFamily="18" charset="0"/>
                <a:cs typeface="Times New Roman" panose="02020603050405020304" pitchFamily="18" charset="0"/>
              </a:rPr>
              <a:t>first </a:t>
            </a:r>
            <a:r>
              <a:rPr lang="en-US" altLang="zh-CN" sz="1400" dirty="0">
                <a:latin typeface="Times New Roman" panose="02020603050405020304" pitchFamily="18" charset="0"/>
                <a:cs typeface="Times New Roman" panose="02020603050405020304" pitchFamily="18" charset="0"/>
              </a:rPr>
              <a:t>model is by </a:t>
            </a:r>
            <a:r>
              <a:rPr lang="en-US" altLang="zh-CN" sz="1400" dirty="0" err="1">
                <a:latin typeface="Times New Roman" panose="02020603050405020304" pitchFamily="18" charset="0"/>
                <a:cs typeface="Times New Roman" panose="02020603050405020304" pitchFamily="18" charset="0"/>
              </a:rPr>
              <a:t>Damköhler</a:t>
            </a:r>
            <a:endParaRPr lang="zh-CN" altLang="en-US" sz="1400" dirty="0">
              <a:latin typeface="Times New Roman" panose="02020603050405020304" pitchFamily="18" charset="0"/>
              <a:cs typeface="Times New Roman" panose="02020603050405020304" pitchFamily="18" charset="0"/>
            </a:endParaRPr>
          </a:p>
        </p:txBody>
      </p:sp>
      <p:sp>
        <p:nvSpPr>
          <p:cNvPr id="12" name="矩形 17"/>
          <p:cNvSpPr/>
          <p:nvPr/>
        </p:nvSpPr>
        <p:spPr>
          <a:xfrm>
            <a:off x="72273" y="1451566"/>
            <a:ext cx="4122655" cy="369332"/>
          </a:xfrm>
          <a:prstGeom prst="rect">
            <a:avLst/>
          </a:prstGeom>
        </p:spPr>
        <p:txBody>
          <a:bodyPr wrap="square">
            <a:spAutoFit/>
          </a:bodyPr>
          <a:lstStyle/>
          <a:p>
            <a:r>
              <a:rPr lang="de-CH" altLang="zh-CN" b="1" dirty="0">
                <a:cs typeface="Times New Roman" panose="02020603050405020304" pitchFamily="18" charset="0"/>
              </a:rPr>
              <a:t>Three Flame Regimes</a:t>
            </a:r>
            <a:endParaRPr lang="zh-CN" altLang="en-US" b="1" dirty="0">
              <a:cs typeface="Times New Roman" panose="02020603050405020304" pitchFamily="18" charset="0"/>
            </a:endParaRPr>
          </a:p>
        </p:txBody>
      </p:sp>
      <p:pic>
        <p:nvPicPr>
          <p:cNvPr id="13" name="图片 18"/>
          <p:cNvPicPr>
            <a:picLocks noChangeAspect="1"/>
          </p:cNvPicPr>
          <p:nvPr/>
        </p:nvPicPr>
        <p:blipFill>
          <a:blip r:embed="rId3"/>
          <a:stretch>
            <a:fillRect/>
          </a:stretch>
        </p:blipFill>
        <p:spPr>
          <a:xfrm>
            <a:off x="172797" y="1828284"/>
            <a:ext cx="2155651" cy="820617"/>
          </a:xfrm>
          <a:prstGeom prst="rect">
            <a:avLst/>
          </a:prstGeom>
        </p:spPr>
      </p:pic>
      <p:pic>
        <p:nvPicPr>
          <p:cNvPr id="14" name="图片 8"/>
          <p:cNvPicPr>
            <a:picLocks noChangeAspect="1"/>
          </p:cNvPicPr>
          <p:nvPr/>
        </p:nvPicPr>
        <p:blipFill>
          <a:blip r:embed="rId4"/>
          <a:stretch>
            <a:fillRect/>
          </a:stretch>
        </p:blipFill>
        <p:spPr>
          <a:xfrm>
            <a:off x="6485641" y="3590701"/>
            <a:ext cx="1838226" cy="2159650"/>
          </a:xfrm>
          <a:prstGeom prst="rect">
            <a:avLst/>
          </a:prstGeom>
        </p:spPr>
      </p:pic>
      <p:sp>
        <p:nvSpPr>
          <p:cNvPr id="15" name="矩形 6"/>
          <p:cNvSpPr/>
          <p:nvPr/>
        </p:nvSpPr>
        <p:spPr>
          <a:xfrm>
            <a:off x="5907068" y="3101681"/>
            <a:ext cx="2995372" cy="369332"/>
          </a:xfrm>
          <a:prstGeom prst="rect">
            <a:avLst/>
          </a:prstGeom>
        </p:spPr>
        <p:txBody>
          <a:bodyPr wrap="none">
            <a:spAutoFit/>
          </a:bodyPr>
          <a:lstStyle/>
          <a:p>
            <a:r>
              <a:rPr lang="de-CH" altLang="zh-CN" b="1" dirty="0" smtClean="0">
                <a:latin typeface="Times New Roman" panose="02020603050405020304" pitchFamily="18" charset="0"/>
                <a:cs typeface="Times New Roman" panose="02020603050405020304" pitchFamily="18" charset="0"/>
              </a:rPr>
              <a:t>Distributed-reaction Regime</a:t>
            </a:r>
            <a:endParaRPr lang="zh-CN" altLang="en-US" dirty="0">
              <a:latin typeface="Times New Roman" panose="02020603050405020304" pitchFamily="18" charset="0"/>
              <a:cs typeface="Times New Roman" panose="02020603050405020304" pitchFamily="18" charset="0"/>
            </a:endParaRPr>
          </a:p>
        </p:txBody>
      </p:sp>
      <p:sp>
        <p:nvSpPr>
          <p:cNvPr id="16" name="矩形 7"/>
          <p:cNvSpPr/>
          <p:nvPr/>
        </p:nvSpPr>
        <p:spPr>
          <a:xfrm>
            <a:off x="8323867" y="3636843"/>
            <a:ext cx="386813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Arial" panose="020B0604020202020204" pitchFamily="34" charset="0"/>
              <a:buChar char="•"/>
            </a:pPr>
            <a:r>
              <a:rPr lang="en-US" altLang="zh-CN" sz="1200" dirty="0"/>
              <a:t>One way to enter this regime is to require small integral length scales, l0 / </a:t>
            </a:r>
            <a:r>
              <a:rPr lang="en-US" altLang="zh-CN" sz="1200" dirty="0" err="1"/>
              <a:t>dL</a:t>
            </a:r>
            <a:r>
              <a:rPr lang="en-US" altLang="zh-CN" sz="1200" dirty="0"/>
              <a:t> &lt; 1, and small </a:t>
            </a:r>
            <a:r>
              <a:rPr lang="en-US" altLang="zh-CN" sz="1200" dirty="0" err="1"/>
              <a:t>Damkoler</a:t>
            </a:r>
            <a:r>
              <a:rPr lang="en-US" altLang="zh-CN" sz="1200" dirty="0"/>
              <a:t> numbers (Da &lt; 1</a:t>
            </a:r>
            <a:r>
              <a:rPr lang="en-US" altLang="zh-CN" sz="1200" dirty="0" smtClean="0"/>
              <a:t>).</a:t>
            </a:r>
            <a:endParaRPr lang="en-US" altLang="zh-CN" sz="1200" dirty="0"/>
          </a:p>
        </p:txBody>
      </p:sp>
      <p:sp>
        <p:nvSpPr>
          <p:cNvPr id="17" name="Rectangle 16"/>
          <p:cNvSpPr/>
          <p:nvPr/>
        </p:nvSpPr>
        <p:spPr>
          <a:xfrm>
            <a:off x="5682459" y="1015900"/>
            <a:ext cx="2828659" cy="369332"/>
          </a:xfrm>
          <a:prstGeom prst="rect">
            <a:avLst/>
          </a:prstGeom>
        </p:spPr>
        <p:txBody>
          <a:bodyPr wrap="none">
            <a:spAutoFit/>
          </a:bodyPr>
          <a:lstStyle/>
          <a:p>
            <a:r>
              <a:rPr lang="en-US" altLang="zh-CN" b="1" dirty="0" err="1" smtClean="0">
                <a:latin typeface="Times New Roman" panose="02020603050405020304" pitchFamily="18" charset="0"/>
                <a:cs typeface="Times New Roman" panose="02020603050405020304" pitchFamily="18" charset="0"/>
              </a:rPr>
              <a:t>Flamelets</a:t>
            </a:r>
            <a:r>
              <a:rPr lang="en-US" altLang="zh-CN" b="1" dirty="0" smtClean="0">
                <a:latin typeface="Times New Roman" panose="02020603050405020304" pitchFamily="18" charset="0"/>
                <a:cs typeface="Times New Roman" panose="02020603050405020304" pitchFamily="18" charset="0"/>
              </a:rPr>
              <a:t>-in-eddies </a:t>
            </a:r>
            <a:r>
              <a:rPr lang="en-US" altLang="zh-CN" b="1" dirty="0">
                <a:latin typeface="Times New Roman" panose="02020603050405020304" pitchFamily="18" charset="0"/>
                <a:cs typeface="Times New Roman" panose="02020603050405020304" pitchFamily="18" charset="0"/>
              </a:rPr>
              <a:t>regime</a:t>
            </a:r>
            <a:endParaRPr lang="fi-FI" b="1" dirty="0">
              <a:latin typeface="Times New Roman" panose="02020603050405020304" pitchFamily="18" charset="0"/>
              <a:cs typeface="Times New Roman" panose="02020603050405020304" pitchFamily="18" charset="0"/>
            </a:endParaRPr>
          </a:p>
        </p:txBody>
      </p:sp>
      <p:pic>
        <p:nvPicPr>
          <p:cNvPr id="18" name="图片 25"/>
          <p:cNvPicPr>
            <a:picLocks noChangeAspect="1"/>
          </p:cNvPicPr>
          <p:nvPr/>
        </p:nvPicPr>
        <p:blipFill>
          <a:blip r:embed="rId5"/>
          <a:stretch>
            <a:fillRect/>
          </a:stretch>
        </p:blipFill>
        <p:spPr>
          <a:xfrm>
            <a:off x="5673955" y="1365780"/>
            <a:ext cx="2548123" cy="1749419"/>
          </a:xfrm>
          <a:prstGeom prst="rect">
            <a:avLst/>
          </a:prstGeom>
        </p:spPr>
      </p:pic>
      <p:sp>
        <p:nvSpPr>
          <p:cNvPr id="19" name="Rectangle 18"/>
          <p:cNvSpPr/>
          <p:nvPr/>
        </p:nvSpPr>
        <p:spPr>
          <a:xfrm>
            <a:off x="8222079" y="1428635"/>
            <a:ext cx="3897651"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Arial" panose="020B0604020202020204" pitchFamily="34" charset="0"/>
              <a:buChar char="•"/>
            </a:pPr>
            <a:r>
              <a:rPr lang="en-US" altLang="zh-CN" sz="1200" dirty="0"/>
              <a:t>The intrinsic idea behind the eddy-breakup model is that the rate of combustion is determined by the rate at which parcels of unburned gas are broken down into smaller ones, such that there is sufficient interfacial area between the unburned mixture and hot gases to permit reaction</a:t>
            </a:r>
          </a:p>
        </p:txBody>
      </p:sp>
      <p:sp>
        <p:nvSpPr>
          <p:cNvPr id="20" name="矩形 9"/>
          <p:cNvSpPr/>
          <p:nvPr/>
        </p:nvSpPr>
        <p:spPr>
          <a:xfrm>
            <a:off x="8097624" y="5150162"/>
            <a:ext cx="4022106" cy="646331"/>
          </a:xfrm>
          <a:prstGeom prst="rect">
            <a:avLst/>
          </a:prstGeom>
        </p:spPr>
        <p:txBody>
          <a:bodyPr wrap="square">
            <a:spAutoFit/>
          </a:bodyPr>
          <a:lstStyle/>
          <a:p>
            <a:r>
              <a:rPr lang="en-US" altLang="zh-CN" sz="1200" dirty="0" smtClean="0">
                <a:latin typeface="Times New Roman" panose="02020603050405020304" pitchFamily="18" charset="0"/>
                <a:cs typeface="Times New Roman" panose="02020603050405020304" pitchFamily="18" charset="0"/>
              </a:rPr>
              <a:t>Conceptual </a:t>
            </a:r>
            <a:r>
              <a:rPr lang="en-US" altLang="zh-CN" sz="1200" dirty="0">
                <a:latin typeface="Times New Roman" panose="02020603050405020304" pitchFamily="18" charset="0"/>
                <a:cs typeface="Times New Roman" panose="02020603050405020304" pitchFamily="18" charset="0"/>
              </a:rPr>
              <a:t>view of turbulent </a:t>
            </a:r>
            <a:r>
              <a:rPr lang="en-US" altLang="zh-CN" sz="1200" dirty="0" smtClean="0">
                <a:latin typeface="Times New Roman" panose="02020603050405020304" pitchFamily="18" charset="0"/>
                <a:cs typeface="Times New Roman" panose="02020603050405020304" pitchFamily="18" charset="0"/>
              </a:rPr>
              <a:t>flame </a:t>
            </a:r>
            <a:r>
              <a:rPr lang="en-US" altLang="zh-CN" sz="1200" dirty="0">
                <a:latin typeface="Times New Roman" panose="02020603050405020304" pitchFamily="18" charset="0"/>
                <a:cs typeface="Times New Roman" panose="02020603050405020304" pitchFamily="18" charset="0"/>
              </a:rPr>
              <a:t>propagation in the </a:t>
            </a:r>
            <a:r>
              <a:rPr lang="en-US" altLang="zh-CN" sz="1200" dirty="0" smtClean="0">
                <a:latin typeface="Times New Roman" panose="02020603050405020304" pitchFamily="18" charset="0"/>
                <a:cs typeface="Times New Roman" panose="02020603050405020304" pitchFamily="18" charset="0"/>
              </a:rPr>
              <a:t>distributed-reaction regime </a:t>
            </a:r>
            <a:r>
              <a:rPr lang="en-US" altLang="zh-CN" sz="1200" dirty="0">
                <a:latin typeface="Times New Roman" panose="02020603050405020304" pitchFamily="18" charset="0"/>
                <a:cs typeface="Times New Roman" panose="02020603050405020304" pitchFamily="18" charset="0"/>
              </a:rPr>
              <a:t>showing various length scales of turbulence within the reaction zone proper.</a:t>
            </a:r>
            <a:endParaRPr lang="zh-CN" altLang="en-US" sz="1200" dirty="0">
              <a:latin typeface="Times New Roman" panose="02020603050405020304" pitchFamily="18" charset="0"/>
              <a:cs typeface="Times New Roman" panose="02020603050405020304" pitchFamily="18" charset="0"/>
            </a:endParaRPr>
          </a:p>
        </p:txBody>
      </p:sp>
      <p:sp>
        <p:nvSpPr>
          <p:cNvPr id="21" name="Rectangle 20"/>
          <p:cNvSpPr/>
          <p:nvPr/>
        </p:nvSpPr>
        <p:spPr>
          <a:xfrm>
            <a:off x="7952993" y="2711903"/>
            <a:ext cx="3120272" cy="461665"/>
          </a:xfrm>
          <a:prstGeom prst="rect">
            <a:avLst/>
          </a:prstGeom>
        </p:spPr>
        <p:txBody>
          <a:bodyPr wrap="square">
            <a:spAutoFit/>
          </a:bodyPr>
          <a:lstStyle/>
          <a:p>
            <a:r>
              <a:rPr lang="en-US" altLang="zh-CN" sz="1200" dirty="0">
                <a:latin typeface="Times New Roman" panose="02020603050405020304" pitchFamily="18" charset="0"/>
                <a:cs typeface="Times New Roman" panose="02020603050405020304" pitchFamily="18" charset="0"/>
              </a:rPr>
              <a:t>Conceptual view of turbulent flame propagation in the </a:t>
            </a:r>
            <a:r>
              <a:rPr lang="en-US" altLang="zh-CN" sz="1200" dirty="0" err="1">
                <a:latin typeface="Times New Roman" panose="02020603050405020304" pitchFamily="18" charset="0"/>
                <a:cs typeface="Times New Roman" panose="02020603050405020304" pitchFamily="18" charset="0"/>
              </a:rPr>
              <a:t>flamelets</a:t>
            </a:r>
            <a:r>
              <a:rPr lang="en-US" altLang="zh-CN" sz="1200" dirty="0">
                <a:latin typeface="Times New Roman" panose="02020603050405020304" pitchFamily="18" charset="0"/>
                <a:cs typeface="Times New Roman" panose="02020603050405020304" pitchFamily="18" charset="0"/>
              </a:rPr>
              <a:t>-in-eddies regime.</a:t>
            </a:r>
            <a:endParaRPr lang="zh-CN" altLang="en-US" sz="1200" dirty="0">
              <a:latin typeface="Times New Roman" panose="02020603050405020304" pitchFamily="18" charset="0"/>
              <a:cs typeface="Times New Roman" panose="02020603050405020304" pitchFamily="18" charset="0"/>
            </a:endParaRPr>
          </a:p>
        </p:txBody>
      </p:sp>
      <p:sp>
        <p:nvSpPr>
          <p:cNvPr id="22" name="Rectangle 21"/>
          <p:cNvSpPr/>
          <p:nvPr/>
        </p:nvSpPr>
        <p:spPr>
          <a:xfrm>
            <a:off x="0" y="2654272"/>
            <a:ext cx="3480505" cy="369332"/>
          </a:xfrm>
          <a:prstGeom prst="rect">
            <a:avLst/>
          </a:prstGeom>
        </p:spPr>
        <p:txBody>
          <a:bodyPr wrap="none">
            <a:spAutoFit/>
          </a:bodyPr>
          <a:lstStyle/>
          <a:p>
            <a:r>
              <a:rPr lang="de-CH" altLang="zh-CN" b="1" dirty="0" err="1">
                <a:latin typeface="Times New Roman" panose="02020603050405020304" pitchFamily="18" charset="0"/>
                <a:cs typeface="Times New Roman" panose="02020603050405020304" pitchFamily="18" charset="0"/>
              </a:rPr>
              <a:t>Wrinkled</a:t>
            </a:r>
            <a:r>
              <a:rPr lang="de-CH" altLang="zh-CN" b="1" dirty="0">
                <a:latin typeface="Times New Roman" panose="02020603050405020304" pitchFamily="18" charset="0"/>
                <a:cs typeface="Times New Roman" panose="02020603050405020304" pitchFamily="18" charset="0"/>
              </a:rPr>
              <a:t> Laminar-flame Regime</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0618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Problem</a:t>
            </a:r>
            <a:r>
              <a:rPr lang="fi-FI" dirty="0"/>
              <a:t> </a:t>
            </a:r>
            <a:r>
              <a:rPr lang="fi-FI" dirty="0" smtClean="0"/>
              <a:t>2a: </a:t>
            </a:r>
            <a:r>
              <a:rPr lang="en-US" dirty="0"/>
              <a:t>how the turbulence effect on the premixed flames</a:t>
            </a:r>
            <a:endParaRPr lang="fi-FI"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30.1.2019</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6</a:t>
            </a:fld>
            <a:endParaRPr lang="fi-FI"/>
          </a:p>
        </p:txBody>
      </p:sp>
      <p:sp>
        <p:nvSpPr>
          <p:cNvPr id="6" name="Rectangle 5"/>
          <p:cNvSpPr/>
          <p:nvPr/>
        </p:nvSpPr>
        <p:spPr>
          <a:xfrm>
            <a:off x="5982878" y="1699671"/>
            <a:ext cx="6096000" cy="3139321"/>
          </a:xfrm>
          <a:prstGeom prst="rect">
            <a:avLst/>
          </a:prstGeom>
        </p:spPr>
        <p:txBody>
          <a:bodyPr wrap="square">
            <a:spAutoFit/>
          </a:bodyPr>
          <a:lstStyle/>
          <a:p>
            <a:pPr marL="285750" indent="-285750" algn="just">
              <a:buFont typeface="Arial" panose="020B0604020202020204" pitchFamily="34" charset="0"/>
              <a:buChar char="•"/>
            </a:pPr>
            <a:r>
              <a:rPr lang="en-US" dirty="0"/>
              <a:t>Turbulent premixed flames lie at the basis of gas turbines and various other technical combustion devices. </a:t>
            </a:r>
            <a:endParaRPr lang="en-US" dirty="0" smtClean="0"/>
          </a:p>
          <a:p>
            <a:pPr marL="285750" indent="-285750" algn="just">
              <a:buFont typeface="Arial" panose="020B0604020202020204" pitchFamily="34" charset="0"/>
              <a:buChar char="•"/>
            </a:pPr>
            <a:r>
              <a:rPr lang="en-US" dirty="0" smtClean="0"/>
              <a:t>Turbulence </a:t>
            </a:r>
            <a:r>
              <a:rPr lang="en-US" dirty="0"/>
              <a:t>affects the rates of fuel burn by increasing the flame surface and increasing the rates of heat and mass transfer. </a:t>
            </a:r>
            <a:endParaRPr lang="en-US" dirty="0" smtClean="0"/>
          </a:p>
          <a:p>
            <a:pPr marL="285750" indent="-285750" algn="just">
              <a:buFont typeface="Arial" panose="020B0604020202020204" pitchFamily="34" charset="0"/>
              <a:buChar char="•"/>
            </a:pPr>
            <a:r>
              <a:rPr lang="en-US" dirty="0" smtClean="0"/>
              <a:t>Although </a:t>
            </a:r>
            <a:r>
              <a:rPr lang="en-US" dirty="0"/>
              <a:t>fundamental questions of the scaling of turbulent flames with Reynolds number lie at the basis of effective design of combustion devices, the scaling of the flame surface and overall burn rates with the Reynolds number of the flow are not clear.</a:t>
            </a:r>
            <a:endParaRPr lang="fi-FI"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513933"/>
            <a:ext cx="5549638" cy="4228296"/>
          </a:xfrm>
          <a:prstGeom prst="rect">
            <a:avLst/>
          </a:prstGeom>
        </p:spPr>
      </p:pic>
    </p:spTree>
    <p:extLst>
      <p:ext uri="{BB962C8B-B14F-4D97-AF65-F5344CB8AC3E}">
        <p14:creationId xmlns:p14="http://schemas.microsoft.com/office/powerpoint/2010/main" val="2551743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pPr>
              <a:defRPr/>
            </a:pPr>
            <a:fld id="{24CBB682-87B2-4236-AF78-B49807E7713E}" type="datetime1">
              <a:rPr lang="fi-FI" smtClean="0"/>
              <a:t>30.1.2019</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7</a:t>
            </a:fld>
            <a:endParaRPr lang="fi-FI" dirty="0"/>
          </a:p>
        </p:txBody>
      </p:sp>
      <p:sp>
        <p:nvSpPr>
          <p:cNvPr id="10" name="Title 1"/>
          <p:cNvSpPr>
            <a:spLocks noGrp="1"/>
          </p:cNvSpPr>
          <p:nvPr>
            <p:ph type="ctrTitle"/>
          </p:nvPr>
        </p:nvSpPr>
        <p:spPr>
          <a:xfrm>
            <a:off x="624418" y="318135"/>
            <a:ext cx="10943167" cy="1195798"/>
          </a:xfrm>
        </p:spPr>
        <p:txBody>
          <a:bodyPr/>
          <a:lstStyle/>
          <a:p>
            <a:r>
              <a:rPr lang="fi-FI" dirty="0" err="1"/>
              <a:t>Problem</a:t>
            </a:r>
            <a:r>
              <a:rPr lang="fi-FI" dirty="0"/>
              <a:t> </a:t>
            </a:r>
            <a:r>
              <a:rPr lang="fi-FI" dirty="0" smtClean="0"/>
              <a:t>2b: </a:t>
            </a:r>
            <a:r>
              <a:rPr lang="en-US" dirty="0"/>
              <a:t>how the turbulence effect on the </a:t>
            </a:r>
            <a:r>
              <a:rPr lang="en-US" dirty="0" smtClean="0"/>
              <a:t>non-premixed </a:t>
            </a:r>
            <a:r>
              <a:rPr lang="en-US" dirty="0"/>
              <a:t>flames</a:t>
            </a:r>
            <a:endParaRPr lang="fi-FI"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8384" y="1146775"/>
            <a:ext cx="2111364" cy="4609812"/>
          </a:xfrm>
          <a:prstGeom prst="rect">
            <a:avLst/>
          </a:prstGeom>
        </p:spPr>
      </p:pic>
      <p:sp>
        <p:nvSpPr>
          <p:cNvPr id="12" name="Rectangle 11"/>
          <p:cNvSpPr/>
          <p:nvPr/>
        </p:nvSpPr>
        <p:spPr>
          <a:xfrm>
            <a:off x="402210" y="1513933"/>
            <a:ext cx="6096000" cy="3416320"/>
          </a:xfrm>
          <a:prstGeom prst="rect">
            <a:avLst/>
          </a:prstGeom>
        </p:spPr>
        <p:txBody>
          <a:bodyPr wrap="square">
            <a:spAutoFit/>
          </a:bodyPr>
          <a:lstStyle/>
          <a:p>
            <a:pPr marL="285750" indent="-285750" algn="just">
              <a:buFont typeface="Arial" panose="020B0604020202020204" pitchFamily="34" charset="0"/>
              <a:buChar char="•"/>
            </a:pPr>
            <a:r>
              <a:rPr lang="en-US" dirty="0"/>
              <a:t>Turbulent </a:t>
            </a:r>
            <a:r>
              <a:rPr lang="en-US" dirty="0" smtClean="0"/>
              <a:t>non-premixed </a:t>
            </a:r>
            <a:r>
              <a:rPr lang="en-US" dirty="0"/>
              <a:t>flames </a:t>
            </a:r>
            <a:r>
              <a:rPr lang="en-US" dirty="0" smtClean="0"/>
              <a:t>have wrinkled, contorted and brushy looking edges, just like turbulent premixed flames. </a:t>
            </a:r>
          </a:p>
          <a:p>
            <a:pPr marL="285750" indent="-285750" algn="just">
              <a:buFont typeface="Arial" panose="020B0604020202020204" pitchFamily="34" charset="0"/>
              <a:buChar char="•"/>
            </a:pPr>
            <a:r>
              <a:rPr lang="en-US" dirty="0" smtClean="0"/>
              <a:t>You probably can answer the question from following aspects:</a:t>
            </a:r>
          </a:p>
          <a:p>
            <a:pPr marL="540000" indent="-288000" algn="just">
              <a:buFont typeface="Arial" panose="020B0604020202020204" pitchFamily="34" charset="0"/>
              <a:buChar char="•"/>
            </a:pPr>
            <a:r>
              <a:rPr lang="en-US" dirty="0" smtClean="0"/>
              <a:t>Fuel/air mixing</a:t>
            </a:r>
          </a:p>
          <a:p>
            <a:pPr marL="540000" indent="-288000" algn="just">
              <a:buFont typeface="Arial" panose="020B0604020202020204" pitchFamily="34" charset="0"/>
              <a:buChar char="•"/>
            </a:pPr>
            <a:r>
              <a:rPr lang="en-US" dirty="0" smtClean="0"/>
              <a:t>Reaction zone</a:t>
            </a:r>
          </a:p>
          <a:p>
            <a:pPr marL="540000" indent="-288000" algn="just">
              <a:buFont typeface="Arial" panose="020B0604020202020204" pitchFamily="34" charset="0"/>
              <a:buChar char="•"/>
            </a:pPr>
            <a:r>
              <a:rPr lang="en-US" dirty="0" smtClean="0"/>
              <a:t>Velocity</a:t>
            </a:r>
          </a:p>
          <a:p>
            <a:pPr marL="540000" indent="-288000" algn="just">
              <a:buFont typeface="Arial" panose="020B0604020202020204" pitchFamily="34" charset="0"/>
              <a:buChar char="•"/>
            </a:pPr>
            <a:r>
              <a:rPr lang="en-US" dirty="0" smtClean="0"/>
              <a:t>Flame structure</a:t>
            </a:r>
          </a:p>
          <a:p>
            <a:pPr marL="540000" indent="-288000" algn="just">
              <a:buFont typeface="Arial" panose="020B0604020202020204" pitchFamily="34" charset="0"/>
              <a:buChar char="•"/>
            </a:pPr>
            <a:r>
              <a:rPr lang="en-US" dirty="0" smtClean="0"/>
              <a:t>Temperature distribution</a:t>
            </a:r>
          </a:p>
          <a:p>
            <a:pPr marL="540000" indent="-288000" algn="just">
              <a:buFont typeface="Arial" panose="020B0604020202020204" pitchFamily="34" charset="0"/>
              <a:buChar char="•"/>
            </a:pPr>
            <a:r>
              <a:rPr lang="en-US" dirty="0" smtClean="0"/>
              <a:t>Emission</a:t>
            </a:r>
          </a:p>
          <a:p>
            <a:pPr marL="540000" indent="-288000" algn="just">
              <a:buFont typeface="Arial" panose="020B0604020202020204" pitchFamily="34" charset="0"/>
              <a:buChar char="•"/>
            </a:pPr>
            <a:r>
              <a:rPr lang="en-US" dirty="0" smtClean="0"/>
              <a:t>Others</a:t>
            </a:r>
          </a:p>
        </p:txBody>
      </p:sp>
      <p:pic>
        <p:nvPicPr>
          <p:cNvPr id="11" name="Spray Combus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94309" y="2664383"/>
            <a:ext cx="4062813" cy="3092204"/>
          </a:xfrm>
          <a:prstGeom prst="rect">
            <a:avLst/>
          </a:prstGeom>
        </p:spPr>
      </p:pic>
    </p:spTree>
    <p:extLst>
      <p:ext uri="{BB962C8B-B14F-4D97-AF65-F5344CB8AC3E}">
        <p14:creationId xmlns:p14="http://schemas.microsoft.com/office/powerpoint/2010/main" val="3474613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pPr>
              <a:defRPr/>
            </a:pPr>
            <a:fld id="{24CBB682-87B2-4236-AF78-B49807E7713E}" type="datetime1">
              <a:rPr lang="fi-FI" smtClean="0"/>
              <a:t>30.1.2019</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8</a:t>
            </a:fld>
            <a:endParaRPr lang="fi-FI" dirty="0"/>
          </a:p>
        </p:txBody>
      </p:sp>
      <p:sp>
        <p:nvSpPr>
          <p:cNvPr id="10" name="Title 1"/>
          <p:cNvSpPr>
            <a:spLocks noGrp="1"/>
          </p:cNvSpPr>
          <p:nvPr>
            <p:ph type="ctrTitle"/>
          </p:nvPr>
        </p:nvSpPr>
        <p:spPr>
          <a:xfrm>
            <a:off x="624418" y="318135"/>
            <a:ext cx="10943167" cy="1195798"/>
          </a:xfrm>
        </p:spPr>
        <p:txBody>
          <a:bodyPr/>
          <a:lstStyle/>
          <a:p>
            <a:r>
              <a:rPr lang="fi-FI" dirty="0" err="1"/>
              <a:t>Problem</a:t>
            </a:r>
            <a:r>
              <a:rPr lang="fi-FI" dirty="0"/>
              <a:t> </a:t>
            </a:r>
            <a:r>
              <a:rPr lang="fi-FI" dirty="0" smtClean="0"/>
              <a:t>3a: </a:t>
            </a:r>
            <a:r>
              <a:rPr lang="en-US" dirty="0"/>
              <a:t>combustion processes in modern gasoline direct injection engines</a:t>
            </a:r>
            <a:endParaRPr lang="fi-FI" dirty="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2050" y="2103340"/>
            <a:ext cx="3409950" cy="289560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2100" y="2103340"/>
            <a:ext cx="3409950" cy="2895600"/>
          </a:xfrm>
          <a:prstGeom prst="rect">
            <a:avLst/>
          </a:prstGeom>
        </p:spPr>
      </p:pic>
      <p:pic>
        <p:nvPicPr>
          <p:cNvPr id="11" name="bratg031_mieFro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513933"/>
            <a:ext cx="2438400" cy="2438400"/>
          </a:xfrm>
          <a:prstGeom prst="rect">
            <a:avLst/>
          </a:prstGeom>
        </p:spPr>
      </p:pic>
      <p:pic>
        <p:nvPicPr>
          <p:cNvPr id="12" name="Sch_bratg03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10187" t="5374" r="18297"/>
          <a:stretch/>
        </p:blipFill>
        <p:spPr>
          <a:xfrm>
            <a:off x="2438400" y="1449773"/>
            <a:ext cx="2950590" cy="2821724"/>
          </a:xfrm>
          <a:prstGeom prst="rect">
            <a:avLst/>
          </a:prstGeom>
        </p:spPr>
      </p:pic>
      <p:pic>
        <p:nvPicPr>
          <p:cNvPr id="13" name="SMie_bratg03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3"/>
          <a:srcRect l="12613" t="6271" r="20754"/>
          <a:stretch/>
        </p:blipFill>
        <p:spPr>
          <a:xfrm>
            <a:off x="2162341" y="4271497"/>
            <a:ext cx="3226649" cy="3100746"/>
          </a:xfrm>
          <a:prstGeom prst="rect">
            <a:avLst/>
          </a:prstGeom>
        </p:spPr>
      </p:pic>
    </p:spTree>
    <p:extLst>
      <p:ext uri="{BB962C8B-B14F-4D97-AF65-F5344CB8AC3E}">
        <p14:creationId xmlns:p14="http://schemas.microsoft.com/office/powerpoint/2010/main" val="2631504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vol="80000">
                <p:cTn id="13" fill="hold" display="0">
                  <p:stCondLst>
                    <p:cond delay="indefinite"/>
                  </p:stCondLst>
                </p:cTn>
                <p:tgtEl>
                  <p:spTgt spid="12"/>
                </p:tgtEl>
              </p:cMediaNode>
            </p:vide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3"/>
                                        </p:tgtEl>
                                      </p:cBhvr>
                                    </p:cmd>
                                  </p:childTnLst>
                                </p:cTn>
                              </p:par>
                            </p:childTnLst>
                          </p:cTn>
                        </p:par>
                      </p:childTnLst>
                    </p:cTn>
                  </p:par>
                </p:childTnLst>
              </p:cTn>
              <p:nextCondLst>
                <p:cond evt="onClick" delay="0">
                  <p:tgtEl>
                    <p:spTgt spid="13"/>
                  </p:tgtEl>
                </p:cond>
              </p:nextCondLst>
            </p:seq>
            <p:video>
              <p:cMediaNode vol="80000">
                <p:cTn id="19" fill="hold" display="0">
                  <p:stCondLst>
                    <p:cond delay="indefinite"/>
                  </p:stCondLst>
                </p:cTn>
                <p:tgtEl>
                  <p:spTgt spid="1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pPr>
              <a:defRPr/>
            </a:pPr>
            <a:fld id="{24CBB682-87B2-4236-AF78-B49807E7713E}" type="datetime1">
              <a:rPr lang="fi-FI" smtClean="0"/>
              <a:t>30.1.2019</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9</a:t>
            </a:fld>
            <a:endParaRPr lang="fi-FI"/>
          </a:p>
        </p:txBody>
      </p:sp>
      <p:pic>
        <p:nvPicPr>
          <p:cNvPr id="6" name="CID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776355" y="1449566"/>
            <a:ext cx="3217338" cy="4289784"/>
          </a:xfrm>
          <a:prstGeom prst="rect">
            <a:avLst/>
          </a:prstGeom>
        </p:spPr>
      </p:pic>
      <p:pic>
        <p:nvPicPr>
          <p:cNvPr id="7" name="Diesel-Combustio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8186" t="4493" r="8081" b="7976"/>
          <a:stretch/>
        </p:blipFill>
        <p:spPr>
          <a:xfrm>
            <a:off x="4458879" y="1887867"/>
            <a:ext cx="4317476" cy="3789575"/>
          </a:xfrm>
          <a:prstGeom prst="rect">
            <a:avLst/>
          </a:prstGeom>
        </p:spPr>
      </p:pic>
      <p:sp>
        <p:nvSpPr>
          <p:cNvPr id="8" name="Title 1"/>
          <p:cNvSpPr>
            <a:spLocks noGrp="1"/>
          </p:cNvSpPr>
          <p:nvPr>
            <p:ph type="ctrTitle"/>
          </p:nvPr>
        </p:nvSpPr>
        <p:spPr>
          <a:xfrm>
            <a:off x="624418" y="318135"/>
            <a:ext cx="10943167" cy="1195798"/>
          </a:xfrm>
        </p:spPr>
        <p:txBody>
          <a:bodyPr/>
          <a:lstStyle/>
          <a:p>
            <a:r>
              <a:rPr lang="fi-FI" dirty="0" err="1"/>
              <a:t>Problem</a:t>
            </a:r>
            <a:r>
              <a:rPr lang="fi-FI" dirty="0"/>
              <a:t> </a:t>
            </a:r>
            <a:r>
              <a:rPr lang="fi-FI" dirty="0" smtClean="0"/>
              <a:t>3b: </a:t>
            </a:r>
            <a:r>
              <a:rPr lang="en-US" dirty="0"/>
              <a:t>combustion processes in modern gasoline direct injection engines</a:t>
            </a:r>
            <a:endParaRPr lang="fi-FI" dirty="0"/>
          </a:p>
        </p:txBody>
      </p:sp>
      <p:pic>
        <p:nvPicPr>
          <p:cNvPr id="9" name="Effect of Ambient Gas Temperature">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0702" y="1957729"/>
            <a:ext cx="4364610" cy="3273458"/>
          </a:xfrm>
          <a:prstGeom prst="rect">
            <a:avLst/>
          </a:prstGeom>
        </p:spPr>
      </p:pic>
    </p:spTree>
    <p:extLst>
      <p:ext uri="{BB962C8B-B14F-4D97-AF65-F5344CB8AC3E}">
        <p14:creationId xmlns:p14="http://schemas.microsoft.com/office/powerpoint/2010/main" val="3202053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childTnLst>
        </p:cTn>
      </p:par>
    </p:tnLst>
  </p:timing>
</p:sld>
</file>

<file path=ppt/theme/theme1.xml><?xml version="1.0" encoding="utf-8"?>
<a:theme xmlns:a="http://schemas.openxmlformats.org/drawingml/2006/main" name="Aalto University">
  <a:themeElements>
    <a:clrScheme name="Aalto-insinoori">
      <a:dk1>
        <a:sysClr val="windowText" lastClr="000000"/>
      </a:dk1>
      <a:lt1>
        <a:sysClr val="window" lastClr="FFFFFF"/>
      </a:lt1>
      <a:dk2>
        <a:srgbClr val="BB16A3"/>
      </a:dk2>
      <a:lt2>
        <a:srgbClr val="8C857B"/>
      </a:lt2>
      <a:accent1>
        <a:srgbClr val="BB16A3"/>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7" id="{EE9B57FD-A1AE-4C4F-B17B-690F370611A3}" vid="{C0B7D4C6-41EB-4F02-A0B9-29A31D2D67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3035</TotalTime>
  <Words>1043</Words>
  <Application>Microsoft Office PowerPoint</Application>
  <PresentationFormat>Widescreen</PresentationFormat>
  <Paragraphs>185</Paragraphs>
  <Slides>14</Slides>
  <Notes>4</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Lucida Grande</vt:lpstr>
      <vt:lpstr>ＭＳ Ｐゴシック</vt:lpstr>
      <vt:lpstr>ＭＳ Ｐゴシック</vt:lpstr>
      <vt:lpstr>ヒラギノ角ゴ Pro W3</vt:lpstr>
      <vt:lpstr>Arial</vt:lpstr>
      <vt:lpstr>Calibri</vt:lpstr>
      <vt:lpstr>Cambria Math</vt:lpstr>
      <vt:lpstr>Courier New</vt:lpstr>
      <vt:lpstr>Georgia</vt:lpstr>
      <vt:lpstr>Times New Roman</vt:lpstr>
      <vt:lpstr>Aalto University</vt:lpstr>
      <vt:lpstr>EEN-E2002 Combustion Technology  LE2 advice session</vt:lpstr>
      <vt:lpstr>Problem 1a: the differences of laminar and turbulent flame </vt:lpstr>
      <vt:lpstr>Problem 1a: the differences of laminar and turbulent flame </vt:lpstr>
      <vt:lpstr>Problem 1b: the turbulent flames at different length scales </vt:lpstr>
      <vt:lpstr>Problem 1b: the differences of laminar and turbulent flame </vt:lpstr>
      <vt:lpstr>Problem 2a: how the turbulence effect on the premixed flames</vt:lpstr>
      <vt:lpstr>Problem 2b: how the turbulence effect on the non-premixed flames</vt:lpstr>
      <vt:lpstr>Problem 3a: combustion processes in modern gasoline direct injection engines</vt:lpstr>
      <vt:lpstr>Problem 3b: combustion processes in modern gasoline direct injection engines</vt:lpstr>
      <vt:lpstr>CI and SI combustion processes </vt:lpstr>
      <vt:lpstr>Problem 5</vt:lpstr>
      <vt:lpstr>Problem 5</vt:lpstr>
      <vt:lpstr>Problem 6</vt:lpstr>
      <vt:lpstr>GOOD  LUCK !!!</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EEN-E2002 Combustion Technology  LE2 advice session</dc:title>
  <dc:creator>Wojcieszyk Michal</dc:creator>
  <cp:lastModifiedBy>Cheng Qiang</cp:lastModifiedBy>
  <cp:revision>121</cp:revision>
  <dcterms:created xsi:type="dcterms:W3CDTF">2018-01-16T13:26:38Z</dcterms:created>
  <dcterms:modified xsi:type="dcterms:W3CDTF">2019-01-30T08:15:53Z</dcterms:modified>
</cp:coreProperties>
</file>