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2" r:id="rId5"/>
    <p:sldId id="266" r:id="rId6"/>
    <p:sldId id="263" r:id="rId7"/>
    <p:sldId id="269" r:id="rId8"/>
    <p:sldId id="264" r:id="rId9"/>
    <p:sldId id="260" r:id="rId10"/>
    <p:sldId id="265" r:id="rId11"/>
    <p:sldId id="258" r:id="rId12"/>
    <p:sldId id="259" r:id="rId13"/>
    <p:sldId id="261" r:id="rId14"/>
    <p:sldId id="268" r:id="rId15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Objects="1">
      <p:cViewPr varScale="1">
        <p:scale>
          <a:sx n="105" d="100"/>
          <a:sy n="105" d="100"/>
        </p:scale>
        <p:origin x="106" y="6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5/3/2018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3.5.2018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89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3.5.2018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3.5.2018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66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oleObject" Target="../embeddings/oleObject3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image" Target="../media/image14.emf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image" Target="../media/image12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image" Target="../media/image11.emf"/><Relationship Id="rId35" Type="http://schemas.openxmlformats.org/officeDocument/2006/relationships/image" Target="../media/image13.emf"/><Relationship Id="rId8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KPI’s in education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Jussi Välimäki</a:t>
            </a:r>
          </a:p>
          <a:p>
            <a:r>
              <a:rPr lang="en-US" dirty="0" smtClean="0"/>
              <a:t>Head of Finance, School of Business, Aalto University</a:t>
            </a:r>
          </a:p>
          <a:p>
            <a:r>
              <a:rPr lang="en-US" dirty="0" smtClean="0"/>
              <a:t>4.5.2018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70" t="14300" r="21256" b="5900"/>
          <a:stretch/>
        </p:blipFill>
        <p:spPr>
          <a:xfrm>
            <a:off x="0" y="0"/>
            <a:ext cx="902368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i-FI" sz="1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257301" y="1333500"/>
          <a:ext cx="1379235" cy="336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31" imgW="1379235" imgH="3367952" progId="MSGraph.Chart.8">
                  <p:embed followColorScheme="full"/>
                </p:oleObj>
              </mc:Choice>
              <mc:Fallback>
                <p:oleObj name="Chart" r:id="rId31" imgW="1379235" imgH="3367952" progId="MSGraph.Chart.8">
                  <p:embed followColorScheme="full"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257301" y="1333500"/>
                        <a:ext cx="1379235" cy="3367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>
            <p:custDataLst>
              <p:tags r:id="rId5"/>
            </p:custDataLst>
          </p:nvPr>
        </p:nvSpPr>
        <p:spPr bwMode="gray">
          <a:xfrm>
            <a:off x="1673225" y="3263900"/>
            <a:ext cx="209550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E545DFD2-D8FA-4337-AE89-66D42E5FF1BC}" type="datetime'''''''''0''''''.''''''''''''''''''''''''5'''''''''''''''">
              <a:rPr lang="fi-FI" altLang="en-US" sz="1000">
                <a:solidFill>
                  <a:schemeClr val="bg1"/>
                </a:solidFill>
                <a:sym typeface="+mn-lt"/>
              </a:rPr>
              <a:pPr algn="ctr"/>
              <a:t>0.5</a:t>
            </a:fld>
            <a:endParaRPr lang="fi-FI" sz="1000">
              <a:solidFill>
                <a:schemeClr val="bg1"/>
              </a:solidFill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6"/>
            </p:custDataLst>
          </p:nvPr>
        </p:nvSpPr>
        <p:spPr bwMode="gray">
          <a:xfrm>
            <a:off x="1673225" y="277653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A7325F5A-C142-4EF4-AE44-644D2382A826}" type="datetime'''''''''''''''''5''''''''''''''''''''.''''''''''''''6'''''">
              <a:rPr lang="fi-FI" altLang="en-US" sz="1000">
                <a:solidFill>
                  <a:schemeClr val="bg1"/>
                </a:solidFill>
              </a:rPr>
              <a:pPr/>
              <a:t>5.6</a:t>
            </a:fld>
            <a:endParaRPr lang="fi-FI" sz="1000">
              <a:solidFill>
                <a:schemeClr val="bg1"/>
              </a:solidFill>
              <a:sym typeface="+mn-lt"/>
            </a:endParaRPr>
          </a:p>
        </p:txBody>
      </p:sp>
      <p:sp>
        <p:nvSpPr>
          <p:cNvPr id="48" name="Rectangle 47"/>
          <p:cNvSpPr/>
          <p:nvPr>
            <p:custDataLst>
              <p:tags r:id="rId7"/>
            </p:custDataLst>
          </p:nvPr>
        </p:nvSpPr>
        <p:spPr bwMode="gray">
          <a:xfrm>
            <a:off x="1565275" y="4022725"/>
            <a:ext cx="209550" cy="152400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FD18EC6B-C7BA-4323-9007-760F8967AD1F}" type="datetime'''''''''''''''''''''''''''0.''''''''''''4'">
              <a:rPr lang="fi-FI" altLang="en-US" sz="1000">
                <a:solidFill>
                  <a:schemeClr val="tx1"/>
                </a:solidFill>
              </a:rPr>
              <a:pPr/>
              <a:t>0.4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ctangle 48"/>
          <p:cNvSpPr/>
          <p:nvPr>
            <p:custDataLst>
              <p:tags r:id="rId8"/>
            </p:custDataLst>
          </p:nvPr>
        </p:nvSpPr>
        <p:spPr bwMode="gray">
          <a:xfrm>
            <a:off x="1782763" y="3968750"/>
            <a:ext cx="209550" cy="152400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53EB5770-6D73-4547-A9DC-B196E0DFEB41}" type="datetime'''''''''''0''''''''''''''''.''''''''''''''3'''">
              <a:rPr lang="fi-FI" altLang="en-US" sz="1000">
                <a:solidFill>
                  <a:schemeClr val="tx1"/>
                </a:solidFill>
              </a:rPr>
              <a:pPr/>
              <a:t>0.3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Rectangle 36"/>
          <p:cNvSpPr/>
          <p:nvPr>
            <p:custDataLst>
              <p:tags r:id="rId9"/>
            </p:custDataLst>
          </p:nvPr>
        </p:nvSpPr>
        <p:spPr bwMode="gray">
          <a:xfrm>
            <a:off x="1673225" y="21145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B1C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FB70CD51-E952-449A-815E-15FE468A56BE}" type="datetime'''''''1''''''''''''''''''''''''''''''.''''''''7'">
              <a:rPr lang="fi-FI" altLang="en-US" sz="1000">
                <a:solidFill>
                  <a:schemeClr val="tx1"/>
                </a:solidFill>
              </a:rPr>
              <a:pPr/>
              <a:t>1.7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gray">
          <a:xfrm>
            <a:off x="1673225" y="2289175"/>
            <a:ext cx="209550" cy="152400"/>
          </a:xfrm>
          <a:prstGeom prst="rect">
            <a:avLst/>
          </a:prstGeom>
          <a:solidFill>
            <a:srgbClr val="6F8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A40B8692-B357-48A3-9C6C-FEAE082E468E}" type="datetime'''''''0''''''''''''''''''''''''''''.5'''''''''''''''''">
              <a:rPr lang="fi-FI" altLang="en-US" sz="1000">
                <a:solidFill>
                  <a:schemeClr val="bg1"/>
                </a:solidFill>
              </a:rPr>
              <a:pPr/>
              <a:t>0.5</a:t>
            </a:fld>
            <a:endParaRPr lang="fi-FI" sz="1000">
              <a:solidFill>
                <a:schemeClr val="bg1"/>
              </a:solidFill>
              <a:sym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11"/>
            </p:custDataLst>
          </p:nvPr>
        </p:nvSpPr>
        <p:spPr bwMode="gray">
          <a:xfrm>
            <a:off x="1673225" y="44307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E5433792-386C-41B4-BFA6-67CCF1A30E06}" type="datetime'''''''''''''''''''1''''.''''''''''''''''''''3'''''''">
              <a:rPr lang="fi-FI" altLang="en-US" sz="1000">
                <a:solidFill>
                  <a:schemeClr val="bg1"/>
                </a:solidFill>
              </a:rPr>
              <a:pPr/>
              <a:t>1.3</a:t>
            </a:fld>
            <a:endParaRPr lang="fi-FI" sz="1000">
              <a:solidFill>
                <a:schemeClr val="bg1"/>
              </a:solidFill>
              <a:sym typeface="+mn-lt"/>
            </a:endParaRPr>
          </a:p>
        </p:txBody>
      </p:sp>
      <p:sp>
        <p:nvSpPr>
          <p:cNvPr id="75" name="Rectangle 74"/>
          <p:cNvSpPr/>
          <p:nvPr>
            <p:custDataLst>
              <p:tags r:id="rId12"/>
            </p:custDataLst>
          </p:nvPr>
        </p:nvSpPr>
        <p:spPr bwMode="gray">
          <a:xfrm>
            <a:off x="1673225" y="41894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3462BFAB-8644-45A5-917E-D9AF17AAA870}" type="datetime'1''''''''''''''''''.''''7'''''''''''''''''''''">
              <a:rPr lang="fi-FI" altLang="en-US" sz="1000">
                <a:solidFill>
                  <a:schemeClr val="bg1"/>
                </a:solidFill>
              </a:rPr>
              <a:pPr/>
              <a:t>1.7</a:t>
            </a:fld>
            <a:endParaRPr lang="fi-FI" sz="1000">
              <a:solidFill>
                <a:schemeClr val="bg1"/>
              </a:solidFill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13"/>
            </p:custDataLst>
          </p:nvPr>
        </p:nvSpPr>
        <p:spPr bwMode="gray">
          <a:xfrm>
            <a:off x="1673225" y="18589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0529377A-6A47-40AE-B6FD-563E8AF88607}" type="datetime'''''1''''.''''''''''''''''''''''''''''''''''''5'''''">
              <a:rPr lang="fi-FI" altLang="en-US" sz="1000">
                <a:solidFill>
                  <a:schemeClr val="tx1"/>
                </a:solidFill>
              </a:rPr>
              <a:pPr/>
              <a:t>1.5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gray">
          <a:xfrm>
            <a:off x="1673225" y="15541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EFD4EF82-D3C0-49E2-8D55-1C169FBA1E45}" type="datetime'''''''''''''''2''''''''''''''''''''.''''''''3'''''''''''">
              <a:rPr lang="fi-FI" altLang="en-US" sz="1000">
                <a:solidFill>
                  <a:schemeClr val="tx1"/>
                </a:solidFill>
              </a:rPr>
              <a:pPr/>
              <a:t>2.3</a:t>
            </a:fld>
            <a:endParaRPr lang="fi-FI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 bwMode="gray">
          <a:xfrm>
            <a:off x="1673225" y="36258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8B40FCAD-5371-4559-BDAC-91158677466B}" type="datetime'''4''''''''.''''0'''">
              <a:rPr lang="fi-FI" altLang="en-US" sz="1000">
                <a:solidFill>
                  <a:schemeClr val="tx1"/>
                </a:solidFill>
              </a:rPr>
              <a:pPr/>
              <a:t>4.0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3"/>
          <a:srcRect r="69648"/>
          <a:stretch/>
        </p:blipFill>
        <p:spPr>
          <a:xfrm>
            <a:off x="2469506" y="1045938"/>
            <a:ext cx="2102494" cy="42329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Aalto </a:t>
            </a:r>
            <a:r>
              <a:rPr lang="fi-FI" dirty="0" err="1" smtClean="0"/>
              <a:t>funding</a:t>
            </a:r>
            <a:r>
              <a:rPr lang="fi-FI" dirty="0" smtClean="0"/>
              <a:t> </a:t>
            </a:r>
            <a:r>
              <a:rPr lang="fi-FI" dirty="0" err="1" smtClean="0"/>
              <a:t>KPI’s</a:t>
            </a:r>
            <a:endParaRPr lang="fi-FI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16"/>
            </p:custDataLst>
            <p:extLst/>
          </p:nvPr>
        </p:nvGraphicFramePr>
        <p:xfrm>
          <a:off x="342901" y="1066800"/>
          <a:ext cx="1379235" cy="378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34" imgW="1379235" imgH="3787043" progId="MSGraph.Chart.8">
                  <p:embed followColorScheme="full"/>
                </p:oleObj>
              </mc:Choice>
              <mc:Fallback>
                <p:oleObj name="Chart" r:id="rId34" imgW="1379235" imgH="378704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42901" y="1066800"/>
                        <a:ext cx="1379235" cy="3787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 bwMode="auto">
          <a:xfrm>
            <a:off x="571500" y="4322763"/>
            <a:ext cx="49213" cy="28575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8"/>
            </p:custDataLst>
          </p:nvPr>
        </p:nvCxnSpPr>
        <p:spPr bwMode="auto">
          <a:xfrm>
            <a:off x="571500" y="4602163"/>
            <a:ext cx="49213" cy="109538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9"/>
            </p:custDataLst>
          </p:nvPr>
        </p:nvSpPr>
        <p:spPr bwMode="auto">
          <a:xfrm>
            <a:off x="133350" y="1706563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DEDF7D64-E334-47AA-B502-84CF429AFBB0}" type="datetime'Sl''o''''t''&#10;''''f''u''n''''di''n''''''''''''''''g'''">
              <a:rPr lang="fi-FI" altLang="en-US" sz="1000">
                <a:solidFill>
                  <a:schemeClr val="tx1"/>
                </a:solidFill>
              </a:rPr>
              <a:pPr/>
              <a:t>Slot
funding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20"/>
            </p:custDataLst>
          </p:nvPr>
        </p:nvSpPr>
        <p:spPr bwMode="gray">
          <a:xfrm>
            <a:off x="723900" y="3451225"/>
            <a:ext cx="279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713F449E-7870-4B05-8FCB-325F7F61DD04}" type="datetime'''2''''''''''''0''''''''''''''''''''''.0'">
              <a:rPr lang="fi-FI" altLang="en-US" sz="1000">
                <a:solidFill>
                  <a:schemeClr val="tx1"/>
                </a:solidFill>
              </a:rPr>
              <a:pPr/>
              <a:t>20.0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21"/>
            </p:custDataLst>
          </p:nvPr>
        </p:nvSpPr>
        <p:spPr bwMode="gray">
          <a:xfrm>
            <a:off x="723900" y="1782763"/>
            <a:ext cx="279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86D7A795-95FA-41BF-84C2-B9510A52A864}" type="datetime'''1''2''''''''''''''''''.''7'''''''''''''''''''''">
              <a:rPr lang="fi-FI" altLang="en-US" sz="1000">
                <a:solidFill>
                  <a:schemeClr val="tx1"/>
                </a:solidFill>
              </a:rPr>
              <a:pPr/>
              <a:t>12.7</a:t>
            </a:fld>
            <a:endParaRPr lang="fi-FI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22"/>
            </p:custDataLst>
          </p:nvPr>
        </p:nvSpPr>
        <p:spPr bwMode="gray">
          <a:xfrm>
            <a:off x="868363" y="4532313"/>
            <a:ext cx="209550" cy="152400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C364C997-C6BD-41DF-AD15-33909EEF306E}" type="datetime'''''''''''''''''1''''''''''''.''''''''''''''''''''''2'''''''">
              <a:rPr lang="fi-FI" altLang="en-US" sz="1000">
                <a:solidFill>
                  <a:schemeClr val="tx1"/>
                </a:solidFill>
              </a:rPr>
              <a:pPr/>
              <a:t>1.2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23"/>
            </p:custDataLst>
          </p:nvPr>
        </p:nvSpPr>
        <p:spPr bwMode="gray">
          <a:xfrm>
            <a:off x="650875" y="4635500"/>
            <a:ext cx="209550" cy="152400"/>
          </a:xfrm>
          <a:prstGeom prst="rect">
            <a:avLst/>
          </a:prstGeom>
          <a:solidFill>
            <a:srgbClr val="6F8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/>
            <a:fld id="{429B3C64-EEDB-4036-9F01-C03EA27819B5}" type="datetime'''''0.''''''''''''''''''''''''''''''''''''8'''''''''''''''">
              <a:rPr lang="fi-FI" altLang="en-US" sz="1000">
                <a:solidFill>
                  <a:schemeClr val="bg1"/>
                </a:solidFill>
              </a:rPr>
              <a:pPr/>
              <a:t>0.8</a:t>
            </a:fld>
            <a:endParaRPr lang="fi-FI" sz="1000">
              <a:solidFill>
                <a:schemeClr val="bg1"/>
              </a:solidFill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24"/>
            </p:custDataLst>
          </p:nvPr>
        </p:nvSpPr>
        <p:spPr bwMode="auto">
          <a:xfrm>
            <a:off x="-84138" y="4525963"/>
            <a:ext cx="6302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528CE073-D159-4832-9205-422334C45260}" type="datetime'J''''''''S''I'' ''f''''''u''''''''n''''''''d''ing'''''''">
              <a:rPr lang="fi-FI" altLang="en-US" sz="1000">
                <a:solidFill>
                  <a:schemeClr val="tx1"/>
                </a:solidFill>
              </a:rPr>
              <a:pPr/>
              <a:t>JSI funding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25"/>
            </p:custDataLst>
          </p:nvPr>
        </p:nvSpPr>
        <p:spPr bwMode="auto">
          <a:xfrm>
            <a:off x="-100013" y="4170363"/>
            <a:ext cx="646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E8241FDA-A870-49CF-B32E-4AEB393E37E2}" type="datetime'''''Ex''''ce''''ll''''''e''''nc''''e &#10;''fu''''''ndin''g'">
              <a:rPr lang="fi-FI" altLang="en-US" sz="1000">
                <a:solidFill>
                  <a:schemeClr val="tx1"/>
                </a:solidFill>
              </a:rPr>
              <a:pPr/>
              <a:t>Excellence 
funding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26"/>
            </p:custDataLst>
          </p:nvPr>
        </p:nvSpPr>
        <p:spPr bwMode="auto">
          <a:xfrm>
            <a:off x="-177800" y="3375025"/>
            <a:ext cx="72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0D8BD19D-EC4F-48D4-8FED-1C51FCB00BD6}" type="datetime'''Per''''''''forma''n''c''e&#10; ''f''''un''''''d''''''''i''ng'''">
              <a:rPr lang="fi-FI" altLang="en-US" sz="1000">
                <a:solidFill>
                  <a:schemeClr val="tx1"/>
                </a:solidFill>
              </a:rPr>
              <a:pPr/>
              <a:t>Performance
 funding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27"/>
            </p:custDataLst>
          </p:nvPr>
        </p:nvSpPr>
        <p:spPr bwMode="gray">
          <a:xfrm>
            <a:off x="723900" y="1033463"/>
            <a:ext cx="279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/>
            <a:fld id="{D31D6FE2-4307-4643-9633-690E24C20986}" type="datetime'''3''4''''''''''''''''''''''''''''''''''''''''''.''7'''''''''">
              <a:rPr lang="fi-FI" altLang="en-US" sz="1000">
                <a:solidFill>
                  <a:schemeClr val="tx1"/>
                </a:solidFill>
              </a:rPr>
              <a:pPr/>
              <a:t>34.7</a:t>
            </a:fld>
            <a:endParaRPr lang="fi-FI" sz="100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085899" y="1471161"/>
            <a:ext cx="475076" cy="10418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95558" y="4551502"/>
            <a:ext cx="425269" cy="5066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8313" y="841276"/>
            <a:ext cx="23034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b="1" u="sng" dirty="0" smtClean="0"/>
              <a:t>BIZ </a:t>
            </a:r>
            <a:r>
              <a:rPr lang="fi-FI" sz="1000" b="1" u="sng" dirty="0" err="1" smtClean="0"/>
              <a:t>basic</a:t>
            </a:r>
            <a:r>
              <a:rPr lang="fi-FI" sz="1000" b="1" u="sng" dirty="0" smtClean="0"/>
              <a:t> </a:t>
            </a:r>
            <a:r>
              <a:rPr lang="fi-FI" sz="1000" b="1" u="sng" dirty="0" err="1" smtClean="0"/>
              <a:t>funding</a:t>
            </a:r>
            <a:r>
              <a:rPr lang="fi-FI" sz="1000" b="1" u="sng" dirty="0" smtClean="0"/>
              <a:t> 2018, M€</a:t>
            </a:r>
            <a:endParaRPr lang="fi-FI" sz="1000" b="1" u="sng" dirty="0"/>
          </a:p>
        </p:txBody>
      </p:sp>
      <p:sp>
        <p:nvSpPr>
          <p:cNvPr id="70" name="Left Brace 69"/>
          <p:cNvSpPr/>
          <p:nvPr/>
        </p:nvSpPr>
        <p:spPr>
          <a:xfrm>
            <a:off x="2391845" y="4235450"/>
            <a:ext cx="46587" cy="107032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1077913" y="4623391"/>
            <a:ext cx="1313932" cy="11368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08104" y="5481146"/>
            <a:ext cx="3600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/>
              <a:t>* = 6k€ per 4/5 </a:t>
            </a:r>
            <a:r>
              <a:rPr lang="fi-FI" sz="1200" b="1" dirty="0" err="1" smtClean="0"/>
              <a:t>answer</a:t>
            </a:r>
            <a:endParaRPr lang="fi-FI" sz="1200" b="1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966453" y="2803193"/>
            <a:ext cx="498681" cy="56594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3"/>
          <a:srcRect l="60097" r="23271"/>
          <a:stretch/>
        </p:blipFill>
        <p:spPr>
          <a:xfrm>
            <a:off x="4499992" y="1057300"/>
            <a:ext cx="1152128" cy="42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Funding from a </a:t>
            </a:r>
            <a:r>
              <a:rPr lang="en-US" dirty="0" smtClean="0"/>
              <a:t>good student</a:t>
            </a:r>
            <a:br>
              <a:rPr lang="en-US" dirty="0" smtClean="0"/>
            </a:b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555777" y="1152019"/>
            <a:ext cx="2914332" cy="25695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JuFo</a:t>
            </a:r>
            <a:r>
              <a:rPr lang="en-US" dirty="0" smtClean="0"/>
              <a:t> points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r="29716"/>
          <a:stretch/>
        </p:blipFill>
        <p:spPr>
          <a:xfrm>
            <a:off x="1642295" y="913284"/>
            <a:ext cx="5449985" cy="38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Ministry KPI’s evaluation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Degrees – self evident – but how about life-long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55cr – speed in </a:t>
            </a:r>
            <a:r>
              <a:rPr lang="en-US" dirty="0" err="1" smtClean="0"/>
              <a:t>craduation</a:t>
            </a:r>
            <a:r>
              <a:rPr lang="en-US" dirty="0" smtClean="0"/>
              <a:t> – more productive years – but why 55cr and how about concurrency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Feedback –  easy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International exchange and foreign masters – is internationalization government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Funding booster – international is 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JuFo</a:t>
            </a:r>
            <a:r>
              <a:rPr lang="en-US" dirty="0" smtClean="0"/>
              <a:t> is imperfect instrument for challenging problem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8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KPI’s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2663526" cy="3336083"/>
          </a:xfrm>
        </p:spPr>
        <p:txBody>
          <a:bodyPr/>
          <a:lstStyle/>
          <a:p>
            <a:r>
              <a:rPr lang="en-US" sz="2800" dirty="0" smtClean="0"/>
              <a:t>Specific</a:t>
            </a:r>
          </a:p>
          <a:p>
            <a:r>
              <a:rPr lang="en-US" sz="2800" dirty="0" smtClean="0"/>
              <a:t>Measurable</a:t>
            </a:r>
          </a:p>
          <a:p>
            <a:r>
              <a:rPr lang="en-US" sz="2800" dirty="0" smtClean="0"/>
              <a:t>Achievable</a:t>
            </a:r>
          </a:p>
          <a:p>
            <a:r>
              <a:rPr lang="en-US" sz="2800" dirty="0" smtClean="0"/>
              <a:t>Relevant</a:t>
            </a:r>
          </a:p>
          <a:p>
            <a:r>
              <a:rPr lang="en-US" sz="2800" dirty="0" smtClean="0"/>
              <a:t>Timely</a:t>
            </a:r>
            <a:endParaRPr lang="fi-FI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5936" y="1261611"/>
            <a:ext cx="3888432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You get what you measure</a:t>
            </a:r>
          </a:p>
          <a:p>
            <a:endParaRPr lang="en-US" sz="2800" dirty="0"/>
          </a:p>
          <a:p>
            <a:r>
              <a:rPr lang="en-US" sz="2800" dirty="0" smtClean="0"/>
              <a:t>People are not altruistic or rational</a:t>
            </a:r>
          </a:p>
          <a:p>
            <a:endParaRPr lang="en-US" sz="2800" dirty="0"/>
          </a:p>
          <a:p>
            <a:r>
              <a:rPr lang="en-US" sz="2800" dirty="0" smtClean="0"/>
              <a:t>Pavlov’s dogs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494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get to good KPIs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Strategic target – don’t let metrics decide what you want</a:t>
            </a:r>
          </a:p>
          <a:p>
            <a:pPr marL="457200" indent="-457200">
              <a:buAutoNum type="arabicPeriod"/>
            </a:pPr>
            <a:r>
              <a:rPr lang="en-US" dirty="0" smtClean="0"/>
              <a:t>Measurement capability – don’t overpromise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Targetsetting</a:t>
            </a:r>
            <a:r>
              <a:rPr lang="en-US" dirty="0" smtClean="0"/>
              <a:t> capability – targets need to mean something</a:t>
            </a:r>
          </a:p>
          <a:p>
            <a:pPr marL="457200" indent="-457200">
              <a:buAutoNum type="arabicPeriod"/>
            </a:pPr>
            <a:r>
              <a:rPr lang="en-US" dirty="0" smtClean="0"/>
              <a:t>Define well, remember the odd possibilities</a:t>
            </a:r>
          </a:p>
          <a:p>
            <a:pPr marL="457200" indent="-457200">
              <a:buAutoNum type="arabicPeriod"/>
            </a:pPr>
            <a:r>
              <a:rPr lang="en-US" dirty="0" smtClean="0"/>
              <a:t>Keep it simple</a:t>
            </a:r>
          </a:p>
          <a:p>
            <a:pPr marL="457200" indent="-457200">
              <a:buAutoNum type="arabicPeriod"/>
            </a:pPr>
            <a:r>
              <a:rPr lang="en-US" dirty="0" smtClean="0"/>
              <a:t>Remember non-KPI targets – priorities, milestones</a:t>
            </a:r>
          </a:p>
          <a:p>
            <a:pPr marL="457200" indent="-457200">
              <a:buAutoNum type="arabicPeriod"/>
            </a:pPr>
            <a:r>
              <a:rPr lang="en-US" dirty="0" smtClean="0"/>
              <a:t>Patience &amp; memory</a:t>
            </a:r>
          </a:p>
          <a:p>
            <a:pPr marL="457200" indent="-457200">
              <a:buAutoNum type="arabicPeriod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4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87" t="14700" r="20070" b="4801"/>
          <a:stretch/>
        </p:blipFill>
        <p:spPr>
          <a:xfrm>
            <a:off x="0" y="0"/>
            <a:ext cx="9144000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year average </a:t>
            </a:r>
            <a:r>
              <a:rPr lang="en-US" dirty="0" smtClean="0">
                <a:sym typeface="Wingdings" panose="05000000000000000000" pitchFamily="2" charset="2"/>
              </a:rPr>
              <a:t> delay in impact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8125"/>
              </p:ext>
            </p:extLst>
          </p:nvPr>
        </p:nvGraphicFramePr>
        <p:xfrm>
          <a:off x="323528" y="1219324"/>
          <a:ext cx="85689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67885363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325174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835928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790082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1466885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584740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0558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66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7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672800"/>
                  </a:ext>
                </a:extLst>
              </a:tr>
            </a:tbl>
          </a:graphicData>
        </a:graphic>
      </p:graphicFrame>
      <p:sp>
        <p:nvSpPr>
          <p:cNvPr id="9" name="Flowchart: Terminator 8"/>
          <p:cNvSpPr/>
          <p:nvPr/>
        </p:nvSpPr>
        <p:spPr>
          <a:xfrm>
            <a:off x="467544" y="1633364"/>
            <a:ext cx="3385146" cy="288032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Average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547664" y="2011833"/>
            <a:ext cx="3603598" cy="288032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Average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771800" y="2390302"/>
            <a:ext cx="3600400" cy="288032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Average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5237269" y="1618737"/>
            <a:ext cx="1080120" cy="288032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Flowchart: Preparation 12"/>
          <p:cNvSpPr/>
          <p:nvPr/>
        </p:nvSpPr>
        <p:spPr>
          <a:xfrm>
            <a:off x="6481811" y="2011225"/>
            <a:ext cx="1080120" cy="288032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Flowchart: Preparation 13"/>
          <p:cNvSpPr/>
          <p:nvPr/>
        </p:nvSpPr>
        <p:spPr>
          <a:xfrm>
            <a:off x="7740352" y="2376648"/>
            <a:ext cx="1080120" cy="288032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9" idx="3"/>
            <a:endCxn id="12" idx="1"/>
          </p:cNvCxnSpPr>
          <p:nvPr/>
        </p:nvCxnSpPr>
        <p:spPr>
          <a:xfrm flipV="1">
            <a:off x="3852690" y="1762753"/>
            <a:ext cx="1384579" cy="14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3" idx="1"/>
          </p:cNvCxnSpPr>
          <p:nvPr/>
        </p:nvCxnSpPr>
        <p:spPr>
          <a:xfrm flipV="1">
            <a:off x="5151262" y="2155241"/>
            <a:ext cx="1330549" cy="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4" idx="1"/>
          </p:cNvCxnSpPr>
          <p:nvPr/>
        </p:nvCxnSpPr>
        <p:spPr>
          <a:xfrm flipV="1">
            <a:off x="6372200" y="2520664"/>
            <a:ext cx="1368152" cy="13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88" t="15000" r="20863" b="5201"/>
          <a:stretch/>
        </p:blipFill>
        <p:spPr>
          <a:xfrm>
            <a:off x="0" y="0"/>
            <a:ext cx="9028596" cy="55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817561"/>
            <a:ext cx="5399830" cy="3336083"/>
          </a:xfrm>
        </p:spPr>
        <p:txBody>
          <a:bodyPr/>
          <a:lstStyle/>
          <a:p>
            <a:r>
              <a:rPr lang="fi-FI" sz="1200" b="0" u="sng" dirty="0" smtClean="0"/>
              <a:t>Total </a:t>
            </a:r>
            <a:r>
              <a:rPr lang="fi-FI" sz="1200" b="0" u="sng" dirty="0" err="1" smtClean="0"/>
              <a:t>score</a:t>
            </a:r>
            <a:r>
              <a:rPr lang="fi-FI" sz="1200" b="0" u="sng" dirty="0" smtClean="0"/>
              <a:t> </a:t>
            </a:r>
            <a:r>
              <a:rPr lang="fi-FI" sz="1200" b="0" u="sng" dirty="0" err="1" smtClean="0"/>
              <a:t>from</a:t>
            </a:r>
            <a:r>
              <a:rPr lang="fi-FI" sz="1200" b="0" u="sng" dirty="0" smtClean="0"/>
              <a:t> </a:t>
            </a:r>
            <a:r>
              <a:rPr lang="fi-FI" sz="1200" b="0" u="sng" dirty="0" err="1" smtClean="0"/>
              <a:t>the</a:t>
            </a:r>
            <a:r>
              <a:rPr lang="fi-FI" sz="1200" b="0" u="sng" dirty="0" smtClean="0"/>
              <a:t> </a:t>
            </a:r>
            <a:r>
              <a:rPr lang="fi-FI" sz="1200" b="0" u="sng" dirty="0" err="1" smtClean="0"/>
              <a:t>following</a:t>
            </a:r>
            <a:r>
              <a:rPr lang="fi-FI" sz="1200" b="0" u="sng" dirty="0" smtClean="0"/>
              <a:t> 13 </a:t>
            </a:r>
            <a:r>
              <a:rPr lang="fi-FI" sz="1200" b="0" u="sng" dirty="0" err="1" smtClean="0"/>
              <a:t>questions</a:t>
            </a:r>
            <a:r>
              <a:rPr lang="fi-FI" sz="1200" b="0" u="sng" dirty="0"/>
              <a:t>:</a:t>
            </a:r>
          </a:p>
          <a:p>
            <a:r>
              <a:rPr lang="fi-FI" sz="1200" b="0" dirty="0"/>
              <a:t>(1</a:t>
            </a:r>
            <a:r>
              <a:rPr lang="fi-FI" sz="1200" b="0" dirty="0" smtClean="0"/>
              <a:t>)“I </a:t>
            </a:r>
            <a:r>
              <a:rPr lang="fi-FI" sz="1200" b="0" dirty="0" err="1" smtClean="0"/>
              <a:t>feel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comfortable</a:t>
            </a:r>
            <a:r>
              <a:rPr lang="fi-FI" sz="1200" b="0" dirty="0" smtClean="0"/>
              <a:t> at my  </a:t>
            </a:r>
            <a:r>
              <a:rPr lang="fi-FI" sz="1200" b="0" dirty="0" err="1" smtClean="0"/>
              <a:t>university</a:t>
            </a:r>
            <a:r>
              <a:rPr lang="fi-FI" sz="1200" b="0" dirty="0" smtClean="0"/>
              <a:t>.”</a:t>
            </a:r>
            <a:endParaRPr lang="fi-FI" sz="1200" b="0" dirty="0"/>
          </a:p>
          <a:p>
            <a:r>
              <a:rPr lang="fi-FI" sz="1200" b="0" dirty="0"/>
              <a:t>(2</a:t>
            </a:r>
            <a:r>
              <a:rPr lang="fi-FI" sz="1200" b="0" dirty="0" smtClean="0"/>
              <a:t>)“I am </a:t>
            </a:r>
            <a:r>
              <a:rPr lang="fi-FI" sz="1200" b="0" dirty="0" err="1" smtClean="0"/>
              <a:t>satisfied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with</a:t>
            </a:r>
            <a:r>
              <a:rPr lang="fi-FI" sz="1200" b="0" dirty="0" smtClean="0"/>
              <a:t> my </a:t>
            </a:r>
            <a:r>
              <a:rPr lang="fi-FI" sz="1200" b="0" dirty="0" err="1" smtClean="0"/>
              <a:t>course</a:t>
            </a:r>
            <a:r>
              <a:rPr lang="fi-FI" sz="1200" b="0" dirty="0" smtClean="0"/>
              <a:t> of </a:t>
            </a:r>
            <a:r>
              <a:rPr lang="fi-FI" sz="1200" b="0" dirty="0" err="1" smtClean="0"/>
              <a:t>studies</a:t>
            </a:r>
            <a:r>
              <a:rPr lang="fi-FI" sz="1200" b="0" dirty="0" smtClean="0"/>
              <a:t>.”, </a:t>
            </a:r>
          </a:p>
          <a:p>
            <a:r>
              <a:rPr lang="fi-FI" sz="1200" b="0" dirty="0" smtClean="0"/>
              <a:t>(</a:t>
            </a:r>
            <a:r>
              <a:rPr lang="fi-FI" sz="1200" b="0" dirty="0"/>
              <a:t>3</a:t>
            </a:r>
            <a:r>
              <a:rPr lang="fi-FI" sz="1200" b="0" dirty="0" smtClean="0"/>
              <a:t>)“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skills</a:t>
            </a:r>
            <a:r>
              <a:rPr lang="fi-FI" sz="1200" b="0" dirty="0" smtClean="0"/>
              <a:t> I </a:t>
            </a:r>
            <a:r>
              <a:rPr lang="fi-FI" sz="1200" b="0" dirty="0" err="1" smtClean="0"/>
              <a:t>acquired</a:t>
            </a:r>
            <a:r>
              <a:rPr lang="fi-FI" sz="1200" b="0" dirty="0" smtClean="0"/>
              <a:t> in my </a:t>
            </a:r>
            <a:r>
              <a:rPr lang="fi-FI" sz="1200" b="0" dirty="0" err="1" smtClean="0"/>
              <a:t>education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meet</a:t>
            </a:r>
            <a:r>
              <a:rPr lang="fi-FI" sz="1200" b="0" dirty="0" smtClean="0"/>
              <a:t> my </a:t>
            </a:r>
            <a:r>
              <a:rPr lang="fi-FI" sz="1200" b="0" dirty="0" err="1" smtClean="0"/>
              <a:t>expectations</a:t>
            </a:r>
            <a:r>
              <a:rPr lang="fi-FI" sz="1200" b="0" dirty="0"/>
              <a:t>.”,</a:t>
            </a:r>
          </a:p>
          <a:p>
            <a:r>
              <a:rPr lang="fi-FI" sz="1200" b="0" dirty="0"/>
              <a:t>(4</a:t>
            </a:r>
            <a:r>
              <a:rPr lang="fi-FI" sz="1200" b="0" dirty="0" smtClean="0"/>
              <a:t>)“My </a:t>
            </a:r>
            <a:r>
              <a:rPr lang="fi-FI" sz="1200" b="0" dirty="0" err="1" smtClean="0"/>
              <a:t>education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meets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set </a:t>
            </a:r>
            <a:r>
              <a:rPr lang="fi-FI" sz="1200" b="0" dirty="0" err="1" smtClean="0"/>
              <a:t>goals</a:t>
            </a:r>
            <a:r>
              <a:rPr lang="fi-FI" sz="1200" b="0" dirty="0" smtClean="0"/>
              <a:t>.”, </a:t>
            </a:r>
          </a:p>
          <a:p>
            <a:r>
              <a:rPr lang="fi-FI" sz="1200" b="0" dirty="0" smtClean="0"/>
              <a:t>(</a:t>
            </a:r>
            <a:r>
              <a:rPr lang="fi-FI" sz="1200" b="0" dirty="0"/>
              <a:t>5</a:t>
            </a:r>
            <a:r>
              <a:rPr lang="fi-FI" sz="1200" b="0" dirty="0" smtClean="0"/>
              <a:t>)“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teaching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was</a:t>
            </a:r>
            <a:r>
              <a:rPr lang="fi-FI" sz="1200" b="0" dirty="0" smtClean="0"/>
              <a:t> to a </a:t>
            </a:r>
            <a:r>
              <a:rPr lang="fi-FI" sz="1200" b="0" dirty="0" err="1" smtClean="0"/>
              <a:t>large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extent</a:t>
            </a:r>
            <a:r>
              <a:rPr lang="fi-FI" sz="1200" b="0" dirty="0" smtClean="0"/>
              <a:t> of </a:t>
            </a:r>
            <a:r>
              <a:rPr lang="fi-FI" sz="1200" b="0" dirty="0" err="1" smtClean="0"/>
              <a:t>good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quality</a:t>
            </a:r>
            <a:r>
              <a:rPr lang="fi-FI" sz="1200" b="0" dirty="0"/>
              <a:t>.”,</a:t>
            </a:r>
          </a:p>
          <a:p>
            <a:r>
              <a:rPr lang="fi-FI" sz="1200" b="0" dirty="0"/>
              <a:t>(6</a:t>
            </a:r>
            <a:r>
              <a:rPr lang="fi-FI" sz="1200" b="0" dirty="0" smtClean="0"/>
              <a:t>)“I am </a:t>
            </a:r>
            <a:r>
              <a:rPr lang="fi-FI" sz="1200" b="0" dirty="0" err="1" smtClean="0"/>
              <a:t>satisfied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with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used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teaching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methods</a:t>
            </a:r>
            <a:r>
              <a:rPr lang="fi-FI" sz="1200" b="0" dirty="0" smtClean="0"/>
              <a:t>.”, </a:t>
            </a:r>
          </a:p>
          <a:p>
            <a:r>
              <a:rPr lang="fi-FI" sz="1200" b="0" dirty="0" smtClean="0"/>
              <a:t>(</a:t>
            </a:r>
            <a:r>
              <a:rPr lang="fi-FI" sz="1200" b="0" dirty="0"/>
              <a:t>7</a:t>
            </a:r>
            <a:r>
              <a:rPr lang="fi-FI" sz="1200" b="0" dirty="0" smtClean="0"/>
              <a:t>)“</a:t>
            </a:r>
            <a:r>
              <a:rPr lang="fi-FI" sz="1200" b="0" dirty="0" err="1" smtClean="0"/>
              <a:t>There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was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sufficient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support</a:t>
            </a:r>
            <a:r>
              <a:rPr lang="fi-FI" sz="1200" b="0" dirty="0" smtClean="0"/>
              <a:t>  </a:t>
            </a:r>
            <a:r>
              <a:rPr lang="fi-FI" sz="1200" b="0" dirty="0" err="1" smtClean="0"/>
              <a:t>available</a:t>
            </a:r>
            <a:r>
              <a:rPr lang="fi-FI" sz="1200" b="0" dirty="0" smtClean="0"/>
              <a:t> for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preparation</a:t>
            </a:r>
            <a:r>
              <a:rPr lang="fi-FI" sz="1200" b="0" dirty="0" smtClean="0"/>
              <a:t> of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bachelor's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thesis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or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final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exam</a:t>
            </a:r>
            <a:r>
              <a:rPr lang="fi-FI" sz="1200" b="0" dirty="0"/>
              <a:t>.”,</a:t>
            </a:r>
          </a:p>
          <a:p>
            <a:r>
              <a:rPr lang="fi-FI" sz="1200" b="0" dirty="0"/>
              <a:t>(8</a:t>
            </a:r>
            <a:r>
              <a:rPr lang="fi-FI" sz="1200" b="0" dirty="0" smtClean="0"/>
              <a:t>)“</a:t>
            </a:r>
            <a:r>
              <a:rPr lang="fi-FI" sz="1200" b="0" dirty="0" err="1" smtClean="0"/>
              <a:t>There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was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sufficient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support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available</a:t>
            </a:r>
            <a:r>
              <a:rPr lang="fi-FI" sz="1200" b="0" dirty="0" smtClean="0"/>
              <a:t> for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organisation</a:t>
            </a:r>
            <a:r>
              <a:rPr lang="fi-FI" sz="1200" b="0" dirty="0" smtClean="0"/>
              <a:t> of </a:t>
            </a:r>
            <a:r>
              <a:rPr lang="fi-FI" sz="1200" b="0" dirty="0" err="1" smtClean="0"/>
              <a:t>studies</a:t>
            </a:r>
            <a:r>
              <a:rPr lang="fi-FI" sz="1200" b="0" dirty="0"/>
              <a:t>.”,</a:t>
            </a:r>
          </a:p>
          <a:p>
            <a:r>
              <a:rPr lang="fi-FI" sz="1200" b="0" dirty="0"/>
              <a:t>(9</a:t>
            </a:r>
            <a:r>
              <a:rPr lang="fi-FI" sz="1200" b="0" dirty="0" smtClean="0"/>
              <a:t>)“How </a:t>
            </a:r>
            <a:r>
              <a:rPr lang="fi-FI" sz="1200" b="0" dirty="0" err="1" smtClean="0"/>
              <a:t>easy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or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difficult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was</a:t>
            </a:r>
            <a:r>
              <a:rPr lang="fi-FI" sz="1200" b="0" dirty="0" smtClean="0"/>
              <a:t> it to </a:t>
            </a:r>
            <a:r>
              <a:rPr lang="fi-FI" sz="1200" b="0" dirty="0" err="1" smtClean="0"/>
              <a:t>find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information</a:t>
            </a:r>
            <a:r>
              <a:rPr lang="fi-FI" sz="1200" b="0" dirty="0" smtClean="0"/>
              <a:t> and </a:t>
            </a:r>
            <a:r>
              <a:rPr lang="fi-FI" sz="1200" b="0" dirty="0" err="1" smtClean="0"/>
              <a:t>support</a:t>
            </a:r>
            <a:r>
              <a:rPr lang="fi-FI" sz="1200" b="0" dirty="0" smtClean="0"/>
              <a:t> on </a:t>
            </a:r>
            <a:r>
              <a:rPr lang="fi-FI" sz="1200" b="0" dirty="0" err="1" smtClean="0"/>
              <a:t>different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aspects</a:t>
            </a:r>
            <a:r>
              <a:rPr lang="fi-FI" sz="1200" b="0" dirty="0" smtClean="0"/>
              <a:t> of </a:t>
            </a:r>
            <a:r>
              <a:rPr lang="fi-FI" sz="1200" b="0" dirty="0" err="1" smtClean="0"/>
              <a:t>your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studies</a:t>
            </a:r>
            <a:r>
              <a:rPr lang="fi-FI" sz="1200" b="0" dirty="0"/>
              <a:t>?”,</a:t>
            </a:r>
          </a:p>
          <a:p>
            <a:r>
              <a:rPr lang="fi-FI" sz="1200" b="0" dirty="0"/>
              <a:t>(10</a:t>
            </a:r>
            <a:r>
              <a:rPr lang="fi-FI" sz="1200" b="0" dirty="0" smtClean="0"/>
              <a:t>)“If </a:t>
            </a:r>
            <a:r>
              <a:rPr lang="fi-FI" sz="1200" b="0" dirty="0" err="1" smtClean="0"/>
              <a:t>needed</a:t>
            </a:r>
            <a:r>
              <a:rPr lang="fi-FI" sz="1200" b="0" dirty="0" smtClean="0"/>
              <a:t>, I </a:t>
            </a:r>
            <a:r>
              <a:rPr lang="fi-FI" sz="1200" b="0" dirty="0" err="1" smtClean="0"/>
              <a:t>would</a:t>
            </a:r>
            <a:r>
              <a:rPr lang="fi-FI" sz="1200" b="0" dirty="0" smtClean="0"/>
              <a:t>  </a:t>
            </a:r>
            <a:r>
              <a:rPr lang="fi-FI" sz="1200" b="0" dirty="0" err="1" smtClean="0"/>
              <a:t>always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know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where</a:t>
            </a:r>
            <a:r>
              <a:rPr lang="fi-FI" sz="1200" b="0" dirty="0" smtClean="0"/>
              <a:t> to </a:t>
            </a:r>
            <a:r>
              <a:rPr lang="fi-FI" sz="1200" b="0" dirty="0" err="1" smtClean="0"/>
              <a:t>find</a:t>
            </a:r>
            <a:r>
              <a:rPr lang="fi-FI" sz="1200" b="0" dirty="0" smtClean="0"/>
              <a:t> a  person to </a:t>
            </a:r>
            <a:r>
              <a:rPr lang="fi-FI" sz="1200" b="0" dirty="0" err="1" smtClean="0"/>
              <a:t>whom</a:t>
            </a:r>
            <a:r>
              <a:rPr lang="fi-FI" sz="1200" b="0" dirty="0" smtClean="0"/>
              <a:t> I </a:t>
            </a:r>
            <a:r>
              <a:rPr lang="fi-FI" sz="1200" b="0" dirty="0" err="1" smtClean="0"/>
              <a:t>can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turn</a:t>
            </a:r>
            <a:r>
              <a:rPr lang="fi-FI" sz="1200" b="0" dirty="0" smtClean="0"/>
              <a:t> for help.”, </a:t>
            </a:r>
          </a:p>
          <a:p>
            <a:r>
              <a:rPr lang="fi-FI" sz="1200" b="0" dirty="0" smtClean="0"/>
              <a:t>(</a:t>
            </a:r>
            <a:r>
              <a:rPr lang="fi-FI" sz="1200" b="0" dirty="0"/>
              <a:t>11</a:t>
            </a:r>
            <a:r>
              <a:rPr lang="fi-FI" sz="1200" b="0" dirty="0" smtClean="0"/>
              <a:t>)“I </a:t>
            </a:r>
            <a:r>
              <a:rPr lang="fi-FI" sz="1200" b="0" dirty="0" err="1" smtClean="0"/>
              <a:t>was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satisfied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with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opportunities</a:t>
            </a:r>
            <a:r>
              <a:rPr lang="fi-FI" sz="1200" b="0" dirty="0" smtClean="0"/>
              <a:t>  I </a:t>
            </a:r>
            <a:r>
              <a:rPr lang="fi-FI" sz="1200" b="0" dirty="0" err="1" smtClean="0"/>
              <a:t>had</a:t>
            </a:r>
            <a:r>
              <a:rPr lang="fi-FI" sz="1200" b="0" dirty="0" smtClean="0"/>
              <a:t> to </a:t>
            </a:r>
            <a:r>
              <a:rPr lang="fi-FI" sz="1200" b="0" dirty="0" err="1" smtClean="0"/>
              <a:t>influence</a:t>
            </a:r>
            <a:r>
              <a:rPr lang="fi-FI" sz="1200" b="0" dirty="0" smtClean="0"/>
              <a:t>  and </a:t>
            </a:r>
            <a:r>
              <a:rPr lang="fi-FI" sz="1200" b="0" dirty="0" err="1" smtClean="0"/>
              <a:t>participate</a:t>
            </a:r>
            <a:r>
              <a:rPr lang="fi-FI" sz="1200" b="0" dirty="0" smtClean="0"/>
              <a:t> in  my </a:t>
            </a:r>
            <a:r>
              <a:rPr lang="fi-FI" sz="1200" b="0" dirty="0" err="1" smtClean="0"/>
              <a:t>programme</a:t>
            </a:r>
            <a:r>
              <a:rPr lang="fi-FI" sz="1200" b="0" dirty="0"/>
              <a:t>.”,</a:t>
            </a:r>
          </a:p>
          <a:p>
            <a:r>
              <a:rPr lang="fi-FI" sz="1200" b="0" dirty="0"/>
              <a:t>(12</a:t>
            </a:r>
            <a:r>
              <a:rPr lang="fi-FI" sz="1200" b="0" dirty="0" smtClean="0"/>
              <a:t>)“I </a:t>
            </a:r>
            <a:r>
              <a:rPr lang="fi-FI" sz="1200" b="0" dirty="0" err="1" smtClean="0"/>
              <a:t>was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satisfied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with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communication</a:t>
            </a:r>
            <a:r>
              <a:rPr lang="fi-FI" sz="1200" b="0" dirty="0" smtClean="0"/>
              <a:t> I </a:t>
            </a:r>
            <a:r>
              <a:rPr lang="fi-FI" sz="1200" b="0" dirty="0" err="1" smtClean="0"/>
              <a:t>had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with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teaching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staff</a:t>
            </a:r>
            <a:r>
              <a:rPr lang="fi-FI" sz="1200" b="0" dirty="0" smtClean="0"/>
              <a:t>.”, </a:t>
            </a:r>
            <a:endParaRPr lang="fi-FI" sz="1200" b="0" dirty="0"/>
          </a:p>
          <a:p>
            <a:r>
              <a:rPr lang="fi-FI" sz="1200" b="0" dirty="0"/>
              <a:t>(13</a:t>
            </a:r>
            <a:r>
              <a:rPr lang="fi-FI" sz="1200" b="0" dirty="0" smtClean="0"/>
              <a:t>)“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feedback I </a:t>
            </a:r>
            <a:r>
              <a:rPr lang="fi-FI" sz="1200" b="0" dirty="0" err="1" smtClean="0"/>
              <a:t>received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from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the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teaching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staff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has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helped</a:t>
            </a:r>
            <a:r>
              <a:rPr lang="fi-FI" sz="1200" b="0" dirty="0" smtClean="0"/>
              <a:t> me </a:t>
            </a:r>
            <a:r>
              <a:rPr lang="fi-FI" sz="1200" b="0" dirty="0" err="1" smtClean="0"/>
              <a:t>with</a:t>
            </a:r>
            <a:r>
              <a:rPr lang="fi-FI" sz="1200" b="0" dirty="0" smtClean="0"/>
              <a:t> my </a:t>
            </a:r>
            <a:r>
              <a:rPr lang="fi-FI" sz="1200" b="0" dirty="0" err="1" smtClean="0"/>
              <a:t>studies</a:t>
            </a:r>
            <a:r>
              <a:rPr lang="fi-FI" sz="1200" b="0" dirty="0" smtClean="0"/>
              <a:t>.”.</a:t>
            </a:r>
            <a:endParaRPr lang="fi-FI" sz="1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6012160" y="548326"/>
            <a:ext cx="2808312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u="sng" dirty="0" err="1" smtClean="0"/>
              <a:t>Calculation</a:t>
            </a:r>
            <a:r>
              <a:rPr lang="fi-FI" sz="1400" u="sng" dirty="0" smtClean="0"/>
              <a:t> of </a:t>
            </a:r>
            <a:r>
              <a:rPr lang="fi-FI" sz="1400" u="sng" dirty="0" err="1" smtClean="0"/>
              <a:t>scores</a:t>
            </a:r>
            <a:r>
              <a:rPr lang="fi-FI" sz="1400" u="sng" dirty="0"/>
              <a:t>:</a:t>
            </a:r>
          </a:p>
          <a:p>
            <a:r>
              <a:rPr lang="fi-FI" sz="1400" dirty="0" smtClean="0"/>
              <a:t>5 ‐ </a:t>
            </a:r>
            <a:r>
              <a:rPr lang="fi-FI" sz="1400" dirty="0" err="1"/>
              <a:t>Agree</a:t>
            </a:r>
            <a:r>
              <a:rPr lang="fi-FI" sz="1400" dirty="0"/>
              <a:t>/</a:t>
            </a:r>
            <a:r>
              <a:rPr lang="fi-FI" sz="1400" dirty="0" err="1"/>
              <a:t>very</a:t>
            </a:r>
            <a:r>
              <a:rPr lang="fi-FI" sz="1400" dirty="0"/>
              <a:t> </a:t>
            </a:r>
            <a:r>
              <a:rPr lang="fi-FI" sz="1400" dirty="0" err="1" smtClean="0"/>
              <a:t>easy</a:t>
            </a:r>
            <a:endParaRPr lang="fi-FI" sz="1400" dirty="0"/>
          </a:p>
          <a:p>
            <a:r>
              <a:rPr lang="fi-FI" sz="1400" dirty="0" smtClean="0"/>
              <a:t>4 ‐ </a:t>
            </a:r>
            <a:r>
              <a:rPr lang="fi-FI" sz="1400" dirty="0" err="1"/>
              <a:t>Somewhat</a:t>
            </a:r>
            <a:r>
              <a:rPr lang="fi-FI" sz="1400" dirty="0"/>
              <a:t> </a:t>
            </a:r>
            <a:r>
              <a:rPr lang="fi-FI" sz="1400" dirty="0" err="1"/>
              <a:t>agree</a:t>
            </a:r>
            <a:r>
              <a:rPr lang="fi-FI" sz="1400" dirty="0"/>
              <a:t> / </a:t>
            </a:r>
            <a:r>
              <a:rPr lang="fi-FI" sz="1400" dirty="0" err="1"/>
              <a:t>moderately</a:t>
            </a:r>
            <a:r>
              <a:rPr lang="fi-FI" sz="1400" dirty="0"/>
              <a:t> </a:t>
            </a:r>
            <a:r>
              <a:rPr lang="fi-FI" sz="1400" dirty="0" err="1" smtClean="0"/>
              <a:t>easy</a:t>
            </a:r>
            <a:endParaRPr lang="fi-FI" sz="1400" dirty="0"/>
          </a:p>
          <a:p>
            <a:r>
              <a:rPr lang="fi-FI" sz="1400" dirty="0" smtClean="0"/>
              <a:t>3 ‐ </a:t>
            </a:r>
            <a:r>
              <a:rPr lang="fi-FI" sz="1400" dirty="0" err="1"/>
              <a:t>Somewhat</a:t>
            </a:r>
            <a:r>
              <a:rPr lang="fi-FI" sz="1400" dirty="0"/>
              <a:t> </a:t>
            </a:r>
            <a:r>
              <a:rPr lang="fi-FI" sz="1400" dirty="0" err="1"/>
              <a:t>disagree</a:t>
            </a:r>
            <a:r>
              <a:rPr lang="fi-FI" sz="1400" dirty="0"/>
              <a:t> / </a:t>
            </a:r>
            <a:r>
              <a:rPr lang="fi-FI" sz="1400" dirty="0" err="1"/>
              <a:t>moderately</a:t>
            </a:r>
            <a:r>
              <a:rPr lang="fi-FI" sz="1400" dirty="0"/>
              <a:t> </a:t>
            </a:r>
            <a:r>
              <a:rPr lang="fi-FI" sz="1400" dirty="0" err="1" smtClean="0"/>
              <a:t>difficult</a:t>
            </a:r>
            <a:endParaRPr lang="fi-FI" sz="1400" dirty="0"/>
          </a:p>
          <a:p>
            <a:r>
              <a:rPr lang="fi-FI" sz="1400" dirty="0" smtClean="0"/>
              <a:t>2 ‐ </a:t>
            </a:r>
            <a:r>
              <a:rPr lang="fi-FI" sz="1400" dirty="0" err="1"/>
              <a:t>Disagree</a:t>
            </a:r>
            <a:r>
              <a:rPr lang="fi-FI" sz="1400" dirty="0"/>
              <a:t> / </a:t>
            </a:r>
            <a:r>
              <a:rPr lang="fi-FI" sz="1400" dirty="0" err="1"/>
              <a:t>very</a:t>
            </a:r>
            <a:r>
              <a:rPr lang="fi-FI" sz="1400" dirty="0"/>
              <a:t> </a:t>
            </a:r>
            <a:r>
              <a:rPr lang="fi-FI" sz="1400" dirty="0" err="1" smtClean="0"/>
              <a:t>difficult</a:t>
            </a:r>
            <a:endParaRPr lang="fi-FI" sz="1400" dirty="0"/>
          </a:p>
          <a:p>
            <a:r>
              <a:rPr lang="fi-FI" sz="1400" dirty="0" smtClean="0"/>
              <a:t>1 ‐ </a:t>
            </a:r>
            <a:r>
              <a:rPr lang="fi-FI" sz="1400" dirty="0"/>
              <a:t>I </a:t>
            </a:r>
            <a:r>
              <a:rPr lang="fi-FI" sz="1400" dirty="0" err="1"/>
              <a:t>cannot</a:t>
            </a:r>
            <a:r>
              <a:rPr lang="fi-FI" sz="1400" dirty="0"/>
              <a:t> </a:t>
            </a:r>
            <a:r>
              <a:rPr lang="fi-FI" sz="1400" dirty="0" err="1"/>
              <a:t>answer</a:t>
            </a:r>
            <a:r>
              <a:rPr lang="fi-FI" sz="1400" dirty="0"/>
              <a:t> </a:t>
            </a:r>
            <a:r>
              <a:rPr lang="fi-FI" sz="1400" dirty="0" err="1"/>
              <a:t>this</a:t>
            </a:r>
            <a:r>
              <a:rPr lang="fi-FI" sz="1400" dirty="0"/>
              <a:t> </a:t>
            </a:r>
            <a:r>
              <a:rPr lang="fi-FI" sz="1400" dirty="0" err="1"/>
              <a:t>question</a:t>
            </a:r>
            <a:r>
              <a:rPr lang="fi-FI" sz="1400" dirty="0"/>
              <a:t> / I </a:t>
            </a:r>
            <a:r>
              <a:rPr lang="fi-FI" sz="1400" dirty="0" err="1"/>
              <a:t>cannot</a:t>
            </a:r>
            <a:r>
              <a:rPr lang="fi-FI" sz="1400" dirty="0"/>
              <a:t> </a:t>
            </a:r>
            <a:r>
              <a:rPr lang="fi-FI" sz="1400" dirty="0" err="1"/>
              <a:t>assess</a:t>
            </a:r>
            <a:r>
              <a:rPr lang="fi-FI" sz="1400" dirty="0"/>
              <a:t> </a:t>
            </a:r>
            <a:r>
              <a:rPr lang="fi-FI" sz="1400" dirty="0" err="1"/>
              <a:t>this</a:t>
            </a:r>
            <a:r>
              <a:rPr lang="fi-FI" sz="1400" dirty="0"/>
              <a:t> </a:t>
            </a:r>
            <a:r>
              <a:rPr lang="fi-FI" sz="1400" dirty="0" err="1" smtClean="0"/>
              <a:t>statement</a:t>
            </a:r>
            <a:r>
              <a:rPr lang="fi-FI" sz="1400" dirty="0" smtClean="0"/>
              <a:t> /I </a:t>
            </a:r>
            <a:r>
              <a:rPr lang="fi-FI" sz="1400" dirty="0" err="1"/>
              <a:t>did</a:t>
            </a:r>
            <a:r>
              <a:rPr lang="fi-FI" sz="1400" dirty="0"/>
              <a:t> </a:t>
            </a:r>
            <a:r>
              <a:rPr lang="fi-FI" sz="1400" dirty="0" err="1"/>
              <a:t>not</a:t>
            </a:r>
            <a:r>
              <a:rPr lang="fi-FI" sz="1400" dirty="0"/>
              <a:t> </a:t>
            </a:r>
            <a:r>
              <a:rPr lang="fi-FI" sz="1400" dirty="0" err="1"/>
              <a:t>need</a:t>
            </a:r>
            <a:r>
              <a:rPr lang="fi-FI" sz="1400" dirty="0"/>
              <a:t> </a:t>
            </a:r>
            <a:r>
              <a:rPr lang="fi-FI" sz="1400" dirty="0" err="1"/>
              <a:t>support</a:t>
            </a:r>
            <a:r>
              <a:rPr lang="fi-FI" sz="1400" dirty="0"/>
              <a:t> in </a:t>
            </a:r>
            <a:r>
              <a:rPr lang="fi-FI" sz="1400" dirty="0" err="1"/>
              <a:t>this</a:t>
            </a:r>
            <a:r>
              <a:rPr lang="fi-FI" sz="1400" dirty="0"/>
              <a:t> </a:t>
            </a:r>
            <a:r>
              <a:rPr lang="fi-FI" sz="1400" dirty="0" err="1" smtClean="0"/>
              <a:t>issue</a:t>
            </a:r>
            <a:endParaRPr lang="fi-FI" sz="1400" dirty="0"/>
          </a:p>
          <a:p>
            <a:endParaRPr lang="fi-FI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3002403"/>
            <a:ext cx="280831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400" u="sng" dirty="0" err="1" smtClean="0"/>
              <a:t>Calculation</a:t>
            </a:r>
            <a:r>
              <a:rPr lang="fi-FI" sz="1400" u="sng" dirty="0" smtClean="0"/>
              <a:t> of </a:t>
            </a:r>
            <a:r>
              <a:rPr lang="fi-FI" sz="1400" u="sng" dirty="0" err="1" smtClean="0"/>
              <a:t>scores</a:t>
            </a:r>
            <a:r>
              <a:rPr lang="fi-FI" sz="1400" u="sng" dirty="0"/>
              <a:t>:</a:t>
            </a:r>
          </a:p>
          <a:p>
            <a:r>
              <a:rPr lang="fi-FI" sz="1400" dirty="0" smtClean="0"/>
              <a:t>Full </a:t>
            </a:r>
            <a:r>
              <a:rPr lang="fi-FI" sz="1400" dirty="0" err="1" smtClean="0"/>
              <a:t>marks</a:t>
            </a:r>
            <a:r>
              <a:rPr lang="fi-FI" sz="1400" dirty="0" smtClean="0"/>
              <a:t>      </a:t>
            </a:r>
            <a:r>
              <a:rPr lang="fi-FI" sz="1400" dirty="0" smtClean="0">
                <a:sym typeface="Wingdings" panose="05000000000000000000" pitchFamily="2" charset="2"/>
              </a:rPr>
              <a:t> 65 </a:t>
            </a:r>
            <a:r>
              <a:rPr lang="fi-FI" sz="1400" dirty="0" err="1" smtClean="0">
                <a:sym typeface="Wingdings" panose="05000000000000000000" pitchFamily="2" charset="2"/>
              </a:rPr>
              <a:t>pts</a:t>
            </a:r>
            <a:r>
              <a:rPr lang="fi-FI" sz="1400" dirty="0" smtClean="0">
                <a:sym typeface="Wingdings" panose="05000000000000000000" pitchFamily="2" charset="2"/>
              </a:rPr>
              <a:t> = 7 605€</a:t>
            </a:r>
          </a:p>
          <a:p>
            <a:r>
              <a:rPr lang="fi-FI" sz="1400" dirty="0" err="1" smtClean="0">
                <a:sym typeface="Wingdings" panose="05000000000000000000" pitchFamily="2" charset="2"/>
              </a:rPr>
              <a:t>Somewhat</a:t>
            </a:r>
            <a:r>
              <a:rPr lang="fi-FI" sz="1400" dirty="0" smtClean="0">
                <a:sym typeface="Wingdings" panose="05000000000000000000" pitchFamily="2" charset="2"/>
              </a:rPr>
              <a:t> ok  52 </a:t>
            </a:r>
            <a:r>
              <a:rPr lang="fi-FI" sz="1400" dirty="0" err="1" smtClean="0">
                <a:sym typeface="Wingdings" panose="05000000000000000000" pitchFamily="2" charset="2"/>
              </a:rPr>
              <a:t>pts</a:t>
            </a:r>
            <a:r>
              <a:rPr lang="fi-FI" sz="1400" dirty="0" smtClean="0">
                <a:sym typeface="Wingdings" panose="05000000000000000000" pitchFamily="2" charset="2"/>
              </a:rPr>
              <a:t> = 6 084€</a:t>
            </a:r>
          </a:p>
          <a:p>
            <a:r>
              <a:rPr lang="fi-FI" sz="1400" dirty="0" err="1" smtClean="0">
                <a:sym typeface="Wingdings" panose="05000000000000000000" pitchFamily="2" charset="2"/>
              </a:rPr>
              <a:t>All</a:t>
            </a:r>
            <a:r>
              <a:rPr lang="fi-FI" sz="1400" dirty="0" smtClean="0">
                <a:sym typeface="Wingdings" panose="05000000000000000000" pitchFamily="2" charset="2"/>
              </a:rPr>
              <a:t> </a:t>
            </a:r>
            <a:r>
              <a:rPr lang="fi-FI" sz="1400" dirty="0" err="1" smtClean="0">
                <a:sym typeface="Wingdings" panose="05000000000000000000" pitchFamily="2" charset="2"/>
              </a:rPr>
              <a:t>wrong</a:t>
            </a:r>
            <a:r>
              <a:rPr lang="fi-FI" sz="1400" dirty="0" smtClean="0">
                <a:sym typeface="Wingdings" panose="05000000000000000000" pitchFamily="2" charset="2"/>
              </a:rPr>
              <a:t>         26 </a:t>
            </a:r>
            <a:r>
              <a:rPr lang="fi-FI" sz="1400" dirty="0" err="1" smtClean="0">
                <a:sym typeface="Wingdings" panose="05000000000000000000" pitchFamily="2" charset="2"/>
              </a:rPr>
              <a:t>pts</a:t>
            </a:r>
            <a:r>
              <a:rPr lang="fi-FI" sz="1400" dirty="0" smtClean="0">
                <a:sym typeface="Wingdings" panose="05000000000000000000" pitchFamily="2" charset="2"/>
              </a:rPr>
              <a:t> = 3 042€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I don’t know    13 pts = 1 521€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292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75" t="15000" r="20863" b="5901"/>
          <a:stretch/>
        </p:blipFill>
        <p:spPr>
          <a:xfrm>
            <a:off x="13792" y="0"/>
            <a:ext cx="92046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78682" y="400253"/>
            <a:ext cx="7808118" cy="896849"/>
          </a:xfrm>
        </p:spPr>
        <p:txBody>
          <a:bodyPr anchor="ctr"/>
          <a:lstStyle/>
          <a:p>
            <a:r>
              <a:rPr lang="fi-FI" sz="2880" spc="0" dirty="0" err="1">
                <a:solidFill>
                  <a:srgbClr val="69645C"/>
                </a:solidFill>
              </a:rPr>
              <a:t>Operative</a:t>
            </a:r>
            <a:r>
              <a:rPr lang="fi-FI" sz="2880" spc="0" dirty="0">
                <a:solidFill>
                  <a:srgbClr val="69645C"/>
                </a:solidFill>
              </a:rPr>
              <a:t> </a:t>
            </a:r>
            <a:r>
              <a:rPr lang="fi-FI" sz="2880" spc="0" dirty="0" err="1">
                <a:solidFill>
                  <a:srgbClr val="69645C"/>
                </a:solidFill>
              </a:rPr>
              <a:t>Income</a:t>
            </a:r>
            <a:r>
              <a:rPr lang="fi-FI" sz="2880" spc="0" dirty="0">
                <a:solidFill>
                  <a:srgbClr val="69645C"/>
                </a:solidFill>
              </a:rPr>
              <a:t> and </a:t>
            </a:r>
            <a:r>
              <a:rPr lang="fi-FI" sz="2880" spc="0" dirty="0" err="1">
                <a:solidFill>
                  <a:srgbClr val="69645C"/>
                </a:solidFill>
              </a:rPr>
              <a:t>expenses</a:t>
            </a:r>
            <a:r>
              <a:rPr lang="fi-FI" sz="2880" spc="0" dirty="0">
                <a:solidFill>
                  <a:srgbClr val="69645C"/>
                </a:solidFill>
              </a:rPr>
              <a:t> 2010–2017</a:t>
            </a:r>
            <a:br>
              <a:rPr lang="fi-FI" sz="2880" spc="0" dirty="0">
                <a:solidFill>
                  <a:srgbClr val="69645C"/>
                </a:solidFill>
              </a:rPr>
            </a:br>
            <a:r>
              <a:rPr lang="fi-FI" sz="1620" b="0" i="1" spc="0" dirty="0">
                <a:solidFill>
                  <a:srgbClr val="69645C"/>
                </a:solidFill>
                <a:latin typeface="Georgia" charset="0"/>
                <a:ea typeface="Georgia" charset="0"/>
                <a:cs typeface="Georgia" charset="0"/>
              </a:rPr>
              <a:t>€ </a:t>
            </a:r>
            <a:r>
              <a:rPr lang="fi-FI" sz="1620" b="0" i="1" spc="0" dirty="0" err="1">
                <a:solidFill>
                  <a:srgbClr val="69645C"/>
                </a:solidFill>
                <a:latin typeface="Georgia" charset="0"/>
                <a:ea typeface="Georgia" charset="0"/>
                <a:cs typeface="Georgia" charset="0"/>
              </a:rPr>
              <a:t>million</a:t>
            </a:r>
            <a:endParaRPr lang="en-US" sz="1620" b="0" i="1" spc="0" dirty="0">
              <a:solidFill>
                <a:srgbClr val="69645C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" y="1415948"/>
            <a:ext cx="7107632" cy="32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10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xq7.OeRGuCuaTIYfhU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jdE851SJafq5F.WmlM4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Mq9mI2TuGFz8k49MYm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9qmIStQQyCa6eO1x7e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86oA57QuiCsZhfoVFQ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Vf__YxRbCxBJPjg0I_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b_h9WTTqBV2AlZbSa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Z1nPmARqWJ3HMxtzzw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X128MFQ7enjJHt0pZH6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UkT7GNQ.6ECKjngrOe0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t6IJMhSiqMcWzHF6y7K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sgcqgyQxOkoNXgRDqw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qwrdY.SXSafrGAb4aI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1ariPqQO.RaUEpbuj0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sfoDXfTBWWyhFfaYAR3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54EGOXSZyuPWUc4UIke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Psg72cTxKg9WpoK0xED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nFfPa0QDWwhprjpZT1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dj3XH6Q16ois4rDfpM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m7C3G9T0qRAMdsG_.i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kvfBAFTAihhfp.xPSU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MdAwbMQJqQz9roirrv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wMOlOxS5KVmIJpnO3P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tRlZuiTZyEPDLDBCSt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TJFjVLRpChL7XSmg_Q3g"/>
</p:tagLst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536</Words>
  <Application>Microsoft Office PowerPoint</Application>
  <PresentationFormat>On-screen Show (16:10)</PresentationFormat>
  <Paragraphs>120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Wingdings</vt:lpstr>
      <vt:lpstr>ヒラギノ角ゴ Pro W3</vt:lpstr>
      <vt:lpstr>Aalto University</vt:lpstr>
      <vt:lpstr>think-cell Slide</vt:lpstr>
      <vt:lpstr>Chart</vt:lpstr>
      <vt:lpstr>KPI’s in education</vt:lpstr>
      <vt:lpstr>KPI’s</vt:lpstr>
      <vt:lpstr>How to get to good KPIs</vt:lpstr>
      <vt:lpstr>PowerPoint Presentation</vt:lpstr>
      <vt:lpstr>3 year average  delay in impact</vt:lpstr>
      <vt:lpstr>PowerPoint Presentation</vt:lpstr>
      <vt:lpstr>Feedback</vt:lpstr>
      <vt:lpstr>PowerPoint Presentation</vt:lpstr>
      <vt:lpstr>Operative Income and expenses 2010–2017 € million</vt:lpstr>
      <vt:lpstr>PowerPoint Presentation</vt:lpstr>
      <vt:lpstr>Aalto funding KPI’s</vt:lpstr>
      <vt:lpstr>Funding from a good student </vt:lpstr>
      <vt:lpstr>JuFo points</vt:lpstr>
      <vt:lpstr>Ministry KPI’s evaluation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2018-05-03T15:18:13Z</dcterms:created>
  <dcterms:modified xsi:type="dcterms:W3CDTF">2018-05-03T17:57:17Z</dcterms:modified>
</cp:coreProperties>
</file>