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63" r:id="rId2"/>
  </p:sldMasterIdLst>
  <p:notesMasterIdLst>
    <p:notesMasterId r:id="rId28"/>
  </p:notesMasterIdLst>
  <p:handoutMasterIdLst>
    <p:handoutMasterId r:id="rId29"/>
  </p:handoutMasterIdLst>
  <p:sldIdLst>
    <p:sldId id="263" r:id="rId3"/>
    <p:sldId id="376" r:id="rId4"/>
    <p:sldId id="377" r:id="rId5"/>
    <p:sldId id="348" r:id="rId6"/>
    <p:sldId id="341" r:id="rId7"/>
    <p:sldId id="383" r:id="rId8"/>
    <p:sldId id="370" r:id="rId9"/>
    <p:sldId id="347" r:id="rId10"/>
    <p:sldId id="350" r:id="rId11"/>
    <p:sldId id="357" r:id="rId12"/>
    <p:sldId id="363" r:id="rId13"/>
    <p:sldId id="384" r:id="rId14"/>
    <p:sldId id="344" r:id="rId15"/>
    <p:sldId id="346" r:id="rId16"/>
    <p:sldId id="352" r:id="rId17"/>
    <p:sldId id="385" r:id="rId18"/>
    <p:sldId id="372" r:id="rId19"/>
    <p:sldId id="371" r:id="rId20"/>
    <p:sldId id="381" r:id="rId21"/>
    <p:sldId id="373" r:id="rId22"/>
    <p:sldId id="374" r:id="rId23"/>
    <p:sldId id="375" r:id="rId24"/>
    <p:sldId id="378" r:id="rId25"/>
    <p:sldId id="379" r:id="rId26"/>
    <p:sldId id="380" r:id="rId27"/>
  </p:sldIdLst>
  <p:sldSz cx="9144000" cy="6858000" type="screen4x3"/>
  <p:notesSz cx="9872663" cy="674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4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2" autoAdjust="0"/>
    <p:restoredTop sz="93694" autoAdjust="0"/>
  </p:normalViewPr>
  <p:slideViewPr>
    <p:cSldViewPr>
      <p:cViewPr varScale="1">
        <p:scale>
          <a:sx n="112" d="100"/>
          <a:sy n="112" d="100"/>
        </p:scale>
        <p:origin x="11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512" y="-90"/>
      </p:cViewPr>
      <p:guideLst>
        <p:guide orient="horz" pos="2124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6" tIns="45477" rIns="90956" bIns="454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927" y="0"/>
            <a:ext cx="4278154" cy="33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6" tIns="45477" rIns="90956" bIns="454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05007"/>
            <a:ext cx="4278154" cy="3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6" tIns="45477" rIns="90956" bIns="454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927" y="6405007"/>
            <a:ext cx="4278154" cy="3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6" tIns="45477" rIns="90956" bIns="454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BFC915-4953-4B21-B628-DAEFDEDF5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2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154" cy="2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477" rIns="0" bIns="45477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509" y="0"/>
            <a:ext cx="4278154" cy="2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477" rIns="0" bIns="45477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2788" y="506413"/>
            <a:ext cx="3370262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355" y="3202505"/>
            <a:ext cx="7239953" cy="123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477" rIns="0" bIns="4547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5605"/>
            <a:ext cx="4278154" cy="2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477" rIns="0" bIns="45477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509" y="6465605"/>
            <a:ext cx="4278154" cy="2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477" rIns="0" bIns="45477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5FBCA43A-7ABF-44F5-A7F2-D775F945980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10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ED9B-875F-43D1-B58D-CAF83783056B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B9ABF-CA7E-4136-ACC9-295F357A6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2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1758D-F25E-487B-8947-72F0439683A1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1709-9174-43E9-8235-9DA01DD9C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7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6D7D1-448C-4670-841A-3EEE65C12EF0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30492-9B48-439F-92FB-9A27AB486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61D02-92EF-4762-9626-9354B05D03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165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2D29-4B0B-4D0F-B6AE-3C36B825E59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363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0E37C-0BC5-49AA-B0FC-4267FB4C83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3795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A78C9-459E-483B-9641-A9579CDA7F7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60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3CE9D-EEB2-4B20-8829-65B0BBBE7A0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4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37B8-744D-453F-BB19-2DAFBFE173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14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EFAD4-E600-4CB7-B2EF-4BBB14BA75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843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66C7-B106-4CC4-91D4-4FE3C8725D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851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E0597-D2DC-4210-9624-B6E36DC4CC50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FE726-0ABE-4B0B-93F1-5C57FF2A7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4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D0A9-07A5-463E-B8D7-3CF9AF638D3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2260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EBB4-6ADD-4994-857E-714141C6AFA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5831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E138B-CC8C-44F7-85CC-8CAA2AEE83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072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99D2F-8703-408F-B046-DE80FBCA72FA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B283-C0F3-4606-8F53-96A5F74B8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9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619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676400"/>
            <a:ext cx="3619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F8D36-3A82-45EB-9310-0425E3EB251F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ABE3D-A106-478A-BA11-6217CEACD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3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E1BA2-FDA9-48FF-87A8-1E971F2B8BCB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56CD-189D-40DB-8540-91DFD44C1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E617-AF6E-407E-81D6-BB6AFFD9627B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A1F93-6B4F-461B-964D-14C2374A6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82945-A4D0-4BB2-A1D9-7D100534A28B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BC3F-5EF1-4EB9-9434-FF4506D01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7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587A9-F569-4570-B706-2E2AE1DDCD5F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6101-4B2D-457D-BCD8-FEBA0FB4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9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C08F5-8E9D-4771-BD69-FAB640783644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87A91-D64D-4B69-A1DA-5E01B3FF3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8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0" y="6096000"/>
            <a:ext cx="3657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7957F31B-12D6-4DF5-BA30-0C974B5B58C4}" type="datetime1">
              <a:rPr lang="fi-FI"/>
              <a:pPr>
                <a:defRPr/>
              </a:pPr>
              <a:t>11.1.2019</a:t>
            </a:fld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509588"/>
            <a:ext cx="41148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4988" y="509588"/>
            <a:ext cx="18018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CF40582E-1DE8-4FDD-9D5A-48CAA550D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2" descr="Z:\SHARED\tutkimus\pohjat\PowerPoint_ja_Word_pohjat\Aalto_EN_Engineering_21_RGB_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2093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·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726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76400" indent="-241300" algn="l" defTabSz="957263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6130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30702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5274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9846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fi-FI" alt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fi-FI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5D7A19-1388-4D3D-A685-33DB5A4A5266}" type="datetimeFigureOut">
              <a:rPr lang="fi-FI"/>
              <a:pPr>
                <a:defRPr/>
              </a:pPr>
              <a:t>11.1.2019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89E95D-C6A2-4BFA-B35C-A3D1FF3DC96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i-FI" altLang="en-US" dirty="0" smtClean="0">
                <a:latin typeface="Arial Black" pitchFamily="34" charset="0"/>
              </a:rPr>
              <a:t>EEN-E2002 </a:t>
            </a:r>
            <a:r>
              <a:rPr lang="fi-FI" altLang="en-US" dirty="0" err="1" smtClean="0">
                <a:latin typeface="Arial Black" pitchFamily="34" charset="0"/>
              </a:rPr>
              <a:t>Combustion</a:t>
            </a:r>
            <a:r>
              <a:rPr lang="fi-FI" altLang="en-US" dirty="0" smtClean="0">
                <a:latin typeface="Arial Black" pitchFamily="34" charset="0"/>
              </a:rPr>
              <a:t> Technology</a:t>
            </a:r>
          </a:p>
          <a:p>
            <a:pPr eaLnBrk="1" hangingPunct="1"/>
            <a:r>
              <a:rPr lang="fi-FI" altLang="en-US" dirty="0" smtClean="0">
                <a:latin typeface="Arial Black" pitchFamily="34" charset="0"/>
              </a:rPr>
              <a:t>2019</a:t>
            </a:r>
            <a:endParaRPr lang="fi-FI" altLang="en-US" dirty="0" smtClean="0">
              <a:latin typeface="Arial Black" pitchFamily="34" charset="0"/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544" y="2132856"/>
            <a:ext cx="8352928" cy="1470025"/>
          </a:xfrm>
        </p:spPr>
        <p:txBody>
          <a:bodyPr/>
          <a:lstStyle/>
          <a:p>
            <a:pPr eaLnBrk="1" hangingPunct="1"/>
            <a:r>
              <a:rPr lang="fi-FI" altLang="en-US" sz="3200" dirty="0" err="1" smtClean="0">
                <a:latin typeface="Arial Black" pitchFamily="34" charset="0"/>
              </a:rPr>
              <a:t>Combustion</a:t>
            </a:r>
            <a:r>
              <a:rPr lang="fi-FI" altLang="en-US" sz="3200" dirty="0" smtClean="0">
                <a:latin typeface="Arial Black" pitchFamily="34" charset="0"/>
              </a:rPr>
              <a:t> II: </a:t>
            </a:r>
            <a:r>
              <a:rPr lang="fi-FI" altLang="en-US" sz="3200" dirty="0" err="1" smtClean="0">
                <a:latin typeface="Arial Black" pitchFamily="34" charset="0"/>
              </a:rPr>
              <a:t>Flame</a:t>
            </a:r>
            <a:r>
              <a:rPr lang="fi-FI" altLang="en-US" sz="3200" dirty="0" smtClean="0">
                <a:latin typeface="Arial Black" pitchFamily="34" charset="0"/>
              </a:rPr>
              <a:t> </a:t>
            </a:r>
            <a:r>
              <a:rPr lang="fi-FI" altLang="en-US" sz="3200" dirty="0" err="1" smtClean="0">
                <a:latin typeface="Arial Black" pitchFamily="34" charset="0"/>
              </a:rPr>
              <a:t>Development</a:t>
            </a:r>
            <a:endParaRPr lang="en-US" altLang="en-US" sz="3200" dirty="0" smtClean="0">
              <a:latin typeface="Arial Black" pitchFamily="34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87900" y="5373688"/>
            <a:ext cx="2738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i-FI" altLang="en-US" sz="1600">
                <a:latin typeface="Arial Black" pitchFamily="34" charset="0"/>
              </a:rPr>
              <a:t>D.Sc (Tech) Ossi Kaario</a:t>
            </a:r>
            <a:endParaRPr lang="en-US" altLang="en-US" sz="16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10668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64" tIns="47882" rIns="95764" bIns="47882" anchor="ctr"/>
          <a:lstStyle/>
          <a:p>
            <a:pPr algn="ctr" defTabSz="957263" eaLnBrk="1" hangingPunct="1">
              <a:defRPr/>
            </a:pPr>
            <a:r>
              <a:rPr lang="en-US" sz="2800" b="1" kern="0" dirty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Diesel combustion</a:t>
            </a:r>
          </a:p>
        </p:txBody>
      </p:sp>
      <p:pic>
        <p:nvPicPr>
          <p:cNvPr id="28675" name="Picture 2" descr="Fig.14-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73238"/>
            <a:ext cx="388302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 dirty="0" smtClean="0">
                <a:latin typeface="Arial Black" pitchFamily="34" charset="0"/>
              </a:rPr>
              <a:t>Schematic diesel flame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9351"/>
            <a:ext cx="4657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771800" y="6051550"/>
            <a:ext cx="12969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i-FI" altLang="en-US" sz="1000" dirty="0">
                <a:latin typeface="Arial Black" pitchFamily="34" charset="0"/>
              </a:rPr>
              <a:t>J. </a:t>
            </a:r>
            <a:r>
              <a:rPr lang="fi-FI" altLang="en-US" sz="1000" dirty="0" err="1">
                <a:latin typeface="Arial Black" pitchFamily="34" charset="0"/>
              </a:rPr>
              <a:t>Dec</a:t>
            </a:r>
            <a:r>
              <a:rPr lang="fi-FI" altLang="en-US" sz="1000" dirty="0">
                <a:latin typeface="Arial Black" pitchFamily="34" charset="0"/>
              </a:rPr>
              <a:t>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8229600" cy="685800"/>
          </a:xfrm>
        </p:spPr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New / Advanced Diesel combustion </a:t>
            </a:r>
            <a:br>
              <a:rPr lang="fi-FI" dirty="0" smtClean="0">
                <a:latin typeface="Arial Black" panose="020B0A04020102020204" pitchFamily="34" charset="0"/>
              </a:rPr>
            </a:br>
            <a:r>
              <a:rPr lang="fi-FI" dirty="0" smtClean="0">
                <a:latin typeface="Arial Black" panose="020B0A04020102020204" pitchFamily="34" charset="0"/>
              </a:rPr>
              <a:t>processes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HCCI = Homogeneous Charge Compression Ignition</a:t>
            </a:r>
          </a:p>
          <a:p>
            <a:pPr lvl="1"/>
            <a:r>
              <a:rPr lang="fi-FI" dirty="0" smtClean="0">
                <a:latin typeface="Arial Black" panose="020B0A04020102020204" pitchFamily="34" charset="0"/>
              </a:rPr>
              <a:t>Very early fuel injection. Problems with ignition control. Typically strong EGR used.</a:t>
            </a:r>
          </a:p>
          <a:p>
            <a:pPr lvl="1"/>
            <a:endParaRPr lang="fi-FI" dirty="0" smtClean="0">
              <a:latin typeface="Arial Black" panose="020B0A04020102020204" pitchFamily="34" charset="0"/>
            </a:endParaRPr>
          </a:p>
          <a:p>
            <a:r>
              <a:rPr lang="fi-FI" dirty="0" smtClean="0">
                <a:latin typeface="Arial Black" panose="020B0A04020102020204" pitchFamily="34" charset="0"/>
              </a:rPr>
              <a:t>PCCI or PCI = Premixed Charge Compression Ignition / 			Premixed Compression Ignition</a:t>
            </a:r>
          </a:p>
          <a:p>
            <a:pPr lvl="1"/>
            <a:r>
              <a:rPr lang="fi-FI" dirty="0">
                <a:latin typeface="Arial Black" panose="020B0A04020102020204" pitchFamily="34" charset="0"/>
              </a:rPr>
              <a:t>E</a:t>
            </a:r>
            <a:r>
              <a:rPr lang="fi-FI" dirty="0" smtClean="0">
                <a:latin typeface="Arial Black" panose="020B0A04020102020204" pitchFamily="34" charset="0"/>
              </a:rPr>
              <a:t>arly </a:t>
            </a:r>
            <a:r>
              <a:rPr lang="fi-FI" dirty="0">
                <a:latin typeface="Arial Black" panose="020B0A04020102020204" pitchFamily="34" charset="0"/>
              </a:rPr>
              <a:t>fuel </a:t>
            </a:r>
            <a:r>
              <a:rPr lang="fi-FI" dirty="0" smtClean="0">
                <a:latin typeface="Arial Black" panose="020B0A04020102020204" pitchFamily="34" charset="0"/>
              </a:rPr>
              <a:t>injection (later than in HCCI). </a:t>
            </a:r>
            <a:r>
              <a:rPr lang="fi-FI" dirty="0">
                <a:latin typeface="Arial Black" panose="020B0A04020102020204" pitchFamily="34" charset="0"/>
              </a:rPr>
              <a:t>Problems with ignition control. Typically strong EGR used.</a:t>
            </a:r>
          </a:p>
          <a:p>
            <a:endParaRPr lang="fi-FI" dirty="0" smtClean="0">
              <a:latin typeface="Arial Black" panose="020B0A04020102020204" pitchFamily="34" charset="0"/>
            </a:endParaRPr>
          </a:p>
          <a:p>
            <a:r>
              <a:rPr lang="fi-FI" dirty="0" smtClean="0">
                <a:latin typeface="Arial Black" panose="020B0A04020102020204" pitchFamily="34" charset="0"/>
              </a:rPr>
              <a:t>RCCI = Reactivity Controlled Compression Ignition</a:t>
            </a:r>
          </a:p>
          <a:p>
            <a:pPr lvl="1"/>
            <a:r>
              <a:rPr lang="fi-FI" dirty="0" smtClean="0">
                <a:latin typeface="Arial Black" panose="020B0A04020102020204" pitchFamily="34" charset="0"/>
              </a:rPr>
              <a:t>Two different fuels of different reactivity used. Ignition delay is controlled by the low-high reactivity fuels.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Std vs HCCI Diesel combustion</a:t>
            </a:r>
          </a:p>
        </p:txBody>
      </p:sp>
      <p:pic>
        <p:nvPicPr>
          <p:cNvPr id="31747" name="Picture 4" descr="diesel_vs_hc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72485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Gasoline engine combustion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76400"/>
            <a:ext cx="4968875" cy="4267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Otto combustion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Turbulent premixed combustion</a:t>
            </a:r>
          </a:p>
          <a:p>
            <a:pPr eaLnBrk="1" hangingPunct="1"/>
            <a:r>
              <a:rPr lang="fi-FI" altLang="en-US" dirty="0" smtClean="0">
                <a:latin typeface="Arial Black" pitchFamily="34" charset="0"/>
              </a:rPr>
              <a:t>Fuel injection takes place much before combustion</a:t>
            </a:r>
            <a:endParaRPr lang="en-US" altLang="en-US" dirty="0" smtClean="0">
              <a:latin typeface="Arial Black" pitchFamily="34" charset="0"/>
            </a:endParaRP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Stoichiometric or lean combustion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Problems in efficiency due to low compression ratio and at low load due to pumping losses (choking)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High combustion temperature </a:t>
            </a:r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 NOx emissions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High octane fuel that resists auto-ignition and evaporates easily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Catalyst removes nitrogen oxides</a:t>
            </a:r>
            <a:endParaRPr lang="en-US" altLang="en-US" dirty="0" smtClean="0">
              <a:latin typeface="Arial Black" pitchFamily="34" charset="0"/>
            </a:endParaRPr>
          </a:p>
          <a:p>
            <a:pPr eaLnBrk="1" hangingPunct="1"/>
            <a:endParaRPr lang="en-US" altLang="en-US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116263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79717" y="5805487"/>
            <a:ext cx="3097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 Black" pitchFamily="34" charset="0"/>
              </a:rPr>
              <a:t>Picture from optical gasoline engine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Flame speed in Otto engines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133600"/>
            <a:ext cx="5400675" cy="4267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Flame speed in laminar combustion is close to 0.3-0.5 m/s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3000 rpm, 90% of mixture has burned in about 3.5ms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Laminar flame would have propagated about ~1.2mm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Real flame speed is in this case close to 40-times higher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Higher rotational speed </a:t>
            </a:r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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latin typeface="Arial Black" pitchFamily="34" charset="0"/>
              </a:rPr>
              <a:t>     Higher turbulence </a:t>
            </a:r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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	Increased flame area </a:t>
            </a:r>
          </a:p>
          <a:p>
            <a:pPr eaLnBrk="1" hangingPunct="1">
              <a:buFontTx/>
              <a:buNone/>
            </a:pPr>
            <a:r>
              <a:rPr lang="en-US" altLang="en-US" dirty="0" smtClean="0">
                <a:latin typeface="Arial Black" pitchFamily="34" charset="0"/>
                <a:sym typeface="Wingdings" pitchFamily="2" charset="2"/>
              </a:rPr>
              <a:t>     Faster combustion</a:t>
            </a:r>
            <a:endParaRPr lang="en-US" altLang="en-US" dirty="0" smtClean="0">
              <a:latin typeface="Arial Black" pitchFamily="34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49500"/>
            <a:ext cx="335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Diesel </a:t>
            </a:r>
            <a:r>
              <a:rPr lang="en-FI" dirty="0" smtClean="0">
                <a:latin typeface="Arial Black" panose="020B0A04020102020204" pitchFamily="34" charset="0"/>
              </a:rPr>
              <a:t>–</a:t>
            </a:r>
            <a:r>
              <a:rPr lang="fi-FI" dirty="0" smtClean="0">
                <a:latin typeface="Arial Black" panose="020B0A04020102020204" pitchFamily="34" charset="0"/>
              </a:rPr>
              <a:t> Otto Comparison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8784976" cy="4267200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			     </a:t>
            </a:r>
            <a:r>
              <a:rPr lang="fi-FI" b="1" u="sng" dirty="0" smtClean="0">
                <a:latin typeface="Arial Black" panose="020B0A04020102020204" pitchFamily="34" charset="0"/>
              </a:rPr>
              <a:t>Diesel</a:t>
            </a:r>
            <a:r>
              <a:rPr lang="fi-FI" dirty="0" smtClean="0">
                <a:latin typeface="Arial Black" panose="020B0A04020102020204" pitchFamily="34" charset="0"/>
              </a:rPr>
              <a:t>		    </a:t>
            </a:r>
            <a:r>
              <a:rPr lang="fi-FI" b="1" u="sng" dirty="0" smtClean="0">
                <a:latin typeface="Arial Black" panose="020B0A04020102020204" pitchFamily="34" charset="0"/>
              </a:rPr>
              <a:t>Otto</a:t>
            </a:r>
          </a:p>
          <a:p>
            <a:pPr marL="0" indent="0">
              <a:buNone/>
            </a:pP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latin typeface="Arial Black" panose="020B0A04020102020204" pitchFamily="34" charset="0"/>
              </a:rPr>
              <a:t>Fuel injection</a:t>
            </a:r>
            <a:r>
              <a:rPr lang="fi-FI" dirty="0" smtClean="0">
                <a:latin typeface="Arial Black" panose="020B0A04020102020204" pitchFamily="34" charset="0"/>
              </a:rPr>
              <a:t>		     Direct injection (DI)	    Intake runner / DI</a:t>
            </a:r>
          </a:p>
          <a:p>
            <a:pPr marL="0" indent="0">
              <a:buNone/>
            </a:pP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latin typeface="Arial Black" panose="020B0A04020102020204" pitchFamily="34" charset="0"/>
              </a:rPr>
              <a:t>Time between injection    </a:t>
            </a:r>
            <a:r>
              <a:rPr lang="fi-FI" dirty="0" smtClean="0">
                <a:latin typeface="Arial Black" panose="020B0A04020102020204" pitchFamily="34" charset="0"/>
              </a:rPr>
              <a:t>Very short		    Long	</a:t>
            </a:r>
          </a:p>
          <a:p>
            <a:pPr marL="0" indent="0">
              <a:buNone/>
            </a:pPr>
            <a:r>
              <a:rPr lang="fi-FI" b="1" dirty="0" smtClean="0">
                <a:latin typeface="Arial Black" panose="020B0A04020102020204" pitchFamily="34" charset="0"/>
              </a:rPr>
              <a:t> and combustion</a:t>
            </a:r>
            <a:r>
              <a:rPr lang="fi-FI" dirty="0">
                <a:latin typeface="Arial Black" panose="020B0A04020102020204" pitchFamily="34" charset="0"/>
              </a:rPr>
              <a:t>	</a:t>
            </a:r>
            <a:r>
              <a:rPr lang="fi-FI" dirty="0" smtClean="0">
                <a:latin typeface="Arial Black" panose="020B0A04020102020204" pitchFamily="34" charset="0"/>
              </a:rPr>
              <a:t>		</a:t>
            </a:r>
          </a:p>
          <a:p>
            <a:pPr marL="0" indent="0">
              <a:buNone/>
            </a:pP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latin typeface="Arial Black" panose="020B0A04020102020204" pitchFamily="34" charset="0"/>
              </a:rPr>
              <a:t>Ignition</a:t>
            </a:r>
            <a:r>
              <a:rPr lang="fi-FI" dirty="0" smtClean="0">
                <a:latin typeface="Arial Black" panose="020B0A04020102020204" pitchFamily="34" charset="0"/>
              </a:rPr>
              <a:t>		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smtClean="0">
                <a:latin typeface="Arial Black" panose="020B0A04020102020204" pitchFamily="34" charset="0"/>
              </a:rPr>
              <a:t> 	     Auto ignition	     Spark</a:t>
            </a:r>
          </a:p>
          <a:p>
            <a:pPr marL="0" indent="0">
              <a:buNone/>
            </a:pP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b="1" dirty="0" smtClean="0">
                <a:latin typeface="Arial Black" panose="020B0A04020102020204" pitchFamily="34" charset="0"/>
              </a:rPr>
              <a:t>Combustion</a:t>
            </a:r>
            <a:r>
              <a:rPr lang="fi-FI" dirty="0" smtClean="0">
                <a:latin typeface="Arial Black" panose="020B0A04020102020204" pitchFamily="34" charset="0"/>
              </a:rPr>
              <a:t>		     Non-premixed	     Premixed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Group </a:t>
            </a:r>
            <a:r>
              <a:rPr lang="fi-FI" dirty="0" err="1" smtClean="0">
                <a:latin typeface="Arial Black" panose="020B0A04020102020204" pitchFamily="34" charset="0"/>
              </a:rPr>
              <a:t>work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76400"/>
            <a:ext cx="7859216" cy="4267200"/>
          </a:xfrm>
        </p:spPr>
        <p:txBody>
          <a:bodyPr/>
          <a:lstStyle/>
          <a:p>
            <a:r>
              <a:rPr lang="fi-FI" dirty="0">
                <a:latin typeface="Arial Black" panose="020B0A04020102020204" pitchFamily="34" charset="0"/>
              </a:rPr>
              <a:t>Watch </a:t>
            </a:r>
            <a:r>
              <a:rPr lang="fi-FI" dirty="0" err="1">
                <a:latin typeface="Arial Black" panose="020B0A04020102020204" pitchFamily="34" charset="0"/>
              </a:rPr>
              <a:t>videos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about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various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engine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combustion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variants</a:t>
            </a:r>
            <a:r>
              <a:rPr lang="fi-FI" dirty="0">
                <a:latin typeface="Arial Black" panose="020B0A04020102020204" pitchFamily="34" charset="0"/>
              </a:rPr>
              <a:t> (</a:t>
            </a:r>
            <a:r>
              <a:rPr lang="fi-FI" dirty="0" err="1">
                <a:latin typeface="Arial Black" panose="020B0A04020102020204" pitchFamily="34" charset="0"/>
              </a:rPr>
              <a:t>see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next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slide</a:t>
            </a:r>
            <a:r>
              <a:rPr lang="fi-FI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fi-FI" dirty="0" smtClean="0">
                <a:latin typeface="Arial Black" panose="020B0A04020102020204" pitchFamily="34" charset="0"/>
              </a:rPr>
              <a:t>In </a:t>
            </a:r>
            <a:r>
              <a:rPr lang="fi-FI" dirty="0" err="1" smtClean="0">
                <a:latin typeface="Arial Black" panose="020B0A04020102020204" pitchFamily="34" charset="0"/>
              </a:rPr>
              <a:t>groups</a:t>
            </a:r>
            <a:r>
              <a:rPr lang="fi-FI" dirty="0" smtClean="0">
                <a:latin typeface="Arial Black" panose="020B0A04020102020204" pitchFamily="34" charset="0"/>
              </a:rPr>
              <a:t>, </a:t>
            </a:r>
            <a:r>
              <a:rPr lang="fi-FI" dirty="0" err="1" smtClean="0">
                <a:latin typeface="Arial Black" panose="020B0A04020102020204" pitchFamily="34" charset="0"/>
              </a:rPr>
              <a:t>discuss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what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you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saw</a:t>
            </a:r>
            <a:r>
              <a:rPr lang="fi-FI" dirty="0" smtClean="0">
                <a:latin typeface="Arial Black" panose="020B0A04020102020204" pitchFamily="34" charset="0"/>
              </a:rPr>
              <a:t> (</a:t>
            </a:r>
            <a:r>
              <a:rPr lang="fi-FI" dirty="0" err="1" smtClean="0">
                <a:latin typeface="Arial Black" panose="020B0A04020102020204" pitchFamily="34" charset="0"/>
              </a:rPr>
              <a:t>e.g</a:t>
            </a:r>
            <a:r>
              <a:rPr lang="fi-FI" dirty="0" smtClean="0">
                <a:latin typeface="Arial Black" panose="020B0A04020102020204" pitchFamily="34" charset="0"/>
              </a:rPr>
              <a:t>. otto and diesel </a:t>
            </a:r>
            <a:r>
              <a:rPr lang="fi-FI" dirty="0" err="1" smtClean="0">
                <a:latin typeface="Arial Black" panose="020B0A04020102020204" pitchFamily="34" charset="0"/>
              </a:rPr>
              <a:t>groups</a:t>
            </a:r>
            <a:r>
              <a:rPr lang="fi-FI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fi-FI" dirty="0" err="1" smtClean="0">
                <a:latin typeface="Arial Black" panose="020B0A04020102020204" pitchFamily="34" charset="0"/>
              </a:rPr>
              <a:t>Present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your</a:t>
            </a:r>
            <a:r>
              <a:rPr lang="fi-FI" dirty="0" smtClean="0">
                <a:latin typeface="Arial Black" panose="020B0A04020102020204" pitchFamily="34" charset="0"/>
              </a:rPr>
              <a:t> main </a:t>
            </a:r>
            <a:r>
              <a:rPr lang="fi-FI" dirty="0" err="1" smtClean="0">
                <a:latin typeface="Arial Black" panose="020B0A04020102020204" pitchFamily="34" charset="0"/>
              </a:rPr>
              <a:t>observations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based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also</a:t>
            </a:r>
            <a:r>
              <a:rPr lang="fi-FI" dirty="0" smtClean="0">
                <a:latin typeface="Arial Black" panose="020B0A04020102020204" pitchFamily="34" charset="0"/>
              </a:rPr>
              <a:t> on the </a:t>
            </a:r>
            <a:r>
              <a:rPr lang="fi-FI" dirty="0" err="1" smtClean="0">
                <a:latin typeface="Arial Black" panose="020B0A04020102020204" pitchFamily="34" charset="0"/>
              </a:rPr>
              <a:t>lecture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material</a:t>
            </a:r>
            <a:r>
              <a:rPr lang="fi-FI" dirty="0" smtClean="0">
                <a:latin typeface="Arial Black" panose="020B0A04020102020204" pitchFamily="34" charset="0"/>
              </a:rPr>
              <a:t>. </a:t>
            </a:r>
            <a:r>
              <a:rPr lang="fi-FI" dirty="0" err="1" smtClean="0">
                <a:latin typeface="Arial Black" panose="020B0A04020102020204" pitchFamily="34" charset="0"/>
              </a:rPr>
              <a:t>Focus</a:t>
            </a:r>
            <a:r>
              <a:rPr lang="fi-FI" dirty="0" smtClean="0">
                <a:latin typeface="Arial Black" panose="020B0A04020102020204" pitchFamily="34" charset="0"/>
              </a:rPr>
              <a:t> on </a:t>
            </a:r>
            <a:r>
              <a:rPr lang="fi-FI" dirty="0" err="1" smtClean="0">
                <a:latin typeface="Arial Black" panose="020B0A04020102020204" pitchFamily="34" charset="0"/>
              </a:rPr>
              <a:t>topics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like</a:t>
            </a:r>
            <a:endParaRPr lang="fi-FI" dirty="0" smtClean="0">
              <a:latin typeface="Arial Black" panose="020B0A04020102020204" pitchFamily="34" charset="0"/>
            </a:endParaRPr>
          </a:p>
          <a:p>
            <a:pPr lvl="1"/>
            <a:r>
              <a:rPr lang="fi-FI" dirty="0" err="1" smtClean="0">
                <a:latin typeface="Arial Black" panose="020B0A04020102020204" pitchFamily="34" charset="0"/>
              </a:rPr>
              <a:t>Initial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situation</a:t>
            </a:r>
            <a:endParaRPr lang="fi-FI" dirty="0" smtClean="0">
              <a:latin typeface="Arial Black" panose="020B0A04020102020204" pitchFamily="34" charset="0"/>
            </a:endParaRPr>
          </a:p>
          <a:p>
            <a:pPr lvl="1"/>
            <a:r>
              <a:rPr lang="fi-FI" dirty="0" err="1" smtClean="0">
                <a:latin typeface="Arial Black" panose="020B0A04020102020204" pitchFamily="34" charset="0"/>
              </a:rPr>
              <a:t>Mixture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preparation</a:t>
            </a:r>
            <a:endParaRPr lang="fi-FI" dirty="0" smtClean="0">
              <a:latin typeface="Arial Black" panose="020B0A04020102020204" pitchFamily="34" charset="0"/>
            </a:endParaRPr>
          </a:p>
          <a:p>
            <a:pPr lvl="1"/>
            <a:r>
              <a:rPr lang="fi-FI" dirty="0" err="1" smtClean="0">
                <a:latin typeface="Arial Black" panose="020B0A04020102020204" pitchFamily="34" charset="0"/>
              </a:rPr>
              <a:t>Flame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type</a:t>
            </a:r>
            <a:endParaRPr lang="fi-FI" dirty="0" smtClean="0">
              <a:latin typeface="Arial Black" panose="020B0A04020102020204" pitchFamily="34" charset="0"/>
            </a:endParaRPr>
          </a:p>
          <a:p>
            <a:pPr lvl="1"/>
            <a:r>
              <a:rPr lang="fi-FI" sz="1800" b="1" u="sng" dirty="0" smtClean="0">
                <a:latin typeface="Arial Black" panose="020B0A04020102020204" pitchFamily="34" charset="0"/>
              </a:rPr>
              <a:t>How is the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combustion</a:t>
            </a:r>
            <a:r>
              <a:rPr lang="fi-FI" sz="1800" b="1" u="sng" dirty="0" smtClean="0">
                <a:latin typeface="Arial Black" panose="020B0A04020102020204" pitchFamily="34" charset="0"/>
              </a:rPr>
              <a:t>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proceeding</a:t>
            </a:r>
            <a:r>
              <a:rPr lang="fi-FI" sz="1800" b="1" u="sng" dirty="0" smtClean="0">
                <a:latin typeface="Arial Black" panose="020B0A04020102020204" pitchFamily="34" charset="0"/>
              </a:rPr>
              <a:t> in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each</a:t>
            </a:r>
            <a:r>
              <a:rPr lang="fi-FI" sz="1800" b="1" u="sng" dirty="0" smtClean="0">
                <a:latin typeface="Arial Black" panose="020B0A04020102020204" pitchFamily="34" charset="0"/>
              </a:rPr>
              <a:t> case ?</a:t>
            </a:r>
          </a:p>
          <a:p>
            <a:pPr lvl="2"/>
            <a:r>
              <a:rPr lang="fi-FI" b="1" dirty="0" err="1" smtClean="0">
                <a:latin typeface="Arial Black" panose="020B0A04020102020204" pitchFamily="34" charset="0"/>
              </a:rPr>
              <a:t>Draw</a:t>
            </a:r>
            <a:r>
              <a:rPr lang="fi-FI" b="1" dirty="0" smtClean="0">
                <a:latin typeface="Arial Black" panose="020B0A04020102020204" pitchFamily="34" charset="0"/>
              </a:rPr>
              <a:t> the </a:t>
            </a:r>
            <a:r>
              <a:rPr lang="fi-FI" b="1" dirty="0" err="1" smtClean="0">
                <a:latin typeface="Arial Black" panose="020B0A04020102020204" pitchFamily="34" charset="0"/>
              </a:rPr>
              <a:t>combustion</a:t>
            </a:r>
            <a:r>
              <a:rPr lang="fi-FI" b="1" dirty="0" smtClean="0">
                <a:latin typeface="Arial Black" panose="020B0A04020102020204" pitchFamily="34" charset="0"/>
              </a:rPr>
              <a:t> </a:t>
            </a:r>
            <a:r>
              <a:rPr lang="fi-FI" b="1" dirty="0" err="1" smtClean="0">
                <a:latin typeface="Arial Black" panose="020B0A04020102020204" pitchFamily="34" charset="0"/>
              </a:rPr>
              <a:t>schematically</a:t>
            </a:r>
            <a:r>
              <a:rPr lang="fi-FI" b="1" dirty="0" smtClean="0">
                <a:latin typeface="Arial Black" panose="020B0A04020102020204" pitchFamily="34" charset="0"/>
              </a:rPr>
              <a:t> at </a:t>
            </a:r>
            <a:r>
              <a:rPr lang="fi-FI" b="1" dirty="0" err="1" smtClean="0">
                <a:latin typeface="Arial Black" panose="020B0A04020102020204" pitchFamily="34" charset="0"/>
              </a:rPr>
              <a:t>two</a:t>
            </a:r>
            <a:r>
              <a:rPr lang="fi-FI" b="1" dirty="0" smtClean="0">
                <a:latin typeface="Arial Black" panose="020B0A04020102020204" pitchFamily="34" charset="0"/>
              </a:rPr>
              <a:t> </a:t>
            </a:r>
            <a:r>
              <a:rPr lang="fi-FI" b="1" dirty="0" err="1" smtClean="0">
                <a:latin typeface="Arial Black" panose="020B0A04020102020204" pitchFamily="34" charset="0"/>
              </a:rPr>
              <a:t>time</a:t>
            </a:r>
            <a:r>
              <a:rPr lang="fi-FI" b="1" dirty="0" smtClean="0">
                <a:latin typeface="Arial Black" panose="020B0A04020102020204" pitchFamily="34" charset="0"/>
              </a:rPr>
              <a:t> </a:t>
            </a:r>
            <a:r>
              <a:rPr lang="fi-FI" b="1" dirty="0" err="1" smtClean="0">
                <a:latin typeface="Arial Black" panose="020B0A04020102020204" pitchFamily="34" charset="0"/>
              </a:rPr>
              <a:t>instances</a:t>
            </a:r>
            <a:r>
              <a:rPr lang="fi-FI" b="1" dirty="0" smtClean="0">
                <a:latin typeface="Arial Black" panose="020B0A04020102020204" pitchFamily="34" charset="0"/>
              </a:rPr>
              <a:t> in 2D</a:t>
            </a:r>
          </a:p>
          <a:p>
            <a:pPr lvl="1"/>
            <a:r>
              <a:rPr lang="fi-FI" sz="1800" b="1" u="sng" dirty="0" err="1" smtClean="0">
                <a:latin typeface="Arial Black" panose="020B0A04020102020204" pitchFamily="34" charset="0"/>
              </a:rPr>
              <a:t>What</a:t>
            </a:r>
            <a:r>
              <a:rPr lang="fi-FI" sz="1800" b="1" u="sng" dirty="0" smtClean="0">
                <a:latin typeface="Arial Black" panose="020B0A04020102020204" pitchFamily="34" charset="0"/>
              </a:rPr>
              <a:t>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controls</a:t>
            </a:r>
            <a:r>
              <a:rPr lang="fi-FI" sz="1800" b="1" u="sng" dirty="0" smtClean="0">
                <a:latin typeface="Arial Black" panose="020B0A04020102020204" pitchFamily="34" charset="0"/>
              </a:rPr>
              <a:t> the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combustion</a:t>
            </a:r>
            <a:r>
              <a:rPr lang="fi-FI" sz="1800" b="1" u="sng" dirty="0" smtClean="0">
                <a:latin typeface="Arial Black" panose="020B0A04020102020204" pitchFamily="34" charset="0"/>
              </a:rPr>
              <a:t> and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reaction</a:t>
            </a:r>
            <a:r>
              <a:rPr lang="fi-FI" sz="1800" b="1" u="sng" dirty="0" smtClean="0">
                <a:latin typeface="Arial Black" panose="020B0A04020102020204" pitchFamily="34" charset="0"/>
              </a:rPr>
              <a:t> </a:t>
            </a:r>
            <a:r>
              <a:rPr lang="fi-FI" sz="1800" b="1" u="sng" dirty="0" err="1" smtClean="0">
                <a:latin typeface="Arial Black" panose="020B0A04020102020204" pitchFamily="34" charset="0"/>
              </a:rPr>
              <a:t>rate</a:t>
            </a:r>
            <a:endParaRPr lang="fi-FI" sz="1800" b="1" u="sng" dirty="0" smtClean="0">
              <a:latin typeface="Arial Black" panose="020B0A04020102020204" pitchFamily="34" charset="0"/>
            </a:endParaRPr>
          </a:p>
          <a:p>
            <a:pPr lvl="1"/>
            <a:r>
              <a:rPr lang="fi-FI" dirty="0" err="1" smtClean="0">
                <a:latin typeface="Arial Black" panose="020B0A04020102020204" pitchFamily="34" charset="0"/>
              </a:rPr>
              <a:t>Combustion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phases</a:t>
            </a:r>
            <a:endParaRPr lang="fi-FI" dirty="0" smtClean="0">
              <a:latin typeface="Arial Black" panose="020B0A04020102020204" pitchFamily="34" charset="0"/>
            </a:endParaRPr>
          </a:p>
          <a:p>
            <a:pPr marL="477837" lvl="1" indent="0">
              <a:buNone/>
            </a:pPr>
            <a:endParaRPr lang="fi-FI" dirty="0" smtClean="0">
              <a:latin typeface="Arial Black" panose="020B0A0402010202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>
                <a:latin typeface="Arial Black" panose="020B0A04020102020204" pitchFamily="34" charset="0"/>
              </a:rPr>
              <a:t>Videos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391400" cy="888504"/>
          </a:xfrm>
        </p:spPr>
        <p:txBody>
          <a:bodyPr/>
          <a:lstStyle/>
          <a:p>
            <a:r>
              <a:rPr lang="fi-FI" dirty="0">
                <a:latin typeface="Arial Black" panose="020B0A04020102020204" pitchFamily="34" charset="0"/>
              </a:rPr>
              <a:t>6 </a:t>
            </a:r>
            <a:r>
              <a:rPr lang="fi-FI" dirty="0" err="1">
                <a:latin typeface="Arial Black" panose="020B0A04020102020204" pitchFamily="34" charset="0"/>
              </a:rPr>
              <a:t>different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engine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combustion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concepts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are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presented</a:t>
            </a:r>
            <a:r>
              <a:rPr lang="fi-FI" dirty="0" smtClean="0">
                <a:latin typeface="Arial Black" panose="020B0A04020102020204" pitchFamily="34" charset="0"/>
              </a:rPr>
              <a:t>: </a:t>
            </a: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Otto (</a:t>
            </a:r>
            <a:r>
              <a:rPr lang="fi-FI" dirty="0" err="1" smtClean="0">
                <a:latin typeface="Arial Black" panose="020B0A04020102020204" pitchFamily="34" charset="0"/>
              </a:rPr>
              <a:t>gasoline</a:t>
            </a:r>
            <a:r>
              <a:rPr lang="fi-FI" dirty="0" smtClean="0">
                <a:latin typeface="Arial Black" panose="020B0A04020102020204" pitchFamily="34" charset="0"/>
              </a:rPr>
              <a:t>) </a:t>
            </a:r>
            <a:r>
              <a:rPr lang="fi-FI" dirty="0" err="1" smtClean="0">
                <a:latin typeface="Arial Black" panose="020B0A04020102020204" pitchFamily="34" charset="0"/>
              </a:rPr>
              <a:t>combustion</a:t>
            </a:r>
            <a:endParaRPr lang="fi-FI" dirty="0" smtClean="0">
              <a:latin typeface="Arial Black" panose="020B0A04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Diesel</a:t>
            </a: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HCCI (</a:t>
            </a:r>
            <a:r>
              <a:rPr lang="fi-FI" dirty="0" err="1" smtClean="0">
                <a:latin typeface="Arial Black" panose="020B0A04020102020204" pitchFamily="34" charset="0"/>
              </a:rPr>
              <a:t>homogenous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charge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compression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ignition</a:t>
            </a:r>
            <a:r>
              <a:rPr lang="fi-FI" dirty="0" smtClean="0">
                <a:latin typeface="Arial Black" panose="020B0A04020102020204" pitchFamily="34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PCI (</a:t>
            </a:r>
            <a:r>
              <a:rPr lang="fi-FI" dirty="0" err="1" smtClean="0">
                <a:latin typeface="Arial Black" panose="020B0A04020102020204" pitchFamily="34" charset="0"/>
              </a:rPr>
              <a:t>premixed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compression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ignition</a:t>
            </a:r>
            <a:r>
              <a:rPr lang="fi-FI" dirty="0" smtClean="0">
                <a:latin typeface="Arial Black" panose="020B0A04020102020204" pitchFamily="34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MK (</a:t>
            </a:r>
            <a:r>
              <a:rPr lang="fi-FI" dirty="0" err="1" smtClean="0">
                <a:latin typeface="Arial Black" panose="020B0A04020102020204" pitchFamily="34" charset="0"/>
              </a:rPr>
              <a:t>modulated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kinetics</a:t>
            </a:r>
            <a:r>
              <a:rPr lang="fi-FI" dirty="0">
                <a:latin typeface="Arial Black" panose="020B0A04020102020204" pitchFamily="34" charset="0"/>
              </a:rPr>
              <a:t>)</a:t>
            </a:r>
            <a:endParaRPr lang="fi-FI" dirty="0" smtClean="0">
              <a:latin typeface="Arial Black" panose="020B0A04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RCCI (</a:t>
            </a:r>
            <a:r>
              <a:rPr lang="fi-FI" dirty="0" err="1" smtClean="0">
                <a:latin typeface="Arial Black" panose="020B0A04020102020204" pitchFamily="34" charset="0"/>
              </a:rPr>
              <a:t>reactivity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controlled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compression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ignition</a:t>
            </a:r>
            <a:r>
              <a:rPr lang="fi-FI" dirty="0" smtClean="0">
                <a:latin typeface="Arial Black" panose="020B0A04020102020204" pitchFamily="34" charset="0"/>
              </a:rPr>
              <a:t>)</a:t>
            </a:r>
            <a:endParaRPr lang="fi-FI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dirty="0" smtClean="0">
              <a:latin typeface="Arial Black" panose="020B0A04020102020204" pitchFamily="34" charset="0"/>
            </a:endParaRPr>
          </a:p>
          <a:p>
            <a:r>
              <a:rPr lang="fi-FI" dirty="0" err="1" smtClean="0">
                <a:latin typeface="Arial Black" panose="020B0A04020102020204" pitchFamily="34" charset="0"/>
              </a:rPr>
              <a:t>Videos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are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from</a:t>
            </a:r>
            <a:r>
              <a:rPr lang="fi-FI" dirty="0" smtClean="0">
                <a:latin typeface="Arial Black" panose="020B0A04020102020204" pitchFamily="34" charset="0"/>
              </a:rPr>
              <a:t> Sandia National Laboratories, USA</a:t>
            </a:r>
            <a:endParaRPr lang="en-US" dirty="0" smtClean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http://www.sandia.gov/ecn/tutorials/visualization.php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2204864"/>
            <a:ext cx="7391400" cy="2760712"/>
          </a:xfrm>
        </p:spPr>
        <p:txBody>
          <a:bodyPr/>
          <a:lstStyle/>
          <a:p>
            <a:r>
              <a:rPr lang="fi-FI" dirty="0" err="1">
                <a:latin typeface="Arial Black" panose="020B0A04020102020204" pitchFamily="34" charset="0"/>
              </a:rPr>
              <a:t>Fully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optical</a:t>
            </a:r>
            <a:r>
              <a:rPr lang="fi-FI" dirty="0">
                <a:latin typeface="Arial Black" panose="020B0A04020102020204" pitchFamily="34" charset="0"/>
              </a:rPr>
              <a:t> (</a:t>
            </a:r>
            <a:r>
              <a:rPr lang="fi-FI" dirty="0" err="1">
                <a:latin typeface="Arial Black" panose="020B0A04020102020204" pitchFamily="34" charset="0"/>
              </a:rPr>
              <a:t>optical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imaging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possible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through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the</a:t>
            </a:r>
            <a:r>
              <a:rPr lang="fi-FI" dirty="0">
                <a:latin typeface="Arial Black" panose="020B0A04020102020204" pitchFamily="34" charset="0"/>
              </a:rPr>
              <a:t> piston and </a:t>
            </a:r>
            <a:r>
              <a:rPr lang="fi-FI" dirty="0" err="1">
                <a:latin typeface="Arial Black" panose="020B0A04020102020204" pitchFamily="34" charset="0"/>
              </a:rPr>
              <a:t>cylinder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liner</a:t>
            </a:r>
            <a:r>
              <a:rPr lang="fi-FI" dirty="0">
                <a:latin typeface="Arial Black" panose="020B0A04020102020204" pitchFamily="34" charset="0"/>
              </a:rPr>
              <a:t>)</a:t>
            </a:r>
          </a:p>
          <a:p>
            <a:r>
              <a:rPr lang="fi-FI" dirty="0" err="1">
                <a:latin typeface="Arial Black" panose="020B0A04020102020204" pitchFamily="34" charset="0"/>
              </a:rPr>
              <a:t>All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test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points</a:t>
            </a:r>
            <a:r>
              <a:rPr lang="fi-FI" dirty="0">
                <a:latin typeface="Arial Black" panose="020B0A04020102020204" pitchFamily="34" charset="0"/>
              </a:rPr>
              <a:t> made </a:t>
            </a:r>
            <a:r>
              <a:rPr lang="fi-FI" dirty="0" err="1">
                <a:latin typeface="Arial Black" panose="020B0A04020102020204" pitchFamily="34" charset="0"/>
              </a:rPr>
              <a:t>with</a:t>
            </a:r>
            <a:r>
              <a:rPr lang="fi-FI" dirty="0">
                <a:latin typeface="Arial Black" panose="020B0A04020102020204" pitchFamily="34" charset="0"/>
              </a:rPr>
              <a:t> 1200 rpm </a:t>
            </a:r>
            <a:r>
              <a:rPr lang="fi-FI" dirty="0" err="1">
                <a:latin typeface="Arial Black" panose="020B0A04020102020204" pitchFamily="34" charset="0"/>
              </a:rPr>
              <a:t>rotational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speed</a:t>
            </a:r>
            <a:endParaRPr lang="fi-FI" dirty="0">
              <a:latin typeface="Arial Black" panose="020B0A04020102020204" pitchFamily="34" charset="0"/>
            </a:endParaRPr>
          </a:p>
          <a:p>
            <a:r>
              <a:rPr lang="fi-FI" dirty="0" err="1">
                <a:latin typeface="Arial Black" panose="020B0A04020102020204" pitchFamily="34" charset="0"/>
              </a:rPr>
              <a:t>Load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load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conditions</a:t>
            </a:r>
            <a:r>
              <a:rPr lang="fi-FI" dirty="0">
                <a:latin typeface="Arial Black" panose="020B0A04020102020204" pitchFamily="34" charset="0"/>
              </a:rPr>
              <a:t> (IMEP 3.7 – 4.6 </a:t>
            </a:r>
            <a:r>
              <a:rPr lang="fi-FI" dirty="0" err="1">
                <a:latin typeface="Arial Black" panose="020B0A04020102020204" pitchFamily="34" charset="0"/>
              </a:rPr>
              <a:t>bar</a:t>
            </a:r>
            <a:r>
              <a:rPr lang="fi-FI" dirty="0">
                <a:latin typeface="Arial Black" panose="020B0A04020102020204" pitchFamily="34" charset="0"/>
              </a:rPr>
              <a:t>)</a:t>
            </a:r>
          </a:p>
          <a:p>
            <a:r>
              <a:rPr lang="fi-FI" dirty="0">
                <a:latin typeface="Arial Black" panose="020B0A04020102020204" pitchFamily="34" charset="0"/>
              </a:rPr>
              <a:t>Engine </a:t>
            </a:r>
            <a:r>
              <a:rPr lang="fi-FI" dirty="0" err="1">
                <a:latin typeface="Arial Black" panose="020B0A04020102020204" pitchFamily="34" charset="0"/>
              </a:rPr>
              <a:t>compression</a:t>
            </a:r>
            <a:r>
              <a:rPr lang="fi-FI" dirty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ratio</a:t>
            </a:r>
            <a:r>
              <a:rPr lang="fi-FI" dirty="0">
                <a:latin typeface="Arial Black" panose="020B0A04020102020204" pitchFamily="34" charset="0"/>
              </a:rPr>
              <a:t> is </a:t>
            </a:r>
            <a:r>
              <a:rPr lang="fi-FI" dirty="0" err="1">
                <a:latin typeface="Arial Black" panose="020B0A04020102020204" pitchFamily="34" charset="0"/>
              </a:rPr>
              <a:t>r</a:t>
            </a:r>
            <a:r>
              <a:rPr lang="fi-FI" baseline="-25000" dirty="0" err="1">
                <a:latin typeface="Arial Black" panose="020B0A04020102020204" pitchFamily="34" charset="0"/>
              </a:rPr>
              <a:t>c</a:t>
            </a:r>
            <a:r>
              <a:rPr lang="fi-FI" dirty="0">
                <a:latin typeface="Arial Black" panose="020B0A04020102020204" pitchFamily="34" charset="0"/>
              </a:rPr>
              <a:t> =10.75</a:t>
            </a:r>
          </a:p>
          <a:p>
            <a:endParaRPr lang="fi-FI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 bwMode="auto">
          <a:xfrm>
            <a:off x="914400" y="90872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dirty="0" err="1" smtClean="0">
                <a:latin typeface="Arial Black" panose="020B0A04020102020204" pitchFamily="34" charset="0"/>
              </a:rPr>
              <a:t>The</a:t>
            </a:r>
            <a:r>
              <a:rPr lang="fi-FI" kern="0" dirty="0" smtClean="0">
                <a:latin typeface="Arial Black" panose="020B0A04020102020204" pitchFamily="34" charset="0"/>
              </a:rPr>
              <a:t> Optical </a:t>
            </a:r>
            <a:r>
              <a:rPr lang="fi-FI" kern="0" dirty="0" err="1" smtClean="0">
                <a:latin typeface="Arial Black" panose="020B0A04020102020204" pitchFamily="34" charset="0"/>
              </a:rPr>
              <a:t>engine</a:t>
            </a:r>
            <a:r>
              <a:rPr lang="fi-FI" kern="0" dirty="0" smtClean="0">
                <a:latin typeface="Arial Black" panose="020B0A04020102020204" pitchFamily="34" charset="0"/>
              </a:rPr>
              <a:t> in </a:t>
            </a:r>
            <a:r>
              <a:rPr lang="fi-FI" kern="0" dirty="0" err="1" smtClean="0">
                <a:latin typeface="Arial Black" panose="020B0A04020102020204" pitchFamily="34" charset="0"/>
              </a:rPr>
              <a:t>the</a:t>
            </a:r>
            <a:r>
              <a:rPr lang="fi-FI" kern="0" dirty="0" smtClean="0">
                <a:latin typeface="Arial Black" panose="020B0A04020102020204" pitchFamily="34" charset="0"/>
              </a:rPr>
              <a:t> </a:t>
            </a:r>
            <a:r>
              <a:rPr lang="fi-FI" kern="0" dirty="0" err="1" smtClean="0">
                <a:latin typeface="Arial Black" panose="020B0A04020102020204" pitchFamily="34" charset="0"/>
              </a:rPr>
              <a:t>videos</a:t>
            </a:r>
            <a:endParaRPr lang="en-US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>
                <a:latin typeface="Arial Black" panose="020B0A04020102020204" pitchFamily="34" charset="0"/>
              </a:rPr>
              <a:t>Contents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060848"/>
            <a:ext cx="7391400" cy="4267200"/>
          </a:xfrm>
        </p:spPr>
        <p:txBody>
          <a:bodyPr/>
          <a:lstStyle/>
          <a:p>
            <a:r>
              <a:rPr lang="fi-FI" sz="2000" dirty="0" smtClean="0">
                <a:latin typeface="Arial Black" panose="020B0A04020102020204" pitchFamily="34" charset="0"/>
              </a:rPr>
              <a:t>Touch on Turbulence and its significance</a:t>
            </a:r>
          </a:p>
          <a:p>
            <a:pPr marL="0" indent="0">
              <a:buNone/>
            </a:pPr>
            <a:endParaRPr lang="fi-FI" sz="2000" dirty="0" smtClean="0">
              <a:latin typeface="Arial Black" panose="020B0A04020102020204" pitchFamily="34" charset="0"/>
            </a:endParaRPr>
          </a:p>
          <a:p>
            <a:r>
              <a:rPr lang="fi-FI" sz="2000" dirty="0" smtClean="0">
                <a:latin typeface="Arial Black" panose="020B0A04020102020204" pitchFamily="34" charset="0"/>
              </a:rPr>
              <a:t>Diesel and Otto cycle combustion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-SI-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462" y="1844824"/>
            <a:ext cx="300637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latin typeface="Arial Black" panose="020B0A04020102020204" pitchFamily="34" charset="0"/>
              </a:rPr>
              <a:t>Otto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combustion</a:t>
            </a:r>
            <a:endParaRPr lang="fi-FI" sz="2000" b="1" dirty="0" smtClean="0">
              <a:latin typeface="Arial Black" panose="020B0A04020102020204" pitchFamily="34" charset="0"/>
            </a:endParaRP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err="1" smtClean="0">
                <a:latin typeface="Arial Black" panose="020B0A04020102020204" pitchFamily="34" charset="0"/>
              </a:rPr>
              <a:t>-No</a:t>
            </a:r>
            <a:r>
              <a:rPr lang="fi-FI" sz="1200" dirty="0" smtClean="0">
                <a:latin typeface="Arial Black" panose="020B0A04020102020204" pitchFamily="34" charset="0"/>
              </a:rPr>
              <a:t> EGR</a:t>
            </a: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: Iso-</a:t>
            </a:r>
            <a:r>
              <a:rPr lang="fi-FI" sz="1200" dirty="0" err="1" smtClean="0">
                <a:latin typeface="Arial Black" panose="020B0A04020102020204" pitchFamily="34" charset="0"/>
              </a:rPr>
              <a:t>Octane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-High </a:t>
            </a:r>
            <a:r>
              <a:rPr lang="en-US" sz="1200" dirty="0">
                <a:latin typeface="Arial Black" panose="020B0A04020102020204" pitchFamily="34" charset="0"/>
              </a:rPr>
              <a:t>engine-out HC, CO, and NOx emissions, but low tailpipe emissions (catalyst</a:t>
            </a:r>
            <a:r>
              <a:rPr lang="en-US" sz="1200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-Peak </a:t>
            </a:r>
            <a:r>
              <a:rPr lang="en-US" sz="1200" dirty="0">
                <a:latin typeface="Arial Black" panose="020B0A04020102020204" pitchFamily="34" charset="0"/>
              </a:rPr>
              <a:t>thermal efficiency typically 30%, full load range possible</a:t>
            </a:r>
          </a:p>
        </p:txBody>
      </p:sp>
    </p:spTree>
    <p:extLst>
      <p:ext uri="{BB962C8B-B14F-4D97-AF65-F5344CB8AC3E}">
        <p14:creationId xmlns:p14="http://schemas.microsoft.com/office/powerpoint/2010/main" val="354570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-CIDI-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462" y="1844824"/>
            <a:ext cx="29343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latin typeface="Arial Black" panose="020B0A04020102020204" pitchFamily="34" charset="0"/>
              </a:rPr>
              <a:t>Diesel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combustion</a:t>
            </a:r>
            <a:endParaRPr lang="fi-FI" sz="2000" b="1" dirty="0" smtClean="0">
              <a:latin typeface="Arial Black" panose="020B0A04020102020204" pitchFamily="34" charset="0"/>
            </a:endParaRP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err="1" smtClean="0">
                <a:latin typeface="Arial Black" panose="020B0A04020102020204" pitchFamily="34" charset="0"/>
              </a:rPr>
              <a:t>-No</a:t>
            </a:r>
            <a:r>
              <a:rPr lang="fi-FI" sz="1200" dirty="0" smtClean="0">
                <a:latin typeface="Arial Black" panose="020B0A04020102020204" pitchFamily="34" charset="0"/>
              </a:rPr>
              <a:t> EGR</a:t>
            </a: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: n-</a:t>
            </a:r>
            <a:r>
              <a:rPr lang="fi-FI" sz="1200" dirty="0" err="1" smtClean="0">
                <a:latin typeface="Arial Black" panose="020B0A04020102020204" pitchFamily="34" charset="0"/>
              </a:rPr>
              <a:t>heptane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-’</a:t>
            </a:r>
            <a:r>
              <a:rPr lang="fi-FI" sz="1200" dirty="0" err="1" smtClean="0">
                <a:latin typeface="Arial Black" panose="020B0A04020102020204" pitchFamily="34" charset="0"/>
              </a:rPr>
              <a:t>Normal</a:t>
            </a:r>
            <a:r>
              <a:rPr lang="fi-FI" sz="1200" dirty="0" smtClean="0">
                <a:latin typeface="Arial Black" panose="020B0A04020102020204" pitchFamily="34" charset="0"/>
              </a:rPr>
              <a:t>’ 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close</a:t>
            </a:r>
            <a:r>
              <a:rPr lang="fi-FI" sz="1200" dirty="0" smtClean="0">
                <a:latin typeface="Arial Black" panose="020B0A04020102020204" pitchFamily="34" charset="0"/>
              </a:rPr>
              <a:t> to TDC</a:t>
            </a: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-High </a:t>
            </a:r>
            <a:r>
              <a:rPr lang="en-US" sz="1200" dirty="0">
                <a:latin typeface="Arial Black" panose="020B0A04020102020204" pitchFamily="34" charset="0"/>
              </a:rPr>
              <a:t>engine-out and tailpipe PM and NOx emissions (3-way catalyst not possible</a:t>
            </a:r>
            <a:r>
              <a:rPr lang="en-US" sz="1200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-Peak </a:t>
            </a:r>
            <a:r>
              <a:rPr lang="en-US" sz="1200" dirty="0">
                <a:latin typeface="Arial Black" panose="020B0A04020102020204" pitchFamily="34" charset="0"/>
              </a:rPr>
              <a:t>thermal efficiency typically 40-45%, full load range possible</a:t>
            </a:r>
          </a:p>
        </p:txBody>
      </p:sp>
    </p:spTree>
    <p:extLst>
      <p:ext uri="{BB962C8B-B14F-4D97-AF65-F5344CB8AC3E}">
        <p14:creationId xmlns:p14="http://schemas.microsoft.com/office/powerpoint/2010/main" val="31745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-HCCI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462" y="1844824"/>
            <a:ext cx="293437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latin typeface="Arial Black" panose="020B0A04020102020204" pitchFamily="34" charset="0"/>
              </a:rPr>
              <a:t>HCCI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combustion</a:t>
            </a:r>
            <a:endParaRPr lang="fi-FI" sz="2000" b="1" dirty="0" smtClean="0">
              <a:latin typeface="Arial Black" panose="020B0A04020102020204" pitchFamily="34" charset="0"/>
            </a:endParaRP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err="1" smtClean="0">
                <a:latin typeface="Arial Black" panose="020B0A04020102020204" pitchFamily="34" charset="0"/>
              </a:rPr>
              <a:t>-No</a:t>
            </a:r>
            <a:r>
              <a:rPr lang="fi-FI" sz="1200" dirty="0" smtClean="0">
                <a:latin typeface="Arial Black" panose="020B0A04020102020204" pitchFamily="34" charset="0"/>
              </a:rPr>
              <a:t> EGR</a:t>
            </a: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: </a:t>
            </a:r>
            <a:r>
              <a:rPr lang="fi-FI" sz="1200" dirty="0" err="1" smtClean="0">
                <a:latin typeface="Arial Black" panose="020B0A04020102020204" pitchFamily="34" charset="0"/>
              </a:rPr>
              <a:t>Primary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>
                <a:latin typeface="Arial Black" panose="020B0A04020102020204" pitchFamily="34" charset="0"/>
              </a:rPr>
              <a:t>R</a:t>
            </a:r>
            <a:r>
              <a:rPr lang="fi-FI" sz="1200" dirty="0" err="1" smtClean="0">
                <a:latin typeface="Arial Black" panose="020B0A04020102020204" pitchFamily="34" charset="0"/>
              </a:rPr>
              <a:t>eference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>
                <a:latin typeface="Arial Black" panose="020B0A04020102020204" pitchFamily="34" charset="0"/>
              </a:rPr>
              <a:t>F</a:t>
            </a:r>
            <a:r>
              <a:rPr lang="fi-FI" sz="1200" dirty="0" err="1" smtClean="0">
                <a:latin typeface="Arial Black" panose="020B0A04020102020204" pitchFamily="34" charset="0"/>
              </a:rPr>
              <a:t>uel</a:t>
            </a:r>
            <a:r>
              <a:rPr lang="fi-FI" sz="1200" dirty="0" smtClean="0">
                <a:latin typeface="Arial Black" panose="020B0A04020102020204" pitchFamily="34" charset="0"/>
              </a:rPr>
              <a:t> (PRF) </a:t>
            </a:r>
            <a:r>
              <a:rPr lang="fi-FI" sz="1200" dirty="0" err="1" smtClean="0">
                <a:latin typeface="Arial Black" panose="020B0A04020102020204" pitchFamily="34" charset="0"/>
              </a:rPr>
              <a:t>mixture</a:t>
            </a:r>
            <a:r>
              <a:rPr lang="fi-FI" sz="1200" dirty="0" smtClean="0">
                <a:latin typeface="Arial Black" panose="020B0A04020102020204" pitchFamily="34" charset="0"/>
              </a:rPr>
              <a:t> PRF57.</a:t>
            </a:r>
          </a:p>
          <a:p>
            <a:r>
              <a:rPr lang="fi-FI" sz="1200" dirty="0" smtClean="0">
                <a:latin typeface="Arial Black" panose="020B0A04020102020204" pitchFamily="34" charset="0"/>
              </a:rPr>
              <a:t>PRF is a </a:t>
            </a:r>
            <a:r>
              <a:rPr lang="fi-FI" sz="1200" dirty="0" err="1" smtClean="0">
                <a:latin typeface="Arial Black" panose="020B0A04020102020204" pitchFamily="34" charset="0"/>
              </a:rPr>
              <a:t>mixture</a:t>
            </a:r>
            <a:r>
              <a:rPr lang="fi-FI" sz="1200" dirty="0" smtClean="0">
                <a:latin typeface="Arial Black" panose="020B0A04020102020204" pitchFamily="34" charset="0"/>
              </a:rPr>
              <a:t> of iso-</a:t>
            </a:r>
            <a:r>
              <a:rPr lang="fi-FI" sz="1200" dirty="0" err="1" smtClean="0">
                <a:latin typeface="Arial Black" panose="020B0A04020102020204" pitchFamily="34" charset="0"/>
              </a:rPr>
              <a:t>octane</a:t>
            </a:r>
            <a:r>
              <a:rPr lang="fi-FI" sz="1200" dirty="0" smtClean="0">
                <a:latin typeface="Arial Black" panose="020B0A04020102020204" pitchFamily="34" charset="0"/>
              </a:rPr>
              <a:t> and n-</a:t>
            </a:r>
            <a:r>
              <a:rPr lang="fi-FI" sz="1200" dirty="0" err="1" smtClean="0">
                <a:latin typeface="Arial Black" panose="020B0A04020102020204" pitchFamily="34" charset="0"/>
              </a:rPr>
              <a:t>heptane</a:t>
            </a:r>
            <a:r>
              <a:rPr lang="fi-FI" sz="1200" dirty="0" smtClean="0">
                <a:latin typeface="Arial Black" panose="020B0A04020102020204" pitchFamily="34" charset="0"/>
              </a:rPr>
              <a:t>.</a:t>
            </a: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Very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early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-Low </a:t>
            </a:r>
            <a:r>
              <a:rPr lang="en-US" sz="1200" dirty="0">
                <a:latin typeface="Arial Black" panose="020B0A04020102020204" pitchFamily="34" charset="0"/>
              </a:rPr>
              <a:t>engine-out PM and NOx emissions, high CO and HC </a:t>
            </a:r>
            <a:r>
              <a:rPr lang="en-US" sz="1200" dirty="0" smtClean="0">
                <a:latin typeface="Arial Black" panose="020B0A04020102020204" pitchFamily="34" charset="0"/>
              </a:rPr>
              <a:t>emissions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-High </a:t>
            </a:r>
            <a:r>
              <a:rPr lang="en-US" sz="1200" dirty="0">
                <a:latin typeface="Arial Black" panose="020B0A04020102020204" pitchFamily="34" charset="0"/>
              </a:rPr>
              <a:t>efficiency (~50%), limited to lower loads unless EGR and/or high boost</a:t>
            </a:r>
          </a:p>
        </p:txBody>
      </p:sp>
    </p:spTree>
    <p:extLst>
      <p:ext uri="{BB962C8B-B14F-4D97-AF65-F5344CB8AC3E}">
        <p14:creationId xmlns:p14="http://schemas.microsoft.com/office/powerpoint/2010/main" val="14910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-PCI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62" y="1844824"/>
            <a:ext cx="29343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>
                <a:latin typeface="Arial Black" panose="020B0A04020102020204" pitchFamily="34" charset="0"/>
              </a:rPr>
              <a:t>Premixed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Compression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Ignition</a:t>
            </a:r>
            <a:r>
              <a:rPr lang="fi-FI" sz="2000" b="1" dirty="0" smtClean="0">
                <a:latin typeface="Arial Black" panose="020B0A04020102020204" pitchFamily="34" charset="0"/>
              </a:rPr>
              <a:t> (PCI)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combustion</a:t>
            </a:r>
            <a:endParaRPr lang="fi-FI" sz="2000" b="1" dirty="0" smtClean="0">
              <a:latin typeface="Arial Black" panose="020B0A04020102020204" pitchFamily="34" charset="0"/>
            </a:endParaRP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Strong</a:t>
            </a:r>
            <a:r>
              <a:rPr lang="fi-FI" sz="1200" dirty="0" smtClean="0">
                <a:latin typeface="Arial Black" panose="020B0A04020102020204" pitchFamily="34" charset="0"/>
              </a:rPr>
              <a:t> EGR </a:t>
            </a:r>
            <a:r>
              <a:rPr lang="fi-FI" sz="1200" dirty="0" err="1" smtClean="0">
                <a:latin typeface="Arial Black" panose="020B0A04020102020204" pitchFamily="34" charset="0"/>
              </a:rPr>
              <a:t>used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: n-</a:t>
            </a:r>
            <a:r>
              <a:rPr lang="fi-FI" sz="1200" dirty="0" err="1" smtClean="0">
                <a:latin typeface="Arial Black" panose="020B0A04020102020204" pitchFamily="34" charset="0"/>
              </a:rPr>
              <a:t>heptane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>
                <a:latin typeface="Arial Black" panose="020B0A04020102020204" pitchFamily="34" charset="0"/>
              </a:rPr>
              <a:t>E</a:t>
            </a:r>
            <a:r>
              <a:rPr lang="fi-FI" sz="1200" dirty="0" err="1" smtClean="0">
                <a:latin typeface="Arial Black" panose="020B0A04020102020204" pitchFamily="34" charset="0"/>
              </a:rPr>
              <a:t>arly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r>
              <a:rPr lang="fi-FI" sz="1200" dirty="0" smtClean="0">
                <a:latin typeface="Arial Black" panose="020B0A04020102020204" pitchFamily="34" charset="0"/>
              </a:rPr>
              <a:t> (-25 cad)</a:t>
            </a: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-Low </a:t>
            </a:r>
            <a:r>
              <a:rPr lang="en-US" sz="1200" dirty="0">
                <a:latin typeface="Arial Black" panose="020B0A04020102020204" pitchFamily="34" charset="0"/>
              </a:rPr>
              <a:t>engine-out PM and NOx emissions, high CO and HC </a:t>
            </a:r>
            <a:r>
              <a:rPr lang="en-US" sz="1200" dirty="0" smtClean="0">
                <a:latin typeface="Arial Black" panose="020B0A04020102020204" pitchFamily="34" charset="0"/>
              </a:rPr>
              <a:t>emissions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-Wall-wetting </a:t>
            </a:r>
            <a:r>
              <a:rPr lang="en-US" sz="1200" dirty="0">
                <a:latin typeface="Arial Black" panose="020B0A04020102020204" pitchFamily="34" charset="0"/>
              </a:rPr>
              <a:t>can be problematic (with diesel fuel), limited to lower loads</a:t>
            </a:r>
          </a:p>
        </p:txBody>
      </p:sp>
    </p:spTree>
    <p:extLst>
      <p:ext uri="{BB962C8B-B14F-4D97-AF65-F5344CB8AC3E}">
        <p14:creationId xmlns:p14="http://schemas.microsoft.com/office/powerpoint/2010/main" val="91456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-MK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62" y="1844824"/>
            <a:ext cx="293437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>
                <a:latin typeface="Arial Black" panose="020B0A04020102020204" pitchFamily="34" charset="0"/>
              </a:rPr>
              <a:t>Modulated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Kinetics</a:t>
            </a:r>
            <a:r>
              <a:rPr lang="fi-FI" sz="2000" b="1" dirty="0" smtClean="0">
                <a:latin typeface="Arial Black" panose="020B0A04020102020204" pitchFamily="34" charset="0"/>
              </a:rPr>
              <a:t> (MK) – </a:t>
            </a:r>
            <a:r>
              <a:rPr lang="fi-FI" sz="2000" b="1" dirty="0" err="1" smtClean="0">
                <a:latin typeface="Arial Black" panose="020B0A04020102020204" pitchFamily="34" charset="0"/>
              </a:rPr>
              <a:t>late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injection</a:t>
            </a:r>
            <a:endParaRPr lang="fi-FI" sz="2000" b="1" dirty="0" smtClean="0">
              <a:latin typeface="Arial Black" panose="020B0A04020102020204" pitchFamily="34" charset="0"/>
            </a:endParaRP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Strong</a:t>
            </a:r>
            <a:r>
              <a:rPr lang="fi-FI" sz="1200" dirty="0" smtClean="0">
                <a:latin typeface="Arial Black" panose="020B0A04020102020204" pitchFamily="34" charset="0"/>
              </a:rPr>
              <a:t> EGR </a:t>
            </a:r>
            <a:r>
              <a:rPr lang="fi-FI" sz="1200" dirty="0" err="1" smtClean="0">
                <a:latin typeface="Arial Black" panose="020B0A04020102020204" pitchFamily="34" charset="0"/>
              </a:rPr>
              <a:t>used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Fuel</a:t>
            </a:r>
            <a:r>
              <a:rPr lang="fi-FI" sz="1200" dirty="0" smtClean="0">
                <a:latin typeface="Arial Black" panose="020B0A04020102020204" pitchFamily="34" charset="0"/>
              </a:rPr>
              <a:t>: n-</a:t>
            </a:r>
            <a:r>
              <a:rPr lang="fi-FI" sz="1200" dirty="0" err="1" smtClean="0">
                <a:latin typeface="Arial Black" panose="020B0A04020102020204" pitchFamily="34" charset="0"/>
              </a:rPr>
              <a:t>heptane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Late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r>
              <a:rPr lang="fi-FI" sz="1200" dirty="0" smtClean="0">
                <a:latin typeface="Arial Black" panose="020B0A04020102020204" pitchFamily="34" charset="0"/>
              </a:rPr>
              <a:t> (+3 cad)</a:t>
            </a: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-Low </a:t>
            </a:r>
            <a:r>
              <a:rPr lang="en-US" sz="1200" dirty="0">
                <a:latin typeface="Arial Black" panose="020B0A04020102020204" pitchFamily="34" charset="0"/>
              </a:rPr>
              <a:t>engine-out PM and NOx emissions, high CO and HC </a:t>
            </a:r>
            <a:r>
              <a:rPr lang="en-US" sz="1200" dirty="0" smtClean="0">
                <a:latin typeface="Arial Black" panose="020B0A04020102020204" pitchFamily="34" charset="0"/>
              </a:rPr>
              <a:t>emissions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-Less </a:t>
            </a:r>
            <a:r>
              <a:rPr lang="en-US" sz="1200" dirty="0">
                <a:latin typeface="Arial Black" panose="020B0A04020102020204" pitchFamily="34" charset="0"/>
              </a:rPr>
              <a:t>wall wetting than PCI, lower efficiency (combustion phasing), limited to lower loads</a:t>
            </a:r>
          </a:p>
        </p:txBody>
      </p:sp>
    </p:spTree>
    <p:extLst>
      <p:ext uri="{BB962C8B-B14F-4D97-AF65-F5344CB8AC3E}">
        <p14:creationId xmlns:p14="http://schemas.microsoft.com/office/powerpoint/2010/main" val="33899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-RCCI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000" y="72000"/>
            <a:ext cx="50292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62" y="1844824"/>
            <a:ext cx="29343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err="1" smtClean="0">
                <a:latin typeface="Arial Black" panose="020B0A04020102020204" pitchFamily="34" charset="0"/>
              </a:rPr>
              <a:t>Reactivity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Controlled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Compression</a:t>
            </a:r>
            <a:r>
              <a:rPr lang="fi-FI" sz="2000" b="1" dirty="0" smtClean="0">
                <a:latin typeface="Arial Black" panose="020B0A04020102020204" pitchFamily="34" charset="0"/>
              </a:rPr>
              <a:t> </a:t>
            </a:r>
            <a:r>
              <a:rPr lang="fi-FI" sz="2000" b="1" dirty="0" err="1" smtClean="0">
                <a:latin typeface="Arial Black" panose="020B0A04020102020204" pitchFamily="34" charset="0"/>
              </a:rPr>
              <a:t>Ignition</a:t>
            </a:r>
            <a:r>
              <a:rPr lang="fi-FI" sz="2000" b="1" dirty="0" smtClean="0">
                <a:latin typeface="Arial Black" panose="020B0A04020102020204" pitchFamily="34" charset="0"/>
              </a:rPr>
              <a:t> (RCCI)</a:t>
            </a:r>
          </a:p>
          <a:p>
            <a:endParaRPr lang="fi-FI" sz="2000" b="1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-No EGR </a:t>
            </a:r>
            <a:r>
              <a:rPr lang="fi-FI" sz="1200" dirty="0" err="1" smtClean="0">
                <a:latin typeface="Arial Black" panose="020B0A04020102020204" pitchFamily="34" charset="0"/>
              </a:rPr>
              <a:t>used</a:t>
            </a:r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-Fuels: iso-octane (early injection) and direct injection of n-heptane</a:t>
            </a:r>
            <a:r>
              <a:rPr lang="fi-FI" sz="1200" dirty="0">
                <a:latin typeface="Arial Black" panose="020B0A04020102020204" pitchFamily="34" charset="0"/>
              </a:rPr>
              <a:t>.</a:t>
            </a: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endParaRPr lang="fi-FI" sz="1200" dirty="0" smtClean="0">
              <a:latin typeface="Arial Black" panose="020B0A04020102020204" pitchFamily="34" charset="0"/>
            </a:endParaRPr>
          </a:p>
          <a:p>
            <a:r>
              <a:rPr lang="fi-FI" sz="1200" dirty="0" smtClean="0">
                <a:latin typeface="Arial Black" panose="020B0A04020102020204" pitchFamily="34" charset="0"/>
              </a:rPr>
              <a:t>-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r>
              <a:rPr lang="fi-FI" sz="1200" dirty="0" smtClean="0">
                <a:latin typeface="Arial Black" panose="020B0A04020102020204" pitchFamily="34" charset="0"/>
              </a:rPr>
              <a:t> in </a:t>
            </a:r>
            <a:r>
              <a:rPr lang="fi-FI" sz="1200" dirty="0" err="1" smtClean="0">
                <a:latin typeface="Arial Black" panose="020B0A04020102020204" pitchFamily="34" charset="0"/>
              </a:rPr>
              <a:t>multiple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steps</a:t>
            </a:r>
            <a:r>
              <a:rPr lang="fi-FI" sz="1200" dirty="0" smtClean="0">
                <a:latin typeface="Arial Black" panose="020B0A04020102020204" pitchFamily="34" charset="0"/>
              </a:rPr>
              <a:t> (GDI  </a:t>
            </a:r>
            <a:br>
              <a:rPr lang="fi-FI" sz="1200" dirty="0" smtClean="0">
                <a:latin typeface="Arial Black" panose="020B0A04020102020204" pitchFamily="34" charset="0"/>
              </a:rPr>
            </a:b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type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injection</a:t>
            </a:r>
            <a:r>
              <a:rPr lang="fi-FI" sz="1200" dirty="0" smtClean="0">
                <a:latin typeface="Arial Black" panose="020B0A04020102020204" pitchFamily="34" charset="0"/>
              </a:rPr>
              <a:t> </a:t>
            </a:r>
            <a:r>
              <a:rPr lang="fi-FI" sz="1200" dirty="0" err="1" smtClean="0">
                <a:latin typeface="Arial Black" panose="020B0A04020102020204" pitchFamily="34" charset="0"/>
              </a:rPr>
              <a:t>first</a:t>
            </a:r>
            <a:r>
              <a:rPr lang="fi-FI" sz="1200" dirty="0" smtClean="0">
                <a:latin typeface="Arial Black" panose="020B0A04020102020204" pitchFamily="34" charset="0"/>
              </a:rPr>
              <a:t>)</a:t>
            </a:r>
          </a:p>
          <a:p>
            <a:endParaRPr lang="fi-FI" sz="1200" dirty="0">
              <a:latin typeface="Arial Black" panose="020B0A04020102020204" pitchFamily="34" charset="0"/>
            </a:endParaRPr>
          </a:p>
          <a:p>
            <a:r>
              <a:rPr lang="en-US" sz="1200" dirty="0" smtClean="0">
                <a:latin typeface="Arial Black" panose="020B0A04020102020204" pitchFamily="34" charset="0"/>
              </a:rPr>
              <a:t>-Low </a:t>
            </a:r>
            <a:r>
              <a:rPr lang="en-US" sz="1200" dirty="0">
                <a:latin typeface="Arial Black" panose="020B0A04020102020204" pitchFamily="34" charset="0"/>
              </a:rPr>
              <a:t>engine-out PM and NOx emissions, high CO and HC </a:t>
            </a:r>
            <a:r>
              <a:rPr lang="en-US" sz="1200" dirty="0" smtClean="0">
                <a:latin typeface="Arial Black" panose="020B0A04020102020204" pitchFamily="34" charset="0"/>
              </a:rPr>
              <a:t>emissions</a:t>
            </a:r>
          </a:p>
          <a:p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en-US" sz="1200" dirty="0" smtClean="0">
                <a:latin typeface="Arial Black" panose="020B0A04020102020204" pitchFamily="34" charset="0"/>
              </a:rPr>
              <a:t>-High </a:t>
            </a:r>
            <a:r>
              <a:rPr lang="en-US" sz="1200" dirty="0">
                <a:latin typeface="Arial Black" panose="020B0A04020102020204" pitchFamily="34" charset="0"/>
              </a:rPr>
              <a:t>efficiency (~50%), limited to low to medium loads (with EGR and/or boost)</a:t>
            </a:r>
          </a:p>
        </p:txBody>
      </p:sp>
    </p:spTree>
    <p:extLst>
      <p:ext uri="{BB962C8B-B14F-4D97-AF65-F5344CB8AC3E}">
        <p14:creationId xmlns:p14="http://schemas.microsoft.com/office/powerpoint/2010/main" val="30857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f/fb/J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024212" cy="30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8/8d/Los_Angeles_attack_sub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8644"/>
            <a:ext cx="3024212" cy="329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f/fe/Airplane_vortex_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95623"/>
            <a:ext cx="3764019" cy="30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7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Turbulence in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76400"/>
            <a:ext cx="8280920" cy="4267200"/>
          </a:xfrm>
        </p:spPr>
        <p:txBody>
          <a:bodyPr/>
          <a:lstStyle/>
          <a:p>
            <a:pPr eaLnBrk="1" hangingPunct="1"/>
            <a:r>
              <a:rPr lang="fi-FI" altLang="en-US" dirty="0" err="1" smtClean="0">
                <a:latin typeface="Arial Black" pitchFamily="34" charset="0"/>
              </a:rPr>
              <a:t>Turbulence</a:t>
            </a:r>
            <a:r>
              <a:rPr lang="fi-FI" altLang="en-US" dirty="0" err="1" smtClean="0">
                <a:latin typeface="Arial Black" pitchFamily="34" charset="0"/>
                <a:sym typeface="Wingdings" panose="05000000000000000000" pitchFamily="2" charset="2"/>
              </a:rPr>
              <a:t>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chaotically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swirling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flow</a:t>
            </a:r>
            <a:endParaRPr lang="en-US" altLang="en-US" dirty="0" smtClean="0">
              <a:latin typeface="Arial Black" pitchFamily="34" charset="0"/>
            </a:endParaRP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Turbulent flow consists of vortices (eddies) of different size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The biggest vortices are of the size of the flow geometry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The eddies are breaking up into smaller eddies (kinetic energy is transported from the bigger eddies to smaller ones)</a:t>
            </a: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At the smallest turbulent scale (Kolmogorov scale) kinetic energy is dissipated into heat</a:t>
            </a:r>
          </a:p>
          <a:p>
            <a:pPr eaLnBrk="1" hangingPunct="1"/>
            <a:r>
              <a:rPr lang="fi-FI" altLang="en-US" dirty="0" err="1" smtClean="0">
                <a:latin typeface="Arial Black" pitchFamily="34" charset="0"/>
              </a:rPr>
              <a:t>Smallest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scales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dissipate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quickly</a:t>
            </a:r>
            <a:r>
              <a:rPr lang="fi-FI" altLang="en-US" dirty="0" smtClean="0">
                <a:latin typeface="Arial Black" pitchFamily="34" charset="0"/>
              </a:rPr>
              <a:t>. </a:t>
            </a:r>
            <a:r>
              <a:rPr lang="fi-FI" altLang="en-US" dirty="0" err="1" smtClean="0">
                <a:latin typeface="Arial Black" pitchFamily="34" charset="0"/>
              </a:rPr>
              <a:t>Thereby</a:t>
            </a:r>
            <a:r>
              <a:rPr lang="fi-FI" altLang="en-US" dirty="0" smtClean="0">
                <a:latin typeface="Arial Black" pitchFamily="34" charset="0"/>
              </a:rPr>
              <a:t>, in </a:t>
            </a:r>
            <a:r>
              <a:rPr lang="fi-FI" altLang="en-US" dirty="0" err="1" smtClean="0">
                <a:latin typeface="Arial Black" pitchFamily="34" charset="0"/>
              </a:rPr>
              <a:t>order</a:t>
            </a:r>
            <a:r>
              <a:rPr lang="fi-FI" altLang="en-US" dirty="0" smtClean="0">
                <a:latin typeface="Arial Black" pitchFamily="34" charset="0"/>
              </a:rPr>
              <a:t> to </a:t>
            </a:r>
            <a:r>
              <a:rPr lang="fi-FI" altLang="en-US" dirty="0" err="1" smtClean="0">
                <a:latin typeface="Arial Black" pitchFamily="34" charset="0"/>
              </a:rPr>
              <a:t>have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small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scale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turbulence</a:t>
            </a:r>
            <a:r>
              <a:rPr lang="fi-FI" altLang="en-US" dirty="0" smtClean="0">
                <a:latin typeface="Arial Black" pitchFamily="34" charset="0"/>
              </a:rPr>
              <a:t> and </a:t>
            </a:r>
            <a:r>
              <a:rPr lang="fi-FI" altLang="en-US" dirty="0" err="1" smtClean="0">
                <a:latin typeface="Arial Black" pitchFamily="34" charset="0"/>
              </a:rPr>
              <a:t>efficient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mixing</a:t>
            </a:r>
            <a:r>
              <a:rPr lang="fi-FI" altLang="en-US" dirty="0" smtClean="0">
                <a:latin typeface="Arial Black" pitchFamily="34" charset="0"/>
              </a:rPr>
              <a:t>, </a:t>
            </a:r>
            <a:r>
              <a:rPr lang="fi-FI" altLang="en-US" dirty="0" err="1" smtClean="0">
                <a:latin typeface="Arial Black" pitchFamily="34" charset="0"/>
              </a:rPr>
              <a:t>first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large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scale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turbulence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must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be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created</a:t>
            </a:r>
            <a:endParaRPr lang="en-US" altLang="en-US" dirty="0" smtClean="0">
              <a:latin typeface="Arial Black" pitchFamily="34" charset="0"/>
            </a:endParaRPr>
          </a:p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Fluctuations</a:t>
            </a:r>
          </a:p>
          <a:p>
            <a:pPr eaLnBrk="1" hangingPunct="1"/>
            <a:r>
              <a:rPr lang="en-US" altLang="en-US" u="sng" dirty="0" smtClean="0">
                <a:latin typeface="Arial Black" pitchFamily="34" charset="0"/>
              </a:rPr>
              <a:t>Turbulence = increased mixing !</a:t>
            </a:r>
          </a:p>
          <a:p>
            <a:pPr eaLnBrk="1" hangingPunct="1"/>
            <a:endParaRPr lang="en-US" altLang="en-US" b="1" dirty="0" smtClean="0"/>
          </a:p>
        </p:txBody>
      </p:sp>
      <p:pic>
        <p:nvPicPr>
          <p:cNvPr id="24580" name="Picture 4" descr="IMAGE00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45224"/>
            <a:ext cx="44069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Experimental flame</a:t>
            </a:r>
          </a:p>
        </p:txBody>
      </p:sp>
      <p:pic>
        <p:nvPicPr>
          <p:cNvPr id="26627" name="Picture 4" descr="IMAGE00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5275263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6227763" y="4292600"/>
            <a:ext cx="2305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i-FI" altLang="en-US" sz="2000">
                <a:latin typeface="Arial Black" pitchFamily="34" charset="0"/>
              </a:rPr>
              <a:t>Increased area compared to laminar 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844107"/>
            <a:ext cx="6840760" cy="685800"/>
          </a:xfrm>
        </p:spPr>
        <p:txBody>
          <a:bodyPr/>
          <a:lstStyle/>
          <a:p>
            <a:r>
              <a:rPr lang="fi-FI" dirty="0" err="1" smtClean="0">
                <a:latin typeface="Arial Black" panose="020B0A04020102020204" pitchFamily="34" charset="0"/>
              </a:rPr>
              <a:t>Flame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speed</a:t>
            </a:r>
            <a:r>
              <a:rPr lang="fi-FI" dirty="0" smtClean="0">
                <a:latin typeface="Arial Black" panose="020B0A04020102020204" pitchFamily="34" charset="0"/>
              </a:rPr>
              <a:t> in a </a:t>
            </a:r>
            <a:r>
              <a:rPr lang="fi-FI" dirty="0" err="1" smtClean="0">
                <a:latin typeface="Arial Black" panose="020B0A04020102020204" pitchFamily="34" charset="0"/>
              </a:rPr>
              <a:t>premixed</a:t>
            </a:r>
            <a:r>
              <a:rPr lang="fi-FI" dirty="0" smtClean="0">
                <a:latin typeface="Arial Black" panose="020B0A04020102020204" pitchFamily="34" charset="0"/>
              </a:rPr>
              <a:t> H</a:t>
            </a:r>
            <a:r>
              <a:rPr lang="fi-FI" baseline="-25000" dirty="0" smtClean="0">
                <a:latin typeface="Arial Black" panose="020B0A04020102020204" pitchFamily="34" charset="0"/>
              </a:rPr>
              <a:t>2</a:t>
            </a:r>
            <a:r>
              <a:rPr lang="fi-FI" dirty="0" smtClean="0">
                <a:latin typeface="Arial Black" panose="020B0A04020102020204" pitchFamily="34" charset="0"/>
              </a:rPr>
              <a:t> -case</a:t>
            </a:r>
            <a:endParaRPr lang="fi-FI" dirty="0">
              <a:latin typeface="Arial Black" panose="020B0A04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83973"/>
            <a:ext cx="7104888" cy="4267200"/>
          </a:xfrm>
        </p:spPr>
      </p:pic>
      <p:sp>
        <p:nvSpPr>
          <p:cNvPr id="7" name="TextBox 6"/>
          <p:cNvSpPr txBox="1"/>
          <p:nvPr/>
        </p:nvSpPr>
        <p:spPr>
          <a:xfrm>
            <a:off x="1814990" y="6059018"/>
            <a:ext cx="1992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M. </a:t>
            </a:r>
            <a:r>
              <a:rPr lang="fi-FI" sz="1000" dirty="0" err="1" smtClean="0"/>
              <a:t>Ghaderimasouleh</a:t>
            </a:r>
            <a:r>
              <a:rPr lang="fi-FI" sz="1000" dirty="0" smtClean="0"/>
              <a:t> 2016</a:t>
            </a:r>
            <a:endParaRPr lang="fi-FI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355976" y="622994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Flame</a:t>
            </a:r>
            <a:r>
              <a:rPr lang="fi-FI" sz="1400" dirty="0" smtClean="0"/>
              <a:t> </a:t>
            </a:r>
            <a:r>
              <a:rPr lang="fi-FI" sz="1400" dirty="0" err="1" smtClean="0"/>
              <a:t>front</a:t>
            </a:r>
            <a:r>
              <a:rPr lang="fi-FI" sz="1400" dirty="0" smtClean="0"/>
              <a:t> </a:t>
            </a:r>
            <a:r>
              <a:rPr lang="fi-FI" sz="1400" dirty="0" err="1" smtClean="0"/>
              <a:t>marked</a:t>
            </a:r>
            <a:r>
              <a:rPr lang="fi-FI" sz="1400" dirty="0" smtClean="0"/>
              <a:t> </a:t>
            </a:r>
            <a:r>
              <a:rPr lang="fi-FI" sz="1400" dirty="0" err="1" smtClean="0"/>
              <a:t>with</a:t>
            </a:r>
            <a:r>
              <a:rPr lang="fi-FI" sz="1400" dirty="0" smtClean="0"/>
              <a:t> </a:t>
            </a:r>
            <a:r>
              <a:rPr lang="fi-FI" sz="1400" dirty="0" err="1" smtClean="0"/>
              <a:t>hydroperoxyl</a:t>
            </a:r>
            <a:r>
              <a:rPr lang="fi-FI" sz="1400" dirty="0" smtClean="0"/>
              <a:t> (HO</a:t>
            </a:r>
            <a:r>
              <a:rPr lang="fi-FI" sz="1400" baseline="-25000" dirty="0" smtClean="0"/>
              <a:t>2</a:t>
            </a:r>
            <a:r>
              <a:rPr lang="fi-FI" sz="1400" dirty="0" smtClean="0"/>
              <a:t>) </a:t>
            </a:r>
            <a:r>
              <a:rPr lang="fi-FI" sz="1400" dirty="0" err="1" smtClean="0"/>
              <a:t>radical</a:t>
            </a:r>
            <a:endParaRPr lang="fi-FI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455" y="2276872"/>
            <a:ext cx="168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>
                <a:latin typeface="Arial Black" panose="020B0A04020102020204" pitchFamily="34" charset="0"/>
              </a:rPr>
              <a:t>Even </a:t>
            </a:r>
            <a:r>
              <a:rPr lang="fi-FI" sz="1600" dirty="0" err="1" smtClean="0">
                <a:latin typeface="Arial Black" panose="020B0A04020102020204" pitchFamily="34" charset="0"/>
              </a:rPr>
              <a:t>low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turbulence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levels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may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increase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the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flame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area</a:t>
            </a:r>
            <a:r>
              <a:rPr lang="fi-FI" sz="1600" dirty="0" smtClean="0">
                <a:latin typeface="Arial Black" panose="020B0A04020102020204" pitchFamily="34" charset="0"/>
              </a:rPr>
              <a:t> </a:t>
            </a:r>
            <a:r>
              <a:rPr lang="fi-FI" sz="1600" dirty="0" err="1" smtClean="0">
                <a:latin typeface="Arial Black" panose="020B0A04020102020204" pitchFamily="34" charset="0"/>
              </a:rPr>
              <a:t>dramatically</a:t>
            </a:r>
            <a:endParaRPr lang="fi-FI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en-US" smtClean="0">
                <a:latin typeface="Arial Black" pitchFamily="34" charset="0"/>
              </a:rPr>
              <a:t>Effect of turbulence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258888" y="2205038"/>
            <a:ext cx="7391400" cy="3738562"/>
          </a:xfrm>
        </p:spPr>
        <p:txBody>
          <a:bodyPr/>
          <a:lstStyle/>
          <a:p>
            <a:r>
              <a:rPr lang="fi-FI" altLang="en-US" smtClean="0">
                <a:latin typeface="Arial Black" pitchFamily="34" charset="0"/>
              </a:rPr>
              <a:t>Turbulence has significant effect on combustion because it increases the reaction rate by multiplying the reaction area</a:t>
            </a:r>
          </a:p>
          <a:p>
            <a:r>
              <a:rPr lang="fi-FI" altLang="en-US" smtClean="0">
                <a:latin typeface="Arial Black" pitchFamily="34" charset="0"/>
              </a:rPr>
              <a:t>Turbulence can increase the reaction rate by a factor of 100</a:t>
            </a:r>
          </a:p>
        </p:txBody>
      </p:sp>
      <p:pic>
        <p:nvPicPr>
          <p:cNvPr id="25604" name="Picture 3" descr="115Spray_t17ms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725"/>
            <a:ext cx="485298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2987675" y="5445125"/>
            <a:ext cx="12969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i-FI" altLang="en-US" sz="1000" dirty="0"/>
              <a:t>Kaario, </a:t>
            </a:r>
            <a:r>
              <a:rPr lang="fi-FI" altLang="en-US" sz="1000" dirty="0" smtClean="0"/>
              <a:t>2013</a:t>
            </a:r>
            <a:endParaRPr lang="fi-FI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68" y="22225"/>
            <a:ext cx="1771832" cy="175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 Black" pitchFamily="34" charset="0"/>
              </a:rPr>
              <a:t>Diesel combustion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800"/>
            <a:ext cx="7704211" cy="36008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latin typeface="Arial Black" pitchFamily="34" charset="0"/>
              </a:rPr>
              <a:t>Combustion </a:t>
            </a:r>
            <a:r>
              <a:rPr lang="en-US" altLang="en-US" dirty="0">
                <a:latin typeface="Arial Black" pitchFamily="34" charset="0"/>
              </a:rPr>
              <a:t>is mainly controlled by the fuel </a:t>
            </a:r>
            <a:r>
              <a:rPr lang="en-US" altLang="en-US" dirty="0" smtClean="0">
                <a:latin typeface="Arial Black" pitchFamily="34" charset="0"/>
              </a:rPr>
              <a:t>spray</a:t>
            </a:r>
          </a:p>
          <a:p>
            <a:pPr eaLnBrk="1" hangingPunct="1">
              <a:lnSpc>
                <a:spcPct val="90000"/>
              </a:lnSpc>
            </a:pPr>
            <a:r>
              <a:rPr lang="fi-FI" altLang="en-US" dirty="0" smtClean="0">
                <a:latin typeface="Arial Black" pitchFamily="34" charset="0"/>
              </a:rPr>
              <a:t>Non-premixed / diffusion flame</a:t>
            </a:r>
            <a:endParaRPr lang="en-US" altLang="en-US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Black" pitchFamily="34" charset="0"/>
              </a:rPr>
              <a:t>Turbulent mixing is controlling </a:t>
            </a:r>
            <a:r>
              <a:rPr lang="en-US" altLang="en-US" dirty="0" smtClean="0">
                <a:latin typeface="Arial Black" pitchFamily="34" charset="0"/>
              </a:rPr>
              <a:t>and </a:t>
            </a:r>
            <a:r>
              <a:rPr lang="en-US" altLang="en-US" i="1" dirty="0" smtClean="0">
                <a:latin typeface="Arial Black" pitchFamily="34" charset="0"/>
              </a:rPr>
              <a:t>limiting</a:t>
            </a:r>
            <a:r>
              <a:rPr lang="en-US" altLang="en-US" dirty="0" smtClean="0">
                <a:latin typeface="Arial Black" pitchFamily="34" charset="0"/>
              </a:rPr>
              <a:t> the </a:t>
            </a:r>
            <a:r>
              <a:rPr lang="en-US" altLang="en-US" dirty="0">
                <a:latin typeface="Arial Black" pitchFamily="34" charset="0"/>
              </a:rPr>
              <a:t>fuel consumption rate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latin typeface="Arial Black" pitchFamily="34" charset="0"/>
              </a:rPr>
              <a:t>Strong </a:t>
            </a:r>
            <a:r>
              <a:rPr lang="en-US" altLang="en-US" dirty="0">
                <a:latin typeface="Arial Black" pitchFamily="34" charset="0"/>
              </a:rPr>
              <a:t>influence from combustion conditions: </a:t>
            </a:r>
            <a:r>
              <a:rPr lang="en-US" altLang="en-US" dirty="0" smtClean="0">
                <a:latin typeface="Arial Black" pitchFamily="34" charset="0"/>
              </a:rPr>
              <a:t>gas density</a:t>
            </a:r>
            <a:r>
              <a:rPr lang="en-US" altLang="en-US" dirty="0">
                <a:latin typeface="Arial Black" pitchFamily="34" charset="0"/>
              </a:rPr>
              <a:t>, temperature, </a:t>
            </a:r>
            <a:r>
              <a:rPr lang="en-US" altLang="en-US" dirty="0" smtClean="0">
                <a:latin typeface="Arial Black" pitchFamily="34" charset="0"/>
              </a:rPr>
              <a:t>EGR (exhaust gas recirculation)</a:t>
            </a:r>
            <a:endParaRPr lang="fi-FI" altLang="en-US" dirty="0" smtClean="0">
              <a:latin typeface="Arial Black" pitchFamily="34" charset="0"/>
            </a:endParaRP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In high-speed engines swirl </a:t>
            </a:r>
            <a:r>
              <a:rPr lang="en-US" altLang="en-US" dirty="0" smtClean="0">
                <a:latin typeface="Arial Black" pitchFamily="34" charset="0"/>
              </a:rPr>
              <a:t>enhances </a:t>
            </a:r>
            <a:r>
              <a:rPr lang="en-US" altLang="en-US" dirty="0">
                <a:latin typeface="Arial Black" pitchFamily="34" charset="0"/>
              </a:rPr>
              <a:t>mixing</a:t>
            </a: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Ignition is characterized by </a:t>
            </a:r>
            <a:r>
              <a:rPr lang="en-US" altLang="en-US" dirty="0" smtClean="0">
                <a:latin typeface="Arial Black" pitchFamily="34" charset="0"/>
              </a:rPr>
              <a:t>chemistry </a:t>
            </a:r>
          </a:p>
          <a:p>
            <a:pPr eaLnBrk="1" hangingPunct="1"/>
            <a:r>
              <a:rPr lang="fi-FI" altLang="en-US" dirty="0" smtClean="0">
                <a:latin typeface="Arial Black" pitchFamily="34" charset="0"/>
              </a:rPr>
              <a:t>Fuel injection and combustion are proceeding at the same time</a:t>
            </a:r>
            <a:endParaRPr lang="en-US" altLang="en-US" dirty="0">
              <a:latin typeface="Arial Black" pitchFamily="34" charset="0"/>
            </a:endParaRPr>
          </a:p>
          <a:p>
            <a:pPr eaLnBrk="1" hangingPunct="1"/>
            <a:endParaRPr lang="en-US" altLang="en-US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 smtClean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827088" y="4797425"/>
            <a:ext cx="49688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0000"/>
              </a:buClr>
              <a:buSzPct val="60000"/>
              <a:buFont typeface="Wingdings" pitchFamily="2" charset="2"/>
              <a:buChar char="§"/>
            </a:pPr>
            <a:endParaRPr lang="en-US" altLang="en-US" sz="1800">
              <a:latin typeface="Lucida Sans Unicode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1800">
              <a:latin typeface="Lucida Sans Unicode" pitchFamily="34" charset="0"/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684213" y="4291013"/>
            <a:ext cx="511333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4" tIns="47882" rIns="95764" bIns="47882"/>
          <a:lstStyle>
            <a:lvl1pPr marL="358775" indent="-358775" defTabSz="957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·"/>
            </a:pPr>
            <a:endParaRPr lang="en-US" altLang="en-US" sz="1800" dirty="0">
              <a:latin typeface="Arial Black" pitchFamily="34" charset="0"/>
            </a:endParaRPr>
          </a:p>
        </p:txBody>
      </p:sp>
      <p:pic>
        <p:nvPicPr>
          <p:cNvPr id="1026" name="Picture 2" descr="C:\Users\okaario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9" y="4922416"/>
            <a:ext cx="7796747" cy="130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Diesel combustion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72816"/>
            <a:ext cx="8003232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Black" pitchFamily="34" charset="0"/>
              </a:rPr>
              <a:t>High-pressure fuel </a:t>
            </a:r>
            <a:r>
              <a:rPr lang="en-US" altLang="en-US" dirty="0" smtClean="0">
                <a:latin typeface="Arial Black" pitchFamily="34" charset="0"/>
              </a:rPr>
              <a:t>spray (1000-2000 bar)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>
                <a:latin typeface="Arial Black" pitchFamily="34" charset="0"/>
              </a:rPr>
              <a:t>Atomization, Breakup, Evaporation</a:t>
            </a:r>
            <a:endParaRPr lang="en-US" altLang="en-US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Black" pitchFamily="34" charset="0"/>
              </a:rPr>
              <a:t>Vapor mixing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Black" pitchFamily="34" charset="0"/>
              </a:rPr>
              <a:t>A</a:t>
            </a:r>
            <a:r>
              <a:rPr lang="en-US" altLang="en-US" dirty="0" smtClean="0">
                <a:latin typeface="Arial Black" pitchFamily="34" charset="0"/>
              </a:rPr>
              <a:t>uto-ignition</a:t>
            </a:r>
            <a:endParaRPr lang="en-US" altLang="en-US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Black" pitchFamily="34" charset="0"/>
              </a:rPr>
              <a:t>Combustion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Arial Black" pitchFamily="34" charset="0"/>
            </a:endParaRP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 Lean </a:t>
            </a:r>
            <a:r>
              <a:rPr lang="en-US" altLang="en-US" dirty="0" smtClean="0">
                <a:latin typeface="Arial Black" pitchFamily="34" charset="0"/>
              </a:rPr>
              <a:t>overall mixture </a:t>
            </a:r>
          </a:p>
          <a:p>
            <a:pPr eaLnBrk="1" hangingPunct="1"/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Reactions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take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place</a:t>
            </a:r>
            <a:r>
              <a:rPr lang="fi-FI" altLang="en-US" dirty="0" smtClean="0">
                <a:latin typeface="Arial Black" pitchFamily="34" charset="0"/>
              </a:rPr>
              <a:t> </a:t>
            </a:r>
            <a:r>
              <a:rPr lang="fi-FI" altLang="en-US" dirty="0" err="1" smtClean="0">
                <a:latin typeface="Arial Black" pitchFamily="34" charset="0"/>
              </a:rPr>
              <a:t>close</a:t>
            </a:r>
            <a:r>
              <a:rPr lang="fi-FI" altLang="en-US" dirty="0" smtClean="0">
                <a:latin typeface="Arial Black" pitchFamily="34" charset="0"/>
              </a:rPr>
              <a:t> to Lambda=1 </a:t>
            </a:r>
            <a:endParaRPr lang="en-US" altLang="en-US" dirty="0">
              <a:latin typeface="Arial Black" pitchFamily="34" charset="0"/>
            </a:endParaRP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 High efficiency</a:t>
            </a: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 No pumping losses at low load</a:t>
            </a: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 Requires good ignition  </a:t>
            </a:r>
            <a:br>
              <a:rPr lang="en-US" altLang="en-US" dirty="0">
                <a:latin typeface="Arial Black" pitchFamily="34" charset="0"/>
              </a:rPr>
            </a:br>
            <a:r>
              <a:rPr lang="en-US" altLang="en-US" dirty="0">
                <a:latin typeface="Arial Black" pitchFamily="34" charset="0"/>
              </a:rPr>
              <a:t> characteristics  from fuel</a:t>
            </a:r>
          </a:p>
          <a:p>
            <a:pPr eaLnBrk="1" hangingPunct="1"/>
            <a:r>
              <a:rPr lang="en-US" altLang="en-US" dirty="0">
                <a:latin typeface="Arial Black" pitchFamily="34" charset="0"/>
              </a:rPr>
              <a:t> </a:t>
            </a:r>
            <a:r>
              <a:rPr lang="en-US" altLang="en-US" dirty="0" err="1">
                <a:latin typeface="Arial Black" pitchFamily="34" charset="0"/>
              </a:rPr>
              <a:t>NOx</a:t>
            </a:r>
            <a:r>
              <a:rPr lang="en-US" altLang="en-US" dirty="0">
                <a:latin typeface="Arial Black" pitchFamily="34" charset="0"/>
              </a:rPr>
              <a:t> and soot emissions</a:t>
            </a:r>
          </a:p>
          <a:p>
            <a:pPr eaLnBrk="1" hangingPunct="1"/>
            <a:endParaRPr lang="en-US" altLang="en-US" dirty="0" smtClean="0">
              <a:latin typeface="Arial Black" pitchFamily="34" charset="0"/>
            </a:endParaRPr>
          </a:p>
        </p:txBody>
      </p:sp>
      <p:pic>
        <p:nvPicPr>
          <p:cNvPr id="30724" name="Picture 4" descr="Os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97152"/>
            <a:ext cx="42354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6638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KK-pohja-suomi_01">
  <a:themeElements>
    <a:clrScheme name="TKK-pohja-suomi_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KK-pohja-suomi_01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KK-pohja-suomi_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KK-pohja-suomi_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33800</TotalTime>
  <Words>852</Words>
  <Application>Microsoft Office PowerPoint</Application>
  <PresentationFormat>On-screen Show (4:3)</PresentationFormat>
  <Paragraphs>187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Lucida Sans Unicode</vt:lpstr>
      <vt:lpstr>Times New Roman</vt:lpstr>
      <vt:lpstr>Wingdings</vt:lpstr>
      <vt:lpstr>TKK-pohja-suomi_01</vt:lpstr>
      <vt:lpstr>Custom Design</vt:lpstr>
      <vt:lpstr>Combustion II: Flame Development</vt:lpstr>
      <vt:lpstr>Contents</vt:lpstr>
      <vt:lpstr>PowerPoint Presentation</vt:lpstr>
      <vt:lpstr>Turbulence in flow</vt:lpstr>
      <vt:lpstr>Experimental flame</vt:lpstr>
      <vt:lpstr>Flame speed in a premixed H2 -case</vt:lpstr>
      <vt:lpstr>Effect of turbulence</vt:lpstr>
      <vt:lpstr>Diesel combustion</vt:lpstr>
      <vt:lpstr>Diesel combustion</vt:lpstr>
      <vt:lpstr>PowerPoint Presentation</vt:lpstr>
      <vt:lpstr>Schematic diesel flame</vt:lpstr>
      <vt:lpstr>New / Advanced Diesel combustion  processes</vt:lpstr>
      <vt:lpstr>Std vs HCCI Diesel combustion</vt:lpstr>
      <vt:lpstr>Gasoline engine combustion</vt:lpstr>
      <vt:lpstr>Flame speed in Otto engines</vt:lpstr>
      <vt:lpstr>Diesel – Otto Comparison</vt:lpstr>
      <vt:lpstr>Group work</vt:lpstr>
      <vt:lpstr>Videos</vt:lpstr>
      <vt:lpstr>The Optical engine in the videos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TKK/Polttomoottorilaboratorio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Saab SVC</dc:title>
  <dc:creator>tpkarkka</dc:creator>
  <cp:lastModifiedBy>Ossi Kaario</cp:lastModifiedBy>
  <cp:revision>1251</cp:revision>
  <cp:lastPrinted>2018-01-09T14:36:07Z</cp:lastPrinted>
  <dcterms:created xsi:type="dcterms:W3CDTF">2001-09-14T10:55:50Z</dcterms:created>
  <dcterms:modified xsi:type="dcterms:W3CDTF">2019-01-11T09:44:40Z</dcterms:modified>
</cp:coreProperties>
</file>