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67" r:id="rId3"/>
    <p:sldId id="268" r:id="rId4"/>
    <p:sldId id="286" r:id="rId5"/>
    <p:sldId id="257" r:id="rId6"/>
    <p:sldId id="279" r:id="rId7"/>
    <p:sldId id="280" r:id="rId8"/>
    <p:sldId id="276" r:id="rId9"/>
    <p:sldId id="277" r:id="rId10"/>
    <p:sldId id="285" r:id="rId11"/>
    <p:sldId id="274" r:id="rId12"/>
    <p:sldId id="278" r:id="rId13"/>
    <p:sldId id="269" r:id="rId14"/>
    <p:sldId id="275" r:id="rId15"/>
    <p:sldId id="260" r:id="rId16"/>
    <p:sldId id="265" r:id="rId17"/>
    <p:sldId id="281" r:id="rId18"/>
    <p:sldId id="282" r:id="rId19"/>
    <p:sldId id="283" r:id="rId20"/>
    <p:sldId id="263" r:id="rId21"/>
    <p:sldId id="261" r:id="rId22"/>
    <p:sldId id="262" r:id="rId23"/>
    <p:sldId id="271" r:id="rId24"/>
    <p:sldId id="264" r:id="rId25"/>
    <p:sldId id="273" r:id="rId2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6"/>
  </p:normalViewPr>
  <p:slideViewPr>
    <p:cSldViewPr snapToGrid="0">
      <p:cViewPr varScale="1">
        <p:scale>
          <a:sx n="90" d="100"/>
          <a:sy n="90" d="100"/>
        </p:scale>
        <p:origin x="232"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B245-45C1-E645-935A-C4D16C7E976B}" type="datetimeFigureOut">
              <a:rPr lang="fi-FI" smtClean="0"/>
              <a:t>24.4.2024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F4716-C462-DB44-913D-9AB973F0E326}" type="slidenum">
              <a:rPr lang="fi-FI" smtClean="0"/>
              <a:t>‹#›</a:t>
            </a:fld>
            <a:endParaRPr lang="fi-FI"/>
          </a:p>
        </p:txBody>
      </p:sp>
    </p:spTree>
    <p:extLst>
      <p:ext uri="{BB962C8B-B14F-4D97-AF65-F5344CB8AC3E}">
        <p14:creationId xmlns:p14="http://schemas.microsoft.com/office/powerpoint/2010/main" val="173844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91F4716-C462-DB44-913D-9AB973F0E326}" type="slidenum">
              <a:rPr lang="fi-FI" smtClean="0"/>
              <a:t>2</a:t>
            </a:fld>
            <a:endParaRPr lang="fi-FI"/>
          </a:p>
        </p:txBody>
      </p:sp>
    </p:spTree>
    <p:extLst>
      <p:ext uri="{BB962C8B-B14F-4D97-AF65-F5344CB8AC3E}">
        <p14:creationId xmlns:p14="http://schemas.microsoft.com/office/powerpoint/2010/main" val="256292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91F4716-C462-DB44-913D-9AB973F0E326}" type="slidenum">
              <a:rPr lang="fi-FI" smtClean="0"/>
              <a:t>3</a:t>
            </a:fld>
            <a:endParaRPr lang="fi-FI"/>
          </a:p>
        </p:txBody>
      </p:sp>
    </p:spTree>
    <p:extLst>
      <p:ext uri="{BB962C8B-B14F-4D97-AF65-F5344CB8AC3E}">
        <p14:creationId xmlns:p14="http://schemas.microsoft.com/office/powerpoint/2010/main" val="425871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791F4716-C462-DB44-913D-9AB973F0E326}" type="slidenum">
              <a:rPr lang="fi-FI" smtClean="0"/>
              <a:t>16</a:t>
            </a:fld>
            <a:endParaRPr lang="fi-FI"/>
          </a:p>
        </p:txBody>
      </p:sp>
    </p:spTree>
    <p:extLst>
      <p:ext uri="{BB962C8B-B14F-4D97-AF65-F5344CB8AC3E}">
        <p14:creationId xmlns:p14="http://schemas.microsoft.com/office/powerpoint/2010/main" val="170132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92C27C-11A5-2497-E374-DEDB6BE2DDA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F3B0076C-15EF-4C91-2BB6-EA8EB257C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C735BA9-7971-02B7-9B5E-A75B1B2E2D26}"/>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5" name="Alatunnisteen paikkamerkki 4">
            <a:extLst>
              <a:ext uri="{FF2B5EF4-FFF2-40B4-BE49-F238E27FC236}">
                <a16:creationId xmlns:a16="http://schemas.microsoft.com/office/drawing/2014/main" id="{0C901FF0-C967-6778-4C41-84EED3AD439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EB0E203-837A-491D-07C7-5DE2392F3106}"/>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427304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5CFA13-801F-197A-2D59-1899EED54AB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EDBBB80D-FB77-53ED-98D5-1E38F4016708}"/>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8EFB5EF-9333-D4DC-AEB1-FE1BAF32D5FA}"/>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5" name="Alatunnisteen paikkamerkki 4">
            <a:extLst>
              <a:ext uri="{FF2B5EF4-FFF2-40B4-BE49-F238E27FC236}">
                <a16:creationId xmlns:a16="http://schemas.microsoft.com/office/drawing/2014/main" id="{45B89DD2-8B4F-61D3-012F-23ADA1A7518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CC7CA78-1A54-E2D5-5DAC-E942E413BF64}"/>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302498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6A9B02BC-0D5B-1AC9-60B4-7D77013DD8AD}"/>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A585CC0-28FD-3B93-2DDB-903763C07C46}"/>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4FC5A76-24FA-C20F-1CEC-65B4F1DCD544}"/>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5" name="Alatunnisteen paikkamerkki 4">
            <a:extLst>
              <a:ext uri="{FF2B5EF4-FFF2-40B4-BE49-F238E27FC236}">
                <a16:creationId xmlns:a16="http://schemas.microsoft.com/office/drawing/2014/main" id="{96DE87B1-1BE3-9462-60AA-0DC59C736B3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CF299DB-58BC-7D69-E974-AF819AFDB40B}"/>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1824390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9D9C50-041B-300B-7AF3-974F9E31B0E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4F10203-ADEC-BE1E-2BAE-3C6D164059B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D698FA2-6D92-BBD8-0614-500C27E1E189}"/>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5" name="Alatunnisteen paikkamerkki 4">
            <a:extLst>
              <a:ext uri="{FF2B5EF4-FFF2-40B4-BE49-F238E27FC236}">
                <a16:creationId xmlns:a16="http://schemas.microsoft.com/office/drawing/2014/main" id="{085FC739-67EA-3BAB-EC86-E8A64AB1596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07D23B5-43A4-F35D-039F-66A0BC2BF106}"/>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39518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C3DACE-CB9D-D46A-F2D5-D2CA743E2E22}"/>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3151D6F-9C4A-D4E1-52F6-F72EF32F5C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BE66374-5290-4961-D19D-34AA411E0570}"/>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5" name="Alatunnisteen paikkamerkki 4">
            <a:extLst>
              <a:ext uri="{FF2B5EF4-FFF2-40B4-BE49-F238E27FC236}">
                <a16:creationId xmlns:a16="http://schemas.microsoft.com/office/drawing/2014/main" id="{C1AF53B6-DBDF-126E-87EA-8ECE2A11F24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EAA7534-BC95-E718-FB7C-BA56BF613A80}"/>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2928669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5896A8-137A-1D3C-1739-28A1A06338B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46F1B24-FFC7-2550-9B37-8752AACDB194}"/>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B14AAE6-8DE2-344D-65AF-5447CFCFC0D1}"/>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166C77F5-A5BB-76DB-E8F9-02041D53A7FB}"/>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6" name="Alatunnisteen paikkamerkki 5">
            <a:extLst>
              <a:ext uri="{FF2B5EF4-FFF2-40B4-BE49-F238E27FC236}">
                <a16:creationId xmlns:a16="http://schemas.microsoft.com/office/drawing/2014/main" id="{60028C80-075C-7669-F657-244A036A4DA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D11799C-52AD-F58B-B439-E6F4EBC00D6C}"/>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259404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44C15A-8EE0-AE73-3A6C-1CB70F6FA0AE}"/>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97CA447-51F5-1F47-C0D3-5C17CCE5CA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330AD08-E1F9-1972-A32B-E0B72E4FBAB7}"/>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59A8415-E848-B295-ED39-CCEAB3E8A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EB103E54-D15B-0287-E309-56B793011B81}"/>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04351C5-DF99-BCF4-54C3-CF8FED6401DF}"/>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8" name="Alatunnisteen paikkamerkki 7">
            <a:extLst>
              <a:ext uri="{FF2B5EF4-FFF2-40B4-BE49-F238E27FC236}">
                <a16:creationId xmlns:a16="http://schemas.microsoft.com/office/drawing/2014/main" id="{4FA521A8-CE48-3E1F-FD07-B9107ED5DE2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266AEB26-09AA-AE85-C80D-D7555A995607}"/>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3927200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E64AA6-AE86-81C9-9C99-34B844E18D4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B67486E-61AB-7FB5-0E97-FDFFF0012F70}"/>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4" name="Alatunnisteen paikkamerkki 3">
            <a:extLst>
              <a:ext uri="{FF2B5EF4-FFF2-40B4-BE49-F238E27FC236}">
                <a16:creationId xmlns:a16="http://schemas.microsoft.com/office/drawing/2014/main" id="{B35D81A0-6202-E849-329F-708AF4456702}"/>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1103E5CB-135A-B0C0-C112-3E4F4E26A358}"/>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3123809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AFC9F38-C01C-30A6-9642-14DB3DFEE470}"/>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3" name="Alatunnisteen paikkamerkki 2">
            <a:extLst>
              <a:ext uri="{FF2B5EF4-FFF2-40B4-BE49-F238E27FC236}">
                <a16:creationId xmlns:a16="http://schemas.microsoft.com/office/drawing/2014/main" id="{8D494840-0645-3D08-A1C4-28959078E53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41C5567B-C0CF-14EA-2870-1CC602287A16}"/>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602860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E60045-15AC-1CAE-CA59-B19851F2208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8BF0FB7-0EA9-2731-268E-A5B1490229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3A3D306-D182-7D80-11FC-EBFD1F43B9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8926B8F-5DB1-5FD5-B592-8625BF2815EE}"/>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6" name="Alatunnisteen paikkamerkki 5">
            <a:extLst>
              <a:ext uri="{FF2B5EF4-FFF2-40B4-BE49-F238E27FC236}">
                <a16:creationId xmlns:a16="http://schemas.microsoft.com/office/drawing/2014/main" id="{084D2A49-267E-C021-8CA8-5EC3EC2A9B8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11EEF49-0E65-F731-0700-0A57107F2325}"/>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147111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4DCA56-592A-2BAB-66BD-0AD2D5E01CD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37712FF2-EB10-3248-F68C-40148E629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0B9BEE60-2C0A-BB87-7624-1792CBD6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70F0344-5A96-FD9B-1ACD-347B02A3D0EE}"/>
              </a:ext>
            </a:extLst>
          </p:cNvPr>
          <p:cNvSpPr>
            <a:spLocks noGrp="1"/>
          </p:cNvSpPr>
          <p:nvPr>
            <p:ph type="dt" sz="half" idx="10"/>
          </p:nvPr>
        </p:nvSpPr>
        <p:spPr/>
        <p:txBody>
          <a:bodyPr/>
          <a:lstStyle/>
          <a:p>
            <a:fld id="{94C897BB-D026-6D48-9953-6897605D877A}" type="datetimeFigureOut">
              <a:rPr lang="fi-FI" smtClean="0"/>
              <a:t>24.4.2024</a:t>
            </a:fld>
            <a:endParaRPr lang="fi-FI"/>
          </a:p>
        </p:txBody>
      </p:sp>
      <p:sp>
        <p:nvSpPr>
          <p:cNvPr id="6" name="Alatunnisteen paikkamerkki 5">
            <a:extLst>
              <a:ext uri="{FF2B5EF4-FFF2-40B4-BE49-F238E27FC236}">
                <a16:creationId xmlns:a16="http://schemas.microsoft.com/office/drawing/2014/main" id="{9C01C0DE-88A4-17A4-7B22-B0DD6DEE383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CDDCFD3-91B4-4C4B-EA4D-EC290EC458F9}"/>
              </a:ext>
            </a:extLst>
          </p:cNvPr>
          <p:cNvSpPr>
            <a:spLocks noGrp="1"/>
          </p:cNvSpPr>
          <p:nvPr>
            <p:ph type="sldNum" sz="quarter" idx="12"/>
          </p:nvPr>
        </p:nvSpPr>
        <p:spPr/>
        <p:txBody>
          <a:bodyPr/>
          <a:lstStyle/>
          <a:p>
            <a:fld id="{C86EBCDA-CDE8-4B44-84B4-500A31A8B55C}" type="slidenum">
              <a:rPr lang="fi-FI" smtClean="0"/>
              <a:t>‹#›</a:t>
            </a:fld>
            <a:endParaRPr lang="fi-FI"/>
          </a:p>
        </p:txBody>
      </p:sp>
    </p:spTree>
    <p:extLst>
      <p:ext uri="{BB962C8B-B14F-4D97-AF65-F5344CB8AC3E}">
        <p14:creationId xmlns:p14="http://schemas.microsoft.com/office/powerpoint/2010/main" val="324375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EDD7100-7A5A-29F7-6114-734AE141A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328FF4E-10DC-033B-52F4-6FFB6E0834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34765BD-5A36-9E94-4B0E-0E5FF5CE2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C897BB-D026-6D48-9953-6897605D877A}" type="datetimeFigureOut">
              <a:rPr lang="fi-FI" smtClean="0"/>
              <a:t>24.4.2024</a:t>
            </a:fld>
            <a:endParaRPr lang="fi-FI"/>
          </a:p>
        </p:txBody>
      </p:sp>
      <p:sp>
        <p:nvSpPr>
          <p:cNvPr id="5" name="Alatunnisteen paikkamerkki 4">
            <a:extLst>
              <a:ext uri="{FF2B5EF4-FFF2-40B4-BE49-F238E27FC236}">
                <a16:creationId xmlns:a16="http://schemas.microsoft.com/office/drawing/2014/main" id="{0D8C0EC5-4A5E-D144-B76C-6720E0C47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A30A5AF4-B441-4E1F-CBAD-0231786D2F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6EBCDA-CDE8-4B44-84B4-500A31A8B55C}" type="slidenum">
              <a:rPr lang="fi-FI" smtClean="0"/>
              <a:t>‹#›</a:t>
            </a:fld>
            <a:endParaRPr lang="fi-FI"/>
          </a:p>
        </p:txBody>
      </p:sp>
    </p:spTree>
    <p:extLst>
      <p:ext uri="{BB962C8B-B14F-4D97-AF65-F5344CB8AC3E}">
        <p14:creationId xmlns:p14="http://schemas.microsoft.com/office/powerpoint/2010/main" val="2032175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lauda.ulapland.fi/bitstream/handle/10024/61714/Malinen_Piritta_DORIA.pdf?sequence=2&amp;isAllowed=y"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disco.teak.fi/yhteiso-ja-taide/yhteisotaide-historiaa-maarittelya-ja-kaytantoja/"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disco.teak.fi/yhteiso-ja-taide/yhteisotaide-historiaa-maarittelya-ja-kaytantoja/"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blogit.utu.fi/soteakatemia/ihmisten-hyvinvointi-lepaa-planetaarisen-hyvinvoinnin-varassa/"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nuortenakatemia.fi/materiaalit/kymmenen-tarinaa-solidaarisuudesta/#:~:text=K%C3%A4site%20ei%20rajoitu%20ainoastaan%20toistensa%20l%C3%A4hell%C3%A4%20oleviin%20ihmisiin%2C,toisten%20hyvinvoinnista%20tai%20ottavat%20kantaa%20oikeudenmukaisen%20maailman%20puolesta."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helda.helsinki.fi/server/api/core/bitstreams/bca52fb4-3f47-47d6-b397-1fbcfbd47610/content"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voima.fi/taiteen-paikka/kylailysta-vieraanvaraisuudesta-ja-taiteesta-kuinka-kontula-muutti-minua/"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830794CE-2B0E-3FDD-0B5F-42EEDD86B057}"/>
              </a:ext>
            </a:extLst>
          </p:cNvPr>
          <p:cNvSpPr txBox="1"/>
          <p:nvPr/>
        </p:nvSpPr>
        <p:spPr>
          <a:xfrm>
            <a:off x="1728788" y="1485900"/>
            <a:ext cx="8686800" cy="3231654"/>
          </a:xfrm>
          <a:prstGeom prst="rect">
            <a:avLst/>
          </a:prstGeom>
          <a:noFill/>
        </p:spPr>
        <p:txBody>
          <a:bodyPr wrap="square" rtlCol="0">
            <a:spAutoFit/>
          </a:bodyPr>
          <a:lstStyle/>
          <a:p>
            <a:pPr algn="ctr"/>
            <a:r>
              <a:rPr lang="fi-FI" sz="2800" dirty="0">
                <a:latin typeface="Annai MN" pitchFamily="2" charset="77"/>
                <a:ea typeface="Annai MN" pitchFamily="2" charset="77"/>
                <a:cs typeface="Annai MN" pitchFamily="2" charset="77"/>
              </a:rPr>
              <a:t>Solidaarisuus</a:t>
            </a:r>
            <a:r>
              <a:rPr lang="fi-FI" dirty="0"/>
              <a:t>  </a:t>
            </a:r>
            <a:r>
              <a:rPr lang="fi-FI" sz="2400" dirty="0"/>
              <a:t>ja</a:t>
            </a:r>
            <a:r>
              <a:rPr lang="fi-FI" dirty="0"/>
              <a:t>  </a:t>
            </a:r>
            <a:r>
              <a:rPr lang="fi-FI" sz="4400" dirty="0">
                <a:latin typeface="Fave Script Bold Pro" pitchFamily="2" charset="77"/>
              </a:rPr>
              <a:t>vieraanvaraisuus</a:t>
            </a:r>
          </a:p>
          <a:p>
            <a:pPr algn="ctr"/>
            <a:endParaRPr lang="fi-FI" sz="3200" dirty="0"/>
          </a:p>
          <a:p>
            <a:pPr algn="ctr"/>
            <a:endParaRPr lang="fi-FI" sz="3200" dirty="0"/>
          </a:p>
          <a:p>
            <a:pPr algn="ctr"/>
            <a:endParaRPr lang="fi-FI" sz="3200" dirty="0"/>
          </a:p>
          <a:p>
            <a:pPr algn="ctr"/>
            <a:r>
              <a:rPr lang="fi-FI" sz="3200" dirty="0"/>
              <a:t>26.4.2024</a:t>
            </a:r>
          </a:p>
          <a:p>
            <a:pPr algn="ctr"/>
            <a:r>
              <a:rPr lang="fi-FI" sz="3200" dirty="0"/>
              <a:t>Piritta Malinen</a:t>
            </a:r>
          </a:p>
        </p:txBody>
      </p:sp>
    </p:spTree>
    <p:extLst>
      <p:ext uri="{BB962C8B-B14F-4D97-AF65-F5344CB8AC3E}">
        <p14:creationId xmlns:p14="http://schemas.microsoft.com/office/powerpoint/2010/main" val="2463972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6"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kstiruutu 2">
            <a:extLst>
              <a:ext uri="{FF2B5EF4-FFF2-40B4-BE49-F238E27FC236}">
                <a16:creationId xmlns:a16="http://schemas.microsoft.com/office/drawing/2014/main" id="{95DAB0E9-DE7C-F8D3-0A35-711B57C02383}"/>
              </a:ext>
            </a:extLst>
          </p:cNvPr>
          <p:cNvSpPr txBox="1"/>
          <p:nvPr/>
        </p:nvSpPr>
        <p:spPr>
          <a:xfrm>
            <a:off x="5457825" y="804672"/>
            <a:ext cx="5935600" cy="5230368"/>
          </a:xfrm>
          <a:prstGeom prst="rect">
            <a:avLst/>
          </a:prstGeom>
        </p:spPr>
        <p:txBody>
          <a:bodyPr vert="horz" lIns="91440" tIns="45720" rIns="91440" bIns="45720" rtlCol="0" anchor="ctr">
            <a:noAutofit/>
          </a:bodyPr>
          <a:lstStyle/>
          <a:p>
            <a:pPr>
              <a:lnSpc>
                <a:spcPct val="90000"/>
              </a:lnSpc>
              <a:spcAft>
                <a:spcPts val="600"/>
              </a:spcAft>
            </a:pPr>
            <a:r>
              <a:rPr lang="en-US" sz="2400" dirty="0">
                <a:solidFill>
                  <a:schemeClr val="tx2"/>
                </a:solidFill>
              </a:rPr>
              <a:t>(</a:t>
            </a:r>
            <a:r>
              <a:rPr lang="en-US" sz="2400" dirty="0" err="1">
                <a:solidFill>
                  <a:schemeClr val="tx2"/>
                </a:solidFill>
              </a:rPr>
              <a:t>Taidekasvattaja</a:t>
            </a:r>
            <a:r>
              <a:rPr lang="en-US" sz="2400" dirty="0">
                <a:solidFill>
                  <a:schemeClr val="tx2"/>
                </a:solidFill>
              </a:rPr>
              <a:t> </a:t>
            </a:r>
            <a:r>
              <a:rPr lang="en-US" sz="2400" dirty="0" err="1">
                <a:solidFill>
                  <a:schemeClr val="tx2"/>
                </a:solidFill>
              </a:rPr>
              <a:t>harvoin</a:t>
            </a:r>
            <a:r>
              <a:rPr lang="en-US" sz="2400" dirty="0">
                <a:solidFill>
                  <a:schemeClr val="tx2"/>
                </a:solidFill>
              </a:rPr>
              <a:t> </a:t>
            </a:r>
            <a:r>
              <a:rPr lang="en-US" sz="2400" dirty="0" err="1">
                <a:solidFill>
                  <a:schemeClr val="tx2"/>
                </a:solidFill>
              </a:rPr>
              <a:t>ruokkii</a:t>
            </a:r>
            <a:r>
              <a:rPr lang="en-US" sz="2400" dirty="0">
                <a:solidFill>
                  <a:schemeClr val="tx2"/>
                </a:solidFill>
              </a:rPr>
              <a:t>, </a:t>
            </a:r>
            <a:r>
              <a:rPr lang="en-US" sz="2400" dirty="0" err="1">
                <a:solidFill>
                  <a:schemeClr val="tx2"/>
                </a:solidFill>
              </a:rPr>
              <a:t>vaatettaa</a:t>
            </a:r>
            <a:r>
              <a:rPr lang="en-US" sz="2400" dirty="0">
                <a:solidFill>
                  <a:schemeClr val="tx2"/>
                </a:solidFill>
              </a:rPr>
              <a:t> tai </a:t>
            </a:r>
            <a:r>
              <a:rPr lang="en-US" sz="2400" dirty="0" err="1">
                <a:solidFill>
                  <a:schemeClr val="tx2"/>
                </a:solidFill>
              </a:rPr>
              <a:t>rahoittaa</a:t>
            </a:r>
            <a:r>
              <a:rPr lang="en-US" sz="2400" dirty="0">
                <a:solidFill>
                  <a:schemeClr val="tx2"/>
                </a:solidFill>
              </a:rPr>
              <a:t>.)</a:t>
            </a:r>
          </a:p>
          <a:p>
            <a:pPr indent="-228600">
              <a:lnSpc>
                <a:spcPct val="90000"/>
              </a:lnSpc>
              <a:spcAft>
                <a:spcPts val="600"/>
              </a:spcAft>
              <a:buFont typeface="Arial" panose="020B0604020202020204" pitchFamily="34" charset="0"/>
              <a:buChar char="•"/>
            </a:pPr>
            <a:endParaRPr lang="en-US" sz="2400" dirty="0">
              <a:solidFill>
                <a:schemeClr val="tx2"/>
              </a:solidFill>
            </a:endParaRPr>
          </a:p>
          <a:p>
            <a:pPr>
              <a:lnSpc>
                <a:spcPct val="90000"/>
              </a:lnSpc>
              <a:spcAft>
                <a:spcPts val="600"/>
              </a:spcAft>
            </a:pPr>
            <a:r>
              <a:rPr lang="en-US" sz="2400" dirty="0" err="1">
                <a:solidFill>
                  <a:schemeClr val="tx2"/>
                </a:solidFill>
              </a:rPr>
              <a:t>Taidekasvattaja</a:t>
            </a:r>
            <a:r>
              <a:rPr lang="en-US" sz="2400" dirty="0">
                <a:solidFill>
                  <a:schemeClr val="tx2"/>
                </a:solidFill>
              </a:rPr>
              <a:t> </a:t>
            </a:r>
            <a:r>
              <a:rPr lang="en-US" sz="2400" dirty="0" err="1">
                <a:solidFill>
                  <a:schemeClr val="tx2"/>
                </a:solidFill>
              </a:rPr>
              <a:t>voi</a:t>
            </a:r>
            <a:r>
              <a:rPr lang="en-US" sz="2400" dirty="0">
                <a:solidFill>
                  <a:schemeClr val="tx2"/>
                </a:solidFill>
              </a:rPr>
              <a:t> </a:t>
            </a:r>
            <a:r>
              <a:rPr lang="en-US" sz="2400" dirty="0" err="1">
                <a:solidFill>
                  <a:schemeClr val="tx2"/>
                </a:solidFill>
              </a:rPr>
              <a:t>huolehtia</a:t>
            </a:r>
            <a:r>
              <a:rPr lang="en-US" sz="2400" dirty="0">
                <a:solidFill>
                  <a:schemeClr val="tx2"/>
                </a:solidFill>
              </a:rPr>
              <a:t> </a:t>
            </a:r>
            <a:r>
              <a:rPr lang="en-US" sz="2400" dirty="0" err="1">
                <a:solidFill>
                  <a:schemeClr val="tx2"/>
                </a:solidFill>
              </a:rPr>
              <a:t>hyväksytyksi</a:t>
            </a:r>
            <a:r>
              <a:rPr lang="en-US" sz="2400" dirty="0">
                <a:solidFill>
                  <a:schemeClr val="tx2"/>
                </a:solidFill>
              </a:rPr>
              <a:t> </a:t>
            </a:r>
            <a:r>
              <a:rPr lang="en-US" sz="2400" dirty="0" err="1">
                <a:solidFill>
                  <a:schemeClr val="tx2"/>
                </a:solidFill>
              </a:rPr>
              <a:t>tulemisen</a:t>
            </a:r>
            <a:r>
              <a:rPr lang="en-US" sz="2400" dirty="0">
                <a:solidFill>
                  <a:schemeClr val="tx2"/>
                </a:solidFill>
              </a:rPr>
              <a:t> </a:t>
            </a:r>
            <a:r>
              <a:rPr lang="en-US" sz="2400" dirty="0" err="1">
                <a:solidFill>
                  <a:schemeClr val="tx2"/>
                </a:solidFill>
              </a:rPr>
              <a:t>tunteesta</a:t>
            </a:r>
            <a:r>
              <a:rPr lang="en-US" sz="2400" dirty="0">
                <a:solidFill>
                  <a:schemeClr val="tx2"/>
                </a:solidFill>
              </a:rPr>
              <a:t>, </a:t>
            </a:r>
            <a:r>
              <a:rPr lang="en-US" sz="2400" dirty="0" err="1">
                <a:solidFill>
                  <a:schemeClr val="tx2"/>
                </a:solidFill>
              </a:rPr>
              <a:t>ulkopuolisuuden</a:t>
            </a:r>
            <a:r>
              <a:rPr lang="en-US" sz="2400" dirty="0">
                <a:solidFill>
                  <a:schemeClr val="tx2"/>
                </a:solidFill>
              </a:rPr>
              <a:t> </a:t>
            </a:r>
            <a:r>
              <a:rPr lang="en-US" sz="2400" dirty="0" err="1">
                <a:solidFill>
                  <a:schemeClr val="tx2"/>
                </a:solidFill>
              </a:rPr>
              <a:t>tunteen</a:t>
            </a:r>
            <a:r>
              <a:rPr lang="en-US" sz="2400" dirty="0">
                <a:solidFill>
                  <a:schemeClr val="tx2"/>
                </a:solidFill>
              </a:rPr>
              <a:t> </a:t>
            </a:r>
            <a:r>
              <a:rPr lang="en-US" sz="2400" dirty="0" err="1">
                <a:solidFill>
                  <a:schemeClr val="tx2"/>
                </a:solidFill>
              </a:rPr>
              <a:t>vähentymisestä</a:t>
            </a:r>
            <a:r>
              <a:rPr lang="en-US" sz="2400" dirty="0">
                <a:solidFill>
                  <a:schemeClr val="tx2"/>
                </a:solidFill>
              </a:rPr>
              <a:t>, </a:t>
            </a:r>
            <a:r>
              <a:rPr lang="en-US" sz="2400" dirty="0" err="1">
                <a:solidFill>
                  <a:schemeClr val="tx2"/>
                </a:solidFill>
              </a:rPr>
              <a:t>identiteetin</a:t>
            </a:r>
            <a:r>
              <a:rPr lang="en-US" sz="2400" dirty="0">
                <a:solidFill>
                  <a:schemeClr val="tx2"/>
                </a:solidFill>
              </a:rPr>
              <a:t> </a:t>
            </a:r>
            <a:r>
              <a:rPr lang="en-US" sz="2400" dirty="0" err="1">
                <a:solidFill>
                  <a:schemeClr val="tx2"/>
                </a:solidFill>
              </a:rPr>
              <a:t>rakentumiseen</a:t>
            </a:r>
            <a:r>
              <a:rPr lang="en-US" sz="2400" dirty="0">
                <a:solidFill>
                  <a:schemeClr val="tx2"/>
                </a:solidFill>
              </a:rPr>
              <a:t> </a:t>
            </a:r>
            <a:r>
              <a:rPr lang="en-US" sz="2400" dirty="0" err="1">
                <a:solidFill>
                  <a:schemeClr val="tx2"/>
                </a:solidFill>
              </a:rPr>
              <a:t>liittyvistä</a:t>
            </a:r>
            <a:r>
              <a:rPr lang="en-US" sz="2400" dirty="0">
                <a:solidFill>
                  <a:schemeClr val="tx2"/>
                </a:solidFill>
              </a:rPr>
              <a:t> </a:t>
            </a:r>
            <a:r>
              <a:rPr lang="en-US" sz="2400" dirty="0" err="1">
                <a:solidFill>
                  <a:schemeClr val="tx2"/>
                </a:solidFill>
              </a:rPr>
              <a:t>tarpeista</a:t>
            </a:r>
            <a:r>
              <a:rPr lang="en-US" sz="2400" dirty="0">
                <a:solidFill>
                  <a:schemeClr val="tx2"/>
                </a:solidFill>
              </a:rPr>
              <a:t>, </a:t>
            </a:r>
            <a:r>
              <a:rPr lang="en-US" sz="2400" dirty="0" err="1">
                <a:solidFill>
                  <a:schemeClr val="tx2"/>
                </a:solidFill>
              </a:rPr>
              <a:t>taiteellisten</a:t>
            </a:r>
            <a:r>
              <a:rPr lang="en-US" sz="2400" dirty="0">
                <a:solidFill>
                  <a:schemeClr val="tx2"/>
                </a:solidFill>
              </a:rPr>
              <a:t> </a:t>
            </a:r>
            <a:r>
              <a:rPr lang="en-US" sz="2400" dirty="0" err="1">
                <a:solidFill>
                  <a:schemeClr val="tx2"/>
                </a:solidFill>
              </a:rPr>
              <a:t>elämysten</a:t>
            </a:r>
            <a:r>
              <a:rPr lang="en-US" sz="2400" dirty="0">
                <a:solidFill>
                  <a:schemeClr val="tx2"/>
                </a:solidFill>
              </a:rPr>
              <a:t> </a:t>
            </a:r>
            <a:r>
              <a:rPr lang="en-US" sz="2400" dirty="0" err="1">
                <a:solidFill>
                  <a:schemeClr val="tx2"/>
                </a:solidFill>
              </a:rPr>
              <a:t>voimia</a:t>
            </a:r>
            <a:r>
              <a:rPr lang="en-US" sz="2400" dirty="0">
                <a:solidFill>
                  <a:schemeClr val="tx2"/>
                </a:solidFill>
              </a:rPr>
              <a:t> </a:t>
            </a:r>
            <a:r>
              <a:rPr lang="en-US" sz="2400" dirty="0" err="1">
                <a:solidFill>
                  <a:schemeClr val="tx2"/>
                </a:solidFill>
              </a:rPr>
              <a:t>antavan</a:t>
            </a:r>
            <a:r>
              <a:rPr lang="en-US" sz="2400" dirty="0">
                <a:solidFill>
                  <a:schemeClr val="tx2"/>
                </a:solidFill>
              </a:rPr>
              <a:t> </a:t>
            </a:r>
            <a:r>
              <a:rPr lang="en-US" sz="2400" dirty="0" err="1">
                <a:solidFill>
                  <a:schemeClr val="tx2"/>
                </a:solidFill>
              </a:rPr>
              <a:t>tarpeen</a:t>
            </a:r>
            <a:r>
              <a:rPr lang="en-US" sz="2400" dirty="0">
                <a:solidFill>
                  <a:schemeClr val="tx2"/>
                </a:solidFill>
              </a:rPr>
              <a:t> </a:t>
            </a:r>
            <a:r>
              <a:rPr lang="en-US" sz="2400" dirty="0" err="1">
                <a:solidFill>
                  <a:schemeClr val="tx2"/>
                </a:solidFill>
              </a:rPr>
              <a:t>täyttymisestä</a:t>
            </a:r>
            <a:r>
              <a:rPr lang="en-US" sz="2400" dirty="0">
                <a:solidFill>
                  <a:schemeClr val="tx2"/>
                </a:solidFill>
              </a:rPr>
              <a:t>, </a:t>
            </a:r>
            <a:r>
              <a:rPr lang="en-US" sz="2400" dirty="0" err="1">
                <a:solidFill>
                  <a:schemeClr val="tx2"/>
                </a:solidFill>
              </a:rPr>
              <a:t>yhteisöllisyyden</a:t>
            </a:r>
            <a:r>
              <a:rPr lang="en-US" sz="2400" dirty="0">
                <a:solidFill>
                  <a:schemeClr val="tx2"/>
                </a:solidFill>
              </a:rPr>
              <a:t> </a:t>
            </a:r>
            <a:r>
              <a:rPr lang="en-US" sz="2400" dirty="0" err="1">
                <a:solidFill>
                  <a:schemeClr val="tx2"/>
                </a:solidFill>
              </a:rPr>
              <a:t>kokemuksen</a:t>
            </a:r>
            <a:r>
              <a:rPr lang="en-US" sz="2400" dirty="0">
                <a:solidFill>
                  <a:schemeClr val="tx2"/>
                </a:solidFill>
              </a:rPr>
              <a:t> </a:t>
            </a:r>
            <a:r>
              <a:rPr lang="en-US" sz="2400" dirty="0" err="1">
                <a:solidFill>
                  <a:schemeClr val="tx2"/>
                </a:solidFill>
              </a:rPr>
              <a:t>tarpeen</a:t>
            </a:r>
            <a:r>
              <a:rPr lang="en-US" sz="2400" dirty="0">
                <a:solidFill>
                  <a:schemeClr val="tx2"/>
                </a:solidFill>
              </a:rPr>
              <a:t> </a:t>
            </a:r>
            <a:r>
              <a:rPr lang="en-US" sz="2400" dirty="0" err="1">
                <a:solidFill>
                  <a:schemeClr val="tx2"/>
                </a:solidFill>
              </a:rPr>
              <a:t>täyttymisestä</a:t>
            </a:r>
            <a:r>
              <a:rPr lang="en-US" sz="2400" dirty="0">
                <a:solidFill>
                  <a:schemeClr val="tx2"/>
                </a:solidFill>
              </a:rPr>
              <a:t>, </a:t>
            </a:r>
            <a:r>
              <a:rPr lang="en-US" sz="2400" dirty="0" err="1">
                <a:solidFill>
                  <a:schemeClr val="tx2"/>
                </a:solidFill>
              </a:rPr>
              <a:t>jakamisen</a:t>
            </a:r>
            <a:r>
              <a:rPr lang="en-US" sz="2400" dirty="0">
                <a:solidFill>
                  <a:schemeClr val="tx2"/>
                </a:solidFill>
              </a:rPr>
              <a:t> </a:t>
            </a:r>
            <a:r>
              <a:rPr lang="en-US" sz="2400" dirty="0" err="1">
                <a:solidFill>
                  <a:schemeClr val="tx2"/>
                </a:solidFill>
              </a:rPr>
              <a:t>kokemuksen</a:t>
            </a:r>
            <a:r>
              <a:rPr lang="en-US" sz="2400" dirty="0">
                <a:solidFill>
                  <a:schemeClr val="tx2"/>
                </a:solidFill>
              </a:rPr>
              <a:t> </a:t>
            </a:r>
            <a:r>
              <a:rPr lang="en-US" sz="2400" dirty="0" err="1">
                <a:solidFill>
                  <a:schemeClr val="tx2"/>
                </a:solidFill>
              </a:rPr>
              <a:t>tarpeen</a:t>
            </a:r>
            <a:r>
              <a:rPr lang="en-US" sz="2400" dirty="0">
                <a:solidFill>
                  <a:schemeClr val="tx2"/>
                </a:solidFill>
              </a:rPr>
              <a:t> </a:t>
            </a:r>
            <a:r>
              <a:rPr lang="en-US" sz="2400" dirty="0" err="1">
                <a:solidFill>
                  <a:schemeClr val="tx2"/>
                </a:solidFill>
              </a:rPr>
              <a:t>täyttymisestä</a:t>
            </a:r>
            <a:r>
              <a:rPr lang="en-US" sz="2400" dirty="0">
                <a:solidFill>
                  <a:schemeClr val="tx2"/>
                </a:solidFill>
              </a:rPr>
              <a:t>, </a:t>
            </a:r>
            <a:r>
              <a:rPr lang="en-US" sz="2400" dirty="0" err="1">
                <a:solidFill>
                  <a:schemeClr val="tx2"/>
                </a:solidFill>
              </a:rPr>
              <a:t>ohjata</a:t>
            </a:r>
            <a:r>
              <a:rPr lang="en-US" sz="2400" dirty="0">
                <a:solidFill>
                  <a:schemeClr val="tx2"/>
                </a:solidFill>
              </a:rPr>
              <a:t> </a:t>
            </a:r>
            <a:r>
              <a:rPr lang="en-US" sz="2400" dirty="0" err="1">
                <a:solidFill>
                  <a:schemeClr val="tx2"/>
                </a:solidFill>
              </a:rPr>
              <a:t>kohtaamaan</a:t>
            </a:r>
            <a:r>
              <a:rPr lang="en-US" sz="2400" dirty="0">
                <a:solidFill>
                  <a:schemeClr val="tx2"/>
                </a:solidFill>
              </a:rPr>
              <a:t> </a:t>
            </a:r>
            <a:r>
              <a:rPr lang="en-US" sz="2400" dirty="0" err="1">
                <a:solidFill>
                  <a:schemeClr val="tx2"/>
                </a:solidFill>
              </a:rPr>
              <a:t>toisia</a:t>
            </a:r>
            <a:r>
              <a:rPr lang="en-US" sz="2400" dirty="0">
                <a:solidFill>
                  <a:schemeClr val="tx2"/>
                </a:solidFill>
              </a:rPr>
              <a:t>, </a:t>
            </a:r>
            <a:r>
              <a:rPr lang="en-US" sz="2400" dirty="0" err="1">
                <a:solidFill>
                  <a:schemeClr val="tx2"/>
                </a:solidFill>
              </a:rPr>
              <a:t>antaa</a:t>
            </a:r>
            <a:r>
              <a:rPr lang="en-US" sz="2400" dirty="0">
                <a:solidFill>
                  <a:schemeClr val="tx2"/>
                </a:solidFill>
              </a:rPr>
              <a:t> </a:t>
            </a:r>
            <a:r>
              <a:rPr lang="en-US" sz="2400" dirty="0" err="1">
                <a:solidFill>
                  <a:schemeClr val="tx2"/>
                </a:solidFill>
              </a:rPr>
              <a:t>mahdollisuuksia</a:t>
            </a:r>
            <a:r>
              <a:rPr lang="en-US" sz="2400" dirty="0">
                <a:solidFill>
                  <a:schemeClr val="tx2"/>
                </a:solidFill>
              </a:rPr>
              <a:t> olla </a:t>
            </a:r>
            <a:r>
              <a:rPr lang="en-US" sz="2400" dirty="0" err="1">
                <a:solidFill>
                  <a:schemeClr val="tx2"/>
                </a:solidFill>
              </a:rPr>
              <a:t>vieraanvarainen</a:t>
            </a:r>
            <a:r>
              <a:rPr lang="en-US" sz="2400" dirty="0">
                <a:solidFill>
                  <a:schemeClr val="tx2"/>
                </a:solidFill>
              </a:rPr>
              <a:t>, </a:t>
            </a:r>
            <a:r>
              <a:rPr lang="en-US" sz="2400" dirty="0" err="1">
                <a:solidFill>
                  <a:schemeClr val="tx2"/>
                </a:solidFill>
              </a:rPr>
              <a:t>auttaa</a:t>
            </a:r>
            <a:r>
              <a:rPr lang="en-US" sz="2400" dirty="0">
                <a:solidFill>
                  <a:schemeClr val="tx2"/>
                </a:solidFill>
              </a:rPr>
              <a:t> </a:t>
            </a:r>
            <a:r>
              <a:rPr lang="en-US" sz="2400" dirty="0" err="1">
                <a:solidFill>
                  <a:schemeClr val="tx2"/>
                </a:solidFill>
              </a:rPr>
              <a:t>näkemään</a:t>
            </a:r>
            <a:r>
              <a:rPr lang="en-US" sz="2400" dirty="0">
                <a:solidFill>
                  <a:schemeClr val="tx2"/>
                </a:solidFill>
              </a:rPr>
              <a:t> </a:t>
            </a:r>
            <a:r>
              <a:rPr lang="en-US" sz="2400" dirty="0" err="1">
                <a:solidFill>
                  <a:schemeClr val="tx2"/>
                </a:solidFill>
              </a:rPr>
              <a:t>solidaarisuuden</a:t>
            </a:r>
            <a:r>
              <a:rPr lang="en-US" sz="2400" dirty="0">
                <a:solidFill>
                  <a:schemeClr val="tx2"/>
                </a:solidFill>
              </a:rPr>
              <a:t> </a:t>
            </a:r>
            <a:r>
              <a:rPr lang="en-US" sz="2400" dirty="0" err="1">
                <a:solidFill>
                  <a:schemeClr val="tx2"/>
                </a:solidFill>
              </a:rPr>
              <a:t>merkityksiä</a:t>
            </a:r>
            <a:r>
              <a:rPr lang="en-US" sz="2400" dirty="0">
                <a:solidFill>
                  <a:schemeClr val="tx2"/>
                </a:solidFill>
              </a:rPr>
              <a:t> </a:t>
            </a:r>
            <a:r>
              <a:rPr lang="en-US" sz="2400" dirty="0" err="1">
                <a:solidFill>
                  <a:schemeClr val="tx2"/>
                </a:solidFill>
              </a:rPr>
              <a:t>jne</a:t>
            </a:r>
            <a:r>
              <a:rPr lang="en-US" sz="2400" dirty="0">
                <a:solidFill>
                  <a:schemeClr val="tx2"/>
                </a:solidFill>
              </a:rPr>
              <a:t>. </a:t>
            </a:r>
          </a:p>
        </p:txBody>
      </p:sp>
    </p:spTree>
    <p:extLst>
      <p:ext uri="{BB962C8B-B14F-4D97-AF65-F5344CB8AC3E}">
        <p14:creationId xmlns:p14="http://schemas.microsoft.com/office/powerpoint/2010/main" val="374891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0E016105-24BB-8059-2887-4FB759BE2256}"/>
              </a:ext>
            </a:extLst>
          </p:cNvPr>
          <p:cNvSpPr txBox="1"/>
          <p:nvPr/>
        </p:nvSpPr>
        <p:spPr>
          <a:xfrm>
            <a:off x="877330" y="321276"/>
            <a:ext cx="9947189" cy="646331"/>
          </a:xfrm>
          <a:prstGeom prst="rect">
            <a:avLst/>
          </a:prstGeom>
          <a:noFill/>
        </p:spPr>
        <p:txBody>
          <a:bodyPr wrap="square" rtlCol="0">
            <a:spAutoFit/>
          </a:bodyPr>
          <a:lstStyle/>
          <a:p>
            <a:r>
              <a:rPr lang="fi-FI" b="1" dirty="0"/>
              <a:t>Mihin pohjautuu pedagoginen solidaarisuus taidekasvatustilanteessa?</a:t>
            </a:r>
          </a:p>
          <a:p>
            <a:endParaRPr lang="fi-FI" dirty="0"/>
          </a:p>
        </p:txBody>
      </p:sp>
      <p:sp>
        <p:nvSpPr>
          <p:cNvPr id="6" name="Tekstiruutu 5">
            <a:extLst>
              <a:ext uri="{FF2B5EF4-FFF2-40B4-BE49-F238E27FC236}">
                <a16:creationId xmlns:a16="http://schemas.microsoft.com/office/drawing/2014/main" id="{0E8D8F92-FAD7-617C-2504-CD5D35DD1F95}"/>
              </a:ext>
            </a:extLst>
          </p:cNvPr>
          <p:cNvSpPr txBox="1"/>
          <p:nvPr/>
        </p:nvSpPr>
        <p:spPr>
          <a:xfrm>
            <a:off x="1007075" y="967607"/>
            <a:ext cx="9687697" cy="5366597"/>
          </a:xfrm>
          <a:prstGeom prst="rect">
            <a:avLst/>
          </a:prstGeom>
          <a:noFill/>
        </p:spPr>
        <p:txBody>
          <a:bodyPr wrap="square" rtlCol="0">
            <a:spAutoFit/>
          </a:bodyPr>
          <a:lstStyle/>
          <a:p>
            <a:r>
              <a:rPr lang="fi-FI" dirty="0"/>
              <a:t>Lähtökohta: </a:t>
            </a:r>
          </a:p>
          <a:p>
            <a:pPr marL="285750" indent="-285750">
              <a:buFontTx/>
              <a:buChar char="-"/>
            </a:pPr>
            <a:r>
              <a:rPr lang="fi-FI" dirty="0"/>
              <a:t>Ei voida olettaa oppijoiden olevan solidaarisesti ajattelevia ja toimivia, jos he eivät koe solidaarisuutta. </a:t>
            </a:r>
          </a:p>
          <a:p>
            <a:pPr marL="285750" indent="-285750">
              <a:buFontTx/>
              <a:buChar char="-"/>
            </a:pPr>
            <a:r>
              <a:rPr lang="fi-FI" dirty="0"/>
              <a:t>Ristiriita muun muassa: kuvataideopetuksen tulee opettaa kuvataidetta; joitakin taidollisia ja tiedollisia valmiuksia, taiteellista ajattelua jne., mutta dialogisuus, osallisuus, yhteenkuuluvuuden tunne ja myötämielisyys edellyttävät kokemusta siitä, että oppijan osaamista, kiinnostuksiaan, kuvallista orientoitumistaan jne. arvostetaan ja kunnioitetaan. </a:t>
            </a:r>
          </a:p>
          <a:p>
            <a:endParaRPr lang="fi-FI" dirty="0"/>
          </a:p>
          <a:p>
            <a:r>
              <a:rPr lang="fi-FI" dirty="0"/>
              <a:t>Esimerkki: </a:t>
            </a:r>
          </a:p>
          <a:p>
            <a:r>
              <a:rPr lang="fi-FI" dirty="0"/>
              <a:t>Graffitintekijä ja tämän hyvin vahva identiteettinsä osa on alakulttuurin osana oleminen. Hänen tulee voida tuntea, että kuvataideopettaja tunnustaa, on kiinnostunut, arvostaa ja kunnioittaa graffitin tekijän (ala)kulttuurista taustaa.</a:t>
            </a:r>
          </a:p>
          <a:p>
            <a:endParaRPr lang="fi-FI" dirty="0"/>
          </a:p>
          <a:p>
            <a:r>
              <a:rPr lang="fi-FI" dirty="0"/>
              <a:t>Ks. lisää:</a:t>
            </a:r>
          </a:p>
          <a:p>
            <a:r>
              <a:rPr lang="fi-FI" dirty="0"/>
              <a:t>Malinen, Piritta 2011</a:t>
            </a:r>
          </a:p>
          <a:p>
            <a:pPr>
              <a:lnSpc>
                <a:spcPct val="115000"/>
              </a:lnSpc>
              <a:spcAft>
                <a:spcPts val="800"/>
              </a:spcAft>
            </a:pPr>
            <a:r>
              <a:rPr lang="fi-FI" sz="1800" kern="100" dirty="0">
                <a:effectLst/>
                <a:latin typeface="Aptos" panose="020B0004020202020204" pitchFamily="34" charset="0"/>
                <a:ea typeface="Aptos" panose="020B0004020202020204" pitchFamily="34" charset="0"/>
                <a:cs typeface="Times New Roman" panose="02020603050405020304" pitchFamily="18" charset="0"/>
              </a:rPr>
              <a:t>Kannu vie – kohti taidetta? Graffitikokemus sekä graffitin ja kuvataideopetuksen vuorovaikutus</a:t>
            </a:r>
          </a:p>
          <a:p>
            <a:pPr>
              <a:lnSpc>
                <a:spcPct val="115000"/>
              </a:lnSpc>
              <a:spcAft>
                <a:spcPts val="800"/>
              </a:spcAft>
            </a:pPr>
            <a:r>
              <a:rPr lang="fi-FI" sz="1800"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2"/>
              </a:rPr>
              <a:t>Malinen_Piritta_DORIA.pdf (ulapland.fi)</a:t>
            </a:r>
            <a:endParaRPr lang="fi-F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1163721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97DE34A2-F8E5-772C-462C-6E1FBB8A5D2A}"/>
              </a:ext>
            </a:extLst>
          </p:cNvPr>
          <p:cNvSpPr txBox="1"/>
          <p:nvPr/>
        </p:nvSpPr>
        <p:spPr>
          <a:xfrm>
            <a:off x="679622" y="556054"/>
            <a:ext cx="10330248" cy="1200329"/>
          </a:xfrm>
          <a:prstGeom prst="rect">
            <a:avLst/>
          </a:prstGeom>
          <a:noFill/>
        </p:spPr>
        <p:txBody>
          <a:bodyPr wrap="square" rtlCol="0">
            <a:spAutoFit/>
          </a:bodyPr>
          <a:lstStyle/>
          <a:p>
            <a:r>
              <a:rPr lang="fi-FI" dirty="0"/>
              <a:t>Atkinsonin </a:t>
            </a:r>
            <a:r>
              <a:rPr lang="fi-FI" dirty="0" err="1"/>
              <a:t>Pedagogy</a:t>
            </a:r>
            <a:r>
              <a:rPr lang="fi-FI" dirty="0"/>
              <a:t> of </a:t>
            </a:r>
            <a:r>
              <a:rPr lang="fi-FI" dirty="0" err="1"/>
              <a:t>Taking</a:t>
            </a:r>
            <a:r>
              <a:rPr lang="fi-FI" dirty="0"/>
              <a:t> Care jatkuu…</a:t>
            </a:r>
          </a:p>
          <a:p>
            <a:r>
              <a:rPr lang="fi-FI" dirty="0"/>
              <a:t>Taidekasvatukseen ja taiteeseen liittyvä</a:t>
            </a:r>
          </a:p>
          <a:p>
            <a:endParaRPr lang="fi-FI" dirty="0"/>
          </a:p>
          <a:p>
            <a:endParaRPr lang="fi-FI" dirty="0"/>
          </a:p>
        </p:txBody>
      </p:sp>
      <p:sp>
        <p:nvSpPr>
          <p:cNvPr id="3" name="Tekstiruutu 2">
            <a:extLst>
              <a:ext uri="{FF2B5EF4-FFF2-40B4-BE49-F238E27FC236}">
                <a16:creationId xmlns:a16="http://schemas.microsoft.com/office/drawing/2014/main" id="{F673EE39-3DEE-1917-86DF-3E12E76BB14D}"/>
              </a:ext>
            </a:extLst>
          </p:cNvPr>
          <p:cNvSpPr txBox="1"/>
          <p:nvPr/>
        </p:nvSpPr>
        <p:spPr>
          <a:xfrm>
            <a:off x="790832" y="1359243"/>
            <a:ext cx="10120184" cy="3970318"/>
          </a:xfrm>
          <a:prstGeom prst="rect">
            <a:avLst/>
          </a:prstGeom>
          <a:noFill/>
        </p:spPr>
        <p:txBody>
          <a:bodyPr wrap="square" rtlCol="0">
            <a:spAutoFit/>
          </a:bodyPr>
          <a:lstStyle/>
          <a:p>
            <a:r>
              <a:rPr lang="fi-FI" sz="2000" b="1" dirty="0" err="1"/>
              <a:t>Process</a:t>
            </a:r>
            <a:r>
              <a:rPr lang="fi-FI" sz="2000" b="1" dirty="0"/>
              <a:t> of </a:t>
            </a:r>
            <a:r>
              <a:rPr lang="fi-FI" sz="2000" b="1" dirty="0" err="1"/>
              <a:t>becoming</a:t>
            </a:r>
            <a:r>
              <a:rPr lang="fi-FI" sz="2000" b="1" dirty="0"/>
              <a:t> – </a:t>
            </a:r>
            <a:r>
              <a:rPr lang="fi-FI" sz="2000" b="1" dirty="0" err="1"/>
              <a:t>making</a:t>
            </a:r>
            <a:endParaRPr lang="fi-FI" sz="2000" b="1" dirty="0"/>
          </a:p>
          <a:p>
            <a:pPr marL="285750" indent="-285750">
              <a:buFont typeface="Wingdings" pitchFamily="2" charset="2"/>
              <a:buChar char="è"/>
            </a:pPr>
            <a:r>
              <a:rPr lang="fi-FI" dirty="0"/>
              <a:t>Huomioidaan potentiaali</a:t>
            </a:r>
          </a:p>
          <a:p>
            <a:pPr marL="285750" indent="-285750">
              <a:buFont typeface="Wingdings" pitchFamily="2" charset="2"/>
              <a:buChar char="è"/>
            </a:pPr>
            <a:r>
              <a:rPr lang="fi-FI" dirty="0"/>
              <a:t>Huomioidaan kyky ja soveltuvuus</a:t>
            </a:r>
          </a:p>
          <a:p>
            <a:pPr marL="285750" indent="-285750">
              <a:buFont typeface="Wingdings" pitchFamily="2" charset="2"/>
              <a:buChar char="è"/>
            </a:pPr>
            <a:r>
              <a:rPr lang="fi-FI" dirty="0"/>
              <a:t>Huomioidaan kiinnostukset</a:t>
            </a:r>
          </a:p>
          <a:p>
            <a:pPr marL="285750" indent="-285750">
              <a:buFont typeface="Wingdings" pitchFamily="2" charset="2"/>
              <a:buChar char="è"/>
            </a:pPr>
            <a:r>
              <a:rPr lang="fi-FI" dirty="0"/>
              <a:t>Huomioidaan kapasiteetti</a:t>
            </a:r>
          </a:p>
          <a:p>
            <a:r>
              <a:rPr lang="fi-FI" dirty="0"/>
              <a:t>Jokaiselta yksilöllisesti</a:t>
            </a:r>
          </a:p>
          <a:p>
            <a:endParaRPr lang="fi-FI" dirty="0"/>
          </a:p>
          <a:p>
            <a:r>
              <a:rPr lang="fi-FI" dirty="0"/>
              <a:t>Taidekasvatustilanteesta voi tulla ”kosminen seikkailu”, jossa rikotaan rajoja, opitaan ympäröivästä, haastetaan ja ymmärretään itseä ja muita</a:t>
            </a:r>
          </a:p>
          <a:p>
            <a:endParaRPr lang="fi-FI" dirty="0"/>
          </a:p>
          <a:p>
            <a:r>
              <a:rPr lang="fi-FI" b="1" dirty="0" err="1"/>
              <a:t>The</a:t>
            </a:r>
            <a:r>
              <a:rPr lang="fi-FI" b="1" dirty="0"/>
              <a:t> </a:t>
            </a:r>
            <a:r>
              <a:rPr lang="fi-FI" b="1" dirty="0" err="1"/>
              <a:t>Padagogy</a:t>
            </a:r>
            <a:r>
              <a:rPr lang="fi-FI" b="1" dirty="0"/>
              <a:t> of </a:t>
            </a:r>
            <a:r>
              <a:rPr lang="fi-FI" b="1" dirty="0" err="1"/>
              <a:t>taking</a:t>
            </a:r>
            <a:r>
              <a:rPr lang="fi-FI" b="1" dirty="0"/>
              <a:t> </a:t>
            </a:r>
            <a:r>
              <a:rPr lang="fi-FI" b="1" dirty="0" err="1"/>
              <a:t>care</a:t>
            </a:r>
            <a:endParaRPr lang="fi-FI" b="1" dirty="0"/>
          </a:p>
          <a:p>
            <a:pPr marL="285750" indent="-285750">
              <a:buFontTx/>
              <a:buChar char="-"/>
            </a:pPr>
            <a:r>
              <a:rPr lang="fi-FI" dirty="0"/>
              <a:t>ei tarjoa valmiita malleja</a:t>
            </a:r>
          </a:p>
          <a:p>
            <a:pPr marL="285750" indent="-285750">
              <a:buFontTx/>
              <a:buChar char="-"/>
            </a:pPr>
            <a:r>
              <a:rPr lang="fi-FI" dirty="0"/>
              <a:t>puolustaa käytännönläheistä pragmatismia, joka tiedostaa vakiintuneiden käytänteiden ja konseptien olemassa oloa taiteessa ja pedagogiikassa (ja haastaa niitä)</a:t>
            </a:r>
          </a:p>
        </p:txBody>
      </p:sp>
    </p:spTree>
    <p:extLst>
      <p:ext uri="{BB962C8B-B14F-4D97-AF65-F5344CB8AC3E}">
        <p14:creationId xmlns:p14="http://schemas.microsoft.com/office/powerpoint/2010/main" val="3639846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00365CAF-C4F8-4E3F-D6F4-9455FBD3D95A}"/>
              </a:ext>
            </a:extLst>
          </p:cNvPr>
          <p:cNvSpPr txBox="1"/>
          <p:nvPr/>
        </p:nvSpPr>
        <p:spPr>
          <a:xfrm>
            <a:off x="340517" y="283249"/>
            <a:ext cx="11429998" cy="2031325"/>
          </a:xfrm>
          <a:prstGeom prst="rect">
            <a:avLst/>
          </a:prstGeom>
          <a:noFill/>
        </p:spPr>
        <p:txBody>
          <a:bodyPr wrap="square">
            <a:spAutoFit/>
          </a:bodyPr>
          <a:lstStyle/>
          <a:p>
            <a:r>
              <a:rPr lang="fi-FI" dirty="0"/>
              <a:t>”</a:t>
            </a:r>
            <a:r>
              <a:rPr lang="fi-FI" dirty="0" err="1"/>
              <a:t>Belongingness</a:t>
            </a:r>
            <a:r>
              <a:rPr lang="fi-FI" dirty="0"/>
              <a:t> </a:t>
            </a:r>
            <a:r>
              <a:rPr lang="fi-FI" dirty="0" err="1"/>
              <a:t>suggests</a:t>
            </a:r>
            <a:r>
              <a:rPr lang="fi-FI" dirty="0"/>
              <a:t> a </a:t>
            </a:r>
            <a:r>
              <a:rPr lang="fi-FI" dirty="0" err="1"/>
              <a:t>feeling</a:t>
            </a:r>
            <a:r>
              <a:rPr lang="fi-FI" dirty="0"/>
              <a:t> of </a:t>
            </a:r>
            <a:r>
              <a:rPr lang="fi-FI" dirty="0" err="1"/>
              <a:t>connectedness</a:t>
            </a:r>
            <a:r>
              <a:rPr lang="fi-FI" dirty="0"/>
              <a:t> and </a:t>
            </a:r>
            <a:r>
              <a:rPr lang="fi-FI" dirty="0" err="1"/>
              <a:t>acceptance</a:t>
            </a:r>
            <a:r>
              <a:rPr lang="fi-FI" dirty="0"/>
              <a:t>, </a:t>
            </a:r>
            <a:r>
              <a:rPr lang="fi-FI" dirty="0" err="1"/>
              <a:t>but</a:t>
            </a:r>
            <a:r>
              <a:rPr lang="fi-FI" dirty="0"/>
              <a:t> </a:t>
            </a:r>
            <a:r>
              <a:rPr lang="fi-FI" dirty="0" err="1"/>
              <a:t>implicit</a:t>
            </a:r>
            <a:r>
              <a:rPr lang="fi-FI" dirty="0"/>
              <a:t> to </a:t>
            </a:r>
            <a:r>
              <a:rPr lang="fi-FI" dirty="0" err="1"/>
              <a:t>this</a:t>
            </a:r>
            <a:r>
              <a:rPr lang="fi-FI" dirty="0"/>
              <a:t> idea of </a:t>
            </a:r>
            <a:r>
              <a:rPr lang="fi-FI" dirty="0" err="1"/>
              <a:t>belonging</a:t>
            </a:r>
            <a:r>
              <a:rPr lang="fi-FI" dirty="0"/>
              <a:t>, as just </a:t>
            </a:r>
            <a:r>
              <a:rPr lang="fi-FI" dirty="0" err="1"/>
              <a:t>mentioned</a:t>
            </a:r>
            <a:r>
              <a:rPr lang="fi-FI" dirty="0"/>
              <a:t>, is ‘</a:t>
            </a:r>
            <a:r>
              <a:rPr lang="fi-FI" dirty="0" err="1"/>
              <a:t>that</a:t>
            </a:r>
            <a:r>
              <a:rPr lang="fi-FI" dirty="0"/>
              <a:t> </a:t>
            </a:r>
            <a:r>
              <a:rPr lang="fi-FI" dirty="0" err="1"/>
              <a:t>which</a:t>
            </a:r>
            <a:r>
              <a:rPr lang="fi-FI" dirty="0"/>
              <a:t> </a:t>
            </a:r>
            <a:r>
              <a:rPr lang="fi-FI" dirty="0" err="1"/>
              <a:t>does</a:t>
            </a:r>
            <a:r>
              <a:rPr lang="fi-FI" dirty="0"/>
              <a:t> </a:t>
            </a:r>
            <a:r>
              <a:rPr lang="fi-FI" dirty="0" err="1"/>
              <a:t>not</a:t>
            </a:r>
            <a:r>
              <a:rPr lang="fi-FI" dirty="0"/>
              <a:t> </a:t>
            </a:r>
            <a:r>
              <a:rPr lang="fi-FI" dirty="0" err="1"/>
              <a:t>belong</a:t>
            </a:r>
            <a:r>
              <a:rPr lang="fi-FI" dirty="0"/>
              <a:t>’, </a:t>
            </a:r>
            <a:r>
              <a:rPr lang="fi-FI" dirty="0" err="1"/>
              <a:t>that</a:t>
            </a:r>
            <a:r>
              <a:rPr lang="fi-FI" dirty="0"/>
              <a:t> </a:t>
            </a:r>
            <a:r>
              <a:rPr lang="fi-FI" dirty="0" err="1"/>
              <a:t>which</a:t>
            </a:r>
            <a:r>
              <a:rPr lang="fi-FI" dirty="0"/>
              <a:t> </a:t>
            </a:r>
            <a:r>
              <a:rPr lang="fi-FI" dirty="0" err="1"/>
              <a:t>lies</a:t>
            </a:r>
            <a:r>
              <a:rPr lang="fi-FI" dirty="0"/>
              <a:t> outside, </a:t>
            </a:r>
            <a:r>
              <a:rPr lang="fi-FI" dirty="0" err="1"/>
              <a:t>that</a:t>
            </a:r>
            <a:r>
              <a:rPr lang="fi-FI" dirty="0"/>
              <a:t> </a:t>
            </a:r>
            <a:r>
              <a:rPr lang="fi-FI" dirty="0" err="1"/>
              <a:t>which</a:t>
            </a:r>
            <a:r>
              <a:rPr lang="fi-FI" dirty="0"/>
              <a:t> is </a:t>
            </a:r>
            <a:r>
              <a:rPr lang="fi-FI" dirty="0" err="1"/>
              <a:t>other</a:t>
            </a:r>
            <a:r>
              <a:rPr lang="fi-FI" dirty="0"/>
              <a:t> </a:t>
            </a:r>
            <a:r>
              <a:rPr lang="fi-FI" dirty="0" err="1"/>
              <a:t>or</a:t>
            </a:r>
            <a:r>
              <a:rPr lang="fi-FI" dirty="0"/>
              <a:t> </a:t>
            </a:r>
            <a:r>
              <a:rPr lang="fi-FI" dirty="0" err="1"/>
              <a:t>another</a:t>
            </a:r>
            <a:r>
              <a:rPr lang="fi-FI" dirty="0"/>
              <a:t>. </a:t>
            </a:r>
            <a:r>
              <a:rPr lang="fi-FI" dirty="0" err="1"/>
              <a:t>This</a:t>
            </a:r>
            <a:r>
              <a:rPr lang="fi-FI" dirty="0"/>
              <a:t> </a:t>
            </a:r>
            <a:r>
              <a:rPr lang="fi-FI" dirty="0" err="1"/>
              <a:t>suggests</a:t>
            </a:r>
            <a:r>
              <a:rPr lang="fi-FI" dirty="0"/>
              <a:t> a </a:t>
            </a:r>
            <a:r>
              <a:rPr lang="fi-FI" dirty="0" err="1"/>
              <a:t>state</a:t>
            </a:r>
            <a:r>
              <a:rPr lang="fi-FI" dirty="0"/>
              <a:t> of </a:t>
            </a:r>
            <a:r>
              <a:rPr lang="fi-FI" dirty="0" err="1"/>
              <a:t>constant</a:t>
            </a:r>
            <a:r>
              <a:rPr lang="fi-FI" dirty="0"/>
              <a:t> </a:t>
            </a:r>
            <a:r>
              <a:rPr lang="fi-FI" dirty="0" err="1"/>
              <a:t>indeterminacy</a:t>
            </a:r>
            <a:r>
              <a:rPr lang="fi-FI" dirty="0"/>
              <a:t>. I </a:t>
            </a:r>
            <a:r>
              <a:rPr lang="fi-FI" dirty="0" err="1"/>
              <a:t>argue</a:t>
            </a:r>
            <a:r>
              <a:rPr lang="fi-FI" dirty="0"/>
              <a:t> </a:t>
            </a:r>
            <a:r>
              <a:rPr lang="fi-FI" dirty="0" err="1"/>
              <a:t>that</a:t>
            </a:r>
            <a:r>
              <a:rPr lang="fi-FI" dirty="0"/>
              <a:t> </a:t>
            </a:r>
            <a:r>
              <a:rPr lang="fi-FI" dirty="0" err="1"/>
              <a:t>belonging</a:t>
            </a:r>
            <a:r>
              <a:rPr lang="fi-FI" dirty="0"/>
              <a:t> is </a:t>
            </a:r>
            <a:r>
              <a:rPr lang="fi-FI" dirty="0" err="1"/>
              <a:t>not</a:t>
            </a:r>
            <a:r>
              <a:rPr lang="fi-FI" dirty="0"/>
              <a:t> to </a:t>
            </a:r>
            <a:r>
              <a:rPr lang="fi-FI" dirty="0" err="1"/>
              <a:t>be</a:t>
            </a:r>
            <a:r>
              <a:rPr lang="fi-FI" dirty="0"/>
              <a:t> </a:t>
            </a:r>
            <a:r>
              <a:rPr lang="fi-FI" dirty="0" err="1"/>
              <a:t>conceived</a:t>
            </a:r>
            <a:r>
              <a:rPr lang="fi-FI" dirty="0"/>
              <a:t> as </a:t>
            </a:r>
            <a:r>
              <a:rPr lang="fi-FI" dirty="0" err="1"/>
              <a:t>relative</a:t>
            </a:r>
            <a:r>
              <a:rPr lang="fi-FI" dirty="0"/>
              <a:t> to an </a:t>
            </a:r>
            <a:r>
              <a:rPr lang="fi-FI" dirty="0" err="1"/>
              <a:t>already</a:t>
            </a:r>
            <a:r>
              <a:rPr lang="fi-FI" dirty="0"/>
              <a:t> </a:t>
            </a:r>
            <a:r>
              <a:rPr lang="fi-FI" dirty="0" err="1"/>
              <a:t>established</a:t>
            </a:r>
            <a:r>
              <a:rPr lang="fi-FI" dirty="0"/>
              <a:t> </a:t>
            </a:r>
            <a:r>
              <a:rPr lang="fi-FI" dirty="0" err="1"/>
              <a:t>order</a:t>
            </a:r>
            <a:r>
              <a:rPr lang="fi-FI" dirty="0"/>
              <a:t>, </a:t>
            </a:r>
            <a:r>
              <a:rPr lang="fi-FI" dirty="0" err="1"/>
              <a:t>community</a:t>
            </a:r>
            <a:r>
              <a:rPr lang="fi-FI" dirty="0"/>
              <a:t>, etc., </a:t>
            </a:r>
            <a:r>
              <a:rPr lang="fi-FI" dirty="0" err="1"/>
              <a:t>subject</a:t>
            </a:r>
            <a:r>
              <a:rPr lang="fi-FI" dirty="0"/>
              <a:t> to </a:t>
            </a:r>
            <a:r>
              <a:rPr lang="fi-FI" dirty="0" err="1"/>
              <a:t>what</a:t>
            </a:r>
            <a:r>
              <a:rPr lang="fi-FI" dirty="0"/>
              <a:t> </a:t>
            </a:r>
            <a:r>
              <a:rPr lang="fi-FI" dirty="0" err="1"/>
              <a:t>we</a:t>
            </a:r>
            <a:r>
              <a:rPr lang="fi-FI" dirty="0"/>
              <a:t> </a:t>
            </a:r>
            <a:r>
              <a:rPr lang="fi-FI" dirty="0" err="1"/>
              <a:t>might</a:t>
            </a:r>
            <a:r>
              <a:rPr lang="fi-FI" dirty="0"/>
              <a:t> </a:t>
            </a:r>
            <a:r>
              <a:rPr lang="fi-FI" dirty="0" err="1"/>
              <a:t>call</a:t>
            </a:r>
            <a:r>
              <a:rPr lang="fi-FI" dirty="0"/>
              <a:t> </a:t>
            </a:r>
            <a:r>
              <a:rPr lang="fi-FI" dirty="0" err="1"/>
              <a:t>regulatory</a:t>
            </a:r>
            <a:r>
              <a:rPr lang="fi-FI" dirty="0"/>
              <a:t> </a:t>
            </a:r>
            <a:r>
              <a:rPr lang="fi-FI" dirty="0" err="1"/>
              <a:t>controls</a:t>
            </a:r>
            <a:r>
              <a:rPr lang="fi-FI" dirty="0"/>
              <a:t>, </a:t>
            </a:r>
            <a:r>
              <a:rPr lang="fi-FI" dirty="0" err="1"/>
              <a:t>but</a:t>
            </a:r>
            <a:r>
              <a:rPr lang="fi-FI" dirty="0"/>
              <a:t> is in </a:t>
            </a:r>
            <a:r>
              <a:rPr lang="fi-FI" dirty="0" err="1"/>
              <a:t>fact</a:t>
            </a:r>
            <a:r>
              <a:rPr lang="fi-FI" dirty="0"/>
              <a:t> </a:t>
            </a:r>
            <a:r>
              <a:rPr lang="fi-FI" dirty="0" err="1"/>
              <a:t>created</a:t>
            </a:r>
            <a:r>
              <a:rPr lang="fi-FI" dirty="0"/>
              <a:t> </a:t>
            </a:r>
            <a:r>
              <a:rPr lang="fi-FI" dirty="0" err="1"/>
              <a:t>through</a:t>
            </a:r>
            <a:r>
              <a:rPr lang="fi-FI" dirty="0"/>
              <a:t> on-</a:t>
            </a:r>
            <a:r>
              <a:rPr lang="fi-FI" dirty="0" err="1"/>
              <a:t>going</a:t>
            </a:r>
            <a:r>
              <a:rPr lang="fi-FI" dirty="0"/>
              <a:t> </a:t>
            </a:r>
            <a:r>
              <a:rPr lang="fi-FI" dirty="0" err="1"/>
              <a:t>encounters</a:t>
            </a:r>
            <a:r>
              <a:rPr lang="fi-FI" dirty="0"/>
              <a:t> </a:t>
            </a:r>
            <a:r>
              <a:rPr lang="fi-FI" dirty="0" err="1"/>
              <a:t>with</a:t>
            </a:r>
            <a:r>
              <a:rPr lang="fi-FI" dirty="0"/>
              <a:t> </a:t>
            </a:r>
            <a:r>
              <a:rPr lang="fi-FI" dirty="0" err="1"/>
              <a:t>otherness</a:t>
            </a:r>
            <a:r>
              <a:rPr lang="fi-FI" dirty="0"/>
              <a:t>, </a:t>
            </a:r>
            <a:r>
              <a:rPr lang="fi-FI" dirty="0" err="1"/>
              <a:t>with</a:t>
            </a:r>
            <a:r>
              <a:rPr lang="fi-FI" dirty="0"/>
              <a:t> </a:t>
            </a:r>
            <a:r>
              <a:rPr lang="fi-FI" dirty="0" err="1"/>
              <a:t>uncertainty</a:t>
            </a:r>
            <a:r>
              <a:rPr lang="fi-FI" dirty="0"/>
              <a:t> and </a:t>
            </a:r>
            <a:r>
              <a:rPr lang="fi-FI" dirty="0" err="1"/>
              <a:t>difference</a:t>
            </a:r>
            <a:r>
              <a:rPr lang="fi-FI" dirty="0"/>
              <a:t>, and </a:t>
            </a:r>
            <a:r>
              <a:rPr lang="fi-FI" dirty="0" err="1"/>
              <a:t>therefore</a:t>
            </a:r>
            <a:r>
              <a:rPr lang="fi-FI" dirty="0"/>
              <a:t> </a:t>
            </a:r>
            <a:r>
              <a:rPr lang="fi-FI" dirty="0" err="1"/>
              <a:t>requires</a:t>
            </a:r>
            <a:r>
              <a:rPr lang="fi-FI" dirty="0"/>
              <a:t> a </a:t>
            </a:r>
            <a:r>
              <a:rPr lang="fi-FI" dirty="0" err="1"/>
              <a:t>constant</a:t>
            </a:r>
            <a:r>
              <a:rPr lang="fi-FI" dirty="0"/>
              <a:t> </a:t>
            </a:r>
            <a:r>
              <a:rPr lang="fi-FI" dirty="0" err="1"/>
              <a:t>art</a:t>
            </a:r>
            <a:r>
              <a:rPr lang="fi-FI" dirty="0"/>
              <a:t> of </a:t>
            </a:r>
            <a:r>
              <a:rPr lang="fi-FI" dirty="0" err="1"/>
              <a:t>making</a:t>
            </a:r>
            <a:r>
              <a:rPr lang="fi-FI" dirty="0"/>
              <a:t>, </a:t>
            </a:r>
            <a:r>
              <a:rPr lang="fi-FI" dirty="0" err="1"/>
              <a:t>unmaking</a:t>
            </a:r>
            <a:r>
              <a:rPr lang="fi-FI" dirty="0"/>
              <a:t> and </a:t>
            </a:r>
            <a:r>
              <a:rPr lang="fi-FI" dirty="0" err="1"/>
              <a:t>remaking</a:t>
            </a:r>
            <a:r>
              <a:rPr lang="fi-FI" dirty="0"/>
              <a:t>.”</a:t>
            </a:r>
          </a:p>
          <a:p>
            <a:r>
              <a:rPr lang="fi-FI" dirty="0"/>
              <a:t>Dennis Atkinson</a:t>
            </a:r>
          </a:p>
        </p:txBody>
      </p:sp>
      <p:sp>
        <p:nvSpPr>
          <p:cNvPr id="4" name="Tekstiruutu 3">
            <a:extLst>
              <a:ext uri="{FF2B5EF4-FFF2-40B4-BE49-F238E27FC236}">
                <a16:creationId xmlns:a16="http://schemas.microsoft.com/office/drawing/2014/main" id="{394D2859-1451-850C-D2D6-CC2F5683D071}"/>
              </a:ext>
            </a:extLst>
          </p:cNvPr>
          <p:cNvSpPr txBox="1"/>
          <p:nvPr/>
        </p:nvSpPr>
        <p:spPr>
          <a:xfrm>
            <a:off x="340516" y="2438699"/>
            <a:ext cx="11560971" cy="1754326"/>
          </a:xfrm>
          <a:prstGeom prst="rect">
            <a:avLst/>
          </a:prstGeom>
          <a:noFill/>
        </p:spPr>
        <p:txBody>
          <a:bodyPr wrap="square" rtlCol="0">
            <a:spAutoFit/>
          </a:bodyPr>
          <a:lstStyle/>
          <a:p>
            <a:r>
              <a:rPr lang="fi-FI" dirty="0">
                <a:solidFill>
                  <a:srgbClr val="00B050"/>
                </a:solidFill>
                <a:latin typeface="Annai MN" pitchFamily="2" charset="77"/>
                <a:ea typeface="Annai MN" pitchFamily="2" charset="77"/>
                <a:cs typeface="Annai MN" pitchFamily="2" charset="77"/>
              </a:rPr>
              <a:t>Oletettu joukkoon ja yhteisöön kuulumisen tarve ei tulisi olla määritelty yksiselitteisesti tarpeena kuulua johonkin tiettyyn, ulkopuolelta määriteltyyn joukkoon, joka ei edes ole itselle ominainen. Oppijoiden erilaiset polut, erilaiset tarpeet tulisi huomioida.</a:t>
            </a:r>
          </a:p>
          <a:p>
            <a:r>
              <a:rPr lang="fi-FI" dirty="0">
                <a:solidFill>
                  <a:srgbClr val="00B050"/>
                </a:solidFill>
                <a:latin typeface="Annai MN" pitchFamily="2" charset="77"/>
                <a:ea typeface="Annai MN" pitchFamily="2" charset="77"/>
                <a:cs typeface="Annai MN" pitchFamily="2" charset="77"/>
              </a:rPr>
              <a:t>Kun oletetaan kaikkien haluavan kuulua / identifioituvan tiettyyn, ulkopuolelta määriteltyyn joukkoon, samalla jätetään huomioimatta, että siihen adaptoitumattomat määritellään ulkopuolisiksi ja toisiksi.</a:t>
            </a:r>
          </a:p>
        </p:txBody>
      </p:sp>
      <p:sp>
        <p:nvSpPr>
          <p:cNvPr id="6" name="Tekstiruutu 5">
            <a:extLst>
              <a:ext uri="{FF2B5EF4-FFF2-40B4-BE49-F238E27FC236}">
                <a16:creationId xmlns:a16="http://schemas.microsoft.com/office/drawing/2014/main" id="{BD333F0B-8A1D-A2D9-1CC1-98E4E34AF91C}"/>
              </a:ext>
            </a:extLst>
          </p:cNvPr>
          <p:cNvSpPr txBox="1"/>
          <p:nvPr/>
        </p:nvSpPr>
        <p:spPr>
          <a:xfrm>
            <a:off x="340517" y="4369650"/>
            <a:ext cx="11851483" cy="2308324"/>
          </a:xfrm>
          <a:prstGeom prst="rect">
            <a:avLst/>
          </a:prstGeom>
          <a:noFill/>
        </p:spPr>
        <p:txBody>
          <a:bodyPr wrap="square">
            <a:spAutoFit/>
          </a:bodyPr>
          <a:lstStyle/>
          <a:p>
            <a:r>
              <a:rPr lang="fi-FI" dirty="0"/>
              <a:t>”</a:t>
            </a:r>
            <a:r>
              <a:rPr lang="fi-FI" dirty="0" err="1"/>
              <a:t>This</a:t>
            </a:r>
            <a:r>
              <a:rPr lang="fi-FI" dirty="0"/>
              <a:t> </a:t>
            </a:r>
            <a:r>
              <a:rPr lang="fi-FI" dirty="0" err="1"/>
              <a:t>contrasts</a:t>
            </a:r>
            <a:r>
              <a:rPr lang="fi-FI" dirty="0"/>
              <a:t> </a:t>
            </a:r>
            <a:r>
              <a:rPr lang="fi-FI" dirty="0" err="1"/>
              <a:t>with</a:t>
            </a:r>
            <a:r>
              <a:rPr lang="fi-FI" dirty="0"/>
              <a:t> </a:t>
            </a:r>
            <a:r>
              <a:rPr lang="fi-FI" dirty="0" err="1"/>
              <a:t>the</a:t>
            </a:r>
            <a:r>
              <a:rPr lang="fi-FI" dirty="0"/>
              <a:t> </a:t>
            </a:r>
            <a:r>
              <a:rPr lang="fi-FI" dirty="0" err="1"/>
              <a:t>more</a:t>
            </a:r>
            <a:r>
              <a:rPr lang="fi-FI" dirty="0"/>
              <a:t> </a:t>
            </a:r>
            <a:r>
              <a:rPr lang="fi-FI" dirty="0" err="1"/>
              <a:t>fixed</a:t>
            </a:r>
            <a:r>
              <a:rPr lang="fi-FI" dirty="0"/>
              <a:t> </a:t>
            </a:r>
            <a:r>
              <a:rPr lang="fi-FI" dirty="0" err="1"/>
              <a:t>notion</a:t>
            </a:r>
            <a:r>
              <a:rPr lang="fi-FI" dirty="0"/>
              <a:t> of ‘</a:t>
            </a:r>
            <a:r>
              <a:rPr lang="fi-FI" dirty="0" err="1"/>
              <a:t>belonging</a:t>
            </a:r>
            <a:r>
              <a:rPr lang="fi-FI" dirty="0"/>
              <a:t>-to’ </a:t>
            </a:r>
            <a:r>
              <a:rPr lang="fi-FI" dirty="0" err="1"/>
              <a:t>that</a:t>
            </a:r>
            <a:r>
              <a:rPr lang="fi-FI" dirty="0"/>
              <a:t> </a:t>
            </a:r>
            <a:r>
              <a:rPr lang="fi-FI" dirty="0" err="1"/>
              <a:t>suggests</a:t>
            </a:r>
            <a:r>
              <a:rPr lang="fi-FI" dirty="0"/>
              <a:t> </a:t>
            </a:r>
            <a:r>
              <a:rPr lang="fi-FI" dirty="0" err="1"/>
              <a:t>prescribed</a:t>
            </a:r>
            <a:r>
              <a:rPr lang="fi-FI" dirty="0"/>
              <a:t> </a:t>
            </a:r>
            <a:r>
              <a:rPr lang="fi-FI" dirty="0" err="1"/>
              <a:t>identities</a:t>
            </a:r>
            <a:r>
              <a:rPr lang="fi-FI" dirty="0"/>
              <a:t> </a:t>
            </a:r>
            <a:r>
              <a:rPr lang="fi-FI" dirty="0" err="1"/>
              <a:t>affiliated</a:t>
            </a:r>
            <a:r>
              <a:rPr lang="fi-FI" dirty="0"/>
              <a:t> to an </a:t>
            </a:r>
            <a:r>
              <a:rPr lang="fi-FI" dirty="0" err="1"/>
              <a:t>established</a:t>
            </a:r>
            <a:r>
              <a:rPr lang="fi-FI" dirty="0"/>
              <a:t> </a:t>
            </a:r>
            <a:r>
              <a:rPr lang="fi-FI" dirty="0" err="1"/>
              <a:t>order</a:t>
            </a:r>
            <a:r>
              <a:rPr lang="fi-FI" dirty="0"/>
              <a:t>, </a:t>
            </a:r>
            <a:r>
              <a:rPr lang="fi-FI" dirty="0" err="1"/>
              <a:t>which</a:t>
            </a:r>
            <a:r>
              <a:rPr lang="fi-FI" dirty="0"/>
              <a:t> </a:t>
            </a:r>
            <a:r>
              <a:rPr lang="fi-FI" dirty="0" err="1"/>
              <a:t>can</a:t>
            </a:r>
            <a:r>
              <a:rPr lang="fi-FI" dirty="0"/>
              <a:t> </a:t>
            </a:r>
            <a:r>
              <a:rPr lang="fi-FI" dirty="0" err="1"/>
              <a:t>then</a:t>
            </a:r>
            <a:r>
              <a:rPr lang="fi-FI" dirty="0"/>
              <a:t> </a:t>
            </a:r>
            <a:r>
              <a:rPr lang="fi-FI" dirty="0" err="1"/>
              <a:t>invoke</a:t>
            </a:r>
            <a:r>
              <a:rPr lang="fi-FI" dirty="0"/>
              <a:t> </a:t>
            </a:r>
            <a:r>
              <a:rPr lang="fi-FI" dirty="0" err="1"/>
              <a:t>the</a:t>
            </a:r>
            <a:r>
              <a:rPr lang="fi-FI" dirty="0"/>
              <a:t> </a:t>
            </a:r>
            <a:r>
              <a:rPr lang="fi-FI" dirty="0" err="1"/>
              <a:t>negation</a:t>
            </a:r>
            <a:r>
              <a:rPr lang="fi-FI" dirty="0"/>
              <a:t> of ‘</a:t>
            </a:r>
            <a:r>
              <a:rPr lang="fi-FI" dirty="0" err="1"/>
              <a:t>not</a:t>
            </a:r>
            <a:r>
              <a:rPr lang="fi-FI" dirty="0"/>
              <a:t> </a:t>
            </a:r>
            <a:r>
              <a:rPr lang="fi-FI" dirty="0" err="1"/>
              <a:t>belonging</a:t>
            </a:r>
            <a:r>
              <a:rPr lang="fi-FI" dirty="0"/>
              <a:t>’ and </a:t>
            </a:r>
            <a:r>
              <a:rPr lang="fi-FI" dirty="0" err="1"/>
              <a:t>the</a:t>
            </a:r>
            <a:r>
              <a:rPr lang="fi-FI" dirty="0"/>
              <a:t> </a:t>
            </a:r>
            <a:r>
              <a:rPr lang="fi-FI" dirty="0" err="1"/>
              <a:t>subsequent</a:t>
            </a:r>
            <a:r>
              <a:rPr lang="fi-FI" dirty="0"/>
              <a:t> </a:t>
            </a:r>
            <a:r>
              <a:rPr lang="fi-FI" dirty="0" err="1"/>
              <a:t>violence</a:t>
            </a:r>
            <a:r>
              <a:rPr lang="fi-FI" dirty="0"/>
              <a:t> of </a:t>
            </a:r>
            <a:r>
              <a:rPr lang="fi-FI" dirty="0" err="1"/>
              <a:t>exclusion</a:t>
            </a:r>
            <a:r>
              <a:rPr lang="fi-FI" dirty="0"/>
              <a:t>, </a:t>
            </a:r>
            <a:r>
              <a:rPr lang="fi-FI" dirty="0" err="1"/>
              <a:t>marginalisation</a:t>
            </a:r>
            <a:r>
              <a:rPr lang="fi-FI" dirty="0"/>
              <a:t> </a:t>
            </a:r>
            <a:r>
              <a:rPr lang="fi-FI" dirty="0" err="1"/>
              <a:t>or</a:t>
            </a:r>
            <a:r>
              <a:rPr lang="fi-FI" dirty="0"/>
              <a:t> </a:t>
            </a:r>
            <a:r>
              <a:rPr lang="fi-FI" dirty="0" err="1"/>
              <a:t>dispossession</a:t>
            </a:r>
            <a:r>
              <a:rPr lang="fi-FI" dirty="0"/>
              <a:t> </a:t>
            </a:r>
            <a:r>
              <a:rPr lang="fi-FI" dirty="0" err="1"/>
              <a:t>that</a:t>
            </a:r>
            <a:r>
              <a:rPr lang="fi-FI" dirty="0"/>
              <a:t> </a:t>
            </a:r>
            <a:r>
              <a:rPr lang="fi-FI" dirty="0" err="1"/>
              <a:t>we</a:t>
            </a:r>
            <a:r>
              <a:rPr lang="fi-FI" dirty="0"/>
              <a:t> </a:t>
            </a:r>
            <a:r>
              <a:rPr lang="fi-FI" dirty="0" err="1"/>
              <a:t>witness</a:t>
            </a:r>
            <a:r>
              <a:rPr lang="fi-FI" dirty="0"/>
              <a:t> </a:t>
            </a:r>
            <a:r>
              <a:rPr lang="fi-FI" dirty="0" err="1"/>
              <a:t>almost</a:t>
            </a:r>
            <a:r>
              <a:rPr lang="fi-FI" dirty="0"/>
              <a:t> </a:t>
            </a:r>
            <a:r>
              <a:rPr lang="fi-FI" dirty="0" err="1"/>
              <a:t>endlessly</a:t>
            </a:r>
            <a:r>
              <a:rPr lang="fi-FI" dirty="0"/>
              <a:t>. I </a:t>
            </a:r>
            <a:r>
              <a:rPr lang="fi-FI" dirty="0" err="1"/>
              <a:t>suggest</a:t>
            </a:r>
            <a:r>
              <a:rPr lang="fi-FI" dirty="0"/>
              <a:t> </a:t>
            </a:r>
            <a:r>
              <a:rPr lang="fi-FI" dirty="0" err="1"/>
              <a:t>that</a:t>
            </a:r>
            <a:r>
              <a:rPr lang="fi-FI" dirty="0"/>
              <a:t> </a:t>
            </a:r>
            <a:r>
              <a:rPr lang="fi-FI" dirty="0" err="1"/>
              <a:t>the</a:t>
            </a:r>
            <a:r>
              <a:rPr lang="fi-FI" dirty="0"/>
              <a:t> </a:t>
            </a:r>
            <a:r>
              <a:rPr lang="fi-FI" dirty="0" err="1"/>
              <a:t>negation</a:t>
            </a:r>
            <a:r>
              <a:rPr lang="fi-FI" dirty="0"/>
              <a:t> of </a:t>
            </a:r>
            <a:r>
              <a:rPr lang="fi-FI" dirty="0" err="1"/>
              <a:t>such</a:t>
            </a:r>
            <a:r>
              <a:rPr lang="fi-FI" dirty="0"/>
              <a:t> </a:t>
            </a:r>
            <a:r>
              <a:rPr lang="fi-FI" dirty="0" err="1"/>
              <a:t>negation</a:t>
            </a:r>
            <a:r>
              <a:rPr lang="fi-FI" dirty="0"/>
              <a:t> as it </a:t>
            </a:r>
            <a:r>
              <a:rPr lang="fi-FI" dirty="0" err="1"/>
              <a:t>may</a:t>
            </a:r>
            <a:r>
              <a:rPr lang="fi-FI" dirty="0"/>
              <a:t> </a:t>
            </a:r>
            <a:r>
              <a:rPr lang="fi-FI" dirty="0" err="1"/>
              <a:t>be</a:t>
            </a:r>
            <a:r>
              <a:rPr lang="fi-FI" dirty="0"/>
              <a:t> </a:t>
            </a:r>
            <a:r>
              <a:rPr lang="fi-FI" dirty="0" err="1"/>
              <a:t>manifested</a:t>
            </a:r>
            <a:r>
              <a:rPr lang="fi-FI" dirty="0"/>
              <a:t>, </a:t>
            </a:r>
            <a:r>
              <a:rPr lang="fi-FI" dirty="0" err="1"/>
              <a:t>perhaps</a:t>
            </a:r>
            <a:r>
              <a:rPr lang="fi-FI" dirty="0"/>
              <a:t> </a:t>
            </a:r>
            <a:r>
              <a:rPr lang="fi-FI" dirty="0" err="1"/>
              <a:t>unconsciously</a:t>
            </a:r>
            <a:r>
              <a:rPr lang="fi-FI" dirty="0"/>
              <a:t>, in </a:t>
            </a:r>
            <a:r>
              <a:rPr lang="fi-FI" dirty="0" err="1"/>
              <a:t>educational</a:t>
            </a:r>
            <a:r>
              <a:rPr lang="fi-FI" dirty="0"/>
              <a:t> </a:t>
            </a:r>
            <a:r>
              <a:rPr lang="fi-FI" dirty="0" err="1"/>
              <a:t>practices</a:t>
            </a:r>
            <a:r>
              <a:rPr lang="fi-FI" dirty="0"/>
              <a:t> </a:t>
            </a:r>
            <a:r>
              <a:rPr lang="fi-FI" dirty="0" err="1"/>
              <a:t>that</a:t>
            </a:r>
            <a:r>
              <a:rPr lang="fi-FI" dirty="0"/>
              <a:t> </a:t>
            </a:r>
            <a:r>
              <a:rPr lang="fi-FI" dirty="0" err="1"/>
              <a:t>need</a:t>
            </a:r>
            <a:r>
              <a:rPr lang="fi-FI" dirty="0"/>
              <a:t> to </a:t>
            </a:r>
            <a:r>
              <a:rPr lang="fi-FI" dirty="0" err="1"/>
              <a:t>respond</a:t>
            </a:r>
            <a:r>
              <a:rPr lang="fi-FI" dirty="0"/>
              <a:t> </a:t>
            </a:r>
            <a:r>
              <a:rPr lang="fi-FI" dirty="0" err="1"/>
              <a:t>empathetically</a:t>
            </a:r>
            <a:r>
              <a:rPr lang="fi-FI" dirty="0"/>
              <a:t> to </a:t>
            </a:r>
            <a:r>
              <a:rPr lang="fi-FI" dirty="0" err="1"/>
              <a:t>diverse</a:t>
            </a:r>
            <a:r>
              <a:rPr lang="fi-FI" dirty="0"/>
              <a:t> </a:t>
            </a:r>
            <a:r>
              <a:rPr lang="fi-FI" dirty="0" err="1"/>
              <a:t>pathways</a:t>
            </a:r>
            <a:r>
              <a:rPr lang="fi-FI" dirty="0"/>
              <a:t> of </a:t>
            </a:r>
            <a:r>
              <a:rPr lang="fi-FI" dirty="0" err="1"/>
              <a:t>learning</a:t>
            </a:r>
            <a:r>
              <a:rPr lang="fi-FI" dirty="0"/>
              <a:t> </a:t>
            </a:r>
            <a:r>
              <a:rPr lang="fi-FI" dirty="0" err="1"/>
              <a:t>that</a:t>
            </a:r>
            <a:r>
              <a:rPr lang="fi-FI" dirty="0"/>
              <a:t> </a:t>
            </a:r>
            <a:r>
              <a:rPr lang="fi-FI" dirty="0" err="1"/>
              <a:t>children</a:t>
            </a:r>
            <a:r>
              <a:rPr lang="fi-FI" dirty="0"/>
              <a:t> and </a:t>
            </a:r>
            <a:r>
              <a:rPr lang="fi-FI" dirty="0" err="1"/>
              <a:t>students</a:t>
            </a:r>
            <a:r>
              <a:rPr lang="fi-FI" dirty="0"/>
              <a:t> </a:t>
            </a:r>
            <a:r>
              <a:rPr lang="fi-FI" dirty="0" err="1"/>
              <a:t>travel</a:t>
            </a:r>
            <a:r>
              <a:rPr lang="fi-FI" dirty="0"/>
              <a:t>, is </a:t>
            </a:r>
            <a:r>
              <a:rPr lang="fi-FI" dirty="0" err="1"/>
              <a:t>central</a:t>
            </a:r>
            <a:r>
              <a:rPr lang="fi-FI" dirty="0"/>
              <a:t> to </a:t>
            </a:r>
            <a:r>
              <a:rPr lang="fi-FI" dirty="0" err="1"/>
              <a:t>this</a:t>
            </a:r>
            <a:r>
              <a:rPr lang="fi-FI" dirty="0"/>
              <a:t> </a:t>
            </a:r>
            <a:r>
              <a:rPr lang="fi-FI" dirty="0" err="1"/>
              <a:t>article</a:t>
            </a:r>
            <a:r>
              <a:rPr lang="fi-FI" dirty="0"/>
              <a:t>. In </a:t>
            </a:r>
            <a:r>
              <a:rPr lang="fi-FI" dirty="0" err="1"/>
              <a:t>this</a:t>
            </a:r>
            <a:r>
              <a:rPr lang="fi-FI" dirty="0"/>
              <a:t> </a:t>
            </a:r>
            <a:r>
              <a:rPr lang="fi-FI" dirty="0" err="1"/>
              <a:t>light</a:t>
            </a:r>
            <a:r>
              <a:rPr lang="fi-FI" dirty="0"/>
              <a:t> </a:t>
            </a:r>
            <a:r>
              <a:rPr lang="fi-FI" dirty="0" err="1"/>
              <a:t>perhaps</a:t>
            </a:r>
            <a:r>
              <a:rPr lang="fi-FI" dirty="0"/>
              <a:t> in </a:t>
            </a:r>
            <a:r>
              <a:rPr lang="fi-FI" dirty="0" err="1"/>
              <a:t>education</a:t>
            </a:r>
            <a:r>
              <a:rPr lang="fi-FI" dirty="0"/>
              <a:t> </a:t>
            </a:r>
            <a:r>
              <a:rPr lang="fi-FI" dirty="0" err="1"/>
              <a:t>we</a:t>
            </a:r>
            <a:r>
              <a:rPr lang="fi-FI" dirty="0"/>
              <a:t> </a:t>
            </a:r>
            <a:r>
              <a:rPr lang="fi-FI" dirty="0" err="1"/>
              <a:t>require</a:t>
            </a:r>
            <a:r>
              <a:rPr lang="fi-FI" dirty="0"/>
              <a:t> a </a:t>
            </a:r>
            <a:r>
              <a:rPr lang="fi-FI" dirty="0" err="1"/>
              <a:t>new</a:t>
            </a:r>
            <a:r>
              <a:rPr lang="fi-FI" dirty="0"/>
              <a:t> </a:t>
            </a:r>
            <a:r>
              <a:rPr lang="fi-FI" dirty="0" err="1"/>
              <a:t>declaration</a:t>
            </a:r>
            <a:r>
              <a:rPr lang="fi-FI" dirty="0"/>
              <a:t> of </a:t>
            </a:r>
            <a:r>
              <a:rPr lang="fi-FI" dirty="0" err="1"/>
              <a:t>rights</a:t>
            </a:r>
            <a:r>
              <a:rPr lang="fi-FI" dirty="0"/>
              <a:t>, </a:t>
            </a:r>
            <a:r>
              <a:rPr lang="fi-FI" dirty="0" err="1"/>
              <a:t>the</a:t>
            </a:r>
            <a:r>
              <a:rPr lang="fi-FI" dirty="0"/>
              <a:t> </a:t>
            </a:r>
            <a:r>
              <a:rPr lang="fi-FI" dirty="0" err="1"/>
              <a:t>right</a:t>
            </a:r>
            <a:r>
              <a:rPr lang="fi-FI" dirty="0"/>
              <a:t> to </a:t>
            </a:r>
            <a:r>
              <a:rPr lang="fi-FI" dirty="0" err="1"/>
              <a:t>have</a:t>
            </a:r>
            <a:r>
              <a:rPr lang="fi-FI" dirty="0"/>
              <a:t> </a:t>
            </a:r>
            <a:r>
              <a:rPr lang="fi-FI" dirty="0" err="1"/>
              <a:t>rights</a:t>
            </a:r>
            <a:r>
              <a:rPr lang="fi-FI" dirty="0"/>
              <a:t>, </a:t>
            </a:r>
            <a:r>
              <a:rPr lang="fi-FI" dirty="0" err="1"/>
              <a:t>that</a:t>
            </a:r>
            <a:r>
              <a:rPr lang="fi-FI" dirty="0"/>
              <a:t> </a:t>
            </a:r>
            <a:r>
              <a:rPr lang="fi-FI" dirty="0" err="1"/>
              <a:t>extends</a:t>
            </a:r>
            <a:r>
              <a:rPr lang="fi-FI" dirty="0"/>
              <a:t> </a:t>
            </a:r>
            <a:r>
              <a:rPr lang="fi-FI" dirty="0" err="1"/>
              <a:t>cartographies</a:t>
            </a:r>
            <a:r>
              <a:rPr lang="fi-FI" dirty="0"/>
              <a:t> and </a:t>
            </a:r>
            <a:r>
              <a:rPr lang="fi-FI" dirty="0" err="1"/>
              <a:t>obligations</a:t>
            </a:r>
            <a:r>
              <a:rPr lang="fi-FI" dirty="0"/>
              <a:t> of </a:t>
            </a:r>
            <a:r>
              <a:rPr lang="fi-FI" dirty="0" err="1"/>
              <a:t>belonging</a:t>
            </a:r>
            <a:r>
              <a:rPr lang="fi-FI" dirty="0"/>
              <a:t> in a </a:t>
            </a:r>
            <a:r>
              <a:rPr lang="fi-FI" dirty="0" err="1"/>
              <a:t>world</a:t>
            </a:r>
            <a:r>
              <a:rPr lang="fi-FI" dirty="0"/>
              <a:t> of </a:t>
            </a:r>
            <a:r>
              <a:rPr lang="fi-FI" dirty="0" err="1"/>
              <a:t>increasing</a:t>
            </a:r>
            <a:r>
              <a:rPr lang="fi-FI" dirty="0"/>
              <a:t> </a:t>
            </a:r>
            <a:r>
              <a:rPr lang="fi-FI" dirty="0" err="1"/>
              <a:t>precarity</a:t>
            </a:r>
            <a:r>
              <a:rPr lang="fi-FI" dirty="0"/>
              <a:t>.”</a:t>
            </a:r>
          </a:p>
          <a:p>
            <a:r>
              <a:rPr lang="fi-FI" dirty="0"/>
              <a:t>Dennis Atkinson</a:t>
            </a:r>
          </a:p>
        </p:txBody>
      </p:sp>
    </p:spTree>
    <p:extLst>
      <p:ext uri="{BB962C8B-B14F-4D97-AF65-F5344CB8AC3E}">
        <p14:creationId xmlns:p14="http://schemas.microsoft.com/office/powerpoint/2010/main" val="4049562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D0F5D786-A73B-C461-8C5F-F24804DEF8DF}"/>
              </a:ext>
            </a:extLst>
          </p:cNvPr>
          <p:cNvSpPr txBox="1"/>
          <p:nvPr/>
        </p:nvSpPr>
        <p:spPr>
          <a:xfrm>
            <a:off x="1992013" y="2166722"/>
            <a:ext cx="8207974" cy="2554545"/>
          </a:xfrm>
          <a:prstGeom prst="rect">
            <a:avLst/>
          </a:prstGeom>
          <a:noFill/>
        </p:spPr>
        <p:txBody>
          <a:bodyPr wrap="square">
            <a:spAutoFit/>
          </a:bodyPr>
          <a:lstStyle/>
          <a:p>
            <a:r>
              <a:rPr lang="fi-FI" sz="3200" dirty="0"/>
              <a:t>”Miten taide voi tehdä näkyväksi toista kunnioittavaa yhteismitattomuutta?”</a:t>
            </a:r>
          </a:p>
          <a:p>
            <a:endParaRPr lang="fi-FI" sz="3200" dirty="0"/>
          </a:p>
          <a:p>
            <a:r>
              <a:rPr lang="fi-FI" sz="1600" dirty="0" err="1"/>
              <a:t>Krappala</a:t>
            </a:r>
            <a:r>
              <a:rPr lang="fi-FI" sz="1600" dirty="0"/>
              <a:t> Mari (2004, 102).  Miten me voimme elää eron kanssa? Teoksessa </a:t>
            </a:r>
            <a:r>
              <a:rPr lang="fi-FI" sz="1600" dirty="0" err="1"/>
              <a:t>Krappala</a:t>
            </a:r>
            <a:r>
              <a:rPr lang="fi-FI" sz="1600" dirty="0"/>
              <a:t> Mari ja Pääjoki Tarja (toim.) 2004. Taide ja toiseus: syrjästä yhteisöön. </a:t>
            </a:r>
          </a:p>
          <a:p>
            <a:endParaRPr lang="fi-FI" sz="3200" dirty="0"/>
          </a:p>
        </p:txBody>
      </p:sp>
    </p:spTree>
    <p:extLst>
      <p:ext uri="{BB962C8B-B14F-4D97-AF65-F5344CB8AC3E}">
        <p14:creationId xmlns:p14="http://schemas.microsoft.com/office/powerpoint/2010/main" val="1472997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CFD4A1CA-2428-477B-B37A-6904AF1FCD16}"/>
              </a:ext>
            </a:extLst>
          </p:cNvPr>
          <p:cNvSpPr txBox="1"/>
          <p:nvPr/>
        </p:nvSpPr>
        <p:spPr>
          <a:xfrm>
            <a:off x="780288" y="743712"/>
            <a:ext cx="10180320" cy="369332"/>
          </a:xfrm>
          <a:prstGeom prst="rect">
            <a:avLst/>
          </a:prstGeom>
          <a:noFill/>
        </p:spPr>
        <p:txBody>
          <a:bodyPr wrap="square" rtlCol="0">
            <a:spAutoFit/>
          </a:bodyPr>
          <a:lstStyle/>
          <a:p>
            <a:r>
              <a:rPr lang="fi-FI" dirty="0"/>
              <a:t>Learning Cafe –lämmittelyharjoitus pareittain / pienryhmissä</a:t>
            </a:r>
          </a:p>
        </p:txBody>
      </p:sp>
      <p:sp>
        <p:nvSpPr>
          <p:cNvPr id="3" name="Tekstiruutu 2">
            <a:extLst>
              <a:ext uri="{FF2B5EF4-FFF2-40B4-BE49-F238E27FC236}">
                <a16:creationId xmlns:a16="http://schemas.microsoft.com/office/drawing/2014/main" id="{C78D17A7-DADB-2A86-2B2C-03C0B3914441}"/>
              </a:ext>
            </a:extLst>
          </p:cNvPr>
          <p:cNvSpPr txBox="1"/>
          <p:nvPr/>
        </p:nvSpPr>
        <p:spPr>
          <a:xfrm>
            <a:off x="890016" y="1426464"/>
            <a:ext cx="10631424" cy="4524315"/>
          </a:xfrm>
          <a:prstGeom prst="rect">
            <a:avLst/>
          </a:prstGeom>
          <a:noFill/>
        </p:spPr>
        <p:txBody>
          <a:bodyPr wrap="square" rtlCol="0">
            <a:spAutoFit/>
          </a:bodyPr>
          <a:lstStyle/>
          <a:p>
            <a:r>
              <a:rPr lang="fi-FI" dirty="0"/>
              <a:t>Papereihin on kirjoitettu</a:t>
            </a:r>
          </a:p>
          <a:p>
            <a:endParaRPr lang="fi-FI" dirty="0"/>
          </a:p>
          <a:p>
            <a:r>
              <a:rPr lang="fi-FI" dirty="0"/>
              <a:t>TAITEESSA</a:t>
            </a:r>
          </a:p>
          <a:p>
            <a:endParaRPr lang="fi-FI" dirty="0"/>
          </a:p>
          <a:p>
            <a:r>
              <a:rPr lang="fi-FI" dirty="0"/>
              <a:t>TAITEELLA</a:t>
            </a:r>
          </a:p>
          <a:p>
            <a:endParaRPr lang="fi-FI" dirty="0"/>
          </a:p>
          <a:p>
            <a:r>
              <a:rPr lang="fi-FI" dirty="0"/>
              <a:t>TAITEEN KAUTTA</a:t>
            </a:r>
          </a:p>
          <a:p>
            <a:endParaRPr lang="fi-FI" dirty="0"/>
          </a:p>
          <a:p>
            <a:r>
              <a:rPr lang="fi-FI" dirty="0"/>
              <a:t>TAITEEN AVULLA</a:t>
            </a:r>
          </a:p>
          <a:p>
            <a:endParaRPr lang="fi-FI" dirty="0"/>
          </a:p>
          <a:p>
            <a:r>
              <a:rPr lang="fi-FI" dirty="0"/>
              <a:t>Mitä voidaan saavuttaa solidaarisuuden näkökulmasta? Mitä mahdollisuuksia on kohtaamisten näkökulmasta? Mitä haasteita voi kohtaamisissa syntyä? </a:t>
            </a:r>
          </a:p>
          <a:p>
            <a:r>
              <a:rPr lang="fi-FI" dirty="0"/>
              <a:t>	Adjektiiveja, tilannekuvauksia, ajatuksia, kuvioita, ajatusrakenteita, merkityksiä</a:t>
            </a:r>
          </a:p>
          <a:p>
            <a:endParaRPr lang="fi-FI" dirty="0"/>
          </a:p>
          <a:p>
            <a:r>
              <a:rPr lang="fi-FI" dirty="0"/>
              <a:t>Kunkin sijamuodon paperit kiertävät kaikki parit. Edellisiin ajatuksiin voi jatkaa mitä tahansa mielleyhtymiä ja ajatuksia. </a:t>
            </a:r>
          </a:p>
        </p:txBody>
      </p:sp>
    </p:spTree>
    <p:extLst>
      <p:ext uri="{BB962C8B-B14F-4D97-AF65-F5344CB8AC3E}">
        <p14:creationId xmlns:p14="http://schemas.microsoft.com/office/powerpoint/2010/main" val="395272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1BE20A43-5A35-777B-6829-2D00E7308C8E}"/>
              </a:ext>
            </a:extLst>
          </p:cNvPr>
          <p:cNvSpPr txBox="1"/>
          <p:nvPr/>
        </p:nvSpPr>
        <p:spPr>
          <a:xfrm>
            <a:off x="688099" y="5337652"/>
            <a:ext cx="10461300" cy="1569660"/>
          </a:xfrm>
          <a:prstGeom prst="rect">
            <a:avLst/>
          </a:prstGeom>
          <a:noFill/>
        </p:spPr>
        <p:txBody>
          <a:bodyPr wrap="square" rtlCol="0">
            <a:spAutoFit/>
          </a:bodyPr>
          <a:lstStyle/>
          <a:p>
            <a:r>
              <a:rPr lang="fi-FI" sz="9600" dirty="0">
                <a:solidFill>
                  <a:schemeClr val="bg2"/>
                </a:solidFill>
              </a:rPr>
              <a:t>TAIDE</a:t>
            </a:r>
          </a:p>
        </p:txBody>
      </p:sp>
      <p:sp>
        <p:nvSpPr>
          <p:cNvPr id="52" name="Ellipsi 51">
            <a:extLst>
              <a:ext uri="{FF2B5EF4-FFF2-40B4-BE49-F238E27FC236}">
                <a16:creationId xmlns:a16="http://schemas.microsoft.com/office/drawing/2014/main" id="{16D41449-D6E4-486F-E008-ECB211B70CB3}"/>
              </a:ext>
            </a:extLst>
          </p:cNvPr>
          <p:cNvSpPr/>
          <p:nvPr/>
        </p:nvSpPr>
        <p:spPr>
          <a:xfrm>
            <a:off x="3024007" y="4379372"/>
            <a:ext cx="6266688" cy="2157984"/>
          </a:xfrm>
          <a:prstGeom prst="ellipse">
            <a:avLst/>
          </a:prstGeom>
          <a:solidFill>
            <a:schemeClr val="accent6">
              <a:lumMod val="40000"/>
              <a:lumOff val="60000"/>
              <a:alpha val="4378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Suorakulmio 40">
            <a:extLst>
              <a:ext uri="{FF2B5EF4-FFF2-40B4-BE49-F238E27FC236}">
                <a16:creationId xmlns:a16="http://schemas.microsoft.com/office/drawing/2014/main" id="{7AD5AE95-C1B3-FDD7-E973-2B9EC8B6CAA6}"/>
              </a:ext>
            </a:extLst>
          </p:cNvPr>
          <p:cNvSpPr/>
          <p:nvPr/>
        </p:nvSpPr>
        <p:spPr>
          <a:xfrm>
            <a:off x="9095232" y="865003"/>
            <a:ext cx="2278382" cy="5498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Suorakulmio 38">
            <a:extLst>
              <a:ext uri="{FF2B5EF4-FFF2-40B4-BE49-F238E27FC236}">
                <a16:creationId xmlns:a16="http://schemas.microsoft.com/office/drawing/2014/main" id="{64B9E295-BCFD-2305-F794-2703D6648F47}"/>
              </a:ext>
            </a:extLst>
          </p:cNvPr>
          <p:cNvSpPr/>
          <p:nvPr/>
        </p:nvSpPr>
        <p:spPr>
          <a:xfrm>
            <a:off x="5303523" y="918894"/>
            <a:ext cx="1383792" cy="54620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Suorakulmio 37">
            <a:extLst>
              <a:ext uri="{FF2B5EF4-FFF2-40B4-BE49-F238E27FC236}">
                <a16:creationId xmlns:a16="http://schemas.microsoft.com/office/drawing/2014/main" id="{C5FF9485-B14B-15E1-4EF1-AC88FC97F94B}"/>
              </a:ext>
            </a:extLst>
          </p:cNvPr>
          <p:cNvSpPr/>
          <p:nvPr/>
        </p:nvSpPr>
        <p:spPr>
          <a:xfrm>
            <a:off x="688099" y="909250"/>
            <a:ext cx="2405627" cy="54986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kstiruutu 1">
            <a:extLst>
              <a:ext uri="{FF2B5EF4-FFF2-40B4-BE49-F238E27FC236}">
                <a16:creationId xmlns:a16="http://schemas.microsoft.com/office/drawing/2014/main" id="{AB8E5731-C1BF-107B-E8B3-9639716135F4}"/>
              </a:ext>
            </a:extLst>
          </p:cNvPr>
          <p:cNvSpPr txBox="1"/>
          <p:nvPr/>
        </p:nvSpPr>
        <p:spPr>
          <a:xfrm>
            <a:off x="754381" y="45087"/>
            <a:ext cx="10619232" cy="523220"/>
          </a:xfrm>
          <a:prstGeom prst="rect">
            <a:avLst/>
          </a:prstGeom>
          <a:noFill/>
        </p:spPr>
        <p:txBody>
          <a:bodyPr wrap="square" rtlCol="0">
            <a:spAutoFit/>
          </a:bodyPr>
          <a:lstStyle/>
          <a:p>
            <a:pPr algn="ctr"/>
            <a:r>
              <a:rPr lang="fi-FI" sz="2800" b="1" dirty="0"/>
              <a:t>Taidekasvatuksen solidaarisuuden tasoista</a:t>
            </a:r>
          </a:p>
        </p:txBody>
      </p:sp>
      <p:sp>
        <p:nvSpPr>
          <p:cNvPr id="6" name="Tekstiruutu 5">
            <a:extLst>
              <a:ext uri="{FF2B5EF4-FFF2-40B4-BE49-F238E27FC236}">
                <a16:creationId xmlns:a16="http://schemas.microsoft.com/office/drawing/2014/main" id="{CCC55EEA-8CDA-0572-05FA-53E7BD92441B}"/>
              </a:ext>
            </a:extLst>
          </p:cNvPr>
          <p:cNvSpPr txBox="1"/>
          <p:nvPr/>
        </p:nvSpPr>
        <p:spPr>
          <a:xfrm>
            <a:off x="5593079" y="1019296"/>
            <a:ext cx="3304032" cy="369332"/>
          </a:xfrm>
          <a:prstGeom prst="rect">
            <a:avLst/>
          </a:prstGeom>
          <a:noFill/>
        </p:spPr>
        <p:txBody>
          <a:bodyPr wrap="square" rtlCol="0">
            <a:spAutoFit/>
          </a:bodyPr>
          <a:lstStyle/>
          <a:p>
            <a:r>
              <a:rPr lang="fi-FI" dirty="0"/>
              <a:t>Oppija </a:t>
            </a:r>
          </a:p>
        </p:txBody>
      </p:sp>
      <p:sp>
        <p:nvSpPr>
          <p:cNvPr id="7" name="Tekstiruutu 6">
            <a:extLst>
              <a:ext uri="{FF2B5EF4-FFF2-40B4-BE49-F238E27FC236}">
                <a16:creationId xmlns:a16="http://schemas.microsoft.com/office/drawing/2014/main" id="{0EA6AC7E-1043-5B1D-5A62-5BA8C2675669}"/>
              </a:ext>
            </a:extLst>
          </p:cNvPr>
          <p:cNvSpPr txBox="1"/>
          <p:nvPr/>
        </p:nvSpPr>
        <p:spPr>
          <a:xfrm>
            <a:off x="5394588" y="2432466"/>
            <a:ext cx="1536192" cy="369332"/>
          </a:xfrm>
          <a:prstGeom prst="rect">
            <a:avLst/>
          </a:prstGeom>
          <a:noFill/>
        </p:spPr>
        <p:txBody>
          <a:bodyPr wrap="square" rtlCol="0">
            <a:spAutoFit/>
          </a:bodyPr>
          <a:lstStyle/>
          <a:p>
            <a:r>
              <a:rPr lang="fi-FI" dirty="0"/>
              <a:t>Muut oppijat</a:t>
            </a:r>
          </a:p>
        </p:txBody>
      </p:sp>
      <p:sp>
        <p:nvSpPr>
          <p:cNvPr id="8" name="Tekstiruutu 7">
            <a:extLst>
              <a:ext uri="{FF2B5EF4-FFF2-40B4-BE49-F238E27FC236}">
                <a16:creationId xmlns:a16="http://schemas.microsoft.com/office/drawing/2014/main" id="{05B4ABDD-0E3C-2011-0A0B-69C529329D08}"/>
              </a:ext>
            </a:extLst>
          </p:cNvPr>
          <p:cNvSpPr txBox="1"/>
          <p:nvPr/>
        </p:nvSpPr>
        <p:spPr>
          <a:xfrm>
            <a:off x="611513" y="3347568"/>
            <a:ext cx="3438144" cy="369332"/>
          </a:xfrm>
          <a:prstGeom prst="rect">
            <a:avLst/>
          </a:prstGeom>
          <a:noFill/>
        </p:spPr>
        <p:txBody>
          <a:bodyPr wrap="square" rtlCol="0">
            <a:spAutoFit/>
          </a:bodyPr>
          <a:lstStyle/>
          <a:p>
            <a:r>
              <a:rPr lang="fi-FI" dirty="0"/>
              <a:t>Yhteisö mikrotaso (ryhmä)</a:t>
            </a:r>
          </a:p>
        </p:txBody>
      </p:sp>
      <p:sp>
        <p:nvSpPr>
          <p:cNvPr id="9" name="Tekstiruutu 8">
            <a:extLst>
              <a:ext uri="{FF2B5EF4-FFF2-40B4-BE49-F238E27FC236}">
                <a16:creationId xmlns:a16="http://schemas.microsoft.com/office/drawing/2014/main" id="{71040101-CEDC-6D2B-888B-60FEF538EF5F}"/>
              </a:ext>
            </a:extLst>
          </p:cNvPr>
          <p:cNvSpPr txBox="1"/>
          <p:nvPr/>
        </p:nvSpPr>
        <p:spPr>
          <a:xfrm>
            <a:off x="4660782" y="3436025"/>
            <a:ext cx="3279648" cy="369332"/>
          </a:xfrm>
          <a:prstGeom prst="rect">
            <a:avLst/>
          </a:prstGeom>
          <a:noFill/>
        </p:spPr>
        <p:txBody>
          <a:bodyPr wrap="square" rtlCol="0">
            <a:spAutoFit/>
          </a:bodyPr>
          <a:lstStyle/>
          <a:p>
            <a:r>
              <a:rPr lang="fi-FI" dirty="0"/>
              <a:t>Yhteisö lähitaso (koulu tms.)</a:t>
            </a:r>
          </a:p>
        </p:txBody>
      </p:sp>
      <p:sp>
        <p:nvSpPr>
          <p:cNvPr id="10" name="Tekstiruutu 9">
            <a:extLst>
              <a:ext uri="{FF2B5EF4-FFF2-40B4-BE49-F238E27FC236}">
                <a16:creationId xmlns:a16="http://schemas.microsoft.com/office/drawing/2014/main" id="{793E6ACC-107D-1EA8-786F-C4005357E768}"/>
              </a:ext>
            </a:extLst>
          </p:cNvPr>
          <p:cNvSpPr txBox="1"/>
          <p:nvPr/>
        </p:nvSpPr>
        <p:spPr>
          <a:xfrm>
            <a:off x="4828032" y="4729959"/>
            <a:ext cx="3108960" cy="369332"/>
          </a:xfrm>
          <a:prstGeom prst="rect">
            <a:avLst/>
          </a:prstGeom>
          <a:noFill/>
        </p:spPr>
        <p:txBody>
          <a:bodyPr wrap="square" rtlCol="0">
            <a:spAutoFit/>
          </a:bodyPr>
          <a:lstStyle/>
          <a:p>
            <a:r>
              <a:rPr lang="fi-FI" dirty="0"/>
              <a:t>Yhteisö laajempi taso</a:t>
            </a:r>
          </a:p>
        </p:txBody>
      </p:sp>
      <p:sp>
        <p:nvSpPr>
          <p:cNvPr id="11" name="Tekstiruutu 10">
            <a:extLst>
              <a:ext uri="{FF2B5EF4-FFF2-40B4-BE49-F238E27FC236}">
                <a16:creationId xmlns:a16="http://schemas.microsoft.com/office/drawing/2014/main" id="{85F03A55-F4BD-D168-5E0B-4F28A4A3F5B3}"/>
              </a:ext>
            </a:extLst>
          </p:cNvPr>
          <p:cNvSpPr txBox="1"/>
          <p:nvPr/>
        </p:nvSpPr>
        <p:spPr>
          <a:xfrm>
            <a:off x="9194682" y="3429588"/>
            <a:ext cx="3560064" cy="369332"/>
          </a:xfrm>
          <a:prstGeom prst="rect">
            <a:avLst/>
          </a:prstGeom>
          <a:noFill/>
        </p:spPr>
        <p:txBody>
          <a:bodyPr wrap="square" rtlCol="0">
            <a:spAutoFit/>
          </a:bodyPr>
          <a:lstStyle/>
          <a:p>
            <a:r>
              <a:rPr lang="fi-FI" dirty="0"/>
              <a:t>Muut ulkopuoliset yksilöt </a:t>
            </a:r>
          </a:p>
        </p:txBody>
      </p:sp>
      <p:sp>
        <p:nvSpPr>
          <p:cNvPr id="12" name="Tekstiruutu 11">
            <a:extLst>
              <a:ext uri="{FF2B5EF4-FFF2-40B4-BE49-F238E27FC236}">
                <a16:creationId xmlns:a16="http://schemas.microsoft.com/office/drawing/2014/main" id="{079203D0-0752-1A4E-7C4F-F7DBE2040838}"/>
              </a:ext>
            </a:extLst>
          </p:cNvPr>
          <p:cNvSpPr txBox="1"/>
          <p:nvPr/>
        </p:nvSpPr>
        <p:spPr>
          <a:xfrm>
            <a:off x="1029475" y="1015735"/>
            <a:ext cx="3230880" cy="369332"/>
          </a:xfrm>
          <a:prstGeom prst="rect">
            <a:avLst/>
          </a:prstGeom>
          <a:noFill/>
        </p:spPr>
        <p:txBody>
          <a:bodyPr wrap="square" rtlCol="0">
            <a:spAutoFit/>
          </a:bodyPr>
          <a:lstStyle/>
          <a:p>
            <a:r>
              <a:rPr lang="fi-FI" dirty="0"/>
              <a:t>Taidekasvattaja </a:t>
            </a:r>
          </a:p>
        </p:txBody>
      </p:sp>
      <p:sp>
        <p:nvSpPr>
          <p:cNvPr id="13" name="Tekstiruutu 12">
            <a:extLst>
              <a:ext uri="{FF2B5EF4-FFF2-40B4-BE49-F238E27FC236}">
                <a16:creationId xmlns:a16="http://schemas.microsoft.com/office/drawing/2014/main" id="{5B3F942E-F6F4-A5C1-4BC8-EEEB07F488A8}"/>
              </a:ext>
            </a:extLst>
          </p:cNvPr>
          <p:cNvSpPr txBox="1"/>
          <p:nvPr/>
        </p:nvSpPr>
        <p:spPr>
          <a:xfrm>
            <a:off x="9272017" y="978886"/>
            <a:ext cx="4340352" cy="369332"/>
          </a:xfrm>
          <a:prstGeom prst="rect">
            <a:avLst/>
          </a:prstGeom>
          <a:noFill/>
        </p:spPr>
        <p:txBody>
          <a:bodyPr wrap="square" rtlCol="0">
            <a:spAutoFit/>
          </a:bodyPr>
          <a:lstStyle/>
          <a:p>
            <a:r>
              <a:rPr lang="fi-FI" dirty="0"/>
              <a:t>Taidekasvatusteko</a:t>
            </a:r>
          </a:p>
        </p:txBody>
      </p:sp>
      <p:sp>
        <p:nvSpPr>
          <p:cNvPr id="14" name="Tekstiruutu 13">
            <a:extLst>
              <a:ext uri="{FF2B5EF4-FFF2-40B4-BE49-F238E27FC236}">
                <a16:creationId xmlns:a16="http://schemas.microsoft.com/office/drawing/2014/main" id="{447D8963-CB34-21E7-CB91-84B7C62EC91F}"/>
              </a:ext>
            </a:extLst>
          </p:cNvPr>
          <p:cNvSpPr txBox="1"/>
          <p:nvPr/>
        </p:nvSpPr>
        <p:spPr>
          <a:xfrm>
            <a:off x="3176015" y="5292129"/>
            <a:ext cx="2645664" cy="369332"/>
          </a:xfrm>
          <a:prstGeom prst="rect">
            <a:avLst/>
          </a:prstGeom>
          <a:noFill/>
        </p:spPr>
        <p:txBody>
          <a:bodyPr wrap="square" rtlCol="0">
            <a:spAutoFit/>
          </a:bodyPr>
          <a:lstStyle/>
          <a:p>
            <a:r>
              <a:rPr lang="fi-FI" dirty="0"/>
              <a:t>Yhteiskunnallinen </a:t>
            </a:r>
          </a:p>
        </p:txBody>
      </p:sp>
      <p:sp>
        <p:nvSpPr>
          <p:cNvPr id="15" name="Tekstiruutu 14">
            <a:extLst>
              <a:ext uri="{FF2B5EF4-FFF2-40B4-BE49-F238E27FC236}">
                <a16:creationId xmlns:a16="http://schemas.microsoft.com/office/drawing/2014/main" id="{4DFC6F28-23FE-77F5-3E51-A267E12C9D9C}"/>
              </a:ext>
            </a:extLst>
          </p:cNvPr>
          <p:cNvSpPr txBox="1"/>
          <p:nvPr/>
        </p:nvSpPr>
        <p:spPr>
          <a:xfrm>
            <a:off x="7431022" y="5235664"/>
            <a:ext cx="3297936" cy="369332"/>
          </a:xfrm>
          <a:prstGeom prst="rect">
            <a:avLst/>
          </a:prstGeom>
          <a:noFill/>
        </p:spPr>
        <p:txBody>
          <a:bodyPr wrap="square" rtlCol="0">
            <a:spAutoFit/>
          </a:bodyPr>
          <a:lstStyle/>
          <a:p>
            <a:r>
              <a:rPr lang="fi-FI" dirty="0"/>
              <a:t>Eliöyhteisöt </a:t>
            </a:r>
          </a:p>
        </p:txBody>
      </p:sp>
      <p:sp>
        <p:nvSpPr>
          <p:cNvPr id="16" name="Tekstiruutu 15">
            <a:extLst>
              <a:ext uri="{FF2B5EF4-FFF2-40B4-BE49-F238E27FC236}">
                <a16:creationId xmlns:a16="http://schemas.microsoft.com/office/drawing/2014/main" id="{CEE97838-CCC1-C289-005C-E4A49D300448}"/>
              </a:ext>
            </a:extLst>
          </p:cNvPr>
          <p:cNvSpPr txBox="1"/>
          <p:nvPr/>
        </p:nvSpPr>
        <p:spPr>
          <a:xfrm>
            <a:off x="5134357" y="5895725"/>
            <a:ext cx="3096768" cy="369332"/>
          </a:xfrm>
          <a:prstGeom prst="rect">
            <a:avLst/>
          </a:prstGeom>
          <a:noFill/>
        </p:spPr>
        <p:txBody>
          <a:bodyPr wrap="square" rtlCol="0">
            <a:spAutoFit/>
          </a:bodyPr>
          <a:lstStyle/>
          <a:p>
            <a:r>
              <a:rPr lang="fi-FI" dirty="0"/>
              <a:t>Planetaarinen</a:t>
            </a:r>
          </a:p>
        </p:txBody>
      </p:sp>
      <p:cxnSp>
        <p:nvCxnSpPr>
          <p:cNvPr id="18" name="Suora nuoliyhdysviiva 17">
            <a:extLst>
              <a:ext uri="{FF2B5EF4-FFF2-40B4-BE49-F238E27FC236}">
                <a16:creationId xmlns:a16="http://schemas.microsoft.com/office/drawing/2014/main" id="{2333730F-C19A-C525-CBA6-D4EC8A0CF0E1}"/>
              </a:ext>
            </a:extLst>
          </p:cNvPr>
          <p:cNvCxnSpPr>
            <a:cxnSpLocks/>
          </p:cNvCxnSpPr>
          <p:nvPr/>
        </p:nvCxnSpPr>
        <p:spPr>
          <a:xfrm>
            <a:off x="3727705" y="1216311"/>
            <a:ext cx="1200912"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25" name="Suora nuoliyhdysviiva 24">
            <a:extLst>
              <a:ext uri="{FF2B5EF4-FFF2-40B4-BE49-F238E27FC236}">
                <a16:creationId xmlns:a16="http://schemas.microsoft.com/office/drawing/2014/main" id="{BA47F6AE-CC6B-35A3-CF24-FEFF510B9263}"/>
              </a:ext>
            </a:extLst>
          </p:cNvPr>
          <p:cNvCxnSpPr>
            <a:cxnSpLocks/>
          </p:cNvCxnSpPr>
          <p:nvPr/>
        </p:nvCxnSpPr>
        <p:spPr>
          <a:xfrm>
            <a:off x="5978272" y="1670704"/>
            <a:ext cx="0" cy="659558"/>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28" name="Suora nuoliyhdysviiva 27">
            <a:extLst>
              <a:ext uri="{FF2B5EF4-FFF2-40B4-BE49-F238E27FC236}">
                <a16:creationId xmlns:a16="http://schemas.microsoft.com/office/drawing/2014/main" id="{5F3FE61B-A8B4-77DA-6C8D-FB4D53BBD76D}"/>
              </a:ext>
            </a:extLst>
          </p:cNvPr>
          <p:cNvCxnSpPr>
            <a:cxnSpLocks/>
          </p:cNvCxnSpPr>
          <p:nvPr/>
        </p:nvCxnSpPr>
        <p:spPr>
          <a:xfrm>
            <a:off x="7086601" y="1204384"/>
            <a:ext cx="1536192" cy="0"/>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29" name="Suora nuoliyhdysviiva 28">
            <a:extLst>
              <a:ext uri="{FF2B5EF4-FFF2-40B4-BE49-F238E27FC236}">
                <a16:creationId xmlns:a16="http://schemas.microsoft.com/office/drawing/2014/main" id="{7E78A493-639A-2AB1-2467-AD77AA5B3525}"/>
              </a:ext>
            </a:extLst>
          </p:cNvPr>
          <p:cNvCxnSpPr>
            <a:cxnSpLocks/>
          </p:cNvCxnSpPr>
          <p:nvPr/>
        </p:nvCxnSpPr>
        <p:spPr>
          <a:xfrm flipV="1">
            <a:off x="6726937" y="1612179"/>
            <a:ext cx="2255520" cy="718083"/>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3" name="Suora nuoliyhdysviiva 32">
            <a:extLst>
              <a:ext uri="{FF2B5EF4-FFF2-40B4-BE49-F238E27FC236}">
                <a16:creationId xmlns:a16="http://schemas.microsoft.com/office/drawing/2014/main" id="{7EF9CF27-1F32-0515-B776-B7C59B057934}"/>
              </a:ext>
            </a:extLst>
          </p:cNvPr>
          <p:cNvCxnSpPr/>
          <p:nvPr/>
        </p:nvCxnSpPr>
        <p:spPr>
          <a:xfrm>
            <a:off x="1743456" y="1666050"/>
            <a:ext cx="0" cy="15404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4" name="Suora nuoliyhdysviiva 33">
            <a:extLst>
              <a:ext uri="{FF2B5EF4-FFF2-40B4-BE49-F238E27FC236}">
                <a16:creationId xmlns:a16="http://schemas.microsoft.com/office/drawing/2014/main" id="{4C69B46F-FF0F-4FD8-5F20-5790A6F1C63C}"/>
              </a:ext>
            </a:extLst>
          </p:cNvPr>
          <p:cNvCxnSpPr/>
          <p:nvPr/>
        </p:nvCxnSpPr>
        <p:spPr>
          <a:xfrm>
            <a:off x="10822314" y="1807122"/>
            <a:ext cx="0" cy="15404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uora nuoliyhdysviiva 35">
            <a:extLst>
              <a:ext uri="{FF2B5EF4-FFF2-40B4-BE49-F238E27FC236}">
                <a16:creationId xmlns:a16="http://schemas.microsoft.com/office/drawing/2014/main" id="{798BCE51-124F-75E5-05F2-53774D432032}"/>
              </a:ext>
            </a:extLst>
          </p:cNvPr>
          <p:cNvCxnSpPr>
            <a:cxnSpLocks/>
          </p:cNvCxnSpPr>
          <p:nvPr/>
        </p:nvCxnSpPr>
        <p:spPr>
          <a:xfrm>
            <a:off x="2164079" y="1780357"/>
            <a:ext cx="2023873" cy="257239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uora nuoliyhdysviiva 46">
            <a:extLst>
              <a:ext uri="{FF2B5EF4-FFF2-40B4-BE49-F238E27FC236}">
                <a16:creationId xmlns:a16="http://schemas.microsoft.com/office/drawing/2014/main" id="{73987F1C-D17C-BFA3-C79F-0DAA8BAB14B9}"/>
              </a:ext>
            </a:extLst>
          </p:cNvPr>
          <p:cNvCxnSpPr>
            <a:cxnSpLocks/>
          </p:cNvCxnSpPr>
          <p:nvPr/>
        </p:nvCxnSpPr>
        <p:spPr>
          <a:xfrm flipH="1">
            <a:off x="7864231" y="1821504"/>
            <a:ext cx="2545079" cy="2557868"/>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uora nuoliyhdysviiva 53">
            <a:extLst>
              <a:ext uri="{FF2B5EF4-FFF2-40B4-BE49-F238E27FC236}">
                <a16:creationId xmlns:a16="http://schemas.microsoft.com/office/drawing/2014/main" id="{0FCB5FF4-2627-7673-BE0C-B98CD08EF6F2}"/>
              </a:ext>
            </a:extLst>
          </p:cNvPr>
          <p:cNvCxnSpPr>
            <a:cxnSpLocks/>
          </p:cNvCxnSpPr>
          <p:nvPr/>
        </p:nvCxnSpPr>
        <p:spPr>
          <a:xfrm>
            <a:off x="2712721" y="1612263"/>
            <a:ext cx="1760981" cy="16440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7" name="Suora nuoliyhdysviiva 56">
            <a:extLst>
              <a:ext uri="{FF2B5EF4-FFF2-40B4-BE49-F238E27FC236}">
                <a16:creationId xmlns:a16="http://schemas.microsoft.com/office/drawing/2014/main" id="{595E4829-AA30-A2A4-1E0A-35203B222A2F}"/>
              </a:ext>
            </a:extLst>
          </p:cNvPr>
          <p:cNvCxnSpPr>
            <a:cxnSpLocks/>
          </p:cNvCxnSpPr>
          <p:nvPr/>
        </p:nvCxnSpPr>
        <p:spPr>
          <a:xfrm flipH="1">
            <a:off x="7036699" y="1603905"/>
            <a:ext cx="2516123" cy="16914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1" name="Suora nuoliyhdysviiva 60">
            <a:extLst>
              <a:ext uri="{FF2B5EF4-FFF2-40B4-BE49-F238E27FC236}">
                <a16:creationId xmlns:a16="http://schemas.microsoft.com/office/drawing/2014/main" id="{81DC48CC-2E49-7616-97F3-6162F1CBB324}"/>
              </a:ext>
            </a:extLst>
          </p:cNvPr>
          <p:cNvCxnSpPr>
            <a:cxnSpLocks/>
          </p:cNvCxnSpPr>
          <p:nvPr/>
        </p:nvCxnSpPr>
        <p:spPr>
          <a:xfrm>
            <a:off x="3428238" y="1607487"/>
            <a:ext cx="1999871" cy="749941"/>
          </a:xfrm>
          <a:prstGeom prst="straightConnector1">
            <a:avLst/>
          </a:prstGeom>
          <a:ln>
            <a:headEnd type="triangle"/>
            <a:tailEnd type="triangle"/>
          </a:ln>
        </p:spPr>
        <p:style>
          <a:lnRef idx="1">
            <a:schemeClr val="accent6"/>
          </a:lnRef>
          <a:fillRef idx="0">
            <a:schemeClr val="accent6"/>
          </a:fillRef>
          <a:effectRef idx="0">
            <a:schemeClr val="accent6"/>
          </a:effectRef>
          <a:fontRef idx="minor">
            <a:schemeClr val="tx1"/>
          </a:fontRef>
        </p:style>
      </p:cxnSp>
      <p:sp>
        <p:nvSpPr>
          <p:cNvPr id="19" name="Tekstiruutu 18">
            <a:extLst>
              <a:ext uri="{FF2B5EF4-FFF2-40B4-BE49-F238E27FC236}">
                <a16:creationId xmlns:a16="http://schemas.microsoft.com/office/drawing/2014/main" id="{F7B1618D-05F6-ADAA-B27F-16659E7E7D87}"/>
              </a:ext>
            </a:extLst>
          </p:cNvPr>
          <p:cNvSpPr txBox="1"/>
          <p:nvPr/>
        </p:nvSpPr>
        <p:spPr>
          <a:xfrm>
            <a:off x="8490347" y="4401095"/>
            <a:ext cx="6807994" cy="646331"/>
          </a:xfrm>
          <a:prstGeom prst="rect">
            <a:avLst/>
          </a:prstGeom>
          <a:noFill/>
        </p:spPr>
        <p:txBody>
          <a:bodyPr wrap="square">
            <a:spAutoFit/>
          </a:bodyPr>
          <a:lstStyle/>
          <a:p>
            <a:r>
              <a:rPr lang="fi-FI" sz="3600" dirty="0">
                <a:solidFill>
                  <a:schemeClr val="bg2"/>
                </a:solidFill>
              </a:rPr>
              <a:t>TAIDE</a:t>
            </a:r>
          </a:p>
        </p:txBody>
      </p:sp>
    </p:spTree>
    <p:extLst>
      <p:ext uri="{BB962C8B-B14F-4D97-AF65-F5344CB8AC3E}">
        <p14:creationId xmlns:p14="http://schemas.microsoft.com/office/powerpoint/2010/main" val="3799329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B6CF19EC-D708-F5A2-77F6-2F5F967CED15}"/>
              </a:ext>
            </a:extLst>
          </p:cNvPr>
          <p:cNvPicPr>
            <a:picLocks noChangeAspect="1"/>
          </p:cNvPicPr>
          <p:nvPr/>
        </p:nvPicPr>
        <p:blipFill>
          <a:blip r:embed="rId2"/>
          <a:stretch>
            <a:fillRect/>
          </a:stretch>
        </p:blipFill>
        <p:spPr>
          <a:xfrm>
            <a:off x="22696" y="92868"/>
            <a:ext cx="2184240" cy="3707607"/>
          </a:xfrm>
          <a:prstGeom prst="rect">
            <a:avLst/>
          </a:prstGeom>
        </p:spPr>
      </p:pic>
      <p:pic>
        <p:nvPicPr>
          <p:cNvPr id="3" name="Kuva 2">
            <a:extLst>
              <a:ext uri="{FF2B5EF4-FFF2-40B4-BE49-F238E27FC236}">
                <a16:creationId xmlns:a16="http://schemas.microsoft.com/office/drawing/2014/main" id="{6D031AA3-9AF0-68B9-2C0F-F25666EFFFE7}"/>
              </a:ext>
            </a:extLst>
          </p:cNvPr>
          <p:cNvPicPr>
            <a:picLocks noChangeAspect="1"/>
          </p:cNvPicPr>
          <p:nvPr/>
        </p:nvPicPr>
        <p:blipFill rotWithShape="1">
          <a:blip r:embed="rId3"/>
          <a:srcRect t="10390" b="8830"/>
          <a:stretch/>
        </p:blipFill>
        <p:spPr>
          <a:xfrm>
            <a:off x="2418167" y="13401"/>
            <a:ext cx="2184240" cy="3818369"/>
          </a:xfrm>
          <a:prstGeom prst="rect">
            <a:avLst/>
          </a:prstGeom>
        </p:spPr>
      </p:pic>
      <p:pic>
        <p:nvPicPr>
          <p:cNvPr id="4" name="Kuva 3">
            <a:extLst>
              <a:ext uri="{FF2B5EF4-FFF2-40B4-BE49-F238E27FC236}">
                <a16:creationId xmlns:a16="http://schemas.microsoft.com/office/drawing/2014/main" id="{13010E6C-BB94-2526-C548-CD72AC8ABB9B}"/>
              </a:ext>
            </a:extLst>
          </p:cNvPr>
          <p:cNvPicPr>
            <a:picLocks noChangeAspect="1"/>
          </p:cNvPicPr>
          <p:nvPr/>
        </p:nvPicPr>
        <p:blipFill>
          <a:blip r:embed="rId4"/>
          <a:stretch>
            <a:fillRect/>
          </a:stretch>
        </p:blipFill>
        <p:spPr>
          <a:xfrm>
            <a:off x="4782380" y="0"/>
            <a:ext cx="2291021" cy="3818369"/>
          </a:xfrm>
          <a:prstGeom prst="rect">
            <a:avLst/>
          </a:prstGeom>
        </p:spPr>
      </p:pic>
      <p:pic>
        <p:nvPicPr>
          <p:cNvPr id="5" name="Kuva 4">
            <a:extLst>
              <a:ext uri="{FF2B5EF4-FFF2-40B4-BE49-F238E27FC236}">
                <a16:creationId xmlns:a16="http://schemas.microsoft.com/office/drawing/2014/main" id="{49AE4F4E-1A21-3337-771A-3574D43BAC7E}"/>
              </a:ext>
            </a:extLst>
          </p:cNvPr>
          <p:cNvPicPr>
            <a:picLocks noChangeAspect="1"/>
          </p:cNvPicPr>
          <p:nvPr/>
        </p:nvPicPr>
        <p:blipFill>
          <a:blip r:embed="rId5"/>
          <a:stretch>
            <a:fillRect/>
          </a:stretch>
        </p:blipFill>
        <p:spPr>
          <a:xfrm>
            <a:off x="7275602" y="13401"/>
            <a:ext cx="2314289" cy="3613851"/>
          </a:xfrm>
          <a:prstGeom prst="rect">
            <a:avLst/>
          </a:prstGeom>
        </p:spPr>
      </p:pic>
      <p:pic>
        <p:nvPicPr>
          <p:cNvPr id="6" name="Kuva 5">
            <a:extLst>
              <a:ext uri="{FF2B5EF4-FFF2-40B4-BE49-F238E27FC236}">
                <a16:creationId xmlns:a16="http://schemas.microsoft.com/office/drawing/2014/main" id="{CDF1CBC3-960C-056D-9AB7-19CA10F3FD42}"/>
              </a:ext>
            </a:extLst>
          </p:cNvPr>
          <p:cNvPicPr>
            <a:picLocks noChangeAspect="1"/>
          </p:cNvPicPr>
          <p:nvPr/>
        </p:nvPicPr>
        <p:blipFill>
          <a:blip r:embed="rId6"/>
          <a:stretch>
            <a:fillRect/>
          </a:stretch>
        </p:blipFill>
        <p:spPr>
          <a:xfrm>
            <a:off x="9906512" y="13401"/>
            <a:ext cx="2262792" cy="3429000"/>
          </a:xfrm>
          <a:prstGeom prst="rect">
            <a:avLst/>
          </a:prstGeom>
        </p:spPr>
      </p:pic>
      <p:sp>
        <p:nvSpPr>
          <p:cNvPr id="7" name="Tekstiruutu 6">
            <a:extLst>
              <a:ext uri="{FF2B5EF4-FFF2-40B4-BE49-F238E27FC236}">
                <a16:creationId xmlns:a16="http://schemas.microsoft.com/office/drawing/2014/main" id="{55C50D3F-AD4F-0CE0-1AB4-CF86FC1A2DF1}"/>
              </a:ext>
            </a:extLst>
          </p:cNvPr>
          <p:cNvSpPr txBox="1"/>
          <p:nvPr/>
        </p:nvSpPr>
        <p:spPr>
          <a:xfrm>
            <a:off x="142611" y="4252853"/>
            <a:ext cx="12068725" cy="2862322"/>
          </a:xfrm>
          <a:prstGeom prst="rect">
            <a:avLst/>
          </a:prstGeom>
          <a:noFill/>
        </p:spPr>
        <p:txBody>
          <a:bodyPr wrap="square" rtlCol="0">
            <a:spAutoFit/>
          </a:bodyPr>
          <a:lstStyle/>
          <a:p>
            <a:r>
              <a:rPr lang="fi-FI" b="1" dirty="0"/>
              <a:t>Taidetta hoitolaitoksiin – luontokokemus lähelle taiteen keinoin</a:t>
            </a:r>
          </a:p>
          <a:p>
            <a:r>
              <a:rPr lang="fi-FI" dirty="0"/>
              <a:t>Rahoittajana Hämeen Rahasto</a:t>
            </a:r>
          </a:p>
          <a:p>
            <a:r>
              <a:rPr lang="fi-FI" dirty="0"/>
              <a:t>- Alkuperäisideana oli vuorovaikutus ja vierailut eri hoitolaitoksissa ja asukkaiden toiveiden perusteella toteutetut taideteokset. Korona sotki, koska pariin vuoteen ei päässyt hoitolaitoksiin.</a:t>
            </a:r>
          </a:p>
          <a:p>
            <a:pPr marL="285750" indent="-285750">
              <a:buFontTx/>
              <a:buChar char="-"/>
            </a:pPr>
            <a:r>
              <a:rPr lang="fi-FI" dirty="0"/>
              <a:t>Toteutus: ikäihmisten toiveiden perusteella toteutettu luontovideo </a:t>
            </a:r>
            <a:r>
              <a:rPr lang="fi-FI" dirty="0" err="1"/>
              <a:t>dronella</a:t>
            </a:r>
            <a:r>
              <a:rPr lang="fi-FI" dirty="0"/>
              <a:t> kuvattuna, ikäihmisten toiveiden perusteella taideteokset, ikäihmisten toiveiden perusteella taidetyynyt, eläinkalenteri </a:t>
            </a:r>
            <a:r>
              <a:rPr lang="fi-FI" dirty="0" err="1"/>
              <a:t>digipiirtäen</a:t>
            </a:r>
            <a:r>
              <a:rPr lang="fi-FI" dirty="0"/>
              <a:t>, runo- ja värityskirja </a:t>
            </a:r>
          </a:p>
          <a:p>
            <a:pPr marL="285750" indent="-285750">
              <a:buFontTx/>
              <a:buChar char="-"/>
            </a:pPr>
            <a:r>
              <a:rPr lang="fi-FI" dirty="0"/>
              <a:t>Ikäihmisten toiveiden perusteella toteutetut työt eivät voineet lähtökohtaisesti olla yksinomaisesti ”tekijänsä näköisiä”, vaan niissä haluttiin nimenomaan kuunnella toiveita.</a:t>
            </a:r>
          </a:p>
          <a:p>
            <a:endParaRPr lang="fi-FI" dirty="0"/>
          </a:p>
          <a:p>
            <a:endParaRPr lang="fi-FI" dirty="0"/>
          </a:p>
        </p:txBody>
      </p:sp>
    </p:spTree>
    <p:extLst>
      <p:ext uri="{BB962C8B-B14F-4D97-AF65-F5344CB8AC3E}">
        <p14:creationId xmlns:p14="http://schemas.microsoft.com/office/powerpoint/2010/main" val="258663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4F0CE1BC-1480-4351-61AE-6BB47F110202}"/>
              </a:ext>
            </a:extLst>
          </p:cNvPr>
          <p:cNvSpPr txBox="1"/>
          <p:nvPr/>
        </p:nvSpPr>
        <p:spPr>
          <a:xfrm>
            <a:off x="298747" y="130096"/>
            <a:ext cx="9688216" cy="1477328"/>
          </a:xfrm>
          <a:prstGeom prst="rect">
            <a:avLst/>
          </a:prstGeom>
          <a:noFill/>
        </p:spPr>
        <p:txBody>
          <a:bodyPr wrap="square" rtlCol="0">
            <a:spAutoFit/>
          </a:bodyPr>
          <a:lstStyle/>
          <a:p>
            <a:r>
              <a:rPr lang="fi-FI" b="1" dirty="0" err="1"/>
              <a:t>Muraaliprojekti</a:t>
            </a:r>
            <a:r>
              <a:rPr lang="fi-FI" b="1" dirty="0"/>
              <a:t> Kanta-Hämeen keskussairaalalle</a:t>
            </a:r>
          </a:p>
          <a:p>
            <a:endParaRPr lang="fi-FI" dirty="0"/>
          </a:p>
          <a:p>
            <a:pPr marL="285750" indent="-285750">
              <a:buFontTx/>
              <a:buChar char="-"/>
            </a:pPr>
            <a:r>
              <a:rPr lang="fi-FI" dirty="0"/>
              <a:t>Tärkeintä oli asiakkaiden, potilaiden ja omaisten kanssa kohtaamiset ja palaute</a:t>
            </a:r>
          </a:p>
          <a:p>
            <a:pPr marL="285750" indent="-285750">
              <a:buFontTx/>
              <a:buChar char="-"/>
            </a:pPr>
            <a:r>
              <a:rPr lang="fi-FI" dirty="0"/>
              <a:t>Kanta-Hämeen keskussairaala maksoi osallistujille stipendit, materiaalit ja opettajalle tuntikorvausta</a:t>
            </a:r>
          </a:p>
        </p:txBody>
      </p:sp>
      <p:pic>
        <p:nvPicPr>
          <p:cNvPr id="4" name="Kuva 3">
            <a:extLst>
              <a:ext uri="{FF2B5EF4-FFF2-40B4-BE49-F238E27FC236}">
                <a16:creationId xmlns:a16="http://schemas.microsoft.com/office/drawing/2014/main" id="{885579D3-945E-EA94-8F10-76E8356AAC6E}"/>
              </a:ext>
            </a:extLst>
          </p:cNvPr>
          <p:cNvPicPr>
            <a:picLocks noChangeAspect="1"/>
          </p:cNvPicPr>
          <p:nvPr/>
        </p:nvPicPr>
        <p:blipFill>
          <a:blip r:embed="rId2"/>
          <a:stretch>
            <a:fillRect/>
          </a:stretch>
        </p:blipFill>
        <p:spPr>
          <a:xfrm>
            <a:off x="3591505" y="2243138"/>
            <a:ext cx="3146497" cy="4614862"/>
          </a:xfrm>
          <a:prstGeom prst="rect">
            <a:avLst/>
          </a:prstGeom>
        </p:spPr>
      </p:pic>
      <p:pic>
        <p:nvPicPr>
          <p:cNvPr id="6" name="Kuva 5">
            <a:extLst>
              <a:ext uri="{FF2B5EF4-FFF2-40B4-BE49-F238E27FC236}">
                <a16:creationId xmlns:a16="http://schemas.microsoft.com/office/drawing/2014/main" id="{7473C7C9-A42D-C84C-22B2-8AF2A25510FA}"/>
              </a:ext>
            </a:extLst>
          </p:cNvPr>
          <p:cNvPicPr>
            <a:picLocks noChangeAspect="1"/>
          </p:cNvPicPr>
          <p:nvPr/>
        </p:nvPicPr>
        <p:blipFill rotWithShape="1">
          <a:blip r:embed="rId3"/>
          <a:srcRect b="20065"/>
          <a:stretch/>
        </p:blipFill>
        <p:spPr>
          <a:xfrm>
            <a:off x="6895554" y="2914650"/>
            <a:ext cx="2048318" cy="3543300"/>
          </a:xfrm>
          <a:prstGeom prst="rect">
            <a:avLst/>
          </a:prstGeom>
        </p:spPr>
      </p:pic>
      <p:pic>
        <p:nvPicPr>
          <p:cNvPr id="10" name="Kuva 9">
            <a:extLst>
              <a:ext uri="{FF2B5EF4-FFF2-40B4-BE49-F238E27FC236}">
                <a16:creationId xmlns:a16="http://schemas.microsoft.com/office/drawing/2014/main" id="{92F4B235-EDF7-EE77-1D13-216D00BFC434}"/>
              </a:ext>
            </a:extLst>
          </p:cNvPr>
          <p:cNvPicPr>
            <a:picLocks noChangeAspect="1"/>
          </p:cNvPicPr>
          <p:nvPr/>
        </p:nvPicPr>
        <p:blipFill>
          <a:blip r:embed="rId4"/>
          <a:stretch>
            <a:fillRect/>
          </a:stretch>
        </p:blipFill>
        <p:spPr>
          <a:xfrm>
            <a:off x="10231700" y="0"/>
            <a:ext cx="1937598" cy="3259139"/>
          </a:xfrm>
          <a:prstGeom prst="rect">
            <a:avLst/>
          </a:prstGeom>
        </p:spPr>
      </p:pic>
      <p:pic>
        <p:nvPicPr>
          <p:cNvPr id="12" name="Kuva 11">
            <a:extLst>
              <a:ext uri="{FF2B5EF4-FFF2-40B4-BE49-F238E27FC236}">
                <a16:creationId xmlns:a16="http://schemas.microsoft.com/office/drawing/2014/main" id="{E68C3571-76E8-609D-7AF4-7ECFA746373A}"/>
              </a:ext>
            </a:extLst>
          </p:cNvPr>
          <p:cNvPicPr>
            <a:picLocks noChangeAspect="1"/>
          </p:cNvPicPr>
          <p:nvPr/>
        </p:nvPicPr>
        <p:blipFill>
          <a:blip r:embed="rId5"/>
          <a:stretch>
            <a:fillRect/>
          </a:stretch>
        </p:blipFill>
        <p:spPr>
          <a:xfrm>
            <a:off x="9101425" y="1909167"/>
            <a:ext cx="3090575" cy="4857750"/>
          </a:xfrm>
          <a:prstGeom prst="rect">
            <a:avLst/>
          </a:prstGeom>
        </p:spPr>
      </p:pic>
      <p:pic>
        <p:nvPicPr>
          <p:cNvPr id="14" name="Kuva 13">
            <a:extLst>
              <a:ext uri="{FF2B5EF4-FFF2-40B4-BE49-F238E27FC236}">
                <a16:creationId xmlns:a16="http://schemas.microsoft.com/office/drawing/2014/main" id="{939795BD-7E28-9409-F553-7B97BEF3F5D7}"/>
              </a:ext>
            </a:extLst>
          </p:cNvPr>
          <p:cNvPicPr>
            <a:picLocks noChangeAspect="1"/>
          </p:cNvPicPr>
          <p:nvPr/>
        </p:nvPicPr>
        <p:blipFill>
          <a:blip r:embed="rId6"/>
          <a:stretch>
            <a:fillRect/>
          </a:stretch>
        </p:blipFill>
        <p:spPr>
          <a:xfrm>
            <a:off x="95331" y="1720652"/>
            <a:ext cx="3315920" cy="5152430"/>
          </a:xfrm>
          <a:prstGeom prst="rect">
            <a:avLst/>
          </a:prstGeom>
        </p:spPr>
      </p:pic>
    </p:spTree>
    <p:extLst>
      <p:ext uri="{BB962C8B-B14F-4D97-AF65-F5344CB8AC3E}">
        <p14:creationId xmlns:p14="http://schemas.microsoft.com/office/powerpoint/2010/main" val="208555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4984038-BB9D-8D9A-4C60-A2307EF1308F}"/>
              </a:ext>
            </a:extLst>
          </p:cNvPr>
          <p:cNvPicPr>
            <a:picLocks noChangeAspect="1"/>
          </p:cNvPicPr>
          <p:nvPr/>
        </p:nvPicPr>
        <p:blipFill>
          <a:blip r:embed="rId2"/>
          <a:stretch>
            <a:fillRect/>
          </a:stretch>
        </p:blipFill>
        <p:spPr>
          <a:xfrm>
            <a:off x="412661" y="0"/>
            <a:ext cx="4480101" cy="6858000"/>
          </a:xfrm>
          <a:prstGeom prst="rect">
            <a:avLst/>
          </a:prstGeom>
        </p:spPr>
      </p:pic>
      <p:sp>
        <p:nvSpPr>
          <p:cNvPr id="3" name="Tekstiruutu 2">
            <a:extLst>
              <a:ext uri="{FF2B5EF4-FFF2-40B4-BE49-F238E27FC236}">
                <a16:creationId xmlns:a16="http://schemas.microsoft.com/office/drawing/2014/main" id="{DB07A143-6395-BC02-6C72-ADB4BE7BA6AE}"/>
              </a:ext>
            </a:extLst>
          </p:cNvPr>
          <p:cNvSpPr txBox="1"/>
          <p:nvPr/>
        </p:nvSpPr>
        <p:spPr>
          <a:xfrm>
            <a:off x="5499011" y="914400"/>
            <a:ext cx="6692989" cy="523220"/>
          </a:xfrm>
          <a:prstGeom prst="rect">
            <a:avLst/>
          </a:prstGeom>
          <a:noFill/>
        </p:spPr>
        <p:txBody>
          <a:bodyPr wrap="square" rtlCol="0">
            <a:spAutoFit/>
          </a:bodyPr>
          <a:lstStyle/>
          <a:p>
            <a:r>
              <a:rPr lang="fi-FI" sz="2800" dirty="0"/>
              <a:t>Taidekasvatusteko kohtaamisen tilana</a:t>
            </a:r>
          </a:p>
        </p:txBody>
      </p:sp>
      <p:sp>
        <p:nvSpPr>
          <p:cNvPr id="5" name="Tekstiruutu 4">
            <a:extLst>
              <a:ext uri="{FF2B5EF4-FFF2-40B4-BE49-F238E27FC236}">
                <a16:creationId xmlns:a16="http://schemas.microsoft.com/office/drawing/2014/main" id="{12F9156C-C037-678E-F19C-422CB84455EF}"/>
              </a:ext>
            </a:extLst>
          </p:cNvPr>
          <p:cNvSpPr txBox="1"/>
          <p:nvPr/>
        </p:nvSpPr>
        <p:spPr>
          <a:xfrm>
            <a:off x="5829300" y="1900238"/>
            <a:ext cx="5243513" cy="2031325"/>
          </a:xfrm>
          <a:prstGeom prst="rect">
            <a:avLst/>
          </a:prstGeom>
          <a:noFill/>
        </p:spPr>
        <p:txBody>
          <a:bodyPr wrap="square" rtlCol="0">
            <a:spAutoFit/>
          </a:bodyPr>
          <a:lstStyle/>
          <a:p>
            <a:r>
              <a:rPr lang="fi-FI" dirty="0"/>
              <a:t>Taidetyöpajoja ja taiteellista työskentelyä käytetään usein (varsin toimivasti) yhteisenä kohtaamisen ja tutustumisen tilana. </a:t>
            </a:r>
          </a:p>
          <a:p>
            <a:endParaRPr lang="fi-FI" dirty="0"/>
          </a:p>
          <a:p>
            <a:r>
              <a:rPr lang="fi-FI" dirty="0"/>
              <a:t>Mitä ongelmia tai asetelmia on syytä ennakoida? </a:t>
            </a:r>
          </a:p>
          <a:p>
            <a:r>
              <a:rPr lang="fi-FI" dirty="0"/>
              <a:t>Millaisia arvorakennelmia tai ennakko-oletuksia voidaan purkaa ja mitä saatetaan vahvistaa?</a:t>
            </a:r>
          </a:p>
        </p:txBody>
      </p:sp>
    </p:spTree>
    <p:extLst>
      <p:ext uri="{BB962C8B-B14F-4D97-AF65-F5344CB8AC3E}">
        <p14:creationId xmlns:p14="http://schemas.microsoft.com/office/powerpoint/2010/main" val="130430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D04E708B-8396-30B6-3390-09117F2F85D7}"/>
              </a:ext>
            </a:extLst>
          </p:cNvPr>
          <p:cNvSpPr txBox="1"/>
          <p:nvPr/>
        </p:nvSpPr>
        <p:spPr>
          <a:xfrm>
            <a:off x="1149179" y="469557"/>
            <a:ext cx="11257004" cy="6740307"/>
          </a:xfrm>
          <a:prstGeom prst="rect">
            <a:avLst/>
          </a:prstGeom>
          <a:noFill/>
        </p:spPr>
        <p:txBody>
          <a:bodyPr wrap="square">
            <a:spAutoFit/>
          </a:bodyPr>
          <a:lstStyle/>
          <a:p>
            <a:pPr algn="l"/>
            <a:r>
              <a:rPr lang="fi-FI" b="0" i="0" dirty="0">
                <a:solidFill>
                  <a:srgbClr val="212529"/>
                </a:solidFill>
                <a:effectLst/>
                <a:highlight>
                  <a:srgbClr val="FFFFFF"/>
                </a:highlight>
                <a:latin typeface="-apple-system"/>
              </a:rPr>
              <a:t>ALUSTUS JA JOHDATTELU  </a:t>
            </a:r>
          </a:p>
          <a:p>
            <a:pPr algn="l"/>
            <a:r>
              <a:rPr lang="fi-FI" b="0" i="0" dirty="0">
                <a:solidFill>
                  <a:srgbClr val="212529"/>
                </a:solidFill>
                <a:effectLst/>
                <a:highlight>
                  <a:srgbClr val="FFFFFF"/>
                </a:highlight>
                <a:latin typeface="-apple-system"/>
              </a:rPr>
              <a:t>26.4. 9.15–17 (Q202): Kurssin orientoituminen ja aloitus  </a:t>
            </a:r>
          </a:p>
          <a:p>
            <a:pPr algn="l"/>
            <a:r>
              <a:rPr lang="fi-FI" b="0" i="0" dirty="0">
                <a:solidFill>
                  <a:srgbClr val="212529"/>
                </a:solidFill>
                <a:effectLst/>
                <a:highlight>
                  <a:srgbClr val="FFFFFF"/>
                </a:highlight>
                <a:latin typeface="-apple-system"/>
              </a:rPr>
              <a:t>Pedagoginen vieraanvaraisuus: teoriaa, pohdintoja ja käytännön esimerkkejä  </a:t>
            </a:r>
          </a:p>
          <a:p>
            <a:pPr algn="l"/>
            <a:r>
              <a:rPr lang="fi-FI" b="0" i="0" dirty="0">
                <a:solidFill>
                  <a:srgbClr val="212529"/>
                </a:solidFill>
                <a:effectLst/>
                <a:highlight>
                  <a:srgbClr val="FFFFFF"/>
                </a:highlight>
                <a:latin typeface="-apple-system"/>
              </a:rPr>
              <a:t>Pieni taideteko </a:t>
            </a:r>
          </a:p>
          <a:p>
            <a:pPr algn="l"/>
            <a:r>
              <a:rPr lang="fi-FI" b="0" i="0" dirty="0">
                <a:solidFill>
                  <a:srgbClr val="212529"/>
                </a:solidFill>
                <a:effectLst/>
                <a:highlight>
                  <a:srgbClr val="FFFFFF"/>
                </a:highlight>
                <a:latin typeface="-apple-system"/>
              </a:rPr>
              <a:t>Annetaan seuraavan kerran lukuläksy </a:t>
            </a:r>
          </a:p>
          <a:p>
            <a:pPr algn="l"/>
            <a:r>
              <a:rPr lang="fi-FI" b="0" i="0" dirty="0">
                <a:solidFill>
                  <a:srgbClr val="212529"/>
                </a:solidFill>
                <a:effectLst/>
                <a:highlight>
                  <a:srgbClr val="FFFFFF"/>
                </a:highlight>
                <a:latin typeface="-apple-system"/>
              </a:rPr>
              <a:t>3.5. 9.15–17 (R107/ Monimateriaalipaja/Penkkisali (R001)): Solidaarisuus ja </a:t>
            </a:r>
            <a:r>
              <a:rPr lang="fi-FI" b="0" i="0" dirty="0" err="1">
                <a:solidFill>
                  <a:srgbClr val="212529"/>
                </a:solidFill>
                <a:effectLst/>
                <a:highlight>
                  <a:srgbClr val="FFFFFF"/>
                </a:highlight>
                <a:latin typeface="-apple-system"/>
              </a:rPr>
              <a:t>muunlajiset</a:t>
            </a:r>
            <a:r>
              <a:rPr lang="fi-FI" b="0" i="0" dirty="0">
                <a:solidFill>
                  <a:srgbClr val="212529"/>
                </a:solidFill>
                <a:effectLst/>
                <a:highlight>
                  <a:srgbClr val="FFFFFF"/>
                </a:highlight>
                <a:latin typeface="-apple-system"/>
              </a:rPr>
              <a:t> </a:t>
            </a:r>
          </a:p>
          <a:p>
            <a:pPr algn="l"/>
            <a:r>
              <a:rPr lang="fi-FI" b="0" i="0" dirty="0">
                <a:solidFill>
                  <a:srgbClr val="212529"/>
                </a:solidFill>
                <a:effectLst/>
                <a:highlight>
                  <a:srgbClr val="FFFFFF"/>
                </a:highlight>
                <a:latin typeface="-apple-system"/>
              </a:rPr>
              <a:t>Lukuläksyn purku (R 107) </a:t>
            </a:r>
          </a:p>
          <a:p>
            <a:pPr algn="l"/>
            <a:r>
              <a:rPr lang="fi-FI" b="0" i="0" dirty="0">
                <a:solidFill>
                  <a:srgbClr val="212529"/>
                </a:solidFill>
                <a:effectLst/>
                <a:highlight>
                  <a:srgbClr val="FFFFFF"/>
                </a:highlight>
                <a:latin typeface="-apple-system"/>
              </a:rPr>
              <a:t>Yhteistä työskentelyä (R001 sekä ulkona) </a:t>
            </a:r>
          </a:p>
          <a:p>
            <a:pPr algn="l"/>
            <a:r>
              <a:rPr lang="fi-FI" b="0" i="0" dirty="0">
                <a:solidFill>
                  <a:srgbClr val="212529"/>
                </a:solidFill>
                <a:effectLst/>
                <a:highlight>
                  <a:srgbClr val="FFFFFF"/>
                </a:highlight>
                <a:latin typeface="-apple-system"/>
              </a:rPr>
              <a:t>PIENRYHMISSÄ VALMISTELUA </a:t>
            </a:r>
          </a:p>
          <a:p>
            <a:pPr algn="l"/>
            <a:r>
              <a:rPr lang="fi-FI" b="0" i="0" dirty="0">
                <a:solidFill>
                  <a:srgbClr val="212529"/>
                </a:solidFill>
                <a:effectLst/>
                <a:highlight>
                  <a:srgbClr val="FFFFFF"/>
                </a:highlight>
                <a:latin typeface="-apple-system"/>
              </a:rPr>
              <a:t>10.5. 9.15–17 (U261) Omavalintaisessa paikassa, mahdollisuus ohjaukseen sovitusti </a:t>
            </a:r>
          </a:p>
          <a:p>
            <a:pPr algn="l"/>
            <a:r>
              <a:rPr lang="fi-FI" b="0" i="0" dirty="0">
                <a:solidFill>
                  <a:srgbClr val="212529"/>
                </a:solidFill>
                <a:effectLst/>
                <a:highlight>
                  <a:srgbClr val="FFFFFF"/>
                </a:highlight>
                <a:latin typeface="-apple-system"/>
              </a:rPr>
              <a:t>17.5. 9.15–17 (R107) Omavalintaisessa paikassa, mahdollisuus ohjaukseen sovitusti </a:t>
            </a:r>
          </a:p>
          <a:p>
            <a:pPr algn="l"/>
            <a:r>
              <a:rPr lang="fi-FI" b="0" i="0" dirty="0">
                <a:solidFill>
                  <a:srgbClr val="212529"/>
                </a:solidFill>
                <a:effectLst/>
                <a:highlight>
                  <a:srgbClr val="FFFFFF"/>
                </a:highlight>
                <a:latin typeface="-apple-system"/>
              </a:rPr>
              <a:t>TODEKSI ELÄMINEN eli pienryhmien alustukset </a:t>
            </a:r>
          </a:p>
          <a:p>
            <a:pPr algn="l"/>
            <a:r>
              <a:rPr lang="fi-FI" b="0" i="0" dirty="0">
                <a:solidFill>
                  <a:srgbClr val="212529"/>
                </a:solidFill>
                <a:effectLst/>
                <a:highlight>
                  <a:srgbClr val="FFFFFF"/>
                </a:highlight>
                <a:latin typeface="-apple-system"/>
              </a:rPr>
              <a:t>24.5. 9.15–17  (L101) PIENRYHMIEN TAIDETEKOJEN TOTEUTUSPÄIVÄ </a:t>
            </a:r>
          </a:p>
          <a:p>
            <a:pPr algn="l"/>
            <a:r>
              <a:rPr lang="fi-FI" b="0" i="0" dirty="0">
                <a:solidFill>
                  <a:srgbClr val="212529"/>
                </a:solidFill>
                <a:effectLst/>
                <a:highlight>
                  <a:srgbClr val="FFFFFF"/>
                </a:highlight>
                <a:latin typeface="-apple-system"/>
              </a:rPr>
              <a:t>31.5. 9.15–17 (R107) </a:t>
            </a:r>
            <a:r>
              <a:rPr lang="fi-FI" b="0" i="0" dirty="0" err="1">
                <a:solidFill>
                  <a:srgbClr val="212529"/>
                </a:solidFill>
                <a:effectLst/>
                <a:highlight>
                  <a:srgbClr val="FFFFFF"/>
                </a:highlight>
                <a:latin typeface="-apple-system"/>
              </a:rPr>
              <a:t>Zine</a:t>
            </a:r>
            <a:r>
              <a:rPr lang="fi-FI" b="0" i="0" dirty="0">
                <a:solidFill>
                  <a:srgbClr val="212529"/>
                </a:solidFill>
                <a:effectLst/>
                <a:highlight>
                  <a:srgbClr val="FFFFFF"/>
                </a:highlight>
                <a:latin typeface="-apple-system"/>
              </a:rPr>
              <a:t> olohuone, yhteinen jakaminen </a:t>
            </a:r>
          </a:p>
          <a:p>
            <a:pPr algn="l"/>
            <a:r>
              <a:rPr lang="fi-FI" b="0" i="0" dirty="0">
                <a:solidFill>
                  <a:srgbClr val="212529"/>
                </a:solidFill>
                <a:effectLst/>
                <a:highlight>
                  <a:srgbClr val="FFFFFF"/>
                </a:highlight>
                <a:latin typeface="-apple-system"/>
              </a:rPr>
              <a:t> </a:t>
            </a:r>
          </a:p>
          <a:p>
            <a:pPr algn="l"/>
            <a:r>
              <a:rPr lang="fi-FI" b="0" i="0" dirty="0">
                <a:solidFill>
                  <a:srgbClr val="212529"/>
                </a:solidFill>
                <a:effectLst/>
                <a:highlight>
                  <a:srgbClr val="FFFFFF"/>
                </a:highlight>
                <a:latin typeface="-apple-system"/>
              </a:rPr>
              <a:t>Työskentely 2024: </a:t>
            </a:r>
          </a:p>
          <a:p>
            <a:pPr algn="l">
              <a:buFont typeface="Arial" panose="020B0604020202020204" pitchFamily="34" charset="0"/>
              <a:buChar char="•"/>
            </a:pPr>
            <a:r>
              <a:rPr lang="fi-FI" b="0" i="0" dirty="0">
                <a:solidFill>
                  <a:srgbClr val="212529"/>
                </a:solidFill>
                <a:effectLst/>
                <a:highlight>
                  <a:srgbClr val="FFFFFF"/>
                </a:highlight>
                <a:latin typeface="-apple-system"/>
              </a:rPr>
              <a:t>Luento-osuuksia </a:t>
            </a:r>
          </a:p>
          <a:p>
            <a:pPr algn="l">
              <a:buFont typeface="Arial" panose="020B0604020202020204" pitchFamily="34" charset="0"/>
              <a:buChar char="•"/>
            </a:pPr>
            <a:r>
              <a:rPr lang="fi-FI" b="0" i="0" dirty="0">
                <a:solidFill>
                  <a:srgbClr val="212529"/>
                </a:solidFill>
                <a:effectLst/>
                <a:highlight>
                  <a:srgbClr val="FFFFFF"/>
                </a:highlight>
                <a:latin typeface="-apple-system"/>
              </a:rPr>
              <a:t>Taiteellinen työskentely pienryhmissä niin pienemmissä kokeiluissa kuin isomman taideteon äärellä </a:t>
            </a:r>
          </a:p>
          <a:p>
            <a:pPr algn="l">
              <a:buFont typeface="Arial" panose="020B0604020202020204" pitchFamily="34" charset="0"/>
              <a:buChar char="•"/>
            </a:pPr>
            <a:r>
              <a:rPr lang="fi-FI" b="0" i="0" dirty="0">
                <a:solidFill>
                  <a:srgbClr val="212529"/>
                </a:solidFill>
                <a:effectLst/>
                <a:highlight>
                  <a:srgbClr val="FFFFFF"/>
                </a:highlight>
                <a:latin typeface="-apple-system"/>
              </a:rPr>
              <a:t>Ryhmätyöskentely  </a:t>
            </a:r>
          </a:p>
          <a:p>
            <a:pPr algn="l">
              <a:buFont typeface="Arial" panose="020B0604020202020204" pitchFamily="34" charset="0"/>
              <a:buChar char="•"/>
            </a:pPr>
            <a:r>
              <a:rPr lang="fi-FI" b="0" i="0" dirty="0">
                <a:solidFill>
                  <a:srgbClr val="212529"/>
                </a:solidFill>
                <a:effectLst/>
                <a:highlight>
                  <a:srgbClr val="FFFFFF"/>
                </a:highlight>
                <a:latin typeface="-apple-system"/>
              </a:rPr>
              <a:t>Lukemistoon perehtyminen </a:t>
            </a:r>
          </a:p>
          <a:p>
            <a:pPr algn="l">
              <a:buFont typeface="Arial" panose="020B0604020202020204" pitchFamily="34" charset="0"/>
              <a:buChar char="•"/>
            </a:pPr>
            <a:r>
              <a:rPr lang="fi-FI" b="0" i="0" dirty="0">
                <a:solidFill>
                  <a:srgbClr val="212529"/>
                </a:solidFill>
                <a:effectLst/>
                <a:highlight>
                  <a:srgbClr val="FFFFFF"/>
                </a:highlight>
                <a:latin typeface="-apple-system"/>
              </a:rPr>
              <a:t>Itsenäinen reflektointi &amp; kirjoittaminen </a:t>
            </a:r>
          </a:p>
          <a:p>
            <a:pPr algn="l"/>
            <a:r>
              <a:rPr lang="fi-FI" b="0" i="0" dirty="0">
                <a:solidFill>
                  <a:srgbClr val="212529"/>
                </a:solidFill>
                <a:effectLst/>
                <a:highlight>
                  <a:srgbClr val="FFFFFF"/>
                </a:highlight>
                <a:latin typeface="-apple-system"/>
              </a:rPr>
              <a:t> </a:t>
            </a:r>
          </a:p>
          <a:p>
            <a:pPr algn="l"/>
            <a:r>
              <a:rPr lang="fi-FI" b="0" i="0" dirty="0">
                <a:solidFill>
                  <a:srgbClr val="212529"/>
                </a:solidFill>
                <a:effectLst/>
                <a:highlight>
                  <a:srgbClr val="FFFFFF"/>
                </a:highlight>
                <a:latin typeface="-apple-system"/>
              </a:rPr>
              <a:t> </a:t>
            </a:r>
          </a:p>
          <a:p>
            <a:pPr algn="l"/>
            <a:endParaRPr lang="fi-FI" b="0" i="0" dirty="0">
              <a:solidFill>
                <a:srgbClr val="212529"/>
              </a:solidFill>
              <a:effectLst/>
              <a:highlight>
                <a:srgbClr val="FFFFFF"/>
              </a:highlight>
              <a:latin typeface="-apple-system"/>
            </a:endParaRPr>
          </a:p>
        </p:txBody>
      </p:sp>
    </p:spTree>
    <p:extLst>
      <p:ext uri="{BB962C8B-B14F-4D97-AF65-F5344CB8AC3E}">
        <p14:creationId xmlns:p14="http://schemas.microsoft.com/office/powerpoint/2010/main" val="1374342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A3DD2CE7-4194-8F11-9545-AD50B19A0D11}"/>
              </a:ext>
            </a:extLst>
          </p:cNvPr>
          <p:cNvSpPr txBox="1"/>
          <p:nvPr/>
        </p:nvSpPr>
        <p:spPr>
          <a:xfrm>
            <a:off x="792480" y="682752"/>
            <a:ext cx="10777728" cy="3970318"/>
          </a:xfrm>
          <a:prstGeom prst="rect">
            <a:avLst/>
          </a:prstGeom>
          <a:noFill/>
        </p:spPr>
        <p:txBody>
          <a:bodyPr wrap="square" rtlCol="0">
            <a:spAutoFit/>
          </a:bodyPr>
          <a:lstStyle/>
          <a:p>
            <a:r>
              <a:rPr lang="fi-FI" dirty="0"/>
              <a:t>Solidaarinen taidekasvatus – vastikkeeton lahja: </a:t>
            </a:r>
          </a:p>
          <a:p>
            <a:r>
              <a:rPr lang="fi-FI" dirty="0"/>
              <a:t>Miten taidekasvatus voi tarjota mahdollisuuksia? Millaisia jakamisen tilanteita taidekasvatuksen kontekstissa voi syntyä?</a:t>
            </a:r>
          </a:p>
          <a:p>
            <a:endParaRPr lang="fi-FI" dirty="0"/>
          </a:p>
          <a:p>
            <a:endParaRPr lang="fi-FI" dirty="0"/>
          </a:p>
          <a:p>
            <a:r>
              <a:rPr lang="fi-FI" dirty="0"/>
              <a:t>Taidetta hoitolaitoksiin</a:t>
            </a:r>
          </a:p>
          <a:p>
            <a:endParaRPr lang="fi-FI" dirty="0"/>
          </a:p>
          <a:p>
            <a:r>
              <a:rPr lang="fi-FI" dirty="0"/>
              <a:t>Taidekasvatustyöpajat päiväkotilapsille</a:t>
            </a:r>
          </a:p>
          <a:p>
            <a:endParaRPr lang="fi-FI" dirty="0"/>
          </a:p>
          <a:p>
            <a:r>
              <a:rPr lang="fi-FI" dirty="0" err="1"/>
              <a:t>Muraaliprojekti</a:t>
            </a:r>
            <a:r>
              <a:rPr lang="fi-FI" dirty="0"/>
              <a:t> KHKS</a:t>
            </a:r>
          </a:p>
          <a:p>
            <a:endParaRPr lang="fi-FI" dirty="0"/>
          </a:p>
          <a:p>
            <a:r>
              <a:rPr lang="fi-FI" dirty="0" err="1"/>
              <a:t>Muraaliprojekti</a:t>
            </a:r>
            <a:r>
              <a:rPr lang="fi-FI" dirty="0"/>
              <a:t> päiväkotiin</a:t>
            </a:r>
          </a:p>
          <a:p>
            <a:endParaRPr lang="fi-FI" dirty="0"/>
          </a:p>
          <a:p>
            <a:r>
              <a:rPr lang="fi-FI" dirty="0"/>
              <a:t>Ulkoilmataidenäyttelyt</a:t>
            </a:r>
          </a:p>
        </p:txBody>
      </p:sp>
    </p:spTree>
    <p:extLst>
      <p:ext uri="{BB962C8B-B14F-4D97-AF65-F5344CB8AC3E}">
        <p14:creationId xmlns:p14="http://schemas.microsoft.com/office/powerpoint/2010/main" val="2021095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C25C8A0C-1D6C-0B20-B512-A0067D8AE1AB}"/>
              </a:ext>
            </a:extLst>
          </p:cNvPr>
          <p:cNvSpPr txBox="1"/>
          <p:nvPr/>
        </p:nvSpPr>
        <p:spPr>
          <a:xfrm>
            <a:off x="694944" y="367391"/>
            <a:ext cx="10034016" cy="461665"/>
          </a:xfrm>
          <a:prstGeom prst="rect">
            <a:avLst/>
          </a:prstGeom>
          <a:noFill/>
        </p:spPr>
        <p:txBody>
          <a:bodyPr wrap="square" rtlCol="0">
            <a:spAutoFit/>
          </a:bodyPr>
          <a:lstStyle/>
          <a:p>
            <a:r>
              <a:rPr lang="fi-FI" sz="2400" b="1" dirty="0"/>
              <a:t>Yhteisötaide ja solidaarisuus</a:t>
            </a:r>
          </a:p>
        </p:txBody>
      </p:sp>
      <p:sp>
        <p:nvSpPr>
          <p:cNvPr id="4" name="Tekstiruutu 3">
            <a:extLst>
              <a:ext uri="{FF2B5EF4-FFF2-40B4-BE49-F238E27FC236}">
                <a16:creationId xmlns:a16="http://schemas.microsoft.com/office/drawing/2014/main" id="{99152466-D525-BE0C-7E02-0EDDCD1CB146}"/>
              </a:ext>
            </a:extLst>
          </p:cNvPr>
          <p:cNvSpPr txBox="1"/>
          <p:nvPr/>
        </p:nvSpPr>
        <p:spPr>
          <a:xfrm>
            <a:off x="694944" y="950631"/>
            <a:ext cx="10802112" cy="5355312"/>
          </a:xfrm>
          <a:prstGeom prst="rect">
            <a:avLst/>
          </a:prstGeom>
          <a:noFill/>
        </p:spPr>
        <p:txBody>
          <a:bodyPr wrap="square">
            <a:spAutoFit/>
          </a:bodyPr>
          <a:lstStyle/>
          <a:p>
            <a:pPr algn="l"/>
            <a:r>
              <a:rPr lang="fi-FI" b="0" i="0" dirty="0">
                <a:solidFill>
                  <a:srgbClr val="404040"/>
                </a:solidFill>
                <a:effectLst/>
                <a:highlight>
                  <a:srgbClr val="F7F7F7"/>
                </a:highlight>
                <a:latin typeface="Monosten A"/>
              </a:rPr>
              <a:t>Mitä on yhteisötaide?</a:t>
            </a:r>
          </a:p>
          <a:p>
            <a:pPr algn="l"/>
            <a:r>
              <a:rPr lang="fi-FI" b="0" i="0" dirty="0">
                <a:solidFill>
                  <a:srgbClr val="404040"/>
                </a:solidFill>
                <a:effectLst/>
                <a:highlight>
                  <a:srgbClr val="F7F7F7"/>
                </a:highlight>
                <a:latin typeface="benton-modern"/>
              </a:rPr>
              <a:t>Yhteisötaiteessa on kysymys työtavasta, asenteesta ja arvoista. Se voidaan määritellä jossakin yhteisössä taiteilijan aloitteesta toteutuvaksi vuorovaikutteiseksi taiteeksi, jossa on jonkinlainen jaettu </a:t>
            </a:r>
            <a:r>
              <a:rPr lang="fi-FI" b="0" i="0" dirty="0" err="1">
                <a:solidFill>
                  <a:srgbClr val="404040"/>
                </a:solidFill>
                <a:effectLst/>
                <a:highlight>
                  <a:srgbClr val="F7F7F7"/>
                </a:highlight>
                <a:latin typeface="benton-modern"/>
              </a:rPr>
              <a:t>tekijyys</a:t>
            </a:r>
            <a:r>
              <a:rPr lang="fi-FI" b="0" i="0" dirty="0">
                <a:solidFill>
                  <a:srgbClr val="404040"/>
                </a:solidFill>
                <a:effectLst/>
                <a:highlight>
                  <a:srgbClr val="F7F7F7"/>
                </a:highlight>
                <a:latin typeface="benton-modern"/>
              </a:rPr>
              <a:t>. Yhteisötaide syntyy taiteilijan ja osallistujien dialogisena yhteistyönä, ja sitä tehdään ryhmän tai yhteisön jäsenten kanssa (</a:t>
            </a:r>
            <a:r>
              <a:rPr lang="fi-FI" b="0" i="0" dirty="0" err="1">
                <a:solidFill>
                  <a:srgbClr val="404040"/>
                </a:solidFill>
                <a:effectLst/>
                <a:highlight>
                  <a:srgbClr val="F7F7F7"/>
                </a:highlight>
                <a:latin typeface="benton-modern"/>
              </a:rPr>
              <a:t>with</a:t>
            </a:r>
            <a:r>
              <a:rPr lang="fi-FI" b="0" i="0" dirty="0">
                <a:solidFill>
                  <a:srgbClr val="404040"/>
                </a:solidFill>
                <a:effectLst/>
                <a:highlight>
                  <a:srgbClr val="F7F7F7"/>
                </a:highlight>
                <a:latin typeface="benton-modern"/>
              </a:rPr>
              <a:t>) ja heidän ehdoillaan, ei ulkopuolelta heitä varten (for)</a:t>
            </a:r>
            <a:r>
              <a:rPr lang="fi-FI" b="0" i="0" u="none" strike="noStrike" baseline="30000" dirty="0">
                <a:solidFill>
                  <a:srgbClr val="000000"/>
                </a:solidFill>
                <a:effectLst/>
                <a:highlight>
                  <a:srgbClr val="F7F7F7"/>
                </a:highlight>
                <a:latin typeface="benton-modern"/>
              </a:rPr>
              <a:t>[6]</a:t>
            </a:r>
            <a:r>
              <a:rPr lang="fi-FI" b="0" i="0" dirty="0">
                <a:solidFill>
                  <a:srgbClr val="404040"/>
                </a:solidFill>
                <a:effectLst/>
                <a:highlight>
                  <a:srgbClr val="F7F7F7"/>
                </a:highlight>
                <a:latin typeface="benton-modern"/>
              </a:rPr>
              <a:t>. Nykyisin katsotaan, että yhteisötaidetta ei määritä niinkään kohderyhmä tai konteksti, vaikka taidetta tehdään usein erityisryhmien kanssa, eikä siinä ei ole kyse tietyistä taidelajeista tai -tekniikoista (</a:t>
            </a:r>
            <a:r>
              <a:rPr lang="fi-FI" b="0" i="0" u="none" strike="noStrike" dirty="0">
                <a:solidFill>
                  <a:srgbClr val="000000"/>
                </a:solidFill>
                <a:effectLst/>
                <a:highlight>
                  <a:srgbClr val="F7F7F7"/>
                </a:highlight>
                <a:latin typeface="benton-modern"/>
              </a:rPr>
              <a:t>Aunola 2019</a:t>
            </a:r>
            <a:r>
              <a:rPr lang="fi-FI" b="0" i="0" dirty="0">
                <a:solidFill>
                  <a:srgbClr val="404040"/>
                </a:solidFill>
                <a:effectLst/>
                <a:highlight>
                  <a:srgbClr val="F7F7F7"/>
                </a:highlight>
                <a:latin typeface="benton-modern"/>
              </a:rPr>
              <a:t>; Jaakonaho 2019; </a:t>
            </a:r>
            <a:r>
              <a:rPr lang="fi-FI" b="0" i="0" u="none" strike="noStrike" dirty="0">
                <a:solidFill>
                  <a:srgbClr val="000000"/>
                </a:solidFill>
                <a:effectLst/>
                <a:highlight>
                  <a:srgbClr val="F7F7F7"/>
                </a:highlight>
                <a:latin typeface="benton-modern"/>
              </a:rPr>
              <a:t>Kantonen 2005</a:t>
            </a:r>
            <a:r>
              <a:rPr lang="fi-FI" b="0" i="0" dirty="0">
                <a:solidFill>
                  <a:srgbClr val="404040"/>
                </a:solidFill>
                <a:effectLst/>
                <a:highlight>
                  <a:srgbClr val="F7F7F7"/>
                </a:highlight>
                <a:latin typeface="benton-modern"/>
              </a:rPr>
              <a:t>; Koskinen 2019).</a:t>
            </a:r>
          </a:p>
          <a:p>
            <a:pPr algn="l"/>
            <a:r>
              <a:rPr lang="fi-FI" b="0" i="0" dirty="0">
                <a:solidFill>
                  <a:srgbClr val="404040"/>
                </a:solidFill>
                <a:effectLst/>
                <a:highlight>
                  <a:srgbClr val="F7F7F7"/>
                </a:highlight>
                <a:latin typeface="benton-modern"/>
              </a:rPr>
              <a:t>Yhteisötaide on taiteen ammattilaisen ohjaama prosessi, jossa taiteilijat työskentelevät eri ympäristöissä ei-ammattilaisten kanssa perinteisen taidekentän sijaan. Taide tuodaan ulos taidelaitoksista, ja se toimii usein yhteistyössä sosiaali-, terveys- tai kasvatusalojen kanssa.</a:t>
            </a:r>
          </a:p>
          <a:p>
            <a:pPr algn="l"/>
            <a:endParaRPr lang="fi-FI" b="0" i="0" dirty="0">
              <a:solidFill>
                <a:srgbClr val="404040"/>
              </a:solidFill>
              <a:effectLst/>
              <a:highlight>
                <a:srgbClr val="F7F7F7"/>
              </a:highlight>
              <a:latin typeface="benton-modern"/>
            </a:endParaRPr>
          </a:p>
          <a:p>
            <a:pPr algn="l"/>
            <a:r>
              <a:rPr lang="fi-FI" dirty="0">
                <a:solidFill>
                  <a:srgbClr val="404040"/>
                </a:solidFill>
                <a:highlight>
                  <a:srgbClr val="F7F7F7"/>
                </a:highlight>
                <a:latin typeface="benton-modern"/>
              </a:rPr>
              <a:t>K</a:t>
            </a:r>
            <a:r>
              <a:rPr lang="fi-FI" b="0" i="0" dirty="0">
                <a:solidFill>
                  <a:srgbClr val="404040"/>
                </a:solidFill>
                <a:effectLst/>
                <a:highlight>
                  <a:srgbClr val="F7F7F7"/>
                </a:highlight>
                <a:latin typeface="benton-modern"/>
              </a:rPr>
              <a:t>eskeiset piirteet voivat olla:</a:t>
            </a:r>
          </a:p>
          <a:p>
            <a:pPr algn="l">
              <a:buFont typeface="Arial" panose="020B0604020202020204" pitchFamily="34" charset="0"/>
              <a:buChar char="•"/>
            </a:pPr>
            <a:r>
              <a:rPr lang="fi-FI" b="0" i="0" dirty="0">
                <a:solidFill>
                  <a:srgbClr val="404040"/>
                </a:solidFill>
                <a:effectLst/>
                <a:highlight>
                  <a:srgbClr val="F7F7F7"/>
                </a:highlight>
                <a:latin typeface="benton-modern"/>
              </a:rPr>
              <a:t>inklusiivisuus: kuka tahansa voi ja osaa ja on tervetullut sellaisena kuin on</a:t>
            </a:r>
          </a:p>
          <a:p>
            <a:pPr algn="l">
              <a:buFont typeface="Arial" panose="020B0604020202020204" pitchFamily="34" charset="0"/>
              <a:buChar char="•"/>
            </a:pPr>
            <a:r>
              <a:rPr lang="fi-FI" b="0" i="0" dirty="0">
                <a:solidFill>
                  <a:srgbClr val="404040"/>
                </a:solidFill>
                <a:effectLst/>
                <a:highlight>
                  <a:srgbClr val="F7F7F7"/>
                </a:highlight>
                <a:latin typeface="benton-modern"/>
              </a:rPr>
              <a:t>osallistujalähtöisyys: ryhmän tarpeiden ja toiveiden huomioiminen</a:t>
            </a:r>
          </a:p>
          <a:p>
            <a:pPr algn="l">
              <a:buFont typeface="Arial" panose="020B0604020202020204" pitchFamily="34" charset="0"/>
              <a:buChar char="•"/>
            </a:pPr>
            <a:r>
              <a:rPr lang="fi-FI" b="0" i="0" dirty="0">
                <a:solidFill>
                  <a:srgbClr val="404040"/>
                </a:solidFill>
                <a:effectLst/>
                <a:highlight>
                  <a:srgbClr val="F7F7F7"/>
                </a:highlight>
                <a:latin typeface="benton-modern"/>
              </a:rPr>
              <a:t>yhdessä tekeminen: kuulumisen tunteen ja merkityksellisyyden luominen</a:t>
            </a:r>
          </a:p>
          <a:p>
            <a:pPr algn="l">
              <a:buFont typeface="Arial" panose="020B0604020202020204" pitchFamily="34" charset="0"/>
              <a:buChar char="•"/>
            </a:pPr>
            <a:r>
              <a:rPr lang="fi-FI" b="0" i="0" dirty="0">
                <a:solidFill>
                  <a:srgbClr val="404040"/>
                </a:solidFill>
                <a:effectLst/>
                <a:highlight>
                  <a:srgbClr val="F7F7F7"/>
                </a:highlight>
                <a:latin typeface="benton-modern"/>
              </a:rPr>
              <a:t>aktiivisen toimijuuden vahvistaminen: ”minä osaan ja pystyn” </a:t>
            </a:r>
          </a:p>
          <a:p>
            <a:pPr algn="l">
              <a:buFont typeface="Arial" panose="020B0604020202020204" pitchFamily="34" charset="0"/>
              <a:buChar char="•"/>
            </a:pPr>
            <a:r>
              <a:rPr lang="fi-FI" b="0" i="0" dirty="0">
                <a:solidFill>
                  <a:srgbClr val="404040"/>
                </a:solidFill>
                <a:effectLst/>
                <a:highlight>
                  <a:srgbClr val="F7F7F7"/>
                </a:highlight>
                <a:latin typeface="benton-modern"/>
              </a:rPr>
              <a:t>fokus prosessissa ja kokemuksessa (enemmän kuin tuotoksessa tai tekniikassa)</a:t>
            </a:r>
          </a:p>
          <a:p>
            <a:pPr algn="l">
              <a:buFont typeface="Arial" panose="020B0604020202020204" pitchFamily="34" charset="0"/>
              <a:buChar char="•"/>
            </a:pPr>
            <a:r>
              <a:rPr lang="fi-FI" b="0" i="0" dirty="0">
                <a:solidFill>
                  <a:srgbClr val="404040"/>
                </a:solidFill>
                <a:effectLst/>
                <a:highlight>
                  <a:srgbClr val="F7F7F7"/>
                </a:highlight>
                <a:latin typeface="benton-modern"/>
              </a:rPr>
              <a:t>voi tähdätä esitykseen tai muuhun julkituloon (esim. näyttely, video)</a:t>
            </a:r>
          </a:p>
          <a:p>
            <a:pPr algn="l">
              <a:buFont typeface="Arial" panose="020B0604020202020204" pitchFamily="34" charset="0"/>
              <a:buChar char="•"/>
            </a:pPr>
            <a:r>
              <a:rPr lang="fi-FI" b="0" i="0" dirty="0">
                <a:solidFill>
                  <a:srgbClr val="404040"/>
                </a:solidFill>
                <a:effectLst/>
                <a:highlight>
                  <a:srgbClr val="F7F7F7"/>
                </a:highlight>
                <a:latin typeface="benton-modern"/>
              </a:rPr>
              <a:t>sisältää monenlaisia osallistumisen tapoja.</a:t>
            </a:r>
          </a:p>
        </p:txBody>
      </p:sp>
      <p:sp>
        <p:nvSpPr>
          <p:cNvPr id="5" name="Tekstiruutu 4">
            <a:extLst>
              <a:ext uri="{FF2B5EF4-FFF2-40B4-BE49-F238E27FC236}">
                <a16:creationId xmlns:a16="http://schemas.microsoft.com/office/drawing/2014/main" id="{98A3AEAD-D026-F948-761F-D9F089079AAF}"/>
              </a:ext>
            </a:extLst>
          </p:cNvPr>
          <p:cNvSpPr txBox="1"/>
          <p:nvPr/>
        </p:nvSpPr>
        <p:spPr>
          <a:xfrm>
            <a:off x="743712" y="6305943"/>
            <a:ext cx="7766304" cy="369332"/>
          </a:xfrm>
          <a:prstGeom prst="rect">
            <a:avLst/>
          </a:prstGeom>
          <a:noFill/>
        </p:spPr>
        <p:txBody>
          <a:bodyPr wrap="square" rtlCol="0">
            <a:spAutoFit/>
          </a:bodyPr>
          <a:lstStyle/>
          <a:p>
            <a:r>
              <a:rPr lang="fi-FI" dirty="0"/>
              <a:t>Anna Jussilainen </a:t>
            </a:r>
          </a:p>
        </p:txBody>
      </p:sp>
      <p:sp>
        <p:nvSpPr>
          <p:cNvPr id="7" name="Tekstiruutu 6">
            <a:extLst>
              <a:ext uri="{FF2B5EF4-FFF2-40B4-BE49-F238E27FC236}">
                <a16:creationId xmlns:a16="http://schemas.microsoft.com/office/drawing/2014/main" id="{068E10D9-F9DC-43B9-84F6-6C9790CA720B}"/>
              </a:ext>
            </a:extLst>
          </p:cNvPr>
          <p:cNvSpPr txBox="1"/>
          <p:nvPr/>
        </p:nvSpPr>
        <p:spPr>
          <a:xfrm>
            <a:off x="2712720" y="6352925"/>
            <a:ext cx="8455152" cy="369332"/>
          </a:xfrm>
          <a:prstGeom prst="rect">
            <a:avLst/>
          </a:prstGeom>
          <a:noFill/>
        </p:spPr>
        <p:txBody>
          <a:bodyPr wrap="square">
            <a:spAutoFit/>
          </a:bodyPr>
          <a:lstStyle/>
          <a:p>
            <a:r>
              <a:rPr lang="fi-FI" dirty="0">
                <a:hlinkClick r:id="rId2"/>
              </a:rPr>
              <a:t>Yhteisötaide – historiaa, määrittelyä ja käytäntöjä – Yhteisö ja taide (teak.fi)</a:t>
            </a:r>
            <a:endParaRPr lang="fi-FI" dirty="0"/>
          </a:p>
        </p:txBody>
      </p:sp>
    </p:spTree>
    <p:extLst>
      <p:ext uri="{BB962C8B-B14F-4D97-AF65-F5344CB8AC3E}">
        <p14:creationId xmlns:p14="http://schemas.microsoft.com/office/powerpoint/2010/main" val="31363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22B8A839-C6C2-C2A9-C2A2-27A6CA0CA57E}"/>
              </a:ext>
            </a:extLst>
          </p:cNvPr>
          <p:cNvSpPr txBox="1"/>
          <p:nvPr/>
        </p:nvSpPr>
        <p:spPr>
          <a:xfrm>
            <a:off x="1072896" y="892892"/>
            <a:ext cx="10265664" cy="2862322"/>
          </a:xfrm>
          <a:prstGeom prst="rect">
            <a:avLst/>
          </a:prstGeom>
          <a:noFill/>
        </p:spPr>
        <p:txBody>
          <a:bodyPr wrap="square">
            <a:spAutoFit/>
          </a:bodyPr>
          <a:lstStyle/>
          <a:p>
            <a:pPr algn="l"/>
            <a:r>
              <a:rPr lang="fi-FI" b="0" i="0" dirty="0">
                <a:solidFill>
                  <a:srgbClr val="404040"/>
                </a:solidFill>
                <a:effectLst/>
                <a:highlight>
                  <a:srgbClr val="F7F7F7"/>
                </a:highlight>
                <a:latin typeface="benton-modern"/>
              </a:rPr>
              <a:t>Yhteisötaiteen keskeisenä lähtökohtana on se, että kuka tahansa voi osallistua ja tehdä taidetta riippumatta iästä, sosioekonomisesta asemasta, sukupuolesta, rodusta, sukupuolisesta suuntautumisesta, luokasta tai suorituskyvystä. Jokainen osallistuu omista lähtökohdistaan ja on tervetullut sellaisena kuin on. Työskentely suunnitellaan sellaiseksi, että se sopii tai sitä voidaan muokata erilaisten osallistujien tarpeisiin. Keskeisessä roolissa on turvallisen työskentelyilmapiirin rakentaminen ja ulkopuolisuuden tunteen ehkäiseminen esimerkiksi aloittamalla työskentely ”jäänsärkijöillä”, jotka luovat yhteistyötä osallistujien välille ja sekoittavat parinvalintaa. Harjoitteet mietitään siten, että niitä voi tehdä monella eri tavalla riippumatta esimerkiksi iästä tai fyysisistä rajoitteista. Erilaiset osallistujat huomioidaan myös kielen tasolla käyttäen ilmaisuja, jotka sisällyttävät toimintaan kaikki osallistujat. (</a:t>
            </a:r>
            <a:r>
              <a:rPr lang="fi-FI" b="0" i="0" u="none" strike="noStrike" dirty="0" err="1">
                <a:solidFill>
                  <a:srgbClr val="000000"/>
                </a:solidFill>
                <a:effectLst/>
                <a:highlight>
                  <a:srgbClr val="F7F7F7"/>
                </a:highlight>
                <a:latin typeface="benton-modern"/>
              </a:rPr>
              <a:t>Amans</a:t>
            </a:r>
            <a:r>
              <a:rPr lang="fi-FI" b="0" i="0" u="none" strike="noStrike" dirty="0">
                <a:solidFill>
                  <a:srgbClr val="000000"/>
                </a:solidFill>
                <a:effectLst/>
                <a:highlight>
                  <a:srgbClr val="F7F7F7"/>
                </a:highlight>
                <a:latin typeface="benton-modern"/>
              </a:rPr>
              <a:t> 2008</a:t>
            </a:r>
            <a:r>
              <a:rPr lang="fi-FI" b="0" i="0" dirty="0">
                <a:solidFill>
                  <a:srgbClr val="404040"/>
                </a:solidFill>
                <a:effectLst/>
                <a:highlight>
                  <a:srgbClr val="F7F7F7"/>
                </a:highlight>
                <a:latin typeface="benton-modern"/>
              </a:rPr>
              <a:t>, </a:t>
            </a:r>
            <a:r>
              <a:rPr lang="fi-FI" b="0" i="0" u="none" strike="noStrike" dirty="0" err="1">
                <a:solidFill>
                  <a:srgbClr val="000000"/>
                </a:solidFill>
                <a:effectLst/>
                <a:highlight>
                  <a:srgbClr val="F7F7F7"/>
                </a:highlight>
                <a:latin typeface="benton-modern"/>
              </a:rPr>
              <a:t>Amans</a:t>
            </a:r>
            <a:r>
              <a:rPr lang="fi-FI" b="0" i="0" u="none" strike="noStrike" dirty="0">
                <a:solidFill>
                  <a:srgbClr val="000000"/>
                </a:solidFill>
                <a:effectLst/>
                <a:highlight>
                  <a:srgbClr val="F7F7F7"/>
                </a:highlight>
                <a:latin typeface="benton-modern"/>
              </a:rPr>
              <a:t> 2010</a:t>
            </a:r>
            <a:r>
              <a:rPr lang="fi-FI" b="0" i="0" dirty="0">
                <a:solidFill>
                  <a:srgbClr val="404040"/>
                </a:solidFill>
                <a:effectLst/>
                <a:highlight>
                  <a:srgbClr val="F7F7F7"/>
                </a:highlight>
                <a:latin typeface="benton-modern"/>
              </a:rPr>
              <a:t>; </a:t>
            </a:r>
            <a:r>
              <a:rPr lang="fi-FI" b="0" i="0" u="none" strike="noStrike" dirty="0">
                <a:solidFill>
                  <a:srgbClr val="000000"/>
                </a:solidFill>
                <a:effectLst/>
                <a:highlight>
                  <a:srgbClr val="F7F7F7"/>
                </a:highlight>
                <a:latin typeface="benton-modern"/>
              </a:rPr>
              <a:t>Houston 2005</a:t>
            </a:r>
            <a:r>
              <a:rPr lang="fi-FI" b="0" i="0" dirty="0">
                <a:solidFill>
                  <a:srgbClr val="404040"/>
                </a:solidFill>
                <a:effectLst/>
                <a:highlight>
                  <a:srgbClr val="F7F7F7"/>
                </a:highlight>
                <a:latin typeface="benton-modern"/>
              </a:rPr>
              <a:t>.) Jos ryhmässä on vaikkapa pyörätuolissa olevia, puhutaan juoksemisen sijasta nopeasti liikkumisesta.</a:t>
            </a:r>
          </a:p>
        </p:txBody>
      </p:sp>
      <p:sp>
        <p:nvSpPr>
          <p:cNvPr id="4" name="Tekstiruutu 3">
            <a:extLst>
              <a:ext uri="{FF2B5EF4-FFF2-40B4-BE49-F238E27FC236}">
                <a16:creationId xmlns:a16="http://schemas.microsoft.com/office/drawing/2014/main" id="{17D5C7B9-5587-3DB3-46C6-802641093267}"/>
              </a:ext>
            </a:extLst>
          </p:cNvPr>
          <p:cNvSpPr txBox="1"/>
          <p:nvPr/>
        </p:nvSpPr>
        <p:spPr>
          <a:xfrm>
            <a:off x="1072896" y="3915918"/>
            <a:ext cx="10009632" cy="369332"/>
          </a:xfrm>
          <a:prstGeom prst="rect">
            <a:avLst/>
          </a:prstGeom>
          <a:noFill/>
        </p:spPr>
        <p:txBody>
          <a:bodyPr wrap="square" rtlCol="0">
            <a:spAutoFit/>
          </a:bodyPr>
          <a:lstStyle/>
          <a:p>
            <a:r>
              <a:rPr lang="fi-FI" dirty="0">
                <a:hlinkClick r:id="rId2"/>
              </a:rPr>
              <a:t>Yhteisötaide – historiaa, määrittelyä ja käytäntöjä – Yhteisö ja taide (teak.fi)</a:t>
            </a:r>
            <a:endParaRPr lang="fi-FI" dirty="0"/>
          </a:p>
        </p:txBody>
      </p:sp>
      <p:sp>
        <p:nvSpPr>
          <p:cNvPr id="5" name="Tekstiruutu 4">
            <a:extLst>
              <a:ext uri="{FF2B5EF4-FFF2-40B4-BE49-F238E27FC236}">
                <a16:creationId xmlns:a16="http://schemas.microsoft.com/office/drawing/2014/main" id="{CC6F1C76-BDCE-10C4-0B2E-EB8C6432CC05}"/>
              </a:ext>
            </a:extLst>
          </p:cNvPr>
          <p:cNvSpPr txBox="1"/>
          <p:nvPr/>
        </p:nvSpPr>
        <p:spPr>
          <a:xfrm>
            <a:off x="4100513" y="4826323"/>
            <a:ext cx="7136605" cy="1323439"/>
          </a:xfrm>
          <a:prstGeom prst="rect">
            <a:avLst/>
          </a:prstGeom>
          <a:noFill/>
        </p:spPr>
        <p:txBody>
          <a:bodyPr wrap="square">
            <a:spAutoFit/>
          </a:bodyPr>
          <a:lstStyle/>
          <a:p>
            <a:r>
              <a:rPr lang="fi-FI" sz="2000" dirty="0">
                <a:solidFill>
                  <a:srgbClr val="00B050"/>
                </a:solidFill>
                <a:latin typeface="Annai MN" pitchFamily="2" charset="77"/>
                <a:ea typeface="Annai MN" pitchFamily="2" charset="77"/>
                <a:cs typeface="Annai MN" pitchFamily="2" charset="77"/>
              </a:rPr>
              <a:t>Kuinka toteuttaa aitoa, toista kunnioittavaa solidaarisuutta ja vieraanvaraisuutta ilman asetelmaa ”ylhäältä päin” annetusta, paremmin tiedetystä, enemmän osaavasta?</a:t>
            </a:r>
          </a:p>
        </p:txBody>
      </p:sp>
    </p:spTree>
    <p:extLst>
      <p:ext uri="{BB962C8B-B14F-4D97-AF65-F5344CB8AC3E}">
        <p14:creationId xmlns:p14="http://schemas.microsoft.com/office/powerpoint/2010/main" val="3035347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668CFAE4-6CD8-9CEF-5A06-DF74FCC31EBD}"/>
              </a:ext>
            </a:extLst>
          </p:cNvPr>
          <p:cNvSpPr txBox="1"/>
          <p:nvPr/>
        </p:nvSpPr>
        <p:spPr>
          <a:xfrm>
            <a:off x="471488" y="203943"/>
            <a:ext cx="9586913" cy="1661993"/>
          </a:xfrm>
          <a:prstGeom prst="rect">
            <a:avLst/>
          </a:prstGeom>
          <a:noFill/>
        </p:spPr>
        <p:txBody>
          <a:bodyPr wrap="square" rtlCol="0">
            <a:spAutoFit/>
          </a:bodyPr>
          <a:lstStyle/>
          <a:p>
            <a:r>
              <a:rPr lang="fi-FI" sz="2800" dirty="0"/>
              <a:t>Solidaarisuuden ja jakamisen osoitus</a:t>
            </a:r>
          </a:p>
          <a:p>
            <a:r>
              <a:rPr lang="fi-FI" sz="2800" dirty="0"/>
              <a:t>Sabluunalla toteutettu ”luomugraffiti”</a:t>
            </a:r>
          </a:p>
          <a:p>
            <a:endParaRPr lang="fi-FI" sz="2800" dirty="0"/>
          </a:p>
          <a:p>
            <a:endParaRPr lang="fi-FI" dirty="0"/>
          </a:p>
        </p:txBody>
      </p:sp>
      <p:pic>
        <p:nvPicPr>
          <p:cNvPr id="4" name="Kuva 3">
            <a:extLst>
              <a:ext uri="{FF2B5EF4-FFF2-40B4-BE49-F238E27FC236}">
                <a16:creationId xmlns:a16="http://schemas.microsoft.com/office/drawing/2014/main" id="{6558ED69-ACBC-83CC-7EFF-48E39AF8F5B2}"/>
              </a:ext>
            </a:extLst>
          </p:cNvPr>
          <p:cNvPicPr>
            <a:picLocks noChangeAspect="1"/>
          </p:cNvPicPr>
          <p:nvPr/>
        </p:nvPicPr>
        <p:blipFill>
          <a:blip r:embed="rId2"/>
          <a:stretch>
            <a:fillRect/>
          </a:stretch>
        </p:blipFill>
        <p:spPr>
          <a:xfrm>
            <a:off x="9358313" y="203943"/>
            <a:ext cx="2628899" cy="4024237"/>
          </a:xfrm>
          <a:prstGeom prst="rect">
            <a:avLst/>
          </a:prstGeom>
        </p:spPr>
      </p:pic>
      <p:sp>
        <p:nvSpPr>
          <p:cNvPr id="5" name="Tekstiruutu 4">
            <a:extLst>
              <a:ext uri="{FF2B5EF4-FFF2-40B4-BE49-F238E27FC236}">
                <a16:creationId xmlns:a16="http://schemas.microsoft.com/office/drawing/2014/main" id="{26B16387-7FE0-BD7F-F7B1-97A4C12C7B44}"/>
              </a:ext>
            </a:extLst>
          </p:cNvPr>
          <p:cNvSpPr txBox="1"/>
          <p:nvPr/>
        </p:nvSpPr>
        <p:spPr>
          <a:xfrm>
            <a:off x="471488" y="1391617"/>
            <a:ext cx="6986588" cy="4893647"/>
          </a:xfrm>
          <a:prstGeom prst="rect">
            <a:avLst/>
          </a:prstGeom>
          <a:noFill/>
        </p:spPr>
        <p:txBody>
          <a:bodyPr wrap="square" rtlCol="0">
            <a:spAutoFit/>
          </a:bodyPr>
          <a:lstStyle/>
          <a:p>
            <a:r>
              <a:rPr lang="fi-FI" sz="2400" dirty="0"/>
              <a:t>Piristä jonkun päivää.</a:t>
            </a:r>
          </a:p>
          <a:p>
            <a:r>
              <a:rPr lang="fi-FI" sz="2400" dirty="0"/>
              <a:t>Muuta maailmaa kuva kerrallaan</a:t>
            </a:r>
          </a:p>
          <a:p>
            <a:endParaRPr lang="fi-FI" sz="2400" dirty="0"/>
          </a:p>
          <a:p>
            <a:r>
              <a:rPr lang="fi-FI" sz="2400" dirty="0"/>
              <a:t>Toteuta sabluunalla ”luomugraffiti”</a:t>
            </a:r>
          </a:p>
          <a:p>
            <a:r>
              <a:rPr lang="fi-FI" sz="2400" dirty="0"/>
              <a:t>Leikkaa sabluuna paperista</a:t>
            </a:r>
          </a:p>
          <a:p>
            <a:r>
              <a:rPr lang="fi-FI" sz="2400" dirty="0"/>
              <a:t>Käytä vettä </a:t>
            </a:r>
          </a:p>
          <a:p>
            <a:r>
              <a:rPr lang="fi-FI" sz="2400" dirty="0"/>
              <a:t>Toteuta kuivalle asvaltille. </a:t>
            </a:r>
          </a:p>
          <a:p>
            <a:endParaRPr lang="fi-FI" sz="2400" dirty="0"/>
          </a:p>
          <a:p>
            <a:r>
              <a:rPr lang="fi-FI" sz="2400" dirty="0"/>
              <a:t>Luovu omista taiteellisista kunnianhimoistasi ja mieti, mitä joku muu kaipaisi: </a:t>
            </a:r>
          </a:p>
          <a:p>
            <a:r>
              <a:rPr lang="fi-FI" sz="2400" dirty="0"/>
              <a:t>Ajatuksen osoitusta sinulta hänelle</a:t>
            </a:r>
          </a:p>
          <a:p>
            <a:r>
              <a:rPr lang="fi-FI" sz="2400" dirty="0"/>
              <a:t>Ymmärryksen osoitusta</a:t>
            </a:r>
          </a:p>
          <a:p>
            <a:r>
              <a:rPr lang="fi-FI" sz="2400" dirty="0"/>
              <a:t>Kapinahenkeä hänen haasteidensa puolesta</a:t>
            </a:r>
          </a:p>
        </p:txBody>
      </p:sp>
      <p:sp>
        <p:nvSpPr>
          <p:cNvPr id="6" name="Tekstiruutu 5">
            <a:extLst>
              <a:ext uri="{FF2B5EF4-FFF2-40B4-BE49-F238E27FC236}">
                <a16:creationId xmlns:a16="http://schemas.microsoft.com/office/drawing/2014/main" id="{F007320F-68BE-6A6C-9A56-5698EEB1E8E2}"/>
              </a:ext>
            </a:extLst>
          </p:cNvPr>
          <p:cNvSpPr txBox="1"/>
          <p:nvPr/>
        </p:nvSpPr>
        <p:spPr>
          <a:xfrm>
            <a:off x="7458076" y="4599884"/>
            <a:ext cx="4529136" cy="2031325"/>
          </a:xfrm>
          <a:prstGeom prst="rect">
            <a:avLst/>
          </a:prstGeom>
          <a:noFill/>
        </p:spPr>
        <p:txBody>
          <a:bodyPr wrap="square" rtlCol="0">
            <a:spAutoFit/>
          </a:bodyPr>
          <a:lstStyle/>
          <a:p>
            <a:pPr algn="r"/>
            <a:r>
              <a:rPr lang="fi-FI" dirty="0"/>
              <a:t>Joudut miettimään myös tekniikkaa… kaikki ei toimi sabluunalla ja vedellä.</a:t>
            </a:r>
          </a:p>
          <a:p>
            <a:pPr algn="r"/>
            <a:r>
              <a:rPr lang="fi-FI" dirty="0"/>
              <a:t>Voit kuitenkin tehdä myös negatiivi &amp; positiivi – jos säästät myös poisleikatun kappaleen.</a:t>
            </a:r>
          </a:p>
          <a:p>
            <a:pPr algn="r"/>
            <a:r>
              <a:rPr lang="fi-FI" dirty="0"/>
              <a:t>Samalla sabluunalla voi todennäköisesti tehdä useita.</a:t>
            </a:r>
          </a:p>
        </p:txBody>
      </p:sp>
    </p:spTree>
    <p:extLst>
      <p:ext uri="{BB962C8B-B14F-4D97-AF65-F5344CB8AC3E}">
        <p14:creationId xmlns:p14="http://schemas.microsoft.com/office/powerpoint/2010/main" val="3462382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E4C3EC94-7244-74D7-2A73-2837F9910737}"/>
              </a:ext>
            </a:extLst>
          </p:cNvPr>
          <p:cNvSpPr txBox="1"/>
          <p:nvPr/>
        </p:nvSpPr>
        <p:spPr>
          <a:xfrm>
            <a:off x="1865946" y="1982450"/>
            <a:ext cx="7876032" cy="1446550"/>
          </a:xfrm>
          <a:prstGeom prst="rect">
            <a:avLst/>
          </a:prstGeom>
          <a:noFill/>
        </p:spPr>
        <p:txBody>
          <a:bodyPr wrap="square" rtlCol="0">
            <a:spAutoFit/>
          </a:bodyPr>
          <a:lstStyle/>
          <a:p>
            <a:r>
              <a:rPr lang="fi-FI" sz="4400" dirty="0"/>
              <a:t>Planetaarinen solidaarisuus…</a:t>
            </a:r>
          </a:p>
          <a:p>
            <a:r>
              <a:rPr lang="fi-FI" sz="4400" dirty="0"/>
              <a:t>Planetaarinen hyvinvointi</a:t>
            </a:r>
          </a:p>
        </p:txBody>
      </p:sp>
      <p:sp>
        <p:nvSpPr>
          <p:cNvPr id="4" name="Tekstiruutu 3">
            <a:extLst>
              <a:ext uri="{FF2B5EF4-FFF2-40B4-BE49-F238E27FC236}">
                <a16:creationId xmlns:a16="http://schemas.microsoft.com/office/drawing/2014/main" id="{501D7F41-1873-AB7B-0F59-62BDA06E1913}"/>
              </a:ext>
            </a:extLst>
          </p:cNvPr>
          <p:cNvSpPr txBox="1"/>
          <p:nvPr/>
        </p:nvSpPr>
        <p:spPr>
          <a:xfrm>
            <a:off x="3890962" y="5549176"/>
            <a:ext cx="6096000" cy="646331"/>
          </a:xfrm>
          <a:prstGeom prst="rect">
            <a:avLst/>
          </a:prstGeom>
          <a:noFill/>
        </p:spPr>
        <p:txBody>
          <a:bodyPr wrap="square">
            <a:spAutoFit/>
          </a:bodyPr>
          <a:lstStyle/>
          <a:p>
            <a:r>
              <a:rPr lang="fi-FI" dirty="0">
                <a:hlinkClick r:id="rId2"/>
              </a:rPr>
              <a:t>Ihmisten hyvinvointi lepää planetaarisen hyvinvoinnin varassa – Dialogiblogi (utu.fi)</a:t>
            </a:r>
            <a:endParaRPr lang="fi-FI" dirty="0"/>
          </a:p>
        </p:txBody>
      </p:sp>
      <p:sp>
        <p:nvSpPr>
          <p:cNvPr id="5" name="Tekstiruutu 4">
            <a:extLst>
              <a:ext uri="{FF2B5EF4-FFF2-40B4-BE49-F238E27FC236}">
                <a16:creationId xmlns:a16="http://schemas.microsoft.com/office/drawing/2014/main" id="{B024A959-CA9E-A9FC-E0F8-763581360534}"/>
              </a:ext>
            </a:extLst>
          </p:cNvPr>
          <p:cNvSpPr txBox="1"/>
          <p:nvPr/>
        </p:nvSpPr>
        <p:spPr>
          <a:xfrm>
            <a:off x="1292351" y="4418398"/>
            <a:ext cx="9023223" cy="1754326"/>
          </a:xfrm>
          <a:prstGeom prst="rect">
            <a:avLst/>
          </a:prstGeom>
          <a:noFill/>
        </p:spPr>
        <p:txBody>
          <a:bodyPr wrap="square">
            <a:spAutoFit/>
          </a:bodyPr>
          <a:lstStyle/>
          <a:p>
            <a:r>
              <a:rPr lang="fi-FI" b="0" i="0" dirty="0">
                <a:solidFill>
                  <a:srgbClr val="0C0C0C"/>
                </a:solidFill>
                <a:effectLst/>
                <a:highlight>
                  <a:srgbClr val="F4F4F4"/>
                </a:highlight>
                <a:latin typeface="Arial" panose="020B0604020202020204" pitchFamily="34" charset="0"/>
              </a:rPr>
              <a:t>Maailmanlaajuisten ja paikallisten ympäristökriisien aikana on kuitenkin laajennettava katsetta ja kysyttävä, millä tavoin ihmisten hyvinvointi limittyy toisten lajien ja ekosysteemien hyvinvointiin – ja kuinka inhimillistä ja ei-inhimillistä hyvinvointia voidaan edistää yhteistuumin.</a:t>
            </a:r>
          </a:p>
          <a:p>
            <a:endParaRPr lang="fi-FI" dirty="0">
              <a:solidFill>
                <a:srgbClr val="0C0C0C"/>
              </a:solidFill>
              <a:highlight>
                <a:srgbClr val="F4F4F4"/>
              </a:highlight>
              <a:latin typeface="Arial" panose="020B0604020202020204" pitchFamily="34" charset="0"/>
            </a:endParaRPr>
          </a:p>
          <a:p>
            <a:endParaRPr lang="fi-FI" dirty="0"/>
          </a:p>
        </p:txBody>
      </p:sp>
    </p:spTree>
    <p:extLst>
      <p:ext uri="{BB962C8B-B14F-4D97-AF65-F5344CB8AC3E}">
        <p14:creationId xmlns:p14="http://schemas.microsoft.com/office/powerpoint/2010/main" val="2707459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5E6D8F3D-ADFD-2F91-81D4-F42F3B044589}"/>
              </a:ext>
            </a:extLst>
          </p:cNvPr>
          <p:cNvSpPr txBox="1"/>
          <p:nvPr/>
        </p:nvSpPr>
        <p:spPr>
          <a:xfrm>
            <a:off x="2348943" y="2605773"/>
            <a:ext cx="7923770" cy="1323439"/>
          </a:xfrm>
          <a:prstGeom prst="rect">
            <a:avLst/>
          </a:prstGeom>
          <a:noFill/>
        </p:spPr>
        <p:txBody>
          <a:bodyPr wrap="square">
            <a:spAutoFit/>
          </a:bodyPr>
          <a:lstStyle/>
          <a:p>
            <a:r>
              <a:rPr lang="fi-FI" sz="4000" dirty="0"/>
              <a:t>Dennis Atkinson: </a:t>
            </a:r>
          </a:p>
          <a:p>
            <a:r>
              <a:rPr lang="fi-FI" sz="4000" dirty="0"/>
              <a:t>”…</a:t>
            </a:r>
            <a:r>
              <a:rPr lang="fi-FI" sz="4000" dirty="0" err="1"/>
              <a:t>make</a:t>
            </a:r>
            <a:r>
              <a:rPr lang="fi-FI" sz="4000" dirty="0"/>
              <a:t> </a:t>
            </a:r>
            <a:r>
              <a:rPr lang="fi-FI" sz="4000" dirty="0" err="1"/>
              <a:t>their</a:t>
            </a:r>
            <a:r>
              <a:rPr lang="fi-FI" sz="4000" dirty="0"/>
              <a:t> </a:t>
            </a:r>
            <a:r>
              <a:rPr lang="fi-FI" sz="4000" dirty="0" err="1"/>
              <a:t>world</a:t>
            </a:r>
            <a:r>
              <a:rPr lang="fi-FI" sz="4000" dirty="0"/>
              <a:t> </a:t>
            </a:r>
            <a:r>
              <a:rPr lang="fi-FI" sz="4000" dirty="0" err="1"/>
              <a:t>matter</a:t>
            </a:r>
            <a:r>
              <a:rPr lang="fi-FI" sz="4000" dirty="0"/>
              <a:t>…”</a:t>
            </a:r>
          </a:p>
        </p:txBody>
      </p:sp>
    </p:spTree>
    <p:extLst>
      <p:ext uri="{BB962C8B-B14F-4D97-AF65-F5344CB8AC3E}">
        <p14:creationId xmlns:p14="http://schemas.microsoft.com/office/powerpoint/2010/main" val="301456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8940C603-B286-CBC7-3604-89BEBE344871}"/>
              </a:ext>
            </a:extLst>
          </p:cNvPr>
          <p:cNvSpPr txBox="1"/>
          <p:nvPr/>
        </p:nvSpPr>
        <p:spPr>
          <a:xfrm>
            <a:off x="222421" y="197346"/>
            <a:ext cx="11336167" cy="5355312"/>
          </a:xfrm>
          <a:prstGeom prst="rect">
            <a:avLst/>
          </a:prstGeom>
          <a:noFill/>
        </p:spPr>
        <p:txBody>
          <a:bodyPr wrap="square">
            <a:spAutoFit/>
          </a:bodyPr>
          <a:lstStyle/>
          <a:p>
            <a:pPr algn="l"/>
            <a:r>
              <a:rPr lang="fi-FI" b="1" i="0" dirty="0">
                <a:solidFill>
                  <a:srgbClr val="212529"/>
                </a:solidFill>
                <a:effectLst/>
                <a:highlight>
                  <a:srgbClr val="FFFFFF"/>
                </a:highlight>
                <a:latin typeface="-apple-system"/>
              </a:rPr>
              <a:t>Osaamistavoitteet</a:t>
            </a:r>
            <a:r>
              <a:rPr lang="fi-FI" b="0" i="0" dirty="0">
                <a:solidFill>
                  <a:srgbClr val="212529"/>
                </a:solidFill>
                <a:effectLst/>
                <a:highlight>
                  <a:srgbClr val="FFFFFF"/>
                </a:highlight>
                <a:latin typeface="-apple-system"/>
              </a:rPr>
              <a:t> </a:t>
            </a:r>
          </a:p>
          <a:p>
            <a:pPr algn="l">
              <a:buFont typeface="Arial" panose="020B0604020202020204" pitchFamily="34" charset="0"/>
              <a:buChar char="•"/>
            </a:pPr>
            <a:r>
              <a:rPr lang="fi-FI" b="0" i="0" dirty="0">
                <a:solidFill>
                  <a:srgbClr val="212529"/>
                </a:solidFill>
                <a:effectLst/>
                <a:highlight>
                  <a:srgbClr val="FFFFFF"/>
                </a:highlight>
                <a:latin typeface="-apple-system"/>
              </a:rPr>
              <a:t>Opiskelija osaa kriittisesti tarkastella taiteellista ja taidepedagogista toimintaa solidaarisuuden ja vieraanvaraisuuden käsitteiden kautta. </a:t>
            </a:r>
          </a:p>
          <a:p>
            <a:pPr algn="l">
              <a:buFont typeface="Arial" panose="020B0604020202020204" pitchFamily="34" charset="0"/>
              <a:buChar char="•"/>
            </a:pPr>
            <a:r>
              <a:rPr lang="fi-FI" b="0" i="0" dirty="0">
                <a:solidFill>
                  <a:srgbClr val="212529"/>
                </a:solidFill>
                <a:effectLst/>
                <a:highlight>
                  <a:srgbClr val="FFFFFF"/>
                </a:highlight>
                <a:latin typeface="-apple-system"/>
              </a:rPr>
              <a:t>Opiskelija ymmärtää resurssoinnin periaatteet suhteessa pedagogiseen toimintaan ja sen tavoitteisiin. </a:t>
            </a:r>
          </a:p>
          <a:p>
            <a:pPr algn="l"/>
            <a:r>
              <a:rPr lang="fi-FI" b="0" i="0" dirty="0">
                <a:solidFill>
                  <a:srgbClr val="212529"/>
                </a:solidFill>
                <a:effectLst/>
                <a:highlight>
                  <a:srgbClr val="FFFFFF"/>
                </a:highlight>
                <a:latin typeface="-apple-system"/>
              </a:rPr>
              <a:t> </a:t>
            </a:r>
          </a:p>
          <a:p>
            <a:pPr algn="l"/>
            <a:r>
              <a:rPr lang="fi-FI" b="1" i="0" dirty="0">
                <a:solidFill>
                  <a:srgbClr val="212529"/>
                </a:solidFill>
                <a:effectLst/>
                <a:highlight>
                  <a:srgbClr val="FFFFFF"/>
                </a:highlight>
                <a:latin typeface="-apple-system"/>
              </a:rPr>
              <a:t>Asiasisältö </a:t>
            </a:r>
          </a:p>
          <a:p>
            <a:pPr algn="l"/>
            <a:r>
              <a:rPr lang="fi-FI" b="0" i="0" dirty="0">
                <a:solidFill>
                  <a:srgbClr val="212529"/>
                </a:solidFill>
                <a:effectLst/>
                <a:highlight>
                  <a:srgbClr val="FFFFFF"/>
                </a:highlight>
                <a:latin typeface="-apple-system"/>
              </a:rPr>
              <a:t>Kurssilla käsitellään tilan ja puheen politiikkaa vieraanvaraisuuden ja solidaarisuuden näkökulmista. Sisällöt vievät </a:t>
            </a:r>
          </a:p>
          <a:p>
            <a:pPr algn="l"/>
            <a:r>
              <a:rPr lang="fi-FI" b="0" i="0" dirty="0">
                <a:solidFill>
                  <a:srgbClr val="212529"/>
                </a:solidFill>
                <a:effectLst/>
                <a:highlight>
                  <a:srgbClr val="FFFFFF"/>
                </a:highlight>
                <a:latin typeface="-apple-system"/>
              </a:rPr>
              <a:t>taidekasvatuksen alueille, joissa oppimista ja opettamista tarkastellaan yhtäältä vastikkeettoman lahjan ja toisaalta </a:t>
            </a:r>
          </a:p>
          <a:p>
            <a:pPr algn="l"/>
            <a:r>
              <a:rPr lang="fi-FI" b="0" i="0" dirty="0">
                <a:solidFill>
                  <a:srgbClr val="212529"/>
                </a:solidFill>
                <a:effectLst/>
                <a:highlight>
                  <a:srgbClr val="FFFFFF"/>
                </a:highlight>
                <a:latin typeface="-apple-system"/>
              </a:rPr>
              <a:t>esimerkiksi kontaktialueen (</a:t>
            </a:r>
            <a:r>
              <a:rPr lang="fi-FI" b="0" i="0" dirty="0" err="1">
                <a:solidFill>
                  <a:srgbClr val="212529"/>
                </a:solidFill>
                <a:effectLst/>
                <a:highlight>
                  <a:srgbClr val="FFFFFF"/>
                </a:highlight>
                <a:latin typeface="-apple-system"/>
              </a:rPr>
              <a:t>contact</a:t>
            </a:r>
            <a:r>
              <a:rPr lang="fi-FI" b="0" i="0" dirty="0">
                <a:solidFill>
                  <a:srgbClr val="212529"/>
                </a:solidFill>
                <a:effectLst/>
                <a:highlight>
                  <a:srgbClr val="FFFFFF"/>
                </a:highlight>
                <a:latin typeface="-apple-system"/>
              </a:rPr>
              <a:t> </a:t>
            </a:r>
            <a:r>
              <a:rPr lang="fi-FI" b="0" i="0" dirty="0" err="1">
                <a:solidFill>
                  <a:srgbClr val="212529"/>
                </a:solidFill>
                <a:effectLst/>
                <a:highlight>
                  <a:srgbClr val="FFFFFF"/>
                </a:highlight>
                <a:latin typeface="-apple-system"/>
              </a:rPr>
              <a:t>zone</a:t>
            </a:r>
            <a:r>
              <a:rPr lang="fi-FI" b="0" i="0" dirty="0">
                <a:solidFill>
                  <a:srgbClr val="212529"/>
                </a:solidFill>
                <a:effectLst/>
                <a:highlight>
                  <a:srgbClr val="FFFFFF"/>
                </a:highlight>
                <a:latin typeface="-apple-system"/>
              </a:rPr>
              <a:t>) käsitteiden kautta. </a:t>
            </a:r>
          </a:p>
          <a:p>
            <a:pPr algn="l"/>
            <a:r>
              <a:rPr lang="fi-FI" b="0" i="0" dirty="0">
                <a:solidFill>
                  <a:srgbClr val="212529"/>
                </a:solidFill>
                <a:effectLst/>
                <a:highlight>
                  <a:srgbClr val="FFFFFF"/>
                </a:highlight>
                <a:latin typeface="-apple-system"/>
              </a:rPr>
              <a:t>Millaisia me ja muut -asetelmia taidekasvatus tuottaa ja ylläpitää ja miten tätä asetelmallisuutta voi käytännössä tunnistaa ja purkaa? </a:t>
            </a:r>
          </a:p>
          <a:p>
            <a:pPr algn="l"/>
            <a:r>
              <a:rPr lang="fi-FI" b="0" i="0" dirty="0">
                <a:solidFill>
                  <a:srgbClr val="212529"/>
                </a:solidFill>
                <a:effectLst/>
                <a:highlight>
                  <a:srgbClr val="FFFFFF"/>
                </a:highlight>
                <a:latin typeface="-apple-system"/>
              </a:rPr>
              <a:t>Minkälaisia ovat esimerkiksi kulttuurisen omimisen prosessit? Mitä solidaarisuus voi tarkoittaa arjessa ja kasvatuksessa, ja miten olla radikaalisti vieraanvarainen? </a:t>
            </a:r>
          </a:p>
          <a:p>
            <a:pPr algn="l"/>
            <a:r>
              <a:rPr lang="fi-FI" b="0" i="0" dirty="0">
                <a:solidFill>
                  <a:srgbClr val="212529"/>
                </a:solidFill>
                <a:effectLst/>
                <a:highlight>
                  <a:srgbClr val="FFFFFF"/>
                </a:highlight>
                <a:latin typeface="-apple-system"/>
              </a:rPr>
              <a:t>Kurssin aikana ollaan vieraina ja kutsutaan vieraaksi tavoilla, joilla kysytään vallan ja etuoikeuksien perustavanlaatuista </a:t>
            </a:r>
          </a:p>
          <a:p>
            <a:pPr algn="l"/>
            <a:r>
              <a:rPr lang="fi-FI" b="0" i="0" dirty="0">
                <a:solidFill>
                  <a:srgbClr val="212529"/>
                </a:solidFill>
                <a:effectLst/>
                <a:highlight>
                  <a:srgbClr val="FFFFFF"/>
                </a:highlight>
                <a:latin typeface="-apple-system"/>
              </a:rPr>
              <a:t>luonnetta. Kurssin tehtävissä ja harjoitteissa koetellaan isännän/emännän ja vieraan välisiä suhteita taiteen, teorian ja </a:t>
            </a:r>
          </a:p>
          <a:p>
            <a:pPr algn="l"/>
            <a:r>
              <a:rPr lang="fi-FI" b="0" i="0" dirty="0">
                <a:solidFill>
                  <a:srgbClr val="212529"/>
                </a:solidFill>
                <a:effectLst/>
                <a:highlight>
                  <a:srgbClr val="FFFFFF"/>
                </a:highlight>
                <a:latin typeface="-apple-system"/>
              </a:rPr>
              <a:t>pedagogiikan näkökulmista. </a:t>
            </a:r>
          </a:p>
          <a:p>
            <a:pPr algn="l"/>
            <a:r>
              <a:rPr lang="fi-FI" b="0" i="0" dirty="0">
                <a:solidFill>
                  <a:srgbClr val="212529"/>
                </a:solidFill>
                <a:effectLst/>
                <a:highlight>
                  <a:srgbClr val="FFFFFF"/>
                </a:highlight>
                <a:latin typeface="-apple-system"/>
              </a:rPr>
              <a:t> </a:t>
            </a:r>
          </a:p>
          <a:p>
            <a:pPr algn="l"/>
            <a:r>
              <a:rPr lang="fi-FI" b="0" i="0" dirty="0">
                <a:solidFill>
                  <a:srgbClr val="212529"/>
                </a:solidFill>
                <a:effectLst/>
                <a:highlight>
                  <a:srgbClr val="FFFFFF"/>
                </a:highlight>
                <a:latin typeface="-apple-system"/>
              </a:rPr>
              <a:t> Arviointi 0–5 </a:t>
            </a:r>
          </a:p>
          <a:p>
            <a:pPr algn="l"/>
            <a:endParaRPr lang="fi-FI" b="0" i="0" dirty="0">
              <a:solidFill>
                <a:srgbClr val="212529"/>
              </a:solidFill>
              <a:effectLst/>
              <a:highlight>
                <a:srgbClr val="FFFFFF"/>
              </a:highlight>
              <a:latin typeface="-apple-system"/>
            </a:endParaRPr>
          </a:p>
        </p:txBody>
      </p:sp>
      <p:sp>
        <p:nvSpPr>
          <p:cNvPr id="5" name="Tekstiruutu 4">
            <a:extLst>
              <a:ext uri="{FF2B5EF4-FFF2-40B4-BE49-F238E27FC236}">
                <a16:creationId xmlns:a16="http://schemas.microsoft.com/office/drawing/2014/main" id="{3D712782-F035-C14D-93AF-4E229948B319}"/>
              </a:ext>
            </a:extLst>
          </p:cNvPr>
          <p:cNvSpPr txBox="1"/>
          <p:nvPr/>
        </p:nvSpPr>
        <p:spPr>
          <a:xfrm>
            <a:off x="4364831" y="5076348"/>
            <a:ext cx="6100762" cy="1477328"/>
          </a:xfrm>
          <a:prstGeom prst="rect">
            <a:avLst/>
          </a:prstGeom>
          <a:noFill/>
        </p:spPr>
        <p:txBody>
          <a:bodyPr wrap="square">
            <a:spAutoFit/>
          </a:bodyPr>
          <a:lstStyle/>
          <a:p>
            <a:r>
              <a:rPr lang="fi-FI" b="0" i="0" dirty="0">
                <a:solidFill>
                  <a:srgbClr val="212529"/>
                </a:solidFill>
                <a:effectLst/>
                <a:highlight>
                  <a:srgbClr val="FFFFFF"/>
                </a:highlight>
                <a:latin typeface="-apple-system"/>
              </a:rPr>
              <a:t> Työkuorma </a:t>
            </a:r>
          </a:p>
          <a:p>
            <a:r>
              <a:rPr lang="fi-FI" b="0" i="0" dirty="0">
                <a:solidFill>
                  <a:srgbClr val="212529"/>
                </a:solidFill>
                <a:effectLst/>
                <a:highlight>
                  <a:srgbClr val="FFFFFF"/>
                </a:highlight>
                <a:latin typeface="-apple-system"/>
              </a:rPr>
              <a:t>3 x 27 h = 81h, josta  </a:t>
            </a:r>
          </a:p>
          <a:p>
            <a:pPr>
              <a:buFont typeface="Arial" panose="020B0604020202020204" pitchFamily="34" charset="0"/>
              <a:buChar char="•"/>
            </a:pPr>
            <a:r>
              <a:rPr lang="fi-FI" b="0" i="0" dirty="0">
                <a:solidFill>
                  <a:srgbClr val="212529"/>
                </a:solidFill>
                <a:effectLst/>
                <a:highlight>
                  <a:srgbClr val="FFFFFF"/>
                </a:highlight>
                <a:latin typeface="-apple-system"/>
              </a:rPr>
              <a:t>Kontaktiopetusta 32 h (neljä koko päivän tapaamista) </a:t>
            </a:r>
          </a:p>
          <a:p>
            <a:pPr>
              <a:buFont typeface="Arial" panose="020B0604020202020204" pitchFamily="34" charset="0"/>
              <a:buChar char="•"/>
            </a:pPr>
            <a:r>
              <a:rPr lang="fi-FI" b="0" i="0" dirty="0">
                <a:solidFill>
                  <a:srgbClr val="212529"/>
                </a:solidFill>
                <a:effectLst/>
                <a:highlight>
                  <a:srgbClr val="FFFFFF"/>
                </a:highlight>
                <a:latin typeface="-apple-system"/>
              </a:rPr>
              <a:t>Pienryhmätyöskentelyä 36 h  </a:t>
            </a:r>
          </a:p>
          <a:p>
            <a:pPr>
              <a:buFont typeface="Arial" panose="020B0604020202020204" pitchFamily="34" charset="0"/>
              <a:buChar char="•"/>
            </a:pPr>
            <a:r>
              <a:rPr lang="fi-FI" b="0" i="0" dirty="0">
                <a:solidFill>
                  <a:srgbClr val="212529"/>
                </a:solidFill>
                <a:effectLst/>
                <a:highlight>
                  <a:srgbClr val="FFFFFF"/>
                </a:highlight>
                <a:latin typeface="-apple-system"/>
              </a:rPr>
              <a:t>Itsenäistä reflektiota 13 h</a:t>
            </a:r>
            <a:endParaRPr lang="fi-FI" dirty="0"/>
          </a:p>
        </p:txBody>
      </p:sp>
    </p:spTree>
    <p:extLst>
      <p:ext uri="{BB962C8B-B14F-4D97-AF65-F5344CB8AC3E}">
        <p14:creationId xmlns:p14="http://schemas.microsoft.com/office/powerpoint/2010/main" val="3684401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806714B3-35B1-12E2-8B48-25D0EDBFF833}"/>
              </a:ext>
            </a:extLst>
          </p:cNvPr>
          <p:cNvSpPr txBox="1"/>
          <p:nvPr/>
        </p:nvSpPr>
        <p:spPr>
          <a:xfrm>
            <a:off x="914400" y="785813"/>
            <a:ext cx="9772650" cy="3970318"/>
          </a:xfrm>
          <a:prstGeom prst="rect">
            <a:avLst/>
          </a:prstGeom>
          <a:noFill/>
        </p:spPr>
        <p:txBody>
          <a:bodyPr wrap="square" rtlCol="0">
            <a:spAutoFit/>
          </a:bodyPr>
          <a:lstStyle/>
          <a:p>
            <a:r>
              <a:rPr lang="fi-FI" dirty="0"/>
              <a:t>26.4.24</a:t>
            </a:r>
          </a:p>
          <a:p>
            <a:r>
              <a:rPr lang="fi-FI" dirty="0"/>
              <a:t>Suunta antava aikataulutus</a:t>
            </a:r>
          </a:p>
          <a:p>
            <a:endParaRPr lang="fi-FI" dirty="0"/>
          </a:p>
          <a:p>
            <a:r>
              <a:rPr lang="fi-FI" dirty="0"/>
              <a:t>9.15-10.30 Kurssin suorittaminen, yhteiset ajatukset </a:t>
            </a:r>
          </a:p>
          <a:p>
            <a:r>
              <a:rPr lang="fi-FI" dirty="0"/>
              <a:t>Tausta ja termit</a:t>
            </a:r>
          </a:p>
          <a:p>
            <a:r>
              <a:rPr lang="fi-FI" dirty="0"/>
              <a:t>10.30-10.45 Tauko</a:t>
            </a:r>
          </a:p>
          <a:p>
            <a:r>
              <a:rPr lang="fi-FI" dirty="0"/>
              <a:t>10.45-11.15 Yhteinen ajatusten virittely Learning Cafe</a:t>
            </a:r>
          </a:p>
          <a:p>
            <a:r>
              <a:rPr lang="fi-FI" dirty="0"/>
              <a:t>11.15-11.30 Edellisen purku</a:t>
            </a:r>
          </a:p>
          <a:p>
            <a:r>
              <a:rPr lang="fi-FI" dirty="0"/>
              <a:t>11.30-12.30 Lounas</a:t>
            </a:r>
          </a:p>
          <a:p>
            <a:r>
              <a:rPr lang="fi-FI" dirty="0"/>
              <a:t>12.30 Käytännön esimerkkejä</a:t>
            </a:r>
          </a:p>
          <a:p>
            <a:r>
              <a:rPr lang="fi-FI" dirty="0"/>
              <a:t>Pieni solidaarinen taideteko (?)</a:t>
            </a:r>
          </a:p>
          <a:p>
            <a:r>
              <a:rPr lang="fi-FI" dirty="0"/>
              <a:t>Ensi kerran speksit. </a:t>
            </a:r>
          </a:p>
          <a:p>
            <a:endParaRPr lang="fi-FI" dirty="0"/>
          </a:p>
          <a:p>
            <a:endParaRPr lang="fi-FI" dirty="0"/>
          </a:p>
        </p:txBody>
      </p:sp>
    </p:spTree>
    <p:extLst>
      <p:ext uri="{BB962C8B-B14F-4D97-AF65-F5344CB8AC3E}">
        <p14:creationId xmlns:p14="http://schemas.microsoft.com/office/powerpoint/2010/main" val="425452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DCEC19F9-B0C2-4BB2-765E-5DFEFF376F2F}"/>
              </a:ext>
            </a:extLst>
          </p:cNvPr>
          <p:cNvSpPr txBox="1"/>
          <p:nvPr/>
        </p:nvSpPr>
        <p:spPr>
          <a:xfrm>
            <a:off x="1286325" y="1098961"/>
            <a:ext cx="9619349" cy="3939540"/>
          </a:xfrm>
          <a:prstGeom prst="rect">
            <a:avLst/>
          </a:prstGeom>
          <a:noFill/>
        </p:spPr>
        <p:txBody>
          <a:bodyPr wrap="square" rtlCol="0">
            <a:spAutoFit/>
          </a:bodyPr>
          <a:lstStyle/>
          <a:p>
            <a:pPr algn="l"/>
            <a:r>
              <a:rPr lang="fi-FI" sz="4000" b="1" i="0" dirty="0">
                <a:solidFill>
                  <a:srgbClr val="00B050"/>
                </a:solidFill>
                <a:effectLst/>
                <a:highlight>
                  <a:srgbClr val="FFFFFF"/>
                </a:highlight>
                <a:latin typeface="Fave Script Bold Pro" pitchFamily="2" charset="77"/>
              </a:rPr>
              <a:t>Solidaarisuus</a:t>
            </a:r>
            <a:r>
              <a:rPr lang="fi-FI" sz="3600" b="0" i="0" dirty="0">
                <a:solidFill>
                  <a:srgbClr val="272727"/>
                </a:solidFill>
                <a:effectLst/>
                <a:highlight>
                  <a:srgbClr val="FFFFFF"/>
                </a:highlight>
                <a:latin typeface="ff-basic-gothic-pro"/>
              </a:rPr>
              <a:t> </a:t>
            </a:r>
            <a:r>
              <a:rPr lang="fi-FI" sz="2400" b="0" i="0" dirty="0">
                <a:solidFill>
                  <a:srgbClr val="272727"/>
                </a:solidFill>
                <a:effectLst/>
                <a:highlight>
                  <a:srgbClr val="FFFFFF"/>
                </a:highlight>
                <a:latin typeface="ff-basic-gothic-pro"/>
              </a:rPr>
              <a:t>tarkoittaa yhteisvastuullisuutta, yhteenkuuluvuuden tunnetta ja myötämielisyyttä kanssaihmisiä kohtaan. Käsite ei rajoitu ainoastaan toistensa lähellä oleviin ihmisiin, vaan sillä voidaan tarkoittaa jopa maailmanlaajuista kunnioitusta toisia ihmisiä kohtaan.</a:t>
            </a:r>
          </a:p>
          <a:p>
            <a:pPr algn="l"/>
            <a:endParaRPr lang="fi-FI" sz="2400" b="0" i="0" dirty="0">
              <a:solidFill>
                <a:srgbClr val="272727"/>
              </a:solidFill>
              <a:effectLst/>
              <a:highlight>
                <a:srgbClr val="FFFFFF"/>
              </a:highlight>
              <a:latin typeface="ff-basic-gothic-pro"/>
            </a:endParaRPr>
          </a:p>
          <a:p>
            <a:pPr algn="l"/>
            <a:r>
              <a:rPr lang="fi-FI" sz="2400" b="1" i="0" dirty="0">
                <a:solidFill>
                  <a:srgbClr val="272727"/>
                </a:solidFill>
                <a:effectLst/>
                <a:highlight>
                  <a:srgbClr val="FFFFFF"/>
                </a:highlight>
                <a:latin typeface="ff-basic-gothic-pro"/>
              </a:rPr>
              <a:t>Solidaarisuusteko</a:t>
            </a:r>
            <a:r>
              <a:rPr lang="fi-FI" sz="2400" b="0" i="0" dirty="0">
                <a:solidFill>
                  <a:srgbClr val="272727"/>
                </a:solidFill>
                <a:effectLst/>
                <a:highlight>
                  <a:srgbClr val="FFFFFF"/>
                </a:highlight>
                <a:latin typeface="ff-basic-gothic-pro"/>
              </a:rPr>
              <a:t> on teko, jolla ihmiset tai yhteisöt auttavat, tukevat ja ilahduttavat toisiaan, kantavat vastuuta toisten hyvinvoinnista tai ottavat kantaa oikeudenmukaisen maailman puolesta. Niitä tehdään koko ajan kaikkialla. Teko voi olla pieni tai suuri, oma, itselle tehty tai bongattu.</a:t>
            </a:r>
          </a:p>
          <a:p>
            <a:endParaRPr lang="fi-FI" dirty="0"/>
          </a:p>
        </p:txBody>
      </p:sp>
      <p:sp>
        <p:nvSpPr>
          <p:cNvPr id="4" name="Tekstiruutu 3">
            <a:extLst>
              <a:ext uri="{FF2B5EF4-FFF2-40B4-BE49-F238E27FC236}">
                <a16:creationId xmlns:a16="http://schemas.microsoft.com/office/drawing/2014/main" id="{9DCF03D7-1EE2-C71F-170A-618F5ED9C58D}"/>
              </a:ext>
            </a:extLst>
          </p:cNvPr>
          <p:cNvSpPr txBox="1"/>
          <p:nvPr/>
        </p:nvSpPr>
        <p:spPr>
          <a:xfrm>
            <a:off x="1881703" y="5317681"/>
            <a:ext cx="6096000" cy="369332"/>
          </a:xfrm>
          <a:prstGeom prst="rect">
            <a:avLst/>
          </a:prstGeom>
          <a:noFill/>
        </p:spPr>
        <p:txBody>
          <a:bodyPr wrap="square">
            <a:spAutoFit/>
          </a:bodyPr>
          <a:lstStyle/>
          <a:p>
            <a:r>
              <a:rPr lang="fi-FI" dirty="0">
                <a:hlinkClick r:id="rId2"/>
              </a:rPr>
              <a:t>Kymmenen tarinaa solidaarisuudesta | Nuorten Akatemia</a:t>
            </a:r>
            <a:endParaRPr lang="fi-FI" dirty="0"/>
          </a:p>
        </p:txBody>
      </p:sp>
      <p:sp>
        <p:nvSpPr>
          <p:cNvPr id="9" name="Tekstiruutu 8">
            <a:extLst>
              <a:ext uri="{FF2B5EF4-FFF2-40B4-BE49-F238E27FC236}">
                <a16:creationId xmlns:a16="http://schemas.microsoft.com/office/drawing/2014/main" id="{41A67FA1-91A9-E454-B480-DA180713ABF2}"/>
              </a:ext>
            </a:extLst>
          </p:cNvPr>
          <p:cNvSpPr txBox="1"/>
          <p:nvPr/>
        </p:nvSpPr>
        <p:spPr>
          <a:xfrm>
            <a:off x="8399464" y="6092761"/>
            <a:ext cx="4657344" cy="369332"/>
          </a:xfrm>
          <a:prstGeom prst="rect">
            <a:avLst/>
          </a:prstGeom>
          <a:noFill/>
        </p:spPr>
        <p:txBody>
          <a:bodyPr wrap="square" rtlCol="0">
            <a:spAutoFit/>
          </a:bodyPr>
          <a:lstStyle/>
          <a:p>
            <a:r>
              <a:rPr lang="fi-FI" dirty="0">
                <a:solidFill>
                  <a:srgbClr val="00B050"/>
                </a:solidFill>
                <a:latin typeface="Annai MN" pitchFamily="2" charset="77"/>
                <a:ea typeface="Annai MN" pitchFamily="2" charset="77"/>
                <a:cs typeface="Annai MN" pitchFamily="2" charset="77"/>
              </a:rPr>
              <a:t>Entä </a:t>
            </a:r>
            <a:r>
              <a:rPr lang="fi-FI" dirty="0" err="1">
                <a:solidFill>
                  <a:srgbClr val="00B050"/>
                </a:solidFill>
                <a:latin typeface="Annai MN" pitchFamily="2" charset="77"/>
                <a:ea typeface="Annai MN" pitchFamily="2" charset="77"/>
                <a:cs typeface="Annai MN" pitchFamily="2" charset="77"/>
              </a:rPr>
              <a:t>muunlajisia</a:t>
            </a:r>
            <a:r>
              <a:rPr lang="fi-FI" dirty="0">
                <a:solidFill>
                  <a:srgbClr val="00B050"/>
                </a:solidFill>
                <a:latin typeface="Annai MN" pitchFamily="2" charset="77"/>
                <a:ea typeface="Annai MN" pitchFamily="2" charset="77"/>
                <a:cs typeface="Annai MN" pitchFamily="2" charset="77"/>
              </a:rPr>
              <a:t> kohtaan?</a:t>
            </a:r>
          </a:p>
        </p:txBody>
      </p:sp>
    </p:spTree>
    <p:extLst>
      <p:ext uri="{BB962C8B-B14F-4D97-AF65-F5344CB8AC3E}">
        <p14:creationId xmlns:p14="http://schemas.microsoft.com/office/powerpoint/2010/main" val="2687766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6A1CF461-3DE2-A2E9-61B8-B2D0618759C0}"/>
              </a:ext>
            </a:extLst>
          </p:cNvPr>
          <p:cNvSpPr txBox="1"/>
          <p:nvPr/>
        </p:nvSpPr>
        <p:spPr>
          <a:xfrm>
            <a:off x="243017" y="73416"/>
            <a:ext cx="11948983" cy="6278642"/>
          </a:xfrm>
          <a:prstGeom prst="rect">
            <a:avLst/>
          </a:prstGeom>
          <a:noFill/>
        </p:spPr>
        <p:txBody>
          <a:bodyPr wrap="square">
            <a:spAutoFit/>
          </a:bodyPr>
          <a:lstStyle/>
          <a:p>
            <a:pPr algn="ctr"/>
            <a:r>
              <a:rPr lang="fi-FI" sz="4000" b="1" dirty="0">
                <a:solidFill>
                  <a:srgbClr val="7030A0"/>
                </a:solidFill>
                <a:latin typeface="Fave Script Bold Pro" pitchFamily="2" charset="77"/>
              </a:rPr>
              <a:t>Kontaktivyöhyke = </a:t>
            </a:r>
            <a:r>
              <a:rPr lang="fi-FI" sz="4000" b="1" dirty="0" err="1">
                <a:solidFill>
                  <a:srgbClr val="7030A0"/>
                </a:solidFill>
                <a:latin typeface="Fave Script Bold Pro" pitchFamily="2" charset="77"/>
              </a:rPr>
              <a:t>Contact</a:t>
            </a:r>
            <a:r>
              <a:rPr lang="fi-FI" sz="4000" b="1" dirty="0">
                <a:solidFill>
                  <a:srgbClr val="7030A0"/>
                </a:solidFill>
                <a:latin typeface="Fave Script Bold Pro" pitchFamily="2" charset="77"/>
              </a:rPr>
              <a:t> </a:t>
            </a:r>
            <a:r>
              <a:rPr lang="fi-FI" sz="4000" b="1" dirty="0" err="1">
                <a:solidFill>
                  <a:srgbClr val="7030A0"/>
                </a:solidFill>
                <a:latin typeface="Fave Script Bold Pro" pitchFamily="2" charset="77"/>
              </a:rPr>
              <a:t>Zone</a:t>
            </a:r>
            <a:endParaRPr lang="fi-FI" sz="4000" b="1" dirty="0">
              <a:solidFill>
                <a:srgbClr val="7030A0"/>
              </a:solidFill>
              <a:latin typeface="Fave Script Bold Pro" pitchFamily="2" charset="77"/>
            </a:endParaRPr>
          </a:p>
          <a:p>
            <a:endParaRPr lang="fi-FI" sz="2000" b="1" dirty="0"/>
          </a:p>
          <a:p>
            <a:r>
              <a:rPr lang="fi-FI" dirty="0"/>
              <a:t>- syntyy erilaisten historiallisten, sukupuolisten, etnisten ja uskonnollisten/hengellisten elämänkaarien sekä valta- ja tietoasetelmien kohdatessa</a:t>
            </a:r>
          </a:p>
          <a:p>
            <a:r>
              <a:rPr lang="fi-FI" dirty="0"/>
              <a:t>- Mary Louis </a:t>
            </a:r>
            <a:r>
              <a:rPr lang="fi-FI" dirty="0" err="1"/>
              <a:t>Pratt</a:t>
            </a:r>
            <a:r>
              <a:rPr lang="fi-FI" dirty="0"/>
              <a:t> kuvaa oppimisympäristöä sosiaalisena ja poliittisena tilana, jossa ihmiset kohtaavat ja kamppailevat toistensa kanssa omasta tilastaan ja asemastaan haastaen samalla jo olemassa olevia valtarakenteita. </a:t>
            </a:r>
          </a:p>
          <a:p>
            <a:endParaRPr lang="fi-FI" dirty="0"/>
          </a:p>
          <a:p>
            <a:r>
              <a:rPr lang="fi-FI" dirty="0"/>
              <a:t>- ”</a:t>
            </a:r>
            <a:r>
              <a:rPr lang="fi-FI" dirty="0" err="1"/>
              <a:t>Contact</a:t>
            </a:r>
            <a:r>
              <a:rPr lang="fi-FI" dirty="0"/>
              <a:t> </a:t>
            </a:r>
            <a:r>
              <a:rPr lang="fi-FI" dirty="0" err="1"/>
              <a:t>zones</a:t>
            </a:r>
            <a:r>
              <a:rPr lang="fi-FI" dirty="0"/>
              <a:t> as </a:t>
            </a:r>
            <a:r>
              <a:rPr lang="fi-FI" dirty="0" err="1"/>
              <a:t>mentioned</a:t>
            </a:r>
            <a:r>
              <a:rPr lang="fi-FI" dirty="0"/>
              <a:t> </a:t>
            </a:r>
            <a:r>
              <a:rPr lang="fi-FI" dirty="0" err="1"/>
              <a:t>before</a:t>
            </a:r>
            <a:r>
              <a:rPr lang="fi-FI" dirty="0"/>
              <a:t> </a:t>
            </a:r>
            <a:r>
              <a:rPr lang="fi-FI" dirty="0" err="1"/>
              <a:t>are</a:t>
            </a:r>
            <a:r>
              <a:rPr lang="fi-FI" dirty="0"/>
              <a:t> </a:t>
            </a:r>
            <a:r>
              <a:rPr lang="fi-FI" dirty="0" err="1"/>
              <a:t>about</a:t>
            </a:r>
            <a:r>
              <a:rPr lang="fi-FI" dirty="0"/>
              <a:t> </a:t>
            </a:r>
            <a:r>
              <a:rPr lang="fi-FI" dirty="0" err="1"/>
              <a:t>education</a:t>
            </a:r>
            <a:r>
              <a:rPr lang="fi-FI" dirty="0"/>
              <a:t> as a </a:t>
            </a:r>
            <a:r>
              <a:rPr lang="fi-FI" dirty="0" err="1"/>
              <a:t>space</a:t>
            </a:r>
            <a:r>
              <a:rPr lang="fi-FI" dirty="0"/>
              <a:t> </a:t>
            </a:r>
            <a:r>
              <a:rPr lang="fi-FI" dirty="0" err="1"/>
              <a:t>where</a:t>
            </a:r>
            <a:r>
              <a:rPr lang="fi-FI" dirty="0"/>
              <a:t> </a:t>
            </a:r>
            <a:r>
              <a:rPr lang="fi-FI" dirty="0" err="1"/>
              <a:t>different</a:t>
            </a:r>
            <a:r>
              <a:rPr lang="fi-FI" dirty="0"/>
              <a:t> </a:t>
            </a:r>
            <a:r>
              <a:rPr lang="fi-FI" dirty="0" err="1"/>
              <a:t>knowledge</a:t>
            </a:r>
            <a:r>
              <a:rPr lang="fi-FI" dirty="0"/>
              <a:t> </a:t>
            </a:r>
            <a:r>
              <a:rPr lang="fi-FI" dirty="0" err="1"/>
              <a:t>bases</a:t>
            </a:r>
            <a:r>
              <a:rPr lang="fi-FI" dirty="0"/>
              <a:t>, </a:t>
            </a:r>
            <a:r>
              <a:rPr lang="fi-FI" dirty="0" err="1"/>
              <a:t>subjects</a:t>
            </a:r>
            <a:r>
              <a:rPr lang="fi-FI" dirty="0"/>
              <a:t>, </a:t>
            </a:r>
            <a:r>
              <a:rPr lang="fi-FI" dirty="0" err="1"/>
              <a:t>locations</a:t>
            </a:r>
            <a:r>
              <a:rPr lang="fi-FI" dirty="0"/>
              <a:t> and </a:t>
            </a:r>
            <a:r>
              <a:rPr lang="fi-FI" dirty="0" err="1"/>
              <a:t>powers</a:t>
            </a:r>
            <a:r>
              <a:rPr lang="fi-FI" dirty="0"/>
              <a:t> </a:t>
            </a:r>
            <a:r>
              <a:rPr lang="fi-FI" dirty="0" err="1"/>
              <a:t>intersect</a:t>
            </a:r>
            <a:r>
              <a:rPr lang="fi-FI" dirty="0"/>
              <a:t> and </a:t>
            </a:r>
            <a:r>
              <a:rPr lang="fi-FI" dirty="0" err="1"/>
              <a:t>conflict</a:t>
            </a:r>
            <a:r>
              <a:rPr lang="fi-FI" dirty="0"/>
              <a:t> </a:t>
            </a:r>
            <a:r>
              <a:rPr lang="fi-FI" dirty="0" err="1"/>
              <a:t>with</a:t>
            </a:r>
            <a:r>
              <a:rPr lang="fi-FI" dirty="0"/>
              <a:t> </a:t>
            </a:r>
            <a:r>
              <a:rPr lang="fi-FI" dirty="0" err="1"/>
              <a:t>one</a:t>
            </a:r>
            <a:r>
              <a:rPr lang="fi-FI" dirty="0"/>
              <a:t> </a:t>
            </a:r>
            <a:r>
              <a:rPr lang="fi-FI" dirty="0" err="1"/>
              <a:t>another</a:t>
            </a:r>
            <a:r>
              <a:rPr lang="fi-FI" dirty="0"/>
              <a:t> (</a:t>
            </a:r>
            <a:r>
              <a:rPr lang="fi-FI" dirty="0" err="1"/>
              <a:t>Pratt</a:t>
            </a:r>
            <a:r>
              <a:rPr lang="fi-FI" dirty="0"/>
              <a:t>, 1991; </a:t>
            </a:r>
            <a:r>
              <a:rPr lang="fi-FI" dirty="0" err="1"/>
              <a:t>Layne</a:t>
            </a:r>
            <a:r>
              <a:rPr lang="fi-FI" dirty="0"/>
              <a:t> &amp; Lipponen, 2014).”</a:t>
            </a:r>
          </a:p>
          <a:p>
            <a:endParaRPr lang="fi-FI" dirty="0"/>
          </a:p>
          <a:p>
            <a:r>
              <a:rPr lang="fi-FI" dirty="0"/>
              <a:t>- Kuinka koulumaailma rakentaa diskursseja ja antaa vallitseville diskursseille ”vallan”: kuinka käsitellään erilaisia sosiaalisia ja poliittisia tiloja, kuinka erilaisia tilanteita, milloin toiseus ja erilaisuus ovat voimavara, milloin ne ovat diskursseja</a:t>
            </a:r>
          </a:p>
          <a:p>
            <a:endParaRPr lang="fi-FI" dirty="0"/>
          </a:p>
          <a:p>
            <a:r>
              <a:rPr lang="fi-FI" dirty="0"/>
              <a:t>- Kuinka erilaiset oppijat voivat kokea, omistajuutta ja osallisuutta kouluun oppimisen ja sosiaalisen kanssakäymisen tilana?</a:t>
            </a:r>
          </a:p>
          <a:p>
            <a:endParaRPr lang="fi-FI" dirty="0"/>
          </a:p>
          <a:p>
            <a:r>
              <a:rPr lang="fi-FI" dirty="0"/>
              <a:t>- ”One idea </a:t>
            </a:r>
            <a:r>
              <a:rPr lang="fi-FI" dirty="0" err="1"/>
              <a:t>relating</a:t>
            </a:r>
            <a:r>
              <a:rPr lang="fi-FI" dirty="0"/>
              <a:t> </a:t>
            </a:r>
            <a:r>
              <a:rPr lang="fi-FI" dirty="0" err="1"/>
              <a:t>Pratt’s</a:t>
            </a:r>
            <a:r>
              <a:rPr lang="fi-FI" dirty="0"/>
              <a:t> (1991) </a:t>
            </a:r>
            <a:r>
              <a:rPr lang="fi-FI" dirty="0" err="1"/>
              <a:t>notion</a:t>
            </a:r>
            <a:r>
              <a:rPr lang="fi-FI" dirty="0"/>
              <a:t> of </a:t>
            </a:r>
            <a:r>
              <a:rPr lang="fi-FI" dirty="0" err="1"/>
              <a:t>the</a:t>
            </a:r>
            <a:r>
              <a:rPr lang="fi-FI" dirty="0"/>
              <a:t> </a:t>
            </a:r>
            <a:r>
              <a:rPr lang="fi-FI" dirty="0" err="1"/>
              <a:t>contact</a:t>
            </a:r>
            <a:r>
              <a:rPr lang="fi-FI" dirty="0"/>
              <a:t> </a:t>
            </a:r>
            <a:r>
              <a:rPr lang="fi-FI" dirty="0" err="1"/>
              <a:t>zone</a:t>
            </a:r>
            <a:r>
              <a:rPr lang="fi-FI" dirty="0"/>
              <a:t> to </a:t>
            </a:r>
            <a:r>
              <a:rPr lang="fi-FI" dirty="0" err="1"/>
              <a:t>education</a:t>
            </a:r>
            <a:r>
              <a:rPr lang="fi-FI" dirty="0"/>
              <a:t> is </a:t>
            </a:r>
            <a:r>
              <a:rPr lang="fi-FI" dirty="0" err="1"/>
              <a:t>that</a:t>
            </a:r>
            <a:r>
              <a:rPr lang="fi-FI" dirty="0"/>
              <a:t> </a:t>
            </a:r>
            <a:r>
              <a:rPr lang="fi-FI" dirty="0" err="1"/>
              <a:t>diverse</a:t>
            </a:r>
            <a:r>
              <a:rPr lang="fi-FI" dirty="0"/>
              <a:t> </a:t>
            </a:r>
            <a:r>
              <a:rPr lang="fi-FI" dirty="0" err="1"/>
              <a:t>students</a:t>
            </a:r>
            <a:r>
              <a:rPr lang="fi-FI" dirty="0"/>
              <a:t> </a:t>
            </a:r>
            <a:r>
              <a:rPr lang="fi-FI" dirty="0" err="1"/>
              <a:t>start</a:t>
            </a:r>
            <a:r>
              <a:rPr lang="fi-FI" dirty="0"/>
              <a:t> </a:t>
            </a:r>
            <a:r>
              <a:rPr lang="fi-FI" dirty="0" err="1"/>
              <a:t>feeling</a:t>
            </a:r>
            <a:r>
              <a:rPr lang="fi-FI" dirty="0"/>
              <a:t> </a:t>
            </a:r>
            <a:r>
              <a:rPr lang="fi-FI" dirty="0" err="1"/>
              <a:t>that</a:t>
            </a:r>
            <a:r>
              <a:rPr lang="fi-FI" dirty="0"/>
              <a:t> </a:t>
            </a:r>
            <a:r>
              <a:rPr lang="fi-FI" dirty="0" err="1"/>
              <a:t>education</a:t>
            </a:r>
            <a:r>
              <a:rPr lang="fi-FI" dirty="0"/>
              <a:t> </a:t>
            </a:r>
            <a:r>
              <a:rPr lang="fi-FI" dirty="0" err="1"/>
              <a:t>belongs</a:t>
            </a:r>
            <a:r>
              <a:rPr lang="fi-FI" dirty="0"/>
              <a:t> to </a:t>
            </a:r>
            <a:r>
              <a:rPr lang="fi-FI" dirty="0" err="1"/>
              <a:t>them</a:t>
            </a:r>
            <a:r>
              <a:rPr lang="fi-FI" dirty="0"/>
              <a:t>, </a:t>
            </a:r>
            <a:r>
              <a:rPr lang="fi-FI" dirty="0" err="1"/>
              <a:t>that</a:t>
            </a:r>
            <a:r>
              <a:rPr lang="fi-FI" dirty="0"/>
              <a:t> </a:t>
            </a:r>
            <a:r>
              <a:rPr lang="fi-FI" dirty="0" err="1"/>
              <a:t>they</a:t>
            </a:r>
            <a:r>
              <a:rPr lang="fi-FI" dirty="0"/>
              <a:t> </a:t>
            </a:r>
            <a:r>
              <a:rPr lang="fi-FI" dirty="0" err="1"/>
              <a:t>belong</a:t>
            </a:r>
            <a:r>
              <a:rPr lang="fi-FI" dirty="0"/>
              <a:t> and </a:t>
            </a:r>
            <a:r>
              <a:rPr lang="fi-FI" dirty="0" err="1"/>
              <a:t>can</a:t>
            </a:r>
            <a:r>
              <a:rPr lang="fi-FI" dirty="0"/>
              <a:t> </a:t>
            </a:r>
            <a:r>
              <a:rPr lang="fi-FI" dirty="0" err="1"/>
              <a:t>own</a:t>
            </a:r>
            <a:r>
              <a:rPr lang="fi-FI" dirty="0"/>
              <a:t> </a:t>
            </a:r>
            <a:r>
              <a:rPr lang="fi-FI" dirty="0" err="1"/>
              <a:t>their</a:t>
            </a:r>
            <a:r>
              <a:rPr lang="fi-FI" dirty="0"/>
              <a:t> </a:t>
            </a:r>
            <a:r>
              <a:rPr lang="fi-FI" dirty="0" err="1"/>
              <a:t>share</a:t>
            </a:r>
            <a:r>
              <a:rPr lang="fi-FI" dirty="0"/>
              <a:t> of </a:t>
            </a:r>
            <a:r>
              <a:rPr lang="fi-FI" dirty="0" err="1"/>
              <a:t>education</a:t>
            </a:r>
            <a:r>
              <a:rPr lang="fi-FI" dirty="0"/>
              <a:t> </a:t>
            </a:r>
            <a:r>
              <a:rPr lang="fi-FI" dirty="0" err="1"/>
              <a:t>by</a:t>
            </a:r>
            <a:r>
              <a:rPr lang="fi-FI" dirty="0"/>
              <a:t> </a:t>
            </a:r>
            <a:r>
              <a:rPr lang="fi-FI" dirty="0" err="1"/>
              <a:t>fitting</a:t>
            </a:r>
            <a:r>
              <a:rPr lang="fi-FI" dirty="0"/>
              <a:t> into </a:t>
            </a:r>
            <a:r>
              <a:rPr lang="fi-FI" dirty="0" err="1"/>
              <a:t>the</a:t>
            </a:r>
            <a:r>
              <a:rPr lang="fi-FI" dirty="0"/>
              <a:t> </a:t>
            </a:r>
            <a:r>
              <a:rPr lang="fi-FI" dirty="0" err="1"/>
              <a:t>learning</a:t>
            </a:r>
            <a:r>
              <a:rPr lang="fi-FI" dirty="0"/>
              <a:t> </a:t>
            </a:r>
            <a:r>
              <a:rPr lang="fi-FI" dirty="0" err="1"/>
              <a:t>space</a:t>
            </a:r>
            <a:r>
              <a:rPr lang="fi-FI" dirty="0"/>
              <a:t>.”</a:t>
            </a:r>
          </a:p>
          <a:p>
            <a:endParaRPr lang="fi-FI" dirty="0"/>
          </a:p>
          <a:p>
            <a:endParaRPr lang="fi-FI" dirty="0"/>
          </a:p>
        </p:txBody>
      </p:sp>
      <p:sp>
        <p:nvSpPr>
          <p:cNvPr id="5" name="Tekstiruutu 4">
            <a:extLst>
              <a:ext uri="{FF2B5EF4-FFF2-40B4-BE49-F238E27FC236}">
                <a16:creationId xmlns:a16="http://schemas.microsoft.com/office/drawing/2014/main" id="{5691D744-055A-E7D7-D94C-326482D3B6D4}"/>
              </a:ext>
            </a:extLst>
          </p:cNvPr>
          <p:cNvSpPr txBox="1"/>
          <p:nvPr/>
        </p:nvSpPr>
        <p:spPr>
          <a:xfrm>
            <a:off x="135924" y="6211669"/>
            <a:ext cx="8414952" cy="369332"/>
          </a:xfrm>
          <a:prstGeom prst="rect">
            <a:avLst/>
          </a:prstGeom>
          <a:noFill/>
        </p:spPr>
        <p:txBody>
          <a:bodyPr wrap="square">
            <a:spAutoFit/>
          </a:bodyPr>
          <a:lstStyle/>
          <a:p>
            <a:r>
              <a:rPr lang="fi-FI" dirty="0"/>
              <a:t>Heidi </a:t>
            </a:r>
            <a:r>
              <a:rPr lang="fi-FI" dirty="0" err="1"/>
              <a:t>Layne</a:t>
            </a:r>
            <a:r>
              <a:rPr lang="fi-FI" dirty="0"/>
              <a:t> “</a:t>
            </a:r>
            <a:r>
              <a:rPr lang="fi-FI" dirty="0" err="1"/>
              <a:t>Contact</a:t>
            </a:r>
            <a:r>
              <a:rPr lang="fi-FI" dirty="0"/>
              <a:t> </a:t>
            </a:r>
            <a:r>
              <a:rPr lang="fi-FI" dirty="0" err="1"/>
              <a:t>Zones</a:t>
            </a:r>
            <a:r>
              <a:rPr lang="fi-FI" dirty="0"/>
              <a:t>” in </a:t>
            </a:r>
            <a:r>
              <a:rPr lang="fi-FI" dirty="0" err="1"/>
              <a:t>Finnish</a:t>
            </a:r>
            <a:r>
              <a:rPr lang="fi-FI" dirty="0"/>
              <a:t> (</a:t>
            </a:r>
            <a:r>
              <a:rPr lang="fi-FI" dirty="0" err="1"/>
              <a:t>intercultural</a:t>
            </a:r>
            <a:r>
              <a:rPr lang="fi-FI" dirty="0"/>
              <a:t>) </a:t>
            </a:r>
            <a:r>
              <a:rPr lang="fi-FI" dirty="0" err="1"/>
              <a:t>education</a:t>
            </a:r>
            <a:endParaRPr lang="fi-FI" dirty="0"/>
          </a:p>
        </p:txBody>
      </p:sp>
      <p:sp>
        <p:nvSpPr>
          <p:cNvPr id="7" name="Tekstiruutu 6">
            <a:extLst>
              <a:ext uri="{FF2B5EF4-FFF2-40B4-BE49-F238E27FC236}">
                <a16:creationId xmlns:a16="http://schemas.microsoft.com/office/drawing/2014/main" id="{CB447674-69DA-97AB-834D-8045AB5879B4}"/>
              </a:ext>
            </a:extLst>
          </p:cNvPr>
          <p:cNvSpPr txBox="1"/>
          <p:nvPr/>
        </p:nvSpPr>
        <p:spPr>
          <a:xfrm>
            <a:off x="6836375" y="6211669"/>
            <a:ext cx="6110416" cy="646331"/>
          </a:xfrm>
          <a:prstGeom prst="rect">
            <a:avLst/>
          </a:prstGeom>
          <a:noFill/>
        </p:spPr>
        <p:txBody>
          <a:bodyPr wrap="square">
            <a:spAutoFit/>
          </a:bodyPr>
          <a:lstStyle/>
          <a:p>
            <a:r>
              <a:rPr lang="fi-FI" dirty="0">
                <a:hlinkClick r:id="rId2"/>
              </a:rPr>
              <a:t>“Contact Zones” in Finnish (intercultural) education (helsinki.fi)</a:t>
            </a:r>
            <a:endParaRPr lang="fi-FI" dirty="0"/>
          </a:p>
        </p:txBody>
      </p:sp>
    </p:spTree>
    <p:extLst>
      <p:ext uri="{BB962C8B-B14F-4D97-AF65-F5344CB8AC3E}">
        <p14:creationId xmlns:p14="http://schemas.microsoft.com/office/powerpoint/2010/main" val="2097320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A426AFA8-B125-35B8-B53A-4CA6FE3756B3}"/>
              </a:ext>
            </a:extLst>
          </p:cNvPr>
          <p:cNvSpPr txBox="1"/>
          <p:nvPr/>
        </p:nvSpPr>
        <p:spPr>
          <a:xfrm>
            <a:off x="722485" y="136386"/>
            <a:ext cx="11064703" cy="2708434"/>
          </a:xfrm>
          <a:prstGeom prst="rect">
            <a:avLst/>
          </a:prstGeom>
          <a:noFill/>
        </p:spPr>
        <p:txBody>
          <a:bodyPr wrap="square" rtlCol="0">
            <a:spAutoFit/>
          </a:bodyPr>
          <a:lstStyle/>
          <a:p>
            <a:r>
              <a:rPr lang="fi-FI" sz="4400" b="1" dirty="0">
                <a:solidFill>
                  <a:srgbClr val="FFC000"/>
                </a:solidFill>
                <a:latin typeface="Fave Script Bold Pro" pitchFamily="2" charset="77"/>
              </a:rPr>
              <a:t>Vieraanvaraisuus – </a:t>
            </a:r>
            <a:r>
              <a:rPr lang="fi-FI" sz="4400" b="1" dirty="0" err="1">
                <a:solidFill>
                  <a:srgbClr val="FFC000"/>
                </a:solidFill>
                <a:latin typeface="Fave Script Bold Pro" pitchFamily="2" charset="77"/>
              </a:rPr>
              <a:t>hospitality</a:t>
            </a:r>
            <a:endParaRPr lang="fi-FI" sz="4400" b="1" dirty="0">
              <a:solidFill>
                <a:srgbClr val="FFC000"/>
              </a:solidFill>
              <a:latin typeface="Fave Script Bold Pro" pitchFamily="2" charset="77"/>
            </a:endParaRPr>
          </a:p>
          <a:p>
            <a:endParaRPr lang="fi-FI" dirty="0"/>
          </a:p>
          <a:p>
            <a:pPr marL="285750" indent="-285750">
              <a:buFontTx/>
              <a:buChar char="-"/>
            </a:pPr>
            <a:r>
              <a:rPr lang="fi-FI" dirty="0"/>
              <a:t>Liittyy monenlaisia kolonialistisiakin rakenteita ja rakenteiden purkuja</a:t>
            </a:r>
          </a:p>
          <a:p>
            <a:pPr marL="285750" indent="-285750">
              <a:buFontTx/>
              <a:buChar char="-"/>
            </a:pPr>
            <a:r>
              <a:rPr lang="fi-FI" dirty="0"/>
              <a:t>”</a:t>
            </a:r>
            <a:r>
              <a:rPr lang="fi-FI" dirty="0" err="1"/>
              <a:t>Receiving</a:t>
            </a:r>
            <a:r>
              <a:rPr lang="fi-FI" dirty="0"/>
              <a:t> and </a:t>
            </a:r>
            <a:r>
              <a:rPr lang="fi-FI" dirty="0" err="1"/>
              <a:t>welcoming</a:t>
            </a:r>
            <a:r>
              <a:rPr lang="fi-FI" dirty="0"/>
              <a:t> </a:t>
            </a:r>
            <a:r>
              <a:rPr lang="fi-FI" dirty="0" err="1"/>
              <a:t>the</a:t>
            </a:r>
            <a:r>
              <a:rPr lang="fi-FI" dirty="0"/>
              <a:t> </a:t>
            </a:r>
            <a:r>
              <a:rPr lang="fi-FI" dirty="0" err="1"/>
              <a:t>other</a:t>
            </a:r>
            <a:r>
              <a:rPr lang="fi-FI" dirty="0"/>
              <a:t>” – toisen kohtaaminen, vastaanottaminen</a:t>
            </a:r>
          </a:p>
          <a:p>
            <a:pPr marL="285750" indent="-285750">
              <a:buFontTx/>
              <a:buChar char="-"/>
            </a:pPr>
            <a:r>
              <a:rPr lang="fi-FI" dirty="0"/>
              <a:t>Esimerkiksi: kotouttamisprosessit ja vaihto-oppilaan vastaanottaminen </a:t>
            </a:r>
          </a:p>
          <a:p>
            <a:pPr marL="285750" indent="-285750">
              <a:buFont typeface="Wingdings" pitchFamily="2" charset="2"/>
              <a:buChar char="è"/>
            </a:pPr>
            <a:r>
              <a:rPr lang="fi-FI" dirty="0"/>
              <a:t>milloin oletetaan, milloin kunnioitetaan </a:t>
            </a:r>
          </a:p>
          <a:p>
            <a:pPr marL="285750" indent="-285750">
              <a:buFont typeface="Wingdings" pitchFamily="2" charset="2"/>
              <a:buChar char="è"/>
            </a:pPr>
            <a:endParaRPr lang="fi-FI" dirty="0"/>
          </a:p>
          <a:p>
            <a:pPr marL="285750" indent="-285750">
              <a:buFont typeface="Wingdings" pitchFamily="2" charset="2"/>
              <a:buChar char="è"/>
            </a:pPr>
            <a:endParaRPr lang="fi-FI" dirty="0"/>
          </a:p>
        </p:txBody>
      </p:sp>
      <p:sp>
        <p:nvSpPr>
          <p:cNvPr id="6" name="Tekstiruutu 5">
            <a:extLst>
              <a:ext uri="{FF2B5EF4-FFF2-40B4-BE49-F238E27FC236}">
                <a16:creationId xmlns:a16="http://schemas.microsoft.com/office/drawing/2014/main" id="{0848D03F-3D4A-FB25-C1F6-0A5A60C0A602}"/>
              </a:ext>
            </a:extLst>
          </p:cNvPr>
          <p:cNvSpPr txBox="1"/>
          <p:nvPr/>
        </p:nvSpPr>
        <p:spPr>
          <a:xfrm>
            <a:off x="722485" y="2844820"/>
            <a:ext cx="10747030" cy="3416320"/>
          </a:xfrm>
          <a:prstGeom prst="rect">
            <a:avLst/>
          </a:prstGeom>
          <a:noFill/>
        </p:spPr>
        <p:txBody>
          <a:bodyPr wrap="square">
            <a:spAutoFit/>
          </a:bodyPr>
          <a:lstStyle/>
          <a:p>
            <a:r>
              <a:rPr lang="fi-FI" sz="2400" b="0" i="0" dirty="0">
                <a:solidFill>
                  <a:srgbClr val="00B050"/>
                </a:solidFill>
                <a:effectLst/>
                <a:highlight>
                  <a:srgbClr val="FCF7F4"/>
                </a:highlight>
                <a:latin typeface="abril-text"/>
              </a:rPr>
              <a:t>”</a:t>
            </a:r>
            <a:r>
              <a:rPr lang="fi-FI" b="0" i="0" dirty="0">
                <a:solidFill>
                  <a:srgbClr val="000000"/>
                </a:solidFill>
                <a:effectLst/>
                <a:highlight>
                  <a:srgbClr val="FCF7F4"/>
                </a:highlight>
                <a:latin typeface="abril-text"/>
              </a:rPr>
              <a:t>Onnistunut kyläily vaatii molemminpuolista vieraanvaraisuutta. Vieraanvaraisuus sisältää käsitteet </a:t>
            </a:r>
            <a:r>
              <a:rPr lang="fi-FI" b="0" i="1" dirty="0">
                <a:solidFill>
                  <a:srgbClr val="000000"/>
                </a:solidFill>
                <a:effectLst/>
                <a:highlight>
                  <a:srgbClr val="FCF7F4"/>
                </a:highlight>
                <a:latin typeface="abril-text"/>
              </a:rPr>
              <a:t>vieras</a:t>
            </a:r>
            <a:r>
              <a:rPr lang="fi-FI" b="0" i="0" dirty="0">
                <a:solidFill>
                  <a:srgbClr val="000000"/>
                </a:solidFill>
                <a:effectLst/>
                <a:highlight>
                  <a:srgbClr val="FCF7F4"/>
                </a:highlight>
                <a:latin typeface="abril-text"/>
              </a:rPr>
              <a:t> ja </a:t>
            </a:r>
            <a:r>
              <a:rPr lang="fi-FI" b="0" i="1" dirty="0">
                <a:solidFill>
                  <a:srgbClr val="000000"/>
                </a:solidFill>
                <a:effectLst/>
                <a:highlight>
                  <a:srgbClr val="FCF7F4"/>
                </a:highlight>
                <a:latin typeface="abril-text"/>
              </a:rPr>
              <a:t>vara</a:t>
            </a:r>
            <a:r>
              <a:rPr lang="fi-FI" b="0" i="0" dirty="0">
                <a:solidFill>
                  <a:srgbClr val="000000"/>
                </a:solidFill>
                <a:effectLst/>
                <a:highlight>
                  <a:srgbClr val="FCF7F4"/>
                </a:highlight>
                <a:latin typeface="abril-text"/>
              </a:rPr>
              <a:t>. Vieras voidaan mieltää jonain tuntemattomana, jopa uhkaavana. Toisaalta vieras on henkilö, joka otetaan vastaan ja josta pidetään tavalla tai toisella huolta. Käsitteen voisi siis tulkita siten, että meillä tulisi olla varaa kutsua tuntematon sisään. Mutta vieraanvaraisuus ei katso pääomaa. Se on tuhlailua, johon sisältyy ajatus, että jaettu ja yhdessä koettu tuottaa nautintoa. Vieraanvaraisuuden synonyymi on sydämellinen vastaanotto, ja jo antiikin kreikassa tätä molempia osapuolia koskettavaa sydämellistä vastaanottoa (</a:t>
            </a:r>
            <a:r>
              <a:rPr lang="fi-FI" b="0" i="1" dirty="0" err="1">
                <a:solidFill>
                  <a:srgbClr val="000000"/>
                </a:solidFill>
                <a:effectLst/>
                <a:highlight>
                  <a:srgbClr val="FCF7F4"/>
                </a:highlight>
                <a:latin typeface="abril-text"/>
              </a:rPr>
              <a:t>filoxeniaa</a:t>
            </a:r>
            <a:r>
              <a:rPr lang="fi-FI" b="0" i="1" dirty="0">
                <a:solidFill>
                  <a:srgbClr val="000000"/>
                </a:solidFill>
                <a:effectLst/>
                <a:highlight>
                  <a:srgbClr val="FCF7F4"/>
                </a:highlight>
                <a:latin typeface="abril-text"/>
              </a:rPr>
              <a:t>) </a:t>
            </a:r>
            <a:r>
              <a:rPr lang="fi-FI" b="0" i="0" dirty="0">
                <a:solidFill>
                  <a:srgbClr val="000000"/>
                </a:solidFill>
                <a:effectLst/>
                <a:highlight>
                  <a:srgbClr val="FCF7F4"/>
                </a:highlight>
                <a:latin typeface="abril-text"/>
              </a:rPr>
              <a:t>pidettiin sivistyneen ihmisen hyveenä ja sen laiminlyönti saattoi johtaa jumalten vihamielisyyteen. Antiikin kreikkalainen filosofi </a:t>
            </a:r>
            <a:r>
              <a:rPr lang="fi-FI" b="1" i="0" dirty="0">
                <a:solidFill>
                  <a:srgbClr val="000000"/>
                </a:solidFill>
                <a:effectLst/>
                <a:highlight>
                  <a:srgbClr val="FCF7F4"/>
                </a:highlight>
                <a:latin typeface="abril-text"/>
              </a:rPr>
              <a:t>Platon</a:t>
            </a:r>
            <a:r>
              <a:rPr lang="fi-FI" b="0" i="0" dirty="0">
                <a:solidFill>
                  <a:srgbClr val="000000"/>
                </a:solidFill>
                <a:effectLst/>
                <a:highlight>
                  <a:srgbClr val="FCF7F4"/>
                </a:highlight>
                <a:latin typeface="abril-text"/>
              </a:rPr>
              <a:t> sen sanoi: </a:t>
            </a:r>
            <a:r>
              <a:rPr lang="fi-FI" sz="2000" b="0" i="0" dirty="0">
                <a:solidFill>
                  <a:srgbClr val="00B050"/>
                </a:solidFill>
                <a:effectLst/>
                <a:highlight>
                  <a:srgbClr val="FCF7F4"/>
                </a:highlight>
                <a:latin typeface="Annai MN" pitchFamily="2" charset="77"/>
                <a:ea typeface="Annai MN" pitchFamily="2" charset="77"/>
                <a:cs typeface="Annai MN" pitchFamily="2" charset="77"/>
              </a:rPr>
              <a:t>vieras voi tuoda jotain älyllisesti arvokasta</a:t>
            </a:r>
            <a:r>
              <a:rPr lang="fi-FI" b="0" i="0" dirty="0">
                <a:solidFill>
                  <a:srgbClr val="000000"/>
                </a:solidFill>
                <a:effectLst/>
                <a:highlight>
                  <a:srgbClr val="FCF7F4"/>
                </a:highlight>
                <a:latin typeface="abril-text"/>
              </a:rPr>
              <a:t> tai olla tuomatta, mutta ilman alun vieraanvaraisuutta emme koskaan saa tietää sitä. </a:t>
            </a:r>
          </a:p>
          <a:p>
            <a:r>
              <a:rPr lang="fi-FI" sz="2400" b="0" i="0" dirty="0">
                <a:solidFill>
                  <a:srgbClr val="00B050"/>
                </a:solidFill>
                <a:effectLst/>
                <a:highlight>
                  <a:srgbClr val="FCF7F4"/>
                </a:highlight>
                <a:latin typeface="Annai MN" pitchFamily="2" charset="77"/>
                <a:ea typeface="Annai MN" pitchFamily="2" charset="77"/>
                <a:cs typeface="Annai MN" pitchFamily="2" charset="77"/>
              </a:rPr>
              <a:t>Vuoropuhelua ei voi käydä, ellei ensin kutsuta vierasta sisään ja osoiteta hänelle vieraanvaraisuutta. ”</a:t>
            </a:r>
            <a:endParaRPr lang="fi-FI" sz="2400" dirty="0">
              <a:solidFill>
                <a:srgbClr val="00B050"/>
              </a:solidFill>
              <a:latin typeface="Annai MN" pitchFamily="2" charset="77"/>
              <a:ea typeface="Annai MN" pitchFamily="2" charset="77"/>
              <a:cs typeface="Annai MN" pitchFamily="2" charset="77"/>
            </a:endParaRPr>
          </a:p>
        </p:txBody>
      </p:sp>
      <p:sp>
        <p:nvSpPr>
          <p:cNvPr id="8" name="Tekstiruutu 7">
            <a:extLst>
              <a:ext uri="{FF2B5EF4-FFF2-40B4-BE49-F238E27FC236}">
                <a16:creationId xmlns:a16="http://schemas.microsoft.com/office/drawing/2014/main" id="{AA4B342E-9F0B-5986-B9E4-C9F9256788A9}"/>
              </a:ext>
            </a:extLst>
          </p:cNvPr>
          <p:cNvSpPr txBox="1"/>
          <p:nvPr/>
        </p:nvSpPr>
        <p:spPr>
          <a:xfrm>
            <a:off x="5253037" y="6108264"/>
            <a:ext cx="6100762" cy="646331"/>
          </a:xfrm>
          <a:prstGeom prst="rect">
            <a:avLst/>
          </a:prstGeom>
          <a:noFill/>
        </p:spPr>
        <p:txBody>
          <a:bodyPr wrap="square">
            <a:spAutoFit/>
          </a:bodyPr>
          <a:lstStyle/>
          <a:p>
            <a:pPr algn="r"/>
            <a:r>
              <a:rPr lang="fi-FI" dirty="0">
                <a:hlinkClick r:id="rId2"/>
              </a:rPr>
              <a:t>Kyläilystä, vieraanvaraisuudesta ja taiteesta – Kuinka Kontula muutti minua - Voima</a:t>
            </a:r>
            <a:endParaRPr lang="fi-FI" dirty="0"/>
          </a:p>
        </p:txBody>
      </p:sp>
    </p:spTree>
    <p:extLst>
      <p:ext uri="{BB962C8B-B14F-4D97-AF65-F5344CB8AC3E}">
        <p14:creationId xmlns:p14="http://schemas.microsoft.com/office/powerpoint/2010/main" val="4151161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13CB0592-6E58-EDD8-098B-FDAB71336ADA}"/>
              </a:ext>
            </a:extLst>
          </p:cNvPr>
          <p:cNvSpPr txBox="1"/>
          <p:nvPr/>
        </p:nvSpPr>
        <p:spPr>
          <a:xfrm>
            <a:off x="801259" y="-156597"/>
            <a:ext cx="10219038" cy="7171194"/>
          </a:xfrm>
          <a:prstGeom prst="rect">
            <a:avLst/>
          </a:prstGeom>
          <a:noFill/>
        </p:spPr>
        <p:txBody>
          <a:bodyPr wrap="square" rtlCol="0">
            <a:spAutoFit/>
          </a:bodyPr>
          <a:lstStyle/>
          <a:p>
            <a:endParaRPr lang="fi-FI" sz="2800" dirty="0"/>
          </a:p>
          <a:p>
            <a:r>
              <a:rPr lang="fi-FI" sz="2800" dirty="0"/>
              <a:t>Dennis Atkinson: </a:t>
            </a:r>
            <a:r>
              <a:rPr lang="fi-FI" sz="2800" dirty="0" err="1"/>
              <a:t>Pedagogies</a:t>
            </a:r>
            <a:r>
              <a:rPr lang="fi-FI" sz="2800" dirty="0"/>
              <a:t> of </a:t>
            </a:r>
            <a:r>
              <a:rPr lang="fi-FI" sz="2800" dirty="0" err="1"/>
              <a:t>Taking</a:t>
            </a:r>
            <a:r>
              <a:rPr lang="fi-FI" sz="2800" dirty="0"/>
              <a:t> Care. </a:t>
            </a:r>
            <a:r>
              <a:rPr lang="fi-FI" sz="2800" dirty="0" err="1"/>
              <a:t>Art</a:t>
            </a:r>
            <a:r>
              <a:rPr lang="fi-FI" sz="2800" dirty="0"/>
              <a:t>, </a:t>
            </a:r>
            <a:r>
              <a:rPr lang="fi-FI" sz="2800" dirty="0" err="1"/>
              <a:t>pedagogy</a:t>
            </a:r>
            <a:r>
              <a:rPr lang="fi-FI" sz="2800" dirty="0"/>
              <a:t> and </a:t>
            </a:r>
            <a:r>
              <a:rPr lang="fi-FI" sz="2800" dirty="0" err="1"/>
              <a:t>the</a:t>
            </a:r>
            <a:r>
              <a:rPr lang="fi-FI" sz="2800" dirty="0"/>
              <a:t> </a:t>
            </a:r>
            <a:r>
              <a:rPr lang="fi-FI" sz="2800" dirty="0" err="1"/>
              <a:t>gift</a:t>
            </a:r>
            <a:r>
              <a:rPr lang="fi-FI" sz="2800" dirty="0"/>
              <a:t> of </a:t>
            </a:r>
            <a:r>
              <a:rPr lang="fi-FI" sz="2800" dirty="0" err="1"/>
              <a:t>otherness</a:t>
            </a:r>
            <a:endParaRPr lang="fi-FI" sz="2800" dirty="0"/>
          </a:p>
          <a:p>
            <a:r>
              <a:rPr lang="fi-FI" sz="2800" dirty="0"/>
              <a:t>LEAP (=harppaus, loikka)</a:t>
            </a:r>
          </a:p>
          <a:p>
            <a:endParaRPr lang="fi-FI" dirty="0"/>
          </a:p>
          <a:p>
            <a:pPr marL="285750" indent="-285750">
              <a:buFontTx/>
              <a:buChar char="-"/>
            </a:pPr>
            <a:r>
              <a:rPr lang="fi-FI" sz="2400" b="1" dirty="0" err="1"/>
              <a:t>The</a:t>
            </a:r>
            <a:r>
              <a:rPr lang="fi-FI" sz="2400" b="1" dirty="0"/>
              <a:t> </a:t>
            </a:r>
            <a:r>
              <a:rPr lang="fi-FI" sz="2400" b="1" dirty="0" err="1"/>
              <a:t>Gift</a:t>
            </a:r>
            <a:r>
              <a:rPr lang="fi-FI" sz="2400" b="1" dirty="0"/>
              <a:t> of </a:t>
            </a:r>
            <a:r>
              <a:rPr lang="fi-FI" sz="2400" b="1" dirty="0" err="1"/>
              <a:t>otherness</a:t>
            </a:r>
            <a:r>
              <a:rPr lang="fi-FI" sz="2400" b="1" dirty="0"/>
              <a:t> </a:t>
            </a:r>
            <a:r>
              <a:rPr lang="fi-FI" dirty="0"/>
              <a:t>– toiseuden lahja: ei nähdä eroja ongelmina, vaan nähdään ne mahdollisuutena oppia ja ymmärtää</a:t>
            </a:r>
          </a:p>
          <a:p>
            <a:pPr marL="285750" indent="-285750">
              <a:buFontTx/>
              <a:buChar char="-"/>
            </a:pPr>
            <a:r>
              <a:rPr lang="fi-FI" dirty="0"/>
              <a:t>Emme tarvitse vahvistusta sille, mitä jo tiedetään, vaan on syytä hakea kohtaamisia, jotka haastavat ymmärrystä</a:t>
            </a:r>
          </a:p>
          <a:p>
            <a:pPr marL="285750" indent="-285750">
              <a:buFontTx/>
              <a:buChar char="-"/>
            </a:pPr>
            <a:endParaRPr lang="fi-FI" dirty="0"/>
          </a:p>
          <a:p>
            <a:pPr marL="285750" indent="-285750">
              <a:buFontTx/>
              <a:buChar char="-"/>
            </a:pPr>
            <a:endParaRPr lang="fi-FI" dirty="0"/>
          </a:p>
          <a:p>
            <a:pPr marL="285750" indent="-285750">
              <a:buFontTx/>
              <a:buChar char="-"/>
            </a:pPr>
            <a:r>
              <a:rPr lang="fi-FI" dirty="0"/>
              <a:t>Atkinson kiinnittää huomiota ongelmaan: koulun rakenne tukee kilpailullisuutta, ennalta määrättyjen tulosten mitattavuutta </a:t>
            </a:r>
          </a:p>
          <a:p>
            <a:pPr marL="285750" indent="-285750">
              <a:buFont typeface="Wingdings" pitchFamily="2" charset="2"/>
              <a:buChar char="è"/>
            </a:pPr>
            <a:r>
              <a:rPr lang="fi-FI" dirty="0"/>
              <a:t>tarvittaisiin harppauksia / loikkia</a:t>
            </a:r>
          </a:p>
          <a:p>
            <a:pPr marL="285750" indent="-285750">
              <a:buFont typeface="Wingdings" pitchFamily="2" charset="2"/>
              <a:buChar char="è"/>
            </a:pPr>
            <a:r>
              <a:rPr lang="fi-FI" dirty="0"/>
              <a:t>Hän kritisoi kontrolloivaa opetussuunnitelmaa ja taloudellisesti kunnianhimoisten ajattelutapojen valtaa, kilpailullisuuden kyllästämää kasvatusta</a:t>
            </a:r>
          </a:p>
          <a:p>
            <a:pPr marL="285750" indent="-285750">
              <a:buFont typeface="Wingdings" pitchFamily="2" charset="2"/>
              <a:buChar char="è"/>
            </a:pPr>
            <a:endParaRPr lang="fi-FI" dirty="0"/>
          </a:p>
          <a:p>
            <a:r>
              <a:rPr lang="fi-FI" dirty="0"/>
              <a:t>- </a:t>
            </a:r>
            <a:r>
              <a:rPr lang="fi-FI" dirty="0" err="1"/>
              <a:t>Engaging</a:t>
            </a:r>
            <a:r>
              <a:rPr lang="fi-FI" dirty="0"/>
              <a:t> </a:t>
            </a:r>
            <a:r>
              <a:rPr lang="fi-FI" dirty="0" err="1"/>
              <a:t>with</a:t>
            </a:r>
            <a:r>
              <a:rPr lang="fi-FI" dirty="0"/>
              <a:t> </a:t>
            </a:r>
            <a:r>
              <a:rPr lang="fi-FI" dirty="0" err="1"/>
              <a:t>uncertainty</a:t>
            </a:r>
            <a:endParaRPr lang="fi-FI" dirty="0"/>
          </a:p>
          <a:p>
            <a:endParaRPr lang="fi-FI" dirty="0"/>
          </a:p>
          <a:p>
            <a:pPr marL="285750" indent="-285750">
              <a:buFont typeface="Wingdings" pitchFamily="2" charset="2"/>
              <a:buChar char="è"/>
            </a:pPr>
            <a:r>
              <a:rPr lang="fi-FI" dirty="0"/>
              <a:t>Puretaan totuttuja kasvatusnäkemyksiä</a:t>
            </a:r>
          </a:p>
          <a:p>
            <a:pPr marL="285750" indent="-285750">
              <a:buFont typeface="Wingdings" pitchFamily="2" charset="2"/>
              <a:buChar char="è"/>
            </a:pPr>
            <a:r>
              <a:rPr lang="fi-FI" dirty="0"/>
              <a:t>Edellyttää luottamusta</a:t>
            </a:r>
          </a:p>
          <a:p>
            <a:endParaRPr lang="fi-FI" dirty="0"/>
          </a:p>
          <a:p>
            <a:pPr marL="285750" indent="-285750">
              <a:buFontTx/>
              <a:buChar char="-"/>
            </a:pPr>
            <a:endParaRPr lang="fi-FI" dirty="0"/>
          </a:p>
        </p:txBody>
      </p:sp>
    </p:spTree>
    <p:extLst>
      <p:ext uri="{BB962C8B-B14F-4D97-AF65-F5344CB8AC3E}">
        <p14:creationId xmlns:p14="http://schemas.microsoft.com/office/powerpoint/2010/main" val="11000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C8D553A-4842-8494-4C48-6A8528AAEFA0}"/>
              </a:ext>
            </a:extLst>
          </p:cNvPr>
          <p:cNvSpPr txBox="1"/>
          <p:nvPr/>
        </p:nvSpPr>
        <p:spPr>
          <a:xfrm>
            <a:off x="648987" y="1309815"/>
            <a:ext cx="7080551" cy="4955203"/>
          </a:xfrm>
          <a:prstGeom prst="rect">
            <a:avLst/>
          </a:prstGeom>
          <a:noFill/>
        </p:spPr>
        <p:txBody>
          <a:bodyPr wrap="square" rtlCol="0">
            <a:spAutoFit/>
          </a:bodyPr>
          <a:lstStyle/>
          <a:p>
            <a:pPr algn="ctr"/>
            <a:r>
              <a:rPr lang="fi-FI" sz="4000" dirty="0"/>
              <a:t>Voidaksesi huolehtia, sinun tulee voida kokea, että sinun tarpeistasi on huolehdittu. </a:t>
            </a:r>
          </a:p>
          <a:p>
            <a:pPr algn="ctr"/>
            <a:endParaRPr lang="fi-FI" sz="4000" dirty="0"/>
          </a:p>
          <a:p>
            <a:pPr algn="ctr"/>
            <a:r>
              <a:rPr lang="fi-FI" sz="4000" dirty="0"/>
              <a:t>Mitä ne tarpeet voivat olla kuvataidekasvatuksen näkökulmasta?</a:t>
            </a:r>
          </a:p>
          <a:p>
            <a:endParaRPr lang="fi-FI" dirty="0"/>
          </a:p>
          <a:p>
            <a:endParaRPr lang="fi-FI" dirty="0"/>
          </a:p>
        </p:txBody>
      </p:sp>
      <p:pic>
        <p:nvPicPr>
          <p:cNvPr id="6" name="Kuva 5">
            <a:extLst>
              <a:ext uri="{FF2B5EF4-FFF2-40B4-BE49-F238E27FC236}">
                <a16:creationId xmlns:a16="http://schemas.microsoft.com/office/drawing/2014/main" id="{DB0E099D-BD3B-C18C-D91A-98CAFB14D72B}"/>
              </a:ext>
            </a:extLst>
          </p:cNvPr>
          <p:cNvPicPr>
            <a:picLocks noChangeAspect="1"/>
          </p:cNvPicPr>
          <p:nvPr/>
        </p:nvPicPr>
        <p:blipFill>
          <a:blip r:embed="rId2"/>
          <a:stretch>
            <a:fillRect/>
          </a:stretch>
        </p:blipFill>
        <p:spPr>
          <a:xfrm>
            <a:off x="8111739" y="-26133"/>
            <a:ext cx="4080261" cy="6884133"/>
          </a:xfrm>
          <a:prstGeom prst="rect">
            <a:avLst/>
          </a:prstGeom>
        </p:spPr>
      </p:pic>
    </p:spTree>
    <p:extLst>
      <p:ext uri="{BB962C8B-B14F-4D97-AF65-F5344CB8AC3E}">
        <p14:creationId xmlns:p14="http://schemas.microsoft.com/office/powerpoint/2010/main" val="1039887763"/>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4257</TotalTime>
  <Words>2401</Words>
  <Application>Microsoft Macintosh PowerPoint</Application>
  <PresentationFormat>Laajakuva</PresentationFormat>
  <Paragraphs>246</Paragraphs>
  <Slides>25</Slides>
  <Notes>3</Notes>
  <HiddenSlides>0</HiddenSlides>
  <MMClips>0</MMClips>
  <ScaleCrop>false</ScaleCrop>
  <HeadingPairs>
    <vt:vector size="6" baseType="variant">
      <vt:variant>
        <vt:lpstr>Käytetyt fontit</vt:lpstr>
      </vt:variant>
      <vt:variant>
        <vt:i4>11</vt:i4>
      </vt:variant>
      <vt:variant>
        <vt:lpstr>Teema</vt:lpstr>
      </vt:variant>
      <vt:variant>
        <vt:i4>1</vt:i4>
      </vt:variant>
      <vt:variant>
        <vt:lpstr>Dian otsikot</vt:lpstr>
      </vt:variant>
      <vt:variant>
        <vt:i4>25</vt:i4>
      </vt:variant>
    </vt:vector>
  </HeadingPairs>
  <TitlesOfParts>
    <vt:vector size="37" baseType="lpstr">
      <vt:lpstr>-apple-system</vt:lpstr>
      <vt:lpstr>abril-text</vt:lpstr>
      <vt:lpstr>Annai MN</vt:lpstr>
      <vt:lpstr>Aptos</vt:lpstr>
      <vt:lpstr>Aptos Display</vt:lpstr>
      <vt:lpstr>Arial</vt:lpstr>
      <vt:lpstr>benton-modern</vt:lpstr>
      <vt:lpstr>Fave Script Bold Pro</vt:lpstr>
      <vt:lpstr>ff-basic-gothic-pro</vt:lpstr>
      <vt:lpstr>Monosten A</vt:lpstr>
      <vt:lpstr>Wingdings</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Malinen Piritta</dc:creator>
  <cp:lastModifiedBy>Malinen Piritta</cp:lastModifiedBy>
  <cp:revision>29</cp:revision>
  <dcterms:created xsi:type="dcterms:W3CDTF">2024-04-21T12:55:34Z</dcterms:created>
  <dcterms:modified xsi:type="dcterms:W3CDTF">2024-04-26T06:01:49Z</dcterms:modified>
</cp:coreProperties>
</file>