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257" r:id="rId7"/>
    <p:sldId id="262" r:id="rId8"/>
    <p:sldId id="258" r:id="rId9"/>
    <p:sldId id="263" r:id="rId10"/>
    <p:sldId id="259" r:id="rId11"/>
    <p:sldId id="264" r:id="rId12"/>
    <p:sldId id="260" r:id="rId13"/>
    <p:sldId id="265" r:id="rId14"/>
    <p:sldId id="266" r:id="rId15"/>
    <p:sldId id="267" r:id="rId16"/>
    <p:sldId id="268" r:id="rId17"/>
    <p:sldId id="269" r:id="rId18"/>
    <p:sldId id="270" r:id="rId19"/>
    <p:sldId id="271" r:id="rId20"/>
    <p:sldId id="272" r:id="rId21"/>
    <p:sldId id="273" r:id="rId22"/>
    <p:sldId id="274" r:id="rId23"/>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3736A8-1AB6-4D94-9EAB-C8BD22CA14AC}" v="12" dt="2023-01-23T11:35:18.1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34579-55C3-8087-27A8-E62020380B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I"/>
          </a:p>
        </p:txBody>
      </p:sp>
      <p:sp>
        <p:nvSpPr>
          <p:cNvPr id="3" name="Subtitle 2">
            <a:extLst>
              <a:ext uri="{FF2B5EF4-FFF2-40B4-BE49-F238E27FC236}">
                <a16:creationId xmlns:a16="http://schemas.microsoft.com/office/drawing/2014/main" id="{B8E20A50-9A10-469C-94E9-289113F334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I"/>
          </a:p>
        </p:txBody>
      </p:sp>
      <p:sp>
        <p:nvSpPr>
          <p:cNvPr id="4" name="Date Placeholder 3">
            <a:extLst>
              <a:ext uri="{FF2B5EF4-FFF2-40B4-BE49-F238E27FC236}">
                <a16:creationId xmlns:a16="http://schemas.microsoft.com/office/drawing/2014/main" id="{64CB58BA-34D6-C002-8C25-80A05A29DE89}"/>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5" name="Footer Placeholder 4">
            <a:extLst>
              <a:ext uri="{FF2B5EF4-FFF2-40B4-BE49-F238E27FC236}">
                <a16:creationId xmlns:a16="http://schemas.microsoft.com/office/drawing/2014/main" id="{3FCA6C91-3800-BDD0-AAA3-953268BBEDF7}"/>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EC60B80C-E4BA-2E56-4D5E-57308B2BD61F}"/>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224004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F92B-2FD4-5063-73C9-A41F8DBD12EA}"/>
              </a:ext>
            </a:extLst>
          </p:cNvPr>
          <p:cNvSpPr>
            <a:spLocks noGrp="1"/>
          </p:cNvSpPr>
          <p:nvPr>
            <p:ph type="title"/>
          </p:nvPr>
        </p:nvSpPr>
        <p:spPr/>
        <p:txBody>
          <a:bodyPr/>
          <a:lstStyle/>
          <a:p>
            <a:r>
              <a:rPr lang="en-US"/>
              <a:t>Click to edit Master title style</a:t>
            </a:r>
            <a:endParaRPr lang="en-FI"/>
          </a:p>
        </p:txBody>
      </p:sp>
      <p:sp>
        <p:nvSpPr>
          <p:cNvPr id="3" name="Vertical Text Placeholder 2">
            <a:extLst>
              <a:ext uri="{FF2B5EF4-FFF2-40B4-BE49-F238E27FC236}">
                <a16:creationId xmlns:a16="http://schemas.microsoft.com/office/drawing/2014/main" id="{A13F22DB-EBCF-EEDD-6043-9B96DE2CF3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Date Placeholder 3">
            <a:extLst>
              <a:ext uri="{FF2B5EF4-FFF2-40B4-BE49-F238E27FC236}">
                <a16:creationId xmlns:a16="http://schemas.microsoft.com/office/drawing/2014/main" id="{35B0C7D2-98FC-0256-C54B-3D8D82FAED34}"/>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5" name="Footer Placeholder 4">
            <a:extLst>
              <a:ext uri="{FF2B5EF4-FFF2-40B4-BE49-F238E27FC236}">
                <a16:creationId xmlns:a16="http://schemas.microsoft.com/office/drawing/2014/main" id="{57E5812F-7772-1CFE-F2FF-70EA9A951923}"/>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85920587-7DDD-F2F9-D813-F0A7FC5ADE4F}"/>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1172417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37B681-930A-07EB-0059-90F2C53AC3B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I"/>
          </a:p>
        </p:txBody>
      </p:sp>
      <p:sp>
        <p:nvSpPr>
          <p:cNvPr id="3" name="Vertical Text Placeholder 2">
            <a:extLst>
              <a:ext uri="{FF2B5EF4-FFF2-40B4-BE49-F238E27FC236}">
                <a16:creationId xmlns:a16="http://schemas.microsoft.com/office/drawing/2014/main" id="{7E59E8F8-1CC2-48F3-3829-ED61D6131B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Date Placeholder 3">
            <a:extLst>
              <a:ext uri="{FF2B5EF4-FFF2-40B4-BE49-F238E27FC236}">
                <a16:creationId xmlns:a16="http://schemas.microsoft.com/office/drawing/2014/main" id="{AAA5351A-6DD2-E988-B852-F0AEE2801D8D}"/>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5" name="Footer Placeholder 4">
            <a:extLst>
              <a:ext uri="{FF2B5EF4-FFF2-40B4-BE49-F238E27FC236}">
                <a16:creationId xmlns:a16="http://schemas.microsoft.com/office/drawing/2014/main" id="{88C16FAF-3F60-23CA-819F-511A79E5FE52}"/>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C108771D-BA8E-ADFC-3790-36EC962CB437}"/>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2265615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BA41F-8112-9D35-725B-ACA2755EEAFB}"/>
              </a:ext>
            </a:extLst>
          </p:cNvPr>
          <p:cNvSpPr>
            <a:spLocks noGrp="1"/>
          </p:cNvSpPr>
          <p:nvPr>
            <p:ph type="title"/>
          </p:nvPr>
        </p:nvSpPr>
        <p:spPr/>
        <p:txBody>
          <a:bodyPr/>
          <a:lstStyle/>
          <a:p>
            <a:r>
              <a:rPr lang="en-US"/>
              <a:t>Click to edit Master title style</a:t>
            </a:r>
            <a:endParaRPr lang="en-FI"/>
          </a:p>
        </p:txBody>
      </p:sp>
      <p:sp>
        <p:nvSpPr>
          <p:cNvPr id="3" name="Content Placeholder 2">
            <a:extLst>
              <a:ext uri="{FF2B5EF4-FFF2-40B4-BE49-F238E27FC236}">
                <a16:creationId xmlns:a16="http://schemas.microsoft.com/office/drawing/2014/main" id="{01BA3FBD-A6CA-5CC5-43DA-635B13E334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Date Placeholder 3">
            <a:extLst>
              <a:ext uri="{FF2B5EF4-FFF2-40B4-BE49-F238E27FC236}">
                <a16:creationId xmlns:a16="http://schemas.microsoft.com/office/drawing/2014/main" id="{2B0BF217-3E94-E399-AF05-42B3AF9C23CB}"/>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5" name="Footer Placeholder 4">
            <a:extLst>
              <a:ext uri="{FF2B5EF4-FFF2-40B4-BE49-F238E27FC236}">
                <a16:creationId xmlns:a16="http://schemas.microsoft.com/office/drawing/2014/main" id="{A64250AB-6870-0A12-98D4-C1F0A519D550}"/>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E00FB600-3B34-F83F-1C0F-4B408D9998C7}"/>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1178283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A4CC7-C8E7-AE8C-1B38-E65C1CB86C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I"/>
          </a:p>
        </p:txBody>
      </p:sp>
      <p:sp>
        <p:nvSpPr>
          <p:cNvPr id="3" name="Text Placeholder 2">
            <a:extLst>
              <a:ext uri="{FF2B5EF4-FFF2-40B4-BE49-F238E27FC236}">
                <a16:creationId xmlns:a16="http://schemas.microsoft.com/office/drawing/2014/main" id="{0EF03A53-EAE3-E202-E45F-267ABBB623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4F1E0A-C766-7BD5-23E0-CE6FD21ACA76}"/>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5" name="Footer Placeholder 4">
            <a:extLst>
              <a:ext uri="{FF2B5EF4-FFF2-40B4-BE49-F238E27FC236}">
                <a16:creationId xmlns:a16="http://schemas.microsoft.com/office/drawing/2014/main" id="{3BE3320F-A6C9-0CBE-773C-7793D255AAF8}"/>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B8BA2C12-BC91-B01B-DA08-B8C81AD9AB5A}"/>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2503427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F1EBF-4624-EF61-C6CB-E20E860330C6}"/>
              </a:ext>
            </a:extLst>
          </p:cNvPr>
          <p:cNvSpPr>
            <a:spLocks noGrp="1"/>
          </p:cNvSpPr>
          <p:nvPr>
            <p:ph type="title"/>
          </p:nvPr>
        </p:nvSpPr>
        <p:spPr/>
        <p:txBody>
          <a:bodyPr/>
          <a:lstStyle/>
          <a:p>
            <a:r>
              <a:rPr lang="en-US"/>
              <a:t>Click to edit Master title style</a:t>
            </a:r>
            <a:endParaRPr lang="en-FI"/>
          </a:p>
        </p:txBody>
      </p:sp>
      <p:sp>
        <p:nvSpPr>
          <p:cNvPr id="3" name="Content Placeholder 2">
            <a:extLst>
              <a:ext uri="{FF2B5EF4-FFF2-40B4-BE49-F238E27FC236}">
                <a16:creationId xmlns:a16="http://schemas.microsoft.com/office/drawing/2014/main" id="{BB953E39-D37F-592A-32D3-F2859B1B83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Content Placeholder 3">
            <a:extLst>
              <a:ext uri="{FF2B5EF4-FFF2-40B4-BE49-F238E27FC236}">
                <a16:creationId xmlns:a16="http://schemas.microsoft.com/office/drawing/2014/main" id="{9256B37F-FF11-49AC-9B70-4FAFBB8834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5" name="Date Placeholder 4">
            <a:extLst>
              <a:ext uri="{FF2B5EF4-FFF2-40B4-BE49-F238E27FC236}">
                <a16:creationId xmlns:a16="http://schemas.microsoft.com/office/drawing/2014/main" id="{6956C691-18C9-7661-F43F-42D81D2557CE}"/>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6" name="Footer Placeholder 5">
            <a:extLst>
              <a:ext uri="{FF2B5EF4-FFF2-40B4-BE49-F238E27FC236}">
                <a16:creationId xmlns:a16="http://schemas.microsoft.com/office/drawing/2014/main" id="{C2199D47-2EE3-9206-4AD8-94133CB86CE4}"/>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3153C692-3D23-B4AD-58CE-483F8EB74476}"/>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2359412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4FDC3-F33D-39E5-C6F0-D032D2EED4EE}"/>
              </a:ext>
            </a:extLst>
          </p:cNvPr>
          <p:cNvSpPr>
            <a:spLocks noGrp="1"/>
          </p:cNvSpPr>
          <p:nvPr>
            <p:ph type="title"/>
          </p:nvPr>
        </p:nvSpPr>
        <p:spPr>
          <a:xfrm>
            <a:off x="839788" y="365125"/>
            <a:ext cx="10515600" cy="1325563"/>
          </a:xfrm>
        </p:spPr>
        <p:txBody>
          <a:bodyPr/>
          <a:lstStyle/>
          <a:p>
            <a:r>
              <a:rPr lang="en-US"/>
              <a:t>Click to edit Master title style</a:t>
            </a:r>
            <a:endParaRPr lang="en-FI"/>
          </a:p>
        </p:txBody>
      </p:sp>
      <p:sp>
        <p:nvSpPr>
          <p:cNvPr id="3" name="Text Placeholder 2">
            <a:extLst>
              <a:ext uri="{FF2B5EF4-FFF2-40B4-BE49-F238E27FC236}">
                <a16:creationId xmlns:a16="http://schemas.microsoft.com/office/drawing/2014/main" id="{23C3F5B2-DB0E-F64B-FDC2-B5C4684608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49C1E9-71EA-B62D-3A98-005A63D208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5" name="Text Placeholder 4">
            <a:extLst>
              <a:ext uri="{FF2B5EF4-FFF2-40B4-BE49-F238E27FC236}">
                <a16:creationId xmlns:a16="http://schemas.microsoft.com/office/drawing/2014/main" id="{57B905CC-F4F4-687D-3E40-DCE6DD62C0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FB3122-3859-E991-0674-27488A3A2D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7" name="Date Placeholder 6">
            <a:extLst>
              <a:ext uri="{FF2B5EF4-FFF2-40B4-BE49-F238E27FC236}">
                <a16:creationId xmlns:a16="http://schemas.microsoft.com/office/drawing/2014/main" id="{26EFD210-600A-1615-F81D-C2AC4FD4C631}"/>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8" name="Footer Placeholder 7">
            <a:extLst>
              <a:ext uri="{FF2B5EF4-FFF2-40B4-BE49-F238E27FC236}">
                <a16:creationId xmlns:a16="http://schemas.microsoft.com/office/drawing/2014/main" id="{3A1BD820-FAFC-19EC-7035-43BE2FD33690}"/>
              </a:ext>
            </a:extLst>
          </p:cNvPr>
          <p:cNvSpPr>
            <a:spLocks noGrp="1"/>
          </p:cNvSpPr>
          <p:nvPr>
            <p:ph type="ftr" sz="quarter" idx="11"/>
          </p:nvPr>
        </p:nvSpPr>
        <p:spPr/>
        <p:txBody>
          <a:bodyPr/>
          <a:lstStyle/>
          <a:p>
            <a:endParaRPr lang="en-FI"/>
          </a:p>
        </p:txBody>
      </p:sp>
      <p:sp>
        <p:nvSpPr>
          <p:cNvPr id="9" name="Slide Number Placeholder 8">
            <a:extLst>
              <a:ext uri="{FF2B5EF4-FFF2-40B4-BE49-F238E27FC236}">
                <a16:creationId xmlns:a16="http://schemas.microsoft.com/office/drawing/2014/main" id="{A329377B-2B9C-E5F8-67EA-4561F9997ACA}"/>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1741047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78978-09DC-E8F0-0A95-E46D51A50DEB}"/>
              </a:ext>
            </a:extLst>
          </p:cNvPr>
          <p:cNvSpPr>
            <a:spLocks noGrp="1"/>
          </p:cNvSpPr>
          <p:nvPr>
            <p:ph type="title"/>
          </p:nvPr>
        </p:nvSpPr>
        <p:spPr/>
        <p:txBody>
          <a:bodyPr/>
          <a:lstStyle/>
          <a:p>
            <a:r>
              <a:rPr lang="en-US"/>
              <a:t>Click to edit Master title style</a:t>
            </a:r>
            <a:endParaRPr lang="en-FI"/>
          </a:p>
        </p:txBody>
      </p:sp>
      <p:sp>
        <p:nvSpPr>
          <p:cNvPr id="3" name="Date Placeholder 2">
            <a:extLst>
              <a:ext uri="{FF2B5EF4-FFF2-40B4-BE49-F238E27FC236}">
                <a16:creationId xmlns:a16="http://schemas.microsoft.com/office/drawing/2014/main" id="{C2F016CB-F010-FA7B-9B11-C2D2BEEF9F49}"/>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4" name="Footer Placeholder 3">
            <a:extLst>
              <a:ext uri="{FF2B5EF4-FFF2-40B4-BE49-F238E27FC236}">
                <a16:creationId xmlns:a16="http://schemas.microsoft.com/office/drawing/2014/main" id="{DF3DFAC0-B754-F049-60D2-7017FBF288D4}"/>
              </a:ext>
            </a:extLst>
          </p:cNvPr>
          <p:cNvSpPr>
            <a:spLocks noGrp="1"/>
          </p:cNvSpPr>
          <p:nvPr>
            <p:ph type="ftr" sz="quarter" idx="11"/>
          </p:nvPr>
        </p:nvSpPr>
        <p:spPr/>
        <p:txBody>
          <a:bodyPr/>
          <a:lstStyle/>
          <a:p>
            <a:endParaRPr lang="en-FI"/>
          </a:p>
        </p:txBody>
      </p:sp>
      <p:sp>
        <p:nvSpPr>
          <p:cNvPr id="5" name="Slide Number Placeholder 4">
            <a:extLst>
              <a:ext uri="{FF2B5EF4-FFF2-40B4-BE49-F238E27FC236}">
                <a16:creationId xmlns:a16="http://schemas.microsoft.com/office/drawing/2014/main" id="{36F8C5C4-EBE4-0D3B-1380-72EE2FAEEC65}"/>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571349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00D61-B1B2-5E8E-B8D7-B08F79AC8CC1}"/>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3" name="Footer Placeholder 2">
            <a:extLst>
              <a:ext uri="{FF2B5EF4-FFF2-40B4-BE49-F238E27FC236}">
                <a16:creationId xmlns:a16="http://schemas.microsoft.com/office/drawing/2014/main" id="{896E2425-4296-318A-5BEE-5DACEA4E7149}"/>
              </a:ext>
            </a:extLst>
          </p:cNvPr>
          <p:cNvSpPr>
            <a:spLocks noGrp="1"/>
          </p:cNvSpPr>
          <p:nvPr>
            <p:ph type="ftr" sz="quarter" idx="11"/>
          </p:nvPr>
        </p:nvSpPr>
        <p:spPr/>
        <p:txBody>
          <a:bodyPr/>
          <a:lstStyle/>
          <a:p>
            <a:endParaRPr lang="en-FI"/>
          </a:p>
        </p:txBody>
      </p:sp>
      <p:sp>
        <p:nvSpPr>
          <p:cNvPr id="4" name="Slide Number Placeholder 3">
            <a:extLst>
              <a:ext uri="{FF2B5EF4-FFF2-40B4-BE49-F238E27FC236}">
                <a16:creationId xmlns:a16="http://schemas.microsoft.com/office/drawing/2014/main" id="{D886ACE2-27D4-B9FB-07D2-35434B8898AE}"/>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3242605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5363D-2565-9E2A-9FE1-04FE37A680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I"/>
          </a:p>
        </p:txBody>
      </p:sp>
      <p:sp>
        <p:nvSpPr>
          <p:cNvPr id="3" name="Content Placeholder 2">
            <a:extLst>
              <a:ext uri="{FF2B5EF4-FFF2-40B4-BE49-F238E27FC236}">
                <a16:creationId xmlns:a16="http://schemas.microsoft.com/office/drawing/2014/main" id="{016A3CBE-50F5-FAF6-857F-60ADD5F461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Text Placeholder 3">
            <a:extLst>
              <a:ext uri="{FF2B5EF4-FFF2-40B4-BE49-F238E27FC236}">
                <a16:creationId xmlns:a16="http://schemas.microsoft.com/office/drawing/2014/main" id="{2F17714E-8736-0260-B9AB-5EB23F1F85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E1AC1E-B056-2667-EEE6-6E698B4D7596}"/>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6" name="Footer Placeholder 5">
            <a:extLst>
              <a:ext uri="{FF2B5EF4-FFF2-40B4-BE49-F238E27FC236}">
                <a16:creationId xmlns:a16="http://schemas.microsoft.com/office/drawing/2014/main" id="{66F81672-4D79-B537-C1B7-B0913E6834FF}"/>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AAA69094-1202-DCF1-0494-6787BBF7F400}"/>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3596773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23C99-AF37-A518-ABDC-E2660CA163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I"/>
          </a:p>
        </p:txBody>
      </p:sp>
      <p:sp>
        <p:nvSpPr>
          <p:cNvPr id="3" name="Picture Placeholder 2">
            <a:extLst>
              <a:ext uri="{FF2B5EF4-FFF2-40B4-BE49-F238E27FC236}">
                <a16:creationId xmlns:a16="http://schemas.microsoft.com/office/drawing/2014/main" id="{0F230B75-4C18-D174-7BE0-EB606AF49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I"/>
          </a:p>
        </p:txBody>
      </p:sp>
      <p:sp>
        <p:nvSpPr>
          <p:cNvPr id="4" name="Text Placeholder 3">
            <a:extLst>
              <a:ext uri="{FF2B5EF4-FFF2-40B4-BE49-F238E27FC236}">
                <a16:creationId xmlns:a16="http://schemas.microsoft.com/office/drawing/2014/main" id="{AD4CE387-0356-10BB-79E9-9716008C5B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2DA6A4-9DBF-ABE3-E2D6-21372EF5098E}"/>
              </a:ext>
            </a:extLst>
          </p:cNvPr>
          <p:cNvSpPr>
            <a:spLocks noGrp="1"/>
          </p:cNvSpPr>
          <p:nvPr>
            <p:ph type="dt" sz="half" idx="10"/>
          </p:nvPr>
        </p:nvSpPr>
        <p:spPr/>
        <p:txBody>
          <a:bodyPr/>
          <a:lstStyle/>
          <a:p>
            <a:fld id="{512ABBCC-DA0C-40D4-8F0F-6EC847A1EBDD}" type="datetimeFigureOut">
              <a:rPr lang="en-FI" smtClean="0"/>
              <a:t>01/23/2023</a:t>
            </a:fld>
            <a:endParaRPr lang="en-FI"/>
          </a:p>
        </p:txBody>
      </p:sp>
      <p:sp>
        <p:nvSpPr>
          <p:cNvPr id="6" name="Footer Placeholder 5">
            <a:extLst>
              <a:ext uri="{FF2B5EF4-FFF2-40B4-BE49-F238E27FC236}">
                <a16:creationId xmlns:a16="http://schemas.microsoft.com/office/drawing/2014/main" id="{D3A96FEC-0CD8-7909-307C-535311C77DA1}"/>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617C62C2-6E34-19D4-490F-52366CEEF321}"/>
              </a:ext>
            </a:extLst>
          </p:cNvPr>
          <p:cNvSpPr>
            <a:spLocks noGrp="1"/>
          </p:cNvSpPr>
          <p:nvPr>
            <p:ph type="sldNum" sz="quarter" idx="12"/>
          </p:nvPr>
        </p:nvSpPr>
        <p:spPr/>
        <p:txBody>
          <a:bodyPr/>
          <a:lstStyle/>
          <a:p>
            <a:fld id="{AE45E0BC-8B30-41D9-8AE1-4F638559A135}" type="slidenum">
              <a:rPr lang="en-FI" smtClean="0"/>
              <a:t>‹#›</a:t>
            </a:fld>
            <a:endParaRPr lang="en-FI"/>
          </a:p>
        </p:txBody>
      </p:sp>
    </p:spTree>
    <p:extLst>
      <p:ext uri="{BB962C8B-B14F-4D97-AF65-F5344CB8AC3E}">
        <p14:creationId xmlns:p14="http://schemas.microsoft.com/office/powerpoint/2010/main" val="3413367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CE5636-23B5-9679-693C-F0E455603B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I"/>
          </a:p>
        </p:txBody>
      </p:sp>
      <p:sp>
        <p:nvSpPr>
          <p:cNvPr id="3" name="Text Placeholder 2">
            <a:extLst>
              <a:ext uri="{FF2B5EF4-FFF2-40B4-BE49-F238E27FC236}">
                <a16:creationId xmlns:a16="http://schemas.microsoft.com/office/drawing/2014/main" id="{2441D232-4522-6B46-BF26-8970C3FF87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I"/>
          </a:p>
        </p:txBody>
      </p:sp>
      <p:sp>
        <p:nvSpPr>
          <p:cNvPr id="4" name="Date Placeholder 3">
            <a:extLst>
              <a:ext uri="{FF2B5EF4-FFF2-40B4-BE49-F238E27FC236}">
                <a16:creationId xmlns:a16="http://schemas.microsoft.com/office/drawing/2014/main" id="{831091DB-CABB-A5FB-BBD7-19EF5E7F16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ABBCC-DA0C-40D4-8F0F-6EC847A1EBDD}" type="datetimeFigureOut">
              <a:rPr lang="en-FI" smtClean="0"/>
              <a:t>01/23/2023</a:t>
            </a:fld>
            <a:endParaRPr lang="en-FI"/>
          </a:p>
        </p:txBody>
      </p:sp>
      <p:sp>
        <p:nvSpPr>
          <p:cNvPr id="5" name="Footer Placeholder 4">
            <a:extLst>
              <a:ext uri="{FF2B5EF4-FFF2-40B4-BE49-F238E27FC236}">
                <a16:creationId xmlns:a16="http://schemas.microsoft.com/office/drawing/2014/main" id="{53E00E80-D12A-06C7-30F3-C42C9BC28A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I"/>
          </a:p>
        </p:txBody>
      </p:sp>
      <p:sp>
        <p:nvSpPr>
          <p:cNvPr id="6" name="Slide Number Placeholder 5">
            <a:extLst>
              <a:ext uri="{FF2B5EF4-FFF2-40B4-BE49-F238E27FC236}">
                <a16:creationId xmlns:a16="http://schemas.microsoft.com/office/drawing/2014/main" id="{96777362-38F9-6A0A-8657-67C370C224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5E0BC-8B30-41D9-8AE1-4F638559A135}" type="slidenum">
              <a:rPr lang="en-FI" smtClean="0"/>
              <a:t>‹#›</a:t>
            </a:fld>
            <a:endParaRPr lang="en-FI"/>
          </a:p>
        </p:txBody>
      </p:sp>
    </p:spTree>
    <p:extLst>
      <p:ext uri="{BB962C8B-B14F-4D97-AF65-F5344CB8AC3E}">
        <p14:creationId xmlns:p14="http://schemas.microsoft.com/office/powerpoint/2010/main" val="4105026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0.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EBC3A-9994-C0F1-E214-A64A53B6EB91}"/>
              </a:ext>
            </a:extLst>
          </p:cNvPr>
          <p:cNvSpPr>
            <a:spLocks noGrp="1"/>
          </p:cNvSpPr>
          <p:nvPr>
            <p:ph type="ctrTitle"/>
          </p:nvPr>
        </p:nvSpPr>
        <p:spPr/>
        <p:txBody>
          <a:bodyPr>
            <a:normAutofit fontScale="90000"/>
          </a:bodyPr>
          <a:lstStyle/>
          <a:p>
            <a:r>
              <a:rPr lang="en-US" dirty="0"/>
              <a:t>Fuel cells and hydrogen</a:t>
            </a:r>
            <a:br>
              <a:rPr lang="en-US" dirty="0"/>
            </a:br>
            <a:br>
              <a:rPr lang="en-US" dirty="0"/>
            </a:br>
            <a:r>
              <a:rPr lang="en-US" dirty="0"/>
              <a:t>Exercise 2</a:t>
            </a:r>
            <a:endParaRPr lang="en-FI" dirty="0"/>
          </a:p>
        </p:txBody>
      </p:sp>
      <p:sp>
        <p:nvSpPr>
          <p:cNvPr id="3" name="Subtitle 2">
            <a:extLst>
              <a:ext uri="{FF2B5EF4-FFF2-40B4-BE49-F238E27FC236}">
                <a16:creationId xmlns:a16="http://schemas.microsoft.com/office/drawing/2014/main" id="{70FABFF2-8D2F-7556-4E0F-CDBD83C01EF2}"/>
              </a:ext>
            </a:extLst>
          </p:cNvPr>
          <p:cNvSpPr>
            <a:spLocks noGrp="1"/>
          </p:cNvSpPr>
          <p:nvPr>
            <p:ph type="subTitle" idx="1"/>
          </p:nvPr>
        </p:nvSpPr>
        <p:spPr/>
        <p:txBody>
          <a:bodyPr/>
          <a:lstStyle/>
          <a:p>
            <a:endParaRPr lang="en-FI"/>
          </a:p>
        </p:txBody>
      </p:sp>
    </p:spTree>
    <p:extLst>
      <p:ext uri="{BB962C8B-B14F-4D97-AF65-F5344CB8AC3E}">
        <p14:creationId xmlns:p14="http://schemas.microsoft.com/office/powerpoint/2010/main" val="1766413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A3423-56E5-B68C-EFD1-8A94571B6544}"/>
              </a:ext>
            </a:extLst>
          </p:cNvPr>
          <p:cNvSpPr>
            <a:spLocks noGrp="1"/>
          </p:cNvSpPr>
          <p:nvPr>
            <p:ph type="title"/>
          </p:nvPr>
        </p:nvSpPr>
        <p:spPr/>
        <p:txBody>
          <a:bodyPr/>
          <a:lstStyle/>
          <a:p>
            <a:r>
              <a:rPr lang="en-US" dirty="0"/>
              <a:t>Problem 5</a:t>
            </a:r>
            <a:endParaRPr lang="en-FI" dirty="0"/>
          </a:p>
        </p:txBody>
      </p:sp>
      <p:sp>
        <p:nvSpPr>
          <p:cNvPr id="3" name="Content Placeholder 2">
            <a:extLst>
              <a:ext uri="{FF2B5EF4-FFF2-40B4-BE49-F238E27FC236}">
                <a16:creationId xmlns:a16="http://schemas.microsoft.com/office/drawing/2014/main" id="{C33B4839-6088-2DE1-A4E9-85C1FAD1B246}"/>
              </a:ext>
            </a:extLst>
          </p:cNvPr>
          <p:cNvSpPr>
            <a:spLocks noGrp="1"/>
          </p:cNvSpPr>
          <p:nvPr>
            <p:ph idx="1"/>
          </p:nvPr>
        </p:nvSpPr>
        <p:spPr/>
        <p:txBody>
          <a:bodyPr/>
          <a:lstStyle/>
          <a:p>
            <a:endParaRPr lang="en-FI"/>
          </a:p>
        </p:txBody>
      </p:sp>
      <p:pic>
        <p:nvPicPr>
          <p:cNvPr id="5" name="Picture 4">
            <a:extLst>
              <a:ext uri="{FF2B5EF4-FFF2-40B4-BE49-F238E27FC236}">
                <a16:creationId xmlns:a16="http://schemas.microsoft.com/office/drawing/2014/main" id="{8E115D3D-58FA-8CCB-CA44-F63F852CCC06}"/>
              </a:ext>
            </a:extLst>
          </p:cNvPr>
          <p:cNvPicPr>
            <a:picLocks noChangeAspect="1"/>
          </p:cNvPicPr>
          <p:nvPr/>
        </p:nvPicPr>
        <p:blipFill>
          <a:blip r:embed="rId2"/>
          <a:stretch>
            <a:fillRect/>
          </a:stretch>
        </p:blipFill>
        <p:spPr>
          <a:xfrm>
            <a:off x="838200" y="1825625"/>
            <a:ext cx="9024257" cy="3161987"/>
          </a:xfrm>
          <a:prstGeom prst="rect">
            <a:avLst/>
          </a:prstGeom>
        </p:spPr>
      </p:pic>
    </p:spTree>
    <p:extLst>
      <p:ext uri="{BB962C8B-B14F-4D97-AF65-F5344CB8AC3E}">
        <p14:creationId xmlns:p14="http://schemas.microsoft.com/office/powerpoint/2010/main" val="3619698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F1419-C271-8F67-3DA1-247461AD9105}"/>
              </a:ext>
            </a:extLst>
          </p:cNvPr>
          <p:cNvSpPr>
            <a:spLocks noGrp="1"/>
          </p:cNvSpPr>
          <p:nvPr>
            <p:ph type="title"/>
          </p:nvPr>
        </p:nvSpPr>
        <p:spPr/>
        <p:txBody>
          <a:bodyPr/>
          <a:lstStyle/>
          <a:p>
            <a:r>
              <a:rPr lang="en-US" dirty="0"/>
              <a:t>Problem 5</a:t>
            </a:r>
            <a:endParaRPr lang="en-FI" dirty="0"/>
          </a:p>
        </p:txBody>
      </p:sp>
      <p:sp>
        <p:nvSpPr>
          <p:cNvPr id="4" name="Rectangle 3">
            <a:extLst>
              <a:ext uri="{FF2B5EF4-FFF2-40B4-BE49-F238E27FC236}">
                <a16:creationId xmlns:a16="http://schemas.microsoft.com/office/drawing/2014/main" id="{02C67A94-C75A-E14F-5FF4-BFEF594DD642}"/>
              </a:ext>
            </a:extLst>
          </p:cNvPr>
          <p:cNvSpPr/>
          <p:nvPr/>
        </p:nvSpPr>
        <p:spPr>
          <a:xfrm>
            <a:off x="3063008" y="2262973"/>
            <a:ext cx="796954" cy="1711354"/>
          </a:xfrm>
          <a:prstGeom prst="rect">
            <a:avLst/>
          </a:prstGeom>
          <a:pattFill prst="wd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6" name="Rectangle 5">
            <a:extLst>
              <a:ext uri="{FF2B5EF4-FFF2-40B4-BE49-F238E27FC236}">
                <a16:creationId xmlns:a16="http://schemas.microsoft.com/office/drawing/2014/main" id="{03A6B1AF-E632-B4D1-D76A-212C0BE680F1}"/>
              </a:ext>
            </a:extLst>
          </p:cNvPr>
          <p:cNvSpPr/>
          <p:nvPr/>
        </p:nvSpPr>
        <p:spPr>
          <a:xfrm>
            <a:off x="3859962" y="2262973"/>
            <a:ext cx="796954" cy="1711354"/>
          </a:xfrm>
          <a:prstGeom prst="rect">
            <a:avLst/>
          </a:prstGeom>
          <a:pattFill prst="pct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7" name="Rectangle 6">
            <a:extLst>
              <a:ext uri="{FF2B5EF4-FFF2-40B4-BE49-F238E27FC236}">
                <a16:creationId xmlns:a16="http://schemas.microsoft.com/office/drawing/2014/main" id="{3F20CB0B-174C-3E40-F401-9915A1EFE70E}"/>
              </a:ext>
            </a:extLst>
          </p:cNvPr>
          <p:cNvSpPr/>
          <p:nvPr/>
        </p:nvSpPr>
        <p:spPr>
          <a:xfrm>
            <a:off x="2266054" y="2262973"/>
            <a:ext cx="796954" cy="1711354"/>
          </a:xfrm>
          <a:prstGeom prst="rect">
            <a:avLst/>
          </a:prstGeom>
          <a:pattFill prst="pct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8" name="TextBox 7">
            <a:extLst>
              <a:ext uri="{FF2B5EF4-FFF2-40B4-BE49-F238E27FC236}">
                <a16:creationId xmlns:a16="http://schemas.microsoft.com/office/drawing/2014/main" id="{7A154611-01D3-5699-59FA-A9B2FFC4F616}"/>
              </a:ext>
            </a:extLst>
          </p:cNvPr>
          <p:cNvSpPr txBox="1"/>
          <p:nvPr/>
        </p:nvSpPr>
        <p:spPr>
          <a:xfrm>
            <a:off x="2020718" y="1877400"/>
            <a:ext cx="1287625" cy="369332"/>
          </a:xfrm>
          <a:prstGeom prst="rect">
            <a:avLst/>
          </a:prstGeom>
          <a:noFill/>
        </p:spPr>
        <p:txBody>
          <a:bodyPr wrap="square" rtlCol="0">
            <a:spAutoFit/>
          </a:bodyPr>
          <a:lstStyle/>
          <a:p>
            <a:r>
              <a:rPr lang="en-US" dirty="0"/>
              <a:t>Anode</a:t>
            </a:r>
            <a:endParaRPr lang="en-FI" dirty="0"/>
          </a:p>
        </p:txBody>
      </p:sp>
      <p:sp>
        <p:nvSpPr>
          <p:cNvPr id="9" name="TextBox 8">
            <a:extLst>
              <a:ext uri="{FF2B5EF4-FFF2-40B4-BE49-F238E27FC236}">
                <a16:creationId xmlns:a16="http://schemas.microsoft.com/office/drawing/2014/main" id="{9966FDB9-5D88-063F-ECF1-1A51ADA0A46D}"/>
              </a:ext>
            </a:extLst>
          </p:cNvPr>
          <p:cNvSpPr txBox="1"/>
          <p:nvPr/>
        </p:nvSpPr>
        <p:spPr>
          <a:xfrm>
            <a:off x="2817672" y="1877400"/>
            <a:ext cx="1287625" cy="369332"/>
          </a:xfrm>
          <a:prstGeom prst="rect">
            <a:avLst/>
          </a:prstGeom>
          <a:noFill/>
        </p:spPr>
        <p:txBody>
          <a:bodyPr wrap="square" rtlCol="0">
            <a:spAutoFit/>
          </a:bodyPr>
          <a:lstStyle/>
          <a:p>
            <a:r>
              <a:rPr lang="en-US" dirty="0"/>
              <a:t>Electrolyte</a:t>
            </a:r>
            <a:endParaRPr lang="en-FI" dirty="0"/>
          </a:p>
        </p:txBody>
      </p:sp>
      <p:sp>
        <p:nvSpPr>
          <p:cNvPr id="10" name="TextBox 9">
            <a:extLst>
              <a:ext uri="{FF2B5EF4-FFF2-40B4-BE49-F238E27FC236}">
                <a16:creationId xmlns:a16="http://schemas.microsoft.com/office/drawing/2014/main" id="{109F3D91-34CB-4E6E-22BA-FE308BFAA9DB}"/>
              </a:ext>
            </a:extLst>
          </p:cNvPr>
          <p:cNvSpPr txBox="1"/>
          <p:nvPr/>
        </p:nvSpPr>
        <p:spPr>
          <a:xfrm>
            <a:off x="3859962" y="1885521"/>
            <a:ext cx="1287625" cy="369332"/>
          </a:xfrm>
          <a:prstGeom prst="rect">
            <a:avLst/>
          </a:prstGeom>
          <a:noFill/>
        </p:spPr>
        <p:txBody>
          <a:bodyPr wrap="square" rtlCol="0">
            <a:spAutoFit/>
          </a:bodyPr>
          <a:lstStyle/>
          <a:p>
            <a:r>
              <a:rPr lang="en-US" dirty="0"/>
              <a:t>Cathode</a:t>
            </a:r>
            <a:endParaRPr lang="en-FI" dirty="0"/>
          </a:p>
        </p:txBody>
      </p:sp>
      <p:sp>
        <p:nvSpPr>
          <p:cNvPr id="11" name="TextBox 10">
            <a:extLst>
              <a:ext uri="{FF2B5EF4-FFF2-40B4-BE49-F238E27FC236}">
                <a16:creationId xmlns:a16="http://schemas.microsoft.com/office/drawing/2014/main" id="{77B396BE-9025-1EB4-F4D8-C10AB0A331CA}"/>
              </a:ext>
            </a:extLst>
          </p:cNvPr>
          <p:cNvSpPr txBox="1"/>
          <p:nvPr/>
        </p:nvSpPr>
        <p:spPr>
          <a:xfrm>
            <a:off x="5254075" y="2044851"/>
            <a:ext cx="1380931" cy="738664"/>
          </a:xfrm>
          <a:prstGeom prst="rect">
            <a:avLst/>
          </a:prstGeom>
          <a:noFill/>
        </p:spPr>
        <p:txBody>
          <a:bodyPr wrap="square" rtlCol="0">
            <a:spAutoFit/>
          </a:bodyPr>
          <a:lstStyle/>
          <a:p>
            <a:r>
              <a:rPr lang="en-US" sz="1400" dirty="0"/>
              <a:t>Air:</a:t>
            </a:r>
          </a:p>
          <a:p>
            <a:r>
              <a:rPr lang="en-US" sz="1400" dirty="0"/>
              <a:t>0.21 O2</a:t>
            </a:r>
          </a:p>
          <a:p>
            <a:r>
              <a:rPr lang="en-US" sz="1400" dirty="0"/>
              <a:t>0. 79 other</a:t>
            </a:r>
          </a:p>
        </p:txBody>
      </p:sp>
      <p:cxnSp>
        <p:nvCxnSpPr>
          <p:cNvPr id="13" name="Straight Arrow Connector 12">
            <a:extLst>
              <a:ext uri="{FF2B5EF4-FFF2-40B4-BE49-F238E27FC236}">
                <a16:creationId xmlns:a16="http://schemas.microsoft.com/office/drawing/2014/main" id="{CDCBF87A-A17F-7318-751A-90C9FFC53210}"/>
              </a:ext>
            </a:extLst>
          </p:cNvPr>
          <p:cNvCxnSpPr>
            <a:cxnSpLocks/>
            <a:stCxn id="14" idx="1"/>
          </p:cNvCxnSpPr>
          <p:nvPr/>
        </p:nvCxnSpPr>
        <p:spPr>
          <a:xfrm flipH="1" flipV="1">
            <a:off x="4656916" y="2411173"/>
            <a:ext cx="484250" cy="30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Left Brace 13">
            <a:extLst>
              <a:ext uri="{FF2B5EF4-FFF2-40B4-BE49-F238E27FC236}">
                <a16:creationId xmlns:a16="http://schemas.microsoft.com/office/drawing/2014/main" id="{C7E69CE1-51EA-98B3-3F43-6241D98E67FF}"/>
              </a:ext>
            </a:extLst>
          </p:cNvPr>
          <p:cNvSpPr/>
          <p:nvPr/>
        </p:nvSpPr>
        <p:spPr>
          <a:xfrm>
            <a:off x="5141166" y="2044851"/>
            <a:ext cx="112909" cy="73866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FI"/>
          </a:p>
        </p:txBody>
      </p:sp>
      <p:sp>
        <p:nvSpPr>
          <p:cNvPr id="19" name="Left Brace 18">
            <a:extLst>
              <a:ext uri="{FF2B5EF4-FFF2-40B4-BE49-F238E27FC236}">
                <a16:creationId xmlns:a16="http://schemas.microsoft.com/office/drawing/2014/main" id="{6EA7A39A-A6C8-4B91-7455-6EC5A75487B8}"/>
              </a:ext>
            </a:extLst>
          </p:cNvPr>
          <p:cNvSpPr/>
          <p:nvPr/>
        </p:nvSpPr>
        <p:spPr>
          <a:xfrm>
            <a:off x="5147587" y="3242388"/>
            <a:ext cx="106488" cy="116954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FI"/>
          </a:p>
        </p:txBody>
      </p:sp>
      <p:cxnSp>
        <p:nvCxnSpPr>
          <p:cNvPr id="20" name="Straight Arrow Connector 19">
            <a:extLst>
              <a:ext uri="{FF2B5EF4-FFF2-40B4-BE49-F238E27FC236}">
                <a16:creationId xmlns:a16="http://schemas.microsoft.com/office/drawing/2014/main" id="{A9C7F2F6-2ED1-A0A5-8CE3-44095D437574}"/>
              </a:ext>
            </a:extLst>
          </p:cNvPr>
          <p:cNvCxnSpPr>
            <a:cxnSpLocks/>
            <a:endCxn id="19" idx="1"/>
          </p:cNvCxnSpPr>
          <p:nvPr/>
        </p:nvCxnSpPr>
        <p:spPr>
          <a:xfrm>
            <a:off x="4656916" y="3827161"/>
            <a:ext cx="490671"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7C6337FD-5C2E-FB8A-6198-0C8A7E1E2128}"/>
              </a:ext>
            </a:extLst>
          </p:cNvPr>
          <p:cNvSpPr txBox="1"/>
          <p:nvPr/>
        </p:nvSpPr>
        <p:spPr>
          <a:xfrm>
            <a:off x="5360564" y="3242385"/>
            <a:ext cx="2020892" cy="954107"/>
          </a:xfrm>
          <a:prstGeom prst="rect">
            <a:avLst/>
          </a:prstGeom>
          <a:noFill/>
        </p:spPr>
        <p:txBody>
          <a:bodyPr wrap="square" rtlCol="0">
            <a:spAutoFit/>
          </a:bodyPr>
          <a:lstStyle/>
          <a:p>
            <a:r>
              <a:rPr lang="en-US" sz="1400" dirty="0"/>
              <a:t>Humid, O2 depleted air:</a:t>
            </a:r>
          </a:p>
          <a:p>
            <a:r>
              <a:rPr lang="en-US" sz="1400" dirty="0"/>
              <a:t>&lt; 0.21 O2</a:t>
            </a:r>
          </a:p>
          <a:p>
            <a:r>
              <a:rPr lang="en-US" sz="1400" dirty="0"/>
              <a:t>0. 79 other</a:t>
            </a:r>
          </a:p>
          <a:p>
            <a:r>
              <a:rPr lang="en-US" sz="1400" dirty="0"/>
              <a:t>? H2O</a:t>
            </a:r>
          </a:p>
        </p:txBody>
      </p:sp>
      <p:cxnSp>
        <p:nvCxnSpPr>
          <p:cNvPr id="27" name="Straight Arrow Connector 26">
            <a:extLst>
              <a:ext uri="{FF2B5EF4-FFF2-40B4-BE49-F238E27FC236}">
                <a16:creationId xmlns:a16="http://schemas.microsoft.com/office/drawing/2014/main" id="{52179957-BE39-2935-B780-E8987DD32C8E}"/>
              </a:ext>
            </a:extLst>
          </p:cNvPr>
          <p:cNvCxnSpPr>
            <a:cxnSpLocks/>
          </p:cNvCxnSpPr>
          <p:nvPr/>
        </p:nvCxnSpPr>
        <p:spPr>
          <a:xfrm>
            <a:off x="1781804" y="2401328"/>
            <a:ext cx="490671"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ight Brace 27">
            <a:extLst>
              <a:ext uri="{FF2B5EF4-FFF2-40B4-BE49-F238E27FC236}">
                <a16:creationId xmlns:a16="http://schemas.microsoft.com/office/drawing/2014/main" id="{408978C3-6B61-F2BC-94FC-D34921E332EC}"/>
              </a:ext>
            </a:extLst>
          </p:cNvPr>
          <p:cNvSpPr/>
          <p:nvPr/>
        </p:nvSpPr>
        <p:spPr>
          <a:xfrm>
            <a:off x="1675316" y="2024747"/>
            <a:ext cx="96215" cy="793097"/>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FI"/>
          </a:p>
        </p:txBody>
      </p:sp>
      <p:sp>
        <p:nvSpPr>
          <p:cNvPr id="29" name="TextBox 28">
            <a:extLst>
              <a:ext uri="{FF2B5EF4-FFF2-40B4-BE49-F238E27FC236}">
                <a16:creationId xmlns:a16="http://schemas.microsoft.com/office/drawing/2014/main" id="{C60809EE-1DD7-5383-1738-7D072DC2499A}"/>
              </a:ext>
            </a:extLst>
          </p:cNvPr>
          <p:cNvSpPr txBox="1"/>
          <p:nvPr/>
        </p:nvSpPr>
        <p:spPr>
          <a:xfrm>
            <a:off x="607088" y="2157919"/>
            <a:ext cx="1380931" cy="523220"/>
          </a:xfrm>
          <a:prstGeom prst="rect">
            <a:avLst/>
          </a:prstGeom>
          <a:noFill/>
        </p:spPr>
        <p:txBody>
          <a:bodyPr wrap="square" rtlCol="0">
            <a:spAutoFit/>
          </a:bodyPr>
          <a:lstStyle/>
          <a:p>
            <a:pPr algn="ctr"/>
            <a:r>
              <a:rPr lang="en-US" sz="1400" dirty="0"/>
              <a:t>CH3OH</a:t>
            </a:r>
          </a:p>
          <a:p>
            <a:pPr algn="ctr"/>
            <a:r>
              <a:rPr lang="en-US" sz="1400" dirty="0"/>
              <a:t>H2O</a:t>
            </a:r>
          </a:p>
        </p:txBody>
      </p:sp>
      <p:sp>
        <p:nvSpPr>
          <p:cNvPr id="30" name="TextBox 29">
            <a:extLst>
              <a:ext uri="{FF2B5EF4-FFF2-40B4-BE49-F238E27FC236}">
                <a16:creationId xmlns:a16="http://schemas.microsoft.com/office/drawing/2014/main" id="{F2B9C8D8-2A36-6D29-A55A-C5E3816C06A6}"/>
              </a:ext>
            </a:extLst>
          </p:cNvPr>
          <p:cNvSpPr txBox="1"/>
          <p:nvPr/>
        </p:nvSpPr>
        <p:spPr>
          <a:xfrm>
            <a:off x="1810864" y="2387171"/>
            <a:ext cx="421961" cy="307777"/>
          </a:xfrm>
          <a:prstGeom prst="rect">
            <a:avLst/>
          </a:prstGeom>
          <a:noFill/>
        </p:spPr>
        <p:txBody>
          <a:bodyPr wrap="square" rtlCol="0">
            <a:spAutoFit/>
          </a:bodyPr>
          <a:lstStyle/>
          <a:p>
            <a:pPr algn="ctr"/>
            <a:r>
              <a:rPr lang="en-US" sz="1400" u="sng" dirty="0"/>
              <a:t>IN</a:t>
            </a:r>
          </a:p>
        </p:txBody>
      </p:sp>
      <p:sp>
        <p:nvSpPr>
          <p:cNvPr id="31" name="TextBox 30">
            <a:extLst>
              <a:ext uri="{FF2B5EF4-FFF2-40B4-BE49-F238E27FC236}">
                <a16:creationId xmlns:a16="http://schemas.microsoft.com/office/drawing/2014/main" id="{0545D6FA-4143-1BE1-F5E0-35952D6F61E2}"/>
              </a:ext>
            </a:extLst>
          </p:cNvPr>
          <p:cNvSpPr txBox="1"/>
          <p:nvPr/>
        </p:nvSpPr>
        <p:spPr>
          <a:xfrm>
            <a:off x="4713697" y="2401328"/>
            <a:ext cx="421961" cy="307777"/>
          </a:xfrm>
          <a:prstGeom prst="rect">
            <a:avLst/>
          </a:prstGeom>
          <a:noFill/>
        </p:spPr>
        <p:txBody>
          <a:bodyPr wrap="square" rtlCol="0">
            <a:spAutoFit/>
          </a:bodyPr>
          <a:lstStyle/>
          <a:p>
            <a:pPr algn="ctr"/>
            <a:r>
              <a:rPr lang="en-US" sz="1400" u="sng" dirty="0"/>
              <a:t>IN</a:t>
            </a:r>
          </a:p>
        </p:txBody>
      </p:sp>
      <p:sp>
        <p:nvSpPr>
          <p:cNvPr id="35" name="TextBox 34">
            <a:extLst>
              <a:ext uri="{FF2B5EF4-FFF2-40B4-BE49-F238E27FC236}">
                <a16:creationId xmlns:a16="http://schemas.microsoft.com/office/drawing/2014/main" id="{BCEE4191-5A3B-DE30-96D8-D04BBFDA2963}"/>
              </a:ext>
            </a:extLst>
          </p:cNvPr>
          <p:cNvSpPr txBox="1"/>
          <p:nvPr/>
        </p:nvSpPr>
        <p:spPr>
          <a:xfrm>
            <a:off x="4656916" y="3519384"/>
            <a:ext cx="603923" cy="307777"/>
          </a:xfrm>
          <a:prstGeom prst="rect">
            <a:avLst/>
          </a:prstGeom>
          <a:noFill/>
        </p:spPr>
        <p:txBody>
          <a:bodyPr wrap="square">
            <a:spAutoFit/>
          </a:bodyPr>
          <a:lstStyle/>
          <a:p>
            <a:r>
              <a:rPr lang="en-US" sz="1400" u="sng" dirty="0"/>
              <a:t>OUT</a:t>
            </a:r>
            <a:endParaRPr lang="en-FI" sz="1400" dirty="0"/>
          </a:p>
        </p:txBody>
      </p:sp>
      <p:sp>
        <p:nvSpPr>
          <p:cNvPr id="36" name="TextBox 35">
            <a:extLst>
              <a:ext uri="{FF2B5EF4-FFF2-40B4-BE49-F238E27FC236}">
                <a16:creationId xmlns:a16="http://schemas.microsoft.com/office/drawing/2014/main" id="{0355AF1A-A45D-BD97-1AEA-CBF26314A31F}"/>
              </a:ext>
            </a:extLst>
          </p:cNvPr>
          <p:cNvSpPr txBox="1"/>
          <p:nvPr/>
        </p:nvSpPr>
        <p:spPr>
          <a:xfrm>
            <a:off x="1769090" y="3365495"/>
            <a:ext cx="603923" cy="307777"/>
          </a:xfrm>
          <a:prstGeom prst="rect">
            <a:avLst/>
          </a:prstGeom>
          <a:noFill/>
        </p:spPr>
        <p:txBody>
          <a:bodyPr wrap="square">
            <a:spAutoFit/>
          </a:bodyPr>
          <a:lstStyle/>
          <a:p>
            <a:r>
              <a:rPr lang="en-US" sz="1400" u="sng" dirty="0"/>
              <a:t>OUT</a:t>
            </a:r>
            <a:endParaRPr lang="en-FI" sz="1400" dirty="0"/>
          </a:p>
        </p:txBody>
      </p:sp>
      <p:cxnSp>
        <p:nvCxnSpPr>
          <p:cNvPr id="37" name="Straight Arrow Connector 36">
            <a:extLst>
              <a:ext uri="{FF2B5EF4-FFF2-40B4-BE49-F238E27FC236}">
                <a16:creationId xmlns:a16="http://schemas.microsoft.com/office/drawing/2014/main" id="{EECE48D5-F003-B360-A50B-18391CF45381}"/>
              </a:ext>
            </a:extLst>
          </p:cNvPr>
          <p:cNvCxnSpPr>
            <a:cxnSpLocks/>
          </p:cNvCxnSpPr>
          <p:nvPr/>
        </p:nvCxnSpPr>
        <p:spPr>
          <a:xfrm flipH="1">
            <a:off x="1675316" y="3722448"/>
            <a:ext cx="59715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Right Brace 39">
            <a:extLst>
              <a:ext uri="{FF2B5EF4-FFF2-40B4-BE49-F238E27FC236}">
                <a16:creationId xmlns:a16="http://schemas.microsoft.com/office/drawing/2014/main" id="{B3F9EA30-E8EF-0DBB-F7B4-65D5706473A2}"/>
              </a:ext>
            </a:extLst>
          </p:cNvPr>
          <p:cNvSpPr/>
          <p:nvPr/>
        </p:nvSpPr>
        <p:spPr>
          <a:xfrm>
            <a:off x="1614493" y="3322889"/>
            <a:ext cx="96215" cy="793097"/>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FI"/>
          </a:p>
        </p:txBody>
      </p:sp>
      <p:sp>
        <p:nvSpPr>
          <p:cNvPr id="41" name="TextBox 40">
            <a:extLst>
              <a:ext uri="{FF2B5EF4-FFF2-40B4-BE49-F238E27FC236}">
                <a16:creationId xmlns:a16="http://schemas.microsoft.com/office/drawing/2014/main" id="{E6D990B3-E6AB-80CE-E9B9-D4F1FDBD541E}"/>
              </a:ext>
            </a:extLst>
          </p:cNvPr>
          <p:cNvSpPr txBox="1"/>
          <p:nvPr/>
        </p:nvSpPr>
        <p:spPr>
          <a:xfrm>
            <a:off x="599556" y="3365495"/>
            <a:ext cx="1380931" cy="738664"/>
          </a:xfrm>
          <a:prstGeom prst="rect">
            <a:avLst/>
          </a:prstGeom>
          <a:noFill/>
        </p:spPr>
        <p:txBody>
          <a:bodyPr wrap="square" rtlCol="0">
            <a:spAutoFit/>
          </a:bodyPr>
          <a:lstStyle/>
          <a:p>
            <a:pPr algn="ctr"/>
            <a:r>
              <a:rPr lang="en-US" sz="1400" dirty="0"/>
              <a:t>CH3OH</a:t>
            </a:r>
          </a:p>
          <a:p>
            <a:pPr algn="ctr"/>
            <a:r>
              <a:rPr lang="en-US" sz="1400" dirty="0"/>
              <a:t>H2O</a:t>
            </a:r>
          </a:p>
          <a:p>
            <a:pPr algn="ctr"/>
            <a:r>
              <a:rPr lang="en-US" sz="1400" dirty="0"/>
              <a:t>CO2</a:t>
            </a:r>
          </a:p>
        </p:txBody>
      </p:sp>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1AFACFF1-463C-C53C-E38E-9419DCCF0DD2}"/>
                  </a:ext>
                </a:extLst>
              </p:cNvPr>
              <p:cNvSpPr txBox="1"/>
              <p:nvPr/>
            </p:nvSpPr>
            <p:spPr>
              <a:xfrm>
                <a:off x="1257300" y="4472939"/>
                <a:ext cx="4838700" cy="2134623"/>
              </a:xfrm>
              <a:prstGeom prst="rect">
                <a:avLst/>
              </a:prstGeom>
              <a:noFill/>
            </p:spPr>
            <p:txBody>
              <a:bodyPr wrap="square" rtlCol="0">
                <a:spAutoFit/>
              </a:bodyPr>
              <a:lstStyle/>
              <a:p>
                <a:r>
                  <a:rPr lang="en-US" i="1" dirty="0"/>
                  <a:t>Fuel cell mass balance: (book eq. 2.129)</a:t>
                </a:r>
                <a:endParaRPr lang="en-US" b="0" i="1" dirty="0"/>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𝑖𝑛</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𝑛𝐹</m:t>
                          </m:r>
                        </m:den>
                      </m:f>
                    </m:oMath>
                  </m:oMathPara>
                </a14:m>
                <a:endParaRPr lang="en-US" dirty="0"/>
              </a:p>
              <a:p>
                <a:endParaRPr lang="en-US" dirty="0"/>
              </a:p>
              <a:p>
                <a:r>
                  <a:rPr lang="en-US" dirty="0"/>
                  <a:t>Stoichiometric factor (book eq. 2.123)</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𝑖𝑛</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sub>
                          </m:sSub>
                          <m:r>
                            <a:rPr lang="en-US" b="0" i="1" smtClean="0">
                              <a:latin typeface="Cambria Math" panose="02040503050406030204" pitchFamily="18" charset="0"/>
                            </a:rPr>
                            <m:t>,</m:t>
                          </m:r>
                          <m:r>
                            <a:rPr lang="en-US" b="0" i="1" smtClean="0">
                              <a:latin typeface="Cambria Math" panose="02040503050406030204" pitchFamily="18" charset="0"/>
                            </a:rPr>
                            <m:t>𝑟𝑒𝑎𝑐𝑡𝑒𝑑</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𝑖𝑛</m:t>
                              </m:r>
                            </m:sub>
                          </m:sSub>
                        </m:num>
                        <m:den>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𝑛𝐹</m:t>
                              </m:r>
                            </m:den>
                          </m:f>
                          <m:r>
                            <a:rPr lang="en-US" b="0" i="1" smtClean="0">
                              <a:latin typeface="Cambria Math" panose="02040503050406030204" pitchFamily="18" charset="0"/>
                            </a:rPr>
                            <m:t>)</m:t>
                          </m:r>
                        </m:den>
                      </m:f>
                    </m:oMath>
                  </m:oMathPara>
                </a14:m>
                <a:endParaRPr lang="en-FI" dirty="0"/>
              </a:p>
            </p:txBody>
          </p:sp>
        </mc:Choice>
        <mc:Fallback xmlns="">
          <p:sp>
            <p:nvSpPr>
              <p:cNvPr id="42" name="TextBox 41">
                <a:extLst>
                  <a:ext uri="{FF2B5EF4-FFF2-40B4-BE49-F238E27FC236}">
                    <a16:creationId xmlns:a16="http://schemas.microsoft.com/office/drawing/2014/main" id="{1AFACFF1-463C-C53C-E38E-9419DCCF0DD2}"/>
                  </a:ext>
                </a:extLst>
              </p:cNvPr>
              <p:cNvSpPr txBox="1">
                <a:spLocks noRot="1" noChangeAspect="1" noMove="1" noResize="1" noEditPoints="1" noAdjustHandles="1" noChangeArrowheads="1" noChangeShapeType="1" noTextEdit="1"/>
              </p:cNvSpPr>
              <p:nvPr/>
            </p:nvSpPr>
            <p:spPr>
              <a:xfrm>
                <a:off x="1257300" y="4472939"/>
                <a:ext cx="4838700" cy="2134623"/>
              </a:xfrm>
              <a:prstGeom prst="rect">
                <a:avLst/>
              </a:prstGeom>
              <a:blipFill>
                <a:blip r:embed="rId2"/>
                <a:stretch>
                  <a:fillRect l="-1008" t="-1714"/>
                </a:stretch>
              </a:blipFill>
            </p:spPr>
            <p:txBody>
              <a:bodyPr/>
              <a:lstStyle/>
              <a:p>
                <a:r>
                  <a:rPr lang="en-US">
                    <a:noFill/>
                  </a:rPr>
                  <a:t> </a:t>
                </a:r>
              </a:p>
            </p:txBody>
          </p:sp>
        </mc:Fallback>
      </mc:AlternateContent>
      <p:sp>
        <p:nvSpPr>
          <p:cNvPr id="43" name="TextBox 42">
            <a:extLst>
              <a:ext uri="{FF2B5EF4-FFF2-40B4-BE49-F238E27FC236}">
                <a16:creationId xmlns:a16="http://schemas.microsoft.com/office/drawing/2014/main" id="{96C4BBDA-00E8-A453-8C72-B6A75401C484}"/>
              </a:ext>
            </a:extLst>
          </p:cNvPr>
          <p:cNvSpPr txBox="1"/>
          <p:nvPr/>
        </p:nvSpPr>
        <p:spPr>
          <a:xfrm>
            <a:off x="5600700" y="4411936"/>
            <a:ext cx="4061460" cy="2031325"/>
          </a:xfrm>
          <a:prstGeom prst="rect">
            <a:avLst/>
          </a:prstGeom>
          <a:noFill/>
        </p:spPr>
        <p:txBody>
          <a:bodyPr wrap="square" rtlCol="0">
            <a:spAutoFit/>
          </a:bodyPr>
          <a:lstStyle/>
          <a:p>
            <a:pPr marL="285750" indent="-285750">
              <a:buFont typeface="Arial" panose="020B0604020202020204" pitchFamily="34" charset="0"/>
              <a:buChar char="•"/>
            </a:pPr>
            <a:r>
              <a:rPr lang="en-US" dirty="0"/>
              <a:t>Write out half reactions at anode and cathode to find out how many electrons are transferred for each chemical species (= n in fuel cell mass balance formula</a:t>
            </a:r>
          </a:p>
          <a:p>
            <a:pPr marL="285750" indent="-285750">
              <a:buFont typeface="Arial" panose="020B0604020202020204" pitchFamily="34" charset="0"/>
              <a:buChar char="•"/>
            </a:pPr>
            <a:r>
              <a:rPr lang="en-US" dirty="0"/>
              <a:t>We have no interest of H2O at the anode, only on the cathode side</a:t>
            </a:r>
          </a:p>
        </p:txBody>
      </p:sp>
    </p:spTree>
    <p:extLst>
      <p:ext uri="{BB962C8B-B14F-4D97-AF65-F5344CB8AC3E}">
        <p14:creationId xmlns:p14="http://schemas.microsoft.com/office/powerpoint/2010/main" val="2956061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B3508-0B97-9FE0-47CC-5FF2E9CA13FE}"/>
              </a:ext>
            </a:extLst>
          </p:cNvPr>
          <p:cNvSpPr>
            <a:spLocks noGrp="1"/>
          </p:cNvSpPr>
          <p:nvPr>
            <p:ph type="title"/>
          </p:nvPr>
        </p:nvSpPr>
        <p:spPr/>
        <p:txBody>
          <a:bodyPr/>
          <a:lstStyle/>
          <a:p>
            <a:r>
              <a:rPr lang="en-US" dirty="0"/>
              <a:t>Problem 5</a:t>
            </a:r>
            <a:endParaRPr lang="en-FI"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E4C36C3-6751-21D3-2C1F-E55E3C764708}"/>
                  </a:ext>
                </a:extLst>
              </p:cNvPr>
              <p:cNvSpPr>
                <a:spLocks noGrp="1"/>
              </p:cNvSpPr>
              <p:nvPr>
                <p:ph idx="1"/>
              </p:nvPr>
            </p:nvSpPr>
            <p:spPr>
              <a:xfrm>
                <a:off x="838200" y="1825625"/>
                <a:ext cx="10515600" cy="4565844"/>
              </a:xfrm>
            </p:spPr>
            <p:txBody>
              <a:bodyPr>
                <a:normAutofit lnSpcReduction="10000"/>
              </a:bodyPr>
              <a:lstStyle/>
              <a:p>
                <a:pPr marL="0" indent="0">
                  <a:buNone/>
                </a:pPr>
                <a:r>
                  <a:rPr lang="en-US" dirty="0"/>
                  <a:t>Reactions:</a:t>
                </a:r>
              </a:p>
              <a:p>
                <a:pPr marL="0" indent="0">
                  <a:buNone/>
                </a:pPr>
                <a:r>
                  <a:rPr lang="en-US" b="0" dirty="0"/>
                  <a:t>Anode: </a:t>
                </a:r>
                <a14:m>
                  <m:oMath xmlns:m="http://schemas.openxmlformats.org/officeDocument/2006/math">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3</m:t>
                        </m:r>
                      </m:sub>
                    </m:sSub>
                    <m:r>
                      <a:rPr lang="en-US" b="0" i="1" smtClean="0">
                        <a:latin typeface="Cambria Math" panose="02040503050406030204" pitchFamily="18" charset="0"/>
                      </a:rPr>
                      <m:t>𝑂𝐻</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2</m:t>
                        </m:r>
                      </m:sub>
                    </m:sSub>
                    <m:r>
                      <a:rPr lang="en-US" b="0" i="1" smtClean="0">
                        <a:latin typeface="Cambria Math" panose="02040503050406030204" pitchFamily="18" charset="0"/>
                      </a:rPr>
                      <m:t>𝑂</m:t>
                    </m:r>
                    <m:r>
                      <a:rPr lang="en-US" b="0" i="1" smtClean="0">
                        <a:latin typeface="Cambria Math" panose="02040503050406030204" pitchFamily="18" charset="0"/>
                      </a:rPr>
                      <m:t>→</m:t>
                    </m:r>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r>
                      <a:rPr lang="en-US" b="0" i="1" smtClean="0">
                        <a:latin typeface="Cambria Math" panose="02040503050406030204" pitchFamily="18" charset="0"/>
                      </a:rPr>
                      <m:t>+6 </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𝐻</m:t>
                        </m:r>
                      </m:e>
                      <m:sup>
                        <m:r>
                          <a:rPr lang="en-US" b="0" i="1" smtClean="0">
                            <a:latin typeface="Cambria Math" panose="02040503050406030204" pitchFamily="18" charset="0"/>
                          </a:rPr>
                          <m:t>+</m:t>
                        </m:r>
                      </m:sup>
                    </m:sSup>
                    <m:r>
                      <a:rPr lang="en-US" b="0" i="1" smtClean="0">
                        <a:latin typeface="Cambria Math" panose="02040503050406030204" pitchFamily="18" charset="0"/>
                      </a:rPr>
                      <m:t>+6 </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m:t>
                        </m:r>
                      </m:sup>
                    </m:sSup>
                  </m:oMath>
                </a14:m>
                <a:endParaRPr lang="en-US" dirty="0"/>
              </a:p>
              <a:p>
                <a:pPr marL="0" indent="0">
                  <a:buNone/>
                </a:pPr>
                <a:r>
                  <a:rPr lang="en-US" dirty="0"/>
                  <a:t>Cathode: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3</m:t>
                        </m:r>
                      </m:num>
                      <m:den>
                        <m:r>
                          <a:rPr lang="en-US" b="0" i="1" smtClean="0">
                            <a:latin typeface="Cambria Math" panose="02040503050406030204" pitchFamily="18" charset="0"/>
                          </a:rPr>
                          <m:t>2</m:t>
                        </m:r>
                      </m:den>
                    </m:f>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r>
                          <a:rPr lang="en-US" b="0" i="1" smtClean="0">
                            <a:latin typeface="Cambria Math" panose="02040503050406030204" pitchFamily="18" charset="0"/>
                          </a:rPr>
                          <m:t>+4 </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𝐻</m:t>
                            </m:r>
                          </m:e>
                          <m:sup>
                            <m:r>
                              <a:rPr lang="en-US" b="0" i="1" smtClean="0">
                                <a:latin typeface="Cambria Math" panose="02040503050406030204" pitchFamily="18" charset="0"/>
                              </a:rPr>
                              <m:t>+</m:t>
                            </m:r>
                          </m:sup>
                        </m:sSup>
                        <m:r>
                          <a:rPr lang="en-US" b="0" i="1" smtClean="0">
                            <a:latin typeface="Cambria Math" panose="02040503050406030204" pitchFamily="18" charset="0"/>
                          </a:rPr>
                          <m:t>+4</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m:t>
                            </m:r>
                          </m:sup>
                        </m:sSup>
                        <m:r>
                          <a:rPr lang="en-US" b="0" i="1" smtClean="0">
                            <a:latin typeface="Cambria Math" panose="02040503050406030204" pitchFamily="18" charset="0"/>
                          </a:rPr>
                          <m:t>→2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2</m:t>
                            </m:r>
                          </m:sub>
                        </m:sSub>
                        <m:r>
                          <a:rPr lang="en-US" b="0" i="1" smtClean="0">
                            <a:latin typeface="Cambria Math" panose="02040503050406030204" pitchFamily="18" charset="0"/>
                          </a:rPr>
                          <m:t>𝑂</m:t>
                        </m:r>
                      </m:e>
                    </m:d>
                  </m:oMath>
                </a14:m>
                <a:endParaRPr lang="en-US" b="0" dirty="0"/>
              </a:p>
              <a:p>
                <a:pPr marL="0" indent="0">
                  <a:buNone/>
                </a:pPr>
                <a:r>
                  <a:rPr lang="en-US" dirty="0"/>
                  <a:t>Moles of electrons transferred per moles of reactant consumed or products produced (=n):</a:t>
                </a:r>
              </a:p>
              <a:p>
                <a:pPr marL="0" indent="0">
                  <a:buNone/>
                </a:pPr>
                <a:r>
                  <a:rPr lang="en-US" b="0" dirty="0"/>
                  <a:t>	</a:t>
                </a:r>
                <a14:m>
                  <m:oMath xmlns:m="http://schemas.openxmlformats.org/officeDocument/2006/math">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3</m:t>
                        </m:r>
                      </m:sub>
                    </m:sSub>
                    <m:r>
                      <a:rPr lang="en-US" b="0" i="1" smtClean="0">
                        <a:latin typeface="Cambria Math" panose="02040503050406030204" pitchFamily="18" charset="0"/>
                      </a:rPr>
                      <m:t>𝑂𝐻</m:t>
                    </m:r>
                    <m:r>
                      <a:rPr lang="en-US" b="0" i="1" smtClean="0">
                        <a:latin typeface="Cambria Math" panose="02040503050406030204" pitchFamily="18" charset="0"/>
                      </a:rPr>
                      <m:t>, </m:t>
                    </m:r>
                    <m:r>
                      <a:rPr lang="en-US" b="0" i="1" smtClean="0">
                        <a:latin typeface="Cambria Math" panose="02040503050406030204" pitchFamily="18" charset="0"/>
                      </a:rPr>
                      <m:t>𝑛</m:t>
                    </m:r>
                    <m:r>
                      <a:rPr lang="en-US" b="0" i="1" smtClean="0">
                        <a:latin typeface="Cambria Math" panose="02040503050406030204" pitchFamily="18" charset="0"/>
                      </a:rPr>
                      <m:t>=6</m:t>
                    </m:r>
                  </m:oMath>
                </a14:m>
                <a:endParaRPr lang="en-US" b="0" dirty="0"/>
              </a:p>
              <a:p>
                <a:pPr marL="0" indent="0">
                  <a:buNone/>
                </a:pPr>
                <a:r>
                  <a:rPr lang="en-US" b="0" dirty="0"/>
                  <a:t>	</a:t>
                </a:r>
                <a14:m>
                  <m:oMath xmlns:m="http://schemas.openxmlformats.org/officeDocument/2006/math">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=6</m:t>
                    </m:r>
                  </m:oMath>
                </a14:m>
                <a:endParaRPr lang="en-US" b="0" dirty="0"/>
              </a:p>
              <a:p>
                <a:pPr marL="0" indent="0">
                  <a:buNone/>
                </a:pPr>
                <a:r>
                  <a:rPr lang="en-US" b="0"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r>
                      <a:rPr lang="en-US" b="0" i="1" smtClean="0">
                        <a:latin typeface="Cambria Math" panose="02040503050406030204" pitchFamily="18" charset="0"/>
                      </a:rPr>
                      <m:t>, </m:t>
                    </m:r>
                    <m:r>
                      <a:rPr lang="en-US" b="0" i="1" smtClean="0">
                        <a:latin typeface="Cambria Math" panose="02040503050406030204" pitchFamily="18" charset="0"/>
                      </a:rPr>
                      <m:t>𝑛</m:t>
                    </m:r>
                    <m:r>
                      <a:rPr lang="en-US" b="0" i="1" smtClean="0">
                        <a:latin typeface="Cambria Math" panose="02040503050406030204" pitchFamily="18" charset="0"/>
                      </a:rPr>
                      <m:t>=4</m:t>
                    </m:r>
                  </m:oMath>
                </a14:m>
                <a:endParaRPr lang="en-US" b="0" i="1" dirty="0">
                  <a:latin typeface="Cambria Math" panose="02040503050406030204" pitchFamily="18" charset="0"/>
                </a:endParaRPr>
              </a:p>
              <a:p>
                <a:pPr marL="0" indent="0">
                  <a:buNone/>
                </a:pPr>
                <a:r>
                  <a:rPr lang="en-US" b="0"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2</m:t>
                        </m:r>
                      </m:sub>
                    </m:sSub>
                    <m:r>
                      <a:rPr lang="en-US" b="0" i="1" smtClean="0">
                        <a:latin typeface="Cambria Math" panose="02040503050406030204" pitchFamily="18" charset="0"/>
                      </a:rPr>
                      <m:t>𝑂</m:t>
                    </m:r>
                    <m:r>
                      <a:rPr lang="en-US" b="0" i="1" smtClean="0">
                        <a:latin typeface="Cambria Math" panose="02040503050406030204" pitchFamily="18" charset="0"/>
                      </a:rPr>
                      <m:t>, </m:t>
                    </m:r>
                    <m:r>
                      <a:rPr lang="en-US" b="0" i="1" smtClean="0">
                        <a:latin typeface="Cambria Math" panose="02040503050406030204" pitchFamily="18" charset="0"/>
                      </a:rPr>
                      <m:t>𝑛</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2</m:t>
                        </m:r>
                      </m:den>
                    </m:f>
                    <m:r>
                      <a:rPr lang="en-US" b="0" i="1" smtClean="0">
                        <a:latin typeface="Cambria Math" panose="02040503050406030204" pitchFamily="18" charset="0"/>
                      </a:rPr>
                      <m:t>=2</m:t>
                    </m:r>
                  </m:oMath>
                </a14:m>
                <a:endParaRPr lang="en-US" b="0" dirty="0"/>
              </a:p>
              <a:p>
                <a:pPr marL="0" indent="0">
                  <a:buNone/>
                </a:pPr>
                <a:endParaRPr lang="en-US" b="0" dirty="0"/>
              </a:p>
              <a:p>
                <a:pPr marL="0" indent="0">
                  <a:buNone/>
                </a:pPr>
                <a:endParaRPr lang="en-US" b="0" dirty="0"/>
              </a:p>
            </p:txBody>
          </p:sp>
        </mc:Choice>
        <mc:Fallback xmlns="">
          <p:sp>
            <p:nvSpPr>
              <p:cNvPr id="3" name="Content Placeholder 2">
                <a:extLst>
                  <a:ext uri="{FF2B5EF4-FFF2-40B4-BE49-F238E27FC236}">
                    <a16:creationId xmlns:a16="http://schemas.microsoft.com/office/drawing/2014/main" id="{AE4C36C3-6751-21D3-2C1F-E55E3C764708}"/>
                  </a:ext>
                </a:extLst>
              </p:cNvPr>
              <p:cNvSpPr>
                <a:spLocks noGrp="1" noRot="1" noChangeAspect="1" noMove="1" noResize="1" noEditPoints="1" noAdjustHandles="1" noChangeArrowheads="1" noChangeShapeType="1" noTextEdit="1"/>
              </p:cNvSpPr>
              <p:nvPr>
                <p:ph idx="1"/>
              </p:nvPr>
            </p:nvSpPr>
            <p:spPr>
              <a:xfrm>
                <a:off x="838200" y="1825625"/>
                <a:ext cx="10515600" cy="4565844"/>
              </a:xfrm>
              <a:blipFill>
                <a:blip r:embed="rId2"/>
                <a:stretch>
                  <a:fillRect l="-1217" t="-2937"/>
                </a:stretch>
              </a:blipFill>
            </p:spPr>
            <p:txBody>
              <a:bodyPr/>
              <a:lstStyle/>
              <a:p>
                <a:r>
                  <a:rPr lang="en-FI">
                    <a:noFill/>
                  </a:rPr>
                  <a:t> </a:t>
                </a:r>
              </a:p>
            </p:txBody>
          </p:sp>
        </mc:Fallback>
      </mc:AlternateContent>
    </p:spTree>
    <p:extLst>
      <p:ext uri="{BB962C8B-B14F-4D97-AF65-F5344CB8AC3E}">
        <p14:creationId xmlns:p14="http://schemas.microsoft.com/office/powerpoint/2010/main" val="1918307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C1A03-5ECD-DF4D-F9D0-A172FF8BE297}"/>
              </a:ext>
            </a:extLst>
          </p:cNvPr>
          <p:cNvSpPr>
            <a:spLocks noGrp="1"/>
          </p:cNvSpPr>
          <p:nvPr>
            <p:ph type="title"/>
          </p:nvPr>
        </p:nvSpPr>
        <p:spPr/>
        <p:txBody>
          <a:bodyPr/>
          <a:lstStyle/>
          <a:p>
            <a:r>
              <a:rPr lang="en-US" dirty="0"/>
              <a:t>Problem 5</a:t>
            </a:r>
            <a:endParaRPr lang="en-FI"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49FA9EB-87A0-D92C-1A96-D18E5E7EA987}"/>
                  </a:ext>
                </a:extLst>
              </p:cNvPr>
              <p:cNvSpPr>
                <a:spLocks noGrp="1"/>
              </p:cNvSpPr>
              <p:nvPr>
                <p:ph idx="1"/>
              </p:nvPr>
            </p:nvSpPr>
            <p:spPr>
              <a:xfrm>
                <a:off x="838200" y="1825625"/>
                <a:ext cx="10515600" cy="4667250"/>
              </a:xfrm>
            </p:spPr>
            <p:txBody>
              <a:bodyPr>
                <a:normAutofit fontScale="92500"/>
              </a:bodyPr>
              <a:lstStyle/>
              <a:p>
                <a:pPr marL="0" indent="0">
                  <a:lnSpc>
                    <a:spcPct val="100000"/>
                  </a:lnSpc>
                  <a:buNone/>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4</m:t>
                              </m:r>
                            </m:sub>
                          </m:sSub>
                          <m:r>
                            <a:rPr lang="en-US" b="0" i="1" smtClean="0">
                              <a:latin typeface="Cambria Math" panose="02040503050406030204" pitchFamily="18" charset="0"/>
                            </a:rPr>
                            <m:t>𝑂𝐻</m:t>
                          </m:r>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4</m:t>
                              </m:r>
                            </m:sub>
                          </m:sSub>
                          <m:r>
                            <a:rPr lang="en-US" b="0" i="1" smtClean="0">
                              <a:latin typeface="Cambria Math" panose="02040503050406030204" pitchFamily="18" charset="0"/>
                            </a:rPr>
                            <m:t>𝑂𝐻</m:t>
                          </m:r>
                          <m:r>
                            <a:rPr lang="en-US" b="0" i="1" smtClean="0">
                              <a:latin typeface="Cambria Math" panose="02040503050406030204" pitchFamily="18" charset="0"/>
                            </a:rPr>
                            <m:t>,</m:t>
                          </m:r>
                          <m:r>
                            <a:rPr lang="en-US" b="0" i="1" smtClean="0">
                              <a:latin typeface="Cambria Math" panose="02040503050406030204" pitchFamily="18" charset="0"/>
                            </a:rPr>
                            <m:t>𝑖𝑛</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6</m:t>
                          </m:r>
                          <m:r>
                            <a:rPr lang="en-US" b="0" i="1" smtClean="0">
                              <a:latin typeface="Cambria Math" panose="02040503050406030204" pitchFamily="18" charset="0"/>
                            </a:rPr>
                            <m:t>𝐹</m:t>
                          </m:r>
                        </m:den>
                      </m:f>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6</m:t>
                          </m:r>
                          <m:r>
                            <a:rPr lang="en-US" b="0" i="1" smtClean="0">
                              <a:latin typeface="Cambria Math" panose="02040503050406030204" pitchFamily="18" charset="0"/>
                            </a:rPr>
                            <m:t>𝐹</m:t>
                          </m:r>
                        </m:den>
                      </m:f>
                    </m:oMath>
                  </m:oMathPara>
                </a14:m>
                <a:endParaRPr lang="en-US" dirty="0"/>
              </a:p>
              <a:p>
                <a:pPr marL="0" indent="0">
                  <a:lnSpc>
                    <a:spcPct val="100000"/>
                  </a:lnSpc>
                  <a:buNone/>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𝑖𝑛</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6</m:t>
                          </m:r>
                          <m:r>
                            <a:rPr lang="en-US" b="0" i="1" smtClean="0">
                              <a:latin typeface="Cambria Math" panose="02040503050406030204" pitchFamily="18" charset="0"/>
                            </a:rPr>
                            <m:t>𝐹</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6</m:t>
                          </m:r>
                          <m:r>
                            <a:rPr lang="en-US" b="0" i="1" smtClean="0">
                              <a:latin typeface="Cambria Math" panose="02040503050406030204" pitchFamily="18" charset="0"/>
                            </a:rPr>
                            <m:t>𝐹</m:t>
                          </m:r>
                        </m:den>
                      </m:f>
                    </m:oMath>
                  </m:oMathPara>
                </a14:m>
                <a:endParaRPr lang="en-US" dirty="0"/>
              </a:p>
              <a:p>
                <a:pPr marL="0" indent="0">
                  <a:lnSpc>
                    <a:spcPct val="100000"/>
                  </a:lnSpc>
                  <a:buNone/>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2</m:t>
                              </m:r>
                            </m:sub>
                          </m:sSub>
                          <m:r>
                            <a:rPr lang="en-US" b="0" i="1" smtClean="0">
                              <a:latin typeface="Cambria Math" panose="02040503050406030204" pitchFamily="18" charset="0"/>
                            </a:rPr>
                            <m:t>𝑂</m:t>
                          </m:r>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2</m:t>
                              </m:r>
                            </m:sub>
                          </m:sSub>
                          <m:r>
                            <a:rPr lang="en-US" b="0" i="1" smtClean="0">
                              <a:latin typeface="Cambria Math" panose="02040503050406030204" pitchFamily="18" charset="0"/>
                            </a:rPr>
                            <m:t>𝑂</m:t>
                          </m:r>
                          <m:r>
                            <a:rPr lang="en-US" b="0" i="1" smtClean="0">
                              <a:latin typeface="Cambria Math" panose="02040503050406030204" pitchFamily="18" charset="0"/>
                            </a:rPr>
                            <m:t>,</m:t>
                          </m:r>
                          <m:r>
                            <a:rPr lang="en-US" b="0" i="1" smtClean="0">
                              <a:latin typeface="Cambria Math" panose="02040503050406030204" pitchFamily="18" charset="0"/>
                            </a:rPr>
                            <m:t>𝑖𝑛</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2</m:t>
                          </m:r>
                          <m:r>
                            <a:rPr lang="en-US" b="0" i="1" smtClean="0">
                              <a:latin typeface="Cambria Math" panose="02040503050406030204" pitchFamily="18" charset="0"/>
                            </a:rPr>
                            <m:t>𝐹</m:t>
                          </m:r>
                        </m:den>
                      </m:f>
                      <m:r>
                        <a:rPr lang="en-US" b="0" i="1" smtClean="0">
                          <a:latin typeface="Cambria Math" panose="02040503050406030204" pitchFamily="18" charset="0"/>
                        </a:rPr>
                        <m:t>=0+</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2</m:t>
                          </m:r>
                          <m:r>
                            <a:rPr lang="en-US" b="0" i="1" smtClean="0">
                              <a:latin typeface="Cambria Math" panose="02040503050406030204" pitchFamily="18" charset="0"/>
                            </a:rPr>
                            <m:t>𝐹</m:t>
                          </m:r>
                        </m:den>
                      </m:f>
                    </m:oMath>
                  </m:oMathPara>
                </a14:m>
                <a:endParaRPr lang="en-US" b="0" dirty="0"/>
              </a:p>
              <a:p>
                <a:pPr marL="0" indent="0">
                  <a:lnSpc>
                    <a:spcPct val="100000"/>
                  </a:lnSpc>
                  <a:buNone/>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𝑖𝑛</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4</m:t>
                          </m:r>
                          <m:r>
                            <a:rPr lang="en-US" b="0" i="1" smtClean="0">
                              <a:latin typeface="Cambria Math" panose="02040503050406030204" pitchFamily="18" charset="0"/>
                            </a:rPr>
                            <m:t>𝐹</m:t>
                          </m:r>
                        </m:den>
                      </m:f>
                      <m:r>
                        <a:rPr lang="en-US" b="0" i="1" smtClean="0">
                          <a:latin typeface="Cambria Math" panose="02040503050406030204" pitchFamily="18" charset="0"/>
                        </a:rPr>
                        <m:t>=0.21</m:t>
                      </m:r>
                      <m:r>
                        <a:rPr lang="en-US" b="0" i="1" smtClean="0">
                          <a:latin typeface="Cambria Math" panose="02040503050406030204" pitchFamily="18" charset="0"/>
                        </a:rPr>
                        <m:t>𝑦</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4</m:t>
                          </m:r>
                          <m:r>
                            <a:rPr lang="en-US" b="0" i="1" smtClean="0">
                              <a:latin typeface="Cambria Math" panose="02040503050406030204" pitchFamily="18" charset="0"/>
                            </a:rPr>
                            <m:t>𝐹</m:t>
                          </m:r>
                        </m:den>
                      </m:f>
                    </m:oMath>
                  </m:oMathPara>
                </a14:m>
                <a:endParaRPr lang="en-US" b="0" dirty="0"/>
              </a:p>
              <a:p>
                <a:pPr marL="0" indent="0">
                  <a:lnSpc>
                    <a:spcPct val="100000"/>
                  </a:lnSpc>
                  <a:buNone/>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𝑎𝑖𝑟</m:t>
                          </m:r>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2</m:t>
                              </m:r>
                            </m:sub>
                          </m:sSub>
                          <m:r>
                            <a:rPr lang="en-US" b="0" i="1" smtClean="0">
                              <a:latin typeface="Cambria Math" panose="02040503050406030204" pitchFamily="18" charset="0"/>
                            </a:rPr>
                            <m:t>𝑂</m:t>
                          </m:r>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𝑜𝑡h𝑒𝑟</m:t>
                          </m:r>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2</m:t>
                          </m:r>
                          <m:r>
                            <a:rPr lang="en-US" b="0" i="1" smtClean="0">
                              <a:latin typeface="Cambria Math" panose="02040503050406030204" pitchFamily="18" charset="0"/>
                            </a:rPr>
                            <m:t>𝐹</m:t>
                          </m:r>
                        </m:den>
                      </m:f>
                      <m:r>
                        <a:rPr lang="en-US" b="0" i="1" smtClean="0">
                          <a:latin typeface="Cambria Math" panose="02040503050406030204" pitchFamily="18" charset="0"/>
                        </a:rPr>
                        <m:t>+0.79</m:t>
                      </m:r>
                      <m:r>
                        <a:rPr lang="en-US" b="0" i="1" smtClean="0">
                          <a:latin typeface="Cambria Math" panose="02040503050406030204" pitchFamily="18" charset="0"/>
                        </a:rPr>
                        <m:t>𝑦</m:t>
                      </m:r>
                      <m:r>
                        <a:rPr lang="en-US" b="0" i="1" smtClean="0">
                          <a:latin typeface="Cambria Math" panose="02040503050406030204" pitchFamily="18" charset="0"/>
                        </a:rPr>
                        <m:t>+0.21</m:t>
                      </m:r>
                      <m:r>
                        <a:rPr lang="en-US" b="0" i="1" smtClean="0">
                          <a:latin typeface="Cambria Math" panose="02040503050406030204" pitchFamily="18" charset="0"/>
                        </a:rPr>
                        <m:t>𝑦</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4</m:t>
                          </m:r>
                          <m:r>
                            <a:rPr lang="en-US" b="0" i="1" smtClean="0">
                              <a:latin typeface="Cambria Math" panose="02040503050406030204" pitchFamily="18" charset="0"/>
                            </a:rPr>
                            <m:t>𝐹</m:t>
                          </m:r>
                        </m:den>
                      </m:f>
                    </m:oMath>
                  </m:oMathPara>
                </a14:m>
                <a:endParaRPr lang="en-US" dirty="0"/>
              </a:p>
              <a:p>
                <a:pPr marL="0" indent="0">
                  <a:lnSpc>
                    <a:spcPct val="100000"/>
                  </a:lnSpc>
                  <a:buNone/>
                </a:pPr>
                <a:r>
                  <a:rPr lang="en-US" b="0" dirty="0"/>
                  <a:t>						   </a:t>
                </a:r>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4</m:t>
                        </m:r>
                        <m:r>
                          <a:rPr lang="en-US" b="0" i="1" smtClean="0">
                            <a:latin typeface="Cambria Math" panose="02040503050406030204" pitchFamily="18" charset="0"/>
                          </a:rPr>
                          <m:t>𝐹</m:t>
                        </m:r>
                      </m:den>
                    </m:f>
                    <m:r>
                      <a:rPr lang="en-US" b="0" i="1" smtClean="0">
                        <a:latin typeface="Cambria Math" panose="02040503050406030204" pitchFamily="18" charset="0"/>
                      </a:rPr>
                      <m:t> </m:t>
                    </m:r>
                  </m:oMath>
                </a14:m>
                <a:endParaRPr lang="en-US" b="0" dirty="0"/>
              </a:p>
              <a:p>
                <a:pPr marL="0" indent="0">
                  <a:lnSpc>
                    <a:spcPct val="100000"/>
                  </a:lnSpc>
                  <a:buNone/>
                </a:pPr>
                <a:endParaRPr lang="en-FI" dirty="0"/>
              </a:p>
            </p:txBody>
          </p:sp>
        </mc:Choice>
        <mc:Fallback xmlns="">
          <p:sp>
            <p:nvSpPr>
              <p:cNvPr id="3" name="Content Placeholder 2">
                <a:extLst>
                  <a:ext uri="{FF2B5EF4-FFF2-40B4-BE49-F238E27FC236}">
                    <a16:creationId xmlns:a16="http://schemas.microsoft.com/office/drawing/2014/main" id="{349FA9EB-87A0-D92C-1A96-D18E5E7EA987}"/>
                  </a:ext>
                </a:extLst>
              </p:cNvPr>
              <p:cNvSpPr>
                <a:spLocks noGrp="1" noRot="1" noChangeAspect="1" noMove="1" noResize="1" noEditPoints="1" noAdjustHandles="1" noChangeArrowheads="1" noChangeShapeType="1" noTextEdit="1"/>
              </p:cNvSpPr>
              <p:nvPr>
                <p:ph idx="1"/>
              </p:nvPr>
            </p:nvSpPr>
            <p:spPr>
              <a:xfrm>
                <a:off x="838200" y="1825625"/>
                <a:ext cx="10515600" cy="4667250"/>
              </a:xfrm>
              <a:blipFill>
                <a:blip r:embed="rId2"/>
                <a:stretch>
                  <a:fillRect/>
                </a:stretch>
              </a:blipFill>
            </p:spPr>
            <p:txBody>
              <a:bodyPr/>
              <a:lstStyle/>
              <a:p>
                <a:r>
                  <a:rPr lang="en-FI">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4DB0AD2-D643-D1CA-AB94-238453C51B75}"/>
                  </a:ext>
                </a:extLst>
              </p:cNvPr>
              <p:cNvSpPr txBox="1"/>
              <p:nvPr/>
            </p:nvSpPr>
            <p:spPr>
              <a:xfrm>
                <a:off x="7070272" y="662614"/>
                <a:ext cx="4838700" cy="1163011"/>
              </a:xfrm>
              <a:prstGeom prst="rect">
                <a:avLst/>
              </a:prstGeom>
              <a:noFill/>
            </p:spPr>
            <p:txBody>
              <a:bodyPr wrap="square" rtlCol="0">
                <a:spAutoFit/>
              </a:bodyPr>
              <a:lstStyle/>
              <a:p>
                <a:r>
                  <a:rPr lang="en-US" i="1" dirty="0"/>
                  <a:t>Fuel cell mass balance: (book eq. 2.129)</a:t>
                </a:r>
                <a:endParaRPr lang="en-US" b="0" i="1" dirty="0"/>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𝑐h𝑒𝑚</m:t>
                          </m:r>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𝑛𝐹</m:t>
                          </m:r>
                        </m:den>
                      </m:f>
                    </m:oMath>
                  </m:oMathPara>
                </a14:m>
                <a:endParaRPr lang="en-US" dirty="0"/>
              </a:p>
              <a:p>
                <a:endParaRPr lang="en-US" dirty="0"/>
              </a:p>
            </p:txBody>
          </p:sp>
        </mc:Choice>
        <mc:Fallback xmlns="">
          <p:sp>
            <p:nvSpPr>
              <p:cNvPr id="4" name="TextBox 3">
                <a:extLst>
                  <a:ext uri="{FF2B5EF4-FFF2-40B4-BE49-F238E27FC236}">
                    <a16:creationId xmlns:a16="http://schemas.microsoft.com/office/drawing/2014/main" id="{64DB0AD2-D643-D1CA-AB94-238453C51B75}"/>
                  </a:ext>
                </a:extLst>
              </p:cNvPr>
              <p:cNvSpPr txBox="1">
                <a:spLocks noRot="1" noChangeAspect="1" noMove="1" noResize="1" noEditPoints="1" noAdjustHandles="1" noChangeArrowheads="1" noChangeShapeType="1" noTextEdit="1"/>
              </p:cNvSpPr>
              <p:nvPr/>
            </p:nvSpPr>
            <p:spPr>
              <a:xfrm>
                <a:off x="7070272" y="662614"/>
                <a:ext cx="4838700" cy="1163011"/>
              </a:xfrm>
              <a:prstGeom prst="rect">
                <a:avLst/>
              </a:prstGeom>
              <a:blipFill>
                <a:blip r:embed="rId3"/>
                <a:stretch>
                  <a:fillRect l="-1134" t="-3158"/>
                </a:stretch>
              </a:blipFill>
            </p:spPr>
            <p:txBody>
              <a:bodyPr/>
              <a:lstStyle/>
              <a:p>
                <a:r>
                  <a:rPr lang="en-FI">
                    <a:noFill/>
                  </a:rPr>
                  <a:t> </a:t>
                </a:r>
              </a:p>
            </p:txBody>
          </p:sp>
        </mc:Fallback>
      </mc:AlternateContent>
    </p:spTree>
    <p:extLst>
      <p:ext uri="{BB962C8B-B14F-4D97-AF65-F5344CB8AC3E}">
        <p14:creationId xmlns:p14="http://schemas.microsoft.com/office/powerpoint/2010/main" val="3328114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A21FD-711C-042B-F06E-66FFDB4C23CC}"/>
              </a:ext>
            </a:extLst>
          </p:cNvPr>
          <p:cNvSpPr>
            <a:spLocks noGrp="1"/>
          </p:cNvSpPr>
          <p:nvPr>
            <p:ph type="title"/>
          </p:nvPr>
        </p:nvSpPr>
        <p:spPr/>
        <p:txBody>
          <a:bodyPr/>
          <a:lstStyle/>
          <a:p>
            <a:r>
              <a:rPr lang="en-US" dirty="0"/>
              <a:t>Problem 5</a:t>
            </a:r>
            <a:endParaRPr lang="en-FI"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521C04B-14D2-B152-4D63-B226494DA619}"/>
                  </a:ext>
                </a:extLst>
              </p:cNvPr>
              <p:cNvSpPr>
                <a:spLocks noGrp="1"/>
              </p:cNvSpPr>
              <p:nvPr>
                <p:ph idx="1"/>
              </p:nvPr>
            </p:nvSpPr>
            <p:spPr/>
            <p:txBody>
              <a:bodyPr/>
              <a:lstStyle/>
              <a:p>
                <a:pPr marL="0" indent="0">
                  <a:buNone/>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4</m:t>
                              </m:r>
                            </m:sub>
                          </m:sSub>
                          <m:r>
                            <a:rPr lang="en-US" b="0" i="1" smtClean="0">
                              <a:latin typeface="Cambria Math" panose="02040503050406030204" pitchFamily="18" charset="0"/>
                            </a:rPr>
                            <m:t>𝑂𝐻</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4</m:t>
                                  </m:r>
                                </m:sub>
                              </m:sSub>
                              <m:r>
                                <a:rPr lang="en-US" b="0" i="1" smtClean="0">
                                  <a:latin typeface="Cambria Math" panose="02040503050406030204" pitchFamily="18" charset="0"/>
                                </a:rPr>
                                <m:t>𝑂𝐻</m:t>
                              </m:r>
                              <m:r>
                                <a:rPr lang="en-US" b="0" i="1" smtClean="0">
                                  <a:latin typeface="Cambria Math" panose="02040503050406030204" pitchFamily="18" charset="0"/>
                                </a:rPr>
                                <m:t>,</m:t>
                              </m:r>
                              <m:r>
                                <a:rPr lang="en-US" b="0" i="1" smtClean="0">
                                  <a:latin typeface="Cambria Math" panose="02040503050406030204" pitchFamily="18" charset="0"/>
                                </a:rPr>
                                <m:t>𝑖𝑛</m:t>
                              </m:r>
                            </m:sub>
                          </m:sSub>
                        </m:num>
                        <m:den>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6</m:t>
                              </m:r>
                              <m:r>
                                <a:rPr lang="en-US" b="0" i="1" smtClean="0">
                                  <a:latin typeface="Cambria Math" panose="02040503050406030204" pitchFamily="18" charset="0"/>
                                </a:rPr>
                                <m:t>𝐹</m:t>
                              </m:r>
                            </m:den>
                          </m:f>
                          <m:r>
                            <a:rPr lang="en-US" b="0" i="1" smtClean="0">
                              <a:latin typeface="Cambria Math" panose="02040503050406030204" pitchFamily="18" charset="0"/>
                            </a:rPr>
                            <m:t>)</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6</m:t>
                          </m:r>
                          <m:r>
                            <a:rPr lang="en-US" b="0" i="1" smtClean="0">
                              <a:latin typeface="Cambria Math" panose="02040503050406030204" pitchFamily="18" charset="0"/>
                            </a:rPr>
                            <m:t>𝐹𝑥</m:t>
                          </m:r>
                        </m:num>
                        <m:den>
                          <m:r>
                            <a:rPr lang="en-US" b="0" i="1" smtClean="0">
                              <a:latin typeface="Cambria Math" panose="02040503050406030204" pitchFamily="18" charset="0"/>
                            </a:rPr>
                            <m:t>𝑖</m:t>
                          </m:r>
                        </m:den>
                      </m:f>
                    </m:oMath>
                  </m:oMathPara>
                </a14:m>
                <a:endParaRPr lang="en-US" b="0" dirty="0"/>
              </a:p>
              <a:p>
                <a:pPr marL="0" indent="0">
                  <a:buNone/>
                </a:pPr>
                <a:endParaRPr lang="en-US" b="0" dirty="0"/>
              </a:p>
              <a:p>
                <a:pPr marL="0" indent="0">
                  <a:buNone/>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𝑎𝑖𝑟</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sSub>
                                <m:sSubPr>
                                  <m:ctrlPr>
                                    <a:rPr lang="en-US" i="1">
                                      <a:latin typeface="Cambria Math" panose="02040503050406030204" pitchFamily="18" charset="0"/>
                                    </a:rPr>
                                  </m:ctrlPr>
                                </m:sSubPr>
                                <m:e>
                                  <m:r>
                                    <a:rPr lang="en-US" i="1">
                                      <a:latin typeface="Cambria Math" panose="02040503050406030204" pitchFamily="18" charset="0"/>
                                    </a:rPr>
                                    <m:t>𝑂</m:t>
                                  </m:r>
                                </m:e>
                                <m:sub>
                                  <m:r>
                                    <a:rPr lang="en-US" i="1">
                                      <a:latin typeface="Cambria Math" panose="02040503050406030204" pitchFamily="18" charset="0"/>
                                    </a:rPr>
                                    <m:t>2</m:t>
                                  </m:r>
                                </m:sub>
                              </m:sSub>
                              <m:r>
                                <a:rPr lang="en-US" b="0" i="1" smtClean="0">
                                  <a:latin typeface="Cambria Math" panose="02040503050406030204" pitchFamily="18" charset="0"/>
                                </a:rPr>
                                <m:t>,</m:t>
                              </m:r>
                              <m:r>
                                <a:rPr lang="en-US" b="0" i="1" smtClean="0">
                                  <a:latin typeface="Cambria Math" panose="02040503050406030204" pitchFamily="18" charset="0"/>
                                </a:rPr>
                                <m:t>𝑖𝑛</m:t>
                              </m:r>
                            </m:sub>
                          </m:sSub>
                        </m:num>
                        <m:den>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4</m:t>
                                  </m:r>
                                  <m:r>
                                    <a:rPr lang="en-US" b="0" i="1" smtClean="0">
                                      <a:latin typeface="Cambria Math" panose="02040503050406030204" pitchFamily="18" charset="0"/>
                                    </a:rPr>
                                    <m:t>𝐹</m:t>
                                  </m:r>
                                </m:den>
                              </m:f>
                            </m:e>
                          </m:d>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0.21</m:t>
                          </m:r>
                          <m:r>
                            <a:rPr lang="en-US" b="0" i="1" smtClean="0">
                              <a:latin typeface="Cambria Math" panose="02040503050406030204" pitchFamily="18" charset="0"/>
                            </a:rPr>
                            <m:t>𝑦</m:t>
                          </m:r>
                        </m:num>
                        <m:den>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4</m:t>
                                  </m:r>
                                  <m:r>
                                    <a:rPr lang="en-US" b="0" i="1" smtClean="0">
                                      <a:latin typeface="Cambria Math" panose="02040503050406030204" pitchFamily="18" charset="0"/>
                                    </a:rPr>
                                    <m:t>𝐹</m:t>
                                  </m:r>
                                </m:den>
                              </m:f>
                            </m:e>
                          </m:d>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0.84</m:t>
                          </m:r>
                          <m:r>
                            <a:rPr lang="en-US" b="0" i="1" smtClean="0">
                              <a:latin typeface="Cambria Math" panose="02040503050406030204" pitchFamily="18" charset="0"/>
                            </a:rPr>
                            <m:t>𝐹𝑦</m:t>
                          </m:r>
                        </m:num>
                        <m:den>
                          <m:r>
                            <a:rPr lang="en-US" b="0" i="1" smtClean="0">
                              <a:latin typeface="Cambria Math" panose="02040503050406030204" pitchFamily="18" charset="0"/>
                            </a:rPr>
                            <m:t>𝑖</m:t>
                          </m:r>
                        </m:den>
                      </m:f>
                    </m:oMath>
                  </m:oMathPara>
                </a14:m>
                <a:endParaRPr lang="en-FI" dirty="0"/>
              </a:p>
            </p:txBody>
          </p:sp>
        </mc:Choice>
        <mc:Fallback xmlns="">
          <p:sp>
            <p:nvSpPr>
              <p:cNvPr id="3" name="Content Placeholder 2">
                <a:extLst>
                  <a:ext uri="{FF2B5EF4-FFF2-40B4-BE49-F238E27FC236}">
                    <a16:creationId xmlns:a16="http://schemas.microsoft.com/office/drawing/2014/main" id="{4521C04B-14D2-B152-4D63-B226494DA619}"/>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FI">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89A7D5D-FAF3-3AFC-B1E2-2DCFAB0A9569}"/>
                  </a:ext>
                </a:extLst>
              </p:cNvPr>
              <p:cNvSpPr txBox="1"/>
              <p:nvPr/>
            </p:nvSpPr>
            <p:spPr>
              <a:xfrm>
                <a:off x="6715709" y="681037"/>
                <a:ext cx="6097554" cy="1063946"/>
              </a:xfrm>
              <a:prstGeom prst="rect">
                <a:avLst/>
              </a:prstGeom>
              <a:noFill/>
            </p:spPr>
            <p:txBody>
              <a:bodyPr wrap="square">
                <a:spAutoFit/>
              </a:bodyPr>
              <a:lstStyle/>
              <a:p>
                <a:r>
                  <a:rPr lang="en-US" dirty="0"/>
                  <a:t>Stoichiometric factor (book eq. 2.123)</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𝑖𝑛</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sub>
                          </m:sSub>
                          <m:r>
                            <a:rPr lang="en-US" b="0" i="1" smtClean="0">
                              <a:latin typeface="Cambria Math" panose="02040503050406030204" pitchFamily="18" charset="0"/>
                            </a:rPr>
                            <m:t>,</m:t>
                          </m:r>
                          <m:r>
                            <a:rPr lang="en-US" b="0" i="1" smtClean="0">
                              <a:latin typeface="Cambria Math" panose="02040503050406030204" pitchFamily="18" charset="0"/>
                            </a:rPr>
                            <m:t>𝑟𝑒𝑎𝑐𝑡𝑒𝑑</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𝑖𝑛</m:t>
                              </m:r>
                            </m:sub>
                          </m:sSub>
                        </m:num>
                        <m:den>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num>
                            <m:den>
                              <m:r>
                                <a:rPr lang="en-US" b="0" i="1" smtClean="0">
                                  <a:latin typeface="Cambria Math" panose="02040503050406030204" pitchFamily="18" charset="0"/>
                                </a:rPr>
                                <m:t>𝑛𝐹</m:t>
                              </m:r>
                            </m:den>
                          </m:f>
                          <m:r>
                            <a:rPr lang="en-US" b="0" i="1" smtClean="0">
                              <a:latin typeface="Cambria Math" panose="02040503050406030204" pitchFamily="18" charset="0"/>
                            </a:rPr>
                            <m:t>)</m:t>
                          </m:r>
                        </m:den>
                      </m:f>
                    </m:oMath>
                  </m:oMathPara>
                </a14:m>
                <a:endParaRPr lang="en-FI" dirty="0"/>
              </a:p>
            </p:txBody>
          </p:sp>
        </mc:Choice>
        <mc:Fallback xmlns="">
          <p:sp>
            <p:nvSpPr>
              <p:cNvPr id="5" name="TextBox 4">
                <a:extLst>
                  <a:ext uri="{FF2B5EF4-FFF2-40B4-BE49-F238E27FC236}">
                    <a16:creationId xmlns:a16="http://schemas.microsoft.com/office/drawing/2014/main" id="{089A7D5D-FAF3-3AFC-B1E2-2DCFAB0A9569}"/>
                  </a:ext>
                </a:extLst>
              </p:cNvPr>
              <p:cNvSpPr txBox="1">
                <a:spLocks noRot="1" noChangeAspect="1" noMove="1" noResize="1" noEditPoints="1" noAdjustHandles="1" noChangeArrowheads="1" noChangeShapeType="1" noTextEdit="1"/>
              </p:cNvSpPr>
              <p:nvPr/>
            </p:nvSpPr>
            <p:spPr>
              <a:xfrm>
                <a:off x="6715709" y="681037"/>
                <a:ext cx="6097554" cy="1063946"/>
              </a:xfrm>
              <a:prstGeom prst="rect">
                <a:avLst/>
              </a:prstGeom>
              <a:blipFill>
                <a:blip r:embed="rId3"/>
                <a:stretch>
                  <a:fillRect l="-900" t="-3448"/>
                </a:stretch>
              </a:blipFill>
            </p:spPr>
            <p:txBody>
              <a:bodyPr/>
              <a:lstStyle/>
              <a:p>
                <a:r>
                  <a:rPr lang="en-FI">
                    <a:noFill/>
                  </a:rPr>
                  <a:t> </a:t>
                </a:r>
              </a:p>
            </p:txBody>
          </p:sp>
        </mc:Fallback>
      </mc:AlternateContent>
    </p:spTree>
    <p:extLst>
      <p:ext uri="{BB962C8B-B14F-4D97-AF65-F5344CB8AC3E}">
        <p14:creationId xmlns:p14="http://schemas.microsoft.com/office/powerpoint/2010/main" val="992725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F805C-DA6D-1BA8-8E8E-16F57CB21A4F}"/>
              </a:ext>
            </a:extLst>
          </p:cNvPr>
          <p:cNvSpPr>
            <a:spLocks noGrp="1"/>
          </p:cNvSpPr>
          <p:nvPr>
            <p:ph type="title"/>
          </p:nvPr>
        </p:nvSpPr>
        <p:spPr/>
        <p:txBody>
          <a:bodyPr/>
          <a:lstStyle/>
          <a:p>
            <a:r>
              <a:rPr lang="en-US" dirty="0"/>
              <a:t>Problem 6</a:t>
            </a:r>
            <a:endParaRPr lang="en-FI" dirty="0"/>
          </a:p>
        </p:txBody>
      </p:sp>
      <p:sp>
        <p:nvSpPr>
          <p:cNvPr id="3" name="Content Placeholder 2">
            <a:extLst>
              <a:ext uri="{FF2B5EF4-FFF2-40B4-BE49-F238E27FC236}">
                <a16:creationId xmlns:a16="http://schemas.microsoft.com/office/drawing/2014/main" id="{E8254089-14E9-D57F-97AA-5FD09C048FCC}"/>
              </a:ext>
            </a:extLst>
          </p:cNvPr>
          <p:cNvSpPr>
            <a:spLocks noGrp="1"/>
          </p:cNvSpPr>
          <p:nvPr>
            <p:ph idx="1"/>
          </p:nvPr>
        </p:nvSpPr>
        <p:spPr/>
        <p:txBody>
          <a:bodyPr/>
          <a:lstStyle/>
          <a:p>
            <a:pPr marL="0" indent="0">
              <a:buNone/>
            </a:pPr>
            <a:endParaRPr lang="en-FI" dirty="0"/>
          </a:p>
        </p:txBody>
      </p:sp>
      <p:pic>
        <p:nvPicPr>
          <p:cNvPr id="5" name="Picture 4">
            <a:extLst>
              <a:ext uri="{FF2B5EF4-FFF2-40B4-BE49-F238E27FC236}">
                <a16:creationId xmlns:a16="http://schemas.microsoft.com/office/drawing/2014/main" id="{1100B5EC-D01A-339C-D520-0F4B841FFD40}"/>
              </a:ext>
            </a:extLst>
          </p:cNvPr>
          <p:cNvPicPr>
            <a:picLocks noChangeAspect="1"/>
          </p:cNvPicPr>
          <p:nvPr/>
        </p:nvPicPr>
        <p:blipFill>
          <a:blip r:embed="rId2"/>
          <a:stretch>
            <a:fillRect/>
          </a:stretch>
        </p:blipFill>
        <p:spPr>
          <a:xfrm>
            <a:off x="838200" y="1690688"/>
            <a:ext cx="9777733" cy="3203575"/>
          </a:xfrm>
          <a:prstGeom prst="rect">
            <a:avLst/>
          </a:prstGeom>
        </p:spPr>
      </p:pic>
    </p:spTree>
    <p:extLst>
      <p:ext uri="{BB962C8B-B14F-4D97-AF65-F5344CB8AC3E}">
        <p14:creationId xmlns:p14="http://schemas.microsoft.com/office/powerpoint/2010/main" val="2988350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F0B18-69CF-6DC5-61D9-97EB9F2C6490}"/>
              </a:ext>
            </a:extLst>
          </p:cNvPr>
          <p:cNvSpPr>
            <a:spLocks noGrp="1"/>
          </p:cNvSpPr>
          <p:nvPr>
            <p:ph type="title"/>
          </p:nvPr>
        </p:nvSpPr>
        <p:spPr/>
        <p:txBody>
          <a:bodyPr/>
          <a:lstStyle/>
          <a:p>
            <a:r>
              <a:rPr lang="en-US" dirty="0">
                <a:cs typeface="Calibri Light"/>
              </a:rPr>
              <a:t>Problem 6</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1AD6FF7-2C26-7326-A64C-EB22C9DF5B19}"/>
                  </a:ext>
                </a:extLst>
              </p:cNvPr>
              <p:cNvSpPr>
                <a:spLocks noGrp="1"/>
              </p:cNvSpPr>
              <p:nvPr>
                <p:ph idx="1"/>
              </p:nvPr>
            </p:nvSpPr>
            <p:spPr>
              <a:xfrm>
                <a:off x="452307" y="1560353"/>
                <a:ext cx="10515600" cy="4932522"/>
              </a:xfrm>
            </p:spPr>
            <p:txBody>
              <a:bodyPr vert="horz" lIns="91440" tIns="45720" rIns="91440" bIns="45720" rtlCol="0" anchor="t">
                <a:normAutofit/>
              </a:bodyPr>
              <a:lstStyle/>
              <a:p>
                <a:pPr marL="0" indent="0">
                  <a:buNone/>
                </a:pPr>
                <a14:m>
                  <m:oMathPara xmlns:m="http://schemas.openxmlformats.org/officeDocument/2006/math">
                    <m:oMathParaPr>
                      <m:jc m:val="left"/>
                    </m:oMathParaPr>
                    <m:oMath xmlns:m="http://schemas.openxmlformats.org/officeDocument/2006/math">
                      <m:sSub>
                        <m:sSubPr>
                          <m:ctrlPr>
                            <a:rPr lang="en-US" sz="2400" b="0" i="1" smtClean="0">
                              <a:latin typeface="Cambria Math" panose="02040503050406030204" pitchFamily="18" charset="0"/>
                              <a:cs typeface="Calibri" panose="020F0502020204030204"/>
                            </a:rPr>
                          </m:ctrlPr>
                        </m:sSubPr>
                        <m:e>
                          <m:r>
                            <a:rPr lang="en-US" sz="2400" b="0" i="1" smtClean="0">
                              <a:latin typeface="Cambria Math" panose="02040503050406030204" pitchFamily="18" charset="0"/>
                              <a:cs typeface="Calibri" panose="020F0502020204030204"/>
                            </a:rPr>
                            <m:t>𝑉</m:t>
                          </m:r>
                        </m:e>
                        <m:sub>
                          <m:r>
                            <a:rPr lang="en-US" sz="2400" b="0" i="1" smtClean="0">
                              <a:latin typeface="Cambria Math" panose="02040503050406030204" pitchFamily="18" charset="0"/>
                              <a:cs typeface="Calibri" panose="020F0502020204030204"/>
                            </a:rPr>
                            <m:t>𝐶</m:t>
                          </m:r>
                          <m:sSub>
                            <m:sSubPr>
                              <m:ctrlPr>
                                <a:rPr lang="en-US" sz="2400" b="0" i="1" smtClean="0">
                                  <a:latin typeface="Cambria Math" panose="02040503050406030204" pitchFamily="18" charset="0"/>
                                  <a:cs typeface="Calibri" panose="020F0502020204030204"/>
                                </a:rPr>
                              </m:ctrlPr>
                            </m:sSubPr>
                            <m:e>
                              <m:r>
                                <a:rPr lang="en-US" sz="2400" b="0" i="1" smtClean="0">
                                  <a:latin typeface="Cambria Math" panose="02040503050406030204" pitchFamily="18" charset="0"/>
                                  <a:cs typeface="Calibri" panose="020F0502020204030204"/>
                                </a:rPr>
                                <m:t>𝐻</m:t>
                              </m:r>
                            </m:e>
                            <m:sub>
                              <m:r>
                                <a:rPr lang="en-US" sz="2400" b="0" i="1" smtClean="0">
                                  <a:latin typeface="Cambria Math" panose="02040503050406030204" pitchFamily="18" charset="0"/>
                                  <a:cs typeface="Calibri" panose="020F0502020204030204"/>
                                </a:rPr>
                                <m:t>4</m:t>
                              </m:r>
                            </m:sub>
                          </m:sSub>
                          <m:r>
                            <a:rPr lang="en-US" sz="2400" b="0" i="1" smtClean="0">
                              <a:latin typeface="Cambria Math" panose="02040503050406030204" pitchFamily="18" charset="0"/>
                              <a:cs typeface="Calibri" panose="020F0502020204030204"/>
                            </a:rPr>
                            <m:t>𝑂𝐻</m:t>
                          </m:r>
                          <m:r>
                            <a:rPr lang="en-US" sz="2400" b="0" i="1" smtClean="0">
                              <a:latin typeface="Cambria Math" panose="02040503050406030204" pitchFamily="18" charset="0"/>
                              <a:cs typeface="Calibri" panose="020F0502020204030204"/>
                            </a:rPr>
                            <m:t>,</m:t>
                          </m:r>
                          <m:r>
                            <a:rPr lang="en-US" sz="2400" b="0" i="1" smtClean="0">
                              <a:latin typeface="Cambria Math" panose="02040503050406030204" pitchFamily="18" charset="0"/>
                              <a:cs typeface="Calibri" panose="020F0502020204030204"/>
                            </a:rPr>
                            <m:t>𝑜𝑢𝑡</m:t>
                          </m:r>
                        </m:sub>
                      </m:sSub>
                      <m:r>
                        <a:rPr lang="en-US" sz="2400" b="0" i="1" smtClean="0">
                          <a:latin typeface="Cambria Math" panose="02040503050406030204" pitchFamily="18" charset="0"/>
                          <a:cs typeface="Calibri" panose="020F0502020204030204"/>
                        </a:rPr>
                        <m:t>=</m:t>
                      </m:r>
                      <m:r>
                        <a:rPr lang="en-US" sz="2400" b="0" i="1" smtClean="0">
                          <a:latin typeface="Cambria Math" panose="02040503050406030204" pitchFamily="18" charset="0"/>
                          <a:cs typeface="Calibri" panose="020F0502020204030204"/>
                        </a:rPr>
                        <m:t>𝑥</m:t>
                      </m:r>
                      <m:r>
                        <a:rPr lang="en-US" sz="2400" b="0" i="1" smtClean="0">
                          <a:latin typeface="Cambria Math" panose="02040503050406030204" pitchFamily="18" charset="0"/>
                          <a:cs typeface="Calibri" panose="020F0502020204030204"/>
                        </a:rPr>
                        <m:t>−</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𝑖</m:t>
                          </m:r>
                        </m:num>
                        <m:den>
                          <m:r>
                            <a:rPr lang="en-US" sz="2400" b="0" i="1" smtClean="0">
                              <a:latin typeface="Cambria Math" panose="02040503050406030204" pitchFamily="18" charset="0"/>
                              <a:cs typeface="Calibri" panose="020F0502020204030204"/>
                            </a:rPr>
                            <m:t>6</m:t>
                          </m:r>
                          <m:r>
                            <a:rPr lang="en-US" sz="2400" b="0" i="1" smtClean="0">
                              <a:latin typeface="Cambria Math" panose="02040503050406030204" pitchFamily="18" charset="0"/>
                              <a:cs typeface="Calibri" panose="020F0502020204030204"/>
                            </a:rPr>
                            <m:t>𝐹</m:t>
                          </m:r>
                        </m:den>
                      </m:f>
                      <m:r>
                        <a:rPr lang="en-US" sz="2400" b="0" i="1" smtClean="0">
                          <a:latin typeface="Cambria Math" panose="02040503050406030204" pitchFamily="18" charset="0"/>
                          <a:cs typeface="Calibri" panose="020F0502020204030204"/>
                        </a:rPr>
                        <m:t>=3 </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𝑚𝑚𝑜𝑙</m:t>
                          </m:r>
                        </m:num>
                        <m:den>
                          <m:r>
                            <a:rPr lang="en-US" sz="2400" b="0" i="1" smtClean="0">
                              <a:latin typeface="Cambria Math" panose="02040503050406030204" pitchFamily="18" charset="0"/>
                              <a:cs typeface="Calibri" panose="020F0502020204030204"/>
                            </a:rPr>
                            <m:t>𝑠</m:t>
                          </m:r>
                        </m:den>
                      </m:f>
                      <m:r>
                        <a:rPr lang="en-US" sz="2400" b="0" i="1" smtClean="0">
                          <a:latin typeface="Cambria Math" panose="02040503050406030204" pitchFamily="18" charset="0"/>
                          <a:cs typeface="Calibri" panose="020F0502020204030204"/>
                        </a:rPr>
                        <m:t>−</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1000 </m:t>
                          </m:r>
                          <m:r>
                            <a:rPr lang="en-US" sz="2400" b="0" i="1" smtClean="0">
                              <a:latin typeface="Cambria Math" panose="02040503050406030204" pitchFamily="18" charset="0"/>
                              <a:cs typeface="Calibri" panose="020F0502020204030204"/>
                            </a:rPr>
                            <m:t>𝐴</m:t>
                          </m:r>
                        </m:num>
                        <m:den>
                          <m:r>
                            <a:rPr lang="en-US" sz="2400" b="0" i="1" smtClean="0">
                              <a:latin typeface="Cambria Math" panose="02040503050406030204" pitchFamily="18" charset="0"/>
                              <a:cs typeface="Calibri" panose="020F0502020204030204"/>
                            </a:rPr>
                            <m:t>6⋅96485</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𝐶</m:t>
                              </m:r>
                            </m:num>
                            <m:den>
                              <m:r>
                                <a:rPr lang="en-US" sz="2400" b="0" i="1" smtClean="0">
                                  <a:latin typeface="Cambria Math" panose="02040503050406030204" pitchFamily="18" charset="0"/>
                                  <a:cs typeface="Calibri" panose="020F0502020204030204"/>
                                </a:rPr>
                                <m:t>𝑚𝑜𝑙</m:t>
                              </m:r>
                            </m:den>
                          </m:f>
                        </m:den>
                      </m:f>
                      <m:r>
                        <a:rPr lang="en-US" sz="2400" b="0" i="1" smtClean="0">
                          <a:latin typeface="Cambria Math" panose="02040503050406030204" pitchFamily="18" charset="0"/>
                          <a:cs typeface="Calibri" panose="020F0502020204030204"/>
                        </a:rPr>
                        <m:t>=1.27</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𝑚𝑚𝑜𝑙</m:t>
                          </m:r>
                        </m:num>
                        <m:den>
                          <m:r>
                            <a:rPr lang="en-US" sz="2400" b="0" i="1" smtClean="0">
                              <a:latin typeface="Cambria Math" panose="02040503050406030204" pitchFamily="18" charset="0"/>
                              <a:cs typeface="Calibri" panose="020F0502020204030204"/>
                            </a:rPr>
                            <m:t>𝑠</m:t>
                          </m:r>
                        </m:den>
                      </m:f>
                    </m:oMath>
                  </m:oMathPara>
                </a14:m>
                <a:endParaRPr lang="en-US" sz="2400" b="0" dirty="0">
                  <a:cs typeface="Calibri" panose="020F0502020204030204"/>
                </a:endParaRPr>
              </a:p>
              <a:p>
                <a:pPr marL="0" indent="0">
                  <a:buNone/>
                </a:pPr>
                <a:endParaRPr lang="en-US" sz="2400" b="0" dirty="0">
                  <a:cs typeface="Calibri" panose="020F0502020204030204"/>
                </a:endParaRPr>
              </a:p>
              <a:p>
                <a:pPr marL="0" indent="0">
                  <a:buNone/>
                </a:pPr>
                <a14:m>
                  <m:oMathPara xmlns:m="http://schemas.openxmlformats.org/officeDocument/2006/math">
                    <m:oMathParaPr>
                      <m:jc m:val="left"/>
                    </m:oMathParaPr>
                    <m:oMath xmlns:m="http://schemas.openxmlformats.org/officeDocument/2006/math">
                      <m:sSub>
                        <m:sSubPr>
                          <m:ctrlPr>
                            <a:rPr lang="en-US" sz="2400" b="0" i="1" smtClean="0">
                              <a:latin typeface="Cambria Math" panose="02040503050406030204" pitchFamily="18" charset="0"/>
                              <a:cs typeface="Calibri" panose="020F0502020204030204"/>
                            </a:rPr>
                          </m:ctrlPr>
                        </m:sSubPr>
                        <m:e>
                          <m:r>
                            <a:rPr lang="en-US" sz="2400" b="0" i="1" smtClean="0">
                              <a:latin typeface="Cambria Math" panose="02040503050406030204" pitchFamily="18" charset="0"/>
                              <a:cs typeface="Calibri" panose="020F0502020204030204"/>
                            </a:rPr>
                            <m:t>𝑉</m:t>
                          </m:r>
                        </m:e>
                        <m:sub>
                          <m:r>
                            <a:rPr lang="en-US" sz="2400" b="0" i="1" smtClean="0">
                              <a:latin typeface="Cambria Math" panose="02040503050406030204" pitchFamily="18" charset="0"/>
                              <a:cs typeface="Calibri" panose="020F0502020204030204"/>
                            </a:rPr>
                            <m:t>𝑎𝑖𝑟</m:t>
                          </m:r>
                          <m:r>
                            <a:rPr lang="en-US" sz="2400" b="0" i="1" smtClean="0">
                              <a:latin typeface="Cambria Math" panose="02040503050406030204" pitchFamily="18" charset="0"/>
                              <a:cs typeface="Calibri" panose="020F0502020204030204"/>
                            </a:rPr>
                            <m:t>,</m:t>
                          </m:r>
                          <m:r>
                            <a:rPr lang="en-US" sz="2400" b="0" i="1" smtClean="0">
                              <a:latin typeface="Cambria Math" panose="02040503050406030204" pitchFamily="18" charset="0"/>
                              <a:cs typeface="Calibri" panose="020F0502020204030204"/>
                            </a:rPr>
                            <m:t>𝑜𝑢𝑡</m:t>
                          </m:r>
                        </m:sub>
                      </m:sSub>
                      <m:r>
                        <a:rPr lang="en-US" sz="2400" b="0" i="1" smtClean="0">
                          <a:latin typeface="Cambria Math" panose="02040503050406030204" pitchFamily="18" charset="0"/>
                          <a:cs typeface="Calibri" panose="020F0502020204030204"/>
                        </a:rPr>
                        <m:t>=</m:t>
                      </m:r>
                      <m:r>
                        <a:rPr lang="en-US" sz="2400" b="0" i="1" smtClean="0">
                          <a:latin typeface="Cambria Math" panose="02040503050406030204" pitchFamily="18" charset="0"/>
                          <a:cs typeface="Calibri" panose="020F0502020204030204"/>
                        </a:rPr>
                        <m:t>𝑦</m:t>
                      </m:r>
                      <m:r>
                        <a:rPr lang="en-US" sz="2400" b="0" i="1" smtClean="0">
                          <a:latin typeface="Cambria Math" panose="02040503050406030204" pitchFamily="18" charset="0"/>
                          <a:cs typeface="Calibri" panose="020F0502020204030204"/>
                        </a:rPr>
                        <m:t>+</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𝑖</m:t>
                          </m:r>
                        </m:num>
                        <m:den>
                          <m:r>
                            <a:rPr lang="en-US" sz="2400" b="0" i="1" smtClean="0">
                              <a:latin typeface="Cambria Math" panose="02040503050406030204" pitchFamily="18" charset="0"/>
                              <a:cs typeface="Calibri" panose="020F0502020204030204"/>
                            </a:rPr>
                            <m:t>4</m:t>
                          </m:r>
                          <m:r>
                            <a:rPr lang="en-US" sz="2400" b="0" i="1" smtClean="0">
                              <a:latin typeface="Cambria Math" panose="02040503050406030204" pitchFamily="18" charset="0"/>
                              <a:cs typeface="Calibri" panose="020F0502020204030204"/>
                            </a:rPr>
                            <m:t>𝐹</m:t>
                          </m:r>
                        </m:den>
                      </m:f>
                      <m:r>
                        <a:rPr lang="en-US" sz="2400" b="0" i="1" smtClean="0">
                          <a:latin typeface="Cambria Math" panose="02040503050406030204" pitchFamily="18" charset="0"/>
                          <a:cs typeface="Calibri" panose="020F0502020204030204"/>
                        </a:rPr>
                        <m:t>=30 </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𝑚𝑚𝑜𝑙</m:t>
                          </m:r>
                        </m:num>
                        <m:den>
                          <m:r>
                            <a:rPr lang="en-US" sz="2400" b="0" i="1" smtClean="0">
                              <a:latin typeface="Cambria Math" panose="02040503050406030204" pitchFamily="18" charset="0"/>
                              <a:cs typeface="Calibri" panose="020F0502020204030204"/>
                            </a:rPr>
                            <m:t>𝑠</m:t>
                          </m:r>
                        </m:den>
                      </m:f>
                      <m:r>
                        <a:rPr lang="en-US" sz="2400" b="0" i="1" smtClean="0">
                          <a:latin typeface="Cambria Math" panose="02040503050406030204" pitchFamily="18" charset="0"/>
                          <a:cs typeface="Calibri" panose="020F0502020204030204"/>
                        </a:rPr>
                        <m:t>+</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1000 </m:t>
                          </m:r>
                          <m:r>
                            <a:rPr lang="en-US" sz="2400" b="0" i="1" smtClean="0">
                              <a:latin typeface="Cambria Math" panose="02040503050406030204" pitchFamily="18" charset="0"/>
                              <a:cs typeface="Calibri" panose="020F0502020204030204"/>
                            </a:rPr>
                            <m:t>𝐴</m:t>
                          </m:r>
                        </m:num>
                        <m:den>
                          <m:r>
                            <a:rPr lang="en-US" sz="2400" b="0" i="1" smtClean="0">
                              <a:latin typeface="Cambria Math" panose="02040503050406030204" pitchFamily="18" charset="0"/>
                              <a:cs typeface="Calibri" panose="020F0502020204030204"/>
                            </a:rPr>
                            <m:t>4⋅96485</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𝐶</m:t>
                              </m:r>
                            </m:num>
                            <m:den>
                              <m:r>
                                <a:rPr lang="en-US" sz="2400" b="0" i="1" smtClean="0">
                                  <a:latin typeface="Cambria Math" panose="02040503050406030204" pitchFamily="18" charset="0"/>
                                  <a:cs typeface="Calibri" panose="020F0502020204030204"/>
                                </a:rPr>
                                <m:t>𝑚𝑜𝑙</m:t>
                              </m:r>
                            </m:den>
                          </m:f>
                        </m:den>
                      </m:f>
                      <m:r>
                        <a:rPr lang="en-US" sz="2400" b="0" i="1" smtClean="0">
                          <a:latin typeface="Cambria Math" panose="02040503050406030204" pitchFamily="18" charset="0"/>
                          <a:cs typeface="Calibri" panose="020F0502020204030204"/>
                        </a:rPr>
                        <m:t>=32.6</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𝑚𝑚𝑜𝑙</m:t>
                          </m:r>
                        </m:num>
                        <m:den>
                          <m:r>
                            <a:rPr lang="en-US" sz="2400" b="0" i="1" smtClean="0">
                              <a:latin typeface="Cambria Math" panose="02040503050406030204" pitchFamily="18" charset="0"/>
                              <a:cs typeface="Calibri" panose="020F0502020204030204"/>
                            </a:rPr>
                            <m:t>𝑠</m:t>
                          </m:r>
                        </m:den>
                      </m:f>
                    </m:oMath>
                  </m:oMathPara>
                </a14:m>
                <a:endParaRPr lang="en-US" sz="2400" dirty="0">
                  <a:cs typeface="Calibri" panose="020F0502020204030204"/>
                </a:endParaRPr>
              </a:p>
              <a:p>
                <a:pPr marL="0" indent="0">
                  <a:buNone/>
                </a:pPr>
                <a:endParaRPr lang="en-US" sz="2400" dirty="0">
                  <a:cs typeface="Calibri" panose="020F0502020204030204"/>
                </a:endParaRPr>
              </a:p>
              <a:p>
                <a:pPr marL="0" indent="0">
                  <a:buNone/>
                </a:pPr>
                <a14:m>
                  <m:oMathPara xmlns:m="http://schemas.openxmlformats.org/officeDocument/2006/math">
                    <m:oMathParaPr>
                      <m:jc m:val="left"/>
                    </m:oMathParaPr>
                    <m:oMath xmlns:m="http://schemas.openxmlformats.org/officeDocument/2006/math">
                      <m:sSub>
                        <m:sSubPr>
                          <m:ctrlPr>
                            <a:rPr lang="en-US" sz="2400" b="0" i="1" smtClean="0">
                              <a:latin typeface="Cambria Math" panose="02040503050406030204" pitchFamily="18" charset="0"/>
                              <a:cs typeface="Calibri" panose="020F0502020204030204"/>
                            </a:rPr>
                          </m:ctrlPr>
                        </m:sSubPr>
                        <m:e>
                          <m:r>
                            <a:rPr lang="en-US" sz="2400" b="0" i="1" smtClean="0">
                              <a:latin typeface="Cambria Math" panose="02040503050406030204" pitchFamily="18" charset="0"/>
                              <a:cs typeface="Calibri" panose="020F0502020204030204"/>
                            </a:rPr>
                            <m:t>𝑉</m:t>
                          </m:r>
                        </m:e>
                        <m:sub>
                          <m:sSub>
                            <m:sSubPr>
                              <m:ctrlPr>
                                <a:rPr lang="en-US" sz="2400" b="0" i="1" smtClean="0">
                                  <a:latin typeface="Cambria Math" panose="02040503050406030204" pitchFamily="18" charset="0"/>
                                  <a:cs typeface="Calibri" panose="020F0502020204030204"/>
                                </a:rPr>
                              </m:ctrlPr>
                            </m:sSubPr>
                            <m:e>
                              <m:r>
                                <a:rPr lang="en-US" sz="2400" b="0" i="1" smtClean="0">
                                  <a:latin typeface="Cambria Math" panose="02040503050406030204" pitchFamily="18" charset="0"/>
                                  <a:cs typeface="Calibri" panose="020F0502020204030204"/>
                                </a:rPr>
                                <m:t>𝐻</m:t>
                              </m:r>
                            </m:e>
                            <m:sub>
                              <m:r>
                                <a:rPr lang="en-US" sz="2400" b="0" i="1" smtClean="0">
                                  <a:latin typeface="Cambria Math" panose="02040503050406030204" pitchFamily="18" charset="0"/>
                                  <a:cs typeface="Calibri" panose="020F0502020204030204"/>
                                </a:rPr>
                                <m:t>2</m:t>
                              </m:r>
                            </m:sub>
                          </m:sSub>
                          <m:r>
                            <a:rPr lang="en-US" sz="2400" b="0" i="1" smtClean="0">
                              <a:latin typeface="Cambria Math" panose="02040503050406030204" pitchFamily="18" charset="0"/>
                              <a:cs typeface="Calibri" panose="020F0502020204030204"/>
                            </a:rPr>
                            <m:t>𝑂</m:t>
                          </m:r>
                          <m:r>
                            <a:rPr lang="en-US" sz="2400" b="0" i="1" smtClean="0">
                              <a:latin typeface="Cambria Math" panose="02040503050406030204" pitchFamily="18" charset="0"/>
                              <a:cs typeface="Calibri" panose="020F0502020204030204"/>
                            </a:rPr>
                            <m:t>,</m:t>
                          </m:r>
                          <m:r>
                            <a:rPr lang="en-US" sz="2400" b="0" i="1" smtClean="0">
                              <a:latin typeface="Cambria Math" panose="02040503050406030204" pitchFamily="18" charset="0"/>
                              <a:cs typeface="Calibri" panose="020F0502020204030204"/>
                            </a:rPr>
                            <m:t>𝑜𝑢𝑡</m:t>
                          </m:r>
                        </m:sub>
                      </m:sSub>
                      <m:r>
                        <a:rPr lang="en-US" sz="2400" b="0" i="1" smtClean="0">
                          <a:latin typeface="Cambria Math" panose="02040503050406030204" pitchFamily="18" charset="0"/>
                          <a:cs typeface="Calibri" panose="020F0502020204030204"/>
                        </a:rPr>
                        <m:t>=</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𝑖</m:t>
                          </m:r>
                        </m:num>
                        <m:den>
                          <m:r>
                            <a:rPr lang="en-US" sz="2400" b="0" i="1" smtClean="0">
                              <a:latin typeface="Cambria Math" panose="02040503050406030204" pitchFamily="18" charset="0"/>
                              <a:cs typeface="Calibri" panose="020F0502020204030204"/>
                            </a:rPr>
                            <m:t>2</m:t>
                          </m:r>
                          <m:r>
                            <a:rPr lang="en-US" sz="2400" b="0" i="1" smtClean="0">
                              <a:latin typeface="Cambria Math" panose="02040503050406030204" pitchFamily="18" charset="0"/>
                              <a:cs typeface="Calibri" panose="020F0502020204030204"/>
                            </a:rPr>
                            <m:t>𝐹</m:t>
                          </m:r>
                        </m:den>
                      </m:f>
                      <m:r>
                        <a:rPr lang="en-US" sz="2400" b="0" i="1" smtClean="0">
                          <a:latin typeface="Cambria Math" panose="02040503050406030204" pitchFamily="18" charset="0"/>
                          <a:cs typeface="Calibri" panose="020F0502020204030204"/>
                        </a:rPr>
                        <m:t>=</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1000 </m:t>
                          </m:r>
                          <m:r>
                            <a:rPr lang="en-US" sz="2400" b="0" i="1" smtClean="0">
                              <a:latin typeface="Cambria Math" panose="02040503050406030204" pitchFamily="18" charset="0"/>
                              <a:cs typeface="Calibri" panose="020F0502020204030204"/>
                            </a:rPr>
                            <m:t>𝐴</m:t>
                          </m:r>
                        </m:num>
                        <m:den>
                          <m:r>
                            <a:rPr lang="en-US" sz="2400" b="0" i="1" smtClean="0">
                              <a:latin typeface="Cambria Math" panose="02040503050406030204" pitchFamily="18" charset="0"/>
                              <a:cs typeface="Calibri" panose="020F0502020204030204"/>
                            </a:rPr>
                            <m:t>2⋅96485</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𝐶</m:t>
                              </m:r>
                            </m:num>
                            <m:den>
                              <m:r>
                                <a:rPr lang="en-US" sz="2400" b="0" i="1" smtClean="0">
                                  <a:latin typeface="Cambria Math" panose="02040503050406030204" pitchFamily="18" charset="0"/>
                                  <a:cs typeface="Calibri" panose="020F0502020204030204"/>
                                </a:rPr>
                                <m:t>𝑚𝑜𝑙</m:t>
                              </m:r>
                            </m:den>
                          </m:f>
                        </m:den>
                      </m:f>
                      <m:r>
                        <a:rPr lang="en-US" sz="2400" b="0" i="1" smtClean="0">
                          <a:latin typeface="Cambria Math" panose="02040503050406030204" pitchFamily="18" charset="0"/>
                          <a:cs typeface="Calibri" panose="020F0502020204030204"/>
                        </a:rPr>
                        <m:t>=5.18 </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𝑚𝑚𝑜𝑙</m:t>
                          </m:r>
                        </m:num>
                        <m:den>
                          <m:r>
                            <a:rPr lang="en-US" sz="2400" b="0" i="1" smtClean="0">
                              <a:latin typeface="Cambria Math" panose="02040503050406030204" pitchFamily="18" charset="0"/>
                              <a:cs typeface="Calibri" panose="020F0502020204030204"/>
                            </a:rPr>
                            <m:t>𝑠</m:t>
                          </m:r>
                        </m:den>
                      </m:f>
                    </m:oMath>
                  </m:oMathPara>
                </a14:m>
                <a:endParaRPr lang="en-US" sz="2400" b="0" i="1" dirty="0">
                  <a:latin typeface="Cambria Math" panose="02040503050406030204" pitchFamily="18" charset="0"/>
                  <a:cs typeface="Calibri" panose="020F0502020204030204"/>
                </a:endParaRPr>
              </a:p>
              <a:p>
                <a:pPr marL="0" indent="0">
                  <a:buNone/>
                </a:pPr>
                <a:endParaRPr lang="en-US" sz="2400" b="0" i="1" dirty="0">
                  <a:latin typeface="Cambria Math" panose="02040503050406030204" pitchFamily="18" charset="0"/>
                  <a:cs typeface="Calibri" panose="020F0502020204030204"/>
                </a:endParaRPr>
              </a:p>
              <a:p>
                <a:pPr marL="0" indent="0">
                  <a:buNone/>
                </a:pPr>
                <a14:m>
                  <m:oMathPara xmlns:m="http://schemas.openxmlformats.org/officeDocument/2006/math">
                    <m:oMathParaPr>
                      <m:jc m:val="left"/>
                    </m:oMathParaPr>
                    <m:oMath xmlns:m="http://schemas.openxmlformats.org/officeDocument/2006/math">
                      <m:sSub>
                        <m:sSubPr>
                          <m:ctrlPr>
                            <a:rPr lang="en-US" sz="2400" i="1">
                              <a:latin typeface="Cambria Math" panose="02040503050406030204" pitchFamily="18" charset="0"/>
                              <a:cs typeface="Calibri" panose="020F0502020204030204"/>
                            </a:rPr>
                          </m:ctrlPr>
                        </m:sSubPr>
                        <m:e>
                          <m:r>
                            <a:rPr lang="en-US" sz="2400" i="1">
                              <a:latin typeface="Cambria Math" panose="02040503050406030204" pitchFamily="18" charset="0"/>
                              <a:cs typeface="Calibri" panose="020F0502020204030204"/>
                            </a:rPr>
                            <m:t>𝑉</m:t>
                          </m:r>
                        </m:e>
                        <m:sub>
                          <m:r>
                            <a:rPr lang="en-US" sz="2400" i="1">
                              <a:latin typeface="Cambria Math" panose="02040503050406030204" pitchFamily="18" charset="0"/>
                              <a:cs typeface="Calibri" panose="020F0502020204030204"/>
                            </a:rPr>
                            <m:t>𝐶</m:t>
                          </m:r>
                          <m:sSub>
                            <m:sSubPr>
                              <m:ctrlPr>
                                <a:rPr lang="en-US" sz="2400" i="1">
                                  <a:latin typeface="Cambria Math" panose="02040503050406030204" pitchFamily="18" charset="0"/>
                                  <a:cs typeface="Calibri" panose="020F0502020204030204"/>
                                </a:rPr>
                              </m:ctrlPr>
                            </m:sSubPr>
                            <m:e>
                              <m:r>
                                <a:rPr lang="en-US" sz="2400" i="1">
                                  <a:latin typeface="Cambria Math" panose="02040503050406030204" pitchFamily="18" charset="0"/>
                                  <a:cs typeface="Calibri" panose="020F0502020204030204"/>
                                </a:rPr>
                                <m:t>𝑂</m:t>
                              </m:r>
                            </m:e>
                            <m:sub>
                              <m:r>
                                <a:rPr lang="en-US" sz="2400" i="1">
                                  <a:latin typeface="Cambria Math" panose="02040503050406030204" pitchFamily="18" charset="0"/>
                                  <a:cs typeface="Calibri" panose="020F0502020204030204"/>
                                </a:rPr>
                                <m:t>2</m:t>
                              </m:r>
                            </m:sub>
                          </m:sSub>
                          <m:r>
                            <a:rPr lang="en-US" sz="2400" i="1">
                              <a:latin typeface="Cambria Math" panose="02040503050406030204" pitchFamily="18" charset="0"/>
                              <a:cs typeface="Calibri" panose="020F0502020204030204"/>
                            </a:rPr>
                            <m:t>,</m:t>
                          </m:r>
                          <m:r>
                            <a:rPr lang="en-US" sz="2400" i="1">
                              <a:latin typeface="Cambria Math" panose="02040503050406030204" pitchFamily="18" charset="0"/>
                              <a:cs typeface="Calibri" panose="020F0502020204030204"/>
                            </a:rPr>
                            <m:t>𝑜𝑢𝑡</m:t>
                          </m:r>
                        </m:sub>
                      </m:sSub>
                      <m:r>
                        <a:rPr lang="en-US" sz="2400" i="1">
                          <a:latin typeface="Cambria Math" panose="02040503050406030204" pitchFamily="18" charset="0"/>
                          <a:cs typeface="Calibri" panose="020F0502020204030204"/>
                        </a:rPr>
                        <m:t>=</m:t>
                      </m:r>
                      <m:f>
                        <m:fPr>
                          <m:ctrlPr>
                            <a:rPr lang="en-US" sz="2400" i="1">
                              <a:latin typeface="Cambria Math" panose="02040503050406030204" pitchFamily="18" charset="0"/>
                              <a:cs typeface="Calibri" panose="020F0502020204030204"/>
                            </a:rPr>
                          </m:ctrlPr>
                        </m:fPr>
                        <m:num>
                          <m:r>
                            <a:rPr lang="en-US" sz="2400" i="1">
                              <a:latin typeface="Cambria Math" panose="02040503050406030204" pitchFamily="18" charset="0"/>
                              <a:cs typeface="Calibri" panose="020F0502020204030204"/>
                            </a:rPr>
                            <m:t>𝑖</m:t>
                          </m:r>
                        </m:num>
                        <m:den>
                          <m:r>
                            <a:rPr lang="en-US" sz="2400" b="0" i="1" smtClean="0">
                              <a:latin typeface="Cambria Math" panose="02040503050406030204" pitchFamily="18" charset="0"/>
                              <a:cs typeface="Calibri" panose="020F0502020204030204"/>
                            </a:rPr>
                            <m:t>6</m:t>
                          </m:r>
                          <m:r>
                            <a:rPr lang="en-US" sz="2400" i="1">
                              <a:latin typeface="Cambria Math" panose="02040503050406030204" pitchFamily="18" charset="0"/>
                              <a:cs typeface="Calibri" panose="020F0502020204030204"/>
                            </a:rPr>
                            <m:t>𝐹</m:t>
                          </m:r>
                        </m:den>
                      </m:f>
                      <m:r>
                        <a:rPr lang="en-US" sz="2400" b="0" i="1" smtClean="0">
                          <a:latin typeface="Cambria Math" panose="02040503050406030204" pitchFamily="18" charset="0"/>
                          <a:cs typeface="Calibri" panose="020F0502020204030204"/>
                        </a:rPr>
                        <m:t>=1.72</m:t>
                      </m:r>
                      <m:f>
                        <m:fPr>
                          <m:ctrlPr>
                            <a:rPr lang="en-US" sz="2400" b="0" i="1" smtClean="0">
                              <a:latin typeface="Cambria Math" panose="02040503050406030204" pitchFamily="18" charset="0"/>
                              <a:cs typeface="Calibri" panose="020F0502020204030204"/>
                            </a:rPr>
                          </m:ctrlPr>
                        </m:fPr>
                        <m:num>
                          <m:r>
                            <a:rPr lang="en-US" sz="2400" b="0" i="1" smtClean="0">
                              <a:latin typeface="Cambria Math" panose="02040503050406030204" pitchFamily="18" charset="0"/>
                              <a:cs typeface="Calibri" panose="020F0502020204030204"/>
                            </a:rPr>
                            <m:t>𝑚𝑚𝑜𝑙</m:t>
                          </m:r>
                        </m:num>
                        <m:den>
                          <m:r>
                            <a:rPr lang="en-US" sz="2400" b="0" i="1" smtClean="0">
                              <a:latin typeface="Cambria Math" panose="02040503050406030204" pitchFamily="18" charset="0"/>
                              <a:cs typeface="Calibri" panose="020F0502020204030204"/>
                            </a:rPr>
                            <m:t>𝑠</m:t>
                          </m:r>
                        </m:den>
                      </m:f>
                      <m:r>
                        <a:rPr lang="en-US" sz="2400" b="0" i="1" smtClean="0">
                          <a:latin typeface="Cambria Math" panose="02040503050406030204" pitchFamily="18" charset="0"/>
                          <a:cs typeface="Calibri" panose="020F0502020204030204"/>
                        </a:rPr>
                        <m:t> </m:t>
                      </m:r>
                    </m:oMath>
                  </m:oMathPara>
                </a14:m>
                <a:endParaRPr lang="en-US" sz="2400" dirty="0">
                  <a:cs typeface="Calibri" panose="020F0502020204030204"/>
                </a:endParaRPr>
              </a:p>
            </p:txBody>
          </p:sp>
        </mc:Choice>
        <mc:Fallback xmlns="">
          <p:sp>
            <p:nvSpPr>
              <p:cNvPr id="3" name="Content Placeholder 2">
                <a:extLst>
                  <a:ext uri="{FF2B5EF4-FFF2-40B4-BE49-F238E27FC236}">
                    <a16:creationId xmlns:a16="http://schemas.microsoft.com/office/drawing/2014/main" id="{F1AD6FF7-2C26-7326-A64C-EB22C9DF5B19}"/>
                  </a:ext>
                </a:extLst>
              </p:cNvPr>
              <p:cNvSpPr>
                <a:spLocks noGrp="1" noRot="1" noChangeAspect="1" noMove="1" noResize="1" noEditPoints="1" noAdjustHandles="1" noChangeArrowheads="1" noChangeShapeType="1" noTextEdit="1"/>
              </p:cNvSpPr>
              <p:nvPr>
                <p:ph idx="1"/>
              </p:nvPr>
            </p:nvSpPr>
            <p:spPr>
              <a:xfrm>
                <a:off x="452307" y="1560353"/>
                <a:ext cx="10515600" cy="4932522"/>
              </a:xfrm>
              <a:blipFill>
                <a:blip r:embed="rId2"/>
                <a:stretch>
                  <a:fillRect/>
                </a:stretch>
              </a:blipFill>
            </p:spPr>
            <p:txBody>
              <a:bodyPr/>
              <a:lstStyle/>
              <a:p>
                <a:r>
                  <a:rPr lang="en-FI">
                    <a:noFill/>
                  </a:rPr>
                  <a:t> </a:t>
                </a:r>
              </a:p>
            </p:txBody>
          </p:sp>
        </mc:Fallback>
      </mc:AlternateContent>
    </p:spTree>
    <p:extLst>
      <p:ext uri="{BB962C8B-B14F-4D97-AF65-F5344CB8AC3E}">
        <p14:creationId xmlns:p14="http://schemas.microsoft.com/office/powerpoint/2010/main" val="630217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91673-BBE1-177A-5A18-A4FFDC13D58A}"/>
              </a:ext>
            </a:extLst>
          </p:cNvPr>
          <p:cNvSpPr>
            <a:spLocks noGrp="1"/>
          </p:cNvSpPr>
          <p:nvPr>
            <p:ph type="title"/>
          </p:nvPr>
        </p:nvSpPr>
        <p:spPr/>
        <p:txBody>
          <a:bodyPr/>
          <a:lstStyle/>
          <a:p>
            <a:r>
              <a:rPr lang="en-US" dirty="0"/>
              <a:t>Problem 6</a:t>
            </a:r>
            <a:endParaRPr lang="en-FI"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F326CF6-4F46-5A73-7E4D-6ECD02E3BC3A}"/>
                  </a:ext>
                </a:extLst>
              </p:cNvPr>
              <p:cNvSpPr>
                <a:spLocks noGrp="1"/>
              </p:cNvSpPr>
              <p:nvPr>
                <p:ph idx="1"/>
              </p:nvPr>
            </p:nvSpPr>
            <p:spPr/>
            <p:txBody>
              <a:bodyPr/>
              <a:lstStyle/>
              <a:p>
                <a:pPr marL="0" indent="0">
                  <a:buNone/>
                </a:pPr>
                <a14:m>
                  <m:oMathPara xmlns:m="http://schemas.openxmlformats.org/officeDocument/2006/math">
                    <m:oMathParaPr>
                      <m:jc m:val="left"/>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𝜆</m:t>
                          </m:r>
                        </m:e>
                        <m:sub>
                          <m:r>
                            <a:rPr lang="en-US" sz="2400" b="0" i="1" smtClean="0">
                              <a:latin typeface="Cambria Math" panose="02040503050406030204" pitchFamily="18" charset="0"/>
                            </a:rPr>
                            <m:t>𝐶</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𝐻</m:t>
                              </m:r>
                            </m:e>
                            <m:sub>
                              <m:r>
                                <a:rPr lang="en-US" sz="2400" b="0" i="1" smtClean="0">
                                  <a:latin typeface="Cambria Math" panose="02040503050406030204" pitchFamily="18" charset="0"/>
                                </a:rPr>
                                <m:t>4</m:t>
                              </m:r>
                            </m:sub>
                          </m:sSub>
                          <m:r>
                            <a:rPr lang="en-US" sz="2400" b="0" i="1" smtClean="0">
                              <a:latin typeface="Cambria Math" panose="02040503050406030204" pitchFamily="18" charset="0"/>
                            </a:rPr>
                            <m:t>𝑂𝐻</m:t>
                          </m:r>
                        </m:sub>
                      </m:sSub>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6</m:t>
                          </m:r>
                          <m:r>
                            <a:rPr lang="en-US" sz="2400" b="0" i="1" smtClean="0">
                              <a:latin typeface="Cambria Math" panose="02040503050406030204" pitchFamily="18" charset="0"/>
                            </a:rPr>
                            <m:t>𝐹𝑥</m:t>
                          </m:r>
                        </m:num>
                        <m:den>
                          <m:r>
                            <a:rPr lang="en-US" sz="2400" b="0" i="1" smtClean="0">
                              <a:latin typeface="Cambria Math" panose="02040503050406030204" pitchFamily="18" charset="0"/>
                            </a:rPr>
                            <m:t>𝑖</m:t>
                          </m:r>
                        </m:den>
                      </m:f>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6⋅96485</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𝐶</m:t>
                              </m:r>
                            </m:num>
                            <m:den>
                              <m:r>
                                <a:rPr lang="en-US" sz="2400" b="0" i="1" smtClean="0">
                                  <a:latin typeface="Cambria Math" panose="02040503050406030204" pitchFamily="18" charset="0"/>
                                </a:rPr>
                                <m:t>𝑚𝑜𝑙</m:t>
                              </m:r>
                            </m:den>
                          </m:f>
                          <m:r>
                            <a:rPr lang="en-US" sz="2400" b="0" i="1" smtClean="0">
                              <a:latin typeface="Cambria Math" panose="02040503050406030204" pitchFamily="18" charset="0"/>
                            </a:rPr>
                            <m:t>⋅3 </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𝑚𝑚𝑜𝑙</m:t>
                              </m:r>
                            </m:num>
                            <m:den>
                              <m:r>
                                <a:rPr lang="en-US" sz="2400" b="0" i="1" smtClean="0">
                                  <a:latin typeface="Cambria Math" panose="02040503050406030204" pitchFamily="18" charset="0"/>
                                </a:rPr>
                                <m:t>𝑠</m:t>
                              </m:r>
                            </m:den>
                          </m:f>
                        </m:num>
                        <m:den>
                          <m:r>
                            <a:rPr lang="en-US" sz="2400" b="0" i="1" smtClean="0">
                              <a:latin typeface="Cambria Math" panose="02040503050406030204" pitchFamily="18" charset="0"/>
                            </a:rPr>
                            <m:t>1000 </m:t>
                          </m:r>
                          <m:r>
                            <a:rPr lang="en-US" sz="2400" b="0" i="1" smtClean="0">
                              <a:latin typeface="Cambria Math" panose="02040503050406030204" pitchFamily="18" charset="0"/>
                            </a:rPr>
                            <m:t>𝐴</m:t>
                          </m:r>
                        </m:den>
                      </m:f>
                      <m:r>
                        <a:rPr lang="en-US" sz="2400" b="0" i="1" smtClean="0">
                          <a:latin typeface="Cambria Math" panose="02040503050406030204" pitchFamily="18" charset="0"/>
                        </a:rPr>
                        <m:t>=1.74</m:t>
                      </m:r>
                    </m:oMath>
                  </m:oMathPara>
                </a14:m>
                <a:endParaRPr lang="en-US" sz="2400" b="0" dirty="0"/>
              </a:p>
              <a:p>
                <a:pPr marL="0" indent="0">
                  <a:buNone/>
                </a:pPr>
                <a:endParaRPr lang="en-US" sz="2400" b="0" dirty="0"/>
              </a:p>
              <a:p>
                <a:pPr marL="0" indent="0">
                  <a:buNone/>
                </a:pPr>
                <a14:m>
                  <m:oMathPara xmlns:m="http://schemas.openxmlformats.org/officeDocument/2006/math">
                    <m:oMathParaPr>
                      <m:jc m:val="left"/>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𝜆</m:t>
                          </m:r>
                        </m:e>
                        <m:sub>
                          <m:r>
                            <a:rPr lang="en-US" sz="2400" b="0" i="1" smtClean="0">
                              <a:latin typeface="Cambria Math" panose="02040503050406030204" pitchFamily="18" charset="0"/>
                            </a:rPr>
                            <m:t>𝑎𝑖𝑟</m:t>
                          </m:r>
                        </m:sub>
                      </m:sSub>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0.84</m:t>
                          </m:r>
                          <m:r>
                            <a:rPr lang="en-US" sz="2400" b="0" i="1" smtClean="0">
                              <a:latin typeface="Cambria Math" panose="02040503050406030204" pitchFamily="18" charset="0"/>
                            </a:rPr>
                            <m:t>𝐹𝑦</m:t>
                          </m:r>
                        </m:num>
                        <m:den>
                          <m:r>
                            <a:rPr lang="en-US" sz="2400" b="0" i="1" smtClean="0">
                              <a:latin typeface="Cambria Math" panose="02040503050406030204" pitchFamily="18" charset="0"/>
                            </a:rPr>
                            <m:t>𝑖</m:t>
                          </m:r>
                        </m:den>
                      </m:f>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0.84⋅96485 </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𝐶</m:t>
                              </m:r>
                            </m:num>
                            <m:den>
                              <m:r>
                                <a:rPr lang="en-US" sz="2400" b="0" i="1" smtClean="0">
                                  <a:latin typeface="Cambria Math" panose="02040503050406030204" pitchFamily="18" charset="0"/>
                                </a:rPr>
                                <m:t>𝑚𝑜𝑙</m:t>
                              </m:r>
                            </m:den>
                          </m:f>
                          <m:r>
                            <a:rPr lang="en-US" sz="2400" b="0" i="1" smtClean="0">
                              <a:latin typeface="Cambria Math" panose="02040503050406030204" pitchFamily="18" charset="0"/>
                            </a:rPr>
                            <m:t>⋅30</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𝑚𝑚𝑜𝑙</m:t>
                              </m:r>
                            </m:num>
                            <m:den>
                              <m:r>
                                <a:rPr lang="en-US" sz="2400" b="0" i="1" smtClean="0">
                                  <a:latin typeface="Cambria Math" panose="02040503050406030204" pitchFamily="18" charset="0"/>
                                </a:rPr>
                                <m:t>𝑠</m:t>
                              </m:r>
                            </m:den>
                          </m:f>
                        </m:num>
                        <m:den>
                          <m:r>
                            <a:rPr lang="en-US" sz="2400" b="0" i="1" smtClean="0">
                              <a:latin typeface="Cambria Math" panose="02040503050406030204" pitchFamily="18" charset="0"/>
                            </a:rPr>
                            <m:t>1000 </m:t>
                          </m:r>
                          <m:r>
                            <a:rPr lang="en-US" sz="2400" b="0" i="1" smtClean="0">
                              <a:latin typeface="Cambria Math" panose="02040503050406030204" pitchFamily="18" charset="0"/>
                            </a:rPr>
                            <m:t>𝐴</m:t>
                          </m:r>
                        </m:den>
                      </m:f>
                      <m:r>
                        <a:rPr lang="en-US" sz="2400" b="0" i="1" smtClean="0">
                          <a:latin typeface="Cambria Math" panose="02040503050406030204" pitchFamily="18" charset="0"/>
                        </a:rPr>
                        <m:t>=2.43</m:t>
                      </m:r>
                    </m:oMath>
                  </m:oMathPara>
                </a14:m>
                <a:endParaRPr lang="en-FI" sz="2400" dirty="0"/>
              </a:p>
              <a:p>
                <a:pPr marL="0" indent="0">
                  <a:buNone/>
                </a:pPr>
                <a:endParaRPr lang="en-FI" dirty="0"/>
              </a:p>
            </p:txBody>
          </p:sp>
        </mc:Choice>
        <mc:Fallback xmlns="">
          <p:sp>
            <p:nvSpPr>
              <p:cNvPr id="3" name="Content Placeholder 2">
                <a:extLst>
                  <a:ext uri="{FF2B5EF4-FFF2-40B4-BE49-F238E27FC236}">
                    <a16:creationId xmlns:a16="http://schemas.microsoft.com/office/drawing/2014/main" id="{0F326CF6-4F46-5A73-7E4D-6ECD02E3BC3A}"/>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FI">
                    <a:noFill/>
                  </a:rPr>
                  <a:t> </a:t>
                </a:r>
              </a:p>
            </p:txBody>
          </p:sp>
        </mc:Fallback>
      </mc:AlternateContent>
    </p:spTree>
    <p:extLst>
      <p:ext uri="{BB962C8B-B14F-4D97-AF65-F5344CB8AC3E}">
        <p14:creationId xmlns:p14="http://schemas.microsoft.com/office/powerpoint/2010/main" val="741996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3440D-C0AC-48EF-B629-8ECB76C3EC0A}"/>
              </a:ext>
            </a:extLst>
          </p:cNvPr>
          <p:cNvSpPr>
            <a:spLocks noGrp="1"/>
          </p:cNvSpPr>
          <p:nvPr>
            <p:ph type="title"/>
          </p:nvPr>
        </p:nvSpPr>
        <p:spPr/>
        <p:txBody>
          <a:bodyPr/>
          <a:lstStyle/>
          <a:p>
            <a:r>
              <a:rPr lang="en-US" dirty="0"/>
              <a:t>Problem 6</a:t>
            </a:r>
            <a:endParaRPr lang="en-FI"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94547C7-D42D-502F-AE07-32EF669EF97D}"/>
                  </a:ext>
                </a:extLst>
              </p:cNvPr>
              <p:cNvSpPr>
                <a:spLocks noGrp="1"/>
              </p:cNvSpPr>
              <p:nvPr>
                <p:ph idx="1"/>
              </p:nvPr>
            </p:nvSpPr>
            <p:spPr/>
            <p:txBody>
              <a:bodyPr/>
              <a:lstStyle/>
              <a:p>
                <a:pPr marL="0" indent="0">
                  <a:buNone/>
                </a:pPr>
                <a:r>
                  <a:rPr lang="en-US" dirty="0"/>
                  <a:t>Heat generation rate (J/s):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h</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𝑖𝑛</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𝑒</m:t>
                        </m:r>
                      </m:sub>
                    </m:sSub>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r>
                          <m:rPr>
                            <m:sty m:val="p"/>
                          </m:rPr>
                          <a:rPr lang="en-US" b="0" i="0" smtClean="0">
                            <a:latin typeface="Cambria Math" panose="02040503050406030204" pitchFamily="18" charset="0"/>
                          </a:rPr>
                          <m:t>Δ</m:t>
                        </m:r>
                        <m:sSub>
                          <m:sSubPr>
                            <m:ctrlPr>
                              <a:rPr lang="en-US" b="0" i="1" smtClean="0">
                                <a:latin typeface="Cambria Math" panose="02040503050406030204" pitchFamily="18" charset="0"/>
                              </a:rPr>
                            </m:ctrlPr>
                          </m:sSubPr>
                          <m:e>
                            <m:r>
                              <a:rPr lang="en-US" b="0" i="1" smtClean="0">
                                <a:latin typeface="Cambria Math" panose="02040503050406030204" pitchFamily="18" charset="0"/>
                              </a:rPr>
                              <m:t>h</m:t>
                            </m:r>
                          </m:e>
                          <m:sub>
                            <m:r>
                              <a:rPr lang="en-US" b="0" i="1" smtClean="0">
                                <a:latin typeface="Cambria Math" panose="02040503050406030204" pitchFamily="18" charset="0"/>
                              </a:rPr>
                              <m:t>𝑟𝑥𝑛</m:t>
                            </m:r>
                          </m:sub>
                        </m:sSub>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4</m:t>
                            </m:r>
                          </m:sub>
                        </m:sSub>
                        <m:r>
                          <a:rPr lang="en-US" b="0" i="1" smtClean="0">
                            <a:latin typeface="Cambria Math" panose="02040503050406030204" pitchFamily="18" charset="0"/>
                          </a:rPr>
                          <m:t>𝑂𝐻</m:t>
                        </m:r>
                      </m:sub>
                    </m:sSub>
                    <m:r>
                      <a:rPr lang="en-US" b="0" i="1" smtClean="0">
                        <a:latin typeface="Cambria Math" panose="02040503050406030204" pitchFamily="18" charset="0"/>
                      </a:rPr>
                      <m:t>−</m:t>
                    </m:r>
                    <m:r>
                      <a:rPr lang="en-US" b="0" i="1" smtClean="0">
                        <a:latin typeface="Cambria Math" panose="02040503050406030204" pitchFamily="18" charset="0"/>
                      </a:rPr>
                      <m:t>𝑖𝑉</m:t>
                    </m:r>
                  </m:oMath>
                </a14:m>
                <a:endParaRPr lang="en-US"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h</m:t>
                          </m:r>
                        </m:sub>
                      </m:sSub>
                      <m:r>
                        <a:rPr lang="en-US" b="0" i="1" smtClean="0">
                          <a:latin typeface="Cambria Math" panose="02040503050406030204" pitchFamily="18" charset="0"/>
                        </a:rPr>
                        <m:t>=</m:t>
                      </m:r>
                      <m:d>
                        <m:dPr>
                          <m:begChr m:val="|"/>
                          <m:endChr m:val="|"/>
                          <m:ctrlPr>
                            <a:rPr lang="en-US" i="1">
                              <a:latin typeface="Cambria Math" panose="02040503050406030204" pitchFamily="18" charset="0"/>
                            </a:rPr>
                          </m:ctrlPr>
                        </m:dPr>
                        <m:e>
                          <m:r>
                            <m:rPr>
                              <m:sty m:val="p"/>
                            </m:rPr>
                            <a:rPr lang="en-US">
                              <a:latin typeface="Cambria Math" panose="02040503050406030204" pitchFamily="18" charset="0"/>
                            </a:rPr>
                            <m:t>Δ</m:t>
                          </m:r>
                          <m:sSub>
                            <m:sSubPr>
                              <m:ctrlPr>
                                <a:rPr lang="en-US" i="1">
                                  <a:latin typeface="Cambria Math" panose="02040503050406030204" pitchFamily="18" charset="0"/>
                                </a:rPr>
                              </m:ctrlPr>
                            </m:sSubPr>
                            <m:e>
                              <m:r>
                                <a:rPr lang="en-US" i="1">
                                  <a:latin typeface="Cambria Math" panose="02040503050406030204" pitchFamily="18" charset="0"/>
                                </a:rPr>
                                <m:t>h</m:t>
                              </m:r>
                            </m:e>
                            <m:sub>
                              <m:r>
                                <a:rPr lang="en-US" i="1">
                                  <a:latin typeface="Cambria Math" panose="02040503050406030204" pitchFamily="18" charset="0"/>
                                </a:rPr>
                                <m:t>𝑟𝑥𝑛</m:t>
                              </m:r>
                            </m:sub>
                          </m:sSub>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𝜆</m:t>
                          </m:r>
                          <m:r>
                            <a:rPr lang="en-US" b="0" i="1" smtClean="0">
                              <a:latin typeface="Cambria Math" panose="02040503050406030204" pitchFamily="18" charset="0"/>
                            </a:rPr>
                            <m:t>𝑖</m:t>
                          </m:r>
                        </m:num>
                        <m:den>
                          <m:r>
                            <a:rPr lang="en-US" b="0" i="1" smtClean="0">
                              <a:latin typeface="Cambria Math" panose="02040503050406030204" pitchFamily="18" charset="0"/>
                            </a:rPr>
                            <m:t>𝑛𝐹</m:t>
                          </m:r>
                        </m:den>
                      </m:f>
                      <m:r>
                        <a:rPr lang="en-US" b="0" i="1" smtClean="0">
                          <a:latin typeface="Cambria Math" panose="02040503050406030204" pitchFamily="18" charset="0"/>
                        </a:rPr>
                        <m:t>−</m:t>
                      </m:r>
                      <m:r>
                        <a:rPr lang="en-US" b="0" i="1" smtClean="0">
                          <a:latin typeface="Cambria Math" panose="02040503050406030204" pitchFamily="18" charset="0"/>
                        </a:rPr>
                        <m:t>𝑖𝑉</m:t>
                      </m:r>
                    </m:oMath>
                  </m:oMathPara>
                </a14:m>
                <a:endParaRPr lang="en-US" b="0"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h</m:t>
                          </m:r>
                        </m:sub>
                      </m:sSub>
                      <m:r>
                        <a:rPr lang="en-US" b="0" i="1" smtClean="0">
                          <a:latin typeface="Cambria Math" panose="02040503050406030204" pitchFamily="18" charset="0"/>
                        </a:rPr>
                        <m:t>=719.19 </m:t>
                      </m:r>
                      <m:f>
                        <m:fPr>
                          <m:ctrlPr>
                            <a:rPr lang="en-US" b="0" i="1" smtClean="0">
                              <a:latin typeface="Cambria Math" panose="02040503050406030204" pitchFamily="18" charset="0"/>
                            </a:rPr>
                          </m:ctrlPr>
                        </m:fPr>
                        <m:num>
                          <m:r>
                            <a:rPr lang="en-US" b="0" i="1" smtClean="0">
                              <a:latin typeface="Cambria Math" panose="02040503050406030204" pitchFamily="18" charset="0"/>
                            </a:rPr>
                            <m:t>𝑘𝐽</m:t>
                          </m:r>
                        </m:num>
                        <m:den>
                          <m:r>
                            <a:rPr lang="en-US" b="0" i="1" smtClean="0">
                              <a:latin typeface="Cambria Math" panose="02040503050406030204" pitchFamily="18" charset="0"/>
                            </a:rPr>
                            <m:t>𝑚𝑜𝑙</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1.74⋅1000 </m:t>
                          </m:r>
                          <m:r>
                            <a:rPr lang="en-US" b="0" i="1" smtClean="0">
                              <a:latin typeface="Cambria Math" panose="02040503050406030204" pitchFamily="18" charset="0"/>
                            </a:rPr>
                            <m:t>𝐴</m:t>
                          </m:r>
                        </m:num>
                        <m:den>
                          <m:r>
                            <a:rPr lang="en-US" b="0" i="1" smtClean="0">
                              <a:latin typeface="Cambria Math" panose="02040503050406030204" pitchFamily="18" charset="0"/>
                            </a:rPr>
                            <m:t>6⋅96485</m:t>
                          </m:r>
                          <m:f>
                            <m:fPr>
                              <m:ctrlPr>
                                <a:rPr lang="en-US" b="0" i="1" smtClean="0">
                                  <a:latin typeface="Cambria Math" panose="02040503050406030204" pitchFamily="18" charset="0"/>
                                </a:rPr>
                              </m:ctrlPr>
                            </m:fPr>
                            <m:num>
                              <m:r>
                                <a:rPr lang="en-US" b="0" i="1" smtClean="0">
                                  <a:latin typeface="Cambria Math" panose="02040503050406030204" pitchFamily="18" charset="0"/>
                                </a:rPr>
                                <m:t>𝐶</m:t>
                              </m:r>
                            </m:num>
                            <m:den>
                              <m:r>
                                <a:rPr lang="en-US" b="0" i="1" smtClean="0">
                                  <a:latin typeface="Cambria Math" panose="02040503050406030204" pitchFamily="18" charset="0"/>
                                </a:rPr>
                                <m:t>𝑚𝑜𝑙</m:t>
                              </m:r>
                            </m:den>
                          </m:f>
                        </m:den>
                      </m:f>
                      <m:r>
                        <a:rPr lang="en-US" b="0" i="1" smtClean="0">
                          <a:latin typeface="Cambria Math" panose="02040503050406030204" pitchFamily="18" charset="0"/>
                        </a:rPr>
                        <m:t>−1000 </m:t>
                      </m:r>
                      <m:r>
                        <a:rPr lang="en-US" b="0" i="1" smtClean="0">
                          <a:latin typeface="Cambria Math" panose="02040503050406030204" pitchFamily="18" charset="0"/>
                        </a:rPr>
                        <m:t>𝐴</m:t>
                      </m:r>
                      <m:r>
                        <a:rPr lang="en-US" b="0" i="1" smtClean="0">
                          <a:latin typeface="Cambria Math" panose="02040503050406030204" pitchFamily="18" charset="0"/>
                        </a:rPr>
                        <m:t>⋅0.3 </m:t>
                      </m:r>
                      <m:r>
                        <a:rPr lang="en-US" b="0" i="1" smtClean="0">
                          <a:latin typeface="Cambria Math" panose="02040503050406030204" pitchFamily="18" charset="0"/>
                        </a:rPr>
                        <m:t>𝑉</m:t>
                      </m:r>
                      <m:r>
                        <a:rPr lang="en-US" b="0" i="1" smtClean="0">
                          <a:latin typeface="Cambria Math" panose="02040503050406030204" pitchFamily="18" charset="0"/>
                        </a:rPr>
                        <m:t>=1861.6 </m:t>
                      </m:r>
                      <m:r>
                        <a:rPr lang="en-US" b="0" i="1" smtClean="0">
                          <a:latin typeface="Cambria Math" panose="02040503050406030204" pitchFamily="18" charset="0"/>
                        </a:rPr>
                        <m:t>𝑊</m:t>
                      </m:r>
                    </m:oMath>
                  </m:oMathPara>
                </a14:m>
                <a:endParaRPr lang="en-FI" dirty="0"/>
              </a:p>
            </p:txBody>
          </p:sp>
        </mc:Choice>
        <mc:Fallback xmlns="">
          <p:sp>
            <p:nvSpPr>
              <p:cNvPr id="3" name="Content Placeholder 2">
                <a:extLst>
                  <a:ext uri="{FF2B5EF4-FFF2-40B4-BE49-F238E27FC236}">
                    <a16:creationId xmlns:a16="http://schemas.microsoft.com/office/drawing/2014/main" id="{D94547C7-D42D-502F-AE07-32EF669EF97D}"/>
                  </a:ext>
                </a:extLst>
              </p:cNvPr>
              <p:cNvSpPr>
                <a:spLocks noGrp="1" noRot="1" noChangeAspect="1" noMove="1" noResize="1" noEditPoints="1" noAdjustHandles="1" noChangeArrowheads="1" noChangeShapeType="1" noTextEdit="1"/>
              </p:cNvSpPr>
              <p:nvPr>
                <p:ph idx="1"/>
              </p:nvPr>
            </p:nvSpPr>
            <p:spPr>
              <a:blipFill>
                <a:blip r:embed="rId2"/>
                <a:stretch>
                  <a:fillRect l="-1217" t="-1961"/>
                </a:stretch>
              </a:blipFill>
            </p:spPr>
            <p:txBody>
              <a:bodyPr/>
              <a:lstStyle/>
              <a:p>
                <a:r>
                  <a:rPr lang="en-FI">
                    <a:noFill/>
                  </a:rPr>
                  <a:t> </a:t>
                </a:r>
              </a:p>
            </p:txBody>
          </p:sp>
        </mc:Fallback>
      </mc:AlternateContent>
      <p:sp>
        <p:nvSpPr>
          <p:cNvPr id="4" name="TextBox 3">
            <a:extLst>
              <a:ext uri="{FF2B5EF4-FFF2-40B4-BE49-F238E27FC236}">
                <a16:creationId xmlns:a16="http://schemas.microsoft.com/office/drawing/2014/main" id="{2454382E-A1EA-C275-1D3E-924BF6382520}"/>
              </a:ext>
            </a:extLst>
          </p:cNvPr>
          <p:cNvSpPr txBox="1"/>
          <p:nvPr/>
        </p:nvSpPr>
        <p:spPr>
          <a:xfrm>
            <a:off x="7776595" y="1321356"/>
            <a:ext cx="4118994" cy="369332"/>
          </a:xfrm>
          <a:prstGeom prst="rect">
            <a:avLst/>
          </a:prstGeom>
          <a:noFill/>
        </p:spPr>
        <p:txBody>
          <a:bodyPr wrap="square" rtlCol="0">
            <a:spAutoFit/>
          </a:bodyPr>
          <a:lstStyle/>
          <a:p>
            <a:r>
              <a:rPr lang="en-US" dirty="0"/>
              <a:t>(Book eq. 2.128)</a:t>
            </a:r>
            <a:endParaRPr lang="en-FI" dirty="0"/>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D1B800F-1CFC-7C26-934B-B81564DF67FE}"/>
                  </a:ext>
                </a:extLst>
              </p:cNvPr>
              <p:cNvSpPr txBox="1"/>
              <p:nvPr/>
            </p:nvSpPr>
            <p:spPr>
              <a:xfrm>
                <a:off x="9697673" y="2550253"/>
                <a:ext cx="2080470" cy="11562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𝑣</m:t>
                          </m:r>
                        </m:num>
                        <m:den>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𝑛𝐹</m:t>
                          </m:r>
                        </m:den>
                      </m:f>
                    </m:oMath>
                  </m:oMathPara>
                </a14:m>
                <a:endParaRPr lang="en-US" b="0" dirty="0"/>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𝜆</m:t>
                          </m:r>
                          <m:r>
                            <a:rPr lang="en-US" b="0" i="1" smtClean="0">
                              <a:latin typeface="Cambria Math" panose="02040503050406030204" pitchFamily="18" charset="0"/>
                            </a:rPr>
                            <m:t>𝑖</m:t>
                          </m:r>
                        </m:num>
                        <m:den>
                          <m:r>
                            <a:rPr lang="en-US" b="0" i="1" smtClean="0">
                              <a:latin typeface="Cambria Math" panose="02040503050406030204" pitchFamily="18" charset="0"/>
                            </a:rPr>
                            <m:t>𝑛𝐹</m:t>
                          </m:r>
                        </m:den>
                      </m:f>
                    </m:oMath>
                  </m:oMathPara>
                </a14:m>
                <a:endParaRPr lang="en-FI" dirty="0"/>
              </a:p>
            </p:txBody>
          </p:sp>
        </mc:Choice>
        <mc:Fallback xmlns="">
          <p:sp>
            <p:nvSpPr>
              <p:cNvPr id="5" name="TextBox 4">
                <a:extLst>
                  <a:ext uri="{FF2B5EF4-FFF2-40B4-BE49-F238E27FC236}">
                    <a16:creationId xmlns:a16="http://schemas.microsoft.com/office/drawing/2014/main" id="{0D1B800F-1CFC-7C26-934B-B81564DF67FE}"/>
                  </a:ext>
                </a:extLst>
              </p:cNvPr>
              <p:cNvSpPr txBox="1">
                <a:spLocks noRot="1" noChangeAspect="1" noMove="1" noResize="1" noEditPoints="1" noAdjustHandles="1" noChangeArrowheads="1" noChangeShapeType="1" noTextEdit="1"/>
              </p:cNvSpPr>
              <p:nvPr/>
            </p:nvSpPr>
            <p:spPr>
              <a:xfrm>
                <a:off x="9697673" y="2550253"/>
                <a:ext cx="2080470" cy="1156279"/>
              </a:xfrm>
              <a:prstGeom prst="rect">
                <a:avLst/>
              </a:prstGeom>
              <a:blipFill>
                <a:blip r:embed="rId3"/>
                <a:stretch>
                  <a:fillRect/>
                </a:stretch>
              </a:blipFill>
            </p:spPr>
            <p:txBody>
              <a:bodyPr/>
              <a:lstStyle/>
              <a:p>
                <a:r>
                  <a:rPr lang="en-FI">
                    <a:noFill/>
                  </a:rPr>
                  <a:t> </a:t>
                </a:r>
              </a:p>
            </p:txBody>
          </p:sp>
        </mc:Fallback>
      </mc:AlternateContent>
    </p:spTree>
    <p:extLst>
      <p:ext uri="{BB962C8B-B14F-4D97-AF65-F5344CB8AC3E}">
        <p14:creationId xmlns:p14="http://schemas.microsoft.com/office/powerpoint/2010/main" val="1617366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92BFD-3024-171A-746B-A8E553DA9C9B}"/>
              </a:ext>
            </a:extLst>
          </p:cNvPr>
          <p:cNvSpPr>
            <a:spLocks noGrp="1"/>
          </p:cNvSpPr>
          <p:nvPr>
            <p:ph type="title"/>
          </p:nvPr>
        </p:nvSpPr>
        <p:spPr/>
        <p:txBody>
          <a:bodyPr/>
          <a:lstStyle/>
          <a:p>
            <a:r>
              <a:rPr lang="en-US" dirty="0"/>
              <a:t>Homework</a:t>
            </a:r>
            <a:endParaRPr lang="en-FI"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3CDA71B-41C6-D149-52C5-1855B0D6649B}"/>
                  </a:ext>
                </a:extLst>
              </p:cNvPr>
              <p:cNvSpPr>
                <a:spLocks noGrp="1"/>
              </p:cNvSpPr>
              <p:nvPr>
                <p:ph idx="1"/>
              </p:nvPr>
            </p:nvSpPr>
            <p:spPr/>
            <p:txBody>
              <a:bodyPr/>
              <a:lstStyle/>
              <a:p>
                <a:pPr marL="514350" indent="-514350">
                  <a:buAutoNum type="alphaLcParenR"/>
                </a:pPr>
                <a:r>
                  <a:rPr lang="en-US" dirty="0"/>
                  <a:t>Find the correct equations from the book in the sections mentioned in the homework problem. Make two equations for the cell voltage and make them equal each other. Solve for the partial pressures.</a:t>
                </a:r>
              </a:p>
              <a:p>
                <a:pPr marL="514350" indent="-514350">
                  <a:buAutoNum type="alphaLcParenR"/>
                </a:pPr>
                <a:r>
                  <a:rPr lang="en-US" dirty="0"/>
                  <a:t>Isolate partial pressure of oxygen from last problems result. Calculate </a:t>
                </a:r>
                <a14:m>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𝑠</m:t>
                    </m:r>
                  </m:oMath>
                </a14:m>
                <a:r>
                  <a:rPr lang="en-US" dirty="0"/>
                  <a:t> for total cell reaction. Assume that </a:t>
                </a:r>
                <a14:m>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𝑠</m:t>
                    </m:r>
                  </m:oMath>
                </a14:m>
                <a:r>
                  <a:rPr lang="en-US" dirty="0"/>
                  <a:t> is constant relative to temperature </a:t>
                </a:r>
                <a14:m>
                  <m:oMath xmlns:m="http://schemas.openxmlformats.org/officeDocument/2006/math">
                    <m:r>
                      <a:rPr lang="en-US" b="0" i="1" smtClean="0">
                        <a:latin typeface="Cambria Math" panose="02040503050406030204" pitchFamily="18" charset="0"/>
                      </a:rPr>
                      <m:t>⇒</m:t>
                    </m:r>
                  </m:oMath>
                </a14:m>
                <a:r>
                  <a:rPr lang="en-US" dirty="0"/>
                  <a:t> Calculation can be done at STP conditions.</a:t>
                </a:r>
              </a:p>
              <a:p>
                <a:pPr marL="514350" indent="-514350">
                  <a:buAutoNum type="alphaLcParenR"/>
                </a:pPr>
                <a:r>
                  <a:rPr lang="en-US" dirty="0"/>
                  <a:t>Calculate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2</m:t>
                        </m:r>
                      </m:sub>
                    </m:sSub>
                    <m:r>
                      <a:rPr lang="en-US" b="0" i="0"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1</m:t>
                        </m:r>
                      </m:sub>
                    </m:sSub>
                  </m:oMath>
                </a14:m>
                <a:r>
                  <a:rPr lang="en-US" dirty="0"/>
                  <a:t> with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h</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h</m:t>
                        </m:r>
                        <m:r>
                          <a:rPr lang="en-US" b="0" i="1" smtClean="0">
                            <a:latin typeface="Cambria Math" panose="02040503050406030204" pitchFamily="18" charset="0"/>
                          </a:rPr>
                          <m:t>,2</m:t>
                        </m:r>
                      </m:sub>
                    </m:sSub>
                    <m:r>
                      <a:rPr lang="en-US" b="0" i="1" smtClean="0">
                        <a:latin typeface="Cambria Math" panose="02040503050406030204" pitchFamily="18" charset="0"/>
                      </a:rPr>
                      <m:t>=1</m:t>
                    </m:r>
                    <m:r>
                      <a:rPr lang="en-US" b="0" i="1" smtClean="0">
                        <a:latin typeface="Cambria Math" panose="02040503050406030204" pitchFamily="18" charset="0"/>
                      </a:rPr>
                      <m:t>𝑎𝑡𝑚</m:t>
                    </m:r>
                  </m:oMath>
                </a14:m>
                <a:r>
                  <a:rPr lang="en-US" dirty="0"/>
                  <a:t> and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𝑂</m:t>
                            </m:r>
                          </m:e>
                          <m:sub>
                            <m:r>
                              <a:rPr lang="en-US" b="0" i="1" smtClean="0">
                                <a:latin typeface="Cambria Math" panose="02040503050406030204" pitchFamily="18" charset="0"/>
                              </a:rPr>
                              <m:t>2</m:t>
                            </m:r>
                          </m:sub>
                        </m:s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𝑝</m:t>
                        </m:r>
                      </m:e>
                      <m:sub>
                        <m:sSub>
                          <m:sSubPr>
                            <m:ctrlPr>
                              <a:rPr lang="en-US" i="1">
                                <a:latin typeface="Cambria Math" panose="02040503050406030204" pitchFamily="18" charset="0"/>
                              </a:rPr>
                            </m:ctrlPr>
                          </m:sSubPr>
                          <m:e>
                            <m:r>
                              <a:rPr lang="en-US" i="1">
                                <a:latin typeface="Cambria Math" panose="02040503050406030204" pitchFamily="18" charset="0"/>
                              </a:rPr>
                              <m:t>𝑂</m:t>
                            </m:r>
                          </m:e>
                          <m:sub>
                            <m:r>
                              <a:rPr lang="en-US" i="1">
                                <a:latin typeface="Cambria Math" panose="02040503050406030204" pitchFamily="18" charset="0"/>
                              </a:rPr>
                              <m:t>2</m:t>
                            </m:r>
                          </m:sub>
                        </m:sSub>
                        <m:r>
                          <a:rPr lang="en-US" i="1">
                            <a:latin typeface="Cambria Math" panose="02040503050406030204" pitchFamily="18" charset="0"/>
                          </a:rPr>
                          <m:t>,</m:t>
                        </m:r>
                        <m:r>
                          <a:rPr lang="en-US" b="0" i="1" smtClean="0">
                            <a:latin typeface="Cambria Math" panose="02040503050406030204" pitchFamily="18" charset="0"/>
                          </a:rPr>
                          <m:t>2</m:t>
                        </m:r>
                      </m:sub>
                    </m:sSub>
                    <m:r>
                      <a:rPr lang="en-US" b="0" i="1" smtClean="0">
                        <a:latin typeface="Cambria Math" panose="02040503050406030204" pitchFamily="18" charset="0"/>
                      </a:rPr>
                      <m:t>=0.21 </m:t>
                    </m:r>
                    <m:r>
                      <a:rPr lang="en-US" b="0" i="1" smtClean="0">
                        <a:latin typeface="Cambria Math" panose="02040503050406030204" pitchFamily="18" charset="0"/>
                      </a:rPr>
                      <m:t>𝑎𝑡𝑚</m:t>
                    </m:r>
                  </m:oMath>
                </a14:m>
                <a:endParaRPr lang="en-US" dirty="0"/>
              </a:p>
            </p:txBody>
          </p:sp>
        </mc:Choice>
        <mc:Fallback xmlns="">
          <p:sp>
            <p:nvSpPr>
              <p:cNvPr id="3" name="Content Placeholder 2">
                <a:extLst>
                  <a:ext uri="{FF2B5EF4-FFF2-40B4-BE49-F238E27FC236}">
                    <a16:creationId xmlns:a16="http://schemas.microsoft.com/office/drawing/2014/main" id="{73CDA71B-41C6-D149-52C5-1855B0D6649B}"/>
                  </a:ext>
                </a:extLst>
              </p:cNvPr>
              <p:cNvSpPr>
                <a:spLocks noGrp="1" noRot="1" noChangeAspect="1" noMove="1" noResize="1" noEditPoints="1" noAdjustHandles="1" noChangeArrowheads="1" noChangeShapeType="1" noTextEdit="1"/>
              </p:cNvSpPr>
              <p:nvPr>
                <p:ph idx="1"/>
              </p:nvPr>
            </p:nvSpPr>
            <p:spPr>
              <a:blipFill>
                <a:blip r:embed="rId2"/>
                <a:stretch>
                  <a:fillRect l="-1217" t="-2381" r="-1623"/>
                </a:stretch>
              </a:blipFill>
            </p:spPr>
            <p:txBody>
              <a:bodyPr/>
              <a:lstStyle/>
              <a:p>
                <a:r>
                  <a:rPr lang="en-FI">
                    <a:noFill/>
                  </a:rPr>
                  <a:t> </a:t>
                </a:r>
              </a:p>
            </p:txBody>
          </p:sp>
        </mc:Fallback>
      </mc:AlternateContent>
    </p:spTree>
    <p:extLst>
      <p:ext uri="{BB962C8B-B14F-4D97-AF65-F5344CB8AC3E}">
        <p14:creationId xmlns:p14="http://schemas.microsoft.com/office/powerpoint/2010/main" val="3268806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C097A-3849-D7BA-4F3A-226E7D262B49}"/>
              </a:ext>
            </a:extLst>
          </p:cNvPr>
          <p:cNvSpPr>
            <a:spLocks noGrp="1"/>
          </p:cNvSpPr>
          <p:nvPr>
            <p:ph type="title"/>
          </p:nvPr>
        </p:nvSpPr>
        <p:spPr/>
        <p:txBody>
          <a:bodyPr/>
          <a:lstStyle/>
          <a:p>
            <a:r>
              <a:rPr lang="en-US" dirty="0"/>
              <a:t>Problem 1</a:t>
            </a:r>
            <a:endParaRPr lang="en-FI" dirty="0"/>
          </a:p>
        </p:txBody>
      </p:sp>
      <p:sp>
        <p:nvSpPr>
          <p:cNvPr id="3" name="Content Placeholder 2">
            <a:extLst>
              <a:ext uri="{FF2B5EF4-FFF2-40B4-BE49-F238E27FC236}">
                <a16:creationId xmlns:a16="http://schemas.microsoft.com/office/drawing/2014/main" id="{B5A8A8DE-CBB0-0230-AE4B-881BB258D8AE}"/>
              </a:ext>
            </a:extLst>
          </p:cNvPr>
          <p:cNvSpPr>
            <a:spLocks noGrp="1"/>
          </p:cNvSpPr>
          <p:nvPr>
            <p:ph idx="1"/>
          </p:nvPr>
        </p:nvSpPr>
        <p:spPr/>
        <p:txBody>
          <a:bodyPr/>
          <a:lstStyle/>
          <a:p>
            <a:endParaRPr lang="en-FI" dirty="0"/>
          </a:p>
        </p:txBody>
      </p:sp>
      <p:pic>
        <p:nvPicPr>
          <p:cNvPr id="5" name="Picture 4">
            <a:extLst>
              <a:ext uri="{FF2B5EF4-FFF2-40B4-BE49-F238E27FC236}">
                <a16:creationId xmlns:a16="http://schemas.microsoft.com/office/drawing/2014/main" id="{C0BE902B-8490-E15E-FA76-92B799DF2BB1}"/>
              </a:ext>
            </a:extLst>
          </p:cNvPr>
          <p:cNvPicPr>
            <a:picLocks noChangeAspect="1"/>
          </p:cNvPicPr>
          <p:nvPr/>
        </p:nvPicPr>
        <p:blipFill>
          <a:blip r:embed="rId2"/>
          <a:stretch>
            <a:fillRect/>
          </a:stretch>
        </p:blipFill>
        <p:spPr>
          <a:xfrm>
            <a:off x="347101" y="1825625"/>
            <a:ext cx="11844899" cy="3536051"/>
          </a:xfrm>
          <a:prstGeom prst="rect">
            <a:avLst/>
          </a:prstGeom>
        </p:spPr>
      </p:pic>
      <p:sp>
        <p:nvSpPr>
          <p:cNvPr id="6" name="Rectangle 5">
            <a:extLst>
              <a:ext uri="{FF2B5EF4-FFF2-40B4-BE49-F238E27FC236}">
                <a16:creationId xmlns:a16="http://schemas.microsoft.com/office/drawing/2014/main" id="{2CB519AC-B1B2-F7B2-F3D2-D2B17E65B75E}"/>
              </a:ext>
            </a:extLst>
          </p:cNvPr>
          <p:cNvSpPr/>
          <p:nvPr/>
        </p:nvSpPr>
        <p:spPr>
          <a:xfrm>
            <a:off x="520117" y="1451295"/>
            <a:ext cx="11090246" cy="5201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Tree>
    <p:extLst>
      <p:ext uri="{BB962C8B-B14F-4D97-AF65-F5344CB8AC3E}">
        <p14:creationId xmlns:p14="http://schemas.microsoft.com/office/powerpoint/2010/main" val="382979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AAD7D-B3D1-08C5-6807-439F46B53CC1}"/>
              </a:ext>
            </a:extLst>
          </p:cNvPr>
          <p:cNvSpPr>
            <a:spLocks noGrp="1"/>
          </p:cNvSpPr>
          <p:nvPr>
            <p:ph type="title"/>
          </p:nvPr>
        </p:nvSpPr>
        <p:spPr/>
        <p:txBody>
          <a:bodyPr/>
          <a:lstStyle/>
          <a:p>
            <a:r>
              <a:rPr lang="en-US" dirty="0"/>
              <a:t>Problem 1</a:t>
            </a:r>
            <a:endParaRPr lang="en-FI"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C2F72D5-8A52-1B61-6C74-015A0853A2A1}"/>
                  </a:ext>
                </a:extLst>
              </p:cNvPr>
              <p:cNvSpPr>
                <a:spLocks noGrp="1"/>
              </p:cNvSpPr>
              <p:nvPr>
                <p:ph idx="1"/>
              </p:nvPr>
            </p:nvSpPr>
            <p:spPr/>
            <p:txBody>
              <a:bodyPr/>
              <a:lstStyle/>
              <a:p>
                <a:pPr marL="514350" indent="-514350">
                  <a:buAutoNum type="alphaLcParenR"/>
                </a:pPr>
                <a14:m>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h</m:t>
                    </m:r>
                    <m:r>
                      <a:rPr lang="en-US" b="0" i="1" smtClean="0">
                        <a:latin typeface="Cambria Math" panose="02040503050406030204" pitchFamily="18" charset="0"/>
                      </a:rPr>
                      <m:t>&lt;0 </m:t>
                    </m:r>
                    <m:r>
                      <a:rPr lang="en-US" b="0" i="1" smtClean="0">
                        <a:latin typeface="Cambria Math" panose="02040503050406030204" pitchFamily="18" charset="0"/>
                      </a:rPr>
                      <m:t>𝑎𝑛𝑑</m:t>
                    </m:r>
                    <m:r>
                      <a:rPr lang="en-US" b="0" i="1" smtClean="0">
                        <a:latin typeface="Cambria Math" panose="02040503050406030204" pitchFamily="18" charset="0"/>
                      </a:rPr>
                      <m:t> </m:t>
                    </m:r>
                    <m:r>
                      <m:rPr>
                        <m:sty m:val="p"/>
                      </m:rPr>
                      <a:rPr lang="en-US" b="0" i="0" smtClean="0">
                        <a:latin typeface="Cambria Math" panose="02040503050406030204" pitchFamily="18" charset="0"/>
                      </a:rPr>
                      <m:t>Δ</m:t>
                    </m:r>
                    <m:r>
                      <a:rPr lang="en-US" b="0" i="1" smtClean="0">
                        <a:latin typeface="Cambria Math" panose="02040503050406030204" pitchFamily="18" charset="0"/>
                      </a:rPr>
                      <m:t>𝑠</m:t>
                    </m:r>
                    <m:r>
                      <a:rPr lang="en-US" b="0" i="1" smtClean="0">
                        <a:latin typeface="Cambria Math" panose="02040503050406030204" pitchFamily="18" charset="0"/>
                      </a:rPr>
                      <m:t>&gt;0→</m:t>
                    </m:r>
                    <m:r>
                      <m:rPr>
                        <m:sty m:val="p"/>
                      </m:rPr>
                      <a:rPr lang="en-US" b="0" i="0" smtClean="0">
                        <a:latin typeface="Cambria Math" panose="02040503050406030204" pitchFamily="18" charset="0"/>
                      </a:rPr>
                      <m:t>Δ</m:t>
                    </m:r>
                    <m:r>
                      <a:rPr lang="en-US" b="0" i="1" smtClean="0">
                        <a:latin typeface="Cambria Math" panose="02040503050406030204" pitchFamily="18" charset="0"/>
                      </a:rPr>
                      <m:t>h</m:t>
                    </m:r>
                    <m:r>
                      <a:rPr lang="en-US" b="0" i="1" smtClean="0">
                        <a:latin typeface="Cambria Math" panose="02040503050406030204" pitchFamily="18" charset="0"/>
                      </a:rPr>
                      <m:t>−</m:t>
                    </m:r>
                    <m:r>
                      <a:rPr lang="en-US" b="0" i="1" smtClean="0">
                        <a:latin typeface="Cambria Math" panose="02040503050406030204" pitchFamily="18" charset="0"/>
                      </a:rPr>
                      <m:t>𝑇</m:t>
                    </m:r>
                    <m:r>
                      <m:rPr>
                        <m:sty m:val="p"/>
                      </m:rPr>
                      <a:rPr lang="en-US" b="0" i="0" smtClean="0">
                        <a:latin typeface="Cambria Math" panose="02040503050406030204" pitchFamily="18" charset="0"/>
                      </a:rPr>
                      <m:t>Δs</m:t>
                    </m:r>
                    <m:r>
                      <a:rPr lang="en-US" b="0" i="0" smtClean="0">
                        <a:latin typeface="Cambria Math" panose="02040503050406030204" pitchFamily="18" charset="0"/>
                      </a:rPr>
                      <m:t>&lt;0</m:t>
                    </m:r>
                    <m:r>
                      <a:rPr lang="en-US" b="0" i="1" smtClean="0">
                        <a:latin typeface="Cambria Math" panose="02040503050406030204" pitchFamily="18" charset="0"/>
                      </a:rPr>
                      <m:t>→</m:t>
                    </m:r>
                    <m:r>
                      <a:rPr lang="en-US" b="0" i="1" smtClean="0">
                        <a:latin typeface="Cambria Math" panose="02040503050406030204" pitchFamily="18" charset="0"/>
                      </a:rPr>
                      <m:t>𝑆𝑝𝑜𝑛𝑡𝑎𝑛𝑒𝑜𝑢𝑠</m:t>
                    </m:r>
                  </m:oMath>
                </a14:m>
                <a:r>
                  <a:rPr lang="en-US" b="0" dirty="0"/>
                  <a:t> </a:t>
                </a:r>
              </a:p>
              <a:p>
                <a:pPr marL="514350" indent="-514350">
                  <a:buAutoNum type="alphaLcParenR"/>
                </a:pPr>
                <a:r>
                  <a:rPr lang="en-US" dirty="0"/>
                  <a:t> </a:t>
                </a:r>
                <a14:m>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h</m:t>
                    </m:r>
                    <m:r>
                      <a:rPr lang="en-US" b="0" i="1" smtClean="0">
                        <a:latin typeface="Cambria Math" panose="02040503050406030204" pitchFamily="18" charset="0"/>
                      </a:rPr>
                      <m:t>&lt;0 </m:t>
                    </m:r>
                    <m:r>
                      <a:rPr lang="en-US" b="0" i="1" smtClean="0">
                        <a:latin typeface="Cambria Math" panose="02040503050406030204" pitchFamily="18" charset="0"/>
                      </a:rPr>
                      <m:t>𝑎𝑛𝑑</m:t>
                    </m:r>
                    <m:r>
                      <a:rPr lang="en-US" b="0" i="1" smtClean="0">
                        <a:latin typeface="Cambria Math" panose="02040503050406030204" pitchFamily="18" charset="0"/>
                      </a:rPr>
                      <m:t> </m:t>
                    </m:r>
                    <m:r>
                      <m:rPr>
                        <m:sty m:val="p"/>
                      </m:rPr>
                      <a:rPr lang="en-US" b="0" i="0" smtClean="0">
                        <a:latin typeface="Cambria Math" panose="02040503050406030204" pitchFamily="18" charset="0"/>
                      </a:rPr>
                      <m:t>Δ</m:t>
                    </m:r>
                    <m:r>
                      <a:rPr lang="en-US" b="0" i="1" smtClean="0">
                        <a:latin typeface="Cambria Math" panose="02040503050406030204" pitchFamily="18" charset="0"/>
                      </a:rPr>
                      <m:t>𝑠</m:t>
                    </m:r>
                    <m:r>
                      <a:rPr lang="en-US" b="0" i="1" smtClean="0">
                        <a:latin typeface="Cambria Math" panose="02040503050406030204" pitchFamily="18" charset="0"/>
                      </a:rPr>
                      <m:t>&lt;0</m:t>
                    </m:r>
                  </m:oMath>
                </a14:m>
                <a:endParaRPr lang="en-US" b="0" dirty="0"/>
              </a:p>
              <a:p>
                <a:pPr marL="971550" lvl="1" indent="-514350">
                  <a:buAutoNum type="romanLcParenR"/>
                </a:pPr>
                <a14:m>
                  <m:oMath xmlns:m="http://schemas.openxmlformats.org/officeDocument/2006/math">
                    <m:r>
                      <a:rPr lang="en-US" b="0" i="1" smtClean="0">
                        <a:latin typeface="Cambria Math" panose="02040503050406030204" pitchFamily="18" charset="0"/>
                      </a:rPr>
                      <m:t>𝑖𝑓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Δh</m:t>
                        </m:r>
                      </m:num>
                      <m:den>
                        <m:r>
                          <m:rPr>
                            <m:sty m:val="p"/>
                          </m:rPr>
                          <a:rPr lang="en-US" b="0" i="0" smtClean="0">
                            <a:latin typeface="Cambria Math" panose="02040503050406030204" pitchFamily="18" charset="0"/>
                          </a:rPr>
                          <m:t>Δ</m:t>
                        </m:r>
                        <m:r>
                          <a:rPr lang="en-US" b="0" i="1" smtClean="0">
                            <a:latin typeface="Cambria Math" panose="02040503050406030204" pitchFamily="18" charset="0"/>
                          </a:rPr>
                          <m:t>𝑠</m:t>
                        </m:r>
                      </m:den>
                    </m:f>
                    <m:r>
                      <a:rPr lang="en-US" b="0" i="1" smtClean="0">
                        <a:latin typeface="Cambria Math" panose="02040503050406030204" pitchFamily="18" charset="0"/>
                      </a:rPr>
                      <m:t>&lt;</m:t>
                    </m:r>
                    <m:r>
                      <a:rPr lang="en-US" b="0" i="1" smtClean="0">
                        <a:latin typeface="Cambria Math" panose="02040503050406030204" pitchFamily="18" charset="0"/>
                      </a:rPr>
                      <m:t>𝑇</m:t>
                    </m:r>
                    <m:r>
                      <a:rPr lang="en-US" b="0" i="1" smtClean="0">
                        <a:latin typeface="Cambria Math" panose="02040503050406030204" pitchFamily="18" charset="0"/>
                      </a:rPr>
                      <m:t>→</m:t>
                    </m:r>
                    <m:r>
                      <m:rPr>
                        <m:sty m:val="p"/>
                      </m:rPr>
                      <a:rPr lang="en-US" b="0" i="0" smtClean="0">
                        <a:latin typeface="Cambria Math" panose="02040503050406030204" pitchFamily="18" charset="0"/>
                      </a:rPr>
                      <m:t>Δ</m:t>
                    </m:r>
                    <m:r>
                      <a:rPr lang="en-US" b="0" i="1" smtClean="0">
                        <a:latin typeface="Cambria Math" panose="02040503050406030204" pitchFamily="18" charset="0"/>
                      </a:rPr>
                      <m:t>h</m:t>
                    </m:r>
                    <m:r>
                      <a:rPr lang="en-US" b="0" i="1" smtClean="0">
                        <a:latin typeface="Cambria Math" panose="02040503050406030204" pitchFamily="18" charset="0"/>
                      </a:rPr>
                      <m:t>−</m:t>
                    </m:r>
                    <m:r>
                      <a:rPr lang="en-US" b="0" i="1" smtClean="0">
                        <a:latin typeface="Cambria Math" panose="02040503050406030204" pitchFamily="18" charset="0"/>
                      </a:rPr>
                      <m:t>𝑇</m:t>
                    </m:r>
                    <m:r>
                      <m:rPr>
                        <m:sty m:val="p"/>
                      </m:rPr>
                      <a:rPr lang="en-US" b="0" i="0" smtClean="0">
                        <a:latin typeface="Cambria Math" panose="02040503050406030204" pitchFamily="18" charset="0"/>
                      </a:rPr>
                      <m:t>Δs</m:t>
                    </m:r>
                    <m:r>
                      <a:rPr lang="en-US" b="0" i="0" smtClean="0">
                        <a:latin typeface="Cambria Math" panose="02040503050406030204" pitchFamily="18" charset="0"/>
                      </a:rPr>
                      <m:t>&gt;0</m:t>
                    </m:r>
                    <m:r>
                      <a:rPr lang="en-US" b="0" i="1" smtClean="0">
                        <a:latin typeface="Cambria Math" panose="02040503050406030204" pitchFamily="18" charset="0"/>
                      </a:rPr>
                      <m:t>→</m:t>
                    </m:r>
                    <m:r>
                      <a:rPr lang="en-US" b="0" i="1" smtClean="0">
                        <a:latin typeface="Cambria Math" panose="02040503050406030204" pitchFamily="18" charset="0"/>
                      </a:rPr>
                      <m:t>𝑁𝑜𝑡</m:t>
                    </m:r>
                    <m:r>
                      <a:rPr lang="en-US" b="0" i="1" smtClean="0">
                        <a:latin typeface="Cambria Math" panose="02040503050406030204" pitchFamily="18" charset="0"/>
                      </a:rPr>
                      <m:t> </m:t>
                    </m:r>
                    <m:r>
                      <a:rPr lang="en-US" b="0" i="1" smtClean="0">
                        <a:latin typeface="Cambria Math" panose="02040503050406030204" pitchFamily="18" charset="0"/>
                      </a:rPr>
                      <m:t>𝑠𝑝𝑜𝑛𝑡𝑎𝑛𝑒𝑜𝑢𝑠</m:t>
                    </m:r>
                  </m:oMath>
                </a14:m>
                <a:endParaRPr lang="en-US" b="0" dirty="0"/>
              </a:p>
              <a:p>
                <a:pPr marL="971550" lvl="1" indent="-514350">
                  <a:buFont typeface="Arial" panose="020B0604020202020204" pitchFamily="34" charset="0"/>
                  <a:buAutoNum type="romanLcParenR"/>
                </a:pPr>
                <a14:m>
                  <m:oMath xmlns:m="http://schemas.openxmlformats.org/officeDocument/2006/math">
                    <m:r>
                      <a:rPr lang="en-US" b="0" i="1" smtClean="0">
                        <a:latin typeface="Cambria Math" panose="02040503050406030204" pitchFamily="18" charset="0"/>
                      </a:rPr>
                      <m:t>𝑖𝑓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Δh</m:t>
                        </m:r>
                      </m:num>
                      <m:den>
                        <m:r>
                          <m:rPr>
                            <m:sty m:val="p"/>
                          </m:rPr>
                          <a:rPr lang="en-US" b="0" i="0" smtClean="0">
                            <a:latin typeface="Cambria Math" panose="02040503050406030204" pitchFamily="18" charset="0"/>
                          </a:rPr>
                          <m:t>Δ</m:t>
                        </m:r>
                        <m:r>
                          <a:rPr lang="en-US" b="0" i="1" smtClean="0">
                            <a:latin typeface="Cambria Math" panose="02040503050406030204" pitchFamily="18" charset="0"/>
                          </a:rPr>
                          <m:t>𝑠</m:t>
                        </m:r>
                      </m:den>
                    </m:f>
                    <m:r>
                      <a:rPr lang="en-US" b="0" i="1" smtClean="0">
                        <a:latin typeface="Cambria Math" panose="02040503050406030204" pitchFamily="18" charset="0"/>
                      </a:rPr>
                      <m:t>&gt;</m:t>
                    </m:r>
                    <m:r>
                      <a:rPr lang="en-US" b="0" i="1" smtClean="0">
                        <a:latin typeface="Cambria Math" panose="02040503050406030204" pitchFamily="18" charset="0"/>
                      </a:rPr>
                      <m:t>𝑇</m:t>
                    </m:r>
                    <m:r>
                      <a:rPr lang="en-US" b="0" i="1" smtClean="0">
                        <a:latin typeface="Cambria Math" panose="02040503050406030204" pitchFamily="18" charset="0"/>
                      </a:rPr>
                      <m:t>→</m:t>
                    </m:r>
                    <m:r>
                      <m:rPr>
                        <m:sty m:val="p"/>
                      </m:rPr>
                      <a:rPr lang="en-US" b="0" i="0" smtClean="0">
                        <a:latin typeface="Cambria Math" panose="02040503050406030204" pitchFamily="18" charset="0"/>
                      </a:rPr>
                      <m:t>Δ</m:t>
                    </m:r>
                    <m:r>
                      <a:rPr lang="en-US" b="0" i="1" smtClean="0">
                        <a:latin typeface="Cambria Math" panose="02040503050406030204" pitchFamily="18" charset="0"/>
                      </a:rPr>
                      <m:t>h</m:t>
                    </m:r>
                    <m:r>
                      <a:rPr lang="en-US" b="0" i="1" smtClean="0">
                        <a:latin typeface="Cambria Math" panose="02040503050406030204" pitchFamily="18" charset="0"/>
                      </a:rPr>
                      <m:t>−</m:t>
                    </m:r>
                    <m:r>
                      <a:rPr lang="en-US" b="0" i="1" smtClean="0">
                        <a:latin typeface="Cambria Math" panose="02040503050406030204" pitchFamily="18" charset="0"/>
                      </a:rPr>
                      <m:t>𝑇</m:t>
                    </m:r>
                    <m:r>
                      <m:rPr>
                        <m:sty m:val="p"/>
                      </m:rPr>
                      <a:rPr lang="en-US" b="0" i="0" smtClean="0">
                        <a:latin typeface="Cambria Math" panose="02040503050406030204" pitchFamily="18" charset="0"/>
                      </a:rPr>
                      <m:t>Δs</m:t>
                    </m:r>
                    <m:r>
                      <a:rPr lang="en-US" b="0" i="0" smtClean="0">
                        <a:latin typeface="Cambria Math" panose="02040503050406030204" pitchFamily="18" charset="0"/>
                      </a:rPr>
                      <m:t>&lt;0</m:t>
                    </m:r>
                    <m:r>
                      <a:rPr lang="en-US" b="0" i="1" smtClean="0">
                        <a:latin typeface="Cambria Math" panose="02040503050406030204" pitchFamily="18" charset="0"/>
                      </a:rPr>
                      <m:t>→</m:t>
                    </m:r>
                    <m:r>
                      <a:rPr lang="en-US" b="0" i="1" smtClean="0">
                        <a:latin typeface="Cambria Math" panose="02040503050406030204" pitchFamily="18" charset="0"/>
                      </a:rPr>
                      <m:t>𝑆𝑝𝑜𝑛𝑡𝑎𝑛𝑒𝑜𝑢𝑠</m:t>
                    </m:r>
                  </m:oMath>
                </a14:m>
                <a:endParaRPr lang="en-US" b="0" dirty="0"/>
              </a:p>
              <a:p>
                <a:pPr marL="514350" indent="-514350">
                  <a:buFont typeface="Arial" panose="020B0604020202020204" pitchFamily="34" charset="0"/>
                  <a:buAutoNum type="alphaLcParenR"/>
                </a:pPr>
                <a14:m>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h</m:t>
                    </m:r>
                    <m:r>
                      <a:rPr lang="en-US" b="0" i="1" smtClean="0">
                        <a:latin typeface="Cambria Math" panose="02040503050406030204" pitchFamily="18" charset="0"/>
                      </a:rPr>
                      <m:t>&gt;0 </m:t>
                    </m:r>
                    <m:r>
                      <a:rPr lang="en-US" b="0" i="1" smtClean="0">
                        <a:latin typeface="Cambria Math" panose="02040503050406030204" pitchFamily="18" charset="0"/>
                      </a:rPr>
                      <m:t>𝑎𝑛𝑑</m:t>
                    </m:r>
                    <m:r>
                      <a:rPr lang="en-US" b="0" i="1" smtClean="0">
                        <a:latin typeface="Cambria Math" panose="02040503050406030204" pitchFamily="18" charset="0"/>
                      </a:rPr>
                      <m:t> </m:t>
                    </m:r>
                    <m:r>
                      <m:rPr>
                        <m:sty m:val="p"/>
                      </m:rPr>
                      <a:rPr lang="en-US" b="0" i="0" smtClean="0">
                        <a:latin typeface="Cambria Math" panose="02040503050406030204" pitchFamily="18" charset="0"/>
                      </a:rPr>
                      <m:t>Δ</m:t>
                    </m:r>
                    <m:r>
                      <a:rPr lang="en-US" b="0" i="1" smtClean="0">
                        <a:latin typeface="Cambria Math" panose="02040503050406030204" pitchFamily="18" charset="0"/>
                      </a:rPr>
                      <m:t>𝑠</m:t>
                    </m:r>
                    <m:r>
                      <a:rPr lang="en-US" b="0" i="1" smtClean="0">
                        <a:latin typeface="Cambria Math" panose="02040503050406030204" pitchFamily="18" charset="0"/>
                      </a:rPr>
                      <m:t>&lt;0→</m:t>
                    </m:r>
                    <m:r>
                      <m:rPr>
                        <m:sty m:val="p"/>
                      </m:rPr>
                      <a:rPr lang="en-US" b="0" i="0" smtClean="0">
                        <a:latin typeface="Cambria Math" panose="02040503050406030204" pitchFamily="18" charset="0"/>
                      </a:rPr>
                      <m:t>Δ</m:t>
                    </m:r>
                    <m:r>
                      <a:rPr lang="en-US" b="0" i="1" smtClean="0">
                        <a:latin typeface="Cambria Math" panose="02040503050406030204" pitchFamily="18" charset="0"/>
                      </a:rPr>
                      <m:t>h</m:t>
                    </m:r>
                    <m:r>
                      <a:rPr lang="en-US" b="0" i="1" smtClean="0">
                        <a:latin typeface="Cambria Math" panose="02040503050406030204" pitchFamily="18" charset="0"/>
                      </a:rPr>
                      <m:t>−</m:t>
                    </m:r>
                    <m:r>
                      <a:rPr lang="en-US" b="0" i="1" smtClean="0">
                        <a:latin typeface="Cambria Math" panose="02040503050406030204" pitchFamily="18" charset="0"/>
                      </a:rPr>
                      <m:t>𝑇</m:t>
                    </m:r>
                    <m:r>
                      <m:rPr>
                        <m:sty m:val="p"/>
                      </m:rPr>
                      <a:rPr lang="en-US" b="0" i="0" smtClean="0">
                        <a:latin typeface="Cambria Math" panose="02040503050406030204" pitchFamily="18" charset="0"/>
                      </a:rPr>
                      <m:t>Δs</m:t>
                    </m:r>
                    <m:r>
                      <a:rPr lang="en-US" b="0" i="0" smtClean="0">
                        <a:latin typeface="Cambria Math" panose="02040503050406030204" pitchFamily="18" charset="0"/>
                      </a:rPr>
                      <m:t>&gt;0</m:t>
                    </m:r>
                    <m:r>
                      <a:rPr lang="en-US" b="0" i="1" smtClean="0">
                        <a:latin typeface="Cambria Math" panose="02040503050406030204" pitchFamily="18" charset="0"/>
                      </a:rPr>
                      <m:t>→</m:t>
                    </m:r>
                    <m:r>
                      <a:rPr lang="en-US" b="0" i="1" smtClean="0">
                        <a:latin typeface="Cambria Math" panose="02040503050406030204" pitchFamily="18" charset="0"/>
                      </a:rPr>
                      <m:t>𝑁𝑜𝑡</m:t>
                    </m:r>
                    <m:r>
                      <a:rPr lang="en-US" b="0" i="1" smtClean="0">
                        <a:latin typeface="Cambria Math" panose="02040503050406030204" pitchFamily="18" charset="0"/>
                      </a:rPr>
                      <m:t> </m:t>
                    </m:r>
                    <m:r>
                      <a:rPr lang="en-US" b="0" i="1" smtClean="0">
                        <a:latin typeface="Cambria Math" panose="02040503050406030204" pitchFamily="18" charset="0"/>
                      </a:rPr>
                      <m:t>𝑠𝑝𝑜𝑛𝑡𝑎𝑛𝑒𝑜𝑢𝑠</m:t>
                    </m:r>
                  </m:oMath>
                </a14:m>
                <a:r>
                  <a:rPr lang="en-US" b="0" dirty="0"/>
                  <a:t> </a:t>
                </a:r>
              </a:p>
              <a:p>
                <a:pPr marL="514350" indent="-514350">
                  <a:buFont typeface="Arial" panose="020B0604020202020204" pitchFamily="34" charset="0"/>
                  <a:buAutoNum type="alphaLcParenR"/>
                </a:pPr>
                <a14:m>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h</m:t>
                    </m:r>
                    <m:r>
                      <a:rPr lang="en-US" b="0" i="1" smtClean="0">
                        <a:latin typeface="Cambria Math" panose="02040503050406030204" pitchFamily="18" charset="0"/>
                      </a:rPr>
                      <m:t>&gt;0 </m:t>
                    </m:r>
                    <m:r>
                      <a:rPr lang="en-US" b="0" i="1" smtClean="0">
                        <a:latin typeface="Cambria Math" panose="02040503050406030204" pitchFamily="18" charset="0"/>
                      </a:rPr>
                      <m:t>𝑎𝑛𝑑</m:t>
                    </m:r>
                    <m:r>
                      <a:rPr lang="en-US" b="0" i="1" smtClean="0">
                        <a:latin typeface="Cambria Math" panose="02040503050406030204" pitchFamily="18" charset="0"/>
                      </a:rPr>
                      <m:t> </m:t>
                    </m:r>
                    <m:r>
                      <m:rPr>
                        <m:sty m:val="p"/>
                      </m:rPr>
                      <a:rPr lang="en-US" b="0" i="0" smtClean="0">
                        <a:latin typeface="Cambria Math" panose="02040503050406030204" pitchFamily="18" charset="0"/>
                      </a:rPr>
                      <m:t>Δ</m:t>
                    </m:r>
                    <m:r>
                      <a:rPr lang="en-US" b="0" i="1" smtClean="0">
                        <a:latin typeface="Cambria Math" panose="02040503050406030204" pitchFamily="18" charset="0"/>
                      </a:rPr>
                      <m:t>𝑠</m:t>
                    </m:r>
                    <m:r>
                      <a:rPr lang="en-US" b="0" i="1" smtClean="0">
                        <a:latin typeface="Cambria Math" panose="02040503050406030204" pitchFamily="18" charset="0"/>
                      </a:rPr>
                      <m:t>&gt;0</m:t>
                    </m:r>
                  </m:oMath>
                </a14:m>
                <a:endParaRPr lang="en-US" b="0" dirty="0"/>
              </a:p>
              <a:p>
                <a:pPr marL="971550" lvl="1" indent="-514350">
                  <a:buAutoNum type="romanLcParenR"/>
                </a:pPr>
                <a14:m>
                  <m:oMath xmlns:m="http://schemas.openxmlformats.org/officeDocument/2006/math">
                    <m:r>
                      <a:rPr lang="en-US" b="0" i="1" smtClean="0">
                        <a:latin typeface="Cambria Math" panose="02040503050406030204" pitchFamily="18" charset="0"/>
                      </a:rPr>
                      <m:t>𝑖𝑓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Δh</m:t>
                        </m:r>
                      </m:num>
                      <m:den>
                        <m:r>
                          <m:rPr>
                            <m:sty m:val="p"/>
                          </m:rPr>
                          <a:rPr lang="en-US" b="0" i="0" smtClean="0">
                            <a:latin typeface="Cambria Math" panose="02040503050406030204" pitchFamily="18" charset="0"/>
                          </a:rPr>
                          <m:t>Δ</m:t>
                        </m:r>
                        <m:r>
                          <a:rPr lang="en-US" b="0" i="1" smtClean="0">
                            <a:latin typeface="Cambria Math" panose="02040503050406030204" pitchFamily="18" charset="0"/>
                          </a:rPr>
                          <m:t>𝑠</m:t>
                        </m:r>
                      </m:den>
                    </m:f>
                    <m:r>
                      <a:rPr lang="en-US" b="0" i="1" smtClean="0">
                        <a:latin typeface="Cambria Math" panose="02040503050406030204" pitchFamily="18" charset="0"/>
                      </a:rPr>
                      <m:t>&lt;</m:t>
                    </m:r>
                    <m:r>
                      <a:rPr lang="en-US" b="0" i="1" smtClean="0">
                        <a:latin typeface="Cambria Math" panose="02040503050406030204" pitchFamily="18" charset="0"/>
                      </a:rPr>
                      <m:t>𝑇</m:t>
                    </m:r>
                    <m:r>
                      <a:rPr lang="en-US" b="0" i="1" smtClean="0">
                        <a:latin typeface="Cambria Math" panose="02040503050406030204" pitchFamily="18" charset="0"/>
                      </a:rPr>
                      <m:t>→</m:t>
                    </m:r>
                    <m:r>
                      <m:rPr>
                        <m:sty m:val="p"/>
                      </m:rPr>
                      <a:rPr lang="en-US" b="0" i="0" smtClean="0">
                        <a:latin typeface="Cambria Math" panose="02040503050406030204" pitchFamily="18" charset="0"/>
                      </a:rPr>
                      <m:t>Δ</m:t>
                    </m:r>
                    <m:r>
                      <a:rPr lang="en-US" b="0" i="1" smtClean="0">
                        <a:latin typeface="Cambria Math" panose="02040503050406030204" pitchFamily="18" charset="0"/>
                      </a:rPr>
                      <m:t>h</m:t>
                    </m:r>
                    <m:r>
                      <a:rPr lang="en-US" b="0" i="1" smtClean="0">
                        <a:latin typeface="Cambria Math" panose="02040503050406030204" pitchFamily="18" charset="0"/>
                      </a:rPr>
                      <m:t>−</m:t>
                    </m:r>
                    <m:r>
                      <a:rPr lang="en-US" b="0" i="1" smtClean="0">
                        <a:latin typeface="Cambria Math" panose="02040503050406030204" pitchFamily="18" charset="0"/>
                      </a:rPr>
                      <m:t>𝑇</m:t>
                    </m:r>
                    <m:r>
                      <m:rPr>
                        <m:sty m:val="p"/>
                      </m:rPr>
                      <a:rPr lang="en-US" b="0" i="0" smtClean="0">
                        <a:latin typeface="Cambria Math" panose="02040503050406030204" pitchFamily="18" charset="0"/>
                      </a:rPr>
                      <m:t>Δs</m:t>
                    </m:r>
                    <m:r>
                      <a:rPr lang="en-US" b="0" i="0" smtClean="0">
                        <a:latin typeface="Cambria Math" panose="02040503050406030204" pitchFamily="18" charset="0"/>
                      </a:rPr>
                      <m:t>&lt;0</m:t>
                    </m:r>
                    <m:r>
                      <a:rPr lang="en-US" b="0" i="1" smtClean="0">
                        <a:latin typeface="Cambria Math" panose="02040503050406030204" pitchFamily="18" charset="0"/>
                      </a:rPr>
                      <m:t>→</m:t>
                    </m:r>
                    <m:r>
                      <a:rPr lang="en-US" b="0" i="1" smtClean="0">
                        <a:latin typeface="Cambria Math" panose="02040503050406030204" pitchFamily="18" charset="0"/>
                      </a:rPr>
                      <m:t>𝑆𝑝𝑜𝑛𝑡𝑎𝑛𝑒𝑜𝑢𝑠</m:t>
                    </m:r>
                  </m:oMath>
                </a14:m>
                <a:endParaRPr lang="en-US" b="0" dirty="0"/>
              </a:p>
              <a:p>
                <a:pPr marL="971550" lvl="1" indent="-514350">
                  <a:buFont typeface="Arial" panose="020B0604020202020204" pitchFamily="34" charset="0"/>
                  <a:buAutoNum type="romanLcParenR"/>
                </a:pPr>
                <a14:m>
                  <m:oMath xmlns:m="http://schemas.openxmlformats.org/officeDocument/2006/math">
                    <m:r>
                      <a:rPr lang="en-US" b="0" i="1" smtClean="0">
                        <a:latin typeface="Cambria Math" panose="02040503050406030204" pitchFamily="18" charset="0"/>
                      </a:rPr>
                      <m:t>𝑖𝑓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Δh</m:t>
                        </m:r>
                      </m:num>
                      <m:den>
                        <m:r>
                          <m:rPr>
                            <m:sty m:val="p"/>
                          </m:rPr>
                          <a:rPr lang="en-US" b="0" i="0" smtClean="0">
                            <a:latin typeface="Cambria Math" panose="02040503050406030204" pitchFamily="18" charset="0"/>
                          </a:rPr>
                          <m:t>Δ</m:t>
                        </m:r>
                        <m:r>
                          <a:rPr lang="en-US" b="0" i="1" smtClean="0">
                            <a:latin typeface="Cambria Math" panose="02040503050406030204" pitchFamily="18" charset="0"/>
                          </a:rPr>
                          <m:t>𝑠</m:t>
                        </m:r>
                      </m:den>
                    </m:f>
                    <m:r>
                      <a:rPr lang="en-US" b="0" i="1" smtClean="0">
                        <a:latin typeface="Cambria Math" panose="02040503050406030204" pitchFamily="18" charset="0"/>
                      </a:rPr>
                      <m:t>&gt;</m:t>
                    </m:r>
                    <m:r>
                      <a:rPr lang="en-US" b="0" i="1" smtClean="0">
                        <a:latin typeface="Cambria Math" panose="02040503050406030204" pitchFamily="18" charset="0"/>
                      </a:rPr>
                      <m:t>𝑇</m:t>
                    </m:r>
                    <m:r>
                      <a:rPr lang="en-US" b="0" i="1" smtClean="0">
                        <a:latin typeface="Cambria Math" panose="02040503050406030204" pitchFamily="18" charset="0"/>
                      </a:rPr>
                      <m:t>→</m:t>
                    </m:r>
                    <m:r>
                      <m:rPr>
                        <m:sty m:val="p"/>
                      </m:rPr>
                      <a:rPr lang="en-US" b="0" i="0" smtClean="0">
                        <a:latin typeface="Cambria Math" panose="02040503050406030204" pitchFamily="18" charset="0"/>
                      </a:rPr>
                      <m:t>Δ</m:t>
                    </m:r>
                    <m:r>
                      <a:rPr lang="en-US" b="0" i="1" smtClean="0">
                        <a:latin typeface="Cambria Math" panose="02040503050406030204" pitchFamily="18" charset="0"/>
                      </a:rPr>
                      <m:t>h</m:t>
                    </m:r>
                    <m:r>
                      <a:rPr lang="en-US" b="0" i="1" smtClean="0">
                        <a:latin typeface="Cambria Math" panose="02040503050406030204" pitchFamily="18" charset="0"/>
                      </a:rPr>
                      <m:t>−</m:t>
                    </m:r>
                    <m:r>
                      <a:rPr lang="en-US" b="0" i="1" smtClean="0">
                        <a:latin typeface="Cambria Math" panose="02040503050406030204" pitchFamily="18" charset="0"/>
                      </a:rPr>
                      <m:t>𝑇</m:t>
                    </m:r>
                    <m:r>
                      <m:rPr>
                        <m:sty m:val="p"/>
                      </m:rPr>
                      <a:rPr lang="en-US" b="0" i="0" smtClean="0">
                        <a:latin typeface="Cambria Math" panose="02040503050406030204" pitchFamily="18" charset="0"/>
                      </a:rPr>
                      <m:t>Δs</m:t>
                    </m:r>
                    <m:r>
                      <a:rPr lang="en-US" b="0" i="0" smtClean="0">
                        <a:latin typeface="Cambria Math" panose="02040503050406030204" pitchFamily="18" charset="0"/>
                      </a:rPr>
                      <m:t>&gt;0</m:t>
                    </m:r>
                    <m:r>
                      <a:rPr lang="en-US" b="0" i="1" smtClean="0">
                        <a:latin typeface="Cambria Math" panose="02040503050406030204" pitchFamily="18" charset="0"/>
                      </a:rPr>
                      <m:t>→</m:t>
                    </m:r>
                    <m:r>
                      <a:rPr lang="en-US" b="0" i="1" smtClean="0">
                        <a:latin typeface="Cambria Math" panose="02040503050406030204" pitchFamily="18" charset="0"/>
                      </a:rPr>
                      <m:t>𝑁𝑜𝑡</m:t>
                    </m:r>
                    <m:r>
                      <a:rPr lang="en-US" b="0" i="1" smtClean="0">
                        <a:latin typeface="Cambria Math" panose="02040503050406030204" pitchFamily="18" charset="0"/>
                      </a:rPr>
                      <m:t> </m:t>
                    </m:r>
                    <m:r>
                      <a:rPr lang="en-US" b="0" i="1" smtClean="0">
                        <a:latin typeface="Cambria Math" panose="02040503050406030204" pitchFamily="18" charset="0"/>
                      </a:rPr>
                      <m:t>𝑠𝑝𝑜𝑛𝑡𝑎𝑛𝑒𝑜𝑢𝑠</m:t>
                    </m:r>
                  </m:oMath>
                </a14:m>
                <a:endParaRPr lang="en-US" b="0" dirty="0"/>
              </a:p>
              <a:p>
                <a:pPr marL="971550" lvl="1" indent="-514350">
                  <a:buAutoNum type="romanLcParenR"/>
                </a:pPr>
                <a:endParaRPr lang="en-US" b="0" dirty="0"/>
              </a:p>
              <a:p>
                <a:pPr marL="971550" lvl="1" indent="-514350">
                  <a:buAutoNum type="romanLcParenR"/>
                </a:pPr>
                <a:endParaRPr lang="en-US" b="0" dirty="0"/>
              </a:p>
              <a:p>
                <a:pPr marL="457200" lvl="1" indent="0">
                  <a:buNone/>
                </a:pPr>
                <a:endParaRPr lang="en-US" b="0" dirty="0"/>
              </a:p>
              <a:p>
                <a:pPr marL="514350" indent="-514350">
                  <a:buFont typeface="Arial" panose="020B0604020202020204" pitchFamily="34" charset="0"/>
                  <a:buAutoNum type="alphaLcParenR"/>
                </a:pPr>
                <a:endParaRPr lang="en-US" b="0" dirty="0"/>
              </a:p>
              <a:p>
                <a:pPr marL="514350" indent="-514350">
                  <a:buFont typeface="Arial" panose="020B0604020202020204" pitchFamily="34" charset="0"/>
                  <a:buAutoNum type="alphaLcParenR"/>
                </a:pPr>
                <a:endParaRPr lang="en-US" b="0" dirty="0"/>
              </a:p>
              <a:p>
                <a:pPr marL="971550" lvl="1" indent="-514350">
                  <a:buAutoNum type="romanLcParenR"/>
                </a:pPr>
                <a:endParaRPr lang="en-US" b="0" dirty="0"/>
              </a:p>
              <a:p>
                <a:pPr marL="457200" lvl="1" indent="0">
                  <a:buNone/>
                </a:pPr>
                <a:endParaRPr lang="en-FI" dirty="0"/>
              </a:p>
            </p:txBody>
          </p:sp>
        </mc:Choice>
        <mc:Fallback xmlns="">
          <p:sp>
            <p:nvSpPr>
              <p:cNvPr id="3" name="Content Placeholder 2">
                <a:extLst>
                  <a:ext uri="{FF2B5EF4-FFF2-40B4-BE49-F238E27FC236}">
                    <a16:creationId xmlns:a16="http://schemas.microsoft.com/office/drawing/2014/main" id="{4C2F72D5-8A52-1B61-6C74-015A0853A2A1}"/>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en-FI">
                    <a:noFill/>
                  </a:rPr>
                  <a:t> </a:t>
                </a:r>
              </a:p>
            </p:txBody>
          </p:sp>
        </mc:Fallback>
      </mc:AlternateContent>
    </p:spTree>
    <p:extLst>
      <p:ext uri="{BB962C8B-B14F-4D97-AF65-F5344CB8AC3E}">
        <p14:creationId xmlns:p14="http://schemas.microsoft.com/office/powerpoint/2010/main" val="1607479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52114-1A17-B3CE-333C-156C22B0CC59}"/>
              </a:ext>
            </a:extLst>
          </p:cNvPr>
          <p:cNvSpPr>
            <a:spLocks noGrp="1"/>
          </p:cNvSpPr>
          <p:nvPr>
            <p:ph type="title"/>
          </p:nvPr>
        </p:nvSpPr>
        <p:spPr/>
        <p:txBody>
          <a:bodyPr/>
          <a:lstStyle/>
          <a:p>
            <a:r>
              <a:rPr lang="en-US" dirty="0"/>
              <a:t>Problem 2</a:t>
            </a:r>
            <a:endParaRPr lang="en-FI" dirty="0"/>
          </a:p>
        </p:txBody>
      </p:sp>
      <p:sp>
        <p:nvSpPr>
          <p:cNvPr id="3" name="Content Placeholder 2">
            <a:extLst>
              <a:ext uri="{FF2B5EF4-FFF2-40B4-BE49-F238E27FC236}">
                <a16:creationId xmlns:a16="http://schemas.microsoft.com/office/drawing/2014/main" id="{7DAF7D58-CE6C-18FE-019F-716DEF03D6B1}"/>
              </a:ext>
            </a:extLst>
          </p:cNvPr>
          <p:cNvSpPr>
            <a:spLocks noGrp="1"/>
          </p:cNvSpPr>
          <p:nvPr>
            <p:ph idx="1"/>
          </p:nvPr>
        </p:nvSpPr>
        <p:spPr/>
        <p:txBody>
          <a:bodyPr/>
          <a:lstStyle/>
          <a:p>
            <a:endParaRPr lang="en-FI"/>
          </a:p>
        </p:txBody>
      </p:sp>
      <p:pic>
        <p:nvPicPr>
          <p:cNvPr id="5" name="Picture 4">
            <a:extLst>
              <a:ext uri="{FF2B5EF4-FFF2-40B4-BE49-F238E27FC236}">
                <a16:creationId xmlns:a16="http://schemas.microsoft.com/office/drawing/2014/main" id="{FE62F649-D605-627F-1434-412DCAACF430}"/>
              </a:ext>
            </a:extLst>
          </p:cNvPr>
          <p:cNvPicPr>
            <a:picLocks noChangeAspect="1"/>
          </p:cNvPicPr>
          <p:nvPr/>
        </p:nvPicPr>
        <p:blipFill>
          <a:blip r:embed="rId2"/>
          <a:stretch>
            <a:fillRect/>
          </a:stretch>
        </p:blipFill>
        <p:spPr>
          <a:xfrm>
            <a:off x="838200" y="1740553"/>
            <a:ext cx="8749361" cy="4521482"/>
          </a:xfrm>
          <a:prstGeom prst="rect">
            <a:avLst/>
          </a:prstGeom>
        </p:spPr>
      </p:pic>
    </p:spTree>
    <p:extLst>
      <p:ext uri="{BB962C8B-B14F-4D97-AF65-F5344CB8AC3E}">
        <p14:creationId xmlns:p14="http://schemas.microsoft.com/office/powerpoint/2010/main" val="3664012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FEEFF-144C-3401-C4F7-62C550843257}"/>
              </a:ext>
            </a:extLst>
          </p:cNvPr>
          <p:cNvSpPr>
            <a:spLocks noGrp="1"/>
          </p:cNvSpPr>
          <p:nvPr>
            <p:ph type="title"/>
          </p:nvPr>
        </p:nvSpPr>
        <p:spPr/>
        <p:txBody>
          <a:bodyPr/>
          <a:lstStyle/>
          <a:p>
            <a:r>
              <a:rPr lang="en-US" dirty="0"/>
              <a:t>Problem 2</a:t>
            </a:r>
            <a:endParaRPr lang="en-FI" dirty="0"/>
          </a:p>
        </p:txBody>
      </p:sp>
      <p:sp>
        <p:nvSpPr>
          <p:cNvPr id="3" name="Content Placeholder 2">
            <a:extLst>
              <a:ext uri="{FF2B5EF4-FFF2-40B4-BE49-F238E27FC236}">
                <a16:creationId xmlns:a16="http://schemas.microsoft.com/office/drawing/2014/main" id="{D9DC3E33-634C-69C4-D687-F984784B32A4}"/>
              </a:ext>
            </a:extLst>
          </p:cNvPr>
          <p:cNvSpPr>
            <a:spLocks noGrp="1"/>
          </p:cNvSpPr>
          <p:nvPr>
            <p:ph idx="1"/>
          </p:nvPr>
        </p:nvSpPr>
        <p:spPr/>
        <p:txBody>
          <a:bodyPr/>
          <a:lstStyle/>
          <a:p>
            <a:endParaRPr lang="en-FI" dirty="0"/>
          </a:p>
        </p:txBody>
      </p:sp>
      <p:pic>
        <p:nvPicPr>
          <p:cNvPr id="5" name="Picture 4">
            <a:extLst>
              <a:ext uri="{FF2B5EF4-FFF2-40B4-BE49-F238E27FC236}">
                <a16:creationId xmlns:a16="http://schemas.microsoft.com/office/drawing/2014/main" id="{B9A3179B-E51E-B149-2012-BF49CB6F1159}"/>
              </a:ext>
            </a:extLst>
          </p:cNvPr>
          <p:cNvPicPr>
            <a:picLocks noChangeAspect="1"/>
          </p:cNvPicPr>
          <p:nvPr/>
        </p:nvPicPr>
        <p:blipFill>
          <a:blip r:embed="rId2"/>
          <a:stretch>
            <a:fillRect/>
          </a:stretch>
        </p:blipFill>
        <p:spPr>
          <a:xfrm>
            <a:off x="838201" y="1296347"/>
            <a:ext cx="10515599" cy="4749988"/>
          </a:xfrm>
          <a:prstGeom prst="rect">
            <a:avLst/>
          </a:prstGeom>
        </p:spPr>
      </p:pic>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2F65CA39-9D84-67CB-759B-0E0DCD53C6A5}"/>
                  </a:ext>
                </a:extLst>
              </p:cNvPr>
              <p:cNvSpPr txBox="1"/>
              <p:nvPr/>
            </p:nvSpPr>
            <p:spPr>
              <a:xfrm>
                <a:off x="7647149" y="4805633"/>
                <a:ext cx="4307540" cy="123476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𝑒𝑙𝑒𝑐</m:t>
                          </m:r>
                          <m:r>
                            <a:rPr lang="en-US" b="0" i="1" smtClean="0">
                              <a:latin typeface="Cambria Math" panose="02040503050406030204" pitchFamily="18" charset="0"/>
                            </a:rPr>
                            <m:t>,</m:t>
                          </m:r>
                          <m:r>
                            <a:rPr lang="en-US" b="0" i="1" smtClean="0">
                              <a:latin typeface="Cambria Math" panose="02040503050406030204" pitchFamily="18" charset="0"/>
                            </a:rPr>
                            <m:t>𝑜𝑢𝑡</m:t>
                          </m:r>
                        </m:sub>
                      </m:sSub>
                      <m:r>
                        <a:rPr lang="en-US" b="0" i="1" smtClean="0">
                          <a:latin typeface="Cambria Math" panose="02040503050406030204" pitchFamily="18" charset="0"/>
                        </a:rPr>
                        <m:t>=</m:t>
                      </m:r>
                      <m:r>
                        <a:rPr lang="en-US" b="0" i="1" smtClean="0">
                          <a:latin typeface="Cambria Math" panose="02040503050406030204" pitchFamily="18" charset="0"/>
                        </a:rPr>
                        <m:t>𝑖𝑉</m:t>
                      </m:r>
                    </m:oMath>
                  </m:oMathPara>
                </a14:m>
                <a:endParaRPr lang="en-US" b="0"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𝑓𝑢𝑒𝑙</m:t>
                          </m:r>
                          <m:r>
                            <a:rPr lang="en-US" b="0" i="1" smtClean="0">
                              <a:latin typeface="Cambria Math" panose="02040503050406030204" pitchFamily="18" charset="0"/>
                            </a:rPr>
                            <m:t>,</m:t>
                          </m:r>
                          <m:r>
                            <a:rPr lang="en-US" b="0" i="1" smtClean="0">
                              <a:latin typeface="Cambria Math" panose="02040503050406030204" pitchFamily="18" charset="0"/>
                            </a:rPr>
                            <m:t>𝑖𝑛</m:t>
                          </m:r>
                        </m:sub>
                      </m:sSub>
                      <m:r>
                        <a:rPr lang="en-US" b="0" i="1" smtClean="0">
                          <a:latin typeface="Cambria Math" panose="02040503050406030204" pitchFamily="18" charset="0"/>
                        </a:rPr>
                        <m:t>=−</m:t>
                      </m:r>
                      <m:r>
                        <m:rPr>
                          <m:sty m:val="p"/>
                        </m:rPr>
                        <a:rPr lang="en-US" b="0" i="0" smtClean="0">
                          <a:latin typeface="Cambria Math" panose="02040503050406030204" pitchFamily="18" charset="0"/>
                        </a:rPr>
                        <m:t>Δ</m:t>
                      </m:r>
                      <m:sSub>
                        <m:sSubPr>
                          <m:ctrlPr>
                            <a:rPr lang="en-US" b="0" i="1" smtClean="0">
                              <a:latin typeface="Cambria Math" panose="02040503050406030204" pitchFamily="18" charset="0"/>
                            </a:rPr>
                          </m:ctrlPr>
                        </m:sSubPr>
                        <m:e>
                          <m:r>
                            <a:rPr lang="en-US" b="0" i="1" smtClean="0">
                              <a:latin typeface="Cambria Math" panose="02040503050406030204" pitchFamily="18" charset="0"/>
                            </a:rPr>
                            <m:t>h</m:t>
                          </m:r>
                        </m:e>
                        <m:sub>
                          <m:r>
                            <a:rPr lang="en-US" b="0" i="1" smtClean="0">
                              <a:latin typeface="Cambria Math" panose="02040503050406030204" pitchFamily="18" charset="0"/>
                            </a:rPr>
                            <m:t>𝐻𝐻𝑉</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𝑓𝑢𝑒𝑙</m:t>
                          </m:r>
                        </m:sub>
                      </m:sSub>
                    </m:oMath>
                  </m:oMathPara>
                </a14:m>
                <a:endParaRPr lang="en-US" b="0"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𝑔</m:t>
                      </m:r>
                      <m:r>
                        <a:rPr lang="en-US" b="0" i="1" smtClean="0">
                          <a:latin typeface="Cambria Math" panose="02040503050406030204" pitchFamily="18" charset="0"/>
                        </a:rPr>
                        <m:t>=−</m:t>
                      </m:r>
                      <m:r>
                        <a:rPr lang="en-US" b="0" i="1" smtClean="0">
                          <a:latin typeface="Cambria Math" panose="02040503050406030204" pitchFamily="18" charset="0"/>
                        </a:rPr>
                        <m:t>𝑛𝐹𝐸</m:t>
                      </m:r>
                    </m:oMath>
                  </m:oMathPara>
                </a14:m>
                <a:endParaRPr lang="en-US" b="0" i="1" dirty="0">
                  <a:latin typeface="Cambria Math" panose="02040503050406030204" pitchFamily="18" charset="0"/>
                </a:endParaRPr>
              </a:p>
              <a:p>
                <a:endParaRPr lang="en-US" b="0" i="1" dirty="0">
                  <a:latin typeface="Cambria Math" panose="02040503050406030204" pitchFamily="18" charset="0"/>
                </a:endParaRPr>
              </a:p>
            </p:txBody>
          </p:sp>
        </mc:Choice>
        <mc:Fallback xmlns="">
          <p:sp>
            <p:nvSpPr>
              <p:cNvPr id="6" name="TextBox 5">
                <a:extLst>
                  <a:ext uri="{FF2B5EF4-FFF2-40B4-BE49-F238E27FC236}">
                    <a16:creationId xmlns:a16="http://schemas.microsoft.com/office/drawing/2014/main" id="{2F65CA39-9D84-67CB-759B-0E0DCD53C6A5}"/>
                  </a:ext>
                </a:extLst>
              </p:cNvPr>
              <p:cNvSpPr txBox="1">
                <a:spLocks noRot="1" noChangeAspect="1" noMove="1" noResize="1" noEditPoints="1" noAdjustHandles="1" noChangeArrowheads="1" noChangeShapeType="1" noTextEdit="1"/>
              </p:cNvSpPr>
              <p:nvPr/>
            </p:nvSpPr>
            <p:spPr>
              <a:xfrm>
                <a:off x="7647149" y="4805633"/>
                <a:ext cx="4307540" cy="1234762"/>
              </a:xfrm>
              <a:prstGeom prst="rect">
                <a:avLst/>
              </a:prstGeom>
              <a:blipFill>
                <a:blip r:embed="rId3"/>
                <a:stretch>
                  <a:fillRect/>
                </a:stretch>
              </a:blipFill>
            </p:spPr>
            <p:txBody>
              <a:bodyPr/>
              <a:lstStyle/>
              <a:p>
                <a:r>
                  <a:rPr lang="en-FI">
                    <a:noFill/>
                  </a:rPr>
                  <a:t> </a:t>
                </a:r>
              </a:p>
            </p:txBody>
          </p:sp>
        </mc:Fallback>
      </mc:AlternateContent>
    </p:spTree>
    <p:extLst>
      <p:ext uri="{BB962C8B-B14F-4D97-AF65-F5344CB8AC3E}">
        <p14:creationId xmlns:p14="http://schemas.microsoft.com/office/powerpoint/2010/main" val="425814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E1E39-5410-C1CE-B3C3-041D364794FB}"/>
              </a:ext>
            </a:extLst>
          </p:cNvPr>
          <p:cNvSpPr>
            <a:spLocks noGrp="1"/>
          </p:cNvSpPr>
          <p:nvPr>
            <p:ph type="title"/>
          </p:nvPr>
        </p:nvSpPr>
        <p:spPr/>
        <p:txBody>
          <a:bodyPr/>
          <a:lstStyle/>
          <a:p>
            <a:r>
              <a:rPr lang="en-US" dirty="0"/>
              <a:t>Problem 3</a:t>
            </a:r>
            <a:endParaRPr lang="en-FI" dirty="0"/>
          </a:p>
        </p:txBody>
      </p:sp>
      <p:sp>
        <p:nvSpPr>
          <p:cNvPr id="3" name="Content Placeholder 2">
            <a:extLst>
              <a:ext uri="{FF2B5EF4-FFF2-40B4-BE49-F238E27FC236}">
                <a16:creationId xmlns:a16="http://schemas.microsoft.com/office/drawing/2014/main" id="{F1329451-C3EE-0C36-1C26-BE14C85DE6EA}"/>
              </a:ext>
            </a:extLst>
          </p:cNvPr>
          <p:cNvSpPr>
            <a:spLocks noGrp="1"/>
          </p:cNvSpPr>
          <p:nvPr>
            <p:ph idx="1"/>
          </p:nvPr>
        </p:nvSpPr>
        <p:spPr/>
        <p:txBody>
          <a:bodyPr/>
          <a:lstStyle/>
          <a:p>
            <a:endParaRPr lang="en-FI"/>
          </a:p>
        </p:txBody>
      </p:sp>
      <p:pic>
        <p:nvPicPr>
          <p:cNvPr id="5" name="Picture 4">
            <a:extLst>
              <a:ext uri="{FF2B5EF4-FFF2-40B4-BE49-F238E27FC236}">
                <a16:creationId xmlns:a16="http://schemas.microsoft.com/office/drawing/2014/main" id="{8523E9B0-B5BA-B183-BD4E-83D5D970BDCF}"/>
              </a:ext>
            </a:extLst>
          </p:cNvPr>
          <p:cNvPicPr>
            <a:picLocks noChangeAspect="1"/>
          </p:cNvPicPr>
          <p:nvPr/>
        </p:nvPicPr>
        <p:blipFill>
          <a:blip r:embed="rId2"/>
          <a:stretch>
            <a:fillRect/>
          </a:stretch>
        </p:blipFill>
        <p:spPr>
          <a:xfrm>
            <a:off x="838200" y="1825625"/>
            <a:ext cx="9928608" cy="2889062"/>
          </a:xfrm>
          <a:prstGeom prst="rect">
            <a:avLst/>
          </a:prstGeom>
        </p:spPr>
      </p:pic>
    </p:spTree>
    <p:extLst>
      <p:ext uri="{BB962C8B-B14F-4D97-AF65-F5344CB8AC3E}">
        <p14:creationId xmlns:p14="http://schemas.microsoft.com/office/powerpoint/2010/main" val="3701005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F2625-52A1-9756-534F-DAFA5F8C0645}"/>
              </a:ext>
            </a:extLst>
          </p:cNvPr>
          <p:cNvSpPr>
            <a:spLocks noGrp="1"/>
          </p:cNvSpPr>
          <p:nvPr>
            <p:ph type="title"/>
          </p:nvPr>
        </p:nvSpPr>
        <p:spPr>
          <a:xfrm>
            <a:off x="558800" y="174625"/>
            <a:ext cx="10515600" cy="1325563"/>
          </a:xfrm>
        </p:spPr>
        <p:txBody>
          <a:bodyPr/>
          <a:lstStyle/>
          <a:p>
            <a:r>
              <a:rPr lang="en-US" dirty="0"/>
              <a:t>Problem 3</a:t>
            </a:r>
            <a:endParaRPr lang="en-FI"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45177808-2B6C-61D0-02A6-84F38FD85B60}"/>
                  </a:ext>
                </a:extLst>
              </p:cNvPr>
              <p:cNvSpPr txBox="1"/>
              <p:nvPr/>
            </p:nvSpPr>
            <p:spPr>
              <a:xfrm>
                <a:off x="6388101" y="2372658"/>
                <a:ext cx="4940300" cy="798873"/>
              </a:xfrm>
              <a:prstGeom prst="rect">
                <a:avLst/>
              </a:prstGeom>
              <a:noFill/>
            </p:spPr>
            <p:txBody>
              <a:bodyPr wrap="square" rtlCol="0">
                <a:spAutoFit/>
              </a:bodyPr>
              <a:lstStyle/>
              <a:p>
                <a14:m>
                  <m:oMath xmlns:m="http://schemas.openxmlformats.org/officeDocument/2006/math">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𝜖</m:t>
                        </m:r>
                      </m:e>
                      <m:sub>
                        <m:r>
                          <a:rPr lang="en-US" sz="2400" b="0" i="1" smtClean="0">
                            <a:latin typeface="Cambria Math" panose="02040503050406030204" pitchFamily="18" charset="0"/>
                            <a:ea typeface="Cambria Math" panose="02040503050406030204" pitchFamily="18" charset="0"/>
                          </a:rPr>
                          <m:t>𝑟𝑒𝑎𝑙</m:t>
                        </m:r>
                        <m:r>
                          <a:rPr lang="en-US" sz="2400" b="0" i="1" smtClean="0">
                            <a:latin typeface="Cambria Math" panose="02040503050406030204" pitchFamily="18" charset="0"/>
                            <a:ea typeface="Cambria Math" panose="02040503050406030204" pitchFamily="18" charset="0"/>
                          </a:rPr>
                          <m:t> </m:t>
                        </m:r>
                      </m:sub>
                    </m:sSub>
                    <m:r>
                      <a:rPr lang="en-US" sz="2400" b="0" i="1" smtClean="0">
                        <a:latin typeface="Cambria Math" panose="02040503050406030204" pitchFamily="18" charset="0"/>
                        <a:ea typeface="Cambria Math" panose="02040503050406030204" pitchFamily="18" charset="0"/>
                      </a:rPr>
                      <m:t>=</m:t>
                    </m:r>
                    <m:d>
                      <m:dPr>
                        <m:ctrlPr>
                          <a:rPr lang="en-US" sz="2400" b="0" i="1" smtClean="0">
                            <a:latin typeface="Cambria Math" panose="02040503050406030204" pitchFamily="18" charset="0"/>
                            <a:ea typeface="Cambria Math" panose="02040503050406030204" pitchFamily="18" charset="0"/>
                          </a:rPr>
                        </m:ctrlPr>
                      </m:dPr>
                      <m:e>
                        <m:f>
                          <m:fPr>
                            <m:ctrlPr>
                              <a:rPr lang="en-US" sz="2400" b="0" i="1" smtClean="0">
                                <a:latin typeface="Cambria Math" panose="02040503050406030204" pitchFamily="18" charset="0"/>
                                <a:ea typeface="Cambria Math" panose="02040503050406030204" pitchFamily="18" charset="0"/>
                              </a:rPr>
                            </m:ctrlPr>
                          </m:fPr>
                          <m:num>
                            <m:r>
                              <m:rPr>
                                <m:sty m:val="p"/>
                              </m:rPr>
                              <a:rPr lang="en-US" sz="2400" b="0" i="0" smtClean="0">
                                <a:latin typeface="Cambria Math" panose="02040503050406030204" pitchFamily="18" charset="0"/>
                                <a:ea typeface="Cambria Math" panose="02040503050406030204" pitchFamily="18" charset="0"/>
                              </a:rPr>
                              <m:t>Δ</m:t>
                            </m:r>
                            <m:r>
                              <m:rPr>
                                <m:nor/>
                              </m:rPr>
                              <a:rPr lang="en-US" sz="2400" smtClean="0">
                                <a:latin typeface="Cambria Math" panose="02040503050406030204" pitchFamily="18" charset="0"/>
                                <a:ea typeface="Cambria Math" panose="02040503050406030204" pitchFamily="18" charset="0"/>
                              </a:rPr>
                              <m:t>g</m:t>
                            </m:r>
                          </m:num>
                          <m:den>
                            <m:sSub>
                              <m:sSubPr>
                                <m:ctrlPr>
                                  <a:rPr lang="en-US" sz="2400" i="1" smtClean="0">
                                    <a:latin typeface="Cambria Math" panose="02040503050406030204" pitchFamily="18" charset="0"/>
                                    <a:ea typeface="Cambria Math" panose="02040503050406030204" pitchFamily="18" charset="0"/>
                                  </a:rPr>
                                </m:ctrlPr>
                              </m:sSubPr>
                              <m:e>
                                <m:r>
                                  <m:rPr>
                                    <m:sty m:val="p"/>
                                  </m:rPr>
                                  <a:rPr lang="en-US" sz="2400" b="0" i="0" smtClean="0">
                                    <a:latin typeface="Cambria Math" panose="02040503050406030204" pitchFamily="18" charset="0"/>
                                    <a:ea typeface="Cambria Math" panose="02040503050406030204" pitchFamily="18" charset="0"/>
                                  </a:rPr>
                                  <m:t>Δ</m:t>
                                </m:r>
                                <m:r>
                                  <m:rPr>
                                    <m:nor/>
                                  </m:rPr>
                                  <a:rPr lang="en-US" sz="2400" smtClean="0">
                                    <a:latin typeface="Cambria Math" panose="02040503050406030204" pitchFamily="18" charset="0"/>
                                    <a:ea typeface="Cambria Math" panose="02040503050406030204" pitchFamily="18" charset="0"/>
                                  </a:rPr>
                                  <m:t>h</m:t>
                                </m:r>
                              </m:e>
                              <m:sub>
                                <m:r>
                                  <a:rPr lang="en-US" sz="2400" b="0" i="1" smtClean="0">
                                    <a:latin typeface="Cambria Math" panose="02040503050406030204" pitchFamily="18" charset="0"/>
                                    <a:ea typeface="Cambria Math" panose="02040503050406030204" pitchFamily="18" charset="0"/>
                                  </a:rPr>
                                  <m:t> </m:t>
                                </m:r>
                                <m:r>
                                  <a:rPr lang="en-US" sz="2400" b="0" i="1" smtClean="0">
                                    <a:latin typeface="Cambria Math" panose="02040503050406030204" pitchFamily="18" charset="0"/>
                                    <a:ea typeface="Cambria Math" panose="02040503050406030204" pitchFamily="18" charset="0"/>
                                  </a:rPr>
                                  <m:t>𝐻𝐻𝑉</m:t>
                                </m:r>
                              </m:sub>
                            </m:sSub>
                            <m:r>
                              <m:rPr>
                                <m:nor/>
                              </m:rPr>
                              <a:rPr lang="en-US" sz="2400" b="0" i="0" smtClean="0">
                                <a:latin typeface="Cambria Math" panose="02040503050406030204" pitchFamily="18" charset="0"/>
                                <a:ea typeface="Cambria Math" panose="02040503050406030204" pitchFamily="18" charset="0"/>
                              </a:rPr>
                              <m:t> </m:t>
                            </m:r>
                          </m:den>
                        </m:f>
                      </m:e>
                    </m:d>
                    <m:d>
                      <m:dPr>
                        <m:ctrlPr>
                          <a:rPr lang="en-US" sz="2400" b="0" i="1" smtClean="0">
                            <a:latin typeface="Cambria Math" panose="02040503050406030204" pitchFamily="18" charset="0"/>
                            <a:ea typeface="Cambria Math" panose="02040503050406030204" pitchFamily="18" charset="0"/>
                          </a:rPr>
                        </m:ctrlPr>
                      </m:dPr>
                      <m:e>
                        <m:f>
                          <m:fPr>
                            <m:ctrlPr>
                              <a:rPr lang="en-US" sz="2400" b="0" i="1" smtClean="0">
                                <a:latin typeface="Cambria Math" panose="02040503050406030204" pitchFamily="18" charset="0"/>
                                <a:ea typeface="Cambria Math" panose="02040503050406030204" pitchFamily="18" charset="0"/>
                              </a:rPr>
                            </m:ctrlPr>
                          </m:fPr>
                          <m:num>
                            <m:r>
                              <a:rPr lang="en-US" sz="2400" b="0" i="1" smtClean="0">
                                <a:latin typeface="Cambria Math" panose="02040503050406030204" pitchFamily="18" charset="0"/>
                                <a:ea typeface="Cambria Math" panose="02040503050406030204" pitchFamily="18" charset="0"/>
                              </a:rPr>
                              <m:t>𝑉</m:t>
                            </m:r>
                          </m:num>
                          <m:den>
                            <m:r>
                              <a:rPr lang="en-US" sz="2400" b="0" i="1" smtClean="0">
                                <a:latin typeface="Cambria Math" panose="02040503050406030204" pitchFamily="18" charset="0"/>
                                <a:ea typeface="Cambria Math" panose="02040503050406030204" pitchFamily="18" charset="0"/>
                              </a:rPr>
                              <m:t>𝐸</m:t>
                            </m:r>
                          </m:den>
                        </m:f>
                      </m:e>
                    </m:d>
                    <m:d>
                      <m:dPr>
                        <m:ctrlPr>
                          <a:rPr lang="en-US" sz="2400" b="0" i="1" smtClean="0">
                            <a:latin typeface="Cambria Math" panose="02040503050406030204" pitchFamily="18" charset="0"/>
                            <a:ea typeface="Cambria Math" panose="02040503050406030204" pitchFamily="18" charset="0"/>
                          </a:rPr>
                        </m:ctrlPr>
                      </m:dPr>
                      <m:e>
                        <m:f>
                          <m:fPr>
                            <m:ctrlPr>
                              <a:rPr lang="en-US" sz="2400" b="0" i="1" smtClean="0">
                                <a:latin typeface="Cambria Math" panose="02040503050406030204" pitchFamily="18" charset="0"/>
                                <a:ea typeface="Cambria Math" panose="02040503050406030204" pitchFamily="18" charset="0"/>
                              </a:rPr>
                            </m:ctrlPr>
                          </m:fPr>
                          <m:num>
                            <m:r>
                              <a:rPr lang="en-US" sz="2400" b="0" i="1" smtClean="0">
                                <a:latin typeface="Cambria Math" panose="02040503050406030204" pitchFamily="18" charset="0"/>
                                <a:ea typeface="Cambria Math" panose="02040503050406030204" pitchFamily="18" charset="0"/>
                              </a:rPr>
                              <m:t>𝑖</m:t>
                            </m:r>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𝑛𝐹</m:t>
                            </m:r>
                          </m:num>
                          <m:den>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𝑣</m:t>
                                </m:r>
                              </m:e>
                              <m:sub>
                                <m:r>
                                  <a:rPr lang="en-US" sz="2400" b="0" i="1" smtClean="0">
                                    <a:latin typeface="Cambria Math" panose="02040503050406030204" pitchFamily="18" charset="0"/>
                                    <a:ea typeface="Cambria Math" panose="02040503050406030204" pitchFamily="18" charset="0"/>
                                  </a:rPr>
                                  <m:t>𝑓𝑢𝑒𝑙</m:t>
                                </m:r>
                              </m:sub>
                            </m:sSub>
                          </m:den>
                        </m:f>
                      </m:e>
                    </m:d>
                  </m:oMath>
                </a14:m>
                <a:r>
                  <a:rPr lang="en-US" sz="2400" dirty="0">
                    <a:latin typeface="Cambria Math" panose="02040503050406030204" pitchFamily="18" charset="0"/>
                    <a:ea typeface="Cambria Math" panose="02040503050406030204" pitchFamily="18" charset="0"/>
                  </a:rPr>
                  <a:t> (2.124)</a:t>
                </a:r>
                <a:endParaRPr lang="en-FI" sz="2400" dirty="0">
                  <a:latin typeface="Cambria Math" panose="02040503050406030204" pitchFamily="18" charset="0"/>
                  <a:ea typeface="Cambria Math" panose="02040503050406030204" pitchFamily="18" charset="0"/>
                </a:endParaRPr>
              </a:p>
            </p:txBody>
          </p:sp>
        </mc:Choice>
        <mc:Fallback xmlns="">
          <p:sp>
            <p:nvSpPr>
              <p:cNvPr id="6" name="TextBox 5">
                <a:extLst>
                  <a:ext uri="{FF2B5EF4-FFF2-40B4-BE49-F238E27FC236}">
                    <a16:creationId xmlns:a16="http://schemas.microsoft.com/office/drawing/2014/main" id="{45177808-2B6C-61D0-02A6-84F38FD85B60}"/>
                  </a:ext>
                </a:extLst>
              </p:cNvPr>
              <p:cNvSpPr txBox="1">
                <a:spLocks noRot="1" noChangeAspect="1" noMove="1" noResize="1" noEditPoints="1" noAdjustHandles="1" noChangeArrowheads="1" noChangeShapeType="1" noTextEdit="1"/>
              </p:cNvSpPr>
              <p:nvPr/>
            </p:nvSpPr>
            <p:spPr>
              <a:xfrm>
                <a:off x="6388101" y="2372658"/>
                <a:ext cx="4940300" cy="798873"/>
              </a:xfrm>
              <a:prstGeom prst="rect">
                <a:avLst/>
              </a:prstGeom>
              <a:blipFill>
                <a:blip r:embed="rId2"/>
                <a:stretch>
                  <a:fillRect r="-247"/>
                </a:stretch>
              </a:blipFill>
            </p:spPr>
            <p:txBody>
              <a:bodyPr/>
              <a:lstStyle/>
              <a:p>
                <a:r>
                  <a:rPr lang="en-FI">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0E0AB98E-AF8B-6695-F91E-CDB144A3DC46}"/>
                  </a:ext>
                </a:extLst>
              </p:cNvPr>
              <p:cNvSpPr txBox="1"/>
              <p:nvPr/>
            </p:nvSpPr>
            <p:spPr>
              <a:xfrm>
                <a:off x="558800" y="2372658"/>
                <a:ext cx="4787898" cy="687689"/>
              </a:xfrm>
              <a:prstGeom prst="rect">
                <a:avLst/>
              </a:prstGeom>
              <a:noFill/>
            </p:spPr>
            <p:txBody>
              <a:bodyPr wrap="square" rtlCol="0">
                <a:spAutoFit/>
              </a:bodyPr>
              <a:lstStyle/>
              <a:p>
                <a14:m>
                  <m:oMath xmlns:m="http://schemas.openxmlformats.org/officeDocument/2006/math">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𝜖</m:t>
                        </m:r>
                      </m:e>
                      <m:sub>
                        <m:r>
                          <a:rPr lang="en-US" sz="2400" b="0" i="1" smtClean="0">
                            <a:latin typeface="Cambria Math" panose="02040503050406030204" pitchFamily="18" charset="0"/>
                            <a:ea typeface="Cambria Math" panose="02040503050406030204" pitchFamily="18" charset="0"/>
                          </a:rPr>
                          <m:t>𝑟𝑒𝑎𝑙</m:t>
                        </m:r>
                      </m:sub>
                    </m:sSub>
                    <m:r>
                      <a:rPr lang="en-US" sz="2400" b="0" i="1" smtClean="0">
                        <a:latin typeface="Cambria Math" panose="02040503050406030204" pitchFamily="18" charset="0"/>
                        <a:ea typeface="Cambria Math" panose="02040503050406030204" pitchFamily="18" charset="0"/>
                      </a:rPr>
                      <m:t>=</m:t>
                    </m:r>
                  </m:oMath>
                </a14:m>
                <a:r>
                  <a:rPr lang="en-US" sz="2400" b="0" dirty="0">
                    <a:latin typeface="Cambria Math" panose="02040503050406030204" pitchFamily="18" charset="0"/>
                    <a:ea typeface="Cambria Math" panose="02040503050406030204" pitchFamily="18" charset="0"/>
                  </a:rPr>
                  <a:t> </a:t>
                </a:r>
                <a14:m>
                  <m:oMath xmlns:m="http://schemas.openxmlformats.org/officeDocument/2006/math">
                    <m:d>
                      <m:dPr>
                        <m:ctrlPr>
                          <a:rPr lang="en-US" sz="2400" b="0" i="1" smtClean="0">
                            <a:latin typeface="Cambria Math" panose="02040503050406030204" pitchFamily="18" charset="0"/>
                            <a:ea typeface="Cambria Math" panose="02040503050406030204" pitchFamily="18" charset="0"/>
                          </a:rPr>
                        </m:ctrlPr>
                      </m:dPr>
                      <m:e>
                        <m:f>
                          <m:fPr>
                            <m:ctrlPr>
                              <a:rPr lang="en-US" sz="2400" b="0" i="1" smtClean="0">
                                <a:latin typeface="Cambria Math" panose="02040503050406030204" pitchFamily="18" charset="0"/>
                                <a:ea typeface="Cambria Math" panose="02040503050406030204" pitchFamily="18" charset="0"/>
                              </a:rPr>
                            </m:ctrlPr>
                          </m:fPr>
                          <m:num>
                            <m:r>
                              <m:rPr>
                                <m:sty m:val="p"/>
                              </m:rPr>
                              <a:rPr lang="en-US" sz="2400" b="0" i="0" smtClean="0">
                                <a:latin typeface="Cambria Math" panose="02040503050406030204" pitchFamily="18" charset="0"/>
                                <a:ea typeface="Cambria Math" panose="02040503050406030204" pitchFamily="18" charset="0"/>
                              </a:rPr>
                              <m:t>Δ</m:t>
                            </m:r>
                            <m:r>
                              <m:rPr>
                                <m:nor/>
                              </m:rPr>
                              <a:rPr lang="en-US" sz="2400" b="0" i="0" smtClean="0">
                                <a:latin typeface="Cambria Math" panose="02040503050406030204" pitchFamily="18" charset="0"/>
                                <a:ea typeface="Cambria Math" panose="02040503050406030204" pitchFamily="18" charset="0"/>
                              </a:rPr>
                              <m:t>g</m:t>
                            </m:r>
                          </m:num>
                          <m:den>
                            <m:sSub>
                              <m:sSubPr>
                                <m:ctrlPr>
                                  <a:rPr lang="en-US" sz="2400" i="1" smtClean="0">
                                    <a:latin typeface="Cambria Math" panose="02040503050406030204" pitchFamily="18" charset="0"/>
                                    <a:ea typeface="Cambria Math" panose="02040503050406030204" pitchFamily="18" charset="0"/>
                                  </a:rPr>
                                </m:ctrlPr>
                              </m:sSubPr>
                              <m:e>
                                <m:r>
                                  <m:rPr>
                                    <m:sty m:val="p"/>
                                  </m:rPr>
                                  <a:rPr lang="en-US" sz="2400" b="0" i="0" smtClean="0">
                                    <a:latin typeface="Cambria Math" panose="02040503050406030204" pitchFamily="18" charset="0"/>
                                    <a:ea typeface="Cambria Math" panose="02040503050406030204" pitchFamily="18" charset="0"/>
                                  </a:rPr>
                                  <m:t>Δ</m:t>
                                </m:r>
                                <m:r>
                                  <m:rPr>
                                    <m:nor/>
                                  </m:rPr>
                                  <a:rPr lang="en-US" sz="2400" smtClean="0">
                                    <a:latin typeface="Cambria Math" panose="02040503050406030204" pitchFamily="18" charset="0"/>
                                    <a:ea typeface="Cambria Math" panose="02040503050406030204" pitchFamily="18" charset="0"/>
                                  </a:rPr>
                                  <m:t>h</m:t>
                                </m:r>
                              </m:e>
                              <m:sub>
                                <m:r>
                                  <a:rPr lang="en-US" sz="2400" b="0" i="1" smtClean="0">
                                    <a:latin typeface="Cambria Math" panose="02040503050406030204" pitchFamily="18" charset="0"/>
                                    <a:ea typeface="Cambria Math" panose="02040503050406030204" pitchFamily="18" charset="0"/>
                                  </a:rPr>
                                  <m:t> </m:t>
                                </m:r>
                                <m:r>
                                  <a:rPr lang="en-US" sz="2400" b="0" i="1" smtClean="0">
                                    <a:latin typeface="Cambria Math" panose="02040503050406030204" pitchFamily="18" charset="0"/>
                                    <a:ea typeface="Cambria Math" panose="02040503050406030204" pitchFamily="18" charset="0"/>
                                  </a:rPr>
                                  <m:t>𝐻𝐻𝑉</m:t>
                                </m:r>
                              </m:sub>
                            </m:sSub>
                            <m:r>
                              <m:rPr>
                                <m:nor/>
                              </m:rPr>
                              <a:rPr lang="en-US" sz="2400" b="0" i="0" smtClean="0">
                                <a:latin typeface="Cambria Math" panose="02040503050406030204" pitchFamily="18" charset="0"/>
                                <a:ea typeface="Cambria Math" panose="02040503050406030204" pitchFamily="18" charset="0"/>
                              </a:rPr>
                              <m:t> </m:t>
                            </m:r>
                          </m:den>
                        </m:f>
                      </m:e>
                    </m:d>
                    <m:d>
                      <m:dPr>
                        <m:ctrlPr>
                          <a:rPr lang="en-US" sz="2400" b="0" i="1" smtClean="0">
                            <a:latin typeface="Cambria Math" panose="02040503050406030204" pitchFamily="18" charset="0"/>
                            <a:ea typeface="Cambria Math" panose="02040503050406030204" pitchFamily="18" charset="0"/>
                          </a:rPr>
                        </m:ctrlPr>
                      </m:dPr>
                      <m:e>
                        <m:f>
                          <m:fPr>
                            <m:ctrlPr>
                              <a:rPr lang="en-US" sz="2400" b="0" i="1" smtClean="0">
                                <a:latin typeface="Cambria Math" panose="02040503050406030204" pitchFamily="18" charset="0"/>
                                <a:ea typeface="Cambria Math" panose="02040503050406030204" pitchFamily="18" charset="0"/>
                              </a:rPr>
                            </m:ctrlPr>
                          </m:fPr>
                          <m:num>
                            <m:r>
                              <a:rPr lang="en-US" sz="2400" b="0" i="1" smtClean="0">
                                <a:latin typeface="Cambria Math" panose="02040503050406030204" pitchFamily="18" charset="0"/>
                                <a:ea typeface="Cambria Math" panose="02040503050406030204" pitchFamily="18" charset="0"/>
                              </a:rPr>
                              <m:t>𝑉</m:t>
                            </m:r>
                          </m:num>
                          <m:den>
                            <m:r>
                              <a:rPr lang="en-US" sz="2400" b="0" i="1" smtClean="0">
                                <a:latin typeface="Cambria Math" panose="02040503050406030204" pitchFamily="18" charset="0"/>
                                <a:ea typeface="Cambria Math" panose="02040503050406030204" pitchFamily="18" charset="0"/>
                              </a:rPr>
                              <m:t>𝐸</m:t>
                            </m:r>
                          </m:den>
                        </m:f>
                      </m:e>
                    </m:d>
                  </m:oMath>
                </a14:m>
                <a:r>
                  <a:rPr lang="en-US" sz="2400" b="0" dirty="0">
                    <a:latin typeface="Cambria Math" panose="02040503050406030204" pitchFamily="18" charset="0"/>
                    <a:ea typeface="Cambria Math" panose="02040503050406030204" pitchFamily="18" charset="0"/>
                  </a:rPr>
                  <a:t> </a:t>
                </a:r>
                <a14:m>
                  <m:oMath xmlns:m="http://schemas.openxmlformats.org/officeDocument/2006/math">
                    <m:d>
                      <m:dPr>
                        <m:ctrlPr>
                          <a:rPr lang="en-US" sz="2400" b="0" i="1" smtClean="0">
                            <a:latin typeface="Cambria Math" panose="02040503050406030204" pitchFamily="18" charset="0"/>
                            <a:ea typeface="Cambria Math" panose="02040503050406030204" pitchFamily="18" charset="0"/>
                          </a:rPr>
                        </m:ctrlPr>
                      </m:dPr>
                      <m:e>
                        <m:f>
                          <m:fPr>
                            <m:ctrlPr>
                              <a:rPr lang="en-US" sz="2400" b="0" i="1" smtClean="0">
                                <a:latin typeface="Cambria Math" panose="02040503050406030204" pitchFamily="18" charset="0"/>
                                <a:ea typeface="Cambria Math" panose="02040503050406030204" pitchFamily="18" charset="0"/>
                              </a:rPr>
                            </m:ctrlPr>
                          </m:fPr>
                          <m:num>
                            <m:r>
                              <a:rPr lang="en-US" sz="2400" b="0" i="1" smtClean="0">
                                <a:latin typeface="Cambria Math" panose="02040503050406030204" pitchFamily="18" charset="0"/>
                                <a:ea typeface="Cambria Math" panose="02040503050406030204" pitchFamily="18" charset="0"/>
                              </a:rPr>
                              <m:t>1</m:t>
                            </m:r>
                          </m:num>
                          <m:den>
                            <m:r>
                              <a:rPr lang="en-US" sz="2400" b="0" i="1" smtClean="0">
                                <a:latin typeface="Cambria Math" panose="02040503050406030204" pitchFamily="18" charset="0"/>
                                <a:ea typeface="Cambria Math" panose="02040503050406030204" pitchFamily="18" charset="0"/>
                              </a:rPr>
                              <m:t>𝜆</m:t>
                            </m:r>
                          </m:den>
                        </m:f>
                      </m:e>
                    </m:d>
                    <m:r>
                      <a:rPr lang="en-US" sz="2400" b="0" i="0" smtClean="0">
                        <a:latin typeface="Cambria Math" panose="02040503050406030204" pitchFamily="18" charset="0"/>
                        <a:ea typeface="Cambria Math" panose="02040503050406030204" pitchFamily="18" charset="0"/>
                      </a:rPr>
                      <m:t> (2.125)</m:t>
                    </m:r>
                  </m:oMath>
                </a14:m>
                <a:endParaRPr lang="en-FI" sz="2400" dirty="0">
                  <a:latin typeface="Cambria Math" panose="02040503050406030204" pitchFamily="18" charset="0"/>
                  <a:ea typeface="Cambria Math" panose="02040503050406030204" pitchFamily="18" charset="0"/>
                </a:endParaRPr>
              </a:p>
            </p:txBody>
          </p:sp>
        </mc:Choice>
        <mc:Fallback xmlns="">
          <p:sp>
            <p:nvSpPr>
              <p:cNvPr id="7" name="TextBox 6">
                <a:extLst>
                  <a:ext uri="{FF2B5EF4-FFF2-40B4-BE49-F238E27FC236}">
                    <a16:creationId xmlns:a16="http://schemas.microsoft.com/office/drawing/2014/main" id="{0E0AB98E-AF8B-6695-F91E-CDB144A3DC46}"/>
                  </a:ext>
                </a:extLst>
              </p:cNvPr>
              <p:cNvSpPr txBox="1">
                <a:spLocks noRot="1" noChangeAspect="1" noMove="1" noResize="1" noEditPoints="1" noAdjustHandles="1" noChangeArrowheads="1" noChangeShapeType="1" noTextEdit="1"/>
              </p:cNvSpPr>
              <p:nvPr/>
            </p:nvSpPr>
            <p:spPr>
              <a:xfrm>
                <a:off x="558800" y="2372658"/>
                <a:ext cx="4787898" cy="687689"/>
              </a:xfrm>
              <a:prstGeom prst="rect">
                <a:avLst/>
              </a:prstGeom>
              <a:blipFill>
                <a:blip r:embed="rId3"/>
                <a:stretch>
                  <a:fillRect/>
                </a:stretch>
              </a:blipFill>
            </p:spPr>
            <p:txBody>
              <a:bodyPr/>
              <a:lstStyle/>
              <a:p>
                <a:r>
                  <a:rPr lang="en-FI">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2BB40093-2D0C-9298-EEE6-5163696F702F}"/>
                  </a:ext>
                </a:extLst>
              </p:cNvPr>
              <p:cNvSpPr txBox="1"/>
              <p:nvPr/>
            </p:nvSpPr>
            <p:spPr>
              <a:xfrm>
                <a:off x="558800" y="1261465"/>
                <a:ext cx="3936998" cy="973408"/>
              </a:xfrm>
              <a:prstGeom prst="rect">
                <a:avLst/>
              </a:prstGeom>
              <a:noFill/>
            </p:spPr>
            <p:txBody>
              <a:bodyPr wrap="square" rtlCol="0">
                <a:spAutoFit/>
              </a:bodyPr>
              <a:lstStyle/>
              <a:p>
                <a:r>
                  <a:rPr lang="en-US" dirty="0"/>
                  <a:t>Constant-stoichiometry condition:</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𝑛𝐹</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𝑓𝑢𝑒𝑙</m:t>
                              </m:r>
                            </m:sub>
                          </m:sSub>
                        </m:den>
                      </m:f>
                      <m:r>
                        <a:rPr lang="en-US" b="0" i="1" smtClean="0">
                          <a:latin typeface="Cambria Math" panose="02040503050406030204" pitchFamily="18" charset="0"/>
                        </a:rPr>
                        <m:t>=</m:t>
                      </m:r>
                      <m:r>
                        <a:rPr lang="en-US" b="0" i="1" smtClean="0">
                          <a:latin typeface="Cambria Math" panose="02040503050406030204" pitchFamily="18" charset="0"/>
                        </a:rPr>
                        <m:t>𝑐𝑜𝑛𝑠𝑡𝑎𝑛𝑡</m:t>
                      </m:r>
                    </m:oMath>
                  </m:oMathPara>
                </a14:m>
                <a:endParaRPr lang="en-FI" dirty="0"/>
              </a:p>
            </p:txBody>
          </p:sp>
        </mc:Choice>
        <mc:Fallback xmlns="">
          <p:sp>
            <p:nvSpPr>
              <p:cNvPr id="10" name="TextBox 9">
                <a:extLst>
                  <a:ext uri="{FF2B5EF4-FFF2-40B4-BE49-F238E27FC236}">
                    <a16:creationId xmlns:a16="http://schemas.microsoft.com/office/drawing/2014/main" id="{2BB40093-2D0C-9298-EEE6-5163696F702F}"/>
                  </a:ext>
                </a:extLst>
              </p:cNvPr>
              <p:cNvSpPr txBox="1">
                <a:spLocks noRot="1" noChangeAspect="1" noMove="1" noResize="1" noEditPoints="1" noAdjustHandles="1" noChangeArrowheads="1" noChangeShapeType="1" noTextEdit="1"/>
              </p:cNvSpPr>
              <p:nvPr/>
            </p:nvSpPr>
            <p:spPr>
              <a:xfrm>
                <a:off x="558800" y="1261465"/>
                <a:ext cx="3936998" cy="973408"/>
              </a:xfrm>
              <a:prstGeom prst="rect">
                <a:avLst/>
              </a:prstGeom>
              <a:blipFill>
                <a:blip r:embed="rId4"/>
                <a:stretch>
                  <a:fillRect l="-1395" t="-3750"/>
                </a:stretch>
              </a:blipFill>
            </p:spPr>
            <p:txBody>
              <a:bodyPr/>
              <a:lstStyle/>
              <a:p>
                <a:r>
                  <a:rPr lang="en-FI">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5664C534-B24A-1ED9-C8C9-D41924B7F732}"/>
                  </a:ext>
                </a:extLst>
              </p:cNvPr>
              <p:cNvSpPr txBox="1"/>
              <p:nvPr/>
            </p:nvSpPr>
            <p:spPr>
              <a:xfrm>
                <a:off x="723900" y="3429000"/>
                <a:ext cx="4622798" cy="1754326"/>
              </a:xfrm>
              <a:prstGeom prst="rect">
                <a:avLst/>
              </a:prstGeom>
              <a:noFill/>
            </p:spPr>
            <p:txBody>
              <a:bodyPr wrap="square" rtlCol="0">
                <a:spAutoFit/>
              </a:bodyPr>
              <a:lstStyle/>
              <a:p>
                <a:pPr marL="285750" indent="-285750">
                  <a:buFont typeface="Arial" panose="020B0604020202020204" pitchFamily="34" charset="0"/>
                  <a:buChar char="•"/>
                </a:pPr>
                <a:r>
                  <a:rPr lang="en-US" dirty="0"/>
                  <a:t>The efficiency depends only on voltage (everything else is constant)</a:t>
                </a:r>
              </a:p>
              <a:p>
                <a:pPr marL="285750" indent="-285750">
                  <a:buFont typeface="Arial" panose="020B0604020202020204" pitchFamily="34" charset="0"/>
                  <a:buChar char="•"/>
                </a:pPr>
                <a14:m>
                  <m:oMath xmlns:m="http://schemas.openxmlformats.org/officeDocument/2006/math">
                    <m:r>
                      <a:rPr lang="en-US" sz="1800" b="0" i="1" smtClean="0">
                        <a:latin typeface="Cambria Math" panose="02040503050406030204" pitchFamily="18" charset="0"/>
                        <a:ea typeface="Cambria Math" panose="02040503050406030204" pitchFamily="18" charset="0"/>
                      </a:rPr>
                      <m:t>𝑖</m:t>
                    </m:r>
                    <m:r>
                      <a:rPr lang="en-US" sz="1800" b="0" i="1" smtClean="0">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𝜖</m:t>
                    </m:r>
                  </m:oMath>
                </a14:m>
                <a:r>
                  <a:rPr lang="en-US" dirty="0"/>
                  <a:t> curve follows the shape of the          </a:t>
                </a:r>
                <a14:m>
                  <m:oMath xmlns:m="http://schemas.openxmlformats.org/officeDocument/2006/math">
                    <m:r>
                      <a:rPr lang="en-US" i="1">
                        <a:latin typeface="Cambria Math" panose="02040503050406030204" pitchFamily="18" charset="0"/>
                        <a:ea typeface="Cambria Math" panose="02040503050406030204" pitchFamily="18" charset="0"/>
                      </a:rPr>
                      <m:t>𝑖</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𝑐𝑢𝑟𝑣𝑒</m:t>
                    </m:r>
                  </m:oMath>
                </a14:m>
                <a:r>
                  <a:rPr lang="en-US" b="0" dirty="0">
                    <a:ea typeface="Cambria Math" panose="02040503050406030204" pitchFamily="18" charset="0"/>
                  </a:rPr>
                  <a:t>.</a:t>
                </a:r>
              </a:p>
              <a:p>
                <a:pPr marL="285750" indent="-285750">
                  <a:buFont typeface="Wingdings" panose="05000000000000000000" pitchFamily="2" charset="2"/>
                  <a:buChar char="Ø"/>
                </a:pPr>
                <a:r>
                  <a:rPr lang="en-US" dirty="0"/>
                  <a:t> Efficiency highest at lowest current densities and vice versa</a:t>
                </a:r>
                <a:endParaRPr lang="en-FI" dirty="0"/>
              </a:p>
            </p:txBody>
          </p:sp>
        </mc:Choice>
        <mc:Fallback xmlns="">
          <p:sp>
            <p:nvSpPr>
              <p:cNvPr id="11" name="TextBox 10">
                <a:extLst>
                  <a:ext uri="{FF2B5EF4-FFF2-40B4-BE49-F238E27FC236}">
                    <a16:creationId xmlns:a16="http://schemas.microsoft.com/office/drawing/2014/main" id="{5664C534-B24A-1ED9-C8C9-D41924B7F732}"/>
                  </a:ext>
                </a:extLst>
              </p:cNvPr>
              <p:cNvSpPr txBox="1">
                <a:spLocks noRot="1" noChangeAspect="1" noMove="1" noResize="1" noEditPoints="1" noAdjustHandles="1" noChangeArrowheads="1" noChangeShapeType="1" noTextEdit="1"/>
              </p:cNvSpPr>
              <p:nvPr/>
            </p:nvSpPr>
            <p:spPr>
              <a:xfrm>
                <a:off x="723900" y="3429000"/>
                <a:ext cx="4622798" cy="1754326"/>
              </a:xfrm>
              <a:prstGeom prst="rect">
                <a:avLst/>
              </a:prstGeom>
              <a:blipFill>
                <a:blip r:embed="rId5"/>
                <a:stretch>
                  <a:fillRect l="-923" t="-2091" b="-4530"/>
                </a:stretch>
              </a:blipFill>
            </p:spPr>
            <p:txBody>
              <a:bodyPr/>
              <a:lstStyle/>
              <a:p>
                <a:r>
                  <a:rPr lang="en-FI">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E93540B-0BE8-C0D5-CDD7-20187D202C6D}"/>
                  </a:ext>
                </a:extLst>
              </p:cNvPr>
              <p:cNvSpPr txBox="1"/>
              <p:nvPr/>
            </p:nvSpPr>
            <p:spPr>
              <a:xfrm>
                <a:off x="6388101" y="3429000"/>
                <a:ext cx="4622798" cy="2308324"/>
              </a:xfrm>
              <a:prstGeom prst="rect">
                <a:avLst/>
              </a:prstGeom>
              <a:noFill/>
            </p:spPr>
            <p:txBody>
              <a:bodyPr wrap="square" rtlCol="0">
                <a:spAutoFit/>
              </a:bodyPr>
              <a:lstStyle/>
              <a:p>
                <a:pPr marL="285750" indent="-285750">
                  <a:buFont typeface="Arial" panose="020B0604020202020204" pitchFamily="34" charset="0"/>
                  <a:buChar char="•"/>
                </a:pPr>
                <a:r>
                  <a:rPr lang="en-US" dirty="0"/>
                  <a:t>The efficiency depends only on product of voltage and current density</a:t>
                </a:r>
                <a14:m>
                  <m:oMath xmlns:m="http://schemas.openxmlformats.org/officeDocument/2006/math">
                    <m:r>
                      <a:rPr lang="en-US" sz="1800" b="0" i="0" smtClean="0">
                        <a:latin typeface="Cambria Math" panose="02040503050406030204" pitchFamily="18" charset="0"/>
                        <a:ea typeface="Cambria Math" panose="02040503050406030204" pitchFamily="18" charset="0"/>
                      </a:rPr>
                      <m:t> </m:t>
                    </m:r>
                  </m:oMath>
                </a14:m>
                <a:r>
                  <a:rPr lang="en-US" sz="1800" b="0" i="0" dirty="0" err="1">
                    <a:latin typeface="Cambria Math" panose="02040503050406030204" pitchFamily="18" charset="0"/>
                    <a:ea typeface="Cambria Math" panose="02040503050406030204" pitchFamily="18" charset="0"/>
                  </a:rPr>
                  <a:t>iV</a:t>
                </a:r>
                <a:r>
                  <a:rPr lang="en-US" sz="1800" b="0" i="0" dirty="0">
                    <a:latin typeface="Cambria Math" panose="02040503050406030204" pitchFamily="18" charset="0"/>
                    <a:ea typeface="Cambria Math" panose="02040503050406030204" pitchFamily="18" charset="0"/>
                  </a:rPr>
                  <a:t> = </a:t>
                </a:r>
                <a14:m>
                  <m:oMath xmlns:m="http://schemas.openxmlformats.org/officeDocument/2006/math">
                    <m:sSub>
                      <m:sSubPr>
                        <m:ctrlPr>
                          <a:rPr lang="en-US" sz="1800" b="0" i="1" smtClean="0">
                            <a:latin typeface="Cambria Math" panose="02040503050406030204" pitchFamily="18" charset="0"/>
                            <a:ea typeface="Cambria Math" panose="02040503050406030204" pitchFamily="18" charset="0"/>
                          </a:rPr>
                        </m:ctrlPr>
                      </m:sSubPr>
                      <m:e>
                        <m:r>
                          <a:rPr lang="en-US" sz="1800" b="0" i="1" smtClean="0">
                            <a:latin typeface="Cambria Math" panose="02040503050406030204" pitchFamily="18" charset="0"/>
                            <a:ea typeface="Cambria Math" panose="02040503050406030204" pitchFamily="18" charset="0"/>
                          </a:rPr>
                          <m:t>𝑃</m:t>
                        </m:r>
                      </m:e>
                      <m:sub>
                        <m:r>
                          <a:rPr lang="en-US" sz="1800" b="0" i="1" smtClean="0">
                            <a:latin typeface="Cambria Math" panose="02040503050406030204" pitchFamily="18" charset="0"/>
                            <a:ea typeface="Cambria Math" panose="02040503050406030204" pitchFamily="18" charset="0"/>
                          </a:rPr>
                          <m:t>𝑒𝑙𝑒𝑐</m:t>
                        </m:r>
                      </m:sub>
                    </m:sSub>
                  </m:oMath>
                </a14:m>
                <a:endParaRPr lang="en-US" sz="1800" b="0" i="0" dirty="0">
                  <a:latin typeface="Cambria Math" panose="02040503050406030204" pitchFamily="18" charset="0"/>
                  <a:ea typeface="Cambria Math" panose="02040503050406030204" pitchFamily="18" charset="0"/>
                </a:endParaRPr>
              </a:p>
              <a:p>
                <a:pPr marL="285750" indent="-285750">
                  <a:buFont typeface="Wingdings" panose="05000000000000000000" pitchFamily="2" charset="2"/>
                  <a:buChar char="Ø"/>
                </a:pPr>
                <a14:m>
                  <m:oMath xmlns:m="http://schemas.openxmlformats.org/officeDocument/2006/math">
                    <m:r>
                      <a:rPr lang="en-US" sz="1800" b="0" i="1" smtClean="0">
                        <a:latin typeface="Cambria Math" panose="02040503050406030204" pitchFamily="18" charset="0"/>
                        <a:ea typeface="Cambria Math" panose="02040503050406030204" pitchFamily="18" charset="0"/>
                      </a:rPr>
                      <m:t>𝑖</m:t>
                    </m:r>
                    <m:r>
                      <a:rPr lang="en-US" sz="1800" b="0" i="1" smtClean="0">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𝜖</m:t>
                    </m:r>
                  </m:oMath>
                </a14:m>
                <a:r>
                  <a:rPr lang="en-US" dirty="0"/>
                  <a:t> curve follows the shape of the          </a:t>
                </a:r>
                <a14:m>
                  <m:oMath xmlns:m="http://schemas.openxmlformats.org/officeDocument/2006/math">
                    <m:r>
                      <a:rPr lang="en-US" i="1">
                        <a:latin typeface="Cambria Math" panose="02040503050406030204" pitchFamily="18" charset="0"/>
                        <a:ea typeface="Cambria Math" panose="02040503050406030204" pitchFamily="18" charset="0"/>
                      </a:rPr>
                      <m:t>𝑖</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𝑐𝑢𝑟𝑣𝑒</m:t>
                    </m:r>
                  </m:oMath>
                </a14:m>
                <a:r>
                  <a:rPr lang="en-US" b="0" dirty="0">
                    <a:ea typeface="Cambria Math" panose="02040503050406030204" pitchFamily="18" charset="0"/>
                  </a:rPr>
                  <a:t>.</a:t>
                </a:r>
              </a:p>
              <a:p>
                <a:pPr marL="285750" indent="-285750">
                  <a:buFont typeface="Wingdings" panose="05000000000000000000" pitchFamily="2" charset="2"/>
                  <a:buChar char="Ø"/>
                </a:pPr>
                <a:r>
                  <a:rPr lang="en-US" dirty="0">
                    <a:ea typeface="Cambria Math" panose="02040503050406030204" pitchFamily="18" charset="0"/>
                  </a:rPr>
                  <a:t>Reaches maximum in moderately high current densities, but goes to zero at maximum current density.</a:t>
                </a:r>
                <a:endParaRPr lang="en-US" b="0" dirty="0">
                  <a:ea typeface="Cambria Math" panose="02040503050406030204" pitchFamily="18" charset="0"/>
                </a:endParaRPr>
              </a:p>
              <a:p>
                <a:pPr marL="285750" indent="-285750">
                  <a:buFont typeface="Wingdings" panose="05000000000000000000" pitchFamily="2" charset="2"/>
                  <a:buChar char="Ø"/>
                </a:pPr>
                <a:endParaRPr lang="en-FI" dirty="0"/>
              </a:p>
            </p:txBody>
          </p:sp>
        </mc:Choice>
        <mc:Fallback xmlns="">
          <p:sp>
            <p:nvSpPr>
              <p:cNvPr id="12" name="TextBox 11">
                <a:extLst>
                  <a:ext uri="{FF2B5EF4-FFF2-40B4-BE49-F238E27FC236}">
                    <a16:creationId xmlns:a16="http://schemas.microsoft.com/office/drawing/2014/main" id="{AE93540B-0BE8-C0D5-CDD7-20187D202C6D}"/>
                  </a:ext>
                </a:extLst>
              </p:cNvPr>
              <p:cNvSpPr txBox="1">
                <a:spLocks noRot="1" noChangeAspect="1" noMove="1" noResize="1" noEditPoints="1" noAdjustHandles="1" noChangeArrowheads="1" noChangeShapeType="1" noTextEdit="1"/>
              </p:cNvSpPr>
              <p:nvPr/>
            </p:nvSpPr>
            <p:spPr>
              <a:xfrm>
                <a:off x="6388101" y="3429000"/>
                <a:ext cx="4622798" cy="2308324"/>
              </a:xfrm>
              <a:prstGeom prst="rect">
                <a:avLst/>
              </a:prstGeom>
              <a:blipFill>
                <a:blip r:embed="rId6"/>
                <a:stretch>
                  <a:fillRect l="-923" t="-1587"/>
                </a:stretch>
              </a:blipFill>
            </p:spPr>
            <p:txBody>
              <a:bodyPr/>
              <a:lstStyle/>
              <a:p>
                <a:r>
                  <a:rPr lang="en-FI">
                    <a:noFill/>
                  </a:rPr>
                  <a:t> </a:t>
                </a:r>
              </a:p>
            </p:txBody>
          </p:sp>
        </mc:Fallback>
      </mc:AlternateContent>
    </p:spTree>
    <p:extLst>
      <p:ext uri="{BB962C8B-B14F-4D97-AF65-F5344CB8AC3E}">
        <p14:creationId xmlns:p14="http://schemas.microsoft.com/office/powerpoint/2010/main" val="1640302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EA1FD-5C39-81E5-79E5-0B479730492D}"/>
              </a:ext>
            </a:extLst>
          </p:cNvPr>
          <p:cNvSpPr>
            <a:spLocks noGrp="1"/>
          </p:cNvSpPr>
          <p:nvPr>
            <p:ph type="title"/>
          </p:nvPr>
        </p:nvSpPr>
        <p:spPr/>
        <p:txBody>
          <a:bodyPr/>
          <a:lstStyle/>
          <a:p>
            <a:r>
              <a:rPr lang="en-US" dirty="0"/>
              <a:t>Problem 4</a:t>
            </a:r>
            <a:endParaRPr lang="en-FI" dirty="0"/>
          </a:p>
        </p:txBody>
      </p:sp>
      <p:sp>
        <p:nvSpPr>
          <p:cNvPr id="3" name="Content Placeholder 2">
            <a:extLst>
              <a:ext uri="{FF2B5EF4-FFF2-40B4-BE49-F238E27FC236}">
                <a16:creationId xmlns:a16="http://schemas.microsoft.com/office/drawing/2014/main" id="{4B0A366E-9632-9D65-F753-FBA8C8D91BF0}"/>
              </a:ext>
            </a:extLst>
          </p:cNvPr>
          <p:cNvSpPr>
            <a:spLocks noGrp="1"/>
          </p:cNvSpPr>
          <p:nvPr>
            <p:ph idx="1"/>
          </p:nvPr>
        </p:nvSpPr>
        <p:spPr/>
        <p:txBody>
          <a:bodyPr/>
          <a:lstStyle/>
          <a:p>
            <a:endParaRPr lang="en-FI"/>
          </a:p>
        </p:txBody>
      </p:sp>
      <p:pic>
        <p:nvPicPr>
          <p:cNvPr id="5" name="Picture 4">
            <a:extLst>
              <a:ext uri="{FF2B5EF4-FFF2-40B4-BE49-F238E27FC236}">
                <a16:creationId xmlns:a16="http://schemas.microsoft.com/office/drawing/2014/main" id="{CC39A0A4-3D49-31CC-57A3-168344A0D0EE}"/>
              </a:ext>
            </a:extLst>
          </p:cNvPr>
          <p:cNvPicPr>
            <a:picLocks noChangeAspect="1"/>
          </p:cNvPicPr>
          <p:nvPr/>
        </p:nvPicPr>
        <p:blipFill>
          <a:blip r:embed="rId2"/>
          <a:stretch>
            <a:fillRect/>
          </a:stretch>
        </p:blipFill>
        <p:spPr>
          <a:xfrm>
            <a:off x="838200" y="1825625"/>
            <a:ext cx="9765442" cy="2274740"/>
          </a:xfrm>
          <a:prstGeom prst="rect">
            <a:avLst/>
          </a:prstGeom>
        </p:spPr>
      </p:pic>
    </p:spTree>
    <p:extLst>
      <p:ext uri="{BB962C8B-B14F-4D97-AF65-F5344CB8AC3E}">
        <p14:creationId xmlns:p14="http://schemas.microsoft.com/office/powerpoint/2010/main" val="1026519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BCDA4-DD67-40A3-C79C-4A137BFA9315}"/>
              </a:ext>
            </a:extLst>
          </p:cNvPr>
          <p:cNvSpPr>
            <a:spLocks noGrp="1"/>
          </p:cNvSpPr>
          <p:nvPr>
            <p:ph type="title"/>
          </p:nvPr>
        </p:nvSpPr>
        <p:spPr/>
        <p:txBody>
          <a:bodyPr/>
          <a:lstStyle/>
          <a:p>
            <a:r>
              <a:rPr lang="en-US" dirty="0"/>
              <a:t>Problem 4</a:t>
            </a:r>
            <a:endParaRPr lang="en-FI"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E8D770F-7D90-98C9-65EC-E33313443F4F}"/>
                  </a:ext>
                </a:extLst>
              </p:cNvPr>
              <p:cNvSpPr>
                <a:spLocks noGrp="1"/>
              </p:cNvSpPr>
              <p:nvPr>
                <p:ph idx="1"/>
              </p:nvPr>
            </p:nvSpPr>
            <p:spPr/>
            <p:txBody>
              <a:bodyPr/>
              <a:lstStyle/>
              <a:p>
                <a:pPr marL="0" indent="0">
                  <a:buNone/>
                </a:pPr>
                <a:r>
                  <a:rPr lang="en-US" dirty="0"/>
                  <a:t>From problem 3: </a:t>
                </a:r>
                <a14:m>
                  <m:oMath xmlns:m="http://schemas.openxmlformats.org/officeDocument/2006/math">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𝜖</m:t>
                        </m:r>
                      </m:e>
                      <m:sub>
                        <m:r>
                          <a:rPr lang="en-US" sz="2800" b="0" i="1" smtClean="0">
                            <a:latin typeface="Cambria Math" panose="02040503050406030204" pitchFamily="18" charset="0"/>
                            <a:ea typeface="Cambria Math" panose="02040503050406030204" pitchFamily="18" charset="0"/>
                          </a:rPr>
                          <m:t>𝑟𝑒𝑎𝑙</m:t>
                        </m:r>
                      </m:sub>
                    </m:sSub>
                    <m:r>
                      <a:rPr lang="en-US" sz="2800" b="0" i="1" smtClean="0">
                        <a:latin typeface="Cambria Math" panose="02040503050406030204" pitchFamily="18" charset="0"/>
                        <a:ea typeface="Cambria Math" panose="02040503050406030204" pitchFamily="18" charset="0"/>
                      </a:rPr>
                      <m:t>=</m:t>
                    </m:r>
                  </m:oMath>
                </a14:m>
                <a:r>
                  <a:rPr lang="en-US" sz="2800" b="0" dirty="0">
                    <a:latin typeface="Cambria Math" panose="02040503050406030204" pitchFamily="18" charset="0"/>
                    <a:ea typeface="Cambria Math" panose="02040503050406030204" pitchFamily="18" charset="0"/>
                  </a:rPr>
                  <a:t> </a:t>
                </a:r>
                <a14:m>
                  <m:oMath xmlns:m="http://schemas.openxmlformats.org/officeDocument/2006/math">
                    <m:d>
                      <m:dPr>
                        <m:ctrlPr>
                          <a:rPr lang="en-US" sz="2800" b="0" i="1" smtClean="0">
                            <a:latin typeface="Cambria Math" panose="02040503050406030204" pitchFamily="18" charset="0"/>
                            <a:ea typeface="Cambria Math" panose="02040503050406030204" pitchFamily="18" charset="0"/>
                          </a:rPr>
                        </m:ctrlPr>
                      </m:dPr>
                      <m:e>
                        <m:f>
                          <m:fPr>
                            <m:ctrlPr>
                              <a:rPr lang="en-US" sz="2800" b="0" i="1" smtClean="0">
                                <a:latin typeface="Cambria Math" panose="02040503050406030204" pitchFamily="18" charset="0"/>
                                <a:ea typeface="Cambria Math" panose="02040503050406030204" pitchFamily="18" charset="0"/>
                              </a:rPr>
                            </m:ctrlPr>
                          </m:fPr>
                          <m:num>
                            <m:r>
                              <m:rPr>
                                <m:sty m:val="p"/>
                              </m:rPr>
                              <a:rPr lang="en-US" sz="2800" b="0" i="0" smtClean="0">
                                <a:latin typeface="Cambria Math" panose="02040503050406030204" pitchFamily="18" charset="0"/>
                                <a:ea typeface="Cambria Math" panose="02040503050406030204" pitchFamily="18" charset="0"/>
                              </a:rPr>
                              <m:t>Δ</m:t>
                            </m:r>
                            <m:r>
                              <m:rPr>
                                <m:nor/>
                              </m:rPr>
                              <a:rPr lang="en-US" sz="2800" smtClean="0">
                                <a:latin typeface="Cambria Math" panose="02040503050406030204" pitchFamily="18" charset="0"/>
                                <a:ea typeface="Cambria Math" panose="02040503050406030204" pitchFamily="18" charset="0"/>
                              </a:rPr>
                              <m:t>g</m:t>
                            </m:r>
                          </m:num>
                          <m:den>
                            <m:sSub>
                              <m:sSubPr>
                                <m:ctrlPr>
                                  <a:rPr lang="en-US" sz="2800" i="1" smtClean="0">
                                    <a:latin typeface="Cambria Math" panose="02040503050406030204" pitchFamily="18" charset="0"/>
                                    <a:ea typeface="Cambria Math" panose="02040503050406030204" pitchFamily="18" charset="0"/>
                                  </a:rPr>
                                </m:ctrlPr>
                              </m:sSubPr>
                              <m:e>
                                <m:r>
                                  <m:rPr>
                                    <m:sty m:val="p"/>
                                  </m:rPr>
                                  <a:rPr lang="en-US" sz="2800" b="0" i="0" smtClean="0">
                                    <a:latin typeface="Cambria Math" panose="02040503050406030204" pitchFamily="18" charset="0"/>
                                    <a:ea typeface="Cambria Math" panose="02040503050406030204" pitchFamily="18" charset="0"/>
                                  </a:rPr>
                                  <m:t>Δ</m:t>
                                </m:r>
                                <m:r>
                                  <m:rPr>
                                    <m:nor/>
                                  </m:rPr>
                                  <a:rPr lang="en-US" sz="2800" smtClean="0">
                                    <a:latin typeface="Cambria Math" panose="02040503050406030204" pitchFamily="18" charset="0"/>
                                    <a:ea typeface="Cambria Math" panose="02040503050406030204" pitchFamily="18" charset="0"/>
                                  </a:rPr>
                                  <m:t>h</m:t>
                                </m:r>
                              </m:e>
                              <m:sub>
                                <m:r>
                                  <a:rPr lang="en-US" sz="2800" b="0" i="1" smtClean="0">
                                    <a:latin typeface="Cambria Math" panose="02040503050406030204" pitchFamily="18" charset="0"/>
                                    <a:ea typeface="Cambria Math" panose="02040503050406030204" pitchFamily="18" charset="0"/>
                                  </a:rPr>
                                  <m:t> </m:t>
                                </m:r>
                                <m:r>
                                  <a:rPr lang="en-US" sz="2800" b="0" i="1" smtClean="0">
                                    <a:latin typeface="Cambria Math" panose="02040503050406030204" pitchFamily="18" charset="0"/>
                                    <a:ea typeface="Cambria Math" panose="02040503050406030204" pitchFamily="18" charset="0"/>
                                  </a:rPr>
                                  <m:t>𝐻𝐻𝑉</m:t>
                                </m:r>
                              </m:sub>
                            </m:sSub>
                            <m:r>
                              <m:rPr>
                                <m:nor/>
                              </m:rPr>
                              <a:rPr lang="en-US" sz="2800" b="0" i="0" smtClean="0">
                                <a:latin typeface="Cambria Math" panose="02040503050406030204" pitchFamily="18" charset="0"/>
                                <a:ea typeface="Cambria Math" panose="02040503050406030204" pitchFamily="18" charset="0"/>
                              </a:rPr>
                              <m:t> </m:t>
                            </m:r>
                          </m:den>
                        </m:f>
                      </m:e>
                    </m:d>
                    <m:d>
                      <m:dPr>
                        <m:ctrlPr>
                          <a:rPr lang="en-US" sz="2800" b="0" i="1" smtClean="0">
                            <a:latin typeface="Cambria Math" panose="02040503050406030204" pitchFamily="18" charset="0"/>
                            <a:ea typeface="Cambria Math" panose="02040503050406030204" pitchFamily="18" charset="0"/>
                          </a:rPr>
                        </m:ctrlPr>
                      </m:dPr>
                      <m:e>
                        <m:f>
                          <m:fPr>
                            <m:ctrlPr>
                              <a:rPr lang="en-US" sz="2800" b="0" i="1" smtClean="0">
                                <a:latin typeface="Cambria Math" panose="02040503050406030204" pitchFamily="18" charset="0"/>
                                <a:ea typeface="Cambria Math" panose="02040503050406030204" pitchFamily="18" charset="0"/>
                              </a:rPr>
                            </m:ctrlPr>
                          </m:fPr>
                          <m:num>
                            <m:r>
                              <a:rPr lang="en-US" sz="2800" b="0" i="1" smtClean="0">
                                <a:latin typeface="Cambria Math" panose="02040503050406030204" pitchFamily="18" charset="0"/>
                                <a:ea typeface="Cambria Math" panose="02040503050406030204" pitchFamily="18" charset="0"/>
                              </a:rPr>
                              <m:t>𝑉</m:t>
                            </m:r>
                          </m:num>
                          <m:den>
                            <m:r>
                              <a:rPr lang="en-US" sz="2800" b="0" i="1" smtClean="0">
                                <a:latin typeface="Cambria Math" panose="02040503050406030204" pitchFamily="18" charset="0"/>
                                <a:ea typeface="Cambria Math" panose="02040503050406030204" pitchFamily="18" charset="0"/>
                              </a:rPr>
                              <m:t>𝐸</m:t>
                            </m:r>
                          </m:den>
                        </m:f>
                      </m:e>
                    </m:d>
                  </m:oMath>
                </a14:m>
                <a:r>
                  <a:rPr lang="en-US" sz="2800" b="0" dirty="0">
                    <a:latin typeface="Cambria Math" panose="02040503050406030204" pitchFamily="18" charset="0"/>
                    <a:ea typeface="Cambria Math" panose="02040503050406030204" pitchFamily="18" charset="0"/>
                  </a:rPr>
                  <a:t> </a:t>
                </a:r>
                <a14:m>
                  <m:oMath xmlns:m="http://schemas.openxmlformats.org/officeDocument/2006/math">
                    <m:d>
                      <m:dPr>
                        <m:ctrlPr>
                          <a:rPr lang="en-US" sz="2800" b="0" i="1" smtClean="0">
                            <a:latin typeface="Cambria Math" panose="02040503050406030204" pitchFamily="18" charset="0"/>
                            <a:ea typeface="Cambria Math" panose="02040503050406030204" pitchFamily="18" charset="0"/>
                          </a:rPr>
                        </m:ctrlPr>
                      </m:dPr>
                      <m:e>
                        <m:f>
                          <m:fPr>
                            <m:ctrlPr>
                              <a:rPr lang="en-US" sz="2800" b="0" i="1" smtClean="0">
                                <a:latin typeface="Cambria Math" panose="02040503050406030204" pitchFamily="18" charset="0"/>
                                <a:ea typeface="Cambria Math" panose="02040503050406030204" pitchFamily="18" charset="0"/>
                              </a:rPr>
                            </m:ctrlPr>
                          </m:fPr>
                          <m:num>
                            <m:r>
                              <a:rPr lang="en-US" sz="2800" b="0" i="1" smtClean="0">
                                <a:latin typeface="Cambria Math" panose="02040503050406030204" pitchFamily="18" charset="0"/>
                                <a:ea typeface="Cambria Math" panose="02040503050406030204" pitchFamily="18" charset="0"/>
                              </a:rPr>
                              <m:t>1</m:t>
                            </m:r>
                          </m:num>
                          <m:den>
                            <m:r>
                              <a:rPr lang="en-US" sz="2800" b="0" i="1" smtClean="0">
                                <a:latin typeface="Cambria Math" panose="02040503050406030204" pitchFamily="18" charset="0"/>
                                <a:ea typeface="Cambria Math" panose="02040503050406030204" pitchFamily="18" charset="0"/>
                              </a:rPr>
                              <m:t>𝜆</m:t>
                            </m:r>
                          </m:den>
                        </m:f>
                      </m:e>
                    </m:d>
                  </m:oMath>
                </a14:m>
                <a:r>
                  <a:rPr lang="en-US" dirty="0"/>
                  <a:t> 		(1)</a:t>
                </a:r>
              </a:p>
              <a:p>
                <a:pPr marL="0" indent="0">
                  <a:buNone/>
                </a:pPr>
                <a:r>
                  <a:rPr lang="en-US" dirty="0"/>
                  <a:t>By using </a:t>
                </a:r>
                <a14:m>
                  <m:oMath xmlns:m="http://schemas.openxmlformats.org/officeDocument/2006/math">
                    <m:r>
                      <m:rPr>
                        <m:sty m:val="p"/>
                      </m:rPr>
                      <a:rPr lang="en-US" b="0" i="0" smtClean="0">
                        <a:latin typeface="Cambria Math" panose="02040503050406030204" pitchFamily="18" charset="0"/>
                      </a:rPr>
                      <m:t>Δ</m:t>
                    </m:r>
                    <m:r>
                      <m:rPr>
                        <m:nor/>
                      </m:rPr>
                      <a:rPr lang="en-US">
                        <a:latin typeface="Cambria Math" panose="02040503050406030204" pitchFamily="18" charset="0"/>
                        <a:ea typeface="Cambria Math" panose="02040503050406030204" pitchFamily="18" charset="0"/>
                      </a:rPr>
                      <m:t>g</m:t>
                    </m:r>
                    <m:r>
                      <m:rPr>
                        <m:nor/>
                      </m:rPr>
                      <a:rPr lang="en-US">
                        <a:latin typeface="Cambria Math" panose="02040503050406030204" pitchFamily="18" charset="0"/>
                        <a:ea typeface="Cambria Math" panose="02040503050406030204" pitchFamily="18" charset="0"/>
                      </a:rPr>
                      <m:t> = −</m:t>
                    </m:r>
                    <m:r>
                      <m:rPr>
                        <m:nor/>
                      </m:rPr>
                      <a:rPr lang="en-US" b="0" i="0" smtClean="0">
                        <a:latin typeface="Cambria Math" panose="02040503050406030204" pitchFamily="18" charset="0"/>
                        <a:ea typeface="Cambria Math" panose="02040503050406030204" pitchFamily="18" charset="0"/>
                      </a:rPr>
                      <m:t>nFE</m:t>
                    </m:r>
                    <m:r>
                      <m:rPr>
                        <m:nor/>
                      </m:rPr>
                      <a:rPr lang="en-US" b="0" i="0"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m:rPr>
                            <m:sty m:val="p"/>
                          </m:rPr>
                          <a:rPr lang="en-US" b="0" i="0" smtClean="0">
                            <a:latin typeface="Cambria Math" panose="02040503050406030204" pitchFamily="18" charset="0"/>
                          </a:rPr>
                          <m:t>Δ</m:t>
                        </m:r>
                        <m:r>
                          <m:rPr>
                            <m:nor/>
                          </m:rPr>
                          <a:rPr lang="en-US">
                            <a:latin typeface="Cambria Math" panose="02040503050406030204" pitchFamily="18" charset="0"/>
                            <a:ea typeface="Cambria Math" panose="02040503050406030204" pitchFamily="18" charset="0"/>
                          </a:rPr>
                          <m:t>g</m:t>
                        </m:r>
                      </m:num>
                      <m:den>
                        <m:r>
                          <m:rPr>
                            <m:sty m:val="p"/>
                          </m:rPr>
                          <a:rPr lang="en-US" b="0" i="0" smtClean="0">
                            <a:latin typeface="Cambria Math" panose="02040503050406030204" pitchFamily="18" charset="0"/>
                            <a:ea typeface="Cambria Math" panose="02040503050406030204" pitchFamily="18" charset="0"/>
                          </a:rPr>
                          <m:t>E</m:t>
                        </m:r>
                      </m:den>
                    </m:f>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𝑛𝐹</m:t>
                    </m:r>
                  </m:oMath>
                </a14:m>
                <a:r>
                  <a:rPr lang="en-US" dirty="0"/>
                  <a:t>			(2)</a:t>
                </a:r>
              </a:p>
              <a:p>
                <a:pPr marL="0" indent="0">
                  <a:buNone/>
                </a:pPr>
                <a:r>
                  <a:rPr lang="en-US" dirty="0"/>
                  <a:t>Inserting eq (2). into eq. (1)</a:t>
                </a:r>
              </a:p>
              <a:p>
                <a:pPr marL="0" indent="0">
                  <a:buNone/>
                </a:pPr>
                <a14:m>
                  <m:oMath xmlns:m="http://schemas.openxmlformats.org/officeDocument/2006/math">
                    <m:sSub>
                      <m:sSubPr>
                        <m:ctrlPr>
                          <a:rPr lang="en-US" sz="2800" b="0" i="1" smtClean="0">
                            <a:latin typeface="Cambria Math" panose="02040503050406030204" pitchFamily="18" charset="0"/>
                            <a:ea typeface="Cambria Math" panose="02040503050406030204" pitchFamily="18" charset="0"/>
                          </a:rPr>
                        </m:ctrlPr>
                      </m:sSubPr>
                      <m:e>
                        <m:r>
                          <a:rPr lang="en-US" sz="2800" b="0" i="1" smtClean="0">
                            <a:latin typeface="Cambria Math" panose="02040503050406030204" pitchFamily="18" charset="0"/>
                            <a:ea typeface="Cambria Math" panose="02040503050406030204" pitchFamily="18" charset="0"/>
                          </a:rPr>
                          <m:t>𝜖</m:t>
                        </m:r>
                      </m:e>
                      <m:sub>
                        <m:r>
                          <a:rPr lang="en-US" sz="2800" b="0" i="1" smtClean="0">
                            <a:latin typeface="Cambria Math" panose="02040503050406030204" pitchFamily="18" charset="0"/>
                            <a:ea typeface="Cambria Math" panose="02040503050406030204" pitchFamily="18" charset="0"/>
                          </a:rPr>
                          <m:t>𝑟𝑒𝑎𝑙</m:t>
                        </m:r>
                      </m:sub>
                    </m:sSub>
                    <m:r>
                      <a:rPr lang="en-US" sz="2800" b="0" i="1" smtClean="0">
                        <a:latin typeface="Cambria Math" panose="02040503050406030204" pitchFamily="18" charset="0"/>
                        <a:ea typeface="Cambria Math" panose="02040503050406030204" pitchFamily="18" charset="0"/>
                      </a:rPr>
                      <m:t>=</m:t>
                    </m:r>
                  </m:oMath>
                </a14:m>
                <a:r>
                  <a:rPr lang="en-US" sz="2800" b="0" dirty="0">
                    <a:latin typeface="Cambria Math" panose="02040503050406030204" pitchFamily="18" charset="0"/>
                    <a:ea typeface="Cambria Math" panose="02040503050406030204" pitchFamily="18" charset="0"/>
                  </a:rPr>
                  <a:t> </a:t>
                </a:r>
                <a14:m>
                  <m:oMath xmlns:m="http://schemas.openxmlformats.org/officeDocument/2006/math">
                    <m:f>
                      <m:fPr>
                        <m:ctrlPr>
                          <a:rPr lang="en-US" i="1">
                            <a:latin typeface="Cambria Math" panose="02040503050406030204" pitchFamily="18" charset="0"/>
                            <a:ea typeface="Cambria Math" panose="02040503050406030204" pitchFamily="18" charset="0"/>
                          </a:rPr>
                        </m:ctrlPr>
                      </m:fPr>
                      <m:num>
                        <m:r>
                          <a:rPr lang="en-US">
                            <a:latin typeface="Cambria Math" panose="02040503050406030204" pitchFamily="18" charset="0"/>
                            <a:ea typeface="Cambria Math" panose="02040503050406030204" pitchFamily="18" charset="0"/>
                          </a:rPr>
                          <m:t>−</m:t>
                        </m:r>
                        <m:r>
                          <m:rPr>
                            <m:sty m:val="p"/>
                          </m:rPr>
                          <a:rPr lang="en-US">
                            <a:latin typeface="Cambria Math" panose="02040503050406030204" pitchFamily="18" charset="0"/>
                            <a:ea typeface="Cambria Math" panose="02040503050406030204" pitchFamily="18" charset="0"/>
                          </a:rPr>
                          <m:t>n</m:t>
                        </m:r>
                        <m:r>
                          <a:rPr lang="en-US" i="1">
                            <a:latin typeface="Cambria Math" panose="02040503050406030204" pitchFamily="18" charset="0"/>
                            <a:ea typeface="Cambria Math" panose="02040503050406030204" pitchFamily="18" charset="0"/>
                          </a:rPr>
                          <m:t>𝐹</m:t>
                        </m:r>
                      </m:num>
                      <m:den>
                        <m:sSub>
                          <m:sSubPr>
                            <m:ctrlPr>
                              <a:rPr lang="en-US" i="1">
                                <a:latin typeface="Cambria Math" panose="02040503050406030204" pitchFamily="18" charset="0"/>
                                <a:ea typeface="Cambria Math" panose="02040503050406030204" pitchFamily="18" charset="0"/>
                              </a:rPr>
                            </m:ctrlPr>
                          </m:sSubPr>
                          <m:e>
                            <m:r>
                              <m:rPr>
                                <m:sty m:val="p"/>
                              </m:rPr>
                              <a:rPr lang="en-US">
                                <a:latin typeface="Cambria Math" panose="02040503050406030204" pitchFamily="18" charset="0"/>
                                <a:ea typeface="Cambria Math" panose="02040503050406030204" pitchFamily="18" charset="0"/>
                              </a:rPr>
                              <m:t>Δ</m:t>
                            </m:r>
                            <m:r>
                              <m:rPr>
                                <m:nor/>
                              </m:rPr>
                              <a:rPr lang="en-US">
                                <a:latin typeface="Cambria Math" panose="02040503050406030204" pitchFamily="18" charset="0"/>
                                <a:ea typeface="Cambria Math" panose="02040503050406030204" pitchFamily="18" charset="0"/>
                              </a:rPr>
                              <m:t>h</m:t>
                            </m:r>
                          </m:e>
                          <m:sub>
                            <m:r>
                              <a:rPr lang="en-US" b="0" i="1" smtClean="0">
                                <a:latin typeface="Cambria Math" panose="02040503050406030204" pitchFamily="18" charset="0"/>
                                <a:ea typeface="Cambria Math" panose="02040503050406030204" pitchFamily="18" charset="0"/>
                              </a:rPr>
                              <m:t> </m:t>
                            </m:r>
                            <m:r>
                              <a:rPr lang="en-US" i="1">
                                <a:latin typeface="Cambria Math" panose="02040503050406030204" pitchFamily="18" charset="0"/>
                                <a:ea typeface="Cambria Math" panose="02040503050406030204" pitchFamily="18" charset="0"/>
                              </a:rPr>
                              <m:t>𝐻𝐻𝑉</m:t>
                            </m:r>
                          </m:sub>
                        </m:sSub>
                        <m:r>
                          <m:rPr>
                            <m:nor/>
                          </m:rPr>
                          <a:rPr lang="en-US">
                            <a:latin typeface="Cambria Math" panose="02040503050406030204" pitchFamily="18" charset="0"/>
                            <a:ea typeface="Cambria Math" panose="02040503050406030204" pitchFamily="18" charset="0"/>
                          </a:rPr>
                          <m:t> </m:t>
                        </m:r>
                      </m:den>
                    </m:f>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𝑉</m:t>
                        </m:r>
                      </m:num>
                      <m:den>
                        <m:r>
                          <a:rPr lang="en-US" b="0" i="1" smtClean="0">
                            <a:latin typeface="Cambria Math" panose="02040503050406030204" pitchFamily="18" charset="0"/>
                            <a:ea typeface="Cambria Math" panose="02040503050406030204" pitchFamily="18" charset="0"/>
                          </a:rPr>
                          <m:t>𝜆</m:t>
                        </m:r>
                      </m:den>
                    </m:f>
                  </m:oMath>
                </a14:m>
                <a:r>
                  <a:rPr lang="en-US"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h</m:t>
                        </m:r>
                      </m:e>
                      <m:sub>
                        <m:r>
                          <a:rPr lang="en-US" b="0" i="1" smtClean="0">
                            <a:latin typeface="Cambria Math" panose="02040503050406030204" pitchFamily="18" charset="0"/>
                          </a:rPr>
                          <m:t>𝐻𝐻𝑉</m:t>
                        </m:r>
                      </m:sub>
                    </m:sSub>
                    <m:r>
                      <a:rPr lang="en-US" b="0" i="1" smtClean="0">
                        <a:latin typeface="Cambria Math" panose="02040503050406030204" pitchFamily="18" charset="0"/>
                      </a:rPr>
                      <m:t>=−285.83</m:t>
                    </m:r>
                    <m:f>
                      <m:fPr>
                        <m:ctrlPr>
                          <a:rPr lang="en-US" b="0" i="1" smtClean="0">
                            <a:latin typeface="Cambria Math" panose="02040503050406030204" pitchFamily="18" charset="0"/>
                          </a:rPr>
                        </m:ctrlPr>
                      </m:fPr>
                      <m:num>
                        <m:r>
                          <a:rPr lang="en-US" b="0" i="1" smtClean="0">
                            <a:latin typeface="Cambria Math" panose="02040503050406030204" pitchFamily="18" charset="0"/>
                          </a:rPr>
                          <m:t>𝑘𝐽</m:t>
                        </m:r>
                      </m:num>
                      <m:den>
                        <m:r>
                          <a:rPr lang="en-US" b="0" i="1" smtClean="0">
                            <a:latin typeface="Cambria Math" panose="02040503050406030204" pitchFamily="18" charset="0"/>
                          </a:rPr>
                          <m:t>𝑚𝑜𝑙</m:t>
                        </m:r>
                      </m:den>
                    </m:f>
                  </m:oMath>
                </a14:m>
                <a:endParaRPr lang="en-US" dirty="0"/>
              </a:p>
              <a:p>
                <a:pPr marL="0" indent="0">
                  <a:buNone/>
                </a:pPr>
                <a:r>
                  <a:rPr lang="en-US" b="0" dirty="0"/>
                  <a:t>=</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−2 ⋅96485</m:t>
                        </m:r>
                        <m:f>
                          <m:fPr>
                            <m:ctrlPr>
                              <a:rPr lang="en-US" b="0" i="1" smtClean="0">
                                <a:latin typeface="Cambria Math" panose="02040503050406030204" pitchFamily="18" charset="0"/>
                              </a:rPr>
                            </m:ctrlPr>
                          </m:fPr>
                          <m:num>
                            <m:r>
                              <a:rPr lang="en-US" b="0" i="1" smtClean="0">
                                <a:latin typeface="Cambria Math" panose="02040503050406030204" pitchFamily="18" charset="0"/>
                              </a:rPr>
                              <m:t>𝐶</m:t>
                            </m:r>
                          </m:num>
                          <m:den>
                            <m:r>
                              <a:rPr lang="en-US" b="0" i="1" smtClean="0">
                                <a:latin typeface="Cambria Math" panose="02040503050406030204" pitchFamily="18" charset="0"/>
                              </a:rPr>
                              <m:t>𝑚𝑜𝑙</m:t>
                            </m:r>
                          </m:den>
                        </m:f>
                      </m:num>
                      <m:den>
                        <m:r>
                          <a:rPr lang="en-US" b="0" i="1" smtClean="0">
                            <a:latin typeface="Cambria Math" panose="02040503050406030204" pitchFamily="18" charset="0"/>
                          </a:rPr>
                          <m:t>−285.83</m:t>
                        </m:r>
                        <m:f>
                          <m:fPr>
                            <m:ctrlPr>
                              <a:rPr lang="en-US" b="0" i="1" smtClean="0">
                                <a:latin typeface="Cambria Math" panose="02040503050406030204" pitchFamily="18" charset="0"/>
                              </a:rPr>
                            </m:ctrlPr>
                          </m:fPr>
                          <m:num>
                            <m:r>
                              <a:rPr lang="en-US" b="0" i="1" smtClean="0">
                                <a:latin typeface="Cambria Math" panose="02040503050406030204" pitchFamily="18" charset="0"/>
                              </a:rPr>
                              <m:t>𝑘𝐽</m:t>
                            </m:r>
                          </m:num>
                          <m:den>
                            <m:r>
                              <a:rPr lang="en-US" b="0" i="1" smtClean="0">
                                <a:latin typeface="Cambria Math" panose="02040503050406030204" pitchFamily="18" charset="0"/>
                              </a:rPr>
                              <m:t>𝑚𝑜𝑙</m:t>
                            </m:r>
                          </m:den>
                        </m:f>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0.75</m:t>
                        </m:r>
                        <m:r>
                          <a:rPr lang="en-US" b="0" i="1" smtClean="0">
                            <a:latin typeface="Cambria Math" panose="02040503050406030204" pitchFamily="18" charset="0"/>
                          </a:rPr>
                          <m:t>𝑉</m:t>
                        </m:r>
                      </m:num>
                      <m:den>
                        <m:r>
                          <a:rPr lang="en-US" b="0" i="1" smtClean="0">
                            <a:latin typeface="Cambria Math" panose="02040503050406030204" pitchFamily="18" charset="0"/>
                          </a:rPr>
                          <m:t>1.1</m:t>
                        </m:r>
                      </m:den>
                    </m:f>
                    <m:r>
                      <a:rPr lang="en-US" b="0" i="1" smtClean="0">
                        <a:latin typeface="Cambria Math" panose="02040503050406030204" pitchFamily="18" charset="0"/>
                      </a:rPr>
                      <m:t>=0.4603</m:t>
                    </m:r>
                    <m:r>
                      <a:rPr lang="en-US" b="0" i="1" smtClean="0">
                        <a:latin typeface="Cambria Math" panose="02040503050406030204" pitchFamily="18" charset="0"/>
                        <a:ea typeface="Cambria Math" panose="02040503050406030204" pitchFamily="18" charset="0"/>
                      </a:rPr>
                      <m:t>≈46%</m:t>
                    </m:r>
                  </m:oMath>
                </a14:m>
                <a:endParaRPr lang="en-US" dirty="0"/>
              </a:p>
            </p:txBody>
          </p:sp>
        </mc:Choice>
        <mc:Fallback xmlns="">
          <p:sp>
            <p:nvSpPr>
              <p:cNvPr id="3" name="Content Placeholder 2">
                <a:extLst>
                  <a:ext uri="{FF2B5EF4-FFF2-40B4-BE49-F238E27FC236}">
                    <a16:creationId xmlns:a16="http://schemas.microsoft.com/office/drawing/2014/main" id="{EE8D770F-7D90-98C9-65EC-E33313443F4F}"/>
                  </a:ext>
                </a:extLst>
              </p:cNvPr>
              <p:cNvSpPr>
                <a:spLocks noGrp="1" noRot="1" noChangeAspect="1" noMove="1" noResize="1" noEditPoints="1" noAdjustHandles="1" noChangeArrowheads="1" noChangeShapeType="1" noTextEdit="1"/>
              </p:cNvSpPr>
              <p:nvPr>
                <p:ph idx="1"/>
              </p:nvPr>
            </p:nvSpPr>
            <p:spPr>
              <a:blipFill>
                <a:blip r:embed="rId2"/>
                <a:stretch>
                  <a:fillRect l="-1217"/>
                </a:stretch>
              </a:blipFill>
            </p:spPr>
            <p:txBody>
              <a:bodyPr/>
              <a:lstStyle/>
              <a:p>
                <a:r>
                  <a:rPr lang="en-FI">
                    <a:noFill/>
                  </a:rPr>
                  <a:t> </a:t>
                </a:r>
              </a:p>
            </p:txBody>
          </p:sp>
        </mc:Fallback>
      </mc:AlternateContent>
    </p:spTree>
    <p:extLst>
      <p:ext uri="{BB962C8B-B14F-4D97-AF65-F5344CB8AC3E}">
        <p14:creationId xmlns:p14="http://schemas.microsoft.com/office/powerpoint/2010/main" val="349007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1FA1DAE54B7E4FA0065138C1556DCA" ma:contentTypeVersion="13" ma:contentTypeDescription="Create a new document." ma:contentTypeScope="" ma:versionID="27f27c286932b250f2dedd13bba21536">
  <xsd:schema xmlns:xsd="http://www.w3.org/2001/XMLSchema" xmlns:xs="http://www.w3.org/2001/XMLSchema" xmlns:p="http://schemas.microsoft.com/office/2006/metadata/properties" xmlns:ns3="d3734305-2076-4e59-8727-00f0d7c4bda4" xmlns:ns4="79504b87-8e7f-4446-8405-a0baaf36615f" targetNamespace="http://schemas.microsoft.com/office/2006/metadata/properties" ma:root="true" ma:fieldsID="d1aabdc2b19257cba17b2925c767902c" ns3:_="" ns4:_="">
    <xsd:import namespace="d3734305-2076-4e59-8727-00f0d7c4bda4"/>
    <xsd:import namespace="79504b87-8e7f-4446-8405-a0baaf36615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34305-2076-4e59-8727-00f0d7c4bda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504b87-8e7f-4446-8405-a0baaf36615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F1AD966-2843-4175-BDE6-5235C43818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34305-2076-4e59-8727-00f0d7c4bda4"/>
    <ds:schemaRef ds:uri="79504b87-8e7f-4446-8405-a0baaf3661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D158C9-BA7D-4E1E-A2BE-B5073DF9F715}">
  <ds:schemaRefs>
    <ds:schemaRef ds:uri="http://schemas.microsoft.com/sharepoint/v3/contenttype/forms"/>
  </ds:schemaRefs>
</ds:datastoreItem>
</file>

<file path=customXml/itemProps3.xml><?xml version="1.0" encoding="utf-8"?>
<ds:datastoreItem xmlns:ds="http://schemas.openxmlformats.org/officeDocument/2006/customXml" ds:itemID="{E0AE6FBD-CA70-42E9-B90A-1418D039D642}">
  <ds:schemaRefs>
    <ds:schemaRef ds:uri="79504b87-8e7f-4446-8405-a0baaf36615f"/>
    <ds:schemaRef ds:uri="http://purl.org/dc/dcmitype/"/>
    <ds:schemaRef ds:uri="http://purl.org/dc/elements/1.1/"/>
    <ds:schemaRef ds:uri="d3734305-2076-4e59-8727-00f0d7c4bda4"/>
    <ds:schemaRef ds:uri="http://schemas.microsoft.com/office/infopath/2007/PartnerControl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518</TotalTime>
  <Words>812</Words>
  <Application>Microsoft Office PowerPoint</Application>
  <PresentationFormat>Widescreen</PresentationFormat>
  <Paragraphs>118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Fuel cells and hydrogen  Exercise 2</vt:lpstr>
      <vt:lpstr>Problem 1</vt:lpstr>
      <vt:lpstr>Problem 1</vt:lpstr>
      <vt:lpstr>Problem 2</vt:lpstr>
      <vt:lpstr>Problem 2</vt:lpstr>
      <vt:lpstr>Problem 3</vt:lpstr>
      <vt:lpstr>Problem 3</vt:lpstr>
      <vt:lpstr>Problem 4</vt:lpstr>
      <vt:lpstr>Problem 4</vt:lpstr>
      <vt:lpstr>Problem 5</vt:lpstr>
      <vt:lpstr>Problem 5</vt:lpstr>
      <vt:lpstr>Problem 5</vt:lpstr>
      <vt:lpstr>Problem 5</vt:lpstr>
      <vt:lpstr>Problem 5</vt:lpstr>
      <vt:lpstr>Problem 6</vt:lpstr>
      <vt:lpstr>Problem 6</vt:lpstr>
      <vt:lpstr>Problem 6</vt:lpstr>
      <vt:lpstr>Problem 6</vt:lpstr>
      <vt:lpstr>Homework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Savikko Axel</dc:creator>
  <cp:lastModifiedBy>Savikko Axel</cp:lastModifiedBy>
  <cp:revision>2</cp:revision>
  <dcterms:created xsi:type="dcterms:W3CDTF">2023-01-18T14:49:39Z</dcterms:created>
  <dcterms:modified xsi:type="dcterms:W3CDTF">2023-01-23T13:45:06Z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0x010100201FA1DAE54B7E4FA0065138C1556DCA</vt:lpwstr>
  </property>
</Properties>
</file>