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9" r:id="rId3"/>
    <p:sldId id="357" r:id="rId4"/>
    <p:sldId id="358" r:id="rId5"/>
    <p:sldId id="372" r:id="rId6"/>
    <p:sldId id="373" r:id="rId7"/>
    <p:sldId id="374" r:id="rId8"/>
    <p:sldId id="295" r:id="rId9"/>
    <p:sldId id="349" r:id="rId10"/>
    <p:sldId id="350" r:id="rId11"/>
    <p:sldId id="351" r:id="rId12"/>
    <p:sldId id="296" r:id="rId13"/>
    <p:sldId id="363" r:id="rId14"/>
    <p:sldId id="371" r:id="rId15"/>
    <p:sldId id="366" r:id="rId16"/>
    <p:sldId id="365" r:id="rId17"/>
    <p:sldId id="362" r:id="rId18"/>
    <p:sldId id="340" r:id="rId19"/>
    <p:sldId id="375" r:id="rId20"/>
    <p:sldId id="299" r:id="rId21"/>
    <p:sldId id="354" r:id="rId22"/>
    <p:sldId id="355" r:id="rId23"/>
    <p:sldId id="304" r:id="rId24"/>
    <p:sldId id="370" r:id="rId25"/>
    <p:sldId id="306" r:id="rId26"/>
    <p:sldId id="368" r:id="rId27"/>
    <p:sldId id="307" r:id="rId28"/>
    <p:sldId id="376" r:id="rId29"/>
    <p:sldId id="309" r:id="rId30"/>
    <p:sldId id="310" r:id="rId31"/>
    <p:sldId id="312" r:id="rId32"/>
    <p:sldId id="313" r:id="rId33"/>
    <p:sldId id="314" r:id="rId34"/>
    <p:sldId id="316" r:id="rId35"/>
    <p:sldId id="318" r:id="rId36"/>
    <p:sldId id="319" r:id="rId37"/>
    <p:sldId id="321" r:id="rId38"/>
    <p:sldId id="323" r:id="rId39"/>
    <p:sldId id="326" r:id="rId40"/>
    <p:sldId id="327" r:id="rId41"/>
    <p:sldId id="328" r:id="rId42"/>
    <p:sldId id="330" r:id="rId43"/>
    <p:sldId id="331" r:id="rId44"/>
    <p:sldId id="333" r:id="rId45"/>
    <p:sldId id="334" r:id="rId46"/>
    <p:sldId id="335" r:id="rId47"/>
    <p:sldId id="338" r:id="rId48"/>
    <p:sldId id="337" r:id="rId49"/>
    <p:sldId id="36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59" d="100"/>
          <a:sy n="59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8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01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5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09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67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0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26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9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2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3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28EAB-7F91-4518-8001-2DB9EEC752C1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83EA7-B7A7-4212-881C-5296D684A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iUsKDfP5K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Crises in Emerging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arkets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Svetlana Ledyaeva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Aalto University School of Business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7971" cy="2668385"/>
          </a:xfrm>
          <a:prstGeom prst="rect">
            <a:avLst/>
          </a:prstGeom>
        </p:spPr>
      </p:pic>
      <p:sp>
        <p:nvSpPr>
          <p:cNvPr id="5" name="AutoShape 2" descr="Image result for crisis in emerging market"/>
          <p:cNvSpPr>
            <a:spLocks noChangeAspect="1" noChangeArrowheads="1"/>
          </p:cNvSpPr>
          <p:nvPr/>
        </p:nvSpPr>
        <p:spPr bwMode="auto">
          <a:xfrm>
            <a:off x="155575" y="-1150938"/>
            <a:ext cx="42672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595" y="4391025"/>
            <a:ext cx="396153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38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Second </a:t>
            </a:r>
            <a:r>
              <a:rPr lang="fi-FI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r>
              <a:rPr lang="fi-FI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1990-1996-2002</a:t>
            </a:r>
            <a:endParaRPr lang="fi-F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Plaza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accord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1985  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major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superpowers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agreed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weaken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US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dollar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</a:t>
            </a:r>
          </a:p>
          <a:p>
            <a:pPr marL="0" indent="0">
              <a:buNone/>
            </a:pPr>
            <a:endParaRPr lang="fi-FI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Low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interest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rate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developed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countries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</a:t>
            </a:r>
          </a:p>
          <a:p>
            <a:pPr marL="0" indent="0">
              <a:buNone/>
            </a:pPr>
            <a:endParaRPr lang="fi-FI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Investors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look for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opportunities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high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return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somewhere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else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</a:t>
            </a:r>
            <a:endParaRPr lang="fi-F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1990s –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influx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capital into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emerging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money, portfolio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investment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dominated</a:t>
            </a:r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</a:p>
          <a:p>
            <a:pPr marL="0" indent="0">
              <a:buNone/>
            </a:pPr>
            <a:endParaRPr lang="fi-FI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Economic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bubble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external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shocks</a:t>
            </a:r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devaluation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Chinese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and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Japanese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currencies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appreciation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US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currency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US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economy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recovered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from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recession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rising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US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interest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rates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head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off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inflation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)</a:t>
            </a:r>
          </a:p>
          <a:p>
            <a:pPr marL="0" indent="0">
              <a:buNone/>
            </a:pPr>
            <a:endParaRPr lang="fi-FI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Capital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outflow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from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emerging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markets</a:t>
            </a:r>
            <a:r>
              <a:rPr lang="fi-FI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 US.</a:t>
            </a:r>
          </a:p>
          <a:p>
            <a:pPr marL="0" indent="0">
              <a:buNone/>
            </a:pPr>
            <a:endParaRPr lang="fi-FI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i-FI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14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5777"/>
          </a:xfrm>
        </p:spPr>
        <p:txBody>
          <a:bodyPr>
            <a:normAutofit/>
          </a:bodyPr>
          <a:lstStyle/>
          <a:p>
            <a:r>
              <a:rPr lang="fi-FI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Third </a:t>
            </a:r>
            <a:r>
              <a:rPr lang="fi-FI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r>
              <a:rPr lang="fi-FI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2003-2008-present</a:t>
            </a:r>
            <a:endParaRPr lang="fi-FI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5593"/>
            <a:ext cx="10515600" cy="507137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prices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petrodollar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money</a:t>
            </a:r>
          </a:p>
          <a:p>
            <a:pPr marL="0" indent="0" algn="just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exporters opted to make most of their investments directly into diverse global markets, and the recycling process was less dependent on intermediary channels such as international banks and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IMF. 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financial crisis quickly shifted to emerging markets in 2008-2009. 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 monetary policy: Taper talk in 2013 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increase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interest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rates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in US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Oil prices started to collapse in 2014. 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29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333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956" y="199505"/>
            <a:ext cx="10729356" cy="62547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61367" y="6259484"/>
            <a:ext cx="3330633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2911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91" y="442912"/>
            <a:ext cx="5492336" cy="5090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64" y="442912"/>
            <a:ext cx="5937662" cy="627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90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6024"/>
          </a:xfrm>
        </p:spPr>
        <p:txBody>
          <a:bodyPr>
            <a:normAutofit/>
          </a:bodyPr>
          <a:lstStyle/>
          <a:p>
            <a:r>
              <a:rPr lang="fi-FI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fi-FI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factors</a:t>
            </a:r>
            <a:r>
              <a:rPr lang="fi-FI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i-FI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crises</a:t>
            </a:r>
            <a:r>
              <a:rPr lang="fi-FI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emerging</a:t>
            </a:r>
            <a:r>
              <a:rPr lang="fi-FI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markets</a:t>
            </a:r>
            <a:endParaRPr lang="fi-FI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47651"/>
            <a:ext cx="10515600" cy="52293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fi-FI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price</a:t>
            </a: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volatility</a:t>
            </a:r>
            <a:endParaRPr lang="fi-FI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 </a:t>
            </a: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monetary</a:t>
            </a: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policy</a:t>
            </a:r>
            <a:endParaRPr lang="fi-FI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risks</a:t>
            </a: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general, </a:t>
            </a: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endParaRPr lang="fi-FI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Contagion</a:t>
            </a: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fi-FI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i-FI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924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role</a:t>
            </a:r>
            <a:r>
              <a:rPr lang="fi-FI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US </a:t>
            </a:r>
            <a:r>
              <a:rPr lang="fi-FI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monetary</a:t>
            </a:r>
            <a:r>
              <a:rPr lang="fi-FI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policy</a:t>
            </a:r>
            <a:r>
              <a:rPr lang="fi-FI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crises</a:t>
            </a:r>
            <a:r>
              <a:rPr lang="fi-FI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emerging</a:t>
            </a:r>
            <a:r>
              <a:rPr lang="fi-FI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markets</a:t>
            </a:r>
            <a:endParaRPr lang="fi-FI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 FED </a:t>
            </a:r>
            <a:r>
              <a:rPr lang="fi-FI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tightening</a:t>
            </a:r>
            <a:r>
              <a:rPr lang="fi-F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i-FI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</a:t>
            </a:r>
            <a:r>
              <a:rPr lang="fi-F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fi-FI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Taper</a:t>
            </a:r>
            <a:r>
              <a:rPr lang="fi-F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i-FI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talk</a:t>
            </a:r>
            <a:r>
              <a:rPr lang="fi-F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fi-FI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word </a:t>
            </a:r>
            <a:r>
              <a:rPr lang="fi-F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tapering”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financial terms is increasingly being used to refer to the reduction of the Federal Reserve's quantitative easing, or bond buying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program.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 money available in US economy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Higher interest rates in US  Investments come back from emerging markets to US.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i-FI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562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708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29" y="124692"/>
            <a:ext cx="10675916" cy="63889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10098" y="333973"/>
            <a:ext cx="4029298" cy="629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Rectangle 4"/>
          <p:cNvSpPr/>
          <p:nvPr/>
        </p:nvSpPr>
        <p:spPr>
          <a:xfrm>
            <a:off x="1330036" y="1977242"/>
            <a:ext cx="534390" cy="564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1106780" y="5664531"/>
            <a:ext cx="10373096" cy="724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/>
          <p:cNvSpPr/>
          <p:nvPr/>
        </p:nvSpPr>
        <p:spPr>
          <a:xfrm>
            <a:off x="8861367" y="6259484"/>
            <a:ext cx="3330633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  <p:sp>
        <p:nvSpPr>
          <p:cNvPr id="8" name="Rectangle 7"/>
          <p:cNvSpPr/>
          <p:nvPr/>
        </p:nvSpPr>
        <p:spPr>
          <a:xfrm>
            <a:off x="1330036" y="1330036"/>
            <a:ext cx="534390" cy="540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612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 Andrew Karolyi (Cornell University) on taper tantrum of May</a:t>
            </a:r>
            <a:r>
              <a:rPr lang="fi-FI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June 2013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fi-F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i-FI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May-June</a:t>
            </a:r>
            <a:r>
              <a:rPr lang="fi-F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2013: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Federal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reserve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chief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Ben Bernanke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laid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out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yet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entral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bank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easing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controversial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stimulus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pumping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85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billion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USD a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month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into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endParaRPr lang="fi-F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EMs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equity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inflows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dropped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all.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22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28049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Tapering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talk: The impact of expectations of reduced Federal Reserve security purchases on emerging markets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Barry </a:t>
            </a:r>
            <a:r>
              <a:rPr lang="en-US" sz="1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Eichengreen</a:t>
            </a:r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Poonam Gupta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December 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2013,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VoxEU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5365"/>
            <a:ext cx="10515600" cy="421159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largest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impact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tapering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felt by countries that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allowed exchange rates to run up most dramatically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earlier period of expectations of continued Federal Reserve easing, when large amounts of capital were flowing into emerging markets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largest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negative impact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in countries that allowed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current account deficit to widen most dramatically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earlier period when it was easily financed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50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521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506" y="157942"/>
            <a:ext cx="10648604" cy="63912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61367" y="5950725"/>
            <a:ext cx="3330633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3810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090"/>
          </a:xfrm>
        </p:spPr>
        <p:txBody>
          <a:bodyPr>
            <a:normAutofit fontScale="90000"/>
          </a:bodyPr>
          <a:lstStyle/>
          <a:p>
            <a:r>
              <a:rPr lang="fi-FI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r>
              <a:rPr lang="fi-F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i-FI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  <a:r>
              <a:rPr lang="fi-F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it </a:t>
            </a:r>
            <a:r>
              <a:rPr lang="fi-FI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happends</a:t>
            </a:r>
            <a:r>
              <a:rPr lang="fi-F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general?</a:t>
            </a:r>
            <a:endParaRPr lang="fi-FI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55469"/>
            <a:ext cx="10515600" cy="5021494"/>
          </a:xfrm>
        </p:spPr>
        <p:txBody>
          <a:bodyPr/>
          <a:lstStyle/>
          <a:p>
            <a:pPr marL="0" indent="0">
              <a:buNone/>
            </a:pPr>
            <a:r>
              <a:rPr lang="fi-FI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r>
              <a:rPr lang="fi-F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capital </a:t>
            </a:r>
            <a:r>
              <a:rPr lang="fi-FI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inflow</a:t>
            </a:r>
            <a:r>
              <a:rPr lang="fi-F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into </a:t>
            </a:r>
            <a:r>
              <a:rPr lang="fi-FI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fi-F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country </a:t>
            </a:r>
            <a:r>
              <a:rPr lang="fi-FI" dirty="0" smtClean="0">
                <a:sym typeface="Wingdings" panose="05000000000000000000" pitchFamily="2" charset="2"/>
              </a:rPr>
              <a:t></a:t>
            </a:r>
          </a:p>
          <a:p>
            <a:pPr marL="0" indent="0">
              <a:buNone/>
            </a:pPr>
            <a:endParaRPr lang="fi-FI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i-FI" dirty="0" err="1" smtClean="0">
                <a:sym typeface="Wingdings" panose="05000000000000000000" pitchFamily="2" charset="2"/>
              </a:rPr>
              <a:t>Economic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growth</a:t>
            </a:r>
            <a:r>
              <a:rPr lang="fi-FI" dirty="0" smtClean="0">
                <a:sym typeface="Wingdings" panose="05000000000000000000" pitchFamily="2" charset="2"/>
              </a:rPr>
              <a:t>, </a:t>
            </a:r>
            <a:r>
              <a:rPr lang="fi-FI" dirty="0" err="1" smtClean="0">
                <a:sym typeface="Wingdings" panose="05000000000000000000" pitchFamily="2" charset="2"/>
              </a:rPr>
              <a:t>local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currency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appreciation</a:t>
            </a:r>
            <a:r>
              <a:rPr lang="fi-FI" dirty="0" smtClean="0">
                <a:sym typeface="Wingdings" panose="05000000000000000000" pitchFamily="2" charset="2"/>
              </a:rPr>
              <a:t>, </a:t>
            </a:r>
            <a:r>
              <a:rPr lang="fi-FI" dirty="0" err="1" smtClean="0">
                <a:sym typeface="Wingdings" panose="05000000000000000000" pitchFamily="2" charset="2"/>
              </a:rPr>
              <a:t>current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account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deficit</a:t>
            </a:r>
            <a:r>
              <a:rPr lang="fi-FI" dirty="0" smtClean="0">
                <a:sym typeface="Wingdings" panose="05000000000000000000" pitchFamily="2" charset="2"/>
              </a:rPr>
              <a:t> (import is </a:t>
            </a:r>
            <a:r>
              <a:rPr lang="fi-FI" dirty="0" err="1" smtClean="0">
                <a:sym typeface="Wingdings" panose="05000000000000000000" pitchFamily="2" charset="2"/>
              </a:rPr>
              <a:t>financed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not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by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export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but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by</a:t>
            </a:r>
            <a:r>
              <a:rPr lang="fi-FI" dirty="0" smtClean="0">
                <a:sym typeface="Wingdings" panose="05000000000000000000" pitchFamily="2" charset="2"/>
              </a:rPr>
              <a:t> capital </a:t>
            </a:r>
            <a:r>
              <a:rPr lang="fi-FI" dirty="0" err="1" smtClean="0">
                <a:sym typeface="Wingdings" panose="05000000000000000000" pitchFamily="2" charset="2"/>
              </a:rPr>
              <a:t>inflow</a:t>
            </a:r>
            <a:r>
              <a:rPr lang="fi-FI" dirty="0" smtClean="0">
                <a:sym typeface="Wingdings" panose="05000000000000000000" pitchFamily="2" charset="2"/>
              </a:rPr>
              <a:t>) </a:t>
            </a:r>
          </a:p>
          <a:p>
            <a:pPr marL="0" indent="0">
              <a:buNone/>
            </a:pPr>
            <a:endParaRPr lang="fi-FI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i-FI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Something</a:t>
            </a:r>
            <a:r>
              <a:rPr lang="fi-F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fi-FI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happends</a:t>
            </a:r>
            <a:r>
              <a:rPr lang="fi-F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and capital </a:t>
            </a:r>
            <a:r>
              <a:rPr lang="fi-FI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stops</a:t>
            </a:r>
            <a:r>
              <a:rPr lang="fi-F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fi-FI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flowing</a:t>
            </a:r>
            <a:r>
              <a:rPr lang="fi-F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into </a:t>
            </a:r>
            <a:r>
              <a:rPr lang="fi-FI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the</a:t>
            </a:r>
            <a:r>
              <a:rPr lang="fi-FI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country!</a:t>
            </a:r>
            <a:r>
              <a:rPr lang="fi-FI" dirty="0" smtClean="0">
                <a:sym typeface="Wingdings" panose="05000000000000000000" pitchFamily="2" charset="2"/>
              </a:rPr>
              <a:t> </a:t>
            </a:r>
          </a:p>
          <a:p>
            <a:pPr marL="0" indent="0">
              <a:buNone/>
            </a:pPr>
            <a:endParaRPr lang="fi-FI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i-FI" dirty="0" err="1" smtClean="0">
                <a:sym typeface="Wingdings" panose="05000000000000000000" pitchFamily="2" charset="2"/>
              </a:rPr>
              <a:t>Economic</a:t>
            </a:r>
            <a:r>
              <a:rPr lang="fi-FI" dirty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downturn</a:t>
            </a:r>
            <a:r>
              <a:rPr lang="fi-FI" dirty="0" smtClean="0">
                <a:sym typeface="Wingdings" panose="05000000000000000000" pitchFamily="2" charset="2"/>
              </a:rPr>
              <a:t>, </a:t>
            </a:r>
            <a:r>
              <a:rPr lang="fi-FI" dirty="0" err="1" smtClean="0">
                <a:sym typeface="Wingdings" panose="05000000000000000000" pitchFamily="2" charset="2"/>
              </a:rPr>
              <a:t>sharp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currency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devaluation</a:t>
            </a:r>
            <a:r>
              <a:rPr lang="fi-FI" dirty="0" smtClean="0">
                <a:sym typeface="Wingdings" panose="05000000000000000000" pitchFamily="2" charset="2"/>
              </a:rPr>
              <a:t>, </a:t>
            </a:r>
            <a:r>
              <a:rPr lang="fi-FI" dirty="0" err="1" smtClean="0">
                <a:sym typeface="Wingdings" panose="05000000000000000000" pitchFamily="2" charset="2"/>
              </a:rPr>
              <a:t>country`s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default</a:t>
            </a:r>
            <a:r>
              <a:rPr lang="fi-FI" dirty="0" smtClean="0">
                <a:sym typeface="Wingdings" panose="05000000000000000000" pitchFamily="2" charset="2"/>
              </a:rPr>
              <a:t> on </a:t>
            </a:r>
            <a:r>
              <a:rPr lang="fi-FI" dirty="0" err="1" smtClean="0">
                <a:sym typeface="Wingdings" panose="05000000000000000000" pitchFamily="2" charset="2"/>
              </a:rPr>
              <a:t>its</a:t>
            </a:r>
            <a:r>
              <a:rPr lang="fi-FI" dirty="0" smtClean="0">
                <a:sym typeface="Wingdings" panose="05000000000000000000" pitchFamily="2" charset="2"/>
              </a:rPr>
              <a:t> </a:t>
            </a:r>
            <a:r>
              <a:rPr lang="fi-FI" dirty="0" err="1" smtClean="0">
                <a:sym typeface="Wingdings" panose="05000000000000000000" pitchFamily="2" charset="2"/>
              </a:rPr>
              <a:t>debt</a:t>
            </a:r>
            <a:r>
              <a:rPr lang="fi-FI" dirty="0" smtClean="0">
                <a:sym typeface="Wingdings" panose="05000000000000000000" pitchFamily="2" charset="2"/>
              </a:rPr>
              <a:t>, …</a:t>
            </a:r>
            <a:endParaRPr lang="fi-FI" dirty="0" smtClean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 smtClean="0"/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0251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552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075" y="99753"/>
            <a:ext cx="10884725" cy="63984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3916" y="256508"/>
            <a:ext cx="653143" cy="522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Rectangle 4"/>
          <p:cNvSpPr/>
          <p:nvPr/>
        </p:nvSpPr>
        <p:spPr>
          <a:xfrm>
            <a:off x="9451571" y="6190607"/>
            <a:ext cx="2740429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1198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333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205" y="365125"/>
            <a:ext cx="10462161" cy="627911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453247" y="500340"/>
            <a:ext cx="825335" cy="3740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578" y="-44347"/>
            <a:ext cx="2474422" cy="18375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32720" y="6259484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6034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258" y="91440"/>
            <a:ext cx="11231682" cy="60849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42022" y="5893089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2639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302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476" y="182880"/>
            <a:ext cx="10473047" cy="6023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00952" y="5985164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2413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/>
          </a:bodyPr>
          <a:lstStyle/>
          <a:p>
            <a:r>
              <a:rPr lang="fi-FI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Crises</a:t>
            </a:r>
            <a:r>
              <a:rPr lang="fi-FI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` </a:t>
            </a:r>
            <a:r>
              <a:rPr lang="fi-FI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consequencies</a:t>
            </a:r>
            <a:endParaRPr lang="fi-FI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9789"/>
            <a:ext cx="10515600" cy="47471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</a:t>
            </a:r>
            <a:r>
              <a:rPr lang="fi-FI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i-FI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urrency</a:t>
            </a:r>
            <a:r>
              <a:rPr lang="fi-FI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devaluation</a:t>
            </a:r>
            <a:endParaRPr lang="fi-FI" sz="3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3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Inflation</a:t>
            </a:r>
            <a:endParaRPr lang="fi-FI" sz="3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3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Economic</a:t>
            </a:r>
            <a:r>
              <a:rPr lang="fi-FI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downturn</a:t>
            </a:r>
            <a:endParaRPr lang="fi-FI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512916" y="1978429"/>
            <a:ext cx="382386" cy="136328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Down Arrow 4"/>
          <p:cNvSpPr/>
          <p:nvPr/>
        </p:nvSpPr>
        <p:spPr>
          <a:xfrm>
            <a:off x="3973484" y="1920240"/>
            <a:ext cx="382385" cy="332509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6213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64" y="124692"/>
            <a:ext cx="11044052" cy="6406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19556" y="5985164"/>
            <a:ext cx="2640676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  <p:sp>
        <p:nvSpPr>
          <p:cNvPr id="3" name="Rectangle 2"/>
          <p:cNvSpPr/>
          <p:nvPr/>
        </p:nvSpPr>
        <p:spPr>
          <a:xfrm>
            <a:off x="2419004" y="249382"/>
            <a:ext cx="1163781" cy="523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6676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9" y="174567"/>
            <a:ext cx="11169929" cy="63271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3318" y="2490076"/>
            <a:ext cx="2054431" cy="6768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Trade balance </a:t>
            </a:r>
            <a:r>
              <a:rPr lang="fi-FI" dirty="0" smtClean="0"/>
              <a:t>– </a:t>
            </a:r>
          </a:p>
          <a:p>
            <a:pPr algn="ctr"/>
            <a:r>
              <a:rPr lang="fi-FI" dirty="0" smtClean="0"/>
              <a:t>Net </a:t>
            </a:r>
            <a:r>
              <a:rPr lang="fi-FI" dirty="0" err="1" smtClean="0"/>
              <a:t>Export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323415" y="3166970"/>
            <a:ext cx="338447" cy="540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787236" y="939338"/>
            <a:ext cx="980902" cy="64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Rectangle 6"/>
          <p:cNvSpPr/>
          <p:nvPr/>
        </p:nvSpPr>
        <p:spPr>
          <a:xfrm>
            <a:off x="9700952" y="5985164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3786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074" y="257696"/>
            <a:ext cx="11210307" cy="62143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00952" y="5985164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1725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  <a:r>
              <a:rPr lang="fi-F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sheet</a:t>
            </a:r>
            <a:r>
              <a:rPr lang="fi-F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fi-F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fi-FI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currency</a:t>
            </a:r>
            <a:r>
              <a:rPr lang="fi-FI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mismatch</a:t>
            </a:r>
            <a:endParaRPr lang="fi-FI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economy`s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liabilities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determined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foreign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currency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assets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in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domestic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currency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fi-F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fi-FI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Asset-liability</a:t>
            </a:r>
            <a:r>
              <a:rPr lang="fi-FI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missmatch</a:t>
            </a:r>
            <a:endParaRPr lang="fi-FI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fi-F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example, a bank that chose to borrow entirely in US dollars and lend in Russian rubles would have a significant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currency mismatch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if the value of the ruble were to fall dramatically, the bank would lose money. </a:t>
            </a:r>
            <a:endParaRPr lang="fi-F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35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331" y="216131"/>
            <a:ext cx="10420596" cy="62084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00952" y="5985164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2435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17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 crash analogy of the crisis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0318" y="1472334"/>
            <a:ext cx="10493482" cy="503713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19595" y="2179122"/>
            <a:ext cx="1300348" cy="7718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61367" y="5394960"/>
            <a:ext cx="3330633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0635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513" y="191194"/>
            <a:ext cx="11198430" cy="62452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5245331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87574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579" y="232756"/>
            <a:ext cx="10889672" cy="5511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00952" y="5985164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  <p:sp>
        <p:nvSpPr>
          <p:cNvPr id="3" name="Rectangle 2"/>
          <p:cNvSpPr/>
          <p:nvPr/>
        </p:nvSpPr>
        <p:spPr>
          <a:xfrm>
            <a:off x="2086495" y="232756"/>
            <a:ext cx="839585" cy="473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7657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08" y="241069"/>
            <a:ext cx="11068792" cy="63497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075024" y="6051666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3522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084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757" y="207818"/>
            <a:ext cx="11424063" cy="54282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00952" y="5985164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0314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649" y="457200"/>
            <a:ext cx="10224655" cy="60386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0982" y="631767"/>
            <a:ext cx="947651" cy="581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Rectangle 5"/>
          <p:cNvSpPr/>
          <p:nvPr/>
        </p:nvSpPr>
        <p:spPr>
          <a:xfrm>
            <a:off x="9700952" y="5985164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5764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521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587" y="241069"/>
            <a:ext cx="9987148" cy="5935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67454" y="5095702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  <p:sp>
        <p:nvSpPr>
          <p:cNvPr id="6" name="Rectangle 5"/>
          <p:cNvSpPr/>
          <p:nvPr/>
        </p:nvSpPr>
        <p:spPr>
          <a:xfrm>
            <a:off x="1704109" y="365125"/>
            <a:ext cx="1130531" cy="555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3487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490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79" y="0"/>
            <a:ext cx="10759044" cy="55944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42516" y="5660333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1603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552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098" y="365126"/>
            <a:ext cx="11067804" cy="53913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0622" y="5959591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4291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083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784" y="365125"/>
            <a:ext cx="11198431" cy="53082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0622" y="5959591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2458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4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2256"/>
            <a:ext cx="10699668" cy="54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21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9522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 crash analogy of the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crisis 1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392" y="814648"/>
            <a:ext cx="10830296" cy="53623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27170" y="922754"/>
            <a:ext cx="3853543" cy="682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Rectangle 4"/>
          <p:cNvSpPr/>
          <p:nvPr/>
        </p:nvSpPr>
        <p:spPr>
          <a:xfrm>
            <a:off x="8861367" y="5394960"/>
            <a:ext cx="3330633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18752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646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080" y="299258"/>
            <a:ext cx="10497787" cy="58777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0622" y="5959591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73175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052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764" y="365125"/>
            <a:ext cx="10855035" cy="5395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0622" y="5959591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  <p:sp>
        <p:nvSpPr>
          <p:cNvPr id="6" name="Rectangle 5"/>
          <p:cNvSpPr/>
          <p:nvPr/>
        </p:nvSpPr>
        <p:spPr>
          <a:xfrm>
            <a:off x="2202873" y="473825"/>
            <a:ext cx="1113905" cy="5118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70310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115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644" y="365127"/>
            <a:ext cx="10782795" cy="53706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0623" y="6043353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9430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834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17" y="282633"/>
            <a:ext cx="11162804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0623" y="6043353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58695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958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29" y="290946"/>
            <a:ext cx="10604665" cy="54115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0623" y="6043353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33226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458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829" y="290946"/>
            <a:ext cx="10931236" cy="5353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0623" y="6043353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79134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365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7"/>
            <a:ext cx="10829306" cy="5462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70623" y="6043353"/>
            <a:ext cx="1859280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467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Expert opinion</a:t>
            </a:r>
            <a:r>
              <a:rPr lang="fi-FI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Nenad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Pacek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President, Global Success Advisors GmbH; Co-Founder, CEEMEA Business Group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Crisis 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sia in 1997 - all Asian markets crashed except China.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 can happened again!  But now things are different.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that times Asia had only 500 billion USD foreign currency reserves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trillion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USD (10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fold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</a:p>
          <a:p>
            <a:pPr marL="0" indent="0">
              <a:buNone/>
            </a:pPr>
            <a:endParaRPr lang="fi-FI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i-FI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hey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do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want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ask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money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from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IMF,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they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want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masters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of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their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dignity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 </a:t>
            </a:r>
          </a:p>
          <a:p>
            <a:pPr marL="0" indent="0">
              <a:buNone/>
            </a:pPr>
            <a:endParaRPr lang="fi-FI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i-FI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hey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want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to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have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buffer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</a:p>
          <a:p>
            <a:pPr marL="0" indent="0">
              <a:buNone/>
            </a:pPr>
            <a:endParaRPr lang="fi-FI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They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also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foreign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debt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– 17% of GDP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Asia,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aggregate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 –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good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for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businesses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407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84604"/>
          </a:xfrm>
        </p:spPr>
        <p:txBody>
          <a:bodyPr>
            <a:normAutofit fontScale="90000"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 of 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macroeconomic module</a:t>
            </a:r>
            <a:b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macroeconomic risks of emerging market investment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4425"/>
            <a:ext cx="10515600" cy="43125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question 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emerging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-market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investments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exposed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risks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fi-FI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Accelerated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inflation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fi-FI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Exchange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fluctuations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fi-FI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Macroeconomic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political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distress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fi-FI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Proneness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fi-FI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crises</a:t>
            </a:r>
            <a:r>
              <a:rPr lang="fi-F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8241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0962"/>
          </a:xfrm>
        </p:spPr>
        <p:txBody>
          <a:bodyPr>
            <a:normAutofit/>
          </a:bodyPr>
          <a:lstStyle/>
          <a:p>
            <a:r>
              <a:rPr lang="fi-FI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fi-FI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crisis</a:t>
            </a:r>
            <a:r>
              <a:rPr lang="fi-FI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emerging</a:t>
            </a:r>
            <a:r>
              <a:rPr lang="fi-FI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markets</a:t>
            </a:r>
            <a:endParaRPr lang="fi-FI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-iUsKDfP5Kg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0204" y="1005840"/>
            <a:ext cx="10972800" cy="546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2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771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 crash analogy of 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crisis 2</a:t>
            </a:r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832" y="1047750"/>
            <a:ext cx="10740043" cy="55608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61367" y="5394960"/>
            <a:ext cx="3330633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5329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240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 crash analogy of 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crisis 3</a:t>
            </a:r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122363"/>
            <a:ext cx="10392295" cy="505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761614" y="6176963"/>
            <a:ext cx="3330633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1666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75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 crash analogy of the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crisis 4</a:t>
            </a:r>
            <a:endParaRPr lang="fi-FI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006475"/>
            <a:ext cx="10075025" cy="51704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61367" y="5877705"/>
            <a:ext cx="3330633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1266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3337"/>
          </a:xfrm>
        </p:spPr>
        <p:txBody>
          <a:bodyPr>
            <a:normAutofit/>
          </a:bodyPr>
          <a:lstStyle/>
          <a:p>
            <a:r>
              <a:rPr lang="fi-FI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</a:t>
            </a:r>
            <a:r>
              <a:rPr lang="fi-FI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waves</a:t>
            </a:r>
            <a:r>
              <a:rPr lang="fi-FI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i-FI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crises</a:t>
            </a:r>
            <a:r>
              <a:rPr lang="fi-FI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i-FI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emerging</a:t>
            </a:r>
            <a:r>
              <a:rPr lang="fi-FI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markets</a:t>
            </a:r>
            <a:r>
              <a:rPr lang="fi-FI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842" y="1175656"/>
            <a:ext cx="9672452" cy="5468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1175656"/>
            <a:ext cx="943099" cy="463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Rectangle 4"/>
          <p:cNvSpPr/>
          <p:nvPr/>
        </p:nvSpPr>
        <p:spPr>
          <a:xfrm>
            <a:off x="8861367" y="5735782"/>
            <a:ext cx="3330633" cy="598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of J Frankel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Harvard)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1575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First cycle</a:t>
            </a:r>
            <a:r>
              <a:rPr lang="fi-FI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1975</a:t>
            </a:r>
            <a:r>
              <a:rPr lang="fi-FI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1981-1989</a:t>
            </a:r>
            <a:endParaRPr lang="fi-F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5222"/>
            <a:ext cx="10515600" cy="492174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1970s – </a:t>
            </a:r>
            <a:r>
              <a:rPr lang="fi-FI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fi-FI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fi-FI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oil</a:t>
            </a:r>
            <a:r>
              <a:rPr lang="fi-FI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price</a:t>
            </a:r>
            <a:r>
              <a:rPr lang="fi-FI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shocks</a:t>
            </a:r>
            <a:endParaRPr lang="fi-FI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i-FI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Created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account surpluses among oil-exporting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countries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</a:p>
          <a:p>
            <a:pPr marL="0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Invested via large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 money-center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banks and US government (US treasury bills)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</a:p>
          <a:p>
            <a:pPr marL="0" indent="0">
              <a:buNone/>
            </a:pP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Invested to emerging markets </a:t>
            </a:r>
          </a:p>
          <a:p>
            <a:pPr marL="0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Created current account deficits among oil-consuming countries, in particular, emerging. </a:t>
            </a:r>
          </a:p>
          <a:p>
            <a:pPr marL="0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High international debt of emerging markets </a:t>
            </a:r>
          </a:p>
          <a:p>
            <a:pPr marL="0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World recession  higher interest rates on loans  emerging markets default</a:t>
            </a:r>
          </a:p>
          <a:p>
            <a:pPr marL="0" indent="0">
              <a:buNone/>
            </a:pPr>
            <a:endParaRPr lang="en-US" sz="18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0685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</TotalTime>
  <Words>1084</Words>
  <Application>Microsoft Office PowerPoint</Application>
  <PresentationFormat>Widescreen</PresentationFormat>
  <Paragraphs>162</Paragraphs>
  <Slides>49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Wingdings</vt:lpstr>
      <vt:lpstr>Office Theme</vt:lpstr>
      <vt:lpstr>Crises in Emerging Markets</vt:lpstr>
      <vt:lpstr>Crisis – how it happends in general?</vt:lpstr>
      <vt:lpstr>Car crash analogy of the crisis</vt:lpstr>
      <vt:lpstr>Car crash analogy of the crisis 1</vt:lpstr>
      <vt:lpstr>Car crash analogy of the crisis 2</vt:lpstr>
      <vt:lpstr>Car crash analogy of the crisis 3</vt:lpstr>
      <vt:lpstr>Car crash analogy of the crisis 4</vt:lpstr>
      <vt:lpstr>Three waves of crises in emerging markets </vt:lpstr>
      <vt:lpstr>First cycle: 1975-1981-1989</vt:lpstr>
      <vt:lpstr>Second cycle: 1990-1996-2002</vt:lpstr>
      <vt:lpstr>Third cycle: 2003-2008-present</vt:lpstr>
      <vt:lpstr>PowerPoint Presentation</vt:lpstr>
      <vt:lpstr>PowerPoint Presentation</vt:lpstr>
      <vt:lpstr>Main factors of crises in emerging markets</vt:lpstr>
      <vt:lpstr>The role of US monetary policy in crises in emerging markets</vt:lpstr>
      <vt:lpstr>PowerPoint Presentation</vt:lpstr>
      <vt:lpstr>Professor Andrew Karolyi (Cornell University) on taper tantrum of May-June 2013</vt:lpstr>
      <vt:lpstr> Tapering talk: The impact of expectations of reduced Federal Reserve security purchases on emerging markets  Barry Eichengreen, Poonam Gupta 19 December 2013, VoxEU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Crises` consequencies</vt:lpstr>
      <vt:lpstr>PowerPoint Presentation</vt:lpstr>
      <vt:lpstr>PowerPoint Presentation</vt:lpstr>
      <vt:lpstr>PowerPoint Presentation</vt:lpstr>
      <vt:lpstr>Balance sheet effect  currency mismatch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Expert opinion: Nenad Pacek, President, Global Success Advisors GmbH; Co-Founder, CEEMEA Business Group</vt:lpstr>
      <vt:lpstr>Conclusions of macroeconomic module The macroeconomic risks of emerging market investment</vt:lpstr>
      <vt:lpstr>Modern crisis in emerging markets</vt:lpstr>
    </vt:vector>
  </TitlesOfParts>
  <Company>Aalto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Exchange rates in emerging economies</dc:title>
  <dc:creator>Ledyaeva Svetlana</dc:creator>
  <cp:lastModifiedBy>Svetlana Ledyaeva</cp:lastModifiedBy>
  <cp:revision>261</cp:revision>
  <dcterms:created xsi:type="dcterms:W3CDTF">2017-02-16T09:29:57Z</dcterms:created>
  <dcterms:modified xsi:type="dcterms:W3CDTF">2019-01-15T10:54:12Z</dcterms:modified>
</cp:coreProperties>
</file>