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443" r:id="rId5"/>
    <p:sldId id="258" r:id="rId6"/>
    <p:sldId id="444" r:id="rId7"/>
    <p:sldId id="445" r:id="rId8"/>
    <p:sldId id="449" r:id="rId9"/>
    <p:sldId id="432" r:id="rId10"/>
    <p:sldId id="468" r:id="rId11"/>
    <p:sldId id="469" r:id="rId12"/>
    <p:sldId id="450" r:id="rId13"/>
    <p:sldId id="451" r:id="rId14"/>
    <p:sldId id="452" r:id="rId15"/>
    <p:sldId id="453" r:id="rId16"/>
    <p:sldId id="454" r:id="rId17"/>
    <p:sldId id="448" r:id="rId18"/>
    <p:sldId id="455" r:id="rId19"/>
    <p:sldId id="456" r:id="rId20"/>
    <p:sldId id="470" r:id="rId21"/>
    <p:sldId id="471" r:id="rId22"/>
    <p:sldId id="457" r:id="rId23"/>
    <p:sldId id="472" r:id="rId24"/>
    <p:sldId id="441" r:id="rId25"/>
    <p:sldId id="459" r:id="rId26"/>
    <p:sldId id="460" r:id="rId27"/>
    <p:sldId id="461" r:id="rId28"/>
    <p:sldId id="462" r:id="rId29"/>
    <p:sldId id="473" r:id="rId30"/>
    <p:sldId id="458" r:id="rId31"/>
    <p:sldId id="463" r:id="rId32"/>
    <p:sldId id="464" r:id="rId33"/>
    <p:sldId id="465" r:id="rId34"/>
    <p:sldId id="416" r:id="rId35"/>
    <p:sldId id="466" r:id="rId36"/>
    <p:sldId id="467" r:id="rId37"/>
    <p:sldId id="447" r:id="rId38"/>
    <p:sldId id="268" r:id="rId3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2773/823/7487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105890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 dirty="0"/>
              <a:t>8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Keskiviikkona 8.2.2023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F7C988-8163-9E6B-E07D-D88AAA462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 bring: Tuoda vs. viedä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A13BED-21E7-B5EA-C657-72CE4888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Voitko tuoda maitoa? = Can you bring some milk? </a:t>
            </a:r>
          </a:p>
          <a:p>
            <a:pPr lvl="1"/>
            <a:r>
              <a:rPr lang="fi-FI"/>
              <a:t>Voisitko tuoda maitoa? = Could you bring some milk? </a:t>
            </a:r>
          </a:p>
          <a:p>
            <a:pPr lvl="2"/>
            <a:r>
              <a:rPr lang="fi-FI"/>
              <a:t>I’m at home, calling my partner, asking them to bring some milk on their way home to me. </a:t>
            </a:r>
          </a:p>
          <a:p>
            <a:r>
              <a:rPr lang="fi-FI"/>
              <a:t>Vien juhliin suklaata. = I’m bringing some chocolate to the party.</a:t>
            </a:r>
          </a:p>
          <a:p>
            <a:pPr lvl="2"/>
            <a:r>
              <a:rPr lang="fi-FI"/>
              <a:t>I’m at home, talking to my partner, who won’t be coming with me, and I’m explaining what I plan to bring to the party.</a:t>
            </a:r>
          </a:p>
        </p:txBody>
      </p:sp>
    </p:spTree>
    <p:extLst>
      <p:ext uri="{BB962C8B-B14F-4D97-AF65-F5344CB8AC3E}">
        <p14:creationId xmlns:p14="http://schemas.microsoft.com/office/powerpoint/2010/main" val="1961088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B224D4-370C-6078-F9EA-E9147D003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Haluan juoda.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D98534-3A4F-3BE6-2F4A-F74664B7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I want to drink.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Haluan + infinitive </a:t>
            </a:r>
          </a:p>
        </p:txBody>
      </p:sp>
    </p:spTree>
    <p:extLst>
      <p:ext uri="{BB962C8B-B14F-4D97-AF65-F5344CB8AC3E}">
        <p14:creationId xmlns:p14="http://schemas.microsoft.com/office/powerpoint/2010/main" val="2492210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44E4BA-61A2-A8D1-FE1E-CCB79826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3: Me</a:t>
            </a:r>
            <a:r>
              <a:rPr lang="fi-FI" b="1"/>
              <a:t>nn</a:t>
            </a:r>
            <a:r>
              <a:rPr lang="fi-FI"/>
              <a:t>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8DE060-1296-8D7A-D2E3-5EDADD6E0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/>
              <a:t>= to go</a:t>
            </a:r>
          </a:p>
          <a:p>
            <a:pPr marL="0" indent="0">
              <a:buNone/>
            </a:pPr>
            <a:r>
              <a:rPr lang="fi-FI"/>
              <a:t>remove nä (2 last letters)</a:t>
            </a:r>
          </a:p>
          <a:p>
            <a:pPr marL="0" indent="0">
              <a:buNone/>
            </a:pPr>
            <a:r>
              <a:rPr lang="fi-FI"/>
              <a:t>add </a:t>
            </a:r>
            <a:r>
              <a:rPr lang="fi-FI" b="1"/>
              <a:t>e</a:t>
            </a:r>
            <a:r>
              <a:rPr lang="fi-FI"/>
              <a:t>: mene-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menen		minä en mene</a:t>
            </a:r>
          </a:p>
          <a:p>
            <a:pPr marL="0" indent="0">
              <a:buNone/>
            </a:pPr>
            <a:r>
              <a:rPr lang="fi-FI"/>
              <a:t>sinä menet		sinä et mene</a:t>
            </a:r>
          </a:p>
          <a:p>
            <a:pPr marL="0" indent="0">
              <a:buNone/>
            </a:pPr>
            <a:r>
              <a:rPr lang="fi-FI"/>
              <a:t>hän mene</a:t>
            </a:r>
            <a:r>
              <a:rPr lang="fi-FI" b="1"/>
              <a:t>e</a:t>
            </a:r>
            <a:r>
              <a:rPr lang="fi-FI"/>
              <a:t>		hän ei mene</a:t>
            </a:r>
          </a:p>
          <a:p>
            <a:pPr marL="0" indent="0">
              <a:buNone/>
            </a:pPr>
            <a:r>
              <a:rPr lang="fi-FI"/>
              <a:t>me menemme	me emme mene	</a:t>
            </a:r>
          </a:p>
          <a:p>
            <a:pPr marL="0" indent="0">
              <a:buNone/>
            </a:pPr>
            <a:r>
              <a:rPr lang="fi-FI"/>
              <a:t>te menette		te ette mene</a:t>
            </a:r>
          </a:p>
          <a:p>
            <a:pPr marL="0" indent="0">
              <a:buNone/>
            </a:pPr>
            <a:r>
              <a:rPr lang="fi-FI"/>
              <a:t>he menevät		he eivät mene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730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B7F4B9-AE38-5751-6EAA-04AD2204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4: Hal</a:t>
            </a:r>
            <a:r>
              <a:rPr lang="fi-FI" b="1"/>
              <a:t>u</a:t>
            </a:r>
            <a:r>
              <a:rPr lang="fi-FI"/>
              <a:t>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50CF83-2526-81E1-193B-4EED43441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= to want </a:t>
            </a:r>
          </a:p>
          <a:p>
            <a:pPr marL="0" indent="0">
              <a:buNone/>
            </a:pPr>
            <a:r>
              <a:rPr lang="fi-FI"/>
              <a:t>drop t, add endings / remove ta, add a, add endings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haluan		minä en halua</a:t>
            </a:r>
          </a:p>
          <a:p>
            <a:pPr marL="0" indent="0">
              <a:buNone/>
            </a:pPr>
            <a:r>
              <a:rPr lang="fi-FI"/>
              <a:t>sinä haluat		sinä et halua</a:t>
            </a:r>
          </a:p>
          <a:p>
            <a:pPr marL="0" indent="0">
              <a:buNone/>
            </a:pPr>
            <a:r>
              <a:rPr lang="fi-FI"/>
              <a:t>hän haluaa 		hän ei halua</a:t>
            </a:r>
          </a:p>
          <a:p>
            <a:pPr marL="0" indent="0">
              <a:buNone/>
            </a:pPr>
            <a:r>
              <a:rPr lang="fi-FI"/>
              <a:t>me haluamme	me emme halua</a:t>
            </a:r>
          </a:p>
          <a:p>
            <a:pPr marL="0" indent="0">
              <a:buNone/>
            </a:pPr>
            <a:r>
              <a:rPr lang="fi-FI"/>
              <a:t>te haluatte		te ette halua	</a:t>
            </a:r>
          </a:p>
          <a:p>
            <a:pPr marL="0" indent="0">
              <a:buNone/>
            </a:pPr>
            <a:r>
              <a:rPr lang="fi-FI"/>
              <a:t>he haluavat 		he eivät halua</a:t>
            </a:r>
          </a:p>
        </p:txBody>
      </p:sp>
    </p:spTree>
    <p:extLst>
      <p:ext uri="{BB962C8B-B14F-4D97-AF65-F5344CB8AC3E}">
        <p14:creationId xmlns:p14="http://schemas.microsoft.com/office/powerpoint/2010/main" val="1499060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D8D57-D8AE-230D-B6BC-906811654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5: Tarv</a:t>
            </a:r>
            <a:r>
              <a:rPr lang="fi-FI" b="1"/>
              <a:t>i</a:t>
            </a:r>
            <a:r>
              <a:rPr lang="fi-FI"/>
              <a:t>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5018FF-3669-3421-89EB-E3787BD56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/>
              <a:t>= to need</a:t>
            </a:r>
          </a:p>
          <a:p>
            <a:pPr marL="0" indent="0">
              <a:buNone/>
            </a:pPr>
            <a:r>
              <a:rPr lang="fi-FI"/>
              <a:t>get rid of a: tarvit-</a:t>
            </a:r>
          </a:p>
          <a:p>
            <a:pPr marL="0" indent="0">
              <a:buNone/>
            </a:pPr>
            <a:r>
              <a:rPr lang="fi-FI"/>
              <a:t>add –se	tarvitse-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tarvitsen		minä en tarvitse</a:t>
            </a:r>
          </a:p>
          <a:p>
            <a:pPr marL="0" indent="0">
              <a:buNone/>
            </a:pPr>
            <a:r>
              <a:rPr lang="fi-FI"/>
              <a:t>sinä tarvitset			sinä et tarvitse</a:t>
            </a:r>
          </a:p>
          <a:p>
            <a:pPr marL="0" indent="0">
              <a:buNone/>
            </a:pPr>
            <a:r>
              <a:rPr lang="fi-FI"/>
              <a:t>hän tarvitse</a:t>
            </a:r>
            <a:r>
              <a:rPr lang="fi-FI" b="1"/>
              <a:t>e</a:t>
            </a:r>
            <a:r>
              <a:rPr lang="fi-FI"/>
              <a:t>			hän ei tarvitse </a:t>
            </a:r>
          </a:p>
          <a:p>
            <a:pPr marL="0" indent="0">
              <a:buNone/>
            </a:pPr>
            <a:r>
              <a:rPr lang="fi-FI"/>
              <a:t>me tarvitsemme		me emme tarvitse</a:t>
            </a:r>
          </a:p>
          <a:p>
            <a:pPr marL="0" indent="0">
              <a:buNone/>
            </a:pPr>
            <a:r>
              <a:rPr lang="fi-FI"/>
              <a:t>te tarvitsette 			te ette tarvitse</a:t>
            </a:r>
          </a:p>
          <a:p>
            <a:pPr marL="0" indent="0">
              <a:buNone/>
            </a:pPr>
            <a:r>
              <a:rPr lang="fi-FI"/>
              <a:t>he tarvitsevat		he eivät tarvitse </a:t>
            </a:r>
          </a:p>
        </p:txBody>
      </p:sp>
    </p:spTree>
    <p:extLst>
      <p:ext uri="{BB962C8B-B14F-4D97-AF65-F5344CB8AC3E}">
        <p14:creationId xmlns:p14="http://schemas.microsoft.com/office/powerpoint/2010/main" val="3412461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327CBB-656A-CC05-E202-9E8C1928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Irregular verbs: olla, nähdä, tehdä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7C401-4D63-2CCA-3793-0DFED35BE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940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62B412-DBDC-1DF5-C858-1BCDCA76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Olla = to be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42580A-326D-37B1-DD79-350343AEB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minä olen			minä en ole</a:t>
            </a:r>
          </a:p>
          <a:p>
            <a:pPr marL="0" indent="0">
              <a:buNone/>
            </a:pPr>
            <a:r>
              <a:rPr lang="fi-FI"/>
              <a:t>sinä olet			sinä et ole</a:t>
            </a:r>
          </a:p>
          <a:p>
            <a:pPr marL="0" indent="0">
              <a:buNone/>
            </a:pPr>
            <a:r>
              <a:rPr lang="fi-FI" b="1"/>
              <a:t>hän on			</a:t>
            </a:r>
            <a:r>
              <a:rPr lang="fi-FI"/>
              <a:t>hän ei ole</a:t>
            </a:r>
          </a:p>
          <a:p>
            <a:pPr marL="0" indent="0">
              <a:buNone/>
            </a:pPr>
            <a:r>
              <a:rPr lang="fi-FI"/>
              <a:t>me olemme			me emme ole</a:t>
            </a:r>
          </a:p>
          <a:p>
            <a:pPr marL="0" indent="0">
              <a:buNone/>
            </a:pPr>
            <a:r>
              <a:rPr lang="fi-FI"/>
              <a:t>te olette 			te ette ole</a:t>
            </a:r>
          </a:p>
          <a:p>
            <a:pPr marL="0" indent="0">
              <a:buNone/>
            </a:pPr>
            <a:r>
              <a:rPr lang="fi-FI" b="1"/>
              <a:t>he ovat  			</a:t>
            </a:r>
            <a:r>
              <a:rPr lang="fi-FI"/>
              <a:t>he eivät ole</a:t>
            </a:r>
          </a:p>
        </p:txBody>
      </p:sp>
    </p:spTree>
    <p:extLst>
      <p:ext uri="{BB962C8B-B14F-4D97-AF65-F5344CB8AC3E}">
        <p14:creationId xmlns:p14="http://schemas.microsoft.com/office/powerpoint/2010/main" val="2189564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A2D1E7-B6CB-852C-03A8-3EE33DEE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Olla - puhekieli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55A687-EE7B-7F44-4900-21567A2F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mä oon			mä en oo</a:t>
            </a:r>
          </a:p>
          <a:p>
            <a:pPr marL="0" indent="0">
              <a:buNone/>
            </a:pPr>
            <a:r>
              <a:rPr lang="fi-FI"/>
              <a:t>sä oot				sä et oo</a:t>
            </a:r>
          </a:p>
          <a:p>
            <a:pPr marL="0" indent="0">
              <a:buNone/>
            </a:pPr>
            <a:r>
              <a:rPr lang="fi-FI"/>
              <a:t>se on				se ei oo</a:t>
            </a:r>
          </a:p>
          <a:p>
            <a:pPr marL="0" indent="0">
              <a:buNone/>
            </a:pPr>
            <a:r>
              <a:rPr lang="fi-FI"/>
              <a:t>me ollaan			me ei olla</a:t>
            </a:r>
          </a:p>
          <a:p>
            <a:pPr marL="0" indent="0">
              <a:buNone/>
            </a:pPr>
            <a:r>
              <a:rPr lang="fi-FI"/>
              <a:t>te ootte			te ette oo</a:t>
            </a:r>
          </a:p>
          <a:p>
            <a:pPr marL="0" indent="0">
              <a:buNone/>
            </a:pPr>
            <a:r>
              <a:rPr lang="fi-FI"/>
              <a:t>ne on 				ne ei oo </a:t>
            </a:r>
          </a:p>
        </p:txBody>
      </p:sp>
    </p:spTree>
    <p:extLst>
      <p:ext uri="{BB962C8B-B14F-4D97-AF65-F5344CB8AC3E}">
        <p14:creationId xmlns:p14="http://schemas.microsoft.com/office/powerpoint/2010/main" val="142635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AEF83-BC9F-E803-59B3-5D256379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</a:t>
            </a:r>
            <a:r>
              <a:rPr lang="fi-FI" b="1"/>
              <a:t>h</a:t>
            </a:r>
            <a:r>
              <a:rPr lang="fi-FI"/>
              <a:t>dä – to see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40EF22-D8EB-8723-18DB-DB3ADF7AF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minä näen		minä en näe</a:t>
            </a:r>
          </a:p>
          <a:p>
            <a:pPr marL="0" indent="0">
              <a:buNone/>
            </a:pPr>
            <a:r>
              <a:rPr lang="fi-FI"/>
              <a:t>sinä näet		sinä et näe</a:t>
            </a:r>
          </a:p>
          <a:p>
            <a:pPr marL="0" indent="0">
              <a:buNone/>
            </a:pPr>
            <a:r>
              <a:rPr lang="fi-FI"/>
              <a:t>hän nä</a:t>
            </a:r>
            <a:r>
              <a:rPr lang="fi-FI" b="1"/>
              <a:t>k</a:t>
            </a:r>
            <a:r>
              <a:rPr lang="fi-FI"/>
              <a:t>ee		hän ei näe</a:t>
            </a:r>
          </a:p>
          <a:p>
            <a:pPr marL="0" indent="0">
              <a:buNone/>
            </a:pPr>
            <a:r>
              <a:rPr lang="fi-FI"/>
              <a:t>me näemme		me emme näe</a:t>
            </a:r>
          </a:p>
          <a:p>
            <a:pPr marL="0" indent="0">
              <a:buNone/>
            </a:pPr>
            <a:r>
              <a:rPr lang="fi-FI"/>
              <a:t>te näette 		te ette näe</a:t>
            </a:r>
          </a:p>
          <a:p>
            <a:pPr marL="0" indent="0">
              <a:buNone/>
            </a:pPr>
            <a:r>
              <a:rPr lang="fi-FI"/>
              <a:t>he nä</a:t>
            </a:r>
            <a:r>
              <a:rPr lang="fi-FI" b="1"/>
              <a:t>k</a:t>
            </a:r>
            <a:r>
              <a:rPr lang="fi-FI"/>
              <a:t>evät		he eivät näe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Puhekieli: mä nään, sä näät, se näkee... </a:t>
            </a:r>
          </a:p>
        </p:txBody>
      </p:sp>
    </p:spTree>
    <p:extLst>
      <p:ext uri="{BB962C8B-B14F-4D97-AF65-F5344CB8AC3E}">
        <p14:creationId xmlns:p14="http://schemas.microsoft.com/office/powerpoint/2010/main" val="1277706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60CB48-3194-1FB8-0492-EAA4F41F4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Tehdä – to do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0B3997-1ECD-F527-B739-5C093A295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minä teen			minä en tee</a:t>
            </a:r>
          </a:p>
          <a:p>
            <a:pPr marL="0" indent="0">
              <a:buNone/>
            </a:pPr>
            <a:r>
              <a:rPr lang="fi-FI"/>
              <a:t>sinä teet			sinä et tee</a:t>
            </a:r>
          </a:p>
          <a:p>
            <a:pPr marL="0" indent="0">
              <a:buNone/>
            </a:pPr>
            <a:r>
              <a:rPr lang="fi-FI"/>
              <a:t>hän tekee 			hän ei tee</a:t>
            </a:r>
          </a:p>
          <a:p>
            <a:pPr marL="0" indent="0">
              <a:buNone/>
            </a:pPr>
            <a:r>
              <a:rPr lang="fi-FI"/>
              <a:t>me teemme			me emme tee </a:t>
            </a:r>
          </a:p>
          <a:p>
            <a:pPr marL="0" indent="0">
              <a:buNone/>
            </a:pPr>
            <a:r>
              <a:rPr lang="fi-FI"/>
              <a:t>te teette 			te ette tee</a:t>
            </a:r>
          </a:p>
          <a:p>
            <a:pPr marL="0" indent="0">
              <a:buNone/>
            </a:pPr>
            <a:r>
              <a:rPr lang="fi-FI"/>
              <a:t>he tekevät 			he eivät tee </a:t>
            </a:r>
          </a:p>
        </p:txBody>
      </p:sp>
    </p:spTree>
    <p:extLst>
      <p:ext uri="{BB962C8B-B14F-4D97-AF65-F5344CB8AC3E}">
        <p14:creationId xmlns:p14="http://schemas.microsoft.com/office/powerpoint/2010/main" val="222414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8B0385-ACC1-F9F7-6912-A7B5C3878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Nähdään! – See you!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B5E931-8ABF-A7DF-46D5-190179337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Literally: We see each other (spoken) </a:t>
            </a:r>
          </a:p>
          <a:p>
            <a:r>
              <a:rPr lang="fi-FI"/>
              <a:t>Spoken: Nähään! </a:t>
            </a:r>
          </a:p>
          <a:p>
            <a:pPr lvl="1"/>
            <a:r>
              <a:rPr lang="fi-FI"/>
              <a:t>Often, in spoken language, d disappears </a:t>
            </a:r>
          </a:p>
          <a:p>
            <a:pPr lvl="1"/>
            <a:r>
              <a:rPr lang="fi-FI"/>
              <a:t>d -&gt; r: Nährään! </a:t>
            </a:r>
          </a:p>
          <a:p>
            <a:pPr lvl="1"/>
            <a:r>
              <a:rPr lang="fi-FI"/>
              <a:t>d –&gt; h: Nähhään!</a:t>
            </a:r>
          </a:p>
        </p:txBody>
      </p:sp>
    </p:spTree>
    <p:extLst>
      <p:ext uri="{BB962C8B-B14F-4D97-AF65-F5344CB8AC3E}">
        <p14:creationId xmlns:p14="http://schemas.microsoft.com/office/powerpoint/2010/main" val="2727987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6D579B-7F4D-E0A9-98C3-E0C48B19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2167AC-5198-14CF-EA31-E40C52A2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17.20</a:t>
            </a:r>
          </a:p>
          <a:p>
            <a:r>
              <a:rPr lang="fi-FI"/>
              <a:t>Jatketaan kello </a:t>
            </a:r>
            <a:r>
              <a:rPr lang="fi-FI" b="1"/>
              <a:t>17.30 </a:t>
            </a:r>
          </a:p>
          <a:p>
            <a:endParaRPr lang="fi-FI" b="1"/>
          </a:p>
          <a:p>
            <a:r>
              <a:rPr lang="fi-FI" b="1"/>
              <a:t>Nähdään!</a:t>
            </a:r>
          </a:p>
          <a:p>
            <a:r>
              <a:rPr lang="fi-FI" b="1"/>
              <a:t>Jatketaan!</a:t>
            </a:r>
          </a:p>
          <a:p>
            <a:r>
              <a:rPr lang="fi-FI" b="1"/>
              <a:t>Haukotellaan! </a:t>
            </a:r>
          </a:p>
        </p:txBody>
      </p:sp>
    </p:spTree>
    <p:extLst>
      <p:ext uri="{BB962C8B-B14F-4D97-AF65-F5344CB8AC3E}">
        <p14:creationId xmlns:p14="http://schemas.microsoft.com/office/powerpoint/2010/main" val="1376221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7A3F7A-F7D7-279F-477D-D2A7B0BB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F23EBF7-D351-D70E-AA62-A4D73E138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https://mycourses.aalto.fi/course/view.php?id=38216&amp;section=11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69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E626A0-4B0C-5A65-A1A3-8C179542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Sauna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543EFE-6868-4B72-9F6A-5008A957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menen saunaan</a:t>
            </a:r>
          </a:p>
          <a:p>
            <a:r>
              <a:rPr lang="fi-FI"/>
              <a:t>käyn saunassa (käyn suihkussa) </a:t>
            </a:r>
          </a:p>
        </p:txBody>
      </p:sp>
    </p:spTree>
    <p:extLst>
      <p:ext uri="{BB962C8B-B14F-4D97-AF65-F5344CB8AC3E}">
        <p14:creationId xmlns:p14="http://schemas.microsoft.com/office/powerpoint/2010/main" val="1467877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6FE168-ACD6-AEC4-5FB2-82B1DBB3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kello on?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6CDEB4-8240-251C-FE9D-F0408A618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What time is it?</a:t>
            </a:r>
          </a:p>
          <a:p>
            <a:pPr marL="0" indent="0">
              <a:buNone/>
            </a:pPr>
            <a:endParaRPr lang="fi-FI"/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-apple-system"/>
              </a:rPr>
              <a:t>11.00. Kello on yksitoista.  ”The clock is eleven”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9351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A7AB9F-EE6F-1D09-2003-B4B0F2C1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kello on?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5B3398-8C1C-A798-7A3B-9987E3A0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-apple-system"/>
              </a:rPr>
              <a:t>13.25. </a:t>
            </a:r>
          </a:p>
          <a:p>
            <a:pPr marL="0" indent="0" algn="l">
              <a:buNone/>
            </a:pPr>
            <a:r>
              <a:rPr lang="fi-FI">
                <a:latin typeface="-apple-system"/>
              </a:rPr>
              <a:t>= </a:t>
            </a:r>
            <a:r>
              <a:rPr lang="fi-FI" b="0" i="0">
                <a:effectLst/>
                <a:latin typeface="-apple-system"/>
              </a:rPr>
              <a:t>Kello on kolmetoista kaksikymmentä viisi. </a:t>
            </a:r>
          </a:p>
          <a:p>
            <a:pPr marL="0" indent="0" algn="l">
              <a:buNone/>
            </a:pPr>
            <a:r>
              <a:rPr lang="fi-FI">
                <a:latin typeface="-apple-system"/>
              </a:rPr>
              <a:t>= </a:t>
            </a:r>
            <a:r>
              <a:rPr lang="fi-FI" b="0" i="0">
                <a:effectLst/>
                <a:latin typeface="-apple-system"/>
              </a:rPr>
              <a:t>Kello on kaksikymmentä viisi yli yksi.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-apple-system"/>
              </a:rPr>
              <a:t>14.15 </a:t>
            </a:r>
          </a:p>
          <a:p>
            <a:pPr marL="0" indent="0" algn="l">
              <a:buNone/>
            </a:pPr>
            <a:r>
              <a:rPr lang="fi-FI" b="0" i="0">
                <a:effectLst/>
                <a:latin typeface="-apple-system"/>
              </a:rPr>
              <a:t>= Kello on neljätoista viisitoista. </a:t>
            </a:r>
          </a:p>
          <a:p>
            <a:pPr marL="0" indent="0" algn="l">
              <a:buNone/>
            </a:pPr>
            <a:r>
              <a:rPr lang="fi-FI" b="0" i="0">
                <a:effectLst/>
                <a:latin typeface="-apple-system"/>
              </a:rPr>
              <a:t>= Kello on viisitoista yli kaksi.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4203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A34C2D-8168-7BEF-38F4-807520F6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kello on?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836912-6928-E24C-CFCE-05D02A35B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-apple-system"/>
              </a:rPr>
              <a:t>15.30</a:t>
            </a:r>
          </a:p>
          <a:p>
            <a:pPr marL="0" indent="0" algn="l">
              <a:buNone/>
            </a:pPr>
            <a:r>
              <a:rPr lang="fi-FI">
                <a:latin typeface="-apple-system"/>
              </a:rPr>
              <a:t>= </a:t>
            </a:r>
            <a:r>
              <a:rPr lang="fi-FI" b="0" i="0">
                <a:effectLst/>
                <a:latin typeface="-apple-system"/>
              </a:rPr>
              <a:t>Kello on puoli neljä. </a:t>
            </a:r>
          </a:p>
          <a:p>
            <a:pPr marL="0" indent="0" algn="l">
              <a:buNone/>
            </a:pPr>
            <a:r>
              <a:rPr lang="fi-FI">
                <a:latin typeface="-apple-system"/>
              </a:rPr>
              <a:t>= V</a:t>
            </a:r>
            <a:r>
              <a:rPr lang="fi-FI" b="0" i="0">
                <a:effectLst/>
                <a:latin typeface="-apple-system"/>
              </a:rPr>
              <a:t>iisitoista kolmekymmentä.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b="0" i="0">
                <a:effectLst/>
                <a:latin typeface="-apple-system"/>
              </a:rPr>
              <a:t>8.45 </a:t>
            </a:r>
          </a:p>
          <a:p>
            <a:pPr marL="0" indent="0" algn="l">
              <a:buNone/>
            </a:pPr>
            <a:r>
              <a:rPr lang="fi-FI">
                <a:latin typeface="-apple-system"/>
              </a:rPr>
              <a:t>= </a:t>
            </a:r>
            <a:r>
              <a:rPr lang="fi-FI" b="0" i="0">
                <a:effectLst/>
                <a:latin typeface="-apple-system"/>
              </a:rPr>
              <a:t>Kello on viisitoista </a:t>
            </a:r>
            <a:r>
              <a:rPr lang="fi-FI" b="1" i="0">
                <a:effectLst/>
                <a:latin typeface="-apple-system"/>
              </a:rPr>
              <a:t>vaille</a:t>
            </a:r>
            <a:r>
              <a:rPr lang="fi-FI" b="0" i="0">
                <a:effectLst/>
                <a:latin typeface="-apple-system"/>
              </a:rPr>
              <a:t> yhdeksän. </a:t>
            </a:r>
          </a:p>
          <a:p>
            <a:pPr marL="0" indent="0" algn="l">
              <a:buNone/>
            </a:pPr>
            <a:r>
              <a:rPr lang="fi-FI">
                <a:latin typeface="-apple-system"/>
              </a:rPr>
              <a:t>= </a:t>
            </a:r>
            <a:r>
              <a:rPr lang="fi-FI" b="0" i="0">
                <a:effectLst/>
                <a:latin typeface="-apple-system"/>
              </a:rPr>
              <a:t>Kello on kahdeksan neljäkymmentä viisi.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835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BEDE96-32B6-7838-4E3E-00DD62263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14.15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E55235-B892-E6EB-F74E-969AF7425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neljätoista viisitoista. </a:t>
            </a:r>
          </a:p>
          <a:p>
            <a:r>
              <a:rPr lang="fi-FI"/>
              <a:t>Kello on viisitoista yli kaksi. </a:t>
            </a:r>
          </a:p>
          <a:p>
            <a:r>
              <a:rPr lang="fi-FI"/>
              <a:t>Kello on </a:t>
            </a:r>
            <a:r>
              <a:rPr lang="fi-FI" b="1"/>
              <a:t>varttia</a:t>
            </a:r>
            <a:r>
              <a:rPr lang="fi-FI"/>
              <a:t> yli kaksi. </a:t>
            </a:r>
          </a:p>
          <a:p>
            <a:endParaRPr lang="fi-FI"/>
          </a:p>
          <a:p>
            <a:r>
              <a:rPr lang="fi-FI" b="1"/>
              <a:t>varttia</a:t>
            </a:r>
            <a:r>
              <a:rPr lang="fi-FI"/>
              <a:t> yli, </a:t>
            </a:r>
            <a:r>
              <a:rPr lang="fi-FI" b="1"/>
              <a:t>varttia</a:t>
            </a:r>
            <a:r>
              <a:rPr lang="fi-FI"/>
              <a:t> vaille </a:t>
            </a:r>
          </a:p>
          <a:p>
            <a:pPr marL="0" indent="0">
              <a:buNone/>
            </a:pPr>
            <a:r>
              <a:rPr lang="fi-FI"/>
              <a:t>= quarter past, quarter to </a:t>
            </a:r>
          </a:p>
        </p:txBody>
      </p:sp>
    </p:spTree>
    <p:extLst>
      <p:ext uri="{BB962C8B-B14F-4D97-AF65-F5344CB8AC3E}">
        <p14:creationId xmlns:p14="http://schemas.microsoft.com/office/powerpoint/2010/main" val="3270221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041F49-EDD6-19EE-6F93-5C21C608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Am/pm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E022DB-72F8-F416-65C9-DB438188B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2.15 pm</a:t>
            </a:r>
          </a:p>
          <a:p>
            <a:pPr lvl="1"/>
            <a:r>
              <a:rPr lang="fi-FI"/>
              <a:t>Kello on varttia yli kaksi iltapäivällä. </a:t>
            </a:r>
          </a:p>
          <a:p>
            <a:r>
              <a:rPr lang="fi-FI"/>
              <a:t>2.15 am</a:t>
            </a:r>
          </a:p>
          <a:p>
            <a:pPr lvl="1"/>
            <a:r>
              <a:rPr lang="fi-FI"/>
              <a:t>Kello on varttia yli kaksi aamulla/yöllä </a:t>
            </a:r>
          </a:p>
        </p:txBody>
      </p:sp>
    </p:spTree>
    <p:extLst>
      <p:ext uri="{BB962C8B-B14F-4D97-AF65-F5344CB8AC3E}">
        <p14:creationId xmlns:p14="http://schemas.microsoft.com/office/powerpoint/2010/main" val="1463583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32C3A9-F477-2F44-76EE-586B3EC5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14.25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C89843-4104-2BAD-C136-07A46D9D9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Neljätoista kaksikymmentä viisi</a:t>
            </a:r>
          </a:p>
          <a:p>
            <a:r>
              <a:rPr lang="fi-FI"/>
              <a:t>Viisi vaille puoli kolme </a:t>
            </a:r>
          </a:p>
        </p:txBody>
      </p:sp>
    </p:spTree>
    <p:extLst>
      <p:ext uri="{BB962C8B-B14F-4D97-AF65-F5344CB8AC3E}">
        <p14:creationId xmlns:p14="http://schemas.microsoft.com/office/powerpoint/2010/main" val="359960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ääntämistä: diphtongs </a:t>
            </a:r>
          </a:p>
          <a:p>
            <a:r>
              <a:rPr lang="fi-FI"/>
              <a:t>Recap: conjugating verbs in the present tense </a:t>
            </a:r>
          </a:p>
          <a:p>
            <a:r>
              <a:rPr lang="fi-FI"/>
              <a:t>Irregular verbs: olla, tehdä, nähdä</a:t>
            </a:r>
          </a:p>
          <a:p>
            <a:r>
              <a:rPr lang="fi-FI"/>
              <a:t>Pienissä ryhmissä </a:t>
            </a:r>
          </a:p>
          <a:p>
            <a:r>
              <a:rPr lang="fi-FI"/>
              <a:t>Tauko noin kello 17.45</a:t>
            </a:r>
          </a:p>
          <a:p>
            <a:r>
              <a:rPr lang="fi-FI"/>
              <a:t>Mitä kello on? 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8470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2F3070-AF73-380B-35AC-5F6E82DCB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Treenaa = Practice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021899-9E8D-DBD3-7710-8B16D662D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https://wordwall.net/play/2773/823/7487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294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58B5AA5-FBA3-B3AE-B60F-72A9D90B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Mikä päivä? Minä päivänä?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A5057E-423B-8609-ACFC-52E3BC86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What day? On what day?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Mikä päivä tänään on? </a:t>
            </a:r>
          </a:p>
          <a:p>
            <a:pPr>
              <a:buFontTx/>
              <a:buChar char="-"/>
            </a:pPr>
            <a:r>
              <a:rPr lang="fi-FI"/>
              <a:t>Tänään on </a:t>
            </a:r>
            <a:r>
              <a:rPr lang="fi-FI" b="1"/>
              <a:t>keskiviikko</a:t>
            </a:r>
            <a:r>
              <a:rPr lang="fi-FI"/>
              <a:t>.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The course is </a:t>
            </a:r>
            <a:r>
              <a:rPr lang="fi-FI" b="1"/>
              <a:t>on Wednesday. </a:t>
            </a:r>
          </a:p>
          <a:p>
            <a:pPr marL="0" indent="0">
              <a:buNone/>
            </a:pPr>
            <a:r>
              <a:rPr lang="fi-FI"/>
              <a:t>Kurssi on </a:t>
            </a:r>
            <a:r>
              <a:rPr lang="fi-FI" b="1"/>
              <a:t>keskiviikko</a:t>
            </a:r>
            <a:r>
              <a:rPr lang="fi-FI" b="1" u="sng"/>
              <a:t>na</a:t>
            </a:r>
            <a:r>
              <a:rPr lang="fi-FI" b="1"/>
              <a:t>.</a:t>
            </a:r>
            <a:r>
              <a:rPr lang="fi-FI"/>
              <a:t>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0573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E5B2CA-9B3C-3EF1-6AA3-43B72E42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 Monday, Tuesday...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0809F8-A6C4-0D6B-49FD-6EBEEDA8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maanantaina</a:t>
            </a:r>
          </a:p>
          <a:p>
            <a:pPr marL="0" indent="0">
              <a:buNone/>
            </a:pPr>
            <a:r>
              <a:rPr lang="fi-FI"/>
              <a:t>tiistaina</a:t>
            </a:r>
          </a:p>
          <a:p>
            <a:pPr marL="0" indent="0">
              <a:buNone/>
            </a:pPr>
            <a:r>
              <a:rPr lang="fi-FI"/>
              <a:t>keskiviikkona</a:t>
            </a:r>
          </a:p>
          <a:p>
            <a:pPr marL="0" indent="0">
              <a:buNone/>
            </a:pPr>
            <a:r>
              <a:rPr lang="fi-FI"/>
              <a:t>torstaina </a:t>
            </a:r>
          </a:p>
          <a:p>
            <a:pPr marL="0" indent="0">
              <a:buNone/>
            </a:pPr>
            <a:r>
              <a:rPr lang="fi-FI"/>
              <a:t>perjantaina</a:t>
            </a:r>
          </a:p>
          <a:p>
            <a:pPr marL="0" indent="0">
              <a:buNone/>
            </a:pPr>
            <a:r>
              <a:rPr lang="fi-FI"/>
              <a:t>lauantaina</a:t>
            </a:r>
          </a:p>
          <a:p>
            <a:pPr marL="0" indent="0">
              <a:buNone/>
            </a:pPr>
            <a:r>
              <a:rPr lang="fi-FI"/>
              <a:t>sunnuntaina </a:t>
            </a:r>
          </a:p>
        </p:txBody>
      </p:sp>
    </p:spTree>
    <p:extLst>
      <p:ext uri="{BB962C8B-B14F-4D97-AF65-F5344CB8AC3E}">
        <p14:creationId xmlns:p14="http://schemas.microsoft.com/office/powerpoint/2010/main" val="35976866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1B4CB2-E4CC-A04D-45A1-2264C499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On Monday</a:t>
            </a:r>
            <a:r>
              <a:rPr lang="fi-FI" b="1"/>
              <a:t>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8517A22-3DB9-23D6-8DD6-0E123C24F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kurssi on maananta</a:t>
            </a:r>
            <a:r>
              <a:rPr lang="fi-FI" b="1"/>
              <a:t>isin</a:t>
            </a:r>
            <a:r>
              <a:rPr lang="fi-FI"/>
              <a:t> ja keskiviikko</a:t>
            </a:r>
            <a:r>
              <a:rPr lang="fi-FI" b="1"/>
              <a:t>isin</a:t>
            </a:r>
          </a:p>
          <a:p>
            <a:pPr marL="0" indent="0">
              <a:buNone/>
            </a:pPr>
            <a:r>
              <a:rPr lang="fi-FI"/>
              <a:t>The course is on Mondays and Wednesdays.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7575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ADC89-C81E-EC55-3018-9713FB63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E78F5D-C2ED-7EFB-6AB3-B35CAFC54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Assessed homework 2, määräaika </a:t>
            </a:r>
            <a:r>
              <a:rPr lang="fi-FI" b="1"/>
              <a:t>13.2.2023</a:t>
            </a:r>
          </a:p>
          <a:p>
            <a:r>
              <a:rPr lang="fi-FI"/>
              <a:t>Questions? Share them on Flinga:  questions that come up on Flinga: https://edu.flinga.fi/s/EKAPQDS</a:t>
            </a:r>
            <a:endParaRPr lang="fi-FI" b="1"/>
          </a:p>
          <a:p>
            <a:r>
              <a:rPr lang="fi-FI">
                <a:hlinkClick r:id="rId2"/>
              </a:rPr>
              <a:t>https://wordwall.net/resource/1058908</a:t>
            </a:r>
            <a:endParaRPr lang="fi-FI"/>
          </a:p>
          <a:p>
            <a:r>
              <a:rPr lang="fi-FI"/>
              <a:t>Kuuntele kappale 3 sivulla 37/50 ja lue samalla tekstiä. Listen to chapter 3 and read the chapter and the same time. </a:t>
            </a:r>
          </a:p>
          <a:p>
            <a:r>
              <a:rPr lang="fi-FI"/>
              <a:t>Mitkä verbit ovat sinulle tärkeitä? Opiskele niitä! – Think about which verbs are the most important ones for talking about your day. Study them. </a:t>
            </a:r>
          </a:p>
        </p:txBody>
      </p:sp>
    </p:spTree>
    <p:extLst>
      <p:ext uri="{BB962C8B-B14F-4D97-AF65-F5344CB8AC3E}">
        <p14:creationId xmlns:p14="http://schemas.microsoft.com/office/powerpoint/2010/main" val="39477826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D98126-49F9-E823-90F4-A1B3F22F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613371-1B5D-6208-DBFC-D5894E0B4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Harjoitus 2 sivulla 39 / 52</a:t>
            </a:r>
          </a:p>
          <a:p>
            <a:r>
              <a:rPr lang="fi-FI"/>
              <a:t>Harjoitus 3 sivulla 40–41 / Harjoitus 4 sivulla 54–55 </a:t>
            </a:r>
          </a:p>
          <a:p>
            <a:r>
              <a:rPr lang="fi-FI"/>
              <a:t>Revise verb types by reading pages 42–44 (56–58)  and filling in the missing forms according to the model verb. </a:t>
            </a:r>
          </a:p>
          <a:p>
            <a:r>
              <a:rPr lang="fi-FI"/>
              <a:t>Harjoitus 4 sivulla 45 / 6 sivulla 60</a:t>
            </a:r>
          </a:p>
          <a:p>
            <a:r>
              <a:rPr lang="fi-FI"/>
              <a:t>Harjoitus 5 sivulla 45 / 7 sivulla 60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004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B46185-15E9-AA6D-EC16-9A95CA65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A04042-CEC6-329B-9C26-667811B60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Read about negative verbs on page 47/62</a:t>
            </a:r>
          </a:p>
          <a:p>
            <a:r>
              <a:rPr lang="fi-FI"/>
              <a:t>Harjoitus 7 sivulla 47 / 10 sivulla 63</a:t>
            </a:r>
          </a:p>
          <a:p>
            <a:r>
              <a:rPr lang="fi-FI"/>
              <a:t>Harjoitus 9 sivulla 50 / 12 sivulla 66</a:t>
            </a:r>
          </a:p>
          <a:p>
            <a:r>
              <a:rPr lang="fi-FI"/>
              <a:t>Check your work so far with the homework key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98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A293EC-C809-B6CC-C40C-E6FBE531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EA62B8-7D6F-BE88-046A-B2CB2D168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Harjoitus 13 sivulla 52 / 18 sivulla 70</a:t>
            </a:r>
          </a:p>
          <a:p>
            <a:pPr marL="514350" indent="-514350">
              <a:buAutoNum type="alphaLcPeriod"/>
            </a:pPr>
            <a:r>
              <a:rPr lang="fi-FI"/>
              <a:t>Listen to the dialogue as if you’re listening to music. Don’t worry about understanding just yet!</a:t>
            </a:r>
          </a:p>
          <a:p>
            <a:pPr marL="514350" indent="-514350">
              <a:buAutoNum type="alphaLcPeriod"/>
            </a:pPr>
            <a:r>
              <a:rPr lang="fi-FI"/>
              <a:t>Read the questions and look up any new words. </a:t>
            </a:r>
          </a:p>
          <a:p>
            <a:pPr marL="514350" indent="-514350">
              <a:buAutoNum type="alphaLcPeriod"/>
            </a:pPr>
            <a:r>
              <a:rPr lang="fi-FI"/>
              <a:t>Listen at least twice more and try to answer the questions. If you aren’t able to answer, don’t worry, this is a pretty demanding task!</a:t>
            </a:r>
          </a:p>
          <a:p>
            <a:pPr marL="514350" indent="-514350">
              <a:buAutoNum type="alphaLcPeriod"/>
            </a:pPr>
            <a:r>
              <a:rPr lang="fi-FI"/>
              <a:t>Check the correct answers with the homework key. </a:t>
            </a:r>
          </a:p>
          <a:p>
            <a:pPr marL="514350" indent="-514350">
              <a:buAutoNum type="alphaLcPeriod"/>
            </a:pPr>
            <a:r>
              <a:rPr lang="fi-FI"/>
              <a:t>Listen once more and read the transcript. Can you find the answers to the questions now? Don’t worry about understanding everything, that is not the goal. </a:t>
            </a:r>
          </a:p>
        </p:txBody>
      </p:sp>
    </p:spTree>
    <p:extLst>
      <p:ext uri="{BB962C8B-B14F-4D97-AF65-F5344CB8AC3E}">
        <p14:creationId xmlns:p14="http://schemas.microsoft.com/office/powerpoint/2010/main" val="24262860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maanantaina!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977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Hyvää, kiitos! = Fine thanks! </a:t>
            </a:r>
          </a:p>
          <a:p>
            <a:pPr marL="0" indent="0">
              <a:buNone/>
            </a:pPr>
            <a:r>
              <a:rPr lang="fi-FI"/>
              <a:t>Oikein hyvää! = Tosi hyvää! = Very good! </a:t>
            </a:r>
          </a:p>
          <a:p>
            <a:pPr marL="0" indent="0">
              <a:buNone/>
            </a:pPr>
            <a:r>
              <a:rPr lang="fi-FI"/>
              <a:t>Ihan hyvää. = Quite good. </a:t>
            </a:r>
          </a:p>
          <a:p>
            <a:pPr marL="0" indent="0">
              <a:buNone/>
            </a:pPr>
            <a:r>
              <a:rPr lang="fi-FI"/>
              <a:t>Ei mitään erikoista. = Nothing special. </a:t>
            </a:r>
          </a:p>
          <a:p>
            <a:pPr marL="0" indent="0">
              <a:buNone/>
            </a:pPr>
            <a:r>
              <a:rPr lang="fi-FI"/>
              <a:t>Ei hyvää. = Not good. </a:t>
            </a:r>
          </a:p>
          <a:p>
            <a:pPr marL="0" indent="0">
              <a:buNone/>
            </a:pPr>
            <a:r>
              <a:rPr lang="fi-FI"/>
              <a:t>Huonoa.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80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DA33C-147B-2832-0893-B43E910F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Diftongit – Diphthongs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56097-6E51-3ED2-F740-78E6B96B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Mä herään </a:t>
            </a:r>
            <a:r>
              <a:rPr lang="fi-FI" b="1"/>
              <a:t>ai</a:t>
            </a:r>
            <a:r>
              <a:rPr lang="fi-FI"/>
              <a:t>k</a:t>
            </a:r>
            <a:r>
              <a:rPr lang="fi-FI" b="1"/>
              <a:t>ai</a:t>
            </a:r>
            <a:r>
              <a:rPr lang="fi-FI"/>
              <a:t>sin. </a:t>
            </a:r>
          </a:p>
          <a:p>
            <a:r>
              <a:rPr lang="fi-FI"/>
              <a:t>K</a:t>
            </a:r>
            <a:r>
              <a:rPr lang="fi-FI" b="1"/>
              <a:t>äy</a:t>
            </a:r>
            <a:r>
              <a:rPr lang="fi-FI"/>
              <a:t>n suihkussa.</a:t>
            </a:r>
          </a:p>
          <a:p>
            <a:r>
              <a:rPr lang="fi-FI"/>
              <a:t>J</a:t>
            </a:r>
            <a:r>
              <a:rPr lang="fi-FI" b="1"/>
              <a:t>uo</a:t>
            </a:r>
            <a:r>
              <a:rPr lang="fi-FI"/>
              <a:t>n kahvia ja l</a:t>
            </a:r>
            <a:r>
              <a:rPr lang="fi-FI" b="1"/>
              <a:t>ue</a:t>
            </a:r>
            <a:r>
              <a:rPr lang="fi-FI"/>
              <a:t>n uutiset. </a:t>
            </a:r>
          </a:p>
          <a:p>
            <a:r>
              <a:rPr lang="fi-FI"/>
              <a:t>Menen t</a:t>
            </a:r>
            <a:r>
              <a:rPr lang="fi-FI" b="1"/>
              <a:t>öi</a:t>
            </a:r>
            <a:r>
              <a:rPr lang="fi-FI"/>
              <a:t>hin. </a:t>
            </a:r>
          </a:p>
          <a:p>
            <a:r>
              <a:rPr lang="fi-FI"/>
              <a:t>Lopetan t</a:t>
            </a:r>
            <a:r>
              <a:rPr lang="fi-FI" b="1"/>
              <a:t>yö</a:t>
            </a:r>
            <a:r>
              <a:rPr lang="fi-FI"/>
              <a:t>t...</a:t>
            </a:r>
          </a:p>
          <a:p>
            <a:r>
              <a:rPr lang="fi-FI"/>
              <a:t>...n</a:t>
            </a:r>
            <a:r>
              <a:rPr lang="fi-FI" b="1"/>
              <a:t>oi</a:t>
            </a:r>
            <a:r>
              <a:rPr lang="fi-FI"/>
              <a:t>n kello s</a:t>
            </a:r>
            <a:r>
              <a:rPr lang="fi-FI" b="1"/>
              <a:t>ei</a:t>
            </a:r>
            <a:r>
              <a:rPr lang="fi-FI"/>
              <a:t>tsemältä.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48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0BD02C-79B3-70F3-1C30-6A2DD2A3E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1: Kysyä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636247-D86E-DFF4-4F47-47153335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/>
              <a:t>= to ask</a:t>
            </a:r>
          </a:p>
          <a:p>
            <a:pPr marL="0" indent="0">
              <a:buNone/>
            </a:pPr>
            <a:r>
              <a:rPr lang="fi-FI"/>
              <a:t>remove a/ä to get the stem: kysy-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positive present</a:t>
            </a:r>
          </a:p>
          <a:p>
            <a:pPr marL="0" indent="0">
              <a:buNone/>
            </a:pPr>
            <a:r>
              <a:rPr lang="fi-FI"/>
              <a:t>minä kysyn		minä en kysy</a:t>
            </a:r>
          </a:p>
          <a:p>
            <a:pPr marL="0" indent="0">
              <a:buNone/>
            </a:pPr>
            <a:r>
              <a:rPr lang="fi-FI"/>
              <a:t>sinä kysyt		sinä et kysy	</a:t>
            </a:r>
          </a:p>
          <a:p>
            <a:pPr marL="0" indent="0">
              <a:buNone/>
            </a:pPr>
            <a:r>
              <a:rPr lang="fi-FI"/>
              <a:t>hän kysyy		hän ei kysy</a:t>
            </a:r>
          </a:p>
          <a:p>
            <a:pPr marL="0" indent="0">
              <a:buNone/>
            </a:pPr>
            <a:r>
              <a:rPr lang="fi-FI"/>
              <a:t>me kysymme		me emme kysy</a:t>
            </a:r>
          </a:p>
          <a:p>
            <a:pPr marL="0" indent="0">
              <a:buNone/>
            </a:pPr>
            <a:r>
              <a:rPr lang="fi-FI"/>
              <a:t>te kysytte 		te ette kysy</a:t>
            </a:r>
          </a:p>
          <a:p>
            <a:pPr marL="0" indent="0">
              <a:buNone/>
            </a:pPr>
            <a:r>
              <a:rPr lang="fi-FI"/>
              <a:t>he kysyvät		he eivät kysy		a, o, u -&gt; vat </a:t>
            </a:r>
          </a:p>
        </p:txBody>
      </p:sp>
    </p:spTree>
    <p:extLst>
      <p:ext uri="{BB962C8B-B14F-4D97-AF65-F5344CB8AC3E}">
        <p14:creationId xmlns:p14="http://schemas.microsoft.com/office/powerpoint/2010/main" val="99728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FFEBEC-186A-63EC-6BE3-A845121C2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Kysyä - puhekieli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E13DE4-91A2-04AD-DE83-96BDD050F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mä kysyn		mä en kysy</a:t>
            </a:r>
          </a:p>
          <a:p>
            <a:pPr marL="0" indent="0">
              <a:buNone/>
            </a:pPr>
            <a:r>
              <a:rPr lang="fi-FI"/>
              <a:t>sä kysyt		sä et kysy</a:t>
            </a:r>
          </a:p>
          <a:p>
            <a:pPr marL="0" indent="0">
              <a:buNone/>
            </a:pPr>
            <a:r>
              <a:rPr lang="fi-FI"/>
              <a:t>se kysyy		se ei kysy</a:t>
            </a:r>
          </a:p>
          <a:p>
            <a:pPr marL="0" indent="0">
              <a:buNone/>
            </a:pPr>
            <a:r>
              <a:rPr lang="fi-FI"/>
              <a:t>me kysytään		me ei kysytä</a:t>
            </a:r>
          </a:p>
          <a:p>
            <a:pPr marL="0" indent="0">
              <a:buNone/>
            </a:pPr>
            <a:r>
              <a:rPr lang="fi-FI"/>
              <a:t>te kysytte		te ette kysy</a:t>
            </a:r>
          </a:p>
          <a:p>
            <a:pPr marL="0" indent="0">
              <a:buNone/>
            </a:pPr>
            <a:r>
              <a:rPr lang="fi-FI"/>
              <a:t>se kysyy		ne ei kysy </a:t>
            </a:r>
          </a:p>
        </p:txBody>
      </p:sp>
    </p:spTree>
    <p:extLst>
      <p:ext uri="{BB962C8B-B14F-4D97-AF65-F5344CB8AC3E}">
        <p14:creationId xmlns:p14="http://schemas.microsoft.com/office/powerpoint/2010/main" val="42504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389D1C-6B0F-35A1-17C8-70723B648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Verbityyppi 2: Tuoda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F81DAA-3719-0BD1-4F77-8867A570F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/>
              <a:t>= to bring</a:t>
            </a:r>
          </a:p>
          <a:p>
            <a:pPr marL="0" indent="0">
              <a:buNone/>
            </a:pPr>
            <a:r>
              <a:rPr lang="fi-FI"/>
              <a:t>take da/dä off -&gt; tuo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minä tuon		minä en tuo</a:t>
            </a:r>
          </a:p>
          <a:p>
            <a:pPr marL="0" indent="0">
              <a:buNone/>
            </a:pPr>
            <a:r>
              <a:rPr lang="fi-FI"/>
              <a:t>sinä tuot		sinä et tuo</a:t>
            </a:r>
          </a:p>
          <a:p>
            <a:pPr marL="0" indent="0">
              <a:buNone/>
            </a:pPr>
            <a:r>
              <a:rPr lang="fi-FI"/>
              <a:t>hän tuo (just o)	hän ei tuo		</a:t>
            </a:r>
          </a:p>
          <a:p>
            <a:pPr marL="0" indent="0">
              <a:buNone/>
            </a:pPr>
            <a:r>
              <a:rPr lang="fi-FI"/>
              <a:t>me tuomme		me emme tuo</a:t>
            </a:r>
          </a:p>
          <a:p>
            <a:pPr marL="0" indent="0">
              <a:buNone/>
            </a:pPr>
            <a:r>
              <a:rPr lang="fi-FI"/>
              <a:t>te tuotte		te ette tuo</a:t>
            </a:r>
          </a:p>
          <a:p>
            <a:pPr marL="0" indent="0">
              <a:buNone/>
            </a:pPr>
            <a:r>
              <a:rPr lang="fi-FI"/>
              <a:t>he tuovat		he eivät tuo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668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1452</Words>
  <Application>Microsoft Office PowerPoint</Application>
  <PresentationFormat>Laajakuva</PresentationFormat>
  <Paragraphs>241</Paragraphs>
  <Slides>38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38</vt:i4>
      </vt:variant>
    </vt:vector>
  </HeadingPairs>
  <TitlesOfParts>
    <vt:vector size="43" baseType="lpstr">
      <vt:lpstr>-apple-system</vt:lpstr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Jumppaa ja ääntämistä</vt:lpstr>
      <vt:lpstr>Diftongit – Diphthongs </vt:lpstr>
      <vt:lpstr>Verbityyppi 1: Kysyä</vt:lpstr>
      <vt:lpstr>Kysyä - puhekieli</vt:lpstr>
      <vt:lpstr>Verbityyppi 2: Tuoda </vt:lpstr>
      <vt:lpstr>To bring: Tuoda vs. viedä</vt:lpstr>
      <vt:lpstr>Haluan juoda. </vt:lpstr>
      <vt:lpstr>Verbityyppi 3: Mennä </vt:lpstr>
      <vt:lpstr>Verbityyppi 4: Haluta</vt:lpstr>
      <vt:lpstr>Verbityyppi 5: Tarvita</vt:lpstr>
      <vt:lpstr>Irregular verbs: olla, nähdä, tehdä </vt:lpstr>
      <vt:lpstr>Olla = to be </vt:lpstr>
      <vt:lpstr>Olla - puhekieli</vt:lpstr>
      <vt:lpstr>Nähdä – to see  </vt:lpstr>
      <vt:lpstr>Tehdä – to do </vt:lpstr>
      <vt:lpstr>Nähdään! – See you!</vt:lpstr>
      <vt:lpstr>TAUKO</vt:lpstr>
      <vt:lpstr>Pienissä ryhmissä</vt:lpstr>
      <vt:lpstr>Sauna</vt:lpstr>
      <vt:lpstr>Mitä kello on? </vt:lpstr>
      <vt:lpstr>Mitä kello on?</vt:lpstr>
      <vt:lpstr>Mitä kello on? </vt:lpstr>
      <vt:lpstr>14.15</vt:lpstr>
      <vt:lpstr>Am/pm</vt:lpstr>
      <vt:lpstr>14.25</vt:lpstr>
      <vt:lpstr>Treenaa = Practice</vt:lpstr>
      <vt:lpstr>Mikä päivä? Minä päivänä? </vt:lpstr>
      <vt:lpstr>On Monday, Tuesday...</vt:lpstr>
      <vt:lpstr>On Mondays</vt:lpstr>
      <vt:lpstr>Kotitehtävät</vt:lpstr>
      <vt:lpstr>Kotitehtävät</vt:lpstr>
      <vt:lpstr>Kotitehtävät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27</cp:revision>
  <cp:lastPrinted>2023-02-06T16:33:55Z</cp:lastPrinted>
  <dcterms:created xsi:type="dcterms:W3CDTF">2021-09-13T12:59:36Z</dcterms:created>
  <dcterms:modified xsi:type="dcterms:W3CDTF">2023-02-08T16:46:49Z</dcterms:modified>
</cp:coreProperties>
</file>