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10" r:id="rId19"/>
    <p:sldId id="311" r:id="rId20"/>
    <p:sldId id="275" r:id="rId21"/>
    <p:sldId id="312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977" autoAdjust="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24.1.2019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06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24.1.2019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700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24.1.2019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280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24.1.2019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908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24.1.2019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31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24.1.2019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34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24.1.2019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417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24.1.2019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990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24.1.2019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581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24.1.2019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03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15AF-2E5D-44FB-A48A-34F7748F9642}" type="datetimeFigureOut">
              <a:rPr lang="fi-FI" smtClean="0"/>
              <a:t>24.1.2019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70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E15AF-2E5D-44FB-A48A-34F7748F9642}" type="datetimeFigureOut">
              <a:rPr lang="fi-FI" smtClean="0"/>
              <a:t>24.1.2019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8E9A9-0EBC-4CDF-B53F-D11CC12DA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492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6. Intra</a:t>
            </a:r>
            <a:r>
              <a:rPr lang="fi-FI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i-FI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fi-FI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fi-FI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gravity</a:t>
            </a:r>
            <a:r>
              <a:rPr lang="fi-FI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modelling</a:t>
            </a:r>
            <a:endParaRPr lang="fi-FI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Svetlana </a:t>
            </a:r>
            <a:r>
              <a:rPr lang="fi-FI" dirty="0" err="1" smtClean="0"/>
              <a:t>Ledyavea</a:t>
            </a:r>
            <a:endParaRPr lang="fi-FI" dirty="0" smtClean="0"/>
          </a:p>
          <a:p>
            <a:r>
              <a:rPr lang="fi-FI" dirty="0" smtClean="0"/>
              <a:t>Aalto BIZ</a:t>
            </a:r>
          </a:p>
          <a:p>
            <a:r>
              <a:rPr lang="fi-FI" dirty="0" smtClean="0"/>
              <a:t>Winter 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32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" y="0"/>
            <a:ext cx="11287760" cy="6766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95360" y="2157413"/>
            <a:ext cx="3596640" cy="48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Intra</a:t>
            </a:r>
            <a:r>
              <a:rPr lang="fi-FI" dirty="0" smtClean="0"/>
              <a:t>-</a:t>
            </a:r>
            <a:r>
              <a:rPr lang="en-US" dirty="0" smtClean="0"/>
              <a:t>industry trade.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27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224444"/>
            <a:ext cx="10658475" cy="62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498763"/>
            <a:ext cx="10868025" cy="61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52" y="307571"/>
            <a:ext cx="10763250" cy="624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199505"/>
            <a:ext cx="10677525" cy="641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307570"/>
            <a:ext cx="10658475" cy="63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64" y="182879"/>
            <a:ext cx="10744200" cy="62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52" y="180713"/>
            <a:ext cx="10953750" cy="630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" y="365125"/>
            <a:ext cx="10391775" cy="44862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14618"/>
              </p:ext>
            </p:extLst>
          </p:nvPr>
        </p:nvGraphicFramePr>
        <p:xfrm>
          <a:off x="4337050" y="4822825"/>
          <a:ext cx="21558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4" imgW="736560" imgH="228600" progId="Equation.DSMT4">
                  <p:embed/>
                </p:oleObj>
              </mc:Choice>
              <mc:Fallback>
                <p:oleObj name="Equation" r:id="rId4" imgW="73656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7050" y="4822825"/>
                        <a:ext cx="21558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778547"/>
              </p:ext>
            </p:extLst>
          </p:nvPr>
        </p:nvGraphicFramePr>
        <p:xfrm>
          <a:off x="1440180" y="5308428"/>
          <a:ext cx="388620" cy="579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0180" y="5308428"/>
                        <a:ext cx="388620" cy="579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082800" y="5466080"/>
            <a:ext cx="9763760" cy="57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 err="1" smtClean="0"/>
              <a:t>Measures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degree</a:t>
            </a:r>
            <a:r>
              <a:rPr lang="fi-FI" dirty="0" smtClean="0"/>
              <a:t> of </a:t>
            </a:r>
            <a:r>
              <a:rPr lang="fi-FI" dirty="0" err="1" smtClean="0"/>
              <a:t>substitutability</a:t>
            </a:r>
            <a:r>
              <a:rPr lang="fi-FI" dirty="0" smtClean="0"/>
              <a:t> </a:t>
            </a:r>
            <a:r>
              <a:rPr lang="fi-FI" dirty="0" err="1" smtClean="0"/>
              <a:t>among</a:t>
            </a:r>
            <a:r>
              <a:rPr lang="fi-FI" dirty="0" smtClean="0"/>
              <a:t> products </a:t>
            </a:r>
            <a:r>
              <a:rPr lang="fi-FI" dirty="0" err="1" smtClean="0"/>
              <a:t>within</a:t>
            </a:r>
            <a:r>
              <a:rPr lang="fi-FI" dirty="0" smtClean="0"/>
              <a:t> </a:t>
            </a:r>
            <a:r>
              <a:rPr lang="fi-FI" dirty="0" err="1" smtClean="0"/>
              <a:t>industry</a:t>
            </a:r>
            <a:r>
              <a:rPr lang="fi-FI" dirty="0" smtClean="0"/>
              <a:t>. 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lower</a:t>
            </a:r>
            <a:r>
              <a:rPr lang="fi-FI" dirty="0" smtClean="0"/>
              <a:t> it is,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differentiated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products. </a:t>
            </a: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6830" y="6202852"/>
            <a:ext cx="59817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5" y="101282"/>
            <a:ext cx="10496550" cy="3648075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539326"/>
              </p:ext>
            </p:extLst>
          </p:nvPr>
        </p:nvGraphicFramePr>
        <p:xfrm>
          <a:off x="1465263" y="3749675"/>
          <a:ext cx="6407150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4" imgW="2057400" imgH="1625400" progId="Equation.DSMT4">
                  <p:embed/>
                </p:oleObj>
              </mc:Choice>
              <mc:Fallback>
                <p:oleObj name="Equation" r:id="rId4" imgW="205740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5263" y="3749675"/>
                        <a:ext cx="6407150" cy="265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593840" y="4480560"/>
            <a:ext cx="4826000" cy="192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elasticity</a:t>
            </a:r>
            <a:r>
              <a:rPr lang="fi-FI" dirty="0" smtClean="0"/>
              <a:t> of </a:t>
            </a:r>
            <a:r>
              <a:rPr lang="fi-FI" dirty="0" err="1" smtClean="0"/>
              <a:t>demand</a:t>
            </a:r>
            <a:r>
              <a:rPr lang="fi-FI" dirty="0" smtClean="0"/>
              <a:t> for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product</a:t>
            </a:r>
            <a:r>
              <a:rPr lang="fi-FI" dirty="0" smtClean="0"/>
              <a:t> =</a:t>
            </a:r>
          </a:p>
          <a:p>
            <a:pPr algn="ctr"/>
            <a:endParaRPr lang="fi-FI" dirty="0"/>
          </a:p>
          <a:p>
            <a:pPr algn="ctr"/>
            <a:r>
              <a:rPr lang="fi-FI" dirty="0" smtClean="0"/>
              <a:t>1/(1-</a:t>
            </a:r>
            <a:r>
              <a:rPr lang="el-GR" dirty="0" smtClean="0"/>
              <a:t>ϴ</a:t>
            </a:r>
            <a:r>
              <a:rPr lang="fi-FI" dirty="0" smtClean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55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65513"/>
            <a:ext cx="10972800" cy="61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448886"/>
            <a:ext cx="10829925" cy="604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55" y="217487"/>
            <a:ext cx="10306050" cy="1952625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985075"/>
              </p:ext>
            </p:extLst>
          </p:nvPr>
        </p:nvGraphicFramePr>
        <p:xfrm>
          <a:off x="883920" y="2455863"/>
          <a:ext cx="1006856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4" imgW="4609800" imgH="685800" progId="Equation.DSMT4">
                  <p:embed/>
                </p:oleObj>
              </mc:Choice>
              <mc:Fallback>
                <p:oleObj name="Equation" r:id="rId4" imgW="4609800" imgH="6858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3920" y="2455863"/>
                        <a:ext cx="10068560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625" y="3983990"/>
            <a:ext cx="4981575" cy="8001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474945"/>
              </p:ext>
            </p:extLst>
          </p:nvPr>
        </p:nvGraphicFramePr>
        <p:xfrm>
          <a:off x="3325813" y="4876800"/>
          <a:ext cx="37846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7" imgW="1485720" imgH="457200" progId="Equation.DSMT4">
                  <p:embed/>
                </p:oleObj>
              </mc:Choice>
              <mc:Fallback>
                <p:oleObj name="Equation" r:id="rId7" imgW="14857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25813" y="4876800"/>
                        <a:ext cx="3784600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1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76" y="149109"/>
            <a:ext cx="10753725" cy="637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226242"/>
            <a:ext cx="10753725" cy="61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405352"/>
            <a:ext cx="10744200" cy="59011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66480" y="1435701"/>
            <a:ext cx="2540000" cy="192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 </a:t>
            </a:r>
            <a:r>
              <a:rPr lang="fi-FI" sz="2000" dirty="0" smtClean="0"/>
              <a:t>= 1/(1-</a:t>
            </a:r>
            <a:r>
              <a:rPr lang="el-GR" sz="2000" dirty="0" smtClean="0"/>
              <a:t>ϴ</a:t>
            </a:r>
            <a:r>
              <a:rPr lang="fi-FI" sz="2000" dirty="0" smtClean="0"/>
              <a:t>)</a:t>
            </a:r>
            <a:endParaRPr lang="fi-FI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520" y="2017615"/>
            <a:ext cx="345757" cy="55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22" y="152253"/>
            <a:ext cx="10763250" cy="6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60" y="400371"/>
            <a:ext cx="10829925" cy="61853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14640" y="1524000"/>
            <a:ext cx="248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Grubel</a:t>
            </a:r>
            <a:r>
              <a:rPr lang="fi-FI" dirty="0" smtClean="0"/>
              <a:t>-Lloyd </a:t>
            </a:r>
            <a:r>
              <a:rPr lang="fi-FI" dirty="0" err="1" smtClean="0"/>
              <a:t>index</a:t>
            </a:r>
            <a:endParaRPr lang="fi-FI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721600" y="2133600"/>
            <a:ext cx="955040" cy="53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1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62" y="219851"/>
            <a:ext cx="10620375" cy="661832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72129"/>
              </p:ext>
            </p:extLst>
          </p:nvPr>
        </p:nvGraphicFramePr>
        <p:xfrm>
          <a:off x="7006590" y="3427412"/>
          <a:ext cx="1649730" cy="494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4" imgW="393480" imgH="203040" progId="Equation.DSMT4">
                  <p:embed/>
                </p:oleObj>
              </mc:Choice>
              <mc:Fallback>
                <p:oleObj name="Equation" r:id="rId4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06590" y="3427412"/>
                        <a:ext cx="1649730" cy="494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1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1" y="267128"/>
            <a:ext cx="10553700" cy="62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93" y="0"/>
            <a:ext cx="10896600" cy="674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76" y="407324"/>
            <a:ext cx="11030989" cy="617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83" y="172093"/>
            <a:ext cx="10696575" cy="649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75" y="317964"/>
            <a:ext cx="10706100" cy="61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13" y="375863"/>
            <a:ext cx="10639425" cy="61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439273"/>
            <a:ext cx="10801350" cy="62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" y="133564"/>
            <a:ext cx="11490959" cy="654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38" y="278151"/>
            <a:ext cx="10544175" cy="61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323743"/>
            <a:ext cx="10810875" cy="586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25" y="468597"/>
            <a:ext cx="10782300" cy="582946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342880" y="833120"/>
            <a:ext cx="1154545" cy="629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growth</a:t>
            </a:r>
            <a:endParaRPr lang="fi-FI" sz="14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940800" y="1463040"/>
            <a:ext cx="2042160" cy="124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18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11760"/>
            <a:ext cx="10706100" cy="63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42" y="314960"/>
            <a:ext cx="10810875" cy="602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374074"/>
            <a:ext cx="10753725" cy="62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" y="213359"/>
            <a:ext cx="10839450" cy="604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2" y="274319"/>
            <a:ext cx="10925175" cy="64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17" y="345440"/>
            <a:ext cx="10829925" cy="61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253999"/>
            <a:ext cx="10791825" cy="61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22" y="345439"/>
            <a:ext cx="10887075" cy="61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40" y="132080"/>
            <a:ext cx="10744200" cy="62658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33360" y="1940560"/>
            <a:ext cx="2682240" cy="88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err="1"/>
              <a:t>p</a:t>
            </a:r>
            <a:r>
              <a:rPr lang="fi-FI" sz="1400" dirty="0" err="1" smtClean="0"/>
              <a:t>i</a:t>
            </a:r>
            <a:r>
              <a:rPr lang="fi-FI" sz="1400" dirty="0" smtClean="0"/>
              <a:t> is </a:t>
            </a:r>
            <a:r>
              <a:rPr lang="fi-FI" sz="1400" dirty="0" err="1" smtClean="0"/>
              <a:t>overall</a:t>
            </a:r>
            <a:r>
              <a:rPr lang="fi-FI" sz="1400" dirty="0" smtClean="0"/>
              <a:t> </a:t>
            </a:r>
            <a:r>
              <a:rPr lang="fi-FI" sz="1400" dirty="0" err="1" smtClean="0"/>
              <a:t>price</a:t>
            </a:r>
            <a:r>
              <a:rPr lang="fi-FI" sz="1400" dirty="0" smtClean="0"/>
              <a:t> </a:t>
            </a:r>
            <a:r>
              <a:rPr lang="fi-FI" sz="1400" dirty="0" err="1" smtClean="0"/>
              <a:t>index</a:t>
            </a:r>
            <a:r>
              <a:rPr lang="fi-FI" sz="1400" dirty="0" smtClean="0"/>
              <a:t> in </a:t>
            </a:r>
            <a:r>
              <a:rPr lang="fi-FI" sz="1400" dirty="0" err="1" smtClean="0"/>
              <a:t>the</a:t>
            </a:r>
            <a:r>
              <a:rPr lang="fi-FI" sz="1400" dirty="0" smtClean="0"/>
              <a:t> country; </a:t>
            </a:r>
            <a:r>
              <a:rPr lang="fi-FI" sz="1400" dirty="0" err="1" smtClean="0"/>
              <a:t>appropriate</a:t>
            </a:r>
            <a:r>
              <a:rPr lang="fi-FI" sz="1400" dirty="0" smtClean="0"/>
              <a:t> </a:t>
            </a:r>
            <a:r>
              <a:rPr lang="fi-FI" sz="1400" dirty="0" err="1" smtClean="0"/>
              <a:t>index</a:t>
            </a:r>
            <a:r>
              <a:rPr lang="fi-FI" sz="1400" dirty="0" smtClean="0"/>
              <a:t> of </a:t>
            </a:r>
            <a:r>
              <a:rPr lang="fi-FI" sz="1400" dirty="0" err="1" smtClean="0"/>
              <a:t>intermediate</a:t>
            </a:r>
            <a:r>
              <a:rPr lang="fi-FI" sz="1400" dirty="0" smtClean="0"/>
              <a:t> </a:t>
            </a:r>
            <a:r>
              <a:rPr lang="fi-FI" sz="1400" dirty="0" err="1" smtClean="0"/>
              <a:t>goods</a:t>
            </a:r>
            <a:r>
              <a:rPr lang="fi-FI" sz="1400" dirty="0" smtClean="0"/>
              <a:t> </a:t>
            </a:r>
            <a:r>
              <a:rPr lang="fi-FI" sz="1400" dirty="0" err="1" smtClean="0"/>
              <a:t>pricese</a:t>
            </a:r>
            <a:r>
              <a:rPr lang="fi-FI" sz="1400" dirty="0" smtClean="0"/>
              <a:t> </a:t>
            </a:r>
            <a:r>
              <a:rPr lang="fi-FI" sz="1400" dirty="0" err="1" smtClean="0"/>
              <a:t>here</a:t>
            </a:r>
            <a:r>
              <a:rPr lang="fi-FI" dirty="0" smtClean="0"/>
              <a:t>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66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345440"/>
            <a:ext cx="10868025" cy="6140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70800" y="487680"/>
            <a:ext cx="3952240" cy="9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average</a:t>
            </a:r>
            <a:r>
              <a:rPr lang="fi-FI" dirty="0" smtClean="0"/>
              <a:t> </a:t>
            </a:r>
            <a:r>
              <a:rPr lang="fi-FI" dirty="0" err="1" smtClean="0"/>
              <a:t>labor</a:t>
            </a:r>
            <a:r>
              <a:rPr lang="fi-FI" dirty="0" smtClean="0"/>
              <a:t> </a:t>
            </a:r>
            <a:r>
              <a:rPr lang="fi-FI" dirty="0" err="1" smtClean="0"/>
              <a:t>share</a:t>
            </a:r>
            <a:r>
              <a:rPr lang="fi-FI" dirty="0" smtClean="0"/>
              <a:t> in </a:t>
            </a:r>
            <a:r>
              <a:rPr lang="fi-FI" dirty="0" err="1" smtClean="0"/>
              <a:t>gross</a:t>
            </a:r>
            <a:r>
              <a:rPr lang="fi-FI" dirty="0" smtClean="0"/>
              <a:t> </a:t>
            </a:r>
            <a:r>
              <a:rPr lang="fi-FI" dirty="0" err="1" smtClean="0"/>
              <a:t>manufacturing</a:t>
            </a:r>
            <a:r>
              <a:rPr lang="fi-FI" dirty="0" smtClean="0"/>
              <a:t> </a:t>
            </a:r>
            <a:r>
              <a:rPr lang="fi-FI" dirty="0" err="1" smtClean="0"/>
              <a:t>production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data. </a:t>
            </a:r>
            <a:endParaRPr lang="fi-FI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741920" y="1483360"/>
            <a:ext cx="1066800" cy="589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6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35" y="203517"/>
            <a:ext cx="10763250" cy="60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314960"/>
            <a:ext cx="106775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7" y="560705"/>
            <a:ext cx="10753725" cy="614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-9525"/>
            <a:ext cx="10658475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05" y="233680"/>
            <a:ext cx="10953750" cy="613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17" y="241935"/>
            <a:ext cx="1082992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" y="121919"/>
            <a:ext cx="10706100" cy="642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315884"/>
            <a:ext cx="10458450" cy="63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374073"/>
            <a:ext cx="10610850" cy="62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82633"/>
            <a:ext cx="10962582" cy="62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315884"/>
            <a:ext cx="10715625" cy="636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93</Words>
  <Application>Microsoft Office PowerPoint</Application>
  <PresentationFormat>Widescreen</PresentationFormat>
  <Paragraphs>20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Times New Roman</vt:lpstr>
      <vt:lpstr>Office Theme</vt:lpstr>
      <vt:lpstr>Equation</vt:lpstr>
      <vt:lpstr>Lecture 6. Intra-industry trade and gravity modelling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6. Intra-industry trade and graqvity modelling</dc:title>
  <dc:creator>Ledyaeva Svetlana</dc:creator>
  <cp:lastModifiedBy>Ledyaeva Svetlana</cp:lastModifiedBy>
  <cp:revision>66</cp:revision>
  <dcterms:created xsi:type="dcterms:W3CDTF">2018-12-13T09:07:59Z</dcterms:created>
  <dcterms:modified xsi:type="dcterms:W3CDTF">2019-01-24T13:10:45Z</dcterms:modified>
</cp:coreProperties>
</file>