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317" r:id="rId4"/>
    <p:sldId id="258" r:id="rId5"/>
    <p:sldId id="306" r:id="rId6"/>
    <p:sldId id="307" r:id="rId7"/>
    <p:sldId id="305" r:id="rId8"/>
    <p:sldId id="267" r:id="rId9"/>
    <p:sldId id="277" r:id="rId10"/>
    <p:sldId id="303" r:id="rId11"/>
    <p:sldId id="319" r:id="rId12"/>
    <p:sldId id="311" r:id="rId13"/>
    <p:sldId id="320" r:id="rId14"/>
    <p:sldId id="312" r:id="rId15"/>
    <p:sldId id="321" r:id="rId16"/>
    <p:sldId id="313" r:id="rId17"/>
    <p:sldId id="314" r:id="rId18"/>
    <p:sldId id="310" r:id="rId19"/>
    <p:sldId id="278" r:id="rId20"/>
    <p:sldId id="322" r:id="rId21"/>
    <p:sldId id="279" r:id="rId22"/>
    <p:sldId id="323" r:id="rId23"/>
    <p:sldId id="285" r:id="rId24"/>
    <p:sldId id="324" r:id="rId25"/>
    <p:sldId id="289" r:id="rId26"/>
    <p:sldId id="286" r:id="rId27"/>
    <p:sldId id="293" r:id="rId28"/>
    <p:sldId id="297" r:id="rId29"/>
    <p:sldId id="325" r:id="rId30"/>
    <p:sldId id="316" r:id="rId31"/>
    <p:sldId id="288" r:id="rId32"/>
    <p:sldId id="280" r:id="rId33"/>
    <p:sldId id="326" r:id="rId34"/>
    <p:sldId id="294" r:id="rId35"/>
    <p:sldId id="327" r:id="rId36"/>
    <p:sldId id="284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0" autoAdjust="0"/>
    <p:restoredTop sz="94660"/>
  </p:normalViewPr>
  <p:slideViewPr>
    <p:cSldViewPr>
      <p:cViewPr varScale="1">
        <p:scale>
          <a:sx n="60" d="100"/>
          <a:sy n="60" d="100"/>
        </p:scale>
        <p:origin x="144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C32D0-1689-4BC1-8C2C-629279326C0F}" type="datetimeFigureOut">
              <a:rPr lang="fi-FI" smtClean="0"/>
              <a:pPr/>
              <a:t>3.5.2024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B9F9C-8592-4A01-9FF5-F9722ED410D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3619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0714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7986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939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4191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8766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6164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7815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9456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5849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151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851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263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432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083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517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337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395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254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7093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739673" y="914400"/>
            <a:ext cx="6947127" cy="3488266"/>
          </a:xfrm>
        </p:spPr>
        <p:txBody>
          <a:bodyPr>
            <a:normAutofit/>
          </a:bodyPr>
          <a:lstStyle/>
          <a:p>
            <a:r>
              <a:rPr lang="fi-FI" dirty="0"/>
              <a:t>Raha- ja pankkiteoria</a:t>
            </a:r>
            <a:br>
              <a:rPr lang="fi-FI" dirty="0"/>
            </a:br>
            <a:r>
              <a:rPr lang="fi-FI" dirty="0"/>
              <a:t>Luento 6</a:t>
            </a:r>
            <a:br>
              <a:rPr lang="fi-FI" dirty="0"/>
            </a:br>
            <a:r>
              <a:rPr lang="fi-FI" sz="1600" dirty="0"/>
              <a:t>Karlo Kauko</a:t>
            </a:r>
            <a:br>
              <a:rPr lang="fi-FI" dirty="0"/>
            </a:br>
            <a:r>
              <a:rPr lang="fi-FI" sz="1600" dirty="0"/>
              <a:t>M2.3 </a:t>
            </a:r>
            <a:br>
              <a:rPr lang="fi-FI" dirty="0"/>
            </a:br>
            <a:endParaRPr lang="fi-FI" sz="22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6.5.2024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6687" y="-153888"/>
            <a:ext cx="7704667" cy="1981200"/>
          </a:xfrm>
        </p:spPr>
        <p:txBody>
          <a:bodyPr/>
          <a:lstStyle/>
          <a:p>
            <a:r>
              <a:rPr lang="fi-FI" dirty="0"/>
              <a:t>Yritystodistukset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87624" y="1201837"/>
            <a:ext cx="7704667" cy="5271461"/>
          </a:xfrm>
        </p:spPr>
        <p:txBody>
          <a:bodyPr>
            <a:normAutofit/>
          </a:bodyPr>
          <a:lstStyle/>
          <a:p>
            <a:r>
              <a:rPr lang="fi-FI" dirty="0"/>
              <a:t>Commercial </a:t>
            </a:r>
            <a:r>
              <a:rPr lang="fi-FI" dirty="0" err="1"/>
              <a:t>paper</a:t>
            </a:r>
            <a:endParaRPr lang="fi-FI" dirty="0"/>
          </a:p>
          <a:p>
            <a:r>
              <a:rPr lang="fi-FI" dirty="0"/>
              <a:t>Vakuudeton, enintään 12 kk. maturiteetin, jälkimarkkinakelpoinen yrityksen liikkeeseen laskema velkakirja</a:t>
            </a:r>
          </a:p>
          <a:p>
            <a:pPr lvl="1"/>
            <a:r>
              <a:rPr lang="fi-FI" dirty="0"/>
              <a:t>Yleensä lyhyempää kuin 6 kk</a:t>
            </a:r>
          </a:p>
          <a:p>
            <a:r>
              <a:rPr lang="fi-FI" dirty="0"/>
              <a:t>Suomalaisten yritysten liikkeeseenlaskujen kanta n. 2,4 mrd. (</a:t>
            </a:r>
            <a:r>
              <a:rPr lang="fi-FI" dirty="0" err="1"/>
              <a:t>maalisk</a:t>
            </a:r>
            <a:r>
              <a:rPr lang="fi-FI" dirty="0"/>
              <a:t> 2024)</a:t>
            </a:r>
          </a:p>
          <a:p>
            <a:r>
              <a:rPr lang="fi-FI" dirty="0"/>
              <a:t>Monissa maissa liikkeeseen laskijalle kriteereitä (pörssilistaus, vähimmäispääomitus </a:t>
            </a:r>
            <a:r>
              <a:rPr lang="fi-FI" dirty="0" err="1"/>
              <a:t>ym</a:t>
            </a:r>
            <a:r>
              <a:rPr lang="fi-FI" dirty="0"/>
              <a:t>)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5462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-171400"/>
            <a:ext cx="7704667" cy="1981200"/>
          </a:xfrm>
        </p:spPr>
        <p:txBody>
          <a:bodyPr/>
          <a:lstStyle/>
          <a:p>
            <a:r>
              <a:rPr lang="fi-FI" dirty="0"/>
              <a:t>Yritystodistukset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608" y="1340768"/>
            <a:ext cx="8229600" cy="5400600"/>
          </a:xfrm>
        </p:spPr>
        <p:txBody>
          <a:bodyPr>
            <a:normAutofit/>
          </a:bodyPr>
          <a:lstStyle/>
          <a:p>
            <a:r>
              <a:rPr lang="fi-FI" dirty="0"/>
              <a:t>Alkoi USA:ssa 1970, Euroopassa vähän myöhemmin</a:t>
            </a:r>
          </a:p>
          <a:p>
            <a:pPr lvl="1"/>
            <a:r>
              <a:rPr lang="fi-FI" dirty="0"/>
              <a:t>Etenkin Ranska</a:t>
            </a:r>
          </a:p>
          <a:p>
            <a:pPr lvl="2"/>
            <a:r>
              <a:rPr lang="fi-FI" dirty="0" err="1"/>
              <a:t>Banque</a:t>
            </a:r>
            <a:r>
              <a:rPr lang="fi-FI" dirty="0"/>
              <a:t> de Francen vakuuspolitiikka? Pankit asettaneet paljon yritysten papereita vakuuksiksi keskuspankkilainaukselle (nykyään ei eroa euromaiden välillä)</a:t>
            </a:r>
          </a:p>
          <a:p>
            <a:pPr lvl="2"/>
            <a:r>
              <a:rPr lang="fi-FI" dirty="0"/>
              <a:t>Toisaalta: osuus ei vähenemässä, Ranskan yritystodistusmarkkina pikemminkin kasvanut viime vuosina</a:t>
            </a:r>
          </a:p>
          <a:p>
            <a:r>
              <a:rPr lang="fi-FI" dirty="0"/>
              <a:t>Pankit järjestävät liikkeeseenlaskun</a:t>
            </a:r>
          </a:p>
          <a:p>
            <a:r>
              <a:rPr lang="fi-FI" dirty="0"/>
              <a:t>Järjestäjäpankki usein edistää jälkimarkkinoita antamalla osto- ja myyntinoteerauksen (pyydettäessä)</a:t>
            </a:r>
          </a:p>
          <a:p>
            <a:r>
              <a:rPr lang="fi-FI" dirty="0"/>
              <a:t>Sijoittajina mm. paljon korkorahastoja</a:t>
            </a:r>
          </a:p>
          <a:p>
            <a:r>
              <a:rPr lang="fi-FI" dirty="0"/>
              <a:t>Voi olla vakuudellinen</a:t>
            </a:r>
          </a:p>
          <a:p>
            <a:pPr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7895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Kuinka </a:t>
            </a:r>
            <a:r>
              <a:rPr lang="fi-FI" dirty="0" err="1"/>
              <a:t>euriborkorot</a:t>
            </a:r>
            <a:r>
              <a:rPr lang="fi-FI" dirty="0"/>
              <a:t> lasketaan?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988840"/>
            <a:ext cx="7704667" cy="4484458"/>
          </a:xfrm>
        </p:spPr>
        <p:txBody>
          <a:bodyPr>
            <a:normAutofit fontScale="62500" lnSpcReduction="20000"/>
          </a:bodyPr>
          <a:lstStyle/>
          <a:p>
            <a:r>
              <a:rPr lang="fi-FI" sz="3800" dirty="0"/>
              <a:t>Euro Interbank </a:t>
            </a:r>
            <a:r>
              <a:rPr lang="fi-FI" sz="3800" dirty="0" err="1"/>
              <a:t>Offered</a:t>
            </a:r>
            <a:r>
              <a:rPr lang="fi-FI" sz="3800" dirty="0"/>
              <a:t> </a:t>
            </a:r>
            <a:r>
              <a:rPr lang="fi-FI" sz="3800" dirty="0" err="1"/>
              <a:t>Rate</a:t>
            </a:r>
            <a:endParaRPr lang="fi-FI" sz="3800" dirty="0"/>
          </a:p>
          <a:p>
            <a:r>
              <a:rPr lang="fi-FI" sz="3800" dirty="0"/>
              <a:t>European Money Market Institute</a:t>
            </a:r>
          </a:p>
          <a:p>
            <a:pPr lvl="1"/>
            <a:r>
              <a:rPr lang="fi-FI" sz="3800" dirty="0"/>
              <a:t>Yksityinen taho, yhdistys, ei voittoa tavoitteleva yritys</a:t>
            </a:r>
          </a:p>
          <a:p>
            <a:r>
              <a:rPr lang="fi-FI" sz="3800" dirty="0"/>
              <a:t>Perustuu päivittäiseen kyselyyn</a:t>
            </a:r>
          </a:p>
          <a:p>
            <a:pPr lvl="1"/>
            <a:r>
              <a:rPr lang="fi-FI" sz="3800" dirty="0"/>
              <a:t>Enimmäkseen euroalueen luotettuja (”</a:t>
            </a:r>
            <a:r>
              <a:rPr lang="fi-FI" sz="3800" dirty="0" err="1"/>
              <a:t>first</a:t>
            </a:r>
            <a:r>
              <a:rPr lang="fi-FI" sz="3800" dirty="0"/>
              <a:t> </a:t>
            </a:r>
            <a:r>
              <a:rPr lang="fi-FI" sz="3800" dirty="0" err="1"/>
              <a:t>class</a:t>
            </a:r>
            <a:r>
              <a:rPr lang="fi-FI" sz="3800" dirty="0"/>
              <a:t> </a:t>
            </a:r>
            <a:r>
              <a:rPr lang="fi-FI" sz="3800" dirty="0" err="1"/>
              <a:t>credit</a:t>
            </a:r>
            <a:r>
              <a:rPr lang="fi-FI" sz="3800" dirty="0"/>
              <a:t> </a:t>
            </a:r>
            <a:r>
              <a:rPr lang="fi-FI" sz="3800" dirty="0" err="1"/>
              <a:t>standing</a:t>
            </a:r>
            <a:r>
              <a:rPr lang="fi-FI" sz="3800" dirty="0"/>
              <a:t>, </a:t>
            </a:r>
            <a:r>
              <a:rPr lang="fi-FI" sz="3800" dirty="0" err="1"/>
              <a:t>excellent</a:t>
            </a:r>
            <a:r>
              <a:rPr lang="fi-FI" sz="3800" dirty="0"/>
              <a:t> </a:t>
            </a:r>
            <a:r>
              <a:rPr lang="fi-FI" sz="3800" dirty="0" err="1"/>
              <a:t>reputation</a:t>
            </a:r>
            <a:r>
              <a:rPr lang="fi-FI" sz="3800" dirty="0"/>
              <a:t>”) pankkeja, joilla merkittävää aktiviteettia euron rahamarkkinoilla</a:t>
            </a:r>
          </a:p>
          <a:p>
            <a:pPr lvl="1"/>
            <a:r>
              <a:rPr lang="fi-FI" sz="3800" dirty="0"/>
              <a:t>Nyt enää 19 pankkia, määrä laskenut rajusti </a:t>
            </a:r>
            <a:r>
              <a:rPr lang="fi-FI" sz="3800" dirty="0" err="1"/>
              <a:t>Euribor</a:t>
            </a:r>
            <a:r>
              <a:rPr lang="fi-FI" sz="3800" dirty="0"/>
              <a:t>-skandaalin myötä</a:t>
            </a:r>
          </a:p>
          <a:p>
            <a:pPr lvl="2"/>
            <a:r>
              <a:rPr lang="fi-FI" sz="3800" dirty="0"/>
              <a:t>Oli yli 40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7734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Kuinka </a:t>
            </a:r>
            <a:r>
              <a:rPr lang="fi-FI" dirty="0" err="1"/>
              <a:t>euriborkorot</a:t>
            </a:r>
            <a:r>
              <a:rPr lang="fi-FI" dirty="0"/>
              <a:t> lasketaan?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5634" y="1931709"/>
            <a:ext cx="7704667" cy="4176464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fi-FI" sz="3800" dirty="0"/>
              <a:t>Tavoitteena maantieteellinen hajonta </a:t>
            </a:r>
          </a:p>
          <a:p>
            <a:pPr lvl="2"/>
            <a:r>
              <a:rPr lang="fi-FI" sz="3800" dirty="0"/>
              <a:t>On: Ranskasta 6, Saksasta 2, Italiasta 2, Espanjasta 4</a:t>
            </a:r>
          </a:p>
          <a:p>
            <a:pPr lvl="2"/>
            <a:r>
              <a:rPr lang="fi-FI" sz="3800" dirty="0"/>
              <a:t>Suomesta ei enää yhtään </a:t>
            </a:r>
          </a:p>
          <a:p>
            <a:pPr lvl="3"/>
            <a:r>
              <a:rPr lang="fi-FI" sz="3800" dirty="0"/>
              <a:t>Ollut: Pohjola ja Nordea; Nordea luopui ensin</a:t>
            </a:r>
          </a:p>
          <a:p>
            <a:pPr lvl="2"/>
            <a:r>
              <a:rPr lang="fi-FI" sz="3800" dirty="0"/>
              <a:t>Useimmista euromaista ei lainkaan vastaajaa (Itävalta, Kypros, Malta, Slovakia, Slovenia,  Irlanti, Viro, Latvia, Liettua, Suomi…)</a:t>
            </a:r>
          </a:p>
          <a:p>
            <a:pPr lvl="2"/>
            <a:r>
              <a:rPr lang="fi-FI" sz="3800" dirty="0"/>
              <a:t>Britanniastakin yksi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9972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fi-FI" dirty="0"/>
              <a:t>Kuinka </a:t>
            </a:r>
            <a:r>
              <a:rPr lang="fi-FI" dirty="0" err="1"/>
              <a:t>euriborkorot</a:t>
            </a:r>
            <a:r>
              <a:rPr lang="fi-FI" dirty="0"/>
              <a:t> lasketaan?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55576" y="1352023"/>
            <a:ext cx="8507288" cy="5121275"/>
          </a:xfrm>
        </p:spPr>
        <p:txBody>
          <a:bodyPr>
            <a:noAutofit/>
          </a:bodyPr>
          <a:lstStyle/>
          <a:p>
            <a:r>
              <a:rPr lang="fi-FI" sz="2000" dirty="0"/>
              <a:t>Paneelipankki raportoi päivittäin klo 11 mennessä (Brysselin aikaa), millä korolla eri maturiteettien </a:t>
            </a:r>
            <a:r>
              <a:rPr lang="fi-FI" sz="2000" dirty="0" err="1"/>
              <a:t>interbank</a:t>
            </a:r>
            <a:r>
              <a:rPr lang="fi-FI" sz="2000" dirty="0"/>
              <a:t>-talletuksia (tai muiden tukkumarkkinaosapuolten pankkeihin tekemiä talletuksia) tarjotaan prime-pankkien välillä</a:t>
            </a:r>
          </a:p>
          <a:p>
            <a:pPr lvl="1"/>
            <a:r>
              <a:rPr lang="fi-FI" dirty="0"/>
              <a:t>Siis vakuudettomia talletuksia! Ei repo!</a:t>
            </a:r>
          </a:p>
          <a:p>
            <a:pPr lvl="1"/>
            <a:r>
              <a:rPr lang="fi-FI" dirty="0"/>
              <a:t>Luvut peruspisteen (=1/100 prosenttiyksikkö) tarkkuudella</a:t>
            </a:r>
          </a:p>
          <a:p>
            <a:pPr lvl="1"/>
            <a:r>
              <a:rPr lang="fi-FI" dirty="0"/>
              <a:t>Viime vuosina tavallisin sopimustyyppi: suuren ei-pankin talletus (vakuutusyhtiö </a:t>
            </a:r>
            <a:r>
              <a:rPr lang="fi-FI" dirty="0" err="1"/>
              <a:t>tms</a:t>
            </a:r>
            <a:r>
              <a:rPr lang="fi-FI" dirty="0"/>
              <a:t>)</a:t>
            </a:r>
          </a:p>
          <a:p>
            <a:r>
              <a:rPr lang="fi-FI" sz="2000" dirty="0"/>
              <a:t>Ei lauantaisin, sunnuntaisin eikä päivinä, joina ”Target” on kiinni</a:t>
            </a:r>
          </a:p>
          <a:p>
            <a:pPr lvl="1"/>
            <a:r>
              <a:rPr lang="fi-FI" dirty="0"/>
              <a:t>Target = eurojärjestelmän pankkienvälinen maksujärjestelmä</a:t>
            </a:r>
          </a:p>
          <a:p>
            <a:endParaRPr lang="fi-FI" sz="16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067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fi-FI" dirty="0"/>
              <a:t>Kuinka </a:t>
            </a:r>
            <a:r>
              <a:rPr lang="fi-FI" dirty="0" err="1"/>
              <a:t>euriborkorot</a:t>
            </a:r>
            <a:r>
              <a:rPr lang="fi-FI" dirty="0"/>
              <a:t> lasketaan?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9592" y="1547664"/>
            <a:ext cx="8244408" cy="5121275"/>
          </a:xfrm>
        </p:spPr>
        <p:txBody>
          <a:bodyPr>
            <a:noAutofit/>
          </a:bodyPr>
          <a:lstStyle/>
          <a:p>
            <a:r>
              <a:rPr lang="fi-FI" sz="2000" dirty="0"/>
              <a:t>Olennainen ero Suomen muinaiseen heliboriin: </a:t>
            </a:r>
            <a:r>
              <a:rPr lang="fi-FI" sz="2000" dirty="0" err="1"/>
              <a:t>interbank</a:t>
            </a:r>
            <a:r>
              <a:rPr lang="fi-FI" sz="2000" dirty="0"/>
              <a:t>-talletus, ei sijoitustodistus</a:t>
            </a:r>
          </a:p>
          <a:p>
            <a:r>
              <a:rPr lang="fi-FI" sz="2000" dirty="0"/>
              <a:t>Paneelipankkien huolehdittava raportointikyvystään</a:t>
            </a:r>
          </a:p>
          <a:p>
            <a:pPr lvl="1"/>
            <a:r>
              <a:rPr lang="fi-FI" dirty="0"/>
              <a:t>Tekniset varajärjestelmät, varahenkilöt etc.</a:t>
            </a:r>
          </a:p>
          <a:p>
            <a:r>
              <a:rPr lang="fi-FI" sz="2000" dirty="0"/>
              <a:t>Paneelipankkien on edistettävä </a:t>
            </a:r>
            <a:r>
              <a:rPr lang="fi-FI" sz="2000" dirty="0" err="1"/>
              <a:t>Euriborin</a:t>
            </a:r>
            <a:r>
              <a:rPr lang="fi-FI" sz="2000" dirty="0"/>
              <a:t> käyttöä referenssikorkona</a:t>
            </a:r>
          </a:p>
          <a:p>
            <a:r>
              <a:rPr lang="fi-FI" sz="2000" dirty="0" err="1"/>
              <a:t>Thomson-Reuters</a:t>
            </a:r>
            <a:r>
              <a:rPr lang="fi-FI" sz="2000" dirty="0"/>
              <a:t> laskee korot eri maturiteeteille pankkien toimittamasta raakadatasta </a:t>
            </a:r>
          </a:p>
          <a:p>
            <a:pPr lvl="1"/>
            <a:r>
              <a:rPr lang="fi-FI" dirty="0"/>
              <a:t>Tapahtuu hetkessä, julkaistaan samana päivänä </a:t>
            </a:r>
          </a:p>
          <a:p>
            <a:pPr lvl="1"/>
            <a:r>
              <a:rPr lang="fi-FI" dirty="0"/>
              <a:t>Oli (vaan ei ole enää) melkoinen määrä maturiteetteja, jäljellä 1 viikko sekä 1,  3 , 6 ja 12 kk.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4796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0"/>
            <a:ext cx="7704667" cy="1981200"/>
          </a:xfrm>
        </p:spPr>
        <p:txBody>
          <a:bodyPr/>
          <a:lstStyle/>
          <a:p>
            <a:r>
              <a:rPr lang="fi-FI" dirty="0" err="1"/>
              <a:t>Euriborin</a:t>
            </a:r>
            <a:r>
              <a:rPr lang="fi-FI" dirty="0"/>
              <a:t> hybridimalli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16</a:t>
            </a:fld>
            <a:endParaRPr lang="fi-FI"/>
          </a:p>
        </p:txBody>
      </p:sp>
      <p:sp>
        <p:nvSpPr>
          <p:cNvPr id="7" name="Sisällön paikkamerkki 2"/>
          <p:cNvSpPr txBox="1">
            <a:spLocks/>
          </p:cNvSpPr>
          <p:nvPr/>
        </p:nvSpPr>
        <p:spPr>
          <a:xfrm>
            <a:off x="921768" y="1800780"/>
            <a:ext cx="77768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/>
              <a:t>Aiemmin jokainen pankki raportoi pelkän arvionsa.</a:t>
            </a:r>
          </a:p>
          <a:p>
            <a:r>
              <a:rPr lang="fi-FI" dirty="0"/>
              <a:t>Nyt pankin pitää raportoida </a:t>
            </a:r>
          </a:p>
          <a:p>
            <a:pPr lvl="1"/>
            <a:r>
              <a:rPr lang="fi-FI" dirty="0"/>
              <a:t>1) Todellisten transaktioiden mukainen korko, jos niitä on ollut (käytännössä tavallisin lyhyimmissä koroissa)</a:t>
            </a:r>
          </a:p>
          <a:p>
            <a:pPr lvl="1"/>
            <a:r>
              <a:rPr lang="fi-FI" dirty="0"/>
              <a:t>2) Laskelman tulos, joka perustuu lyhempien ja pitempien lainojen korkojen interpolointiin ja edellisen päivän arvoihin, jos lainatransaktioita ei ole ollut. </a:t>
            </a:r>
          </a:p>
          <a:p>
            <a:pPr lvl="1"/>
            <a:r>
              <a:rPr lang="fi-FI" dirty="0"/>
              <a:t>3) Jos edes interpolointiin ei ole dataa, muuhun mallilaskelmaan ja arvioon perustuva luku – hätävaravaihtoehto (tavallisin pisimmissä koroissa)</a:t>
            </a:r>
          </a:p>
          <a:p>
            <a:r>
              <a:rPr lang="fi-FI" dirty="0"/>
              <a:t>Mukaan myös muut tukkutalletukset kuin pankkien väliset. </a:t>
            </a:r>
          </a:p>
        </p:txBody>
      </p:sp>
    </p:spTree>
    <p:extLst>
      <p:ext uri="{BB962C8B-B14F-4D97-AF65-F5344CB8AC3E}">
        <p14:creationId xmlns:p14="http://schemas.microsoft.com/office/powerpoint/2010/main" val="3499377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608" y="-243408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Kuinka </a:t>
            </a:r>
            <a:r>
              <a:rPr lang="fi-FI" dirty="0" err="1"/>
              <a:t>euriborkorot</a:t>
            </a:r>
            <a:r>
              <a:rPr lang="fi-FI" dirty="0"/>
              <a:t> lasketaan?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607" y="1484784"/>
            <a:ext cx="7704667" cy="5256583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Laskukaava</a:t>
            </a:r>
          </a:p>
          <a:p>
            <a:pPr lvl="1"/>
            <a:r>
              <a:rPr lang="fi-FI" dirty="0"/>
              <a:t>Eliminoidaan korkeimmat 15 % havainnoista (19*0,15 = 2,85 =&gt; 2 jää pois)</a:t>
            </a:r>
          </a:p>
          <a:p>
            <a:pPr lvl="1"/>
            <a:r>
              <a:rPr lang="fi-FI" dirty="0"/>
              <a:t>Eliminoidaan alimmat 15 % havainnoista =&gt; 2 jää pois</a:t>
            </a:r>
          </a:p>
          <a:p>
            <a:pPr lvl="1"/>
            <a:r>
              <a:rPr lang="fi-FI" dirty="0"/>
              <a:t>Lasketaan jäljelle jäävistä keskiarvo</a:t>
            </a:r>
          </a:p>
          <a:p>
            <a:pPr lvl="1"/>
            <a:r>
              <a:rPr lang="fi-FI" dirty="0"/>
              <a:t>Julkaistaan 0,1 peruspisteen tarkkuudella, siis enemmän desimaaleja kuin ”raakadatassa”</a:t>
            </a:r>
          </a:p>
          <a:p>
            <a:r>
              <a:rPr lang="fi-FI" dirty="0"/>
              <a:t>Tämänkaltaisissa referenssikoroissa melko tavallista, että äärihavaintoja suljetaan pois lopullisen luvun laskemisesta</a:t>
            </a:r>
          </a:p>
          <a:p>
            <a:pPr lvl="1"/>
            <a:r>
              <a:rPr lang="fi-FI" dirty="0"/>
              <a:t>Tekee robustimmaksi tahattomille möhläyksille</a:t>
            </a:r>
          </a:p>
          <a:p>
            <a:pPr lvl="1"/>
            <a:r>
              <a:rPr lang="fi-FI" dirty="0"/>
              <a:t>Tekee vaikeammaksi manipuloida</a:t>
            </a:r>
          </a:p>
          <a:p>
            <a:pPr lvl="2"/>
            <a:r>
              <a:rPr lang="fi-FI" dirty="0"/>
              <a:t>Valitettavasti ei tee manipuloinnista mahdotonta, kuten nähty…</a:t>
            </a:r>
          </a:p>
          <a:p>
            <a:r>
              <a:rPr lang="fi-FI" dirty="0" err="1"/>
              <a:t>Euribor-koroista</a:t>
            </a:r>
            <a:r>
              <a:rPr lang="fi-FI" dirty="0"/>
              <a:t> ei voi suoraan päätellä, kuinka likvidi tai epälikvidi markkina on</a:t>
            </a:r>
          </a:p>
          <a:p>
            <a:pPr lvl="1"/>
            <a:r>
              <a:rPr lang="fi-FI" dirty="0"/>
              <a:t>Luvun julkistaminen ei todista, että talletuksia todella tehty</a:t>
            </a:r>
          </a:p>
          <a:p>
            <a:pPr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7490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415" y="188640"/>
            <a:ext cx="7704667" cy="1981200"/>
          </a:xfrm>
        </p:spPr>
        <p:txBody>
          <a:bodyPr/>
          <a:lstStyle/>
          <a:p>
            <a:r>
              <a:rPr lang="en-GB" dirty="0"/>
              <a:t>Ester (€STR)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060848"/>
            <a:ext cx="7704667" cy="3938968"/>
          </a:xfrm>
        </p:spPr>
        <p:txBody>
          <a:bodyPr>
            <a:normAutofit/>
          </a:bodyPr>
          <a:lstStyle/>
          <a:p>
            <a:r>
              <a:rPr lang="fi-FI" dirty="0"/>
              <a:t> “Yön-yli” lainojen viitekorko lokakuusta 2019 alkaen, 	korvannut </a:t>
            </a:r>
            <a:r>
              <a:rPr lang="fi-FI" dirty="0" err="1"/>
              <a:t>Eonian</a:t>
            </a:r>
            <a:endParaRPr lang="fi-FI" dirty="0"/>
          </a:p>
          <a:p>
            <a:r>
              <a:rPr lang="fi-FI" dirty="0"/>
              <a:t>Täysin EKP-vetoinen</a:t>
            </a:r>
          </a:p>
          <a:p>
            <a:pPr lvl="1"/>
            <a:r>
              <a:rPr lang="fi-FI" dirty="0"/>
              <a:t>EKP ei tarvinnut toimilupaa, oli helppo aloittaa</a:t>
            </a:r>
          </a:p>
          <a:p>
            <a:r>
              <a:rPr lang="fi-FI" dirty="0"/>
              <a:t>Euroalueen 50 suurinta pankkia</a:t>
            </a:r>
          </a:p>
          <a:p>
            <a:r>
              <a:rPr lang="fi-FI" dirty="0"/>
              <a:t>Kaikki miljoonaa euroa suuremmat pankkien väliset vakuudettomat lainat, todellista dataa</a:t>
            </a:r>
          </a:p>
          <a:p>
            <a:r>
              <a:rPr lang="fi-FI" dirty="0"/>
              <a:t>Ylimmät ja alimmat 25% volyymistä pois.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5385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704667" cy="1981200"/>
          </a:xfrm>
        </p:spPr>
        <p:txBody>
          <a:bodyPr/>
          <a:lstStyle/>
          <a:p>
            <a:r>
              <a:rPr lang="fi-FI" dirty="0"/>
              <a:t>Euromarkkinat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83246" y="1917495"/>
            <a:ext cx="7704667" cy="4371016"/>
          </a:xfrm>
        </p:spPr>
        <p:txBody>
          <a:bodyPr>
            <a:normAutofit/>
          </a:bodyPr>
          <a:lstStyle/>
          <a:p>
            <a:r>
              <a:rPr lang="fi-FI" dirty="0"/>
              <a:t>Rahamarkkinoista puhuttaessa etuliite ”euro” ei yleensä viittaa Eurooppaan</a:t>
            </a:r>
          </a:p>
          <a:p>
            <a:r>
              <a:rPr lang="fi-FI" dirty="0"/>
              <a:t>Ulkomaan valuutan määräisten lyhytaikaisten lainojen markkinat</a:t>
            </a:r>
          </a:p>
          <a:p>
            <a:r>
              <a:rPr lang="fi-FI" dirty="0"/>
              <a:t>Alk. USD-talletusten markkinat Euroopassa, reaktio USA:n valuuttasäännöstelyyn ja poliittisiin riskeihin</a:t>
            </a:r>
          </a:p>
          <a:p>
            <a:pPr lvl="1"/>
            <a:r>
              <a:rPr lang="fi-FI" dirty="0"/>
              <a:t>Eurodollari</a:t>
            </a:r>
          </a:p>
          <a:p>
            <a:r>
              <a:rPr lang="fi-FI" dirty="0"/>
              <a:t>Vaikeasti tilastoitava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19</a:t>
            </a:fld>
            <a:endParaRPr 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797" y="-7987"/>
            <a:ext cx="7704667" cy="1981200"/>
          </a:xfrm>
        </p:spPr>
        <p:txBody>
          <a:bodyPr/>
          <a:lstStyle/>
          <a:p>
            <a:r>
              <a:rPr lang="fi-FI" dirty="0"/>
              <a:t>Rahamarkkinat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50498" y="1836186"/>
            <a:ext cx="8291264" cy="4905182"/>
          </a:xfrm>
        </p:spPr>
        <p:txBody>
          <a:bodyPr>
            <a:normAutofit/>
          </a:bodyPr>
          <a:lstStyle/>
          <a:p>
            <a:r>
              <a:rPr lang="fi-FI" dirty="0"/>
              <a:t>Termin tavallinen merkitys: enintään 12 kk pituisten lainojen tukkumarkkinat</a:t>
            </a:r>
          </a:p>
          <a:p>
            <a:pPr lvl="1"/>
            <a:r>
              <a:rPr lang="fi-FI" dirty="0"/>
              <a:t>Keskimääräisen voimassa olevan lainasopimuksen maturiteetti paljon lyhyempi, esim. yhden päivän pituiset lainat tavallisia</a:t>
            </a:r>
          </a:p>
          <a:p>
            <a:r>
              <a:rPr lang="fi-FI" dirty="0"/>
              <a:t>Muitakin tahoja kuin pankkeja voi olla mukana, mutta usein / yleensä jonkin pankin asiakkaan ominaisuudessa</a:t>
            </a:r>
          </a:p>
          <a:p>
            <a:pPr lvl="1"/>
            <a:r>
              <a:rPr lang="fi-FI" dirty="0"/>
              <a:t>Merkittävä poikkeus: valtio lainanottajana</a:t>
            </a:r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3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</a:t>
            </a:fld>
            <a:endParaRPr lang="fi-FI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704667" cy="1981200"/>
          </a:xfrm>
        </p:spPr>
        <p:txBody>
          <a:bodyPr/>
          <a:lstStyle/>
          <a:p>
            <a:r>
              <a:rPr lang="fi-FI" dirty="0"/>
              <a:t>Euromarkkinat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2198" y="1772816"/>
            <a:ext cx="7845715" cy="496855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Tämäkin markkina luo rahaa</a:t>
            </a:r>
          </a:p>
          <a:p>
            <a:pPr lvl="1"/>
            <a:r>
              <a:rPr lang="fi-FI" dirty="0"/>
              <a:t>Asiakas siirtää talletuksensa kotimaisesta pankista ulkomaiseen =&gt; ulkomaisen pankin tase kasvaa. </a:t>
            </a:r>
          </a:p>
          <a:p>
            <a:pPr lvl="2"/>
            <a:r>
              <a:rPr lang="fi-FI" dirty="0"/>
              <a:t>Esim. yhdysvaltalainen asiakas siirtää talletuksensa Sveitsiin</a:t>
            </a:r>
          </a:p>
          <a:p>
            <a:pPr lvl="3"/>
            <a:r>
              <a:rPr lang="fi-FI" dirty="0" err="1"/>
              <a:t>Yhdysvalt</a:t>
            </a:r>
            <a:r>
              <a:rPr lang="fi-FI" dirty="0"/>
              <a:t>. pankki ei enää velkaa asiakkaalleen vaan sveitsiläiselle pankille</a:t>
            </a:r>
          </a:p>
          <a:p>
            <a:pPr lvl="3"/>
            <a:r>
              <a:rPr lang="fi-FI" dirty="0"/>
              <a:t>Sveitsiläisellä pankilla nyt aiempaa enemmän saamisia USA:sta ja velkoja uudelle asiakkaalle.</a:t>
            </a:r>
          </a:p>
          <a:p>
            <a:pPr lvl="3"/>
            <a:r>
              <a:rPr lang="fi-FI" dirty="0"/>
              <a:t>Sveitsiläisen pankin talletus Yhdysvalloissa hiukan kuin ”rahaperusta”; likviditeettiä asiakkaiden maksuliikennetarpeiden varalta.</a:t>
            </a:r>
          </a:p>
          <a:p>
            <a:pPr lvl="1"/>
            <a:r>
              <a:rPr lang="fi-FI" dirty="0"/>
              <a:t>Ulkomainen pankki myöntää luottoja =&gt; luotonlaajeneminen</a:t>
            </a:r>
          </a:p>
          <a:p>
            <a:pPr lvl="2"/>
            <a:r>
              <a:rPr lang="fi-FI" dirty="0"/>
              <a:t>Keskuspankilla ei ainakaan sääntelyvaltuuksia täysin ulkomaisiin pankkeihin</a:t>
            </a:r>
          </a:p>
          <a:p>
            <a:pPr lvl="2"/>
            <a:r>
              <a:rPr lang="fi-FI" dirty="0"/>
              <a:t>Joskus ulkomaan valuutan määräiset talletukset vapautettu vähimmäisvarantovelvoitteesta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204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0"/>
            <a:ext cx="7704667" cy="1981200"/>
          </a:xfrm>
        </p:spPr>
        <p:txBody>
          <a:bodyPr/>
          <a:lstStyle/>
          <a:p>
            <a:r>
              <a:rPr lang="fi-FI" dirty="0"/>
              <a:t>Joukkolainamarkkina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981200"/>
            <a:ext cx="7704667" cy="4018616"/>
          </a:xfrm>
        </p:spPr>
        <p:txBody>
          <a:bodyPr>
            <a:normAutofit fontScale="85000" lnSpcReduction="20000"/>
          </a:bodyPr>
          <a:lstStyle/>
          <a:p>
            <a:r>
              <a:rPr lang="fi-FI" sz="3600" dirty="0"/>
              <a:t>Joukkolaina: alkup. maturiteetti enemmän kuin vuosi</a:t>
            </a:r>
          </a:p>
          <a:p>
            <a:pPr lvl="1"/>
            <a:r>
              <a:rPr lang="fi-FI" sz="3600" dirty="0"/>
              <a:t>Voi olla jopa ”ikuinen”; maksetaan pelkkää korkoa, ei lyhennetä koskaan (konsoli)</a:t>
            </a:r>
          </a:p>
          <a:p>
            <a:r>
              <a:rPr lang="fi-FI" sz="3600" dirty="0"/>
              <a:t>Tavallisin tyyppi: ”</a:t>
            </a:r>
            <a:r>
              <a:rPr lang="fi-FI" sz="3600" dirty="0" err="1"/>
              <a:t>bullet</a:t>
            </a:r>
            <a:r>
              <a:rPr lang="fi-FI" sz="3600" dirty="0"/>
              <a:t> </a:t>
            </a:r>
            <a:r>
              <a:rPr lang="fi-FI" sz="3600" dirty="0" err="1"/>
              <a:t>bond</a:t>
            </a:r>
            <a:r>
              <a:rPr lang="fi-FI" sz="3600" dirty="0"/>
              <a:t>”</a:t>
            </a:r>
          </a:p>
          <a:p>
            <a:pPr lvl="1"/>
            <a:r>
              <a:rPr lang="fi-FI" sz="3600" dirty="0"/>
              <a:t>Maksetaan pääoma kerralla, sitä ennen vain korkoa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21</a:t>
            </a:fld>
            <a:endParaRPr lang="fi-FI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5616" y="-387424"/>
            <a:ext cx="7704667" cy="1981200"/>
          </a:xfrm>
        </p:spPr>
        <p:txBody>
          <a:bodyPr/>
          <a:lstStyle/>
          <a:p>
            <a:r>
              <a:rPr lang="fi-FI" dirty="0"/>
              <a:t>Joukkolainamarkkina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340768"/>
            <a:ext cx="8161867" cy="5400600"/>
          </a:xfrm>
        </p:spPr>
        <p:txBody>
          <a:bodyPr>
            <a:normAutofit fontScale="55000" lnSpcReduction="20000"/>
          </a:bodyPr>
          <a:lstStyle/>
          <a:p>
            <a:r>
              <a:rPr lang="fi-FI" sz="3600" dirty="0"/>
              <a:t>Maksetaan ”kuponkikorkoa”</a:t>
            </a:r>
          </a:p>
          <a:p>
            <a:pPr lvl="1"/>
            <a:r>
              <a:rPr lang="fi-FI" sz="3600" dirty="0"/>
              <a:t>Koronmaksu Manner-Euroopassa (ml Suomi) yleensä vuosittain, anglosaksisissa maissa useammin, jopa neljästi vuodessa)</a:t>
            </a:r>
          </a:p>
          <a:p>
            <a:pPr lvl="1"/>
            <a:r>
              <a:rPr lang="fi-FI" sz="3600" dirty="0"/>
              <a:t>Vastaa liikkeeseen laskun ajankohdan vallitsevaa korkotasoa, mutta on harvoin tarkalleen se =&gt; </a:t>
            </a:r>
            <a:r>
              <a:rPr lang="fi-FI" sz="3600" dirty="0" err="1"/>
              <a:t>emissiokursi</a:t>
            </a:r>
            <a:r>
              <a:rPr lang="fi-FI" sz="3600" dirty="0"/>
              <a:t> ja nimellisarvo poikkeavat usein.</a:t>
            </a:r>
          </a:p>
          <a:p>
            <a:pPr lvl="1"/>
            <a:r>
              <a:rPr lang="fi-FI" sz="3600" dirty="0"/>
              <a:t>Kuponkikorko usein näkyvästi esillä paperiin viitattaessa</a:t>
            </a:r>
          </a:p>
          <a:p>
            <a:pPr lvl="1"/>
            <a:r>
              <a:rPr lang="fi-FI" sz="3600" dirty="0"/>
              <a:t>Liikkeeseenlaskuhinta voi poiketa nimellisarvosta </a:t>
            </a:r>
          </a:p>
          <a:p>
            <a:pPr lvl="1">
              <a:buFont typeface="Symbol"/>
              <a:buChar char="Þ"/>
            </a:pPr>
            <a:r>
              <a:rPr lang="fi-FI" sz="3600" dirty="0"/>
              <a:t>Efektiivinen korkotuotto yleensä poikkeaa hieman kuponkikorosta</a:t>
            </a:r>
          </a:p>
          <a:p>
            <a:pPr lvl="1"/>
            <a:r>
              <a:rPr lang="fi-FI" sz="3600" dirty="0"/>
              <a:t>Efektiivinen korkotuotto ja kuponkikorkotuotto poikkeavat melko paljon toisistaan, jos laina ostetaan jälkimarkkinoilta tilanteessa, jossa korot voimakkaasti muuttuneet. </a:t>
            </a:r>
          </a:p>
          <a:p>
            <a:r>
              <a:rPr lang="fi-FI" sz="3600" dirty="0" err="1"/>
              <a:t>Strip</a:t>
            </a:r>
            <a:r>
              <a:rPr lang="fi-FI" sz="3600" dirty="0"/>
              <a:t>: aletaan käydä kauppaa erikseen ”kupongeilla” ja pääomalla, erotetaan toisistaan</a:t>
            </a:r>
          </a:p>
          <a:p>
            <a:pPr lvl="1"/>
            <a:r>
              <a:rPr lang="fi-FI" sz="3600" dirty="0"/>
              <a:t>Esim. kymmenen vuoden obligaatiosta saadaan 11 ”</a:t>
            </a:r>
            <a:r>
              <a:rPr lang="fi-FI" sz="3600" dirty="0" err="1"/>
              <a:t>strippiä</a:t>
            </a:r>
            <a:r>
              <a:rPr lang="fi-FI" sz="3600" dirty="0"/>
              <a:t>”</a:t>
            </a:r>
          </a:p>
          <a:p>
            <a:pPr lvl="2"/>
            <a:r>
              <a:rPr lang="fi-FI" sz="3600" dirty="0"/>
              <a:t>Verotetaan luovutusvoittona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3130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5616" y="-17512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Sijoittajan ottamat riskit joukkolainamarkkinoilla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53149" y="1839687"/>
            <a:ext cx="8229600" cy="4392488"/>
          </a:xfrm>
        </p:spPr>
        <p:txBody>
          <a:bodyPr>
            <a:normAutofit lnSpcReduction="10000"/>
          </a:bodyPr>
          <a:lstStyle/>
          <a:p>
            <a:r>
              <a:rPr lang="fi-FI" dirty="0"/>
              <a:t>Luottotappioriski</a:t>
            </a:r>
          </a:p>
          <a:p>
            <a:pPr lvl="1"/>
            <a:r>
              <a:rPr lang="fi-FI" dirty="0"/>
              <a:t>Jopa valtiot jättäneet velkoja maksamatta</a:t>
            </a:r>
          </a:p>
          <a:p>
            <a:pPr lvl="2"/>
            <a:r>
              <a:rPr lang="fi-FI" dirty="0"/>
              <a:t>Usein liittynyt poliittisiin mullistuksiin – Tsaarin Venäjän obligaatioita yhä liikkeellä</a:t>
            </a:r>
          </a:p>
          <a:p>
            <a:pPr lvl="2"/>
            <a:r>
              <a:rPr lang="fi-FI" dirty="0"/>
              <a:t>Maksukyvyttömyystapauksia ilman sotia ja vallankumouksia  – Argentiina, Venäjä 1998, Kreikka</a:t>
            </a:r>
          </a:p>
          <a:p>
            <a:pPr lvl="1"/>
            <a:r>
              <a:rPr lang="fi-FI" dirty="0"/>
              <a:t>Yritysten vararikot eivät edes tavattomia</a:t>
            </a:r>
          </a:p>
          <a:p>
            <a:r>
              <a:rPr lang="fi-FI" dirty="0"/>
              <a:t>Korkojen vaihtelusta aiheutuvat riskit</a:t>
            </a:r>
          </a:p>
          <a:p>
            <a:pPr lvl="1"/>
            <a:r>
              <a:rPr lang="fi-FI" dirty="0"/>
              <a:t>Jälleensijoitusriski – epävarmaa, millä tuotolla korot ja pääoman voi sijoittaa uudelleen</a:t>
            </a:r>
          </a:p>
          <a:p>
            <a:pPr lvl="1"/>
            <a:r>
              <a:rPr lang="fi-FI" dirty="0"/>
              <a:t>Pääomariski – epävarmaa, millä hinnalla paperin voi myydä eteenpäin, vaikka luottoriskiä ei olisikaan (muistakaa duraatio!)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23</a:t>
            </a:fld>
            <a:endParaRPr lang="fi-FI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Sijoittajan ottamat riskit joukkolainamarkkinoilla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19666" y="1619671"/>
            <a:ext cx="8229600" cy="4781128"/>
          </a:xfrm>
        </p:spPr>
        <p:txBody>
          <a:bodyPr>
            <a:normAutofit/>
          </a:bodyPr>
          <a:lstStyle/>
          <a:p>
            <a:r>
              <a:rPr lang="fi-FI" dirty="0"/>
              <a:t>Inflaatioriski – negatiivinen reaalikorko ollut historiassa melko tavallinen</a:t>
            </a:r>
          </a:p>
          <a:p>
            <a:pPr lvl="2"/>
            <a:r>
              <a:rPr lang="fi-FI" dirty="0"/>
              <a:t>Olemassa inflaatioindeksoituja lainoja, mutta onko inflaatio kaikille sama?</a:t>
            </a:r>
          </a:p>
          <a:p>
            <a:pPr lvl="2"/>
            <a:r>
              <a:rPr lang="fi-FI" dirty="0"/>
              <a:t>Esim. suomalainen </a:t>
            </a:r>
            <a:r>
              <a:rPr lang="fi-FI" dirty="0" err="1"/>
              <a:t>TEL-yhtiö</a:t>
            </a:r>
            <a:r>
              <a:rPr lang="fi-FI" dirty="0"/>
              <a:t>: relevantti hintaindeksi = </a:t>
            </a:r>
            <a:r>
              <a:rPr lang="fi-FI" dirty="0" err="1"/>
              <a:t>TEL-indeksi</a:t>
            </a:r>
            <a:r>
              <a:rPr lang="fi-FI" dirty="0"/>
              <a:t>?</a:t>
            </a:r>
          </a:p>
          <a:p>
            <a:r>
              <a:rPr lang="fi-FI" dirty="0"/>
              <a:t>Lisäksi kauppaa käytäessä selvitykseen voi liittyä riskejä</a:t>
            </a:r>
          </a:p>
          <a:p>
            <a:pPr lvl="1"/>
            <a:r>
              <a:rPr lang="fi-FI" dirty="0"/>
              <a:t>Kauppa sovittu, vastapuoli tekee konkurssin ennen selvitystä =&gt; kauppa jää toteutumatta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537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5616" y="0"/>
            <a:ext cx="7704667" cy="1981200"/>
          </a:xfrm>
        </p:spPr>
        <p:txBody>
          <a:bodyPr/>
          <a:lstStyle/>
          <a:p>
            <a:r>
              <a:rPr lang="fi-FI" dirty="0"/>
              <a:t>Liikkeeseen lasku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556792"/>
            <a:ext cx="7704667" cy="4844007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Valtion lainojen liikkeeseen lasku monissa maissa keskuspankin tehtäviä </a:t>
            </a:r>
          </a:p>
          <a:p>
            <a:r>
              <a:rPr lang="fi-FI" dirty="0"/>
              <a:t>Valtion lainojen myynti yleensä jonkinlaisessa huutokaupassa</a:t>
            </a:r>
          </a:p>
          <a:p>
            <a:pPr lvl="1"/>
            <a:r>
              <a:rPr lang="fi-FI" dirty="0"/>
              <a:t>Koko määrä myydään, toteutuva korko pystytään suunnilleen arvaamaan etukäteen</a:t>
            </a:r>
          </a:p>
          <a:p>
            <a:pPr lvl="1"/>
            <a:r>
              <a:rPr lang="fi-FI" dirty="0"/>
              <a:t>Voidaan myydä myös vain osa, jos tarjoukset liian vähäisiä</a:t>
            </a:r>
          </a:p>
          <a:p>
            <a:pPr lvl="1"/>
            <a:r>
              <a:rPr lang="fi-FI" dirty="0"/>
              <a:t>Tavallinen järjestely: kaikki saavat alimmalla hyväksytyllä hinnalla</a:t>
            </a:r>
          </a:p>
          <a:p>
            <a:r>
              <a:rPr lang="fi-FI" dirty="0"/>
              <a:t>Valtion lainojen huutokauppoihin saavat usein osallistua vain tietyt tahot, joilla vastaavasti velvoitteita jälkimarkkinan ylläpitämisestä (markkinatakaajat)</a:t>
            </a:r>
          </a:p>
          <a:p>
            <a:r>
              <a:rPr lang="fi-FI" dirty="0"/>
              <a:t>Etenkin yritysten joukkolainat: järjestäjäpankki sopii sijoittamisesta kiinnostuneiden asiakkaittensa kanssa kahdenvälisesti</a:t>
            </a:r>
          </a:p>
          <a:p>
            <a:r>
              <a:rPr lang="fi-FI" dirty="0"/>
              <a:t>Etenkin pienemmät lainat: järjestäjä ostaa joukkovelkakirjat (tai suurimman osan niistä) ja alkaa myydä edelleen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25</a:t>
            </a:fld>
            <a:endParaRPr lang="fi-FI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5616" y="-55746"/>
            <a:ext cx="7704667" cy="1981200"/>
          </a:xfrm>
        </p:spPr>
        <p:txBody>
          <a:bodyPr/>
          <a:lstStyle/>
          <a:p>
            <a:r>
              <a:rPr lang="fi-FI" dirty="0"/>
              <a:t>Valtion obligaatiot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556792"/>
            <a:ext cx="7838150" cy="4824536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Kehittyneiden maiden obligaatioita pidetään yleensä kaikkein luotettavimpina sijoituskohteina</a:t>
            </a:r>
          </a:p>
          <a:p>
            <a:pPr lvl="1"/>
            <a:r>
              <a:rPr lang="fi-FI" dirty="0"/>
              <a:t>Tai ainakin pidettiin vuoteen 2010 saakka…</a:t>
            </a:r>
          </a:p>
          <a:p>
            <a:pPr lvl="1"/>
            <a:r>
              <a:rPr lang="fi-FI" dirty="0"/>
              <a:t>Verotusoikeus</a:t>
            </a:r>
          </a:p>
          <a:p>
            <a:pPr lvl="1"/>
            <a:r>
              <a:rPr lang="fi-FI" dirty="0"/>
              <a:t>Mutta: inflaatioriski</a:t>
            </a:r>
          </a:p>
          <a:p>
            <a:r>
              <a:rPr lang="fi-FI" dirty="0"/>
              <a:t>Kehittyneiden maiden obligaatioista suurin osa kotivaluutassa ja kotimaan lainsäädännön alaisia</a:t>
            </a:r>
          </a:p>
          <a:p>
            <a:r>
              <a:rPr lang="fi-FI" dirty="0"/>
              <a:t>Usein käytetty pitkien korkojen viitearvona</a:t>
            </a:r>
          </a:p>
          <a:p>
            <a:r>
              <a:rPr lang="fi-FI" dirty="0"/>
              <a:t>Nimiä liikkeeseenlaskijan mukaan (</a:t>
            </a:r>
            <a:r>
              <a:rPr lang="fi-FI" dirty="0" err="1"/>
              <a:t>bund</a:t>
            </a:r>
            <a:r>
              <a:rPr lang="fi-FI" dirty="0"/>
              <a:t>, </a:t>
            </a:r>
            <a:r>
              <a:rPr lang="fi-FI" dirty="0" err="1"/>
              <a:t>gilt</a:t>
            </a:r>
            <a:r>
              <a:rPr lang="fi-FI" dirty="0"/>
              <a:t>…)</a:t>
            </a:r>
          </a:p>
          <a:p>
            <a:r>
              <a:rPr lang="fi-FI" dirty="0"/>
              <a:t>Markkina kasvanut valtioiden velkaantumisen vuoksi</a:t>
            </a:r>
          </a:p>
          <a:p>
            <a:r>
              <a:rPr lang="fi-FI" dirty="0"/>
              <a:t>Valtion olisi teoriassa mahdollista vain kylmästi jättää velka maksamatta ilman erityistä syytä</a:t>
            </a:r>
          </a:p>
          <a:p>
            <a:pPr lvl="1"/>
            <a:r>
              <a:rPr lang="fi-FI" dirty="0"/>
              <a:t>Ei tapahtunut juuri koskaan, maineriski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26</a:t>
            </a:fld>
            <a:endParaRPr lang="fi-FI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0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Valtionvelan uudelleenjärjestelyt / maksamatta jättämiset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149" y="191929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Ei konkurssimenettelyä valtioille</a:t>
            </a:r>
          </a:p>
          <a:p>
            <a:r>
              <a:rPr lang="fi-FI" dirty="0"/>
              <a:t>Maksamatta jättämisiä eniten kehitysmaiden tapauksessa</a:t>
            </a:r>
          </a:p>
          <a:p>
            <a:r>
              <a:rPr lang="fi-FI" dirty="0"/>
              <a:t>Usein kehitysmaiden joukkolainat lasketaan liikkeeseen dollarimääräisinä Yhdysvalloissa =&gt; New Yorkin lainsäädännön alaisia</a:t>
            </a:r>
          </a:p>
          <a:p>
            <a:pPr lvl="1"/>
            <a:r>
              <a:rPr lang="fi-FI" dirty="0"/>
              <a:t>Näissä lainoissa usein sopimusehtoja, joiden mukaan velkojien enemmistö voi sopia uudelleenjärjestelyistä siten, että sopimus sitoo vähemmistöosakkaitakin. (</a:t>
            </a:r>
            <a:r>
              <a:rPr lang="fi-FI" dirty="0" err="1"/>
              <a:t>Collective</a:t>
            </a:r>
            <a:r>
              <a:rPr lang="fi-FI" dirty="0"/>
              <a:t> Action </a:t>
            </a:r>
            <a:r>
              <a:rPr lang="fi-FI" dirty="0" err="1"/>
              <a:t>Clause</a:t>
            </a:r>
            <a:r>
              <a:rPr lang="fi-FI" dirty="0"/>
              <a:t>)</a:t>
            </a:r>
          </a:p>
          <a:p>
            <a:r>
              <a:rPr lang="fi-FI" dirty="0"/>
              <a:t>Havainto: jos valtio jättää velkansa maksamatta ns. velkajärjestelyllä, se alkaa saada uutta lainaa markkinoilta yllättävän pian, mutta ”sakkokorolla”.</a:t>
            </a:r>
          </a:p>
          <a:p>
            <a:pPr lvl="1"/>
            <a:r>
              <a:rPr lang="fi-FI" dirty="0"/>
              <a:t>Vanhan velan mitätöinti =&gt; pienempi velkakuorma =&gt; paremmat mahdollisuudet hoitaa uusi velka kunnialla</a:t>
            </a:r>
          </a:p>
          <a:p>
            <a:pPr lvl="1"/>
            <a:r>
              <a:rPr lang="fi-FI" dirty="0"/>
              <a:t>Sakkokorkoa joutuu maksamaan vuosikymmeniä – maine ei palaudu kahdessakaan ihmissukupolvessa!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27</a:t>
            </a:fld>
            <a:endParaRPr lang="fi-FI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1143000"/>
          </a:xfrm>
        </p:spPr>
        <p:txBody>
          <a:bodyPr/>
          <a:lstStyle/>
          <a:p>
            <a:r>
              <a:rPr lang="fi-FI" dirty="0"/>
              <a:t>Suomen valtion sarjaobligaatiot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9592" y="1124744"/>
            <a:ext cx="8106072" cy="5472608"/>
          </a:xfrm>
        </p:spPr>
        <p:txBody>
          <a:bodyPr>
            <a:noAutofit/>
          </a:bodyPr>
          <a:lstStyle/>
          <a:p>
            <a:r>
              <a:rPr lang="fi-FI" dirty="0"/>
              <a:t>Obligaatioista tärkeimpiä </a:t>
            </a:r>
          </a:p>
          <a:p>
            <a:r>
              <a:rPr lang="fi-FI" dirty="0"/>
              <a:t>Suunnilleen nykyisen kaltainen suursijoittajille suunnattu velanotto aloitettiin 1992 laman vuoksi</a:t>
            </a:r>
          </a:p>
          <a:p>
            <a:pPr lvl="2"/>
            <a:r>
              <a:rPr lang="fi-FI" sz="2400" dirty="0"/>
              <a:t>Aiemmin ei tarvetta, koska ei juuri valtionvelkaa</a:t>
            </a:r>
          </a:p>
          <a:p>
            <a:r>
              <a:rPr lang="fi-FI" dirty="0"/>
              <a:t>Toukokuussa 2024 lopussa liikkeellä  139 </a:t>
            </a:r>
            <a:r>
              <a:rPr lang="fi-FI" dirty="0" err="1"/>
              <a:t>mrd</a:t>
            </a:r>
            <a:r>
              <a:rPr lang="fi-FI" dirty="0"/>
              <a:t> €; valtaosa valtion velasta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28</a:t>
            </a:fld>
            <a:endParaRPr lang="fi-FI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143000"/>
          </a:xfrm>
        </p:spPr>
        <p:txBody>
          <a:bodyPr/>
          <a:lstStyle/>
          <a:p>
            <a:r>
              <a:rPr lang="fi-FI" dirty="0"/>
              <a:t>Suomen valtion sarjaobligaatiot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79548" y="1484784"/>
            <a:ext cx="7643192" cy="4824536"/>
          </a:xfrm>
        </p:spPr>
        <p:txBody>
          <a:bodyPr>
            <a:noAutofit/>
          </a:bodyPr>
          <a:lstStyle/>
          <a:p>
            <a:r>
              <a:rPr lang="fi-FI" sz="2000" dirty="0"/>
              <a:t>Suunnilleen joka vuosi jokin lain tulee </a:t>
            </a:r>
            <a:r>
              <a:rPr lang="fi-FI" sz="2000" dirty="0" err="1"/>
              <a:t>maturitettiinsa</a:t>
            </a:r>
            <a:r>
              <a:rPr lang="fi-FI" sz="2000" dirty="0"/>
              <a:t>.</a:t>
            </a:r>
          </a:p>
          <a:p>
            <a:r>
              <a:rPr lang="fi-FI" sz="2000" dirty="0"/>
              <a:t>Ei liian monta erilaista lainaa liikkeellä =&gt; enemmän likviditeettiä yhteen lainaan =&gt; houkuttelevampi sijoittajille =&gt; valtio saa lainaa alemmalla korolla</a:t>
            </a:r>
          </a:p>
          <a:p>
            <a:r>
              <a:rPr lang="fi-FI" sz="2000" dirty="0"/>
              <a:t>Yhdenlaista sarjaobligaatiota liikkeellä 3 – 7 </a:t>
            </a:r>
            <a:r>
              <a:rPr lang="fi-FI" sz="2000" dirty="0" err="1"/>
              <a:t>mrd</a:t>
            </a:r>
            <a:r>
              <a:rPr lang="fi-FI" sz="2000" dirty="0"/>
              <a:t> €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5761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797" y="-7987"/>
            <a:ext cx="7704667" cy="1981200"/>
          </a:xfrm>
        </p:spPr>
        <p:txBody>
          <a:bodyPr/>
          <a:lstStyle/>
          <a:p>
            <a:r>
              <a:rPr lang="fi-FI" dirty="0"/>
              <a:t>Rahamarkkinat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52736" y="1998762"/>
            <a:ext cx="8291264" cy="4905182"/>
          </a:xfrm>
        </p:spPr>
        <p:txBody>
          <a:bodyPr>
            <a:normAutofit/>
          </a:bodyPr>
          <a:lstStyle/>
          <a:p>
            <a:r>
              <a:rPr lang="fi-FI" dirty="0"/>
              <a:t>Osapuolina ennen kaikkea pankkeja, jotka lainaavat toisilleen keskuspankkirahaa</a:t>
            </a:r>
          </a:p>
          <a:p>
            <a:pPr lvl="1"/>
            <a:r>
              <a:rPr lang="fi-FI" dirty="0"/>
              <a:t>Pankkien raha = keskuspankkiraha!</a:t>
            </a:r>
          </a:p>
          <a:p>
            <a:pPr lvl="1"/>
            <a:r>
              <a:rPr lang="fi-FI" dirty="0"/>
              <a:t>Pankit myöntävät toinen toisilleen lyhytaikaisia lainoja</a:t>
            </a:r>
          </a:p>
          <a:p>
            <a:pPr lvl="2"/>
            <a:r>
              <a:rPr lang="fi-FI" dirty="0"/>
              <a:t>Keskuspankkirahan määrä yhteensä laskien sopiva, mutta voi olla jakautunut ”väärin” =&gt; lainataan sille, jolla tarvetta</a:t>
            </a:r>
          </a:p>
          <a:p>
            <a:pPr lvl="2"/>
            <a:r>
              <a:rPr lang="fi-FI" dirty="0"/>
              <a:t>Yleensä ei lainata seteleitä eikä talletuksia kolmannessa pankissa.</a:t>
            </a:r>
          </a:p>
          <a:p>
            <a:pPr lvl="1"/>
            <a:r>
              <a:rPr lang="fi-FI" dirty="0"/>
              <a:t>Yksittäinen pankki voi laskea merkittävän osan rahoitustarpeistaan rahamarkkinoiden varaan.</a:t>
            </a:r>
          </a:p>
          <a:p>
            <a:pPr lvl="1"/>
            <a:r>
              <a:rPr lang="fi-FI" dirty="0"/>
              <a:t>Pankkijärjestelmä ei saa lisää keskuspankkirahaa rahamarkkinoilla (ellei keskuspankista lainaamista lasketa osaksi rahamarkkinoita)</a:t>
            </a:r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3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44591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8379C-FB98-4A8D-99F7-EA115211A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043" y="0"/>
            <a:ext cx="7704667" cy="1981200"/>
          </a:xfrm>
        </p:spPr>
        <p:txBody>
          <a:bodyPr/>
          <a:lstStyle/>
          <a:p>
            <a:r>
              <a:rPr lang="en-GB" dirty="0" err="1"/>
              <a:t>Suomen</a:t>
            </a:r>
            <a:r>
              <a:rPr lang="en-GB" dirty="0"/>
              <a:t> </a:t>
            </a:r>
            <a:r>
              <a:rPr lang="en-GB" dirty="0" err="1"/>
              <a:t>valtion</a:t>
            </a:r>
            <a:r>
              <a:rPr lang="en-GB" dirty="0"/>
              <a:t> </a:t>
            </a:r>
            <a:r>
              <a:rPr lang="en-GB" dirty="0" err="1"/>
              <a:t>obligaatiot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23719-D914-4199-9B40-C63B11431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576" y="1629265"/>
            <a:ext cx="8229600" cy="4637112"/>
          </a:xfrm>
        </p:spPr>
        <p:txBody>
          <a:bodyPr/>
          <a:lstStyle/>
          <a:p>
            <a:r>
              <a:rPr lang="fi-FI" sz="2800" dirty="0"/>
              <a:t>Viitelaina = sarjaobligaatio, jolle jotkut pankit ovat sitoutuneet ylläpitämään jälkimarkkinaa</a:t>
            </a:r>
          </a:p>
          <a:p>
            <a:pPr lvl="1"/>
            <a:r>
              <a:rPr lang="fi-FI" dirty="0"/>
              <a:t>MTS  </a:t>
            </a:r>
            <a:r>
              <a:rPr lang="fi-FI" dirty="0" err="1"/>
              <a:t>Associated</a:t>
            </a:r>
            <a:r>
              <a:rPr lang="fi-FI" dirty="0"/>
              <a:t> Markets SA (Belgia); MTS Finland </a:t>
            </a:r>
          </a:p>
          <a:p>
            <a:pPr lvl="1"/>
            <a:r>
              <a:rPr lang="fi-FI" dirty="0"/>
              <a:t>Markkinatakaajan velvollisuutena antaa pyydettäessä osto- ja myyntinoteerauksia kullekin viitelainalle</a:t>
            </a:r>
          </a:p>
          <a:p>
            <a:pPr lvl="1"/>
            <a:r>
              <a:rPr lang="fi-FI" dirty="0"/>
              <a:t>Minimikauppaerä 5 </a:t>
            </a:r>
            <a:r>
              <a:rPr lang="fi-FI" dirty="0" err="1"/>
              <a:t>milj</a:t>
            </a:r>
            <a:r>
              <a:rPr lang="fi-FI" dirty="0"/>
              <a:t> €</a:t>
            </a:r>
          </a:p>
          <a:p>
            <a:r>
              <a:rPr lang="fi-FI" sz="2800" dirty="0"/>
              <a:t>Lisäksi piensijoittajille suunnattuja tuotto-obligaatioita ja muissa valuutoissa otettuja lainoja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42F65-99A7-40C3-88E7-3C6417E06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FA014-1A51-40AD-A0C7-0C7868F3E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8986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5616" y="35446"/>
            <a:ext cx="7704667" cy="1981200"/>
          </a:xfrm>
        </p:spPr>
        <p:txBody>
          <a:bodyPr/>
          <a:lstStyle/>
          <a:p>
            <a:r>
              <a:rPr lang="fi-FI" dirty="0"/>
              <a:t>Rahoituslaitosten joukkovelkakirjat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55576" y="1764772"/>
            <a:ext cx="8229600" cy="4525963"/>
          </a:xfrm>
        </p:spPr>
        <p:txBody>
          <a:bodyPr>
            <a:normAutofit/>
          </a:bodyPr>
          <a:lstStyle/>
          <a:p>
            <a:r>
              <a:rPr lang="fi-FI" dirty="0"/>
              <a:t>Tavallisten pankkien joukkolainat yleensä melko lyhytaikaisia</a:t>
            </a:r>
          </a:p>
          <a:p>
            <a:r>
              <a:rPr lang="fi-FI" dirty="0"/>
              <a:t>Kiinnitysluottopankkien lainat usein pitempiä</a:t>
            </a:r>
          </a:p>
          <a:p>
            <a:pPr lvl="1"/>
            <a:r>
              <a:rPr lang="fi-FI" dirty="0"/>
              <a:t>Suomessa pieni lainakanta, ei juuri kiinnitysluottopankkitoimintaa</a:t>
            </a:r>
          </a:p>
          <a:p>
            <a:r>
              <a:rPr lang="fi-FI" dirty="0"/>
              <a:t>Suomalaisten rahalaitosten liikkeeseen laskemat noin 139 </a:t>
            </a:r>
            <a:r>
              <a:rPr lang="fi-FI" dirty="0" err="1"/>
              <a:t>mrd</a:t>
            </a:r>
            <a:r>
              <a:rPr lang="fi-FI" dirty="0"/>
              <a:t> (</a:t>
            </a:r>
            <a:r>
              <a:rPr lang="fi-FI" dirty="0" err="1"/>
              <a:t>maalisk</a:t>
            </a:r>
            <a:r>
              <a:rPr lang="fi-FI" dirty="0"/>
              <a:t> 2024, valtaosa ulkomailla liikkeeseen laskettuja)</a:t>
            </a:r>
          </a:p>
          <a:p>
            <a:pPr lvl="1"/>
            <a:r>
              <a:rPr lang="fi-FI" dirty="0"/>
              <a:t>Valtaosa talletuspankkien lainoja</a:t>
            </a:r>
          </a:p>
          <a:p>
            <a:pPr lvl="1"/>
            <a:r>
              <a:rPr lang="fi-FI" dirty="0"/>
              <a:t>Lisäksi mm. Kuntarahoitus, jonka rahoituksesta iso osa ulkomailta </a:t>
            </a:r>
          </a:p>
          <a:p>
            <a:pPr lvl="2"/>
            <a:r>
              <a:rPr lang="fi-FI" dirty="0"/>
              <a:t>Kunnat laskevat omissa nimissään melko vähän lainoja Suomessa, kanta noin 1 </a:t>
            </a:r>
            <a:r>
              <a:rPr lang="fi-FI" dirty="0" err="1"/>
              <a:t>mrd</a:t>
            </a:r>
            <a:r>
              <a:rPr lang="fi-FI" dirty="0"/>
              <a:t> €; markkinarahoitus Kuntarahoituksen kautta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31</a:t>
            </a:fld>
            <a:endParaRPr lang="fi-FI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9592" y="0"/>
            <a:ext cx="7704667" cy="1981200"/>
          </a:xfrm>
        </p:spPr>
        <p:txBody>
          <a:bodyPr/>
          <a:lstStyle/>
          <a:p>
            <a:r>
              <a:rPr lang="fi-FI" dirty="0"/>
              <a:t>Yritysten joukkovelkakirjat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9592" y="1447801"/>
            <a:ext cx="7992888" cy="4938712"/>
          </a:xfrm>
        </p:spPr>
        <p:txBody>
          <a:bodyPr>
            <a:normAutofit/>
          </a:bodyPr>
          <a:lstStyle/>
          <a:p>
            <a:r>
              <a:rPr lang="fi-FI" dirty="0"/>
              <a:t>Hyvin monenlaisia erikoisehtoja</a:t>
            </a:r>
          </a:p>
          <a:p>
            <a:pPr lvl="1"/>
            <a:r>
              <a:rPr lang="fi-FI" dirty="0"/>
              <a:t>Liikkeeseen laskija voi valita takaisinmaksupäivistä, sijoittajalla oikeus vaatia pääoma takaisin aiemmin…</a:t>
            </a:r>
          </a:p>
          <a:p>
            <a:pPr lvl="1"/>
            <a:r>
              <a:rPr lang="fi-FI" dirty="0"/>
              <a:t>Suomessa ei aivan näin laajaa kirjoa</a:t>
            </a:r>
          </a:p>
          <a:p>
            <a:r>
              <a:rPr lang="fi-FI" dirty="0"/>
              <a:t>Erityisen tavallisia Yhdysvalloissa, Euroopassa vähemmän</a:t>
            </a:r>
          </a:p>
          <a:p>
            <a:pPr lvl="1"/>
            <a:r>
              <a:rPr lang="fi-FI" dirty="0"/>
              <a:t>Ranskassa tosin melko tavallisia</a:t>
            </a:r>
          </a:p>
          <a:p>
            <a:r>
              <a:rPr lang="fi-FI" dirty="0"/>
              <a:t>Suomessa hyvin suuri osa jälkimarkkinakaupasta </a:t>
            </a:r>
            <a:r>
              <a:rPr lang="fi-FI" dirty="0" err="1"/>
              <a:t>OTC-kauppaa</a:t>
            </a:r>
            <a:r>
              <a:rPr lang="fi-FI" dirty="0"/>
              <a:t>  =&gt; volyymi ja toteutuneet korot heikosti tilastoitua</a:t>
            </a:r>
          </a:p>
          <a:p>
            <a:pPr lvl="1"/>
            <a:r>
              <a:rPr lang="fi-FI" dirty="0"/>
              <a:t>Usein muodollinen pörssilistaus, mutta kauppa pörssissä vähäistä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32</a:t>
            </a:fld>
            <a:endParaRPr lang="fi-FI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259632" y="-99392"/>
            <a:ext cx="7704667" cy="1981200"/>
          </a:xfrm>
        </p:spPr>
        <p:txBody>
          <a:bodyPr/>
          <a:lstStyle/>
          <a:p>
            <a:r>
              <a:rPr lang="fi-FI" dirty="0"/>
              <a:t>Yritysten joukkovelkakirjat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90675" y="1509661"/>
            <a:ext cx="8363272" cy="4938712"/>
          </a:xfrm>
        </p:spPr>
        <p:txBody>
          <a:bodyPr>
            <a:normAutofit/>
          </a:bodyPr>
          <a:lstStyle/>
          <a:p>
            <a:r>
              <a:rPr lang="fi-FI" dirty="0"/>
              <a:t>Kannat tiedetään; 29 </a:t>
            </a:r>
            <a:r>
              <a:rPr lang="fi-FI" dirty="0" err="1"/>
              <a:t>mrd</a:t>
            </a:r>
            <a:r>
              <a:rPr lang="fi-FI" dirty="0"/>
              <a:t> (maaliskuu 2024, suomalaisten liikkeeseen laskemat)</a:t>
            </a:r>
          </a:p>
          <a:p>
            <a:r>
              <a:rPr lang="fi-FI" dirty="0"/>
              <a:t>Keskeinen ongelma yrityksen kannalta: joustamattomuus</a:t>
            </a:r>
          </a:p>
          <a:p>
            <a:pPr lvl="1"/>
            <a:r>
              <a:rPr lang="fi-FI" dirty="0"/>
              <a:t>Kun kerran laskettu liikkeeseen, sijoittajien kanssa ei voi enää sopia mistään</a:t>
            </a:r>
          </a:p>
          <a:p>
            <a:pPr lvl="1"/>
            <a:r>
              <a:rPr lang="fi-FI" dirty="0"/>
              <a:t>Pankin tai pankkien muodostaman lainasyndikaatin kanssa voisi yrittää sopia maturiteetin, viitekoron tms. vaihtamisesta</a:t>
            </a:r>
          </a:p>
          <a:p>
            <a:r>
              <a:rPr lang="fi-FI" dirty="0" err="1"/>
              <a:t>Huom</a:t>
            </a:r>
            <a:r>
              <a:rPr lang="fi-FI" dirty="0"/>
              <a:t>! Anglosaksinen ”</a:t>
            </a:r>
            <a:r>
              <a:rPr lang="fi-FI" dirty="0" err="1"/>
              <a:t>debenture</a:t>
            </a:r>
            <a:r>
              <a:rPr lang="fi-FI" dirty="0"/>
              <a:t>” ei ole sama kuin suomen ”debentuuri”</a:t>
            </a:r>
          </a:p>
          <a:p>
            <a:pPr lvl="1"/>
            <a:r>
              <a:rPr lang="fi-FI" dirty="0" err="1"/>
              <a:t>Debenture</a:t>
            </a:r>
            <a:r>
              <a:rPr lang="fi-FI" dirty="0"/>
              <a:t> = joukkolaina, jonka vakuutena ainakin osa yrityksen varoista</a:t>
            </a:r>
          </a:p>
          <a:p>
            <a:pPr lvl="1"/>
            <a:r>
              <a:rPr lang="fi-FI" dirty="0"/>
              <a:t>Suom. Debentuuri = joukkolaina, jolla EI ole vakuutta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9831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-72355"/>
            <a:ext cx="7704667" cy="1981200"/>
          </a:xfrm>
        </p:spPr>
        <p:txBody>
          <a:bodyPr/>
          <a:lstStyle/>
          <a:p>
            <a:r>
              <a:rPr lang="fi-FI" dirty="0"/>
              <a:t>Luottoluokituslaitokset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556792"/>
            <a:ext cx="7704667" cy="4916506"/>
          </a:xfrm>
        </p:spPr>
        <p:txBody>
          <a:bodyPr>
            <a:normAutofit/>
          </a:bodyPr>
          <a:lstStyle/>
          <a:p>
            <a:r>
              <a:rPr lang="fi-FI" dirty="0"/>
              <a:t>Luokiteltava taho itse tilaa ja maksaa arvion</a:t>
            </a:r>
          </a:p>
          <a:p>
            <a:pPr lvl="1"/>
            <a:r>
              <a:rPr lang="fi-FI" dirty="0"/>
              <a:t>Salamyhkäisyys; hinnoista ei paljon julkista tietoa</a:t>
            </a:r>
          </a:p>
          <a:p>
            <a:pPr lvl="1"/>
            <a:r>
              <a:rPr lang="fi-FI" dirty="0"/>
              <a:t>Luokittelijoiden sisäiset ”Kiinan muurit”</a:t>
            </a:r>
          </a:p>
          <a:p>
            <a:r>
              <a:rPr lang="fi-FI" dirty="0"/>
              <a:t>Suomen valtio toiseksi parhaassa (S&amp;P AA+, </a:t>
            </a:r>
            <a:r>
              <a:rPr lang="fi-FI" dirty="0" err="1"/>
              <a:t>Fitch</a:t>
            </a:r>
            <a:r>
              <a:rPr lang="fi-FI" dirty="0"/>
              <a:t> AA+) kategoriassa</a:t>
            </a:r>
          </a:p>
          <a:p>
            <a:r>
              <a:rPr lang="fi-FI" dirty="0"/>
              <a:t>Erittäin tavallista, että luokituksia useita</a:t>
            </a:r>
          </a:p>
          <a:p>
            <a:pPr lvl="1"/>
            <a:r>
              <a:rPr lang="fi-FI" dirty="0"/>
              <a:t>Sijoittajat karsastavat, jos vain yksi luokitus?</a:t>
            </a:r>
          </a:p>
          <a:p>
            <a:r>
              <a:rPr lang="fi-FI" dirty="0"/>
              <a:t>Luokitus yleensä lainalle, ei velalliselle</a:t>
            </a:r>
          </a:p>
          <a:p>
            <a:pPr lvl="1"/>
            <a:r>
              <a:rPr lang="fi-FI" dirty="0"/>
              <a:t>Velallisen lainoilla voi olla erilaisia oikeuksia konkurssitilanteessa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34</a:t>
            </a:fld>
            <a:endParaRPr lang="fi-FI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-72355"/>
            <a:ext cx="7704667" cy="1981200"/>
          </a:xfrm>
        </p:spPr>
        <p:txBody>
          <a:bodyPr/>
          <a:lstStyle/>
          <a:p>
            <a:r>
              <a:rPr lang="fi-FI" dirty="0"/>
              <a:t>Luottoluokituslaitokset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556792"/>
            <a:ext cx="7704667" cy="4916506"/>
          </a:xfrm>
        </p:spPr>
        <p:txBody>
          <a:bodyPr>
            <a:normAutofit/>
          </a:bodyPr>
          <a:lstStyle/>
          <a:p>
            <a:r>
              <a:rPr lang="fi-FI" dirty="0"/>
              <a:t>Näiden luokitusten virallinen status noussut</a:t>
            </a:r>
          </a:p>
          <a:p>
            <a:pPr lvl="1"/>
            <a:r>
              <a:rPr lang="fi-FI" dirty="0"/>
              <a:t>Nykyään jopa pankkien pääomavaatimukset riippuvat siitä, mikä luottoluokitus on sen salkussa olevilla joukkovelkakirjoilla</a:t>
            </a:r>
          </a:p>
          <a:p>
            <a:pPr lvl="1"/>
            <a:r>
              <a:rPr lang="fi-FI" dirty="0"/>
              <a:t>Eurojärjestelmän vakuuspolitiikka: paperin turvaavuutta arvioitaessa turvaudutaan ”</a:t>
            </a:r>
            <a:r>
              <a:rPr lang="fi-FI" dirty="0" err="1"/>
              <a:t>reittareihin</a:t>
            </a:r>
            <a:r>
              <a:rPr lang="fi-FI" dirty="0"/>
              <a:t>” (Oli </a:t>
            </a:r>
            <a:r>
              <a:rPr lang="fi-FI" dirty="0" err="1"/>
              <a:t>väh</a:t>
            </a:r>
            <a:r>
              <a:rPr lang="fi-FI" dirty="0"/>
              <a:t>. BBB; koronatoimenpiteenä: minimi BB, jos aiemmin ollut korkeampi)</a:t>
            </a:r>
          </a:p>
          <a:p>
            <a:r>
              <a:rPr lang="fi-FI" dirty="0"/>
              <a:t>Kritiikkiä</a:t>
            </a:r>
          </a:p>
          <a:p>
            <a:pPr lvl="1"/>
            <a:r>
              <a:rPr lang="fi-FI" dirty="0"/>
              <a:t>”Luokitukset liian hitaita muuttumaan, vaikka olisi tarvetta”</a:t>
            </a:r>
          </a:p>
          <a:p>
            <a:pPr lvl="1"/>
            <a:r>
              <a:rPr lang="fi-FI" dirty="0"/>
              <a:t>”Menetelmät eivät tarpeeksi läpinäkyviä”</a:t>
            </a:r>
          </a:p>
          <a:p>
            <a:pPr lvl="1"/>
            <a:r>
              <a:rPr lang="fi-FI" dirty="0"/>
              <a:t>”Rahalla saa luokituksen, vaikka luokittelijan kyvyt eivät riittäisi. Luokittelevat maksavalle asiakkaalle sellaisiakin instrumentteja, joiden arviointiin eivät oikeasti kykene”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30444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5616" y="-171400"/>
            <a:ext cx="7704667" cy="1981200"/>
          </a:xfrm>
        </p:spPr>
        <p:txBody>
          <a:bodyPr/>
          <a:lstStyle/>
          <a:p>
            <a:r>
              <a:rPr lang="fi-FI" dirty="0"/>
              <a:t>Luottoluokituslaitokset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608" y="2924944"/>
            <a:ext cx="8280920" cy="2592288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BBB tai korkeampi =&gt; ”</a:t>
            </a:r>
            <a:r>
              <a:rPr lang="fi-FI" dirty="0" err="1"/>
              <a:t>investment</a:t>
            </a:r>
            <a:r>
              <a:rPr lang="fi-FI" dirty="0"/>
              <a:t> </a:t>
            </a:r>
            <a:r>
              <a:rPr lang="fi-FI" dirty="0" err="1"/>
              <a:t>grade</a:t>
            </a:r>
            <a:r>
              <a:rPr lang="fi-FI" dirty="0"/>
              <a:t>”, muuten ”</a:t>
            </a:r>
            <a:r>
              <a:rPr lang="fi-FI" dirty="0" err="1"/>
              <a:t>junk</a:t>
            </a:r>
            <a:r>
              <a:rPr lang="fi-FI" dirty="0"/>
              <a:t> </a:t>
            </a:r>
            <a:r>
              <a:rPr lang="fi-FI" dirty="0" err="1"/>
              <a:t>bond</a:t>
            </a:r>
            <a:r>
              <a:rPr lang="fi-FI" dirty="0"/>
              <a:t>”</a:t>
            </a:r>
          </a:p>
          <a:p>
            <a:r>
              <a:rPr lang="fi-FI" dirty="0"/>
              <a:t> ”</a:t>
            </a:r>
            <a:r>
              <a:rPr lang="fi-FI" dirty="0" err="1"/>
              <a:t>Transitiomatriisi</a:t>
            </a:r>
            <a:r>
              <a:rPr lang="fi-FI" dirty="0"/>
              <a:t>”: </a:t>
            </a:r>
            <a:r>
              <a:rPr lang="fi-FI" dirty="0" err="1"/>
              <a:t>siirtymätodennäköisyyden</a:t>
            </a:r>
            <a:r>
              <a:rPr lang="fi-FI" dirty="0"/>
              <a:t> luokitusluokkien välillä; ”Millä todennäköisyydellä </a:t>
            </a:r>
            <a:r>
              <a:rPr lang="fi-FI" dirty="0" err="1"/>
              <a:t>AAA:sta</a:t>
            </a:r>
            <a:r>
              <a:rPr lang="fi-FI" dirty="0"/>
              <a:t> tulee BB vuoden kuluessa?”</a:t>
            </a:r>
          </a:p>
          <a:p>
            <a:pPr lvl="1"/>
            <a:r>
              <a:rPr lang="fi-FI" dirty="0"/>
              <a:t>Irlannin valtio maaliskuuhun 2009 AAA, huhtikuussa 2011 A-</a:t>
            </a:r>
          </a:p>
          <a:p>
            <a:r>
              <a:rPr lang="fi-FI" dirty="0"/>
              <a:t>Historiallisesti näillä luokituksilla ollut korkea tilastollinen vastaavuus toteutuneiden maksuhäiriöiden kanssa</a:t>
            </a:r>
          </a:p>
          <a:p>
            <a:r>
              <a:rPr lang="fi-FI" dirty="0"/>
              <a:t>Vuotuinen </a:t>
            </a:r>
            <a:r>
              <a:rPr lang="fi-FI" dirty="0" err="1"/>
              <a:t>maksuhäiriötodennäköisyys</a:t>
            </a:r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36</a:t>
            </a:fld>
            <a:endParaRPr lang="fi-FI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149080"/>
            <a:ext cx="4752528" cy="2401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5616" y="-64368"/>
            <a:ext cx="7704667" cy="1981200"/>
          </a:xfrm>
        </p:spPr>
        <p:txBody>
          <a:bodyPr/>
          <a:lstStyle/>
          <a:p>
            <a:r>
              <a:rPr lang="fi-FI" dirty="0"/>
              <a:t>Rahamarkkinat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553751"/>
            <a:ext cx="7704667" cy="494116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Rahamarkkinainstrumenttien tuottoerot yleensä melko pieniä</a:t>
            </a:r>
          </a:p>
          <a:p>
            <a:pPr lvl="1"/>
            <a:r>
              <a:rPr lang="fi-FI" dirty="0"/>
              <a:t>Tosin kriisiaikoina olleet isompia kuin hyvinä aikoina</a:t>
            </a:r>
          </a:p>
          <a:p>
            <a:r>
              <a:rPr lang="fi-FI" dirty="0"/>
              <a:t>Hyvin monien rahamarkkinakorkojen nimi päättyy ”</a:t>
            </a:r>
            <a:r>
              <a:rPr lang="fi-FI" dirty="0" err="1"/>
              <a:t>ibor</a:t>
            </a:r>
            <a:r>
              <a:rPr lang="fi-FI" dirty="0"/>
              <a:t>” (=Interbank </a:t>
            </a:r>
            <a:r>
              <a:rPr lang="fi-FI" dirty="0" err="1"/>
              <a:t>Offered</a:t>
            </a:r>
            <a:r>
              <a:rPr lang="fi-FI" dirty="0"/>
              <a:t> </a:t>
            </a:r>
            <a:r>
              <a:rPr lang="fi-FI" dirty="0" err="1"/>
              <a:t>Rate</a:t>
            </a:r>
            <a:r>
              <a:rPr lang="fi-FI" dirty="0"/>
              <a:t>)</a:t>
            </a:r>
          </a:p>
          <a:p>
            <a:pPr lvl="1"/>
            <a:r>
              <a:rPr lang="fi-FI" dirty="0" err="1"/>
              <a:t>Euribor</a:t>
            </a:r>
            <a:r>
              <a:rPr lang="fi-FI" dirty="0"/>
              <a:t>, </a:t>
            </a:r>
            <a:r>
              <a:rPr lang="fi-FI" dirty="0" err="1"/>
              <a:t>Libor</a:t>
            </a:r>
            <a:r>
              <a:rPr lang="fi-FI" dirty="0"/>
              <a:t>, </a:t>
            </a:r>
            <a:r>
              <a:rPr lang="fi-FI" dirty="0" err="1"/>
              <a:t>Stibor</a:t>
            </a:r>
            <a:r>
              <a:rPr lang="fi-FI" dirty="0"/>
              <a:t>, </a:t>
            </a:r>
            <a:r>
              <a:rPr lang="fi-FI" dirty="0" err="1"/>
              <a:t>Nibor</a:t>
            </a:r>
            <a:r>
              <a:rPr lang="fi-FI" dirty="0"/>
              <a:t>…</a:t>
            </a:r>
          </a:p>
          <a:p>
            <a:pPr lvl="1"/>
            <a:r>
              <a:rPr lang="fi-FI" dirty="0"/>
              <a:t>Ollut </a:t>
            </a:r>
            <a:r>
              <a:rPr lang="fi-FI" dirty="0" err="1"/>
              <a:t>Talibor</a:t>
            </a:r>
            <a:r>
              <a:rPr lang="fi-FI" dirty="0"/>
              <a:t>, Helibor</a:t>
            </a:r>
          </a:p>
          <a:p>
            <a:pPr lvl="1"/>
            <a:r>
              <a:rPr lang="fi-FI" dirty="0"/>
              <a:t>Vanhin: </a:t>
            </a:r>
            <a:r>
              <a:rPr lang="fi-FI" dirty="0" err="1"/>
              <a:t>Libor</a:t>
            </a:r>
            <a:r>
              <a:rPr lang="fi-FI" dirty="0"/>
              <a:t> = London Interbank </a:t>
            </a:r>
            <a:r>
              <a:rPr lang="fi-FI" dirty="0" err="1"/>
              <a:t>Offered</a:t>
            </a:r>
            <a:r>
              <a:rPr lang="fi-FI" dirty="0"/>
              <a:t> </a:t>
            </a:r>
            <a:r>
              <a:rPr lang="fi-FI" dirty="0" err="1"/>
              <a:t>Rate</a:t>
            </a:r>
            <a:r>
              <a:rPr lang="fi-FI" dirty="0"/>
              <a:t>, joka ajettiin pääosin alas 2021 lopussa</a:t>
            </a:r>
          </a:p>
          <a:p>
            <a:r>
              <a:rPr lang="fi-FI" dirty="0"/>
              <a:t>Tavallisimmat maturiteetit rahamarkkinapapereille ovat 1, 3, 6 ja 12 kk</a:t>
            </a:r>
          </a:p>
          <a:p>
            <a:r>
              <a:rPr lang="fi-FI" dirty="0"/>
              <a:t>Ei ole ”korkokuponkeja”, jotka maksettaisiin juoksuaikana</a:t>
            </a:r>
          </a:p>
          <a:p>
            <a:pPr lvl="1"/>
            <a:r>
              <a:rPr lang="fi-FI" dirty="0"/>
              <a:t>Tuotto tulee siitä, että paperi lasketaan liikkeeseen halvemmalla kuin nimellisarvostaan</a:t>
            </a:r>
          </a:p>
          <a:p>
            <a:pPr lvl="2"/>
            <a:r>
              <a:rPr lang="fi-FI" dirty="0"/>
              <a:t>Nimellisarvo = hinta, joka paperista maksetaan eräpäivänä</a:t>
            </a:r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4</a:t>
            </a:fld>
            <a:endParaRPr lang="fi-F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7584" y="151981"/>
            <a:ext cx="8229600" cy="1143000"/>
          </a:xfrm>
        </p:spPr>
        <p:txBody>
          <a:bodyPr/>
          <a:lstStyle/>
          <a:p>
            <a:r>
              <a:rPr lang="fi-FI" dirty="0"/>
              <a:t>Repo-markkinat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14400" y="1378592"/>
            <a:ext cx="7618040" cy="2575359"/>
          </a:xfrm>
        </p:spPr>
        <p:txBody>
          <a:bodyPr>
            <a:noAutofit/>
          </a:bodyPr>
          <a:lstStyle/>
          <a:p>
            <a:r>
              <a:rPr lang="fi-FI" sz="1800" dirty="0"/>
              <a:t>Repo = </a:t>
            </a:r>
            <a:r>
              <a:rPr lang="fi-FI" sz="1800" dirty="0" err="1"/>
              <a:t>repurchase</a:t>
            </a:r>
            <a:r>
              <a:rPr lang="fi-FI" sz="1800" dirty="0"/>
              <a:t> </a:t>
            </a:r>
            <a:r>
              <a:rPr lang="fi-FI" sz="1800" dirty="0" err="1"/>
              <a:t>agreement</a:t>
            </a:r>
            <a:endParaRPr lang="fi-FI" sz="1800" dirty="0"/>
          </a:p>
          <a:p>
            <a:r>
              <a:rPr lang="fi-FI" sz="1800" dirty="0"/>
              <a:t>”</a:t>
            </a:r>
            <a:r>
              <a:rPr lang="fi-FI" sz="1800" dirty="0" err="1"/>
              <a:t>Secured</a:t>
            </a:r>
            <a:r>
              <a:rPr lang="fi-FI" sz="1800" dirty="0"/>
              <a:t> market”</a:t>
            </a:r>
          </a:p>
          <a:p>
            <a:r>
              <a:rPr lang="fi-FI" sz="1800" dirty="0"/>
              <a:t>A myy arvopaperin B:lle hintaan 99, A ja B sopivat, että B myy sen takaisin kolmen kuukauden päästä hintaan 100.</a:t>
            </a:r>
          </a:p>
          <a:p>
            <a:r>
              <a:rPr lang="fi-FI" sz="1800" dirty="0"/>
              <a:t>De facto eräänlainen vakuudellinen laina</a:t>
            </a:r>
          </a:p>
          <a:p>
            <a:r>
              <a:rPr lang="fi-FI" sz="1800" dirty="0"/>
              <a:t>Tyypillisesti myyntihinta paperin markkina-arvoa alempi, </a:t>
            </a:r>
            <a:r>
              <a:rPr lang="fi-FI" sz="1800" b="1" dirty="0"/>
              <a:t>ylivakuus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7" name="Pyöristetty suorakulmio 6"/>
          <p:cNvSpPr/>
          <p:nvPr/>
        </p:nvSpPr>
        <p:spPr>
          <a:xfrm>
            <a:off x="2132791" y="4421285"/>
            <a:ext cx="92869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A</a:t>
            </a:r>
          </a:p>
        </p:txBody>
      </p:sp>
      <p:sp>
        <p:nvSpPr>
          <p:cNvPr id="9" name="Pyöristetty suorakulmio 8"/>
          <p:cNvSpPr/>
          <p:nvPr/>
        </p:nvSpPr>
        <p:spPr>
          <a:xfrm>
            <a:off x="5010150" y="4421285"/>
            <a:ext cx="92869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B</a:t>
            </a:r>
          </a:p>
        </p:txBody>
      </p:sp>
      <p:sp>
        <p:nvSpPr>
          <p:cNvPr id="10" name="Tekstikehys 9"/>
          <p:cNvSpPr txBox="1"/>
          <p:nvPr/>
        </p:nvSpPr>
        <p:spPr>
          <a:xfrm>
            <a:off x="6379916" y="4381271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31.3.2025</a:t>
            </a:r>
          </a:p>
        </p:txBody>
      </p:sp>
      <p:sp>
        <p:nvSpPr>
          <p:cNvPr id="11" name="Tekstikehys 10"/>
          <p:cNvSpPr txBox="1"/>
          <p:nvPr/>
        </p:nvSpPr>
        <p:spPr>
          <a:xfrm>
            <a:off x="6430876" y="5495899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30.6.2025</a:t>
            </a:r>
          </a:p>
        </p:txBody>
      </p:sp>
      <p:sp>
        <p:nvSpPr>
          <p:cNvPr id="12" name="Pyöristetty suorakulmio 11"/>
          <p:cNvSpPr/>
          <p:nvPr/>
        </p:nvSpPr>
        <p:spPr>
          <a:xfrm>
            <a:off x="2132791" y="5428062"/>
            <a:ext cx="92869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A</a:t>
            </a:r>
          </a:p>
        </p:txBody>
      </p:sp>
      <p:sp>
        <p:nvSpPr>
          <p:cNvPr id="13" name="Pyöristetty suorakulmio 12"/>
          <p:cNvSpPr/>
          <p:nvPr/>
        </p:nvSpPr>
        <p:spPr>
          <a:xfrm>
            <a:off x="5018931" y="5514949"/>
            <a:ext cx="92869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B</a:t>
            </a:r>
          </a:p>
        </p:txBody>
      </p:sp>
      <p:cxnSp>
        <p:nvCxnSpPr>
          <p:cNvPr id="15" name="Suora nuoliyhdysviiva 14"/>
          <p:cNvCxnSpPr/>
          <p:nvPr/>
        </p:nvCxnSpPr>
        <p:spPr>
          <a:xfrm>
            <a:off x="3205896" y="4554517"/>
            <a:ext cx="1643074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uora nuoliyhdysviiva 16"/>
          <p:cNvCxnSpPr/>
          <p:nvPr/>
        </p:nvCxnSpPr>
        <p:spPr>
          <a:xfrm rot="10800000">
            <a:off x="3123049" y="4889383"/>
            <a:ext cx="1571636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uora nuoliyhdysviiva 18"/>
          <p:cNvCxnSpPr/>
          <p:nvPr/>
        </p:nvCxnSpPr>
        <p:spPr>
          <a:xfrm rot="10800000">
            <a:off x="3205897" y="5532460"/>
            <a:ext cx="1643074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nuoliyhdysviiva 20"/>
          <p:cNvCxnSpPr/>
          <p:nvPr/>
        </p:nvCxnSpPr>
        <p:spPr>
          <a:xfrm>
            <a:off x="3231445" y="5920950"/>
            <a:ext cx="1643074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ikehys 23"/>
          <p:cNvSpPr txBox="1"/>
          <p:nvPr/>
        </p:nvSpPr>
        <p:spPr>
          <a:xfrm>
            <a:off x="3746885" y="5704621"/>
            <a:ext cx="782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100 €</a:t>
            </a:r>
          </a:p>
        </p:txBody>
      </p:sp>
      <p:sp>
        <p:nvSpPr>
          <p:cNvPr id="27" name="Suorakulmio 26"/>
          <p:cNvSpPr/>
          <p:nvPr/>
        </p:nvSpPr>
        <p:spPr>
          <a:xfrm>
            <a:off x="3376950" y="4337345"/>
            <a:ext cx="1143008" cy="3685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>
                <a:solidFill>
                  <a:schemeClr val="tx1"/>
                </a:solidFill>
              </a:rPr>
              <a:t>Obligaatio, 105</a:t>
            </a:r>
          </a:p>
        </p:txBody>
      </p:sp>
      <p:sp>
        <p:nvSpPr>
          <p:cNvPr id="34" name="Suorakulmio 33"/>
          <p:cNvSpPr/>
          <p:nvPr/>
        </p:nvSpPr>
        <p:spPr>
          <a:xfrm>
            <a:off x="3392672" y="5334443"/>
            <a:ext cx="1143008" cy="37017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>
                <a:solidFill>
                  <a:schemeClr val="tx1"/>
                </a:solidFill>
              </a:rPr>
              <a:t>Obligaatio</a:t>
            </a:r>
          </a:p>
        </p:txBody>
      </p:sp>
      <p:sp>
        <p:nvSpPr>
          <p:cNvPr id="35" name="Tekstikehys 34"/>
          <p:cNvSpPr txBox="1"/>
          <p:nvPr/>
        </p:nvSpPr>
        <p:spPr>
          <a:xfrm>
            <a:off x="3650970" y="4693021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99 €</a:t>
            </a:r>
          </a:p>
        </p:txBody>
      </p:sp>
    </p:spTree>
    <p:extLst>
      <p:ext uri="{BB962C8B-B14F-4D97-AF65-F5344CB8AC3E}">
        <p14:creationId xmlns:p14="http://schemas.microsoft.com/office/powerpoint/2010/main" val="3779463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2" y="0"/>
            <a:ext cx="7704667" cy="1981200"/>
          </a:xfrm>
        </p:spPr>
        <p:txBody>
          <a:bodyPr/>
          <a:lstStyle/>
          <a:p>
            <a:r>
              <a:rPr lang="fi-FI" dirty="0"/>
              <a:t>Repo-markkinat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556792"/>
            <a:ext cx="7704667" cy="4443024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Erittäin tavallinen, merkittävin rahamarkkinoiden lohko euroalueella</a:t>
            </a:r>
          </a:p>
          <a:p>
            <a:pPr lvl="1"/>
            <a:r>
              <a:rPr lang="fi-FI" dirty="0"/>
              <a:t>Päivävaihto n 700 </a:t>
            </a:r>
            <a:r>
              <a:rPr lang="fi-FI" dirty="0" err="1"/>
              <a:t>mrd</a:t>
            </a:r>
            <a:r>
              <a:rPr lang="fi-FI" dirty="0"/>
              <a:t> € (Euro Money Market </a:t>
            </a:r>
            <a:r>
              <a:rPr lang="fi-FI" dirty="0" err="1"/>
              <a:t>Survey</a:t>
            </a:r>
            <a:r>
              <a:rPr lang="fi-FI" dirty="0"/>
              <a:t> 2022)</a:t>
            </a:r>
          </a:p>
          <a:p>
            <a:r>
              <a:rPr lang="fi-FI" dirty="0"/>
              <a:t>Erittäin lyhyet maturiteetit tavallisimpia</a:t>
            </a:r>
          </a:p>
          <a:p>
            <a:pPr lvl="1"/>
            <a:r>
              <a:rPr lang="fi-FI" dirty="0"/>
              <a:t>Yleensä enemmän kuin päivä mutta vähemmän kuin kuukausi</a:t>
            </a:r>
          </a:p>
          <a:p>
            <a:pPr lvl="1"/>
            <a:r>
              <a:rPr lang="fi-FI" dirty="0"/>
              <a:t>Yli vuoden pituisiakin tehdään</a:t>
            </a:r>
          </a:p>
          <a:p>
            <a:r>
              <a:rPr lang="fi-FI" dirty="0"/>
              <a:t>Pienten pankkien suhteellinen osuus lainanottajina suurempi kuin </a:t>
            </a:r>
            <a:r>
              <a:rPr lang="fi-FI" dirty="0" err="1"/>
              <a:t>depo-markkinalla</a:t>
            </a:r>
            <a:endParaRPr lang="fi-FI" dirty="0"/>
          </a:p>
          <a:p>
            <a:pPr lvl="1"/>
            <a:r>
              <a:rPr lang="fi-FI" dirty="0"/>
              <a:t>Pienikin saa lainaa, jos vakuuksia</a:t>
            </a:r>
          </a:p>
          <a:p>
            <a:r>
              <a:rPr lang="fi-FI" dirty="0"/>
              <a:t>Euroalueen repo-sopimuksissa vakuus (=kaupan kohde) yleensä euroalueelta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3227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-99392"/>
            <a:ext cx="7704667" cy="1981200"/>
          </a:xfrm>
        </p:spPr>
        <p:txBody>
          <a:bodyPr/>
          <a:lstStyle/>
          <a:p>
            <a:r>
              <a:rPr lang="fi-FI" dirty="0"/>
              <a:t>Interbank-talletukset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04234" y="1534585"/>
            <a:ext cx="8161867" cy="4756150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”</a:t>
            </a:r>
            <a:r>
              <a:rPr lang="fi-FI" dirty="0" err="1"/>
              <a:t>Depo</a:t>
            </a:r>
            <a:r>
              <a:rPr lang="fi-FI" dirty="0"/>
              <a:t>”, suora laina, vakuudeton</a:t>
            </a:r>
          </a:p>
          <a:p>
            <a:r>
              <a:rPr lang="fi-FI" dirty="0"/>
              <a:t>Yleensä sovitaan osapuolten välillä kahdenvälisesti</a:t>
            </a:r>
          </a:p>
          <a:p>
            <a:r>
              <a:rPr lang="fi-FI" dirty="0"/>
              <a:t>Tavallisia</a:t>
            </a:r>
          </a:p>
          <a:p>
            <a:pPr lvl="1"/>
            <a:r>
              <a:rPr lang="fi-FI" dirty="0"/>
              <a:t>N 150 </a:t>
            </a:r>
            <a:r>
              <a:rPr lang="fi-FI" dirty="0" err="1"/>
              <a:t>mrd</a:t>
            </a:r>
            <a:r>
              <a:rPr lang="fi-FI" dirty="0"/>
              <a:t> € / päivä</a:t>
            </a:r>
          </a:p>
          <a:p>
            <a:pPr lvl="1"/>
            <a:r>
              <a:rPr lang="fi-FI" dirty="0" err="1"/>
              <a:t>Euriborkorkojen</a:t>
            </a:r>
            <a:r>
              <a:rPr lang="fi-FI" dirty="0"/>
              <a:t> laskennan pääasiallinen perusta</a:t>
            </a:r>
          </a:p>
          <a:p>
            <a:r>
              <a:rPr lang="fi-FI" dirty="0"/>
              <a:t>Vakuudettomien talletusten markkina yleensä hyvin keskittynyt</a:t>
            </a:r>
          </a:p>
          <a:p>
            <a:pPr lvl="1"/>
            <a:r>
              <a:rPr lang="fi-FI" dirty="0"/>
              <a:t>Etenkin lainanottajapuolella suurimpien pankkien osuus erittäin keskeinen</a:t>
            </a:r>
          </a:p>
          <a:p>
            <a:pPr lvl="1"/>
            <a:r>
              <a:rPr lang="fi-FI" dirty="0"/>
              <a:t>Pienen pankin vaikea saada vakuudetonta lainaa?</a:t>
            </a:r>
          </a:p>
          <a:p>
            <a:r>
              <a:rPr lang="fi-FI" dirty="0"/>
              <a:t>Tehtävistä talletuksista euroalueella suurin osa yhdeksi yöksi (</a:t>
            </a:r>
            <a:r>
              <a:rPr lang="fi-FI" dirty="0" err="1"/>
              <a:t>Overnight</a:t>
            </a:r>
            <a:r>
              <a:rPr lang="fi-FI" dirty="0"/>
              <a:t> </a:t>
            </a:r>
            <a:r>
              <a:rPr lang="fi-FI" dirty="0" err="1"/>
              <a:t>deposit</a:t>
            </a:r>
            <a:r>
              <a:rPr lang="fi-FI" dirty="0"/>
              <a:t>), vain harvoin yli kuukauden lainoja</a:t>
            </a:r>
          </a:p>
          <a:p>
            <a:pPr lvl="1"/>
            <a:r>
              <a:rPr lang="fi-FI" dirty="0"/>
              <a:t>Osuus kannasta tietenkin pienempi </a:t>
            </a:r>
          </a:p>
          <a:p>
            <a:r>
              <a:rPr lang="fi-FI" dirty="0"/>
              <a:t>Olennainen ero sijoitustodistukseen verrattuna: ei jälkimarkkinakelpoinen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4555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2" y="-55746"/>
            <a:ext cx="7704667" cy="1981200"/>
          </a:xfrm>
        </p:spPr>
        <p:txBody>
          <a:bodyPr/>
          <a:lstStyle/>
          <a:p>
            <a:r>
              <a:rPr lang="fi-FI" dirty="0"/>
              <a:t>Sijoitustodistukset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15616" y="1432738"/>
            <a:ext cx="7704667" cy="504056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CD / </a:t>
            </a:r>
            <a:r>
              <a:rPr lang="fi-FI" dirty="0" err="1"/>
              <a:t>certificate</a:t>
            </a:r>
            <a:r>
              <a:rPr lang="fi-FI" dirty="0"/>
              <a:t> of </a:t>
            </a:r>
            <a:r>
              <a:rPr lang="fi-FI" dirty="0" err="1"/>
              <a:t>deposit</a:t>
            </a:r>
            <a:endParaRPr lang="fi-FI" dirty="0"/>
          </a:p>
          <a:p>
            <a:r>
              <a:rPr lang="fi-FI" dirty="0"/>
              <a:t>Euroalueella vähemmän tärkeä kuin kaksi </a:t>
            </a:r>
            <a:r>
              <a:rPr lang="fi-FI" dirty="0" err="1"/>
              <a:t>edellämainittua</a:t>
            </a:r>
            <a:endParaRPr lang="fi-FI" dirty="0"/>
          </a:p>
          <a:p>
            <a:r>
              <a:rPr lang="fi-FI" dirty="0"/>
              <a:t>Pankkien liikkeeseen laskemia enintään 12 kk rahamarkkinapapereita</a:t>
            </a:r>
          </a:p>
          <a:p>
            <a:pPr lvl="1"/>
            <a:r>
              <a:rPr lang="fi-FI" dirty="0"/>
              <a:t>Vakuudettomia</a:t>
            </a:r>
          </a:p>
          <a:p>
            <a:pPr lvl="1"/>
            <a:r>
              <a:rPr lang="fi-FI" dirty="0"/>
              <a:t>Alkoi Yhdysvalloissa 1961, Lontoo 1968</a:t>
            </a:r>
          </a:p>
          <a:p>
            <a:pPr lvl="1"/>
            <a:r>
              <a:rPr lang="fi-FI" dirty="0"/>
              <a:t>Suomessa vuodesta 1982, aluksi hyvin pientä</a:t>
            </a:r>
          </a:p>
          <a:p>
            <a:pPr lvl="2"/>
            <a:r>
              <a:rPr lang="fi-FI" dirty="0"/>
              <a:t>Oli Suomen rahamarkkinoiden keskeisin instrumentti oman rahan ajan loppuvaiheet</a:t>
            </a:r>
          </a:p>
          <a:p>
            <a:pPr lvl="2"/>
            <a:r>
              <a:rPr lang="fi-FI" dirty="0"/>
              <a:t>Helibor-korot laskettiin sijoitustodistusten ostonoteerauksista</a:t>
            </a:r>
          </a:p>
          <a:p>
            <a:r>
              <a:rPr lang="fi-FI" dirty="0"/>
              <a:t>Suurtallettajan näkökulmasta poikkeaa määräaikaistalletuksesta lähinnä siksi, että jälkimarkkinakelpoinen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8</a:t>
            </a:fld>
            <a:endParaRPr lang="fi-F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16785" y="116632"/>
            <a:ext cx="7704667" cy="1981200"/>
          </a:xfrm>
        </p:spPr>
        <p:txBody>
          <a:bodyPr/>
          <a:lstStyle/>
          <a:p>
            <a:r>
              <a:rPr lang="fi-FI" dirty="0"/>
              <a:t>Valtion velkasitoumukset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15616" y="1772816"/>
            <a:ext cx="7704667" cy="4443024"/>
          </a:xfrm>
        </p:spPr>
        <p:txBody>
          <a:bodyPr>
            <a:normAutofit fontScale="85000" lnSpcReduction="10000"/>
          </a:bodyPr>
          <a:lstStyle/>
          <a:p>
            <a:r>
              <a:rPr lang="fi-FI" dirty="0" err="1"/>
              <a:t>Treasury</a:t>
            </a:r>
            <a:r>
              <a:rPr lang="fi-FI" dirty="0"/>
              <a:t> </a:t>
            </a:r>
            <a:r>
              <a:rPr lang="fi-FI" dirty="0" err="1"/>
              <a:t>bill</a:t>
            </a:r>
            <a:r>
              <a:rPr lang="fi-FI" dirty="0"/>
              <a:t> / T </a:t>
            </a:r>
            <a:r>
              <a:rPr lang="fi-FI" dirty="0" err="1"/>
              <a:t>bill</a:t>
            </a:r>
            <a:r>
              <a:rPr lang="fi-FI" dirty="0"/>
              <a:t> / </a:t>
            </a:r>
            <a:r>
              <a:rPr lang="fi-FI" dirty="0" err="1"/>
              <a:t>treasury</a:t>
            </a:r>
            <a:endParaRPr lang="fi-FI" dirty="0"/>
          </a:p>
          <a:p>
            <a:r>
              <a:rPr lang="fi-FI" dirty="0"/>
              <a:t>Perinteinen tapa liikkeeseenlaskulle: säännöllinen huutokauppa</a:t>
            </a:r>
          </a:p>
          <a:p>
            <a:pPr lvl="1"/>
            <a:r>
              <a:rPr lang="fi-FI" dirty="0"/>
              <a:t>Joko: </a:t>
            </a:r>
          </a:p>
          <a:p>
            <a:pPr lvl="2"/>
            <a:r>
              <a:rPr lang="fi-FI" dirty="0" err="1"/>
              <a:t>bid-price</a:t>
            </a:r>
            <a:r>
              <a:rPr lang="fi-FI" dirty="0"/>
              <a:t>: jokainen osapuoli maksaa mitä tarjosi (tavallisempi)</a:t>
            </a:r>
          </a:p>
          <a:p>
            <a:pPr lvl="2">
              <a:buNone/>
            </a:pPr>
            <a:r>
              <a:rPr lang="fi-FI" dirty="0"/>
              <a:t>Tai</a:t>
            </a:r>
          </a:p>
          <a:p>
            <a:pPr lvl="2"/>
            <a:r>
              <a:rPr lang="fi-FI" dirty="0" err="1"/>
              <a:t>Striking-price</a:t>
            </a:r>
            <a:r>
              <a:rPr lang="fi-FI" dirty="0"/>
              <a:t>: kaikki saavat alimmalla hyväksytyllä hinnalla</a:t>
            </a:r>
          </a:p>
          <a:p>
            <a:r>
              <a:rPr lang="fi-FI" dirty="0"/>
              <a:t>Yleensä alempi korko kuin muilla rahamarkkinapapereilla</a:t>
            </a:r>
          </a:p>
          <a:p>
            <a:pPr lvl="1"/>
            <a:r>
              <a:rPr lang="fi-FI" dirty="0"/>
              <a:t>Erittäin vähäinen luottoriski, ellei valtio erityisen huonossa maineessa</a:t>
            </a:r>
          </a:p>
          <a:p>
            <a:r>
              <a:rPr lang="fi-FI" dirty="0"/>
              <a:t>Kuntatodistuskin olemassa</a:t>
            </a:r>
          </a:p>
          <a:p>
            <a:r>
              <a:rPr lang="fi-FI" dirty="0"/>
              <a:t>Suomessa liikkeeseenlaskuja usein ollut kerran kuukaudessa etukäteen ilmoitettuina päivinä</a:t>
            </a:r>
          </a:p>
          <a:p>
            <a:pPr lvl="1">
              <a:buNone/>
            </a:pPr>
            <a:r>
              <a:rPr lang="fi-FI" dirty="0"/>
              <a:t>	- Suomen valtiolla n. 22,7 </a:t>
            </a:r>
            <a:r>
              <a:rPr lang="fi-FI" dirty="0" err="1"/>
              <a:t>mrd</a:t>
            </a:r>
            <a:r>
              <a:rPr lang="fi-FI" dirty="0"/>
              <a:t> € (</a:t>
            </a:r>
            <a:r>
              <a:rPr lang="fi-FI" dirty="0" err="1"/>
              <a:t>toukok</a:t>
            </a:r>
            <a:r>
              <a:rPr lang="fi-FI" dirty="0"/>
              <a:t> 2024)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9</a:t>
            </a:fld>
            <a:endParaRPr lang="fi-FI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3922</TotalTime>
  <Words>2336</Words>
  <Application>Microsoft Office PowerPoint</Application>
  <PresentationFormat>On-screen Show (4:3)</PresentationFormat>
  <Paragraphs>338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Corbel</vt:lpstr>
      <vt:lpstr>Symbol</vt:lpstr>
      <vt:lpstr>Parallax</vt:lpstr>
      <vt:lpstr>Raha- ja pankkiteoria Luento 6 Karlo Kauko M2.3  </vt:lpstr>
      <vt:lpstr>Rahamarkkinat</vt:lpstr>
      <vt:lpstr>Rahamarkkinat</vt:lpstr>
      <vt:lpstr>Rahamarkkinat</vt:lpstr>
      <vt:lpstr>Repo-markkinat</vt:lpstr>
      <vt:lpstr>Repo-markkinat</vt:lpstr>
      <vt:lpstr>Interbank-talletukset</vt:lpstr>
      <vt:lpstr>Sijoitustodistukset</vt:lpstr>
      <vt:lpstr>Valtion velkasitoumukset</vt:lpstr>
      <vt:lpstr>Yritystodistukset</vt:lpstr>
      <vt:lpstr>Yritystodistukset</vt:lpstr>
      <vt:lpstr>Kuinka euriborkorot lasketaan?</vt:lpstr>
      <vt:lpstr>Kuinka euriborkorot lasketaan?</vt:lpstr>
      <vt:lpstr>Kuinka euriborkorot lasketaan?</vt:lpstr>
      <vt:lpstr>Kuinka euriborkorot lasketaan?</vt:lpstr>
      <vt:lpstr>Euriborin hybridimalli</vt:lpstr>
      <vt:lpstr>Kuinka euriborkorot lasketaan?</vt:lpstr>
      <vt:lpstr>Ester (€STR)</vt:lpstr>
      <vt:lpstr>Euromarkkinat</vt:lpstr>
      <vt:lpstr>Euromarkkinat</vt:lpstr>
      <vt:lpstr>Joukkolainamarkkina</vt:lpstr>
      <vt:lpstr>Joukkolainamarkkina</vt:lpstr>
      <vt:lpstr>Sijoittajan ottamat riskit joukkolainamarkkinoilla</vt:lpstr>
      <vt:lpstr>Sijoittajan ottamat riskit joukkolainamarkkinoilla</vt:lpstr>
      <vt:lpstr>Liikkeeseen lasku</vt:lpstr>
      <vt:lpstr>Valtion obligaatiot</vt:lpstr>
      <vt:lpstr>Valtionvelan uudelleenjärjestelyt / maksamatta jättämiset</vt:lpstr>
      <vt:lpstr>Suomen valtion sarjaobligaatiot</vt:lpstr>
      <vt:lpstr>Suomen valtion sarjaobligaatiot</vt:lpstr>
      <vt:lpstr>Suomen valtion obligaatiot</vt:lpstr>
      <vt:lpstr>Rahoituslaitosten joukkovelkakirjat</vt:lpstr>
      <vt:lpstr>Yritysten joukkovelkakirjat</vt:lpstr>
      <vt:lpstr>Yritysten joukkovelkakirjat</vt:lpstr>
      <vt:lpstr>Luottoluokituslaitokset</vt:lpstr>
      <vt:lpstr>Luottoluokituslaitokset</vt:lpstr>
      <vt:lpstr>Luottoluokituslaitokset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Raha- ja pankkiteorian kurssi Luento 4</dc:title>
  <dc:creator>Käyttäjä</dc:creator>
  <cp:lastModifiedBy>Kauko, Karlo</cp:lastModifiedBy>
  <cp:revision>462</cp:revision>
  <dcterms:created xsi:type="dcterms:W3CDTF">2010-03-13T07:09:55Z</dcterms:created>
  <dcterms:modified xsi:type="dcterms:W3CDTF">2024-05-03T14:06:07Z</dcterms:modified>
</cp:coreProperties>
</file>