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462FB98-BD11-4110-9706-21CEA7B7C2F3}" type="datetimeFigureOut">
              <a:rPr lang="fi-FI" smtClean="0"/>
              <a:t>8.2.2019</a:t>
            </a:fld>
            <a:endParaRPr lang="fi-FI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i-FI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26A9CBE-CE3B-4CBB-BA5A-999A88A4C834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2FB98-BD11-4110-9706-21CEA7B7C2F3}" type="datetimeFigureOut">
              <a:rPr lang="fi-FI" smtClean="0"/>
              <a:t>8.2.2019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A9CBE-CE3B-4CBB-BA5A-999A88A4C834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2FB98-BD11-4110-9706-21CEA7B7C2F3}" type="datetimeFigureOut">
              <a:rPr lang="fi-FI" smtClean="0"/>
              <a:t>8.2.2019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A9CBE-CE3B-4CBB-BA5A-999A88A4C834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462FB98-BD11-4110-9706-21CEA7B7C2F3}" type="datetimeFigureOut">
              <a:rPr lang="fi-FI" smtClean="0"/>
              <a:t>8.2.2019</a:t>
            </a:fld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26A9CBE-CE3B-4CBB-BA5A-999A88A4C834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462FB98-BD11-4110-9706-21CEA7B7C2F3}" type="datetimeFigureOut">
              <a:rPr lang="fi-FI" smtClean="0"/>
              <a:t>8.2.2019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i-FI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26A9CBE-CE3B-4CBB-BA5A-999A88A4C834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2FB98-BD11-4110-9706-21CEA7B7C2F3}" type="datetimeFigureOut">
              <a:rPr lang="fi-FI" smtClean="0"/>
              <a:t>8.2.2019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A9CBE-CE3B-4CBB-BA5A-999A88A4C834}" type="slidenum">
              <a:rPr lang="fi-FI" smtClean="0"/>
              <a:t>‹#›</a:t>
            </a:fld>
            <a:endParaRPr lang="fi-FI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2FB98-BD11-4110-9706-21CEA7B7C2F3}" type="datetimeFigureOut">
              <a:rPr lang="fi-FI" smtClean="0"/>
              <a:t>8.2.2019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A9CBE-CE3B-4CBB-BA5A-999A88A4C834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462FB98-BD11-4110-9706-21CEA7B7C2F3}" type="datetimeFigureOut">
              <a:rPr lang="fi-FI" smtClean="0"/>
              <a:t>8.2.2019</a:t>
            </a:fld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26A9CBE-CE3B-4CBB-BA5A-999A88A4C834}" type="slidenum">
              <a:rPr lang="fi-FI" smtClean="0"/>
              <a:t>‹#›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2FB98-BD11-4110-9706-21CEA7B7C2F3}" type="datetimeFigureOut">
              <a:rPr lang="fi-FI" smtClean="0"/>
              <a:t>8.2.2019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A9CBE-CE3B-4CBB-BA5A-999A88A4C834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462FB98-BD11-4110-9706-21CEA7B7C2F3}" type="datetimeFigureOut">
              <a:rPr lang="fi-FI" smtClean="0"/>
              <a:t>8.2.2019</a:t>
            </a:fld>
            <a:endParaRPr lang="fi-FI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26A9CBE-CE3B-4CBB-BA5A-999A88A4C834}" type="slidenum">
              <a:rPr lang="fi-FI" smtClean="0"/>
              <a:t>‹#›</a:t>
            </a:fld>
            <a:endParaRPr lang="fi-FI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462FB98-BD11-4110-9706-21CEA7B7C2F3}" type="datetimeFigureOut">
              <a:rPr lang="fi-FI" smtClean="0"/>
              <a:t>8.2.2019</a:t>
            </a:fld>
            <a:endParaRPr lang="fi-FI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26A9CBE-CE3B-4CBB-BA5A-999A88A4C834}" type="slidenum">
              <a:rPr lang="fi-FI" smtClean="0"/>
              <a:t>‹#›</a:t>
            </a:fld>
            <a:endParaRPr lang="fi-FI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462FB98-BD11-4110-9706-21CEA7B7C2F3}" type="datetimeFigureOut">
              <a:rPr lang="fi-FI" smtClean="0"/>
              <a:t>8.2.2019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26A9CBE-CE3B-4CBB-BA5A-999A88A4C834}" type="slidenum">
              <a:rPr lang="fi-FI" smtClean="0"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Epäsuora kysymyslause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1251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Kysymyslause – epäsuora kysymyslause=sivulause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69404" y="1628800"/>
            <a:ext cx="8019020" cy="4873752"/>
          </a:xfrm>
        </p:spPr>
        <p:txBody>
          <a:bodyPr>
            <a:normAutofit fontScale="92500" lnSpcReduction="20000"/>
          </a:bodyPr>
          <a:lstStyle/>
          <a:p>
            <a:r>
              <a:rPr lang="fi-FI" dirty="0"/>
              <a:t>Suora kysymyslause</a:t>
            </a:r>
          </a:p>
          <a:p>
            <a:pPr lvl="1"/>
            <a:r>
              <a:rPr lang="fi-FI" dirty="0"/>
              <a:t>Kysymyssanalla alkava:</a:t>
            </a:r>
          </a:p>
          <a:p>
            <a:pPr lvl="2"/>
            <a:r>
              <a:rPr lang="fi-FI" dirty="0" err="1"/>
              <a:t>Vad</a:t>
            </a:r>
            <a:r>
              <a:rPr lang="fi-FI" dirty="0"/>
              <a:t> </a:t>
            </a:r>
            <a:r>
              <a:rPr lang="fi-FI" dirty="0" err="1"/>
              <a:t>säger</a:t>
            </a:r>
            <a:r>
              <a:rPr lang="fi-FI" dirty="0"/>
              <a:t> du? </a:t>
            </a:r>
            <a:r>
              <a:rPr lang="fi-FI" i="1" dirty="0"/>
              <a:t>(Mitä sinä sanot?)</a:t>
            </a:r>
          </a:p>
          <a:p>
            <a:pPr lvl="2"/>
            <a:r>
              <a:rPr lang="fi-FI" dirty="0" err="1"/>
              <a:t>Vem</a:t>
            </a:r>
            <a:r>
              <a:rPr lang="fi-FI" dirty="0"/>
              <a:t> </a:t>
            </a:r>
            <a:r>
              <a:rPr lang="fi-FI" dirty="0" err="1"/>
              <a:t>kommer</a:t>
            </a:r>
            <a:r>
              <a:rPr lang="fi-FI" dirty="0"/>
              <a:t> </a:t>
            </a:r>
            <a:r>
              <a:rPr lang="fi-FI" dirty="0" err="1"/>
              <a:t>med</a:t>
            </a:r>
            <a:r>
              <a:rPr lang="fi-FI" dirty="0"/>
              <a:t>? </a:t>
            </a:r>
            <a:r>
              <a:rPr lang="fi-FI" i="1" dirty="0"/>
              <a:t>(Kuka tulee mukaan?)</a:t>
            </a:r>
          </a:p>
          <a:p>
            <a:pPr marL="731520" lvl="2" indent="0">
              <a:buNone/>
            </a:pPr>
            <a:endParaRPr lang="fi-FI" dirty="0"/>
          </a:p>
          <a:p>
            <a:pPr lvl="1">
              <a:buClr>
                <a:srgbClr val="FE8637"/>
              </a:buClr>
            </a:pPr>
            <a:r>
              <a:rPr lang="fi-FI" dirty="0">
                <a:solidFill>
                  <a:prstClr val="black"/>
                </a:solidFill>
              </a:rPr>
              <a:t>Predikaatilla alkava:</a:t>
            </a:r>
          </a:p>
          <a:p>
            <a:pPr lvl="2">
              <a:buClr>
                <a:srgbClr val="FE8637"/>
              </a:buClr>
            </a:pPr>
            <a:r>
              <a:rPr lang="fi-FI" dirty="0" err="1">
                <a:solidFill>
                  <a:prstClr val="black"/>
                </a:solidFill>
              </a:rPr>
              <a:t>Kommer</a:t>
            </a:r>
            <a:r>
              <a:rPr lang="fi-FI" dirty="0">
                <a:solidFill>
                  <a:prstClr val="black"/>
                </a:solidFill>
              </a:rPr>
              <a:t> du </a:t>
            </a:r>
            <a:r>
              <a:rPr lang="fi-FI" dirty="0" err="1">
                <a:solidFill>
                  <a:prstClr val="black"/>
                </a:solidFill>
              </a:rPr>
              <a:t>på</a:t>
            </a:r>
            <a:r>
              <a:rPr lang="fi-FI" dirty="0">
                <a:solidFill>
                  <a:prstClr val="black"/>
                </a:solidFill>
              </a:rPr>
              <a:t> </a:t>
            </a:r>
            <a:r>
              <a:rPr lang="fi-FI" dirty="0" err="1">
                <a:solidFill>
                  <a:prstClr val="black"/>
                </a:solidFill>
              </a:rPr>
              <a:t>bio</a:t>
            </a:r>
            <a:r>
              <a:rPr lang="fi-FI" dirty="0">
                <a:solidFill>
                  <a:prstClr val="black"/>
                </a:solidFill>
              </a:rPr>
              <a:t>? </a:t>
            </a:r>
            <a:r>
              <a:rPr lang="fi-FI" i="1" dirty="0">
                <a:solidFill>
                  <a:prstClr val="black"/>
                </a:solidFill>
              </a:rPr>
              <a:t>(Tuletko elokuviin?)</a:t>
            </a:r>
          </a:p>
          <a:p>
            <a:pPr lvl="2">
              <a:buClr>
                <a:srgbClr val="FE8637"/>
              </a:buClr>
            </a:pPr>
            <a:endParaRPr lang="fi-FI" dirty="0">
              <a:solidFill>
                <a:prstClr val="black"/>
              </a:solidFill>
            </a:endParaRPr>
          </a:p>
          <a:p>
            <a:pPr lvl="0">
              <a:buClr>
                <a:srgbClr val="FE8637"/>
              </a:buClr>
            </a:pPr>
            <a:r>
              <a:rPr lang="fi-FI" dirty="0">
                <a:solidFill>
                  <a:prstClr val="black"/>
                </a:solidFill>
              </a:rPr>
              <a:t>Epäsuora kysymyslause:</a:t>
            </a:r>
          </a:p>
          <a:p>
            <a:pPr lvl="1">
              <a:buClr>
                <a:srgbClr val="FE8637"/>
              </a:buClr>
            </a:pPr>
            <a:r>
              <a:rPr lang="fi-FI" dirty="0">
                <a:solidFill>
                  <a:prstClr val="black"/>
                </a:solidFill>
              </a:rPr>
              <a:t>Kysymyssanalla alkava:</a:t>
            </a:r>
          </a:p>
          <a:p>
            <a:pPr lvl="2">
              <a:buClr>
                <a:srgbClr val="FE8637"/>
              </a:buClr>
            </a:pPr>
            <a:r>
              <a:rPr lang="fi-FI" dirty="0" err="1">
                <a:solidFill>
                  <a:prstClr val="black"/>
                </a:solidFill>
              </a:rPr>
              <a:t>Jag</a:t>
            </a:r>
            <a:r>
              <a:rPr lang="fi-FI" dirty="0">
                <a:solidFill>
                  <a:prstClr val="black"/>
                </a:solidFill>
              </a:rPr>
              <a:t> </a:t>
            </a:r>
            <a:r>
              <a:rPr lang="fi-FI" dirty="0" err="1">
                <a:solidFill>
                  <a:prstClr val="black"/>
                </a:solidFill>
              </a:rPr>
              <a:t>kan</a:t>
            </a:r>
            <a:r>
              <a:rPr lang="fi-FI" dirty="0">
                <a:solidFill>
                  <a:prstClr val="black"/>
                </a:solidFill>
              </a:rPr>
              <a:t> </a:t>
            </a:r>
            <a:r>
              <a:rPr lang="fi-FI" dirty="0" err="1">
                <a:solidFill>
                  <a:prstClr val="black"/>
                </a:solidFill>
              </a:rPr>
              <a:t>inte</a:t>
            </a:r>
            <a:r>
              <a:rPr lang="fi-FI" dirty="0">
                <a:solidFill>
                  <a:prstClr val="black"/>
                </a:solidFill>
              </a:rPr>
              <a:t> </a:t>
            </a:r>
            <a:r>
              <a:rPr lang="fi-FI" dirty="0" err="1">
                <a:solidFill>
                  <a:prstClr val="black"/>
                </a:solidFill>
              </a:rPr>
              <a:t>höra</a:t>
            </a:r>
            <a:r>
              <a:rPr lang="fi-FI" dirty="0">
                <a:solidFill>
                  <a:prstClr val="black"/>
                </a:solidFill>
              </a:rPr>
              <a:t>, </a:t>
            </a:r>
            <a:r>
              <a:rPr lang="fi-FI" dirty="0" err="1">
                <a:solidFill>
                  <a:prstClr val="black"/>
                </a:solidFill>
              </a:rPr>
              <a:t>vad</a:t>
            </a:r>
            <a:r>
              <a:rPr lang="fi-FI" dirty="0">
                <a:solidFill>
                  <a:prstClr val="black"/>
                </a:solidFill>
              </a:rPr>
              <a:t> du </a:t>
            </a:r>
            <a:r>
              <a:rPr lang="fi-FI" dirty="0" err="1">
                <a:solidFill>
                  <a:prstClr val="black"/>
                </a:solidFill>
              </a:rPr>
              <a:t>säger</a:t>
            </a:r>
            <a:r>
              <a:rPr lang="fi-FI" dirty="0">
                <a:solidFill>
                  <a:prstClr val="black"/>
                </a:solidFill>
              </a:rPr>
              <a:t>. </a:t>
            </a:r>
            <a:r>
              <a:rPr lang="fi-FI" i="1" dirty="0">
                <a:solidFill>
                  <a:prstClr val="black"/>
                </a:solidFill>
              </a:rPr>
              <a:t>(En voi kuulla, mitä sinä sanot.)</a:t>
            </a:r>
          </a:p>
          <a:p>
            <a:pPr lvl="2">
              <a:buClr>
                <a:srgbClr val="FE8637"/>
              </a:buClr>
            </a:pPr>
            <a:r>
              <a:rPr lang="fi-FI" dirty="0" err="1">
                <a:solidFill>
                  <a:prstClr val="black"/>
                </a:solidFill>
              </a:rPr>
              <a:t>Jag</a:t>
            </a:r>
            <a:r>
              <a:rPr lang="fi-FI" dirty="0">
                <a:solidFill>
                  <a:prstClr val="black"/>
                </a:solidFill>
              </a:rPr>
              <a:t> </a:t>
            </a:r>
            <a:r>
              <a:rPr lang="fi-FI" dirty="0" err="1">
                <a:solidFill>
                  <a:prstClr val="black"/>
                </a:solidFill>
              </a:rPr>
              <a:t>skulle</a:t>
            </a:r>
            <a:r>
              <a:rPr lang="fi-FI" dirty="0">
                <a:solidFill>
                  <a:prstClr val="black"/>
                </a:solidFill>
              </a:rPr>
              <a:t> vilja </a:t>
            </a:r>
            <a:r>
              <a:rPr lang="fi-FI" dirty="0" err="1">
                <a:solidFill>
                  <a:prstClr val="black"/>
                </a:solidFill>
              </a:rPr>
              <a:t>veta</a:t>
            </a:r>
            <a:r>
              <a:rPr lang="fi-FI" dirty="0">
                <a:solidFill>
                  <a:prstClr val="black"/>
                </a:solidFill>
              </a:rPr>
              <a:t>, </a:t>
            </a:r>
            <a:r>
              <a:rPr lang="fi-FI" dirty="0" err="1">
                <a:solidFill>
                  <a:prstClr val="black"/>
                </a:solidFill>
              </a:rPr>
              <a:t>vem</a:t>
            </a:r>
            <a:r>
              <a:rPr lang="fi-FI" dirty="0">
                <a:solidFill>
                  <a:prstClr val="black"/>
                </a:solidFill>
              </a:rPr>
              <a:t> </a:t>
            </a:r>
            <a:r>
              <a:rPr lang="fi-FI" dirty="0" err="1">
                <a:solidFill>
                  <a:prstClr val="black"/>
                </a:solidFill>
              </a:rPr>
              <a:t>som</a:t>
            </a:r>
            <a:r>
              <a:rPr lang="fi-FI" dirty="0">
                <a:solidFill>
                  <a:prstClr val="black"/>
                </a:solidFill>
              </a:rPr>
              <a:t> </a:t>
            </a:r>
            <a:r>
              <a:rPr lang="fi-FI" dirty="0" err="1">
                <a:solidFill>
                  <a:prstClr val="black"/>
                </a:solidFill>
              </a:rPr>
              <a:t>kommer</a:t>
            </a:r>
            <a:r>
              <a:rPr lang="fi-FI" dirty="0">
                <a:solidFill>
                  <a:prstClr val="black"/>
                </a:solidFill>
              </a:rPr>
              <a:t> </a:t>
            </a:r>
            <a:r>
              <a:rPr lang="fi-FI" dirty="0" err="1">
                <a:solidFill>
                  <a:prstClr val="black"/>
                </a:solidFill>
              </a:rPr>
              <a:t>med</a:t>
            </a:r>
            <a:r>
              <a:rPr lang="fi-FI" dirty="0">
                <a:solidFill>
                  <a:prstClr val="black"/>
                </a:solidFill>
              </a:rPr>
              <a:t>. (</a:t>
            </a:r>
            <a:r>
              <a:rPr lang="fi-FI" i="1" dirty="0">
                <a:solidFill>
                  <a:prstClr val="black"/>
                </a:solidFill>
              </a:rPr>
              <a:t>Minä haluaisin tietää, kuka tulee mukaan.)</a:t>
            </a:r>
            <a:endParaRPr lang="fi-FI" dirty="0">
              <a:solidFill>
                <a:prstClr val="black"/>
              </a:solidFill>
            </a:endParaRPr>
          </a:p>
          <a:p>
            <a:pPr marL="731520" lvl="2" indent="0">
              <a:buClr>
                <a:srgbClr val="FE8637"/>
              </a:buClr>
              <a:buNone/>
            </a:pPr>
            <a:endParaRPr lang="fi-FI" dirty="0">
              <a:solidFill>
                <a:prstClr val="black"/>
              </a:solidFill>
            </a:endParaRPr>
          </a:p>
          <a:p>
            <a:pPr lvl="1">
              <a:buClr>
                <a:srgbClr val="FE8637"/>
              </a:buClr>
            </a:pPr>
            <a:r>
              <a:rPr lang="fi-FI" dirty="0">
                <a:solidFill>
                  <a:prstClr val="black"/>
                </a:solidFill>
              </a:rPr>
              <a:t>Predikaatilla alkava:</a:t>
            </a:r>
          </a:p>
          <a:p>
            <a:pPr lvl="2">
              <a:buClr>
                <a:srgbClr val="FE8637"/>
              </a:buClr>
            </a:pPr>
            <a:r>
              <a:rPr lang="fi-FI" dirty="0" err="1">
                <a:solidFill>
                  <a:prstClr val="black"/>
                </a:solidFill>
              </a:rPr>
              <a:t>Jag</a:t>
            </a:r>
            <a:r>
              <a:rPr lang="fi-FI" dirty="0">
                <a:solidFill>
                  <a:prstClr val="black"/>
                </a:solidFill>
              </a:rPr>
              <a:t> </a:t>
            </a:r>
            <a:r>
              <a:rPr lang="fi-FI" dirty="0" err="1">
                <a:solidFill>
                  <a:prstClr val="black"/>
                </a:solidFill>
              </a:rPr>
              <a:t>tänkte</a:t>
            </a:r>
            <a:r>
              <a:rPr lang="fi-FI" dirty="0">
                <a:solidFill>
                  <a:prstClr val="black"/>
                </a:solidFill>
              </a:rPr>
              <a:t> </a:t>
            </a:r>
            <a:r>
              <a:rPr lang="fi-FI" dirty="0" err="1">
                <a:solidFill>
                  <a:prstClr val="black"/>
                </a:solidFill>
              </a:rPr>
              <a:t>fråga</a:t>
            </a:r>
            <a:r>
              <a:rPr lang="fi-FI" dirty="0">
                <a:solidFill>
                  <a:prstClr val="black"/>
                </a:solidFill>
              </a:rPr>
              <a:t>, </a:t>
            </a:r>
            <a:r>
              <a:rPr lang="fi-FI" dirty="0" err="1">
                <a:solidFill>
                  <a:prstClr val="black"/>
                </a:solidFill>
              </a:rPr>
              <a:t>om</a:t>
            </a:r>
            <a:r>
              <a:rPr lang="fi-FI" dirty="0">
                <a:solidFill>
                  <a:prstClr val="black"/>
                </a:solidFill>
              </a:rPr>
              <a:t> du </a:t>
            </a:r>
            <a:r>
              <a:rPr lang="fi-FI" dirty="0" err="1">
                <a:solidFill>
                  <a:prstClr val="black"/>
                </a:solidFill>
              </a:rPr>
              <a:t>kommer</a:t>
            </a:r>
            <a:r>
              <a:rPr lang="fi-FI" dirty="0">
                <a:solidFill>
                  <a:prstClr val="black"/>
                </a:solidFill>
              </a:rPr>
              <a:t> </a:t>
            </a:r>
            <a:r>
              <a:rPr lang="fi-FI" dirty="0" err="1">
                <a:solidFill>
                  <a:prstClr val="black"/>
                </a:solidFill>
              </a:rPr>
              <a:t>på</a:t>
            </a:r>
            <a:r>
              <a:rPr lang="fi-FI" dirty="0">
                <a:solidFill>
                  <a:prstClr val="black"/>
                </a:solidFill>
              </a:rPr>
              <a:t> </a:t>
            </a:r>
            <a:r>
              <a:rPr lang="fi-FI" dirty="0" err="1">
                <a:solidFill>
                  <a:prstClr val="black"/>
                </a:solidFill>
              </a:rPr>
              <a:t>bio</a:t>
            </a:r>
            <a:r>
              <a:rPr lang="fi-FI" dirty="0">
                <a:solidFill>
                  <a:prstClr val="black"/>
                </a:solidFill>
              </a:rPr>
              <a:t>. (</a:t>
            </a:r>
            <a:r>
              <a:rPr lang="fi-FI" i="1" dirty="0">
                <a:solidFill>
                  <a:prstClr val="black"/>
                </a:solidFill>
              </a:rPr>
              <a:t>Ajattelin kysyä, tuletko elokuviin.)</a:t>
            </a:r>
            <a:endParaRPr lang="fi-FI" dirty="0">
              <a:solidFill>
                <a:prstClr val="black"/>
              </a:solidFill>
            </a:endParaRPr>
          </a:p>
          <a:p>
            <a:pPr marL="731520" lvl="2" indent="0">
              <a:buClr>
                <a:srgbClr val="FE8637"/>
              </a:buClr>
              <a:buNone/>
            </a:pPr>
            <a:endParaRPr lang="fi-FI" dirty="0">
              <a:solidFill>
                <a:prstClr val="black"/>
              </a:solidFill>
            </a:endParaRPr>
          </a:p>
          <a:p>
            <a:pPr marL="731520" lvl="2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05047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Epäsuora kysymyslause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8060" y="1556792"/>
            <a:ext cx="8062372" cy="4873752"/>
          </a:xfrm>
        </p:spPr>
        <p:txBody>
          <a:bodyPr>
            <a:normAutofit lnSpcReduction="10000"/>
          </a:bodyPr>
          <a:lstStyle/>
          <a:p>
            <a:r>
              <a:rPr lang="fi-FI" dirty="0"/>
              <a:t>Epäsuora kysymyslause eli kysyvä sivulause koostuu päälauseesta ja kysymyslauseesta, joka on sivulauseena</a:t>
            </a:r>
          </a:p>
          <a:p>
            <a:endParaRPr lang="fi-FI" dirty="0"/>
          </a:p>
          <a:p>
            <a:r>
              <a:rPr lang="fi-FI" dirty="0"/>
              <a:t>Epäsuorassa kysymyslauseessa on sivulauseen sanajärjestys eli </a:t>
            </a:r>
          </a:p>
          <a:p>
            <a:pPr marL="0" indent="0">
              <a:buNone/>
            </a:pPr>
            <a:r>
              <a:rPr lang="fi-FI" dirty="0"/>
              <a:t>   </a:t>
            </a:r>
            <a:r>
              <a:rPr lang="fi-FI" dirty="0" err="1"/>
              <a:t>konjuktio+subjekti</a:t>
            </a:r>
            <a:r>
              <a:rPr lang="fi-FI" dirty="0"/>
              <a:t> + (liikkuva määre) +    </a:t>
            </a:r>
          </a:p>
          <a:p>
            <a:pPr marL="0" indent="0">
              <a:buNone/>
            </a:pPr>
            <a:r>
              <a:rPr lang="fi-FI" dirty="0"/>
              <a:t>   predikaatti</a:t>
            </a:r>
          </a:p>
          <a:p>
            <a:endParaRPr lang="fi-FI" dirty="0"/>
          </a:p>
          <a:p>
            <a:r>
              <a:rPr lang="fi-FI" dirty="0"/>
              <a:t>”Normaalissa” kysymyslauseessa on käänteinen sanajärjestys eli (kysymyssana) + predikaatti + subjekti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69297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”normaalista” kysymyslauseesta epäsuoraksi kysymyslauseeksi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1600200"/>
            <a:ext cx="8640960" cy="4873752"/>
          </a:xfrm>
        </p:spPr>
        <p:txBody>
          <a:bodyPr>
            <a:normAutofit lnSpcReduction="10000"/>
          </a:bodyPr>
          <a:lstStyle/>
          <a:p>
            <a:r>
              <a:rPr lang="fi-FI" dirty="0" err="1"/>
              <a:t>Vad</a:t>
            </a:r>
            <a:r>
              <a:rPr lang="fi-FI" dirty="0"/>
              <a:t> </a:t>
            </a:r>
            <a:r>
              <a:rPr lang="fi-FI" dirty="0" err="1"/>
              <a:t>läser</a:t>
            </a:r>
            <a:r>
              <a:rPr lang="fi-FI" dirty="0"/>
              <a:t> du? &gt; </a:t>
            </a:r>
            <a:r>
              <a:rPr lang="fi-FI" dirty="0" err="1"/>
              <a:t>Kan</a:t>
            </a:r>
            <a:r>
              <a:rPr lang="fi-FI" dirty="0"/>
              <a:t> du </a:t>
            </a:r>
            <a:r>
              <a:rPr lang="fi-FI" dirty="0" err="1"/>
              <a:t>säga</a:t>
            </a:r>
            <a:r>
              <a:rPr lang="fi-FI" dirty="0"/>
              <a:t>, </a:t>
            </a:r>
            <a:r>
              <a:rPr lang="fi-FI" dirty="0" err="1"/>
              <a:t>vad</a:t>
            </a:r>
            <a:r>
              <a:rPr lang="fi-FI" dirty="0"/>
              <a:t> du </a:t>
            </a:r>
            <a:r>
              <a:rPr lang="fi-FI" dirty="0" err="1"/>
              <a:t>läser</a:t>
            </a:r>
            <a:r>
              <a:rPr lang="fi-FI" dirty="0"/>
              <a:t>.</a:t>
            </a:r>
          </a:p>
          <a:p>
            <a:r>
              <a:rPr lang="fi-FI" dirty="0" err="1"/>
              <a:t>Vilken</a:t>
            </a:r>
            <a:r>
              <a:rPr lang="fi-FI" dirty="0"/>
              <a:t> </a:t>
            </a:r>
            <a:r>
              <a:rPr lang="fi-FI" dirty="0" err="1"/>
              <a:t>bok</a:t>
            </a:r>
            <a:r>
              <a:rPr lang="fi-FI" dirty="0"/>
              <a:t> </a:t>
            </a:r>
            <a:r>
              <a:rPr lang="fi-FI" dirty="0" err="1"/>
              <a:t>läser</a:t>
            </a:r>
            <a:r>
              <a:rPr lang="fi-FI" dirty="0"/>
              <a:t> du &gt; </a:t>
            </a:r>
            <a:r>
              <a:rPr lang="fi-FI" dirty="0" err="1"/>
              <a:t>Kan</a:t>
            </a:r>
            <a:r>
              <a:rPr lang="fi-FI" dirty="0"/>
              <a:t> du </a:t>
            </a:r>
            <a:r>
              <a:rPr lang="fi-FI" dirty="0" err="1"/>
              <a:t>säga</a:t>
            </a:r>
            <a:r>
              <a:rPr lang="fi-FI" dirty="0"/>
              <a:t>, </a:t>
            </a:r>
            <a:r>
              <a:rPr lang="fi-FI" dirty="0" err="1"/>
              <a:t>vilken</a:t>
            </a:r>
            <a:r>
              <a:rPr lang="fi-FI" dirty="0"/>
              <a:t> </a:t>
            </a:r>
            <a:r>
              <a:rPr lang="fi-FI" dirty="0" err="1"/>
              <a:t>bok</a:t>
            </a:r>
            <a:r>
              <a:rPr lang="fi-FI" dirty="0"/>
              <a:t> du </a:t>
            </a:r>
            <a:r>
              <a:rPr lang="fi-FI" dirty="0" err="1"/>
              <a:t>läser</a:t>
            </a:r>
            <a:r>
              <a:rPr lang="fi-FI" dirty="0"/>
              <a:t>.</a:t>
            </a:r>
          </a:p>
          <a:p>
            <a:endParaRPr lang="fi-FI" dirty="0"/>
          </a:p>
          <a:p>
            <a:r>
              <a:rPr lang="fi-FI" dirty="0" err="1"/>
              <a:t>Vem</a:t>
            </a:r>
            <a:r>
              <a:rPr lang="fi-FI" dirty="0"/>
              <a:t> </a:t>
            </a:r>
            <a:r>
              <a:rPr lang="fi-FI" dirty="0" err="1"/>
              <a:t>har</a:t>
            </a:r>
            <a:r>
              <a:rPr lang="fi-FI" dirty="0"/>
              <a:t> </a:t>
            </a:r>
            <a:r>
              <a:rPr lang="fi-FI" dirty="0" err="1"/>
              <a:t>skrivit</a:t>
            </a:r>
            <a:r>
              <a:rPr lang="fi-FI" dirty="0"/>
              <a:t> </a:t>
            </a:r>
            <a:r>
              <a:rPr lang="fi-FI" dirty="0" err="1"/>
              <a:t>boken</a:t>
            </a:r>
            <a:r>
              <a:rPr lang="fi-FI" dirty="0"/>
              <a:t>? </a:t>
            </a:r>
          </a:p>
          <a:p>
            <a:pPr marL="0" indent="0">
              <a:buNone/>
            </a:pPr>
            <a:r>
              <a:rPr lang="fi-FI" dirty="0"/>
              <a:t>   &gt; </a:t>
            </a:r>
            <a:r>
              <a:rPr lang="fi-FI" dirty="0" err="1"/>
              <a:t>Jag</a:t>
            </a:r>
            <a:r>
              <a:rPr lang="fi-FI" dirty="0"/>
              <a:t> </a:t>
            </a:r>
            <a:r>
              <a:rPr lang="fi-FI" dirty="0" err="1"/>
              <a:t>skulle</a:t>
            </a:r>
            <a:r>
              <a:rPr lang="fi-FI" dirty="0"/>
              <a:t> vilja </a:t>
            </a:r>
            <a:r>
              <a:rPr lang="fi-FI" dirty="0" err="1"/>
              <a:t>veta</a:t>
            </a:r>
            <a:r>
              <a:rPr lang="fi-FI" dirty="0"/>
              <a:t>, </a:t>
            </a:r>
            <a:r>
              <a:rPr lang="fi-FI" dirty="0" err="1"/>
              <a:t>vem</a:t>
            </a:r>
            <a:r>
              <a:rPr lang="fi-FI" dirty="0"/>
              <a:t> </a:t>
            </a:r>
            <a:r>
              <a:rPr lang="fi-FI" dirty="0" err="1">
                <a:solidFill>
                  <a:srgbClr val="FF0000"/>
                </a:solidFill>
              </a:rPr>
              <a:t>som</a:t>
            </a:r>
            <a:r>
              <a:rPr lang="fi-FI" dirty="0"/>
              <a:t> </a:t>
            </a:r>
            <a:r>
              <a:rPr lang="fi-FI" dirty="0" err="1"/>
              <a:t>har</a:t>
            </a:r>
            <a:r>
              <a:rPr lang="fi-FI" dirty="0"/>
              <a:t> </a:t>
            </a:r>
            <a:r>
              <a:rPr lang="fi-FI" dirty="0" err="1"/>
              <a:t>skrivit</a:t>
            </a:r>
            <a:r>
              <a:rPr lang="fi-FI" dirty="0"/>
              <a:t> </a:t>
            </a:r>
            <a:r>
              <a:rPr lang="fi-FI" dirty="0" err="1"/>
              <a:t>boken</a:t>
            </a:r>
            <a:r>
              <a:rPr lang="fi-FI" dirty="0"/>
              <a:t>.</a:t>
            </a:r>
          </a:p>
          <a:p>
            <a:pPr marL="0" indent="0">
              <a:buNone/>
            </a:pPr>
            <a:r>
              <a:rPr lang="fi-FI" dirty="0"/>
              <a:t>   Jos kysymyssana on subjektina tai sen osana, lisätään</a:t>
            </a:r>
          </a:p>
          <a:p>
            <a:pPr marL="0" indent="0">
              <a:buNone/>
            </a:pPr>
            <a:r>
              <a:rPr lang="fi-FI" dirty="0"/>
              <a:t>   </a:t>
            </a:r>
            <a:r>
              <a:rPr lang="fi-FI" dirty="0" err="1">
                <a:solidFill>
                  <a:srgbClr val="FF0000"/>
                </a:solidFill>
              </a:rPr>
              <a:t>som</a:t>
            </a:r>
            <a:r>
              <a:rPr lang="fi-FI" dirty="0"/>
              <a:t>.</a:t>
            </a:r>
          </a:p>
          <a:p>
            <a:pPr marL="0" indent="0">
              <a:buNone/>
            </a:pPr>
            <a:endParaRPr lang="fi-FI" dirty="0"/>
          </a:p>
          <a:p>
            <a:r>
              <a:rPr lang="fi-FI" dirty="0" err="1"/>
              <a:t>Kan</a:t>
            </a:r>
            <a:r>
              <a:rPr lang="fi-FI" dirty="0"/>
              <a:t> du </a:t>
            </a:r>
            <a:r>
              <a:rPr lang="fi-FI" dirty="0" err="1"/>
              <a:t>rekommendera</a:t>
            </a:r>
            <a:r>
              <a:rPr lang="fi-FI" dirty="0"/>
              <a:t> </a:t>
            </a:r>
            <a:r>
              <a:rPr lang="fi-FI" dirty="0" err="1"/>
              <a:t>någon</a:t>
            </a:r>
            <a:r>
              <a:rPr lang="fi-FI" dirty="0"/>
              <a:t> </a:t>
            </a:r>
            <a:r>
              <a:rPr lang="fi-FI" dirty="0" err="1"/>
              <a:t>bok</a:t>
            </a:r>
            <a:r>
              <a:rPr lang="fi-FI" dirty="0"/>
              <a:t>?</a:t>
            </a:r>
          </a:p>
          <a:p>
            <a:pPr marL="0" indent="0">
              <a:buNone/>
            </a:pPr>
            <a:r>
              <a:rPr lang="fi-FI" dirty="0"/>
              <a:t>    &gt; </a:t>
            </a:r>
            <a:r>
              <a:rPr lang="fi-FI" dirty="0" err="1"/>
              <a:t>Jag</a:t>
            </a:r>
            <a:r>
              <a:rPr lang="fi-FI" dirty="0"/>
              <a:t> </a:t>
            </a:r>
            <a:r>
              <a:rPr lang="fi-FI" dirty="0" err="1"/>
              <a:t>undrar</a:t>
            </a:r>
            <a:r>
              <a:rPr lang="fi-FI" dirty="0"/>
              <a:t> </a:t>
            </a:r>
            <a:r>
              <a:rPr lang="fi-FI" dirty="0" err="1">
                <a:solidFill>
                  <a:srgbClr val="FF0000"/>
                </a:solidFill>
              </a:rPr>
              <a:t>om</a:t>
            </a:r>
            <a:r>
              <a:rPr lang="fi-FI" dirty="0"/>
              <a:t> du </a:t>
            </a:r>
            <a:r>
              <a:rPr lang="fi-FI" dirty="0" err="1"/>
              <a:t>kan</a:t>
            </a:r>
            <a:r>
              <a:rPr lang="fi-FI" dirty="0"/>
              <a:t> </a:t>
            </a:r>
            <a:r>
              <a:rPr lang="fi-FI" dirty="0" err="1"/>
              <a:t>rekommendera</a:t>
            </a:r>
            <a:r>
              <a:rPr lang="fi-FI" dirty="0"/>
              <a:t> </a:t>
            </a:r>
            <a:r>
              <a:rPr lang="fi-FI" dirty="0" err="1"/>
              <a:t>någon</a:t>
            </a:r>
            <a:r>
              <a:rPr lang="fi-FI" dirty="0"/>
              <a:t> </a:t>
            </a:r>
            <a:r>
              <a:rPr lang="fi-FI" dirty="0" err="1"/>
              <a:t>bok</a:t>
            </a:r>
            <a:r>
              <a:rPr lang="fi-FI" dirty="0"/>
              <a:t>. </a:t>
            </a:r>
          </a:p>
          <a:p>
            <a:pPr marL="0" indent="0">
              <a:buNone/>
            </a:pPr>
            <a:r>
              <a:rPr lang="fi-FI" dirty="0"/>
              <a:t>    Jos kysymyssana puuttuu, lisätään </a:t>
            </a:r>
            <a:r>
              <a:rPr lang="fi-FI" dirty="0">
                <a:solidFill>
                  <a:srgbClr val="FF0000"/>
                </a:solidFill>
              </a:rPr>
              <a:t>om</a:t>
            </a:r>
            <a:r>
              <a:rPr lang="fi-FI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74200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245</TotalTime>
  <Words>243</Words>
  <Application>Microsoft Office PowerPoint</Application>
  <PresentationFormat>Bildspel på skärmen (4:3)</PresentationFormat>
  <Paragraphs>37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8" baseType="lpstr">
      <vt:lpstr>Century Schoolbook</vt:lpstr>
      <vt:lpstr>Wingdings</vt:lpstr>
      <vt:lpstr>Wingdings 2</vt:lpstr>
      <vt:lpstr>Oriel</vt:lpstr>
      <vt:lpstr>Epäsuora kysymyslause</vt:lpstr>
      <vt:lpstr>Kysymyslause – epäsuora kysymyslause=sivulause</vt:lpstr>
      <vt:lpstr>Epäsuora kysymyslause</vt:lpstr>
      <vt:lpstr>”normaalista” kysymyslauseesta epäsuoraksi kysymyslauseeksi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Sivulauseen sanajärjestys</dc:title>
  <dc:creator>Camilla Kåla</dc:creator>
  <cp:lastModifiedBy>Isabella Fröjdman</cp:lastModifiedBy>
  <cp:revision>11</cp:revision>
  <dcterms:created xsi:type="dcterms:W3CDTF">2014-10-21T07:37:51Z</dcterms:created>
  <dcterms:modified xsi:type="dcterms:W3CDTF">2019-02-08T11:40:14Z</dcterms:modified>
</cp:coreProperties>
</file>