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9" r:id="rId1"/>
  </p:sldMasterIdLst>
  <p:notesMasterIdLst>
    <p:notesMasterId r:id="rId43"/>
  </p:notesMasterIdLst>
  <p:handoutMasterIdLst>
    <p:handoutMasterId r:id="rId44"/>
  </p:handoutMasterIdLst>
  <p:sldIdLst>
    <p:sldId id="1631" r:id="rId2"/>
    <p:sldId id="1682" r:id="rId3"/>
    <p:sldId id="1632" r:id="rId4"/>
    <p:sldId id="1661" r:id="rId5"/>
    <p:sldId id="1662" r:id="rId6"/>
    <p:sldId id="1678" r:id="rId7"/>
    <p:sldId id="1664" r:id="rId8"/>
    <p:sldId id="1665" r:id="rId9"/>
    <p:sldId id="1666" r:id="rId10"/>
    <p:sldId id="1674" r:id="rId11"/>
    <p:sldId id="1670" r:id="rId12"/>
    <p:sldId id="1668" r:id="rId13"/>
    <p:sldId id="1671" r:id="rId14"/>
    <p:sldId id="1672" r:id="rId15"/>
    <p:sldId id="1681" r:id="rId16"/>
    <p:sldId id="1683" r:id="rId17"/>
    <p:sldId id="1684" r:id="rId18"/>
    <p:sldId id="1673" r:id="rId19"/>
    <p:sldId id="1685" r:id="rId20"/>
    <p:sldId id="1686" r:id="rId21"/>
    <p:sldId id="1687" r:id="rId22"/>
    <p:sldId id="1660" r:id="rId23"/>
    <p:sldId id="1633" r:id="rId24"/>
    <p:sldId id="1679" r:id="rId25"/>
    <p:sldId id="1663" r:id="rId26"/>
    <p:sldId id="1634" r:id="rId27"/>
    <p:sldId id="1635" r:id="rId28"/>
    <p:sldId id="1667" r:id="rId29"/>
    <p:sldId id="1669" r:id="rId30"/>
    <p:sldId id="1638" r:id="rId31"/>
    <p:sldId id="1646" r:id="rId32"/>
    <p:sldId id="1648" r:id="rId33"/>
    <p:sldId id="1649" r:id="rId34"/>
    <p:sldId id="1675" r:id="rId35"/>
    <p:sldId id="1676" r:id="rId36"/>
    <p:sldId id="1677" r:id="rId37"/>
    <p:sldId id="1647" r:id="rId38"/>
    <p:sldId id="1655" r:id="rId39"/>
    <p:sldId id="1651" r:id="rId40"/>
    <p:sldId id="1654" r:id="rId41"/>
    <p:sldId id="1656" r:id="rId42"/>
  </p:sldIdLst>
  <p:sldSz cx="9144000" cy="6858000" type="screen4x3"/>
  <p:notesSz cx="6797675" cy="9926638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42" autoAdjust="0"/>
    <p:restoredTop sz="90311" autoAdjust="0"/>
  </p:normalViewPr>
  <p:slideViewPr>
    <p:cSldViewPr snapToGrid="0" snapToObjects="1">
      <p:cViewPr varScale="1">
        <p:scale>
          <a:sx n="110" d="100"/>
          <a:sy n="110" d="100"/>
        </p:scale>
        <p:origin x="28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3904"/>
    </p:cViewPr>
  </p:sorterViewPr>
  <p:notesViewPr>
    <p:cSldViewPr snapToGrid="0" snapToObjects="1">
      <p:cViewPr varScale="1">
        <p:scale>
          <a:sx n="96" d="100"/>
          <a:sy n="96" d="100"/>
        </p:scale>
        <p:origin x="3464" y="16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F69C4-64CB-4B2F-9315-CB1687D2A2F2}" type="datetimeFigureOut">
              <a:rPr lang="en-US" smtClean="0"/>
              <a:pPr/>
              <a:t>11/2/19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77D84-3511-4FED-AC74-C01CC27C90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89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6960A-0121-534D-A24D-8EA8F56A9632}" type="datetimeFigureOut">
              <a:rPr lang="fi-FI" smtClean="0"/>
              <a:pPr/>
              <a:t>2.11.2019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776C5-0312-5C4E-917A-3C22296ECCA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0412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776C5-0312-5C4E-917A-3C22296ECCA7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6938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776C5-0312-5C4E-917A-3C22296ECCA7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0984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776C5-0312-5C4E-917A-3C22296ECCA7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2787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776C5-0312-5C4E-917A-3C22296ECCA7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3033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776C5-0312-5C4E-917A-3C22296ECCA7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8225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776C5-0312-5C4E-917A-3C22296ECCA7}" type="slidenum">
              <a:rPr lang="fi-FI" smtClean="0"/>
              <a:pPr/>
              <a:t>38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9913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39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1294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5D8CC-E18F-8142-8215-BE35119B0F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565CB-B14A-0E40-8033-A14BC4BDA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64E6A-0FDD-1D43-8693-53B181E00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ECBA-9BBF-AF48-9049-D6C52BC2D236}" type="datetime1">
              <a:rPr lang="fi-FI" smtClean="0"/>
              <a:t>2.11.2019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CF7FD-E8EC-DF42-9EAD-5C4474B54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B9CA4-7EC3-704B-8823-C588799FD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784876-DCFD-3642-B7FF-1F5E1C95745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0935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9EF9C-D9DF-0543-BCF2-780CE7035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0987B5-82E0-024A-9B5C-F48C0D24A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6162C-3ADD-EF4C-B8B2-B3A18523E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E3A9-1888-D34D-ADF2-6DA77A82B5E5}" type="datetime1">
              <a:rPr lang="fi-FI" smtClean="0"/>
              <a:t>2.11.2019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83906-DDA2-BA4D-8949-710CFEA8E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5079B-EBEE-3C46-8E11-46970072A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784876-DCFD-3642-B7FF-1F5E1C95745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6788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785CC5-BF3A-764B-AFCE-D28FACDC53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DB8038-31E7-5749-B77F-A5563B2F5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36538-3FDF-D544-B552-C4D3419D3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4B86-705A-C04B-A818-401803F6BB7D}" type="datetime1">
              <a:rPr lang="fi-FI" smtClean="0"/>
              <a:t>2.11.2019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E97F6-1068-CE4E-8E7C-74B870DC1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F230C-3548-2741-81B8-DC223D8E9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784876-DCFD-3642-B7FF-1F5E1C95745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08208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387B6-958C-D643-8734-3E812C744DA4}" type="datetime1">
              <a:rPr lang="fi-FI" smtClean="0"/>
              <a:t>2.11.2019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43C8559-B180-324C-97D2-EFA41FAA3DB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6328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Yello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84308" y="1912266"/>
            <a:ext cx="797538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32" y="5659053"/>
            <a:ext cx="2382106" cy="106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1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Re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84308" y="1912266"/>
            <a:ext cx="797538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98" y="5634638"/>
            <a:ext cx="2382106" cy="111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10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539750" y="5765800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84308" y="1912266"/>
            <a:ext cx="797538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15" y="5634638"/>
            <a:ext cx="2449209" cy="111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6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8" y="1912266"/>
            <a:ext cx="797538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84309" y="5454200"/>
            <a:ext cx="5379423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" y="36603"/>
            <a:ext cx="2238480" cy="204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63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98" y="0"/>
            <a:ext cx="846667" cy="6858000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5" y="5616000"/>
            <a:ext cx="533400" cy="1088136"/>
          </a:xfrm>
          <a:prstGeom prst="rect">
            <a:avLst/>
          </a:prstGeom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084168" y="44624"/>
            <a:ext cx="3051175" cy="55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510" tIns="46254" rIns="92510" bIns="46254">
            <a:spAutoFit/>
          </a:bodyPr>
          <a:lstStyle/>
          <a:p>
            <a:pPr marL="0" marR="0" indent="0" algn="l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1600" b="0" dirty="0">
                <a:solidFill>
                  <a:srgbClr val="000099"/>
                </a:solidFill>
                <a:latin typeface="Helvetica" pitchFamily="34" charset="0"/>
              </a:rPr>
              <a:t>      </a:t>
            </a:r>
            <a:r>
              <a:rPr lang="fi-FI" sz="1400" b="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UNIVERSITY</a:t>
            </a:r>
            <a:r>
              <a:rPr lang="fi-FI" sz="1400" b="0" baseline="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 OF JY</a:t>
            </a:r>
            <a:r>
              <a:rPr lang="fi-FI" sz="1400" b="0" spc="-100" baseline="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V</a:t>
            </a:r>
            <a:r>
              <a:rPr lang="fi-FI" sz="1400" b="0" spc="30" baseline="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ÄS</a:t>
            </a:r>
            <a:r>
              <a:rPr lang="fi-FI" sz="1400" b="0" baseline="0" dirty="0">
                <a:solidFill>
                  <a:schemeClr val="bg2">
                    <a:lumMod val="50000"/>
                  </a:schemeClr>
                </a:solidFill>
                <a:latin typeface="Palatino" pitchFamily="18" charset="0"/>
              </a:rPr>
              <a:t>KYLÄ</a:t>
            </a:r>
            <a:endParaRPr lang="fi-FI" sz="1400" b="0" dirty="0">
              <a:solidFill>
                <a:schemeClr val="bg2">
                  <a:lumMod val="50000"/>
                </a:schemeClr>
              </a:solidFill>
              <a:latin typeface="Palatino" pitchFamily="18" charset="0"/>
            </a:endParaRPr>
          </a:p>
          <a:p>
            <a:pPr defTabSz="927100" eaLnBrk="0" hangingPunct="0"/>
            <a:endParaRPr lang="fi-FI" sz="1400" b="0" dirty="0">
              <a:solidFill>
                <a:schemeClr val="bg2">
                  <a:lumMod val="50000"/>
                </a:schemeClr>
              </a:solidFill>
              <a:latin typeface="Palatino" pitchFamily="18" charset="0"/>
            </a:endParaRPr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4" b="10621"/>
          <a:stretch/>
        </p:blipFill>
        <p:spPr>
          <a:xfrm>
            <a:off x="3093570" y="720000"/>
            <a:ext cx="6049918" cy="6129611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76" y="1588"/>
            <a:ext cx="4195909" cy="2275284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49742" y="4216845"/>
            <a:ext cx="5508612" cy="1084363"/>
          </a:xfrm>
        </p:spPr>
        <p:txBody>
          <a:bodyPr>
            <a:normAutofit/>
          </a:bodyPr>
          <a:lstStyle>
            <a:lvl1pPr marL="0" indent="0" algn="ctr">
              <a:buFont typeface="Wingdings" pitchFamily="2" charset="2"/>
              <a:buNone/>
              <a:defRPr sz="2800">
                <a:solidFill>
                  <a:schemeClr val="bg2">
                    <a:lumMod val="75000"/>
                  </a:schemeClr>
                </a:solidFill>
                <a:latin typeface="Palatino" pitchFamily="18" charset="0"/>
              </a:defRPr>
            </a:lvl1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3648" y="2492896"/>
            <a:ext cx="7200800" cy="1470025"/>
          </a:xfrm>
        </p:spPr>
        <p:txBody>
          <a:bodyPr>
            <a:normAutofit/>
          </a:bodyPr>
          <a:lstStyle>
            <a:lvl1pPr algn="ctr">
              <a:tabLst>
                <a:tab pos="6008688" algn="l"/>
                <a:tab pos="6096000" algn="l"/>
              </a:tabLst>
              <a:defRPr sz="4400" b="0" cap="all" baseline="0">
                <a:solidFill>
                  <a:srgbClr val="606060"/>
                </a:solidFill>
                <a:latin typeface="Palatino" pitchFamily="18" charset="0"/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043608" y="6381328"/>
            <a:ext cx="2474912" cy="476250"/>
          </a:xfrm>
        </p:spPr>
        <p:txBody>
          <a:bodyPr/>
          <a:lstStyle>
            <a:lvl1pPr>
              <a:defRPr>
                <a:latin typeface="Palatino" pitchFamily="18" charset="0"/>
              </a:defRPr>
            </a:lvl1pPr>
          </a:lstStyle>
          <a:p>
            <a:fld id="{D79BA212-0A21-844F-B364-77E7A1D12F96}" type="datetime1">
              <a:rPr lang="fi-FI" smtClean="0"/>
              <a:t>2.11.2019</a:t>
            </a:fld>
            <a:endParaRPr lang="fi-FI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-36512" y="1588"/>
            <a:ext cx="9180000" cy="6856412"/>
          </a:xfrm>
          <a:prstGeom prst="rect">
            <a:avLst/>
          </a:prstGeom>
          <a:noFill/>
          <a:ln w="15875">
            <a:solidFill>
              <a:srgbClr val="02409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27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F4629-A4EF-F14F-893B-F2996975A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24534-67AA-D845-8B65-0B495302A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4EFC6-D7B1-2442-8C40-EF0B578E8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6CA8-6461-6C40-A804-181BB3DE9B0D}" type="datetime1">
              <a:rPr lang="fi-FI" smtClean="0"/>
              <a:t>2.11.2019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A6360-BBA6-2E48-8196-7494883BC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40BDE-3C31-A44D-BDCD-DEF9CBD1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2728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A29E0-2404-B447-977A-C8AFCDEEB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23B3F-2B78-0B4E-8F35-B7A42A1E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D9ECE-25BF-DD4C-8386-0F155CEEB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0F37-C5E8-D040-805A-FDCA6D7350CD}" type="datetime1">
              <a:rPr lang="fi-FI" smtClean="0"/>
              <a:t>2.11.2019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5EE60-5E0C-404A-B116-3B8805FE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BF881-A08C-B34E-BE06-CAD63F247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784876-DCFD-3642-B7FF-1F5E1C95745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54463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041BC-F9C4-9549-B10A-8D4D3AC93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E16EF-1937-DC46-AED0-D78E37536A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1604D-8B2F-CE44-B53F-4C2314FB2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86759A-E880-1242-97A1-7BC6F62A3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915D-A7AB-C34C-9E85-D7203A2FAA65}" type="datetime1">
              <a:rPr lang="fi-FI" smtClean="0"/>
              <a:t>2.11.2019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8E99B-A5FA-D348-9A9C-0F81956C2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5197A-5CC9-A94A-A630-9C425E05C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784876-DCFD-3642-B7FF-1F5E1C95745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9696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F1ABC-1E22-7341-80C7-0459D204D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0C70C-64EF-D84D-8A7F-E0B5596F5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9FEFF-8AC4-4A41-B753-2387657BF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7794FC-01B1-E64E-BC0D-1B932C5BE9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26BE0D-BF60-4A4F-B4CC-99FDF14FF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562B6B-34F1-FD4C-AF86-5E1A3317B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3C41-223A-2E40-B5A8-B2E79F4EC893}" type="datetime1">
              <a:rPr lang="fi-FI" smtClean="0"/>
              <a:t>2.11.2019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12945A-E580-ED4D-B88B-994564B1C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8EC486-E10D-C847-84F8-89DD70920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784876-DCFD-3642-B7FF-1F5E1C95745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0322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BB0EC-3C26-F946-8876-939EEB456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7A58C6-0DE6-9449-B069-BAE93320E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49FE-2C01-CC42-8115-DBE91889AA0A}" type="datetime1">
              <a:rPr lang="fi-FI" smtClean="0"/>
              <a:t>2.11.2019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8F836F-039F-9A43-B454-F589C1B87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817F3A-9C8E-6D4F-9B1D-125A9C96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784876-DCFD-3642-B7FF-1F5E1C95745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6839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FADCEC-C36F-A24D-B377-F4069E8BF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80C30-E494-B347-98D6-63B75E43703A}" type="datetime1">
              <a:rPr lang="fi-FI" smtClean="0"/>
              <a:t>2.11.2019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87E8CD-FBA6-0944-AD16-783992FF7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87660-57A2-3E45-B4DA-59F0720A2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784876-DCFD-3642-B7FF-1F5E1C95745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70302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C59DF-B308-D341-B2C3-FB0D992E6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7FAC5-D8E6-2A4C-B338-86A2F1BB7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8ACB78-A56F-F947-B9FE-9A9DAE389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290CB-4C34-2143-9E34-5AF7AFF2A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08EF-9EE2-4843-B992-93E9BBF070B2}" type="datetime1">
              <a:rPr lang="fi-FI" smtClean="0"/>
              <a:t>2.11.2019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EA6A77-6E77-B143-A6BA-A69C1D43D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4E47D-761F-2F4A-9B50-08E616E62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784876-DCFD-3642-B7FF-1F5E1C95745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5233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5D513-0858-804A-BE2D-BCDB15A21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D086E3-91B7-8849-BF76-626982DCD6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C0BB5E-BA9E-6348-AFF8-BE9CC4A82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A86DD7-486B-DB4D-834D-F53B38725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0F26-3C08-6241-9C2B-18E14BEF293D}" type="datetime1">
              <a:rPr lang="fi-FI" smtClean="0"/>
              <a:t>2.11.2019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62F3A-6F8A-DA4A-9017-FD3C332B7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896D78-EA2C-9E4A-8638-5D14A33F4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784876-DCFD-3642-B7FF-1F5E1C95745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5962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9F06C8-440E-834A-BD9F-041F9209B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412C45-CD58-734D-BDD3-54C0D591A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864B0-25B5-9943-B88A-A0BB05D9A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5B946-4DE3-BA4C-91B9-7D0EB7FE1D5C}" type="datetime1">
              <a:rPr lang="fi-FI" smtClean="0"/>
              <a:t>2.11.2019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32993-F79E-5C43-9EB7-5A68B1CF0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511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2" r:id="rId12"/>
    <p:sldLayoutId id="2147483735" r:id="rId13"/>
    <p:sldLayoutId id="2147483736" r:id="rId14"/>
    <p:sldLayoutId id="2147483737" r:id="rId15"/>
    <p:sldLayoutId id="2147483738" r:id="rId16"/>
    <p:sldLayoutId id="2147483755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tiff"/><Relationship Id="rId4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TU-L0021/JSBJ1310/TJTJ7702 Statistical Research Methods (aka. “Basic course”)</a:t>
            </a:r>
            <a:br>
              <a:rPr lang="en-US" dirty="0"/>
            </a:br>
            <a:br>
              <a:rPr lang="en-US" dirty="0"/>
            </a:br>
            <a:r>
              <a:rPr lang="fi-FI" dirty="0"/>
              <a:t>SCI022Z-LZ - </a:t>
            </a:r>
            <a:r>
              <a:rPr lang="fi-FI" dirty="0" err="1"/>
              <a:t>Postgraduate</a:t>
            </a:r>
            <a:r>
              <a:rPr lang="fi-FI" dirty="0"/>
              <a:t> </a:t>
            </a:r>
            <a:r>
              <a:rPr lang="fi-FI" dirty="0" err="1"/>
              <a:t>studies</a:t>
            </a:r>
            <a:r>
              <a:rPr lang="fi-FI" dirty="0"/>
              <a:t>: Advanced Statistical </a:t>
            </a:r>
            <a:r>
              <a:rPr lang="fi-FI" dirty="0" err="1"/>
              <a:t>Research</a:t>
            </a:r>
            <a:r>
              <a:rPr lang="fi-FI" dirty="0"/>
              <a:t> </a:t>
            </a:r>
            <a:r>
              <a:rPr lang="fi-FI" dirty="0" err="1"/>
              <a:t>Methods</a:t>
            </a:r>
            <a:r>
              <a:rPr lang="fi-FI" dirty="0"/>
              <a:t> </a:t>
            </a:r>
            <a:r>
              <a:rPr lang="en-US" dirty="0"/>
              <a:t>(aka. “Advanced course”)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Mikko</a:t>
            </a:r>
            <a:r>
              <a:rPr lang="en-US" dirty="0"/>
              <a:t> </a:t>
            </a:r>
            <a:r>
              <a:rPr lang="en-US" dirty="0" err="1"/>
              <a:t>Rönkkö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235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EABD8E-E824-5B42-B7D2-26D26A6C3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B6D8CD-8550-2149-A6EC-BD1377410C82}"/>
              </a:ext>
            </a:extLst>
          </p:cNvPr>
          <p:cNvSpPr txBox="1"/>
          <p:nvPr/>
        </p:nvSpPr>
        <p:spPr>
          <a:xfrm>
            <a:off x="5997147" y="2720361"/>
            <a:ext cx="13364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Subscription options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2F6981D-9C3B-A841-AAD7-3BA7401270ED}"/>
              </a:ext>
            </a:extLst>
          </p:cNvPr>
          <p:cNvCxnSpPr>
            <a:cxnSpLocks/>
          </p:cNvCxnSpPr>
          <p:nvPr/>
        </p:nvCxnSpPr>
        <p:spPr>
          <a:xfrm>
            <a:off x="7463481" y="3048000"/>
            <a:ext cx="1079157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92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3D6BB-FBBC-0240-82CF-A32F14247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Assignments</a:t>
            </a:r>
            <a:r>
              <a:rPr lang="fi-FI" dirty="0"/>
              <a:t> and </a:t>
            </a:r>
            <a:r>
              <a:rPr lang="fi-FI" dirty="0" err="1"/>
              <a:t>plagiarism</a:t>
            </a:r>
            <a:r>
              <a:rPr lang="fi-FI" dirty="0"/>
              <a:t> </a:t>
            </a:r>
            <a:r>
              <a:rPr lang="fi-FI" dirty="0" err="1"/>
              <a:t>policy</a:t>
            </a:r>
            <a:r>
              <a:rPr lang="fi-FI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FEBE2-26EB-D043-865B-D476A0E00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6357036" cy="4667249"/>
          </a:xfrm>
        </p:spPr>
        <p:txBody>
          <a:bodyPr>
            <a:normAutofit/>
          </a:bodyPr>
          <a:lstStyle/>
          <a:p>
            <a:r>
              <a:rPr lang="fi-FI" dirty="0" err="1"/>
              <a:t>Written</a:t>
            </a:r>
            <a:r>
              <a:rPr lang="fi-FI" dirty="0"/>
              <a:t> </a:t>
            </a:r>
            <a:r>
              <a:rPr lang="fi-FI" dirty="0" err="1"/>
              <a:t>assignment</a:t>
            </a:r>
            <a:endParaRPr lang="fi-FI" dirty="0"/>
          </a:p>
          <a:p>
            <a:pPr lvl="1"/>
            <a:r>
              <a:rPr lang="fi-FI" dirty="0" err="1"/>
              <a:t>Methodological</a:t>
            </a:r>
            <a:r>
              <a:rPr lang="fi-FI" dirty="0"/>
              <a:t> </a:t>
            </a:r>
            <a:r>
              <a:rPr lang="fi-FI" dirty="0" err="1"/>
              <a:t>texts</a:t>
            </a:r>
            <a:r>
              <a:rPr lang="fi-FI" dirty="0"/>
              <a:t> and </a:t>
            </a:r>
            <a:r>
              <a:rPr lang="fi-FI" dirty="0" err="1"/>
              <a:t>empirical</a:t>
            </a:r>
            <a:r>
              <a:rPr lang="fi-FI" dirty="0"/>
              <a:t> </a:t>
            </a:r>
            <a:r>
              <a:rPr lang="fi-FI" dirty="0" err="1"/>
              <a:t>articles</a:t>
            </a:r>
            <a:endParaRPr lang="fi-FI" dirty="0"/>
          </a:p>
          <a:p>
            <a:pPr lvl="1"/>
            <a:r>
              <a:rPr lang="fi-FI" dirty="0"/>
              <a:t>Write in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own</a:t>
            </a:r>
            <a:r>
              <a:rPr lang="fi-FI" dirty="0"/>
              <a:t> </a:t>
            </a:r>
            <a:r>
              <a:rPr lang="fi-FI" dirty="0" err="1"/>
              <a:t>words</a:t>
            </a:r>
            <a:r>
              <a:rPr lang="fi-FI" dirty="0"/>
              <a:t> </a:t>
            </a:r>
            <a:r>
              <a:rPr lang="fi-FI" dirty="0" err="1"/>
              <a:t>how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understood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material</a:t>
            </a:r>
            <a:endParaRPr lang="fi-FI" dirty="0"/>
          </a:p>
          <a:p>
            <a:pPr lvl="1"/>
            <a:r>
              <a:rPr lang="fi-FI" dirty="0" err="1"/>
              <a:t>Parahprasing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material</a:t>
            </a:r>
            <a:r>
              <a:rPr lang="fi-FI" dirty="0"/>
              <a:t> is </a:t>
            </a:r>
            <a:r>
              <a:rPr lang="fi-FI" dirty="0" err="1"/>
              <a:t>insufficient</a:t>
            </a:r>
            <a:endParaRPr lang="fi-FI" dirty="0"/>
          </a:p>
          <a:p>
            <a:pPr lvl="1"/>
            <a:r>
              <a:rPr lang="fi-FI" dirty="0"/>
              <a:t>Personal feedback</a:t>
            </a:r>
          </a:p>
          <a:p>
            <a:r>
              <a:rPr lang="fi-FI" dirty="0" err="1"/>
              <a:t>Plagiarism</a:t>
            </a:r>
            <a:r>
              <a:rPr lang="fi-FI" dirty="0"/>
              <a:t> </a:t>
            </a:r>
            <a:r>
              <a:rPr lang="fi-FI" dirty="0" err="1"/>
              <a:t>policy</a:t>
            </a:r>
            <a:endParaRPr lang="fi-FI" dirty="0"/>
          </a:p>
          <a:p>
            <a:pPr lvl="1"/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submissions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checked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TurnItIn</a:t>
            </a:r>
            <a:endParaRPr lang="fi-FI" dirty="0"/>
          </a:p>
          <a:p>
            <a:pPr lvl="1"/>
            <a:r>
              <a:rPr lang="fi-FI" dirty="0"/>
              <a:t>American </a:t>
            </a:r>
            <a:r>
              <a:rPr lang="fi-FI" dirty="0" err="1"/>
              <a:t>Psychological</a:t>
            </a:r>
            <a:r>
              <a:rPr lang="fi-FI" dirty="0"/>
              <a:t> Association </a:t>
            </a:r>
            <a:r>
              <a:rPr lang="fi-FI" dirty="0" err="1"/>
              <a:t>style</a:t>
            </a:r>
            <a:r>
              <a:rPr lang="fi-FI" dirty="0"/>
              <a:t> for </a:t>
            </a:r>
            <a:r>
              <a:rPr lang="fi-FI" dirty="0" err="1"/>
              <a:t>crediting</a:t>
            </a:r>
            <a:r>
              <a:rPr lang="fi-FI" dirty="0"/>
              <a:t> </a:t>
            </a:r>
            <a:r>
              <a:rPr lang="fi-FI" dirty="0" err="1"/>
              <a:t>sources</a:t>
            </a:r>
            <a:endParaRPr lang="fi-FI" dirty="0"/>
          </a:p>
          <a:p>
            <a:pPr lvl="1"/>
            <a:r>
              <a:rPr lang="fi-FI" dirty="0" err="1"/>
              <a:t>Any</a:t>
            </a:r>
            <a:r>
              <a:rPr lang="fi-FI" dirty="0"/>
              <a:t> </a:t>
            </a:r>
            <a:r>
              <a:rPr lang="fi-FI" dirty="0" err="1"/>
              <a:t>non</a:t>
            </a:r>
            <a:r>
              <a:rPr lang="fi-FI" dirty="0"/>
              <a:t>-trivial </a:t>
            </a:r>
            <a:r>
              <a:rPr lang="fi-FI" dirty="0" err="1"/>
              <a:t>violations</a:t>
            </a:r>
            <a:r>
              <a:rPr lang="fi-FI" dirty="0"/>
              <a:t>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need</a:t>
            </a:r>
            <a:r>
              <a:rPr lang="fi-FI" dirty="0"/>
              <a:t> to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redone</a:t>
            </a:r>
            <a:r>
              <a:rPr lang="fi-FI" dirty="0"/>
              <a:t> </a:t>
            </a:r>
            <a:r>
              <a:rPr lang="fi-FI" i="1" dirty="0" err="1"/>
              <a:t>twice</a:t>
            </a:r>
            <a:endParaRPr lang="fi-FI" i="1" dirty="0"/>
          </a:p>
          <a:p>
            <a:pPr lvl="2"/>
            <a:r>
              <a:rPr lang="fi-FI" dirty="0" err="1"/>
              <a:t>Practice</a:t>
            </a:r>
            <a:r>
              <a:rPr lang="fi-FI" dirty="0"/>
              <a:t> </a:t>
            </a:r>
            <a:r>
              <a:rPr lang="fi-FI" dirty="0" err="1"/>
              <a:t>writing</a:t>
            </a:r>
            <a:r>
              <a:rPr lang="fi-FI" dirty="0"/>
              <a:t> in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own</a:t>
            </a:r>
            <a:r>
              <a:rPr lang="fi-FI" dirty="0"/>
              <a:t> </a:t>
            </a:r>
            <a:r>
              <a:rPr lang="fi-FI" dirty="0" err="1"/>
              <a:t>words</a:t>
            </a:r>
            <a:endParaRPr lang="fi-FI" dirty="0"/>
          </a:p>
          <a:p>
            <a:pPr lvl="2"/>
            <a:r>
              <a:rPr lang="fi-FI" dirty="0" err="1"/>
              <a:t>Practice</a:t>
            </a:r>
            <a:r>
              <a:rPr lang="fi-FI" dirty="0"/>
              <a:t> </a:t>
            </a:r>
            <a:r>
              <a:rPr lang="fi-FI" dirty="0" err="1"/>
              <a:t>proper</a:t>
            </a:r>
            <a:r>
              <a:rPr lang="fi-FI" dirty="0"/>
              <a:t> </a:t>
            </a:r>
            <a:r>
              <a:rPr lang="fi-FI" dirty="0" err="1"/>
              <a:t>quotations</a:t>
            </a:r>
            <a:endParaRPr lang="fi-FI" dirty="0"/>
          </a:p>
          <a:p>
            <a:r>
              <a:rPr lang="fi-FI" dirty="0" err="1"/>
              <a:t>Anonymous</a:t>
            </a:r>
            <a:r>
              <a:rPr lang="fi-FI" dirty="0"/>
              <a:t> </a:t>
            </a:r>
            <a:r>
              <a:rPr lang="fi-FI" dirty="0" err="1"/>
              <a:t>grading</a:t>
            </a:r>
            <a:endParaRPr lang="fi-FI" dirty="0"/>
          </a:p>
          <a:p>
            <a:pPr lvl="1"/>
            <a:r>
              <a:rPr lang="fi-FI" dirty="0" err="1"/>
              <a:t>Use</a:t>
            </a:r>
            <a:r>
              <a:rPr lang="fi-FI" dirty="0"/>
              <a:t> APA </a:t>
            </a:r>
            <a:r>
              <a:rPr lang="fi-FI" dirty="0" err="1"/>
              <a:t>document</a:t>
            </a:r>
            <a:r>
              <a:rPr lang="fi-FI" dirty="0"/>
              <a:t> </a:t>
            </a:r>
            <a:r>
              <a:rPr lang="fi-FI" dirty="0" err="1"/>
              <a:t>template</a:t>
            </a:r>
            <a:endParaRPr lang="fi-FI" dirty="0"/>
          </a:p>
          <a:p>
            <a:pPr lvl="1"/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include</a:t>
            </a:r>
            <a:r>
              <a:rPr lang="fi-FI" dirty="0"/>
              <a:t>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name</a:t>
            </a:r>
            <a:r>
              <a:rPr lang="fi-FI" dirty="0"/>
              <a:t> in </a:t>
            </a:r>
            <a:r>
              <a:rPr lang="fi-FI" dirty="0" err="1"/>
              <a:t>submissions</a:t>
            </a:r>
            <a:endParaRPr lang="fi-FI" dirty="0"/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31243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96DC9C-3C91-A046-86F8-00B6F65FC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AF2485-CF07-AA42-B483-E6EE6677DEF4}"/>
              </a:ext>
            </a:extLst>
          </p:cNvPr>
          <p:cNvSpPr txBox="1"/>
          <p:nvPr/>
        </p:nvSpPr>
        <p:spPr>
          <a:xfrm>
            <a:off x="4794507" y="5395784"/>
            <a:ext cx="147448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Click on the pencil to view comments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021202B-DF69-6545-B54A-7E42EE6AD3F0}"/>
              </a:ext>
            </a:extLst>
          </p:cNvPr>
          <p:cNvCxnSpPr>
            <a:cxnSpLocks/>
          </p:cNvCxnSpPr>
          <p:nvPr/>
        </p:nvCxnSpPr>
        <p:spPr>
          <a:xfrm flipV="1">
            <a:off x="6318422" y="5395784"/>
            <a:ext cx="313037" cy="3377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50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9B3EC5-3B9B-B743-B2CE-C6376BAA4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51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0B31D2-D8A7-8744-8455-E6C57A077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99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assignment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18C56-A0BD-814F-9DFE-9C739268D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Basic </a:t>
            </a:r>
            <a:r>
              <a:rPr lang="fi-FI" dirty="0" err="1"/>
              <a:t>course</a:t>
            </a:r>
            <a:endParaRPr lang="fi-FI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531199C-BCF9-3A44-A513-F7A327CF35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/>
              <a:t>1 </a:t>
            </a:r>
            <a:r>
              <a:rPr lang="fi-FI" dirty="0" err="1"/>
              <a:t>mandatory</a:t>
            </a:r>
            <a:r>
              <a:rPr lang="fi-FI" dirty="0"/>
              <a:t> and 2 </a:t>
            </a:r>
            <a:r>
              <a:rPr lang="fi-FI" dirty="0" err="1"/>
              <a:t>optional</a:t>
            </a:r>
            <a:r>
              <a:rPr lang="fi-FI" dirty="0"/>
              <a:t> </a:t>
            </a:r>
            <a:r>
              <a:rPr lang="fi-FI" dirty="0" err="1"/>
              <a:t>assignments</a:t>
            </a:r>
            <a:endParaRPr lang="fi-FI" dirty="0"/>
          </a:p>
          <a:p>
            <a:r>
              <a:rPr lang="fi-FI" dirty="0"/>
              <a:t>Analysis </a:t>
            </a:r>
            <a:r>
              <a:rPr lang="fi-FI" dirty="0" err="1"/>
              <a:t>projects</a:t>
            </a:r>
            <a:endParaRPr lang="fi-FI" dirty="0"/>
          </a:p>
          <a:p>
            <a:r>
              <a:rPr lang="fi-FI" dirty="0" err="1"/>
              <a:t>Submission</a:t>
            </a:r>
            <a:r>
              <a:rPr lang="fi-FI" dirty="0"/>
              <a:t> </a:t>
            </a:r>
            <a:r>
              <a:rPr lang="fi-FI" dirty="0" err="1"/>
              <a:t>consists</a:t>
            </a:r>
            <a:r>
              <a:rPr lang="fi-FI" dirty="0"/>
              <a:t> of </a:t>
            </a:r>
            <a:r>
              <a:rPr lang="fi-FI" dirty="0" err="1"/>
              <a:t>analysis</a:t>
            </a:r>
            <a:r>
              <a:rPr lang="fi-FI" dirty="0"/>
              <a:t> </a:t>
            </a:r>
            <a:r>
              <a:rPr lang="fi-FI" dirty="0" err="1"/>
              <a:t>file</a:t>
            </a:r>
            <a:r>
              <a:rPr lang="fi-FI" dirty="0"/>
              <a:t> (.r, .</a:t>
            </a:r>
            <a:r>
              <a:rPr lang="fi-FI" dirty="0" err="1"/>
              <a:t>do</a:t>
            </a:r>
            <a:r>
              <a:rPr lang="fi-FI" dirty="0"/>
              <a:t>, .</a:t>
            </a:r>
            <a:r>
              <a:rPr lang="fi-FI" dirty="0" err="1"/>
              <a:t>sps</a:t>
            </a:r>
            <a:r>
              <a:rPr lang="fi-FI" dirty="0"/>
              <a:t>) and </a:t>
            </a:r>
            <a:r>
              <a:rPr lang="fi-FI" dirty="0" err="1"/>
              <a:t>report</a:t>
            </a:r>
            <a:r>
              <a:rPr lang="fi-FI" dirty="0"/>
              <a:t> as a </a:t>
            </a:r>
            <a:r>
              <a:rPr lang="fi-FI" dirty="0" err="1"/>
              <a:t>word</a:t>
            </a:r>
            <a:r>
              <a:rPr lang="fi-FI" dirty="0"/>
              <a:t> </a:t>
            </a:r>
            <a:r>
              <a:rPr lang="fi-FI" dirty="0" err="1"/>
              <a:t>document</a:t>
            </a:r>
            <a:endParaRPr lang="fi-FI" dirty="0"/>
          </a:p>
          <a:p>
            <a:r>
              <a:rPr lang="fi-FI" dirty="0" err="1"/>
              <a:t>Two</a:t>
            </a:r>
            <a:r>
              <a:rPr lang="fi-FI" dirty="0"/>
              <a:t> </a:t>
            </a:r>
            <a:r>
              <a:rPr lang="fi-FI" dirty="0" err="1"/>
              <a:t>computer</a:t>
            </a:r>
            <a:r>
              <a:rPr lang="fi-FI" dirty="0"/>
              <a:t> </a:t>
            </a:r>
            <a:r>
              <a:rPr lang="fi-FI" dirty="0" err="1"/>
              <a:t>classes</a:t>
            </a:r>
            <a:r>
              <a:rPr lang="fi-FI" dirty="0"/>
              <a:t> per </a:t>
            </a:r>
            <a:r>
              <a:rPr lang="fi-FI" dirty="0" err="1"/>
              <a:t>assignment</a:t>
            </a:r>
            <a:endParaRPr lang="fi-FI" dirty="0"/>
          </a:p>
          <a:p>
            <a:r>
              <a:rPr lang="fi-FI" dirty="0" err="1"/>
              <a:t>Screencasts</a:t>
            </a:r>
            <a:r>
              <a:rPr lang="fi-FI" dirty="0"/>
              <a:t> </a:t>
            </a:r>
            <a:r>
              <a:rPr lang="fi-FI" dirty="0" err="1"/>
              <a:t>explaining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analyses</a:t>
            </a:r>
            <a:endParaRPr lang="fi-FI" dirty="0"/>
          </a:p>
          <a:p>
            <a:pPr marL="457200" indent="-457200">
              <a:buFont typeface="+mj-lt"/>
              <a:buAutoNum type="arabicPeriod"/>
            </a:pP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857C21-96AB-5744-B13A-3BECD5C040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Advanced </a:t>
            </a:r>
            <a:r>
              <a:rPr lang="fi-FI" dirty="0" err="1"/>
              <a:t>course</a:t>
            </a:r>
            <a:endParaRPr lang="fi-FI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86F23F8-885B-AA4B-8AE4-E88E66FC5E7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i-FI" dirty="0"/>
              <a:t>8 </a:t>
            </a:r>
            <a:r>
              <a:rPr lang="fi-FI" dirty="0" err="1"/>
              <a:t>mandatory</a:t>
            </a:r>
            <a:r>
              <a:rPr lang="fi-FI" dirty="0"/>
              <a:t> </a:t>
            </a:r>
            <a:r>
              <a:rPr lang="fi-FI" dirty="0" err="1"/>
              <a:t>assignments</a:t>
            </a:r>
            <a:endParaRPr lang="fi-FI" dirty="0"/>
          </a:p>
          <a:p>
            <a:r>
              <a:rPr lang="fi-FI" dirty="0" err="1"/>
              <a:t>Smaller</a:t>
            </a:r>
            <a:r>
              <a:rPr lang="fi-FI" dirty="0"/>
              <a:t> </a:t>
            </a:r>
            <a:r>
              <a:rPr lang="fi-FI" dirty="0" err="1"/>
              <a:t>analysis</a:t>
            </a:r>
            <a:r>
              <a:rPr lang="fi-FI" dirty="0"/>
              <a:t> </a:t>
            </a:r>
            <a:r>
              <a:rPr lang="fi-FI" dirty="0" err="1"/>
              <a:t>tasks</a:t>
            </a:r>
            <a:endParaRPr lang="fi-FI" dirty="0"/>
          </a:p>
          <a:p>
            <a:pPr lvl="1"/>
            <a:r>
              <a:rPr lang="fi-FI" dirty="0"/>
              <a:t>Tools, </a:t>
            </a:r>
            <a:r>
              <a:rPr lang="fi-FI" dirty="0" err="1"/>
              <a:t>analyses</a:t>
            </a:r>
            <a:r>
              <a:rPr lang="fi-FI" dirty="0"/>
              <a:t>, </a:t>
            </a:r>
            <a:r>
              <a:rPr lang="fi-FI" dirty="0" err="1"/>
              <a:t>challenge</a:t>
            </a:r>
            <a:endParaRPr lang="fi-FI" dirty="0"/>
          </a:p>
          <a:p>
            <a:r>
              <a:rPr lang="fi-FI" dirty="0" err="1"/>
              <a:t>Submission</a:t>
            </a:r>
            <a:r>
              <a:rPr lang="fi-FI" dirty="0"/>
              <a:t> </a:t>
            </a:r>
            <a:r>
              <a:rPr lang="fi-FI" dirty="0" err="1"/>
              <a:t>mainly</a:t>
            </a:r>
            <a:r>
              <a:rPr lang="fi-FI" dirty="0"/>
              <a:t> </a:t>
            </a:r>
            <a:r>
              <a:rPr lang="fi-FI" dirty="0" err="1"/>
              <a:t>analysis</a:t>
            </a:r>
            <a:r>
              <a:rPr lang="fi-FI" dirty="0"/>
              <a:t> </a:t>
            </a:r>
            <a:r>
              <a:rPr lang="fi-FI" dirty="0" err="1"/>
              <a:t>files</a:t>
            </a:r>
            <a:endParaRPr lang="fi-FI" dirty="0"/>
          </a:p>
          <a:p>
            <a:pPr lvl="1"/>
            <a:r>
              <a:rPr lang="fi-FI" dirty="0" err="1"/>
              <a:t>Some</a:t>
            </a:r>
            <a:r>
              <a:rPr lang="fi-FI" dirty="0"/>
              <a:t> </a:t>
            </a:r>
            <a:r>
              <a:rPr lang="fi-FI" dirty="0" err="1"/>
              <a:t>assigments</a:t>
            </a:r>
            <a:r>
              <a:rPr lang="fi-FI" dirty="0"/>
              <a:t> </a:t>
            </a:r>
            <a:r>
              <a:rPr lang="fi-FI" dirty="0" err="1"/>
              <a:t>require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files</a:t>
            </a:r>
            <a:endParaRPr lang="fi-FI" dirty="0"/>
          </a:p>
          <a:p>
            <a:r>
              <a:rPr lang="fi-FI" dirty="0"/>
              <a:t> One </a:t>
            </a:r>
            <a:r>
              <a:rPr lang="fi-FI" dirty="0" err="1"/>
              <a:t>computer</a:t>
            </a:r>
            <a:r>
              <a:rPr lang="fi-FI" dirty="0"/>
              <a:t> </a:t>
            </a:r>
            <a:r>
              <a:rPr lang="fi-FI" dirty="0" err="1"/>
              <a:t>class</a:t>
            </a:r>
            <a:r>
              <a:rPr lang="fi-FI" dirty="0"/>
              <a:t> per </a:t>
            </a:r>
            <a:r>
              <a:rPr lang="fi-FI" dirty="0" err="1"/>
              <a:t>assignment</a:t>
            </a:r>
            <a:endParaRPr lang="fi-FI" dirty="0"/>
          </a:p>
          <a:p>
            <a:r>
              <a:rPr lang="fi-FI" dirty="0"/>
              <a:t>”</a:t>
            </a:r>
            <a:r>
              <a:rPr lang="fi-FI" dirty="0" err="1"/>
              <a:t>Figure</a:t>
            </a:r>
            <a:r>
              <a:rPr lang="fi-FI" dirty="0"/>
              <a:t> it out” </a:t>
            </a:r>
            <a:r>
              <a:rPr lang="fi-FI" dirty="0" err="1"/>
              <a:t>approach</a:t>
            </a:r>
            <a:r>
              <a:rPr lang="fi-FI" dirty="0"/>
              <a:t> for </a:t>
            </a:r>
            <a:r>
              <a:rPr lang="fi-FI" dirty="0" err="1"/>
              <a:t>instruction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3949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AAC75-B1EF-9645-AF51-A54173BA9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Monte Carlo </a:t>
            </a:r>
            <a:r>
              <a:rPr lang="fi-FI" dirty="0" err="1"/>
              <a:t>project</a:t>
            </a:r>
            <a:r>
              <a:rPr lang="fi-FI" dirty="0"/>
              <a:t> (Advanced </a:t>
            </a:r>
            <a:r>
              <a:rPr lang="fi-FI" dirty="0" err="1"/>
              <a:t>course</a:t>
            </a:r>
            <a:r>
              <a:rPr lang="fi-FI" dirty="0"/>
              <a:t> </a:t>
            </a:r>
            <a:r>
              <a:rPr lang="fi-FI" dirty="0" err="1"/>
              <a:t>only</a:t>
            </a:r>
            <a:r>
              <a:rPr lang="fi-FI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81AEB-5EAD-A643-9CFE-1D9032689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i-FI" dirty="0" err="1"/>
              <a:t>Pick</a:t>
            </a:r>
            <a:r>
              <a:rPr lang="fi-FI" dirty="0"/>
              <a:t> a </a:t>
            </a:r>
            <a:r>
              <a:rPr lang="fi-FI" dirty="0" err="1"/>
              <a:t>rule</a:t>
            </a:r>
            <a:r>
              <a:rPr lang="fi-FI" dirty="0"/>
              <a:t> of </a:t>
            </a:r>
            <a:r>
              <a:rPr lang="fi-FI" dirty="0" err="1"/>
              <a:t>thumb</a:t>
            </a:r>
            <a:endParaRPr lang="fi-FI" dirty="0"/>
          </a:p>
          <a:p>
            <a:pPr lvl="1"/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chi</a:t>
            </a:r>
            <a:r>
              <a:rPr lang="fi-FI" dirty="0"/>
              <a:t>-square </a:t>
            </a:r>
            <a:r>
              <a:rPr lang="fi-FI" dirty="0" err="1"/>
              <a:t>test</a:t>
            </a:r>
            <a:r>
              <a:rPr lang="fi-FI" dirty="0"/>
              <a:t> is </a:t>
            </a:r>
            <a:r>
              <a:rPr lang="fi-FI" dirty="0" err="1"/>
              <a:t>senstive</a:t>
            </a:r>
            <a:r>
              <a:rPr lang="fi-FI" dirty="0"/>
              <a:t> to </a:t>
            </a:r>
            <a:r>
              <a:rPr lang="fi-FI" dirty="0" err="1"/>
              <a:t>sample</a:t>
            </a:r>
            <a:r>
              <a:rPr lang="fi-FI" dirty="0"/>
              <a:t> </a:t>
            </a:r>
            <a:r>
              <a:rPr lang="fi-FI" dirty="0" err="1"/>
              <a:t>size</a:t>
            </a:r>
            <a:r>
              <a:rPr lang="fi-FI" dirty="0"/>
              <a:t> and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useful</a:t>
            </a:r>
            <a:r>
              <a:rPr lang="fi-FI" dirty="0"/>
              <a:t> in </a:t>
            </a:r>
            <a:r>
              <a:rPr lang="fi-FI" dirty="0" err="1"/>
              <a:t>large</a:t>
            </a:r>
            <a:r>
              <a:rPr lang="fi-FI" dirty="0"/>
              <a:t> </a:t>
            </a:r>
            <a:r>
              <a:rPr lang="fi-FI" dirty="0" err="1"/>
              <a:t>samples</a:t>
            </a:r>
            <a:r>
              <a:rPr lang="fi-FI" dirty="0"/>
              <a:t> (</a:t>
            </a:r>
            <a:r>
              <a:rPr lang="fi-FI" dirty="0" err="1"/>
              <a:t>many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books</a:t>
            </a:r>
            <a:r>
              <a:rPr lang="fi-FI" dirty="0"/>
              <a:t>)</a:t>
            </a:r>
          </a:p>
          <a:p>
            <a:pPr lvl="1"/>
            <a:r>
              <a:rPr lang="fi-FI" dirty="0" err="1"/>
              <a:t>VIFs</a:t>
            </a:r>
            <a:r>
              <a:rPr lang="fi-FI" dirty="0"/>
              <a:t> </a:t>
            </a:r>
            <a:r>
              <a:rPr lang="fi-FI" dirty="0" err="1"/>
              <a:t>should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less</a:t>
            </a:r>
            <a:r>
              <a:rPr lang="fi-FI" dirty="0"/>
              <a:t> </a:t>
            </a:r>
            <a:r>
              <a:rPr lang="fi-FI" dirty="0" err="1"/>
              <a:t>than</a:t>
            </a:r>
            <a:r>
              <a:rPr lang="fi-FI" dirty="0"/>
              <a:t> 10 to </a:t>
            </a:r>
            <a:r>
              <a:rPr lang="fi-FI" dirty="0" err="1"/>
              <a:t>ensure</a:t>
            </a:r>
            <a:r>
              <a:rPr lang="fi-FI" dirty="0"/>
              <a:t> </a:t>
            </a:r>
            <a:r>
              <a:rPr lang="fi-FI" dirty="0" err="1"/>
              <a:t>stable</a:t>
            </a:r>
            <a:r>
              <a:rPr lang="fi-FI" dirty="0"/>
              <a:t> </a:t>
            </a:r>
            <a:r>
              <a:rPr lang="fi-FI" dirty="0" err="1"/>
              <a:t>results</a:t>
            </a:r>
            <a:r>
              <a:rPr lang="fi-FI" dirty="0"/>
              <a:t> (</a:t>
            </a:r>
            <a:r>
              <a:rPr lang="fi-FI" dirty="0" err="1"/>
              <a:t>widely</a:t>
            </a:r>
            <a:r>
              <a:rPr lang="fi-FI" dirty="0"/>
              <a:t> </a:t>
            </a:r>
            <a:r>
              <a:rPr lang="fi-FI" dirty="0" err="1"/>
              <a:t>used</a:t>
            </a:r>
            <a:r>
              <a:rPr lang="fi-FI" dirty="0"/>
              <a:t> </a:t>
            </a:r>
            <a:r>
              <a:rPr lang="fi-FI" dirty="0" err="1"/>
              <a:t>rule</a:t>
            </a:r>
            <a:r>
              <a:rPr lang="fi-FI" dirty="0"/>
              <a:t> of </a:t>
            </a:r>
            <a:r>
              <a:rPr lang="fi-FI" dirty="0" err="1"/>
              <a:t>thumb</a:t>
            </a:r>
            <a:r>
              <a:rPr lang="fi-FI" dirty="0"/>
              <a:t>)</a:t>
            </a:r>
          </a:p>
          <a:p>
            <a:pPr lvl="1"/>
            <a:r>
              <a:rPr lang="fi-FI" dirty="0"/>
              <a:t>Control </a:t>
            </a:r>
            <a:r>
              <a:rPr lang="fi-FI" dirty="0" err="1"/>
              <a:t>variables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correlate</a:t>
            </a:r>
            <a:r>
              <a:rPr lang="fi-FI" dirty="0"/>
              <a:t> </a:t>
            </a:r>
            <a:r>
              <a:rPr lang="fi-FI" dirty="0" err="1"/>
              <a:t>significantly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y </a:t>
            </a:r>
            <a:r>
              <a:rPr lang="fi-FI" dirty="0" err="1"/>
              <a:t>should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excluded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a regression </a:t>
            </a:r>
            <a:r>
              <a:rPr lang="fi-FI" dirty="0" err="1"/>
              <a:t>model</a:t>
            </a:r>
            <a:r>
              <a:rPr lang="fi-FI" dirty="0"/>
              <a:t> (cf. Becker, 2005)</a:t>
            </a:r>
          </a:p>
          <a:p>
            <a:pPr lvl="1"/>
            <a:r>
              <a:rPr lang="fi-FI" dirty="0"/>
              <a:t>At </a:t>
            </a:r>
            <a:r>
              <a:rPr lang="fi-FI" dirty="0" err="1"/>
              <a:t>least</a:t>
            </a:r>
            <a:r>
              <a:rPr lang="fi-FI" dirty="0"/>
              <a:t> 10 </a:t>
            </a:r>
            <a:r>
              <a:rPr lang="fi-FI" dirty="0" err="1"/>
              <a:t>observations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required</a:t>
            </a:r>
            <a:r>
              <a:rPr lang="fi-FI" dirty="0"/>
              <a:t> for </a:t>
            </a:r>
            <a:r>
              <a:rPr lang="fi-FI" dirty="0" err="1"/>
              <a:t>each</a:t>
            </a:r>
            <a:r>
              <a:rPr lang="fi-FI" dirty="0"/>
              <a:t> </a:t>
            </a:r>
            <a:r>
              <a:rPr lang="fi-FI" dirty="0" err="1"/>
              <a:t>variable</a:t>
            </a:r>
            <a:r>
              <a:rPr lang="fi-FI" dirty="0"/>
              <a:t> in a regression </a:t>
            </a:r>
            <a:r>
              <a:rPr lang="fi-FI" dirty="0" err="1"/>
              <a:t>model</a:t>
            </a:r>
            <a:r>
              <a:rPr lang="fi-FI" dirty="0"/>
              <a:t> (</a:t>
            </a:r>
            <a:r>
              <a:rPr lang="fi-FI" dirty="0" err="1"/>
              <a:t>several</a:t>
            </a:r>
            <a:r>
              <a:rPr lang="fi-FI" dirty="0"/>
              <a:t> </a:t>
            </a:r>
            <a:r>
              <a:rPr lang="fi-FI" dirty="0" err="1"/>
              <a:t>sources</a:t>
            </a:r>
            <a:r>
              <a:rPr lang="fi-FI" dirty="0"/>
              <a:t> on </a:t>
            </a:r>
            <a:r>
              <a:rPr lang="fi-FI" dirty="0" err="1"/>
              <a:t>this</a:t>
            </a:r>
            <a:r>
              <a:rPr lang="fi-FI" dirty="0"/>
              <a:t>)</a:t>
            </a:r>
          </a:p>
          <a:p>
            <a:pPr lvl="1"/>
            <a:r>
              <a:rPr lang="fi-FI" dirty="0"/>
              <a:t>Etc.</a:t>
            </a:r>
          </a:p>
          <a:p>
            <a:r>
              <a:rPr lang="fi-FI" dirty="0" err="1"/>
              <a:t>Test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rule</a:t>
            </a:r>
            <a:r>
              <a:rPr lang="fi-FI" dirty="0"/>
              <a:t> of </a:t>
            </a:r>
            <a:r>
              <a:rPr lang="fi-FI" dirty="0" err="1"/>
              <a:t>thumb</a:t>
            </a:r>
            <a:r>
              <a:rPr lang="fi-FI" dirty="0"/>
              <a:t> </a:t>
            </a:r>
            <a:r>
              <a:rPr lang="fi-FI" dirty="0" err="1"/>
              <a:t>using</a:t>
            </a:r>
            <a:r>
              <a:rPr lang="fi-FI" dirty="0"/>
              <a:t> a Monte Carlo </a:t>
            </a:r>
            <a:r>
              <a:rPr lang="fi-FI" dirty="0" err="1"/>
              <a:t>simulation</a:t>
            </a:r>
            <a:endParaRPr lang="fi-FI" dirty="0"/>
          </a:p>
          <a:p>
            <a:pPr lvl="1"/>
            <a:r>
              <a:rPr lang="fi-FI" dirty="0"/>
              <a:t>2-3 </a:t>
            </a:r>
            <a:r>
              <a:rPr lang="fi-FI" dirty="0" err="1"/>
              <a:t>experimental</a:t>
            </a:r>
            <a:r>
              <a:rPr lang="fi-FI" dirty="0"/>
              <a:t> </a:t>
            </a:r>
            <a:r>
              <a:rPr lang="fi-FI" dirty="0" err="1"/>
              <a:t>conditions</a:t>
            </a:r>
            <a:r>
              <a:rPr lang="fi-FI" dirty="0"/>
              <a:t>, </a:t>
            </a:r>
            <a:r>
              <a:rPr lang="fi-FI" dirty="0" err="1"/>
              <a:t>full</a:t>
            </a:r>
            <a:r>
              <a:rPr lang="fi-FI" dirty="0"/>
              <a:t> </a:t>
            </a:r>
            <a:r>
              <a:rPr lang="fi-FI" dirty="0" err="1"/>
              <a:t>factorial</a:t>
            </a:r>
            <a:endParaRPr lang="fi-FI" dirty="0"/>
          </a:p>
          <a:p>
            <a:r>
              <a:rPr lang="fi-FI" dirty="0"/>
              <a:t>Reporting</a:t>
            </a:r>
          </a:p>
          <a:p>
            <a:pPr lvl="1"/>
            <a:r>
              <a:rPr lang="fi-FI" dirty="0"/>
              <a:t>A </a:t>
            </a:r>
            <a:r>
              <a:rPr lang="fi-FI" dirty="0" err="1"/>
              <a:t>short</a:t>
            </a:r>
            <a:r>
              <a:rPr lang="fi-FI" dirty="0"/>
              <a:t> </a:t>
            </a:r>
            <a:r>
              <a:rPr lang="fi-FI" dirty="0" err="1"/>
              <a:t>report</a:t>
            </a:r>
            <a:r>
              <a:rPr lang="fi-FI" dirty="0"/>
              <a:t> (5-10 </a:t>
            </a:r>
            <a:r>
              <a:rPr lang="fi-FI" dirty="0" err="1"/>
              <a:t>pages</a:t>
            </a:r>
            <a:r>
              <a:rPr lang="fi-FI" dirty="0"/>
              <a:t>)</a:t>
            </a:r>
          </a:p>
          <a:p>
            <a:pPr lvl="1"/>
            <a:r>
              <a:rPr lang="fi-FI" dirty="0"/>
              <a:t>Analysis </a:t>
            </a:r>
            <a:r>
              <a:rPr lang="fi-FI" dirty="0" err="1"/>
              <a:t>file</a:t>
            </a:r>
            <a:endParaRPr lang="fi-FI" dirty="0"/>
          </a:p>
          <a:p>
            <a:pPr lvl="1"/>
            <a:r>
              <a:rPr lang="fi-FI" dirty="0"/>
              <a:t>A </a:t>
            </a:r>
            <a:r>
              <a:rPr lang="fi-FI" dirty="0" err="1"/>
              <a:t>presentation</a:t>
            </a:r>
            <a:endParaRPr lang="fi-FI" dirty="0"/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9907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AAC75-B1EF-9645-AF51-A54173BA9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Article</a:t>
            </a:r>
            <a:r>
              <a:rPr lang="fi-FI" dirty="0"/>
              <a:t> </a:t>
            </a:r>
            <a:r>
              <a:rPr lang="fi-FI" dirty="0" err="1"/>
              <a:t>presentation</a:t>
            </a:r>
            <a:r>
              <a:rPr lang="fi-FI" dirty="0"/>
              <a:t> and </a:t>
            </a:r>
            <a:r>
              <a:rPr lang="fi-FI" dirty="0" err="1"/>
              <a:t>methodological</a:t>
            </a:r>
            <a:r>
              <a:rPr lang="fi-FI" dirty="0"/>
              <a:t> </a:t>
            </a:r>
            <a:r>
              <a:rPr lang="fi-FI" dirty="0" err="1"/>
              <a:t>review</a:t>
            </a:r>
            <a:r>
              <a:rPr lang="fi-FI" dirty="0"/>
              <a:t> (Advanced </a:t>
            </a:r>
            <a:r>
              <a:rPr lang="fi-FI" dirty="0" err="1"/>
              <a:t>course</a:t>
            </a:r>
            <a:r>
              <a:rPr lang="fi-FI" dirty="0"/>
              <a:t> </a:t>
            </a:r>
            <a:r>
              <a:rPr lang="fi-FI" dirty="0" err="1"/>
              <a:t>only</a:t>
            </a:r>
            <a:r>
              <a:rPr lang="fi-FI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81AEB-5EAD-A643-9CFE-1D9032689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 err="1"/>
              <a:t>Article</a:t>
            </a:r>
            <a:r>
              <a:rPr lang="fi-FI" dirty="0"/>
              <a:t> </a:t>
            </a:r>
            <a:r>
              <a:rPr lang="fi-FI" dirty="0" err="1"/>
              <a:t>presentation</a:t>
            </a:r>
            <a:endParaRPr lang="fi-FI" dirty="0"/>
          </a:p>
          <a:p>
            <a:pPr lvl="1"/>
            <a:r>
              <a:rPr lang="fi-FI" dirty="0" err="1"/>
              <a:t>Choose</a:t>
            </a:r>
            <a:r>
              <a:rPr lang="fi-FI" dirty="0"/>
              <a:t> a </a:t>
            </a:r>
            <a:r>
              <a:rPr lang="fi-FI" dirty="0" err="1"/>
              <a:t>recent</a:t>
            </a:r>
            <a:r>
              <a:rPr lang="fi-FI" dirty="0"/>
              <a:t> </a:t>
            </a:r>
            <a:r>
              <a:rPr lang="fi-FI" dirty="0" err="1"/>
              <a:t>Organizational</a:t>
            </a:r>
            <a:r>
              <a:rPr lang="fi-FI" dirty="0"/>
              <a:t> </a:t>
            </a:r>
            <a:r>
              <a:rPr lang="fi-FI" dirty="0" err="1"/>
              <a:t>Research</a:t>
            </a:r>
            <a:r>
              <a:rPr lang="fi-FI" dirty="0"/>
              <a:t> </a:t>
            </a:r>
            <a:r>
              <a:rPr lang="fi-FI" dirty="0" err="1"/>
              <a:t>Methods</a:t>
            </a:r>
            <a:r>
              <a:rPr lang="fi-FI" dirty="0"/>
              <a:t> </a:t>
            </a:r>
            <a:r>
              <a:rPr lang="fi-FI" dirty="0" err="1"/>
              <a:t>article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otherwise</a:t>
            </a:r>
            <a:r>
              <a:rPr lang="fi-FI" dirty="0"/>
              <a:t> </a:t>
            </a:r>
            <a:r>
              <a:rPr lang="fi-FI" dirty="0" err="1"/>
              <a:t>discussed</a:t>
            </a:r>
            <a:r>
              <a:rPr lang="fi-FI" dirty="0"/>
              <a:t> on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course</a:t>
            </a:r>
            <a:endParaRPr lang="fi-FI" dirty="0"/>
          </a:p>
          <a:p>
            <a:pPr lvl="1"/>
            <a:r>
              <a:rPr lang="fi-FI" dirty="0" err="1"/>
              <a:t>Present</a:t>
            </a:r>
            <a:r>
              <a:rPr lang="fi-FI" dirty="0"/>
              <a:t>/</a:t>
            </a:r>
            <a:r>
              <a:rPr lang="fi-FI" dirty="0" err="1"/>
              <a:t>teach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article</a:t>
            </a:r>
            <a:r>
              <a:rPr lang="fi-FI" dirty="0"/>
              <a:t> to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students</a:t>
            </a:r>
            <a:endParaRPr lang="fi-FI" dirty="0"/>
          </a:p>
          <a:p>
            <a:pPr lvl="1"/>
            <a:r>
              <a:rPr lang="fi-FI" dirty="0" err="1"/>
              <a:t>Evaluate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evidence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article</a:t>
            </a:r>
            <a:r>
              <a:rPr lang="fi-FI" dirty="0"/>
              <a:t> </a:t>
            </a:r>
            <a:r>
              <a:rPr lang="fi-FI" dirty="0" err="1"/>
              <a:t>uses</a:t>
            </a:r>
            <a:r>
              <a:rPr lang="fi-FI" dirty="0"/>
              <a:t> to </a:t>
            </a:r>
            <a:r>
              <a:rPr lang="fi-FI" dirty="0" err="1"/>
              <a:t>support</a:t>
            </a:r>
            <a:r>
              <a:rPr lang="fi-FI" dirty="0"/>
              <a:t> </a:t>
            </a:r>
            <a:r>
              <a:rPr lang="fi-FI" dirty="0" err="1"/>
              <a:t>its</a:t>
            </a:r>
            <a:r>
              <a:rPr lang="fi-FI" dirty="0"/>
              <a:t> </a:t>
            </a:r>
            <a:r>
              <a:rPr lang="fi-FI" dirty="0" err="1"/>
              <a:t>claims</a:t>
            </a:r>
            <a:endParaRPr lang="fi-FI" dirty="0"/>
          </a:p>
          <a:p>
            <a:pPr lvl="1"/>
            <a:endParaRPr lang="fi-FI" dirty="0"/>
          </a:p>
          <a:p>
            <a:r>
              <a:rPr lang="fi-FI" dirty="0" err="1"/>
              <a:t>Methodological</a:t>
            </a:r>
            <a:r>
              <a:rPr lang="fi-FI" dirty="0"/>
              <a:t> </a:t>
            </a:r>
            <a:r>
              <a:rPr lang="fi-FI" dirty="0" err="1"/>
              <a:t>review</a:t>
            </a:r>
            <a:r>
              <a:rPr lang="fi-FI" dirty="0"/>
              <a:t> (</a:t>
            </a:r>
            <a:r>
              <a:rPr lang="fi-FI" dirty="0" err="1"/>
              <a:t>optional</a:t>
            </a:r>
            <a:r>
              <a:rPr lang="fi-FI" dirty="0"/>
              <a:t>)</a:t>
            </a:r>
          </a:p>
          <a:p>
            <a:pPr lvl="1"/>
            <a:r>
              <a:rPr lang="fi-FI" dirty="0" err="1"/>
              <a:t>Review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empirical</a:t>
            </a:r>
            <a:r>
              <a:rPr lang="fi-FI" dirty="0"/>
              <a:t> </a:t>
            </a:r>
            <a:r>
              <a:rPr lang="fi-FI" dirty="0" err="1"/>
              <a:t>parts</a:t>
            </a:r>
            <a:r>
              <a:rPr lang="fi-FI" dirty="0"/>
              <a:t> of an </a:t>
            </a:r>
            <a:r>
              <a:rPr lang="fi-FI" dirty="0" err="1"/>
              <a:t>article</a:t>
            </a:r>
            <a:r>
              <a:rPr lang="fi-FI" dirty="0"/>
              <a:t> </a:t>
            </a:r>
            <a:r>
              <a:rPr lang="fi-FI" dirty="0" err="1"/>
              <a:t>submitted</a:t>
            </a:r>
            <a:r>
              <a:rPr lang="fi-FI" dirty="0"/>
              <a:t> to Journal of </a:t>
            </a:r>
            <a:r>
              <a:rPr lang="fi-FI" dirty="0" err="1"/>
              <a:t>Operations</a:t>
            </a:r>
            <a:r>
              <a:rPr lang="fi-FI" dirty="0"/>
              <a:t> Management</a:t>
            </a:r>
          </a:p>
          <a:p>
            <a:pPr lvl="1"/>
            <a:r>
              <a:rPr lang="fi-FI" dirty="0" err="1"/>
              <a:t>Template</a:t>
            </a:r>
            <a:r>
              <a:rPr lang="fi-FI" dirty="0"/>
              <a:t> </a:t>
            </a:r>
            <a:r>
              <a:rPr lang="fi-FI" dirty="0" err="1"/>
              <a:t>available</a:t>
            </a:r>
            <a:endParaRPr lang="fi-FI" dirty="0"/>
          </a:p>
          <a:p>
            <a:pPr lvl="1"/>
            <a:r>
              <a:rPr lang="fi-FI" dirty="0" err="1"/>
              <a:t>Revise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review</a:t>
            </a:r>
            <a:r>
              <a:rPr lang="fi-FI" dirty="0"/>
              <a:t> </a:t>
            </a:r>
            <a:r>
              <a:rPr lang="fi-FI" dirty="0" err="1"/>
              <a:t>based</a:t>
            </a:r>
            <a:r>
              <a:rPr lang="fi-FI" dirty="0"/>
              <a:t> on feedback</a:t>
            </a:r>
          </a:p>
          <a:p>
            <a:pPr lvl="1"/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reviews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used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journal</a:t>
            </a:r>
            <a:endParaRPr lang="fi-FI" dirty="0"/>
          </a:p>
          <a:p>
            <a:pPr lvl="1"/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may</a:t>
            </a:r>
            <a:r>
              <a:rPr lang="fi-FI" dirty="0"/>
              <a:t> </a:t>
            </a:r>
            <a:r>
              <a:rPr lang="fi-FI" dirty="0" err="1"/>
              <a:t>continue</a:t>
            </a:r>
            <a:r>
              <a:rPr lang="fi-FI" dirty="0"/>
              <a:t> as a </a:t>
            </a:r>
            <a:r>
              <a:rPr lang="fi-FI" dirty="0" err="1"/>
              <a:t>reviewer</a:t>
            </a:r>
            <a:r>
              <a:rPr lang="fi-FI" dirty="0"/>
              <a:t> </a:t>
            </a:r>
            <a:r>
              <a:rPr lang="fi-FI" dirty="0" err="1"/>
              <a:t>if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paper</a:t>
            </a:r>
            <a:r>
              <a:rPr lang="fi-FI" dirty="0"/>
              <a:t> </a:t>
            </a:r>
            <a:r>
              <a:rPr lang="fi-FI" dirty="0" err="1"/>
              <a:t>advances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process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5127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D5EBF-6ADA-C842-A219-4F70477BE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In-person </a:t>
            </a:r>
            <a:r>
              <a:rPr lang="fi-FI" dirty="0" err="1"/>
              <a:t>seminars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ABA41-E365-A54A-855E-0F1FA4E9A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6307609" cy="4351338"/>
          </a:xfrm>
        </p:spPr>
        <p:txBody>
          <a:bodyPr/>
          <a:lstStyle/>
          <a:p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lecture</a:t>
            </a:r>
            <a:endParaRPr lang="fi-FI" dirty="0"/>
          </a:p>
          <a:p>
            <a:pPr lvl="1"/>
            <a:r>
              <a:rPr lang="fi-FI" dirty="0" err="1"/>
              <a:t>Questions</a:t>
            </a:r>
            <a:r>
              <a:rPr lang="fi-FI" dirty="0"/>
              <a:t> and </a:t>
            </a:r>
            <a:r>
              <a:rPr lang="fi-FI" dirty="0" err="1"/>
              <a:t>discussions</a:t>
            </a:r>
            <a:endParaRPr lang="fi-FI" dirty="0"/>
          </a:p>
          <a:p>
            <a:pPr lvl="1"/>
            <a:r>
              <a:rPr lang="fi-FI" dirty="0"/>
              <a:t>In-</a:t>
            </a:r>
            <a:r>
              <a:rPr lang="fi-FI" dirty="0" err="1"/>
              <a:t>class</a:t>
            </a:r>
            <a:r>
              <a:rPr lang="fi-FI" dirty="0"/>
              <a:t> </a:t>
            </a:r>
            <a:r>
              <a:rPr lang="fi-FI" dirty="0" err="1"/>
              <a:t>assignments</a:t>
            </a:r>
            <a:endParaRPr lang="fi-FI" dirty="0"/>
          </a:p>
          <a:p>
            <a:pPr lvl="1"/>
            <a:r>
              <a:rPr lang="fi-FI" dirty="0" err="1"/>
              <a:t>Quick</a:t>
            </a:r>
            <a:r>
              <a:rPr lang="fi-FI" dirty="0"/>
              <a:t> </a:t>
            </a:r>
            <a:r>
              <a:rPr lang="fi-FI" dirty="0" err="1"/>
              <a:t>overview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content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video </a:t>
            </a:r>
            <a:r>
              <a:rPr lang="fi-FI" dirty="0" err="1"/>
              <a:t>lectures</a:t>
            </a:r>
            <a:r>
              <a:rPr lang="fi-FI" dirty="0"/>
              <a:t> </a:t>
            </a:r>
            <a:r>
              <a:rPr lang="fi-FI" dirty="0" err="1"/>
              <a:t>only</a:t>
            </a:r>
            <a:r>
              <a:rPr lang="fi-FI" dirty="0"/>
              <a:t> </a:t>
            </a:r>
            <a:r>
              <a:rPr lang="fi-FI" dirty="0" err="1"/>
              <a:t>if</a:t>
            </a:r>
            <a:r>
              <a:rPr lang="fi-FI" dirty="0"/>
              <a:t> </a:t>
            </a:r>
            <a:r>
              <a:rPr lang="fi-FI" dirty="0" err="1"/>
              <a:t>needed</a:t>
            </a:r>
            <a:endParaRPr lang="fi-FI" dirty="0"/>
          </a:p>
          <a:p>
            <a:pPr lvl="1"/>
            <a:endParaRPr lang="fi-FI" dirty="0"/>
          </a:p>
          <a:p>
            <a:r>
              <a:rPr lang="fi-FI" dirty="0" err="1"/>
              <a:t>Optional</a:t>
            </a:r>
            <a:r>
              <a:rPr lang="fi-FI" dirty="0"/>
              <a:t>,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graded</a:t>
            </a:r>
            <a:endParaRPr lang="fi-FI" dirty="0"/>
          </a:p>
          <a:p>
            <a:pPr lvl="1"/>
            <a:r>
              <a:rPr lang="fi-FI" dirty="0"/>
              <a:t>2: </a:t>
            </a:r>
            <a:r>
              <a:rPr lang="fi-FI" dirty="0" err="1"/>
              <a:t>Showing</a:t>
            </a:r>
            <a:r>
              <a:rPr lang="fi-FI" dirty="0"/>
              <a:t> </a:t>
            </a:r>
            <a:r>
              <a:rPr lang="fi-FI" dirty="0" err="1"/>
              <a:t>up</a:t>
            </a:r>
            <a:endParaRPr lang="fi-FI" dirty="0"/>
          </a:p>
          <a:p>
            <a:pPr lvl="1"/>
            <a:r>
              <a:rPr lang="fi-FI" dirty="0"/>
              <a:t>3: </a:t>
            </a:r>
            <a:r>
              <a:rPr lang="fi-FI" dirty="0" err="1"/>
              <a:t>Ask</a:t>
            </a:r>
            <a:r>
              <a:rPr lang="fi-FI" dirty="0"/>
              <a:t> a </a:t>
            </a:r>
            <a:r>
              <a:rPr lang="fi-FI" dirty="0" err="1"/>
              <a:t>question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comment</a:t>
            </a:r>
            <a:r>
              <a:rPr lang="fi-FI" dirty="0"/>
              <a:t> </a:t>
            </a:r>
            <a:r>
              <a:rPr lang="fi-FI" dirty="0" err="1"/>
              <a:t>something</a:t>
            </a:r>
            <a:endParaRPr lang="fi-FI" dirty="0"/>
          </a:p>
          <a:p>
            <a:pPr lvl="1"/>
            <a:r>
              <a:rPr lang="fi-FI" dirty="0"/>
              <a:t>4-5: </a:t>
            </a:r>
            <a:r>
              <a:rPr lang="fi-FI" dirty="0" err="1"/>
              <a:t>Participate</a:t>
            </a:r>
            <a:r>
              <a:rPr lang="fi-FI" dirty="0"/>
              <a:t> </a:t>
            </a:r>
            <a:r>
              <a:rPr lang="fi-FI" dirty="0" err="1"/>
              <a:t>actively</a:t>
            </a:r>
            <a:r>
              <a:rPr lang="fi-FI" dirty="0"/>
              <a:t> in </a:t>
            </a:r>
            <a:r>
              <a:rPr lang="fi-FI" dirty="0" err="1"/>
              <a:t>discussion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4363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Pre-exam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FA6645-74B8-2746-AA3E-04BF850E6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Basic </a:t>
            </a:r>
            <a:r>
              <a:rPr lang="fi-FI" dirty="0" err="1"/>
              <a:t>course</a:t>
            </a:r>
            <a:r>
              <a:rPr lang="fi-FI" dirty="0"/>
              <a:t> </a:t>
            </a:r>
            <a:r>
              <a:rPr lang="fi-FI" dirty="0" err="1"/>
              <a:t>materials</a:t>
            </a:r>
            <a:endParaRPr lang="fi-FI" dirty="0"/>
          </a:p>
          <a:p>
            <a:pPr lvl="1"/>
            <a:r>
              <a:rPr lang="fi-FI" dirty="0" err="1"/>
              <a:t>Singleton</a:t>
            </a:r>
            <a:r>
              <a:rPr lang="fi-FI" dirty="0"/>
              <a:t>, R., &amp; </a:t>
            </a:r>
            <a:r>
              <a:rPr lang="fi-FI" dirty="0" err="1"/>
              <a:t>Straits</a:t>
            </a:r>
            <a:r>
              <a:rPr lang="fi-FI" dirty="0"/>
              <a:t>, B. C. (2018). </a:t>
            </a:r>
            <a:r>
              <a:rPr lang="fi-FI" i="1" dirty="0" err="1"/>
              <a:t>Approaches</a:t>
            </a:r>
            <a:r>
              <a:rPr lang="fi-FI" i="1" dirty="0"/>
              <a:t> to </a:t>
            </a:r>
            <a:r>
              <a:rPr lang="fi-FI" i="1" dirty="0" err="1"/>
              <a:t>social</a:t>
            </a:r>
            <a:r>
              <a:rPr lang="fi-FI" i="1" dirty="0"/>
              <a:t> </a:t>
            </a:r>
            <a:r>
              <a:rPr lang="fi-FI" i="1" dirty="0" err="1"/>
              <a:t>research</a:t>
            </a:r>
            <a:r>
              <a:rPr lang="fi-FI" i="1" dirty="0"/>
              <a:t> </a:t>
            </a:r>
            <a:r>
              <a:rPr lang="fi-FI" dirty="0"/>
              <a:t>(</a:t>
            </a:r>
            <a:r>
              <a:rPr lang="fi-FI" dirty="0" err="1"/>
              <a:t>Sixth</a:t>
            </a:r>
            <a:r>
              <a:rPr lang="fi-FI" dirty="0"/>
              <a:t> edition). New York: Oxford </a:t>
            </a:r>
            <a:r>
              <a:rPr lang="fi-FI" dirty="0" err="1"/>
              <a:t>University</a:t>
            </a:r>
            <a:r>
              <a:rPr lang="fi-FI" dirty="0"/>
              <a:t> Press. </a:t>
            </a:r>
          </a:p>
          <a:p>
            <a:pPr lvl="1"/>
            <a:r>
              <a:rPr lang="fi-FI" dirty="0" err="1"/>
              <a:t>Allison</a:t>
            </a:r>
            <a:r>
              <a:rPr lang="fi-FI" dirty="0"/>
              <a:t>, P. D. (1998). </a:t>
            </a:r>
            <a:r>
              <a:rPr lang="fi-FI" i="1" dirty="0" err="1"/>
              <a:t>Multiple</a:t>
            </a:r>
            <a:r>
              <a:rPr lang="fi-FI" i="1" dirty="0"/>
              <a:t> Regression: A </a:t>
            </a:r>
            <a:r>
              <a:rPr lang="fi-FI" i="1" dirty="0" err="1"/>
              <a:t>Primer</a:t>
            </a:r>
            <a:r>
              <a:rPr lang="fi-FI" i="1" dirty="0"/>
              <a:t> </a:t>
            </a:r>
            <a:r>
              <a:rPr lang="fi-FI" dirty="0"/>
              <a:t>(1st edition). </a:t>
            </a:r>
            <a:r>
              <a:rPr lang="fi-FI" dirty="0" err="1"/>
              <a:t>Thousand</a:t>
            </a:r>
            <a:r>
              <a:rPr lang="fi-FI" dirty="0"/>
              <a:t> </a:t>
            </a:r>
            <a:r>
              <a:rPr lang="fi-FI" dirty="0" err="1"/>
              <a:t>Oaks</a:t>
            </a:r>
            <a:r>
              <a:rPr lang="fi-FI" dirty="0"/>
              <a:t>, </a:t>
            </a:r>
            <a:r>
              <a:rPr lang="fi-FI" dirty="0" err="1"/>
              <a:t>Calif</a:t>
            </a:r>
            <a:r>
              <a:rPr lang="fi-FI" dirty="0"/>
              <a:t>: </a:t>
            </a:r>
            <a:r>
              <a:rPr lang="fi-FI" dirty="0" err="1"/>
              <a:t>Pine</a:t>
            </a:r>
            <a:r>
              <a:rPr lang="fi-FI" dirty="0"/>
              <a:t> </a:t>
            </a:r>
            <a:r>
              <a:rPr lang="fi-FI" dirty="0" err="1"/>
              <a:t>Forge</a:t>
            </a:r>
            <a:r>
              <a:rPr lang="fi-FI" dirty="0"/>
              <a:t> Press.</a:t>
            </a:r>
          </a:p>
          <a:p>
            <a:r>
              <a:rPr lang="fi-FI" dirty="0"/>
              <a:t>Advanced </a:t>
            </a:r>
            <a:r>
              <a:rPr lang="fi-FI" dirty="0" err="1"/>
              <a:t>course</a:t>
            </a:r>
            <a:r>
              <a:rPr lang="fi-FI" dirty="0"/>
              <a:t> </a:t>
            </a:r>
            <a:r>
              <a:rPr lang="fi-FI" dirty="0" err="1"/>
              <a:t>materials</a:t>
            </a:r>
            <a:endParaRPr lang="fi-FI" dirty="0"/>
          </a:p>
          <a:p>
            <a:pPr lvl="1"/>
            <a:r>
              <a:rPr lang="fi-FI" dirty="0" err="1"/>
              <a:t>Singleton</a:t>
            </a:r>
            <a:r>
              <a:rPr lang="fi-FI" dirty="0"/>
              <a:t>, R., &amp; </a:t>
            </a:r>
            <a:r>
              <a:rPr lang="fi-FI" dirty="0" err="1"/>
              <a:t>Straits</a:t>
            </a:r>
            <a:r>
              <a:rPr lang="fi-FI" dirty="0"/>
              <a:t>, B. C. (2018). </a:t>
            </a:r>
            <a:r>
              <a:rPr lang="fi-FI" i="1" dirty="0" err="1"/>
              <a:t>Approaches</a:t>
            </a:r>
            <a:r>
              <a:rPr lang="fi-FI" i="1" dirty="0"/>
              <a:t> to </a:t>
            </a:r>
            <a:r>
              <a:rPr lang="fi-FI" i="1" dirty="0" err="1"/>
              <a:t>social</a:t>
            </a:r>
            <a:r>
              <a:rPr lang="fi-FI" i="1" dirty="0"/>
              <a:t> </a:t>
            </a:r>
            <a:r>
              <a:rPr lang="fi-FI" i="1" dirty="0" err="1"/>
              <a:t>research</a:t>
            </a:r>
            <a:r>
              <a:rPr lang="fi-FI" i="1" dirty="0"/>
              <a:t> </a:t>
            </a:r>
            <a:r>
              <a:rPr lang="fi-FI" dirty="0"/>
              <a:t>(</a:t>
            </a:r>
            <a:r>
              <a:rPr lang="fi-FI" dirty="0" err="1"/>
              <a:t>Sixth</a:t>
            </a:r>
            <a:r>
              <a:rPr lang="fi-FI" dirty="0"/>
              <a:t> edition). New York: Oxford </a:t>
            </a:r>
            <a:r>
              <a:rPr lang="fi-FI" dirty="0" err="1"/>
              <a:t>University</a:t>
            </a:r>
            <a:r>
              <a:rPr lang="fi-FI" dirty="0"/>
              <a:t> Press. </a:t>
            </a:r>
          </a:p>
          <a:p>
            <a:pPr lvl="1"/>
            <a:r>
              <a:rPr lang="fi-FI" dirty="0" err="1"/>
              <a:t>Wooldridge</a:t>
            </a:r>
            <a:r>
              <a:rPr lang="fi-FI" dirty="0"/>
              <a:t>, J. M. (2013). </a:t>
            </a:r>
            <a:r>
              <a:rPr lang="fi-FI" dirty="0" err="1"/>
              <a:t>Introductory</a:t>
            </a:r>
            <a:r>
              <a:rPr lang="fi-FI" dirty="0"/>
              <a:t> </a:t>
            </a:r>
            <a:r>
              <a:rPr lang="fi-FI" dirty="0" err="1"/>
              <a:t>econometrics</a:t>
            </a:r>
            <a:r>
              <a:rPr lang="fi-FI" dirty="0"/>
              <a:t>: A </a:t>
            </a:r>
            <a:r>
              <a:rPr lang="fi-FI" dirty="0" err="1"/>
              <a:t>modern</a:t>
            </a:r>
            <a:r>
              <a:rPr lang="fi-FI" dirty="0"/>
              <a:t> </a:t>
            </a:r>
            <a:r>
              <a:rPr lang="fi-FI" dirty="0" err="1"/>
              <a:t>approach</a:t>
            </a:r>
            <a:r>
              <a:rPr lang="fi-FI" dirty="0"/>
              <a:t> (5th </a:t>
            </a:r>
            <a:r>
              <a:rPr lang="fi-FI" dirty="0" err="1"/>
              <a:t>ed</a:t>
            </a:r>
            <a:r>
              <a:rPr lang="fi-FI" dirty="0"/>
              <a:t>). </a:t>
            </a:r>
            <a:r>
              <a:rPr lang="fi-FI" dirty="0" err="1"/>
              <a:t>Mason</a:t>
            </a:r>
            <a:r>
              <a:rPr lang="fi-FI" dirty="0"/>
              <a:t>, OH: South-Western </a:t>
            </a:r>
            <a:r>
              <a:rPr lang="fi-FI" dirty="0" err="1"/>
              <a:t>Cengage</a:t>
            </a:r>
            <a:r>
              <a:rPr lang="fi-FI" dirty="0"/>
              <a:t> Learning. </a:t>
            </a:r>
            <a:r>
              <a:rPr lang="fi-FI" dirty="0" err="1"/>
              <a:t>Chapters</a:t>
            </a:r>
            <a:r>
              <a:rPr lang="fi-FI" dirty="0"/>
              <a:t> 1-9.</a:t>
            </a:r>
          </a:p>
          <a:p>
            <a:pPr lvl="1"/>
            <a:r>
              <a:rPr lang="fi-FI" dirty="0" err="1"/>
              <a:t>StataCorp</a:t>
            </a:r>
            <a:r>
              <a:rPr lang="fi-FI" dirty="0"/>
              <a:t>. (2019). </a:t>
            </a:r>
            <a:r>
              <a:rPr lang="fi-FI" dirty="0" err="1"/>
              <a:t>Stata</a:t>
            </a:r>
            <a:r>
              <a:rPr lang="fi-FI" dirty="0"/>
              <a:t> </a:t>
            </a:r>
            <a:r>
              <a:rPr lang="fi-FI" dirty="0" err="1"/>
              <a:t>user’s</a:t>
            </a:r>
            <a:r>
              <a:rPr lang="fi-FI" dirty="0"/>
              <a:t> </a:t>
            </a:r>
            <a:r>
              <a:rPr lang="fi-FI" dirty="0" err="1"/>
              <a:t>guide</a:t>
            </a:r>
            <a:r>
              <a:rPr lang="fi-FI" dirty="0"/>
              <a:t>. College </a:t>
            </a:r>
            <a:r>
              <a:rPr lang="fi-FI" dirty="0" err="1"/>
              <a:t>Station</a:t>
            </a:r>
            <a:r>
              <a:rPr lang="fi-FI" dirty="0"/>
              <a:t>, TX: </a:t>
            </a:r>
            <a:r>
              <a:rPr lang="fi-FI" dirty="0" err="1"/>
              <a:t>Stata</a:t>
            </a:r>
            <a:r>
              <a:rPr lang="fi-FI" dirty="0"/>
              <a:t> Press.</a:t>
            </a:r>
          </a:p>
          <a:p>
            <a:pPr lvl="1"/>
            <a:r>
              <a:rPr lang="fi-FI" dirty="0" err="1"/>
              <a:t>Wickham</a:t>
            </a:r>
            <a:r>
              <a:rPr lang="fi-FI" dirty="0"/>
              <a:t>, H., &amp; </a:t>
            </a:r>
            <a:r>
              <a:rPr lang="fi-FI" dirty="0" err="1"/>
              <a:t>Grolemund</a:t>
            </a:r>
            <a:r>
              <a:rPr lang="fi-FI" dirty="0"/>
              <a:t>, G. (2016). R for Data Science: Import, </a:t>
            </a:r>
            <a:r>
              <a:rPr lang="fi-FI" dirty="0" err="1"/>
              <a:t>Tidy</a:t>
            </a:r>
            <a:r>
              <a:rPr lang="fi-FI" dirty="0"/>
              <a:t>, </a:t>
            </a:r>
            <a:r>
              <a:rPr lang="fi-FI" dirty="0" err="1"/>
              <a:t>Transform</a:t>
            </a:r>
            <a:r>
              <a:rPr lang="fi-FI" dirty="0"/>
              <a:t>, </a:t>
            </a:r>
            <a:r>
              <a:rPr lang="fi-FI" dirty="0" err="1"/>
              <a:t>Visualize</a:t>
            </a:r>
            <a:r>
              <a:rPr lang="fi-FI" dirty="0"/>
              <a:t>, and </a:t>
            </a:r>
            <a:r>
              <a:rPr lang="fi-FI" dirty="0" err="1"/>
              <a:t>Model</a:t>
            </a:r>
            <a:r>
              <a:rPr lang="fi-FI" dirty="0"/>
              <a:t> Data. </a:t>
            </a:r>
            <a:r>
              <a:rPr lang="fi-FI" dirty="0" err="1"/>
              <a:t>O’Reilly</a:t>
            </a:r>
            <a:r>
              <a:rPr lang="fi-FI" dirty="0"/>
              <a:t> Media, Inc. (</a:t>
            </a:r>
            <a:r>
              <a:rPr lang="fi-FI" dirty="0" err="1"/>
              <a:t>Available</a:t>
            </a:r>
            <a:r>
              <a:rPr lang="fi-FI" dirty="0"/>
              <a:t> online)</a:t>
            </a:r>
          </a:p>
          <a:p>
            <a:pPr lvl="1"/>
            <a:r>
              <a:rPr lang="fi-FI" dirty="0"/>
              <a:t>Learning </a:t>
            </a:r>
            <a:r>
              <a:rPr lang="fi-FI" dirty="0" err="1"/>
              <a:t>diary</a:t>
            </a:r>
            <a:r>
              <a:rPr lang="fi-FI" dirty="0"/>
              <a:t> for </a:t>
            </a:r>
            <a:r>
              <a:rPr lang="fi-FI" dirty="0" err="1"/>
              <a:t>basic</a:t>
            </a:r>
            <a:r>
              <a:rPr lang="fi-FI" dirty="0"/>
              <a:t> </a:t>
            </a:r>
            <a:r>
              <a:rPr lang="fi-FI" dirty="0" err="1"/>
              <a:t>course</a:t>
            </a:r>
            <a:endParaRPr lang="fi-FI" dirty="0"/>
          </a:p>
          <a:p>
            <a:r>
              <a:rPr lang="fi-FI" dirty="0"/>
              <a:t>3 </a:t>
            </a:r>
            <a:r>
              <a:rPr lang="fi-FI" dirty="0" err="1"/>
              <a:t>essays</a:t>
            </a:r>
            <a:r>
              <a:rPr lang="fi-FI" dirty="0"/>
              <a:t>, 8 </a:t>
            </a:r>
            <a:r>
              <a:rPr lang="fi-FI" dirty="0" err="1"/>
              <a:t>term</a:t>
            </a:r>
            <a:r>
              <a:rPr lang="fi-FI" dirty="0"/>
              <a:t> </a:t>
            </a:r>
            <a:r>
              <a:rPr lang="fi-FI" dirty="0" err="1"/>
              <a:t>definitions</a:t>
            </a:r>
            <a:endParaRPr lang="fi-FI" dirty="0"/>
          </a:p>
          <a:p>
            <a:r>
              <a:rPr lang="fi-FI" dirty="0" err="1"/>
              <a:t>Sign</a:t>
            </a:r>
            <a:r>
              <a:rPr lang="fi-FI" dirty="0"/>
              <a:t> </a:t>
            </a:r>
            <a:r>
              <a:rPr lang="fi-FI" dirty="0" err="1"/>
              <a:t>up</a:t>
            </a:r>
            <a:r>
              <a:rPr lang="fi-FI" dirty="0"/>
              <a:t> at </a:t>
            </a:r>
            <a:r>
              <a:rPr lang="fi-FI" dirty="0" err="1"/>
              <a:t>MyCourses</a:t>
            </a:r>
            <a:r>
              <a:rPr lang="fi-FI" dirty="0"/>
              <a:t> AND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university</a:t>
            </a:r>
            <a:r>
              <a:rPr lang="fi-FI" dirty="0"/>
              <a:t> </a:t>
            </a:r>
            <a:r>
              <a:rPr lang="fi-FI" dirty="0" err="1"/>
              <a:t>organizing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exam</a:t>
            </a:r>
            <a:endParaRPr lang="fi-FI" dirty="0"/>
          </a:p>
          <a:p>
            <a:endParaRPr lang="fi-FI" dirty="0"/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5861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18C56-A0BD-814F-9DFE-9C739268D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Basic </a:t>
            </a:r>
            <a:r>
              <a:rPr lang="fi-FI" dirty="0" err="1"/>
              <a:t>course</a:t>
            </a:r>
            <a:endParaRPr lang="fi-FI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Understand basic principles on how to make causal claims with statistics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Understand the basic principles of measurement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Be able to evaluate quality of research designs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Be able to interpret the results from basic analyses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Be able to carry out basic analyses using R, Stata, or SPSS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857C21-96AB-5744-B13A-3BECD5C040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Advanced </a:t>
            </a:r>
            <a:r>
              <a:rPr lang="fi-FI" dirty="0" err="1"/>
              <a:t>course</a:t>
            </a:r>
            <a:endParaRPr lang="fi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D378FDD-7B9B-A646-B60F-D4868F1A97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4"/>
            <a:ext cx="3887391" cy="4207959"/>
          </a:xfrm>
        </p:spPr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fi-FI" dirty="0" err="1"/>
              <a:t>Understand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foundations</a:t>
            </a:r>
            <a:r>
              <a:rPr lang="fi-FI" dirty="0"/>
              <a:t> of </a:t>
            </a:r>
            <a:r>
              <a:rPr lang="fi-FI" dirty="0" err="1"/>
              <a:t>advanced</a:t>
            </a:r>
            <a:r>
              <a:rPr lang="fi-FI" dirty="0"/>
              <a:t> </a:t>
            </a:r>
            <a:r>
              <a:rPr lang="fi-FI" dirty="0" err="1"/>
              <a:t>statistical</a:t>
            </a:r>
            <a:r>
              <a:rPr lang="fi-FI" dirty="0"/>
              <a:t> </a:t>
            </a:r>
            <a:r>
              <a:rPr lang="fi-FI" dirty="0" err="1"/>
              <a:t>analyses</a:t>
            </a:r>
            <a:endParaRPr lang="fi-FI" dirty="0"/>
          </a:p>
          <a:p>
            <a:pPr marL="457200" indent="-457200">
              <a:buFont typeface="+mj-lt"/>
              <a:buAutoNum type="arabicPeriod"/>
            </a:pP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able</a:t>
            </a:r>
            <a:r>
              <a:rPr lang="fi-FI" dirty="0"/>
              <a:t> to </a:t>
            </a:r>
            <a:r>
              <a:rPr lang="fi-FI" dirty="0" err="1"/>
              <a:t>carry</a:t>
            </a:r>
            <a:r>
              <a:rPr lang="fi-FI" dirty="0"/>
              <a:t> out </a:t>
            </a:r>
            <a:r>
              <a:rPr lang="fi-FI" dirty="0" err="1"/>
              <a:t>advanced</a:t>
            </a:r>
            <a:r>
              <a:rPr lang="fi-FI" dirty="0"/>
              <a:t> </a:t>
            </a:r>
            <a:r>
              <a:rPr lang="fi-FI" dirty="0" err="1"/>
              <a:t>statistical</a:t>
            </a:r>
            <a:r>
              <a:rPr lang="fi-FI" dirty="0"/>
              <a:t> </a:t>
            </a:r>
            <a:r>
              <a:rPr lang="fi-FI" dirty="0" err="1"/>
              <a:t>analyses</a:t>
            </a:r>
            <a:r>
              <a:rPr lang="fi-FI" dirty="0"/>
              <a:t> </a:t>
            </a:r>
            <a:r>
              <a:rPr lang="fi-FI" dirty="0" err="1"/>
              <a:t>effectively</a:t>
            </a:r>
            <a:r>
              <a:rPr lang="fi-FI" dirty="0"/>
              <a:t>, </a:t>
            </a:r>
            <a:r>
              <a:rPr lang="fi-FI" dirty="0" err="1"/>
              <a:t>efficiently</a:t>
            </a:r>
            <a:r>
              <a:rPr lang="fi-FI" dirty="0"/>
              <a:t>, and </a:t>
            </a:r>
            <a:r>
              <a:rPr lang="fi-FI" dirty="0" err="1"/>
              <a:t>reproducibly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R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Stata</a:t>
            </a:r>
            <a:r>
              <a:rPr lang="fi-FI" dirty="0"/>
              <a:t>.*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able</a:t>
            </a:r>
            <a:r>
              <a:rPr lang="fi-FI" dirty="0"/>
              <a:t> to </a:t>
            </a:r>
            <a:r>
              <a:rPr lang="fi-FI" dirty="0" err="1"/>
              <a:t>report</a:t>
            </a:r>
            <a:r>
              <a:rPr lang="fi-FI" dirty="0"/>
              <a:t> </a:t>
            </a:r>
            <a:r>
              <a:rPr lang="fi-FI" dirty="0" err="1"/>
              <a:t>advanced</a:t>
            </a:r>
            <a:r>
              <a:rPr lang="fi-FI" dirty="0"/>
              <a:t> </a:t>
            </a:r>
            <a:r>
              <a:rPr lang="fi-FI" dirty="0" err="1"/>
              <a:t>analysis</a:t>
            </a:r>
            <a:r>
              <a:rPr lang="fi-FI" dirty="0"/>
              <a:t> </a:t>
            </a:r>
            <a:r>
              <a:rPr lang="fi-FI" dirty="0" err="1"/>
              <a:t>results</a:t>
            </a:r>
            <a:r>
              <a:rPr lang="fi-FI" dirty="0"/>
              <a:t> in a </a:t>
            </a:r>
            <a:r>
              <a:rPr lang="fi-FI" dirty="0" err="1"/>
              <a:t>way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is </a:t>
            </a:r>
            <a:r>
              <a:rPr lang="fi-FI" dirty="0" err="1"/>
              <a:t>understandable</a:t>
            </a:r>
            <a:r>
              <a:rPr lang="fi-FI" dirty="0"/>
              <a:t> to </a:t>
            </a:r>
            <a:r>
              <a:rPr lang="fi-FI" dirty="0" err="1"/>
              <a:t>non-experts</a:t>
            </a:r>
            <a:endParaRPr lang="fi-FI" dirty="0"/>
          </a:p>
          <a:p>
            <a:pPr marL="457200" indent="-457200">
              <a:buFont typeface="+mj-lt"/>
              <a:buAutoNum type="arabicPeriod"/>
            </a:pP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able</a:t>
            </a:r>
            <a:r>
              <a:rPr lang="fi-FI" dirty="0"/>
              <a:t> to </a:t>
            </a:r>
            <a:r>
              <a:rPr lang="fi-FI" dirty="0" err="1"/>
              <a:t>review</a:t>
            </a:r>
            <a:r>
              <a:rPr lang="fi-FI" dirty="0"/>
              <a:t> </a:t>
            </a:r>
            <a:r>
              <a:rPr lang="fi-FI" dirty="0" err="1"/>
              <a:t>articles</a:t>
            </a:r>
            <a:r>
              <a:rPr lang="fi-FI" dirty="0"/>
              <a:t> </a:t>
            </a:r>
            <a:r>
              <a:rPr lang="fi-FI" dirty="0" err="1"/>
              <a:t>using</a:t>
            </a:r>
            <a:r>
              <a:rPr lang="fi-FI" dirty="0"/>
              <a:t> </a:t>
            </a:r>
            <a:r>
              <a:rPr lang="fi-FI" dirty="0" err="1"/>
              <a:t>basic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advanced</a:t>
            </a:r>
            <a:r>
              <a:rPr lang="fi-FI" dirty="0"/>
              <a:t> </a:t>
            </a:r>
            <a:r>
              <a:rPr lang="fi-FI" dirty="0" err="1"/>
              <a:t>techniques</a:t>
            </a:r>
            <a:endParaRPr lang="fi-FI" dirty="0"/>
          </a:p>
          <a:p>
            <a:pPr marL="457200" indent="-457200">
              <a:buFont typeface="+mj-lt"/>
              <a:buAutoNum type="arabicPeriod"/>
            </a:pPr>
            <a:r>
              <a:rPr lang="fi-FI" dirty="0" err="1"/>
              <a:t>Understand</a:t>
            </a:r>
            <a:r>
              <a:rPr lang="fi-FI" dirty="0"/>
              <a:t> and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able</a:t>
            </a:r>
            <a:r>
              <a:rPr lang="fi-FI" dirty="0"/>
              <a:t> to </a:t>
            </a:r>
            <a:r>
              <a:rPr lang="fi-FI" dirty="0" err="1"/>
              <a:t>produce</a:t>
            </a:r>
            <a:r>
              <a:rPr lang="fi-FI" dirty="0"/>
              <a:t> </a:t>
            </a:r>
            <a:r>
              <a:rPr lang="fi-FI" dirty="0" err="1"/>
              <a:t>methodological</a:t>
            </a:r>
            <a:r>
              <a:rPr lang="fi-FI" dirty="0"/>
              <a:t> </a:t>
            </a:r>
            <a:r>
              <a:rPr lang="fi-FI" dirty="0" err="1"/>
              <a:t>evidence</a:t>
            </a:r>
            <a:r>
              <a:rPr lang="fi-FI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A8100D-E474-114C-9502-6CAD0FE86BDE}"/>
              </a:ext>
            </a:extLst>
          </p:cNvPr>
          <p:cNvSpPr txBox="1"/>
          <p:nvPr/>
        </p:nvSpPr>
        <p:spPr>
          <a:xfrm>
            <a:off x="627459" y="6526327"/>
            <a:ext cx="319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/>
              <a:t>* </a:t>
            </a:r>
            <a:r>
              <a:rPr lang="fi-FI" sz="1400" dirty="0" err="1"/>
              <a:t>Doing</a:t>
            </a:r>
            <a:r>
              <a:rPr lang="fi-FI" sz="1400" dirty="0"/>
              <a:t> </a:t>
            </a:r>
            <a:r>
              <a:rPr lang="fi-FI" sz="1400" dirty="0" err="1"/>
              <a:t>this</a:t>
            </a:r>
            <a:r>
              <a:rPr lang="fi-FI" sz="1400" dirty="0"/>
              <a:t> </a:t>
            </a:r>
            <a:r>
              <a:rPr lang="fi-FI" sz="1400" dirty="0" err="1"/>
              <a:t>with</a:t>
            </a:r>
            <a:r>
              <a:rPr lang="fi-FI" sz="1400" dirty="0"/>
              <a:t> SPSS </a:t>
            </a:r>
            <a:r>
              <a:rPr lang="fi-FI" sz="1400" dirty="0" err="1"/>
              <a:t>would</a:t>
            </a:r>
            <a:r>
              <a:rPr lang="fi-FI" sz="1400" dirty="0"/>
              <a:t> </a:t>
            </a:r>
            <a:r>
              <a:rPr lang="fi-FI" sz="1400" dirty="0" err="1"/>
              <a:t>be</a:t>
            </a:r>
            <a:r>
              <a:rPr lang="fi-FI" sz="1400" dirty="0"/>
              <a:t> </a:t>
            </a:r>
            <a:r>
              <a:rPr lang="fi-FI" sz="1400" dirty="0" err="1"/>
              <a:t>hopeless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3507692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diary (basic course)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FA6645-74B8-2746-AA3E-04BF850E6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 err="1"/>
              <a:t>List</a:t>
            </a:r>
            <a:r>
              <a:rPr lang="fi-FI" dirty="0"/>
              <a:t> of </a:t>
            </a:r>
            <a:r>
              <a:rPr lang="fi-FI" dirty="0" err="1"/>
              <a:t>about</a:t>
            </a:r>
            <a:r>
              <a:rPr lang="fi-FI" dirty="0"/>
              <a:t> 20 </a:t>
            </a:r>
            <a:r>
              <a:rPr lang="fi-FI" dirty="0" err="1"/>
              <a:t>questions</a:t>
            </a:r>
            <a:endParaRPr lang="fi-FI" dirty="0"/>
          </a:p>
          <a:p>
            <a:r>
              <a:rPr lang="fi-FI" dirty="0"/>
              <a:t>Write </a:t>
            </a:r>
            <a:r>
              <a:rPr lang="fi-FI" dirty="0" err="1"/>
              <a:t>one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a </a:t>
            </a:r>
            <a:r>
              <a:rPr lang="fi-FI" dirty="0" err="1"/>
              <a:t>few</a:t>
            </a:r>
            <a:r>
              <a:rPr lang="fi-FI" dirty="0"/>
              <a:t> </a:t>
            </a:r>
            <a:r>
              <a:rPr lang="fi-FI" dirty="0" err="1"/>
              <a:t>paragraphs</a:t>
            </a:r>
            <a:r>
              <a:rPr lang="fi-FI" dirty="0"/>
              <a:t> per </a:t>
            </a:r>
            <a:r>
              <a:rPr lang="fi-FI" dirty="0" err="1"/>
              <a:t>questions</a:t>
            </a:r>
            <a:endParaRPr lang="fi-FI" dirty="0"/>
          </a:p>
          <a:p>
            <a:r>
              <a:rPr lang="fi-FI" dirty="0" err="1"/>
              <a:t>Work</a:t>
            </a:r>
            <a:r>
              <a:rPr lang="fi-FI" dirty="0"/>
              <a:t> </a:t>
            </a:r>
            <a:r>
              <a:rPr lang="fi-FI" dirty="0" err="1"/>
              <a:t>during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course</a:t>
            </a:r>
            <a:r>
              <a:rPr lang="fi-FI" dirty="0"/>
              <a:t>, </a:t>
            </a:r>
            <a:r>
              <a:rPr lang="fi-FI" dirty="0" err="1"/>
              <a:t>not</a:t>
            </a:r>
            <a:r>
              <a:rPr lang="fi-FI" dirty="0"/>
              <a:t> at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end</a:t>
            </a:r>
            <a:endParaRPr lang="fi-FI" dirty="0"/>
          </a:p>
          <a:p>
            <a:r>
              <a:rPr lang="fi-FI" dirty="0" err="1"/>
              <a:t>Returned</a:t>
            </a:r>
            <a:r>
              <a:rPr lang="fi-FI" dirty="0"/>
              <a:t> for </a:t>
            </a:r>
            <a:r>
              <a:rPr lang="fi-FI" dirty="0" err="1"/>
              <a:t>grading</a:t>
            </a:r>
            <a:r>
              <a:rPr lang="fi-FI" dirty="0"/>
              <a:t> </a:t>
            </a:r>
            <a:r>
              <a:rPr lang="fi-FI" dirty="0" err="1"/>
              <a:t>one</a:t>
            </a:r>
            <a:r>
              <a:rPr lang="fi-FI" dirty="0"/>
              <a:t> </a:t>
            </a:r>
            <a:r>
              <a:rPr lang="fi-FI" dirty="0" err="1"/>
              <a:t>week</a:t>
            </a:r>
            <a:r>
              <a:rPr lang="fi-FI" dirty="0"/>
              <a:t> </a:t>
            </a:r>
            <a:r>
              <a:rPr lang="fi-FI" dirty="0" err="1"/>
              <a:t>after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final</a:t>
            </a:r>
            <a:r>
              <a:rPr lang="fi-FI" dirty="0"/>
              <a:t> </a:t>
            </a:r>
            <a:r>
              <a:rPr lang="fi-FI" dirty="0" err="1"/>
              <a:t>unit</a:t>
            </a:r>
            <a:endParaRPr lang="fi-FI" dirty="0"/>
          </a:p>
          <a:p>
            <a:endParaRPr lang="fi-FI" dirty="0"/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1269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exam (advanced course)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FA6645-74B8-2746-AA3E-04BF850E6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 err="1"/>
              <a:t>Exam</a:t>
            </a:r>
            <a:r>
              <a:rPr lang="fi-FI" dirty="0"/>
              <a:t> in </a:t>
            </a:r>
            <a:r>
              <a:rPr lang="fi-FI" dirty="0" err="1"/>
              <a:t>computer</a:t>
            </a:r>
            <a:r>
              <a:rPr lang="fi-FI" dirty="0"/>
              <a:t> </a:t>
            </a:r>
            <a:r>
              <a:rPr lang="fi-FI" dirty="0" err="1"/>
              <a:t>class</a:t>
            </a:r>
            <a:endParaRPr lang="fi-FI" dirty="0"/>
          </a:p>
          <a:p>
            <a:pPr lvl="1"/>
            <a:r>
              <a:rPr lang="fi-FI" dirty="0" err="1"/>
              <a:t>Work</a:t>
            </a:r>
            <a:r>
              <a:rPr lang="fi-FI" dirty="0"/>
              <a:t> on </a:t>
            </a:r>
            <a:r>
              <a:rPr lang="fi-FI" dirty="0" err="1"/>
              <a:t>analysis</a:t>
            </a:r>
            <a:r>
              <a:rPr lang="fi-FI" dirty="0"/>
              <a:t> </a:t>
            </a:r>
            <a:r>
              <a:rPr lang="fi-FI" dirty="0" err="1"/>
              <a:t>assignments</a:t>
            </a:r>
            <a:r>
              <a:rPr lang="fi-FI" dirty="0"/>
              <a:t> </a:t>
            </a:r>
            <a:r>
              <a:rPr lang="fi-FI" dirty="0" err="1"/>
              <a:t>similar</a:t>
            </a:r>
            <a:r>
              <a:rPr lang="fi-FI" dirty="0"/>
              <a:t> to </a:t>
            </a:r>
            <a:r>
              <a:rPr lang="fi-FI" dirty="0" err="1"/>
              <a:t>challenges</a:t>
            </a:r>
            <a:r>
              <a:rPr lang="fi-FI" dirty="0"/>
              <a:t> </a:t>
            </a:r>
            <a:r>
              <a:rPr lang="fi-FI" dirty="0" err="1"/>
              <a:t>assignments</a:t>
            </a:r>
            <a:endParaRPr lang="fi-FI" dirty="0"/>
          </a:p>
          <a:p>
            <a:pPr lvl="1"/>
            <a:r>
              <a:rPr lang="fi-FI" dirty="0" err="1"/>
              <a:t>Exam</a:t>
            </a:r>
            <a:r>
              <a:rPr lang="fi-FI" dirty="0"/>
              <a:t> </a:t>
            </a:r>
            <a:r>
              <a:rPr lang="fi-FI" dirty="0" err="1"/>
              <a:t>returned</a:t>
            </a:r>
            <a:r>
              <a:rPr lang="fi-FI" dirty="0"/>
              <a:t> as R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Stata</a:t>
            </a:r>
            <a:r>
              <a:rPr lang="fi-FI" dirty="0"/>
              <a:t> </a:t>
            </a: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files</a:t>
            </a:r>
            <a:r>
              <a:rPr lang="fi-FI" dirty="0"/>
              <a:t> and Word </a:t>
            </a:r>
            <a:r>
              <a:rPr lang="fi-FI" dirty="0" err="1"/>
              <a:t>documents</a:t>
            </a:r>
            <a:r>
              <a:rPr lang="fi-FI" dirty="0"/>
              <a:t> to </a:t>
            </a:r>
            <a:r>
              <a:rPr lang="fi-FI" dirty="0" err="1"/>
              <a:t>MyCourses</a:t>
            </a:r>
            <a:endParaRPr lang="fi-FI" dirty="0"/>
          </a:p>
          <a:p>
            <a:pPr lvl="1"/>
            <a:r>
              <a:rPr lang="fi-FI" dirty="0"/>
              <a:t>4 </a:t>
            </a:r>
            <a:r>
              <a:rPr lang="fi-FI" dirty="0" err="1"/>
              <a:t>hours</a:t>
            </a:r>
            <a:endParaRPr lang="fi-FI" dirty="0"/>
          </a:p>
          <a:p>
            <a:r>
              <a:rPr lang="fi-FI" dirty="0"/>
              <a:t>Open </a:t>
            </a:r>
            <a:r>
              <a:rPr lang="fi-FI" dirty="0" err="1"/>
              <a:t>materials</a:t>
            </a:r>
            <a:endParaRPr lang="fi-FI" dirty="0"/>
          </a:p>
          <a:p>
            <a:pPr lvl="1"/>
            <a:r>
              <a:rPr lang="fi-FI" dirty="0" err="1"/>
              <a:t>Any</a:t>
            </a:r>
            <a:r>
              <a:rPr lang="fi-FI" dirty="0"/>
              <a:t> </a:t>
            </a:r>
            <a:r>
              <a:rPr lang="fi-FI" dirty="0" err="1"/>
              <a:t>printed</a:t>
            </a:r>
            <a:r>
              <a:rPr lang="fi-FI" dirty="0"/>
              <a:t> </a:t>
            </a:r>
            <a:r>
              <a:rPr lang="fi-FI" dirty="0" err="1"/>
              <a:t>materials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notes</a:t>
            </a:r>
            <a:endParaRPr lang="fi-FI" dirty="0"/>
          </a:p>
          <a:p>
            <a:pPr lvl="1"/>
            <a:r>
              <a:rPr lang="fi-FI" dirty="0"/>
              <a:t>Internet </a:t>
            </a:r>
            <a:r>
              <a:rPr lang="fi-FI" dirty="0" err="1"/>
              <a:t>use</a:t>
            </a:r>
            <a:r>
              <a:rPr lang="fi-FI" dirty="0"/>
              <a:t> </a:t>
            </a:r>
            <a:r>
              <a:rPr lang="fi-FI" dirty="0" err="1"/>
              <a:t>allowed</a:t>
            </a:r>
            <a:endParaRPr lang="fi-FI" dirty="0"/>
          </a:p>
          <a:p>
            <a:pPr lvl="1"/>
            <a:r>
              <a:rPr lang="fi-FI" dirty="0"/>
              <a:t>No </a:t>
            </a:r>
            <a:r>
              <a:rPr lang="fi-FI" dirty="0" err="1"/>
              <a:t>communication</a:t>
            </a:r>
            <a:endParaRPr lang="fi-FI" dirty="0"/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6357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38C77A-615B-4A44-BFD2-60F643A31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Credits</a:t>
            </a:r>
            <a:r>
              <a:rPr lang="fi-FI" dirty="0"/>
              <a:t> and </a:t>
            </a:r>
            <a:r>
              <a:rPr lang="fi-FI" dirty="0" err="1"/>
              <a:t>grading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4385DD-218F-9143-BF53-D70965A11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2082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content, basic course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5486378"/>
              </p:ext>
            </p:extLst>
          </p:nvPr>
        </p:nvGraphicFramePr>
        <p:xfrm>
          <a:off x="628650" y="1825625"/>
          <a:ext cx="7886700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6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Credits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896" marR="6689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Content</a:t>
                      </a:r>
                      <a:endParaRPr lang="en-US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896" marR="6689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896" marR="66896" marT="0" marB="0"/>
                </a:tc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</a:rPr>
                        <a:t>Pre-exam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</a:rPr>
                        <a:t>mandatory video lectures,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</a:rPr>
                        <a:t>readings and written assignments 1, 5, and 7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</a:rPr>
                        <a:t>data-analysis assignment 1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</a:rPr>
                        <a:t>learning diary.</a:t>
                      </a:r>
                    </a:p>
                  </a:txBody>
                  <a:tcPr marL="66896" marR="6689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+.5 each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896" marR="66896" marT="0" marB="0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</a:rPr>
                        <a:t>Written assignments 2, 3, 4, and 6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</a:rPr>
                        <a:t>Data analysis assignments 2 and 3</a:t>
                      </a:r>
                    </a:p>
                  </a:txBody>
                  <a:tcPr marL="66896" marR="6689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 Not</a:t>
                      </a:r>
                      <a:r>
                        <a:rPr lang="en-US" sz="2000" b="1" baseline="0" dirty="0">
                          <a:effectLst/>
                          <a:latin typeface="Times New Roman"/>
                          <a:ea typeface="Times New Roman"/>
                        </a:rPr>
                        <a:t> graded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896" marR="66896" marT="0" marB="0"/>
                </a:tc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</a:rPr>
                        <a:t>Computer class</a:t>
                      </a:r>
                      <a:r>
                        <a:rPr lang="en-US" sz="2000" baseline="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</a:rPr>
                        <a:t>sessions</a:t>
                      </a:r>
                    </a:p>
                  </a:txBody>
                  <a:tcPr marL="66896" marR="6689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08102" y="5889120"/>
            <a:ext cx="587763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The sum of credits will be rounded down, max 6 credits</a:t>
            </a:r>
          </a:p>
        </p:txBody>
      </p:sp>
    </p:spTree>
    <p:extLst>
      <p:ext uri="{BB962C8B-B14F-4D97-AF65-F5344CB8AC3E}">
        <p14:creationId xmlns:p14="http://schemas.microsoft.com/office/powerpoint/2010/main" val="1007718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content, advanced course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6660303"/>
              </p:ext>
            </p:extLst>
          </p:nvPr>
        </p:nvGraphicFramePr>
        <p:xfrm>
          <a:off x="628650" y="1825625"/>
          <a:ext cx="7886700" cy="372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6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Credits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896" marR="6689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Content</a:t>
                      </a:r>
                      <a:endParaRPr lang="en-US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896" marR="6689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896" marR="66896" marT="0" marB="0"/>
                </a:tc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</a:rPr>
                        <a:t>Pre-exam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</a:rPr>
                        <a:t>Video lectures and online participation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</a:rPr>
                        <a:t>Readings and written assignments for units 2, 5, and 7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</a:rPr>
                        <a:t>Data-analysis assignment for units 2-9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</a:rPr>
                        <a:t>Monte Carlo study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</a:rPr>
                        <a:t>Paper presentation</a:t>
                      </a:r>
                    </a:p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</a:rPr>
                        <a:t>Final exam</a:t>
                      </a:r>
                    </a:p>
                  </a:txBody>
                  <a:tcPr marL="66896" marR="6689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+.5 each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896" marR="66896" marT="0" marB="0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</a:rPr>
                        <a:t>Written assignments for units 3, 4, 6, 8, and 9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</a:rPr>
                        <a:t>Methodological review</a:t>
                      </a:r>
                    </a:p>
                  </a:txBody>
                  <a:tcPr marL="66896" marR="6689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</a:rPr>
                        <a:t> Not</a:t>
                      </a:r>
                      <a:r>
                        <a:rPr lang="en-US" sz="2000" b="1" baseline="0" dirty="0">
                          <a:effectLst/>
                          <a:latin typeface="Times New Roman"/>
                          <a:ea typeface="Times New Roman"/>
                        </a:rPr>
                        <a:t> graded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896" marR="66896" marT="0" marB="0"/>
                </a:tc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</a:rPr>
                        <a:t>Computer class</a:t>
                      </a:r>
                      <a:r>
                        <a:rPr lang="en-US" sz="2000" baseline="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</a:rPr>
                        <a:t>sessions</a:t>
                      </a:r>
                    </a:p>
                  </a:txBody>
                  <a:tcPr marL="66896" marR="6689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08102" y="5889120"/>
            <a:ext cx="600747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The sum of credits will be rounded down, </a:t>
            </a:r>
            <a:r>
              <a:rPr lang="en-US" sz="2000" b="1"/>
              <a:t>max 10 </a:t>
            </a:r>
            <a:r>
              <a:rPr lang="en-US" sz="2000" b="1" dirty="0"/>
              <a:t>credits</a:t>
            </a:r>
          </a:p>
        </p:txBody>
      </p:sp>
    </p:spTree>
    <p:extLst>
      <p:ext uri="{BB962C8B-B14F-4D97-AF65-F5344CB8AC3E}">
        <p14:creationId xmlns:p14="http://schemas.microsoft.com/office/powerpoint/2010/main" val="2153224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A24D0E-9A6B-574D-A0C6-2C83F7B5F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480436-225F-E440-906E-BF54148E0596}"/>
              </a:ext>
            </a:extLst>
          </p:cNvPr>
          <p:cNvSpPr txBox="1"/>
          <p:nvPr/>
        </p:nvSpPr>
        <p:spPr>
          <a:xfrm>
            <a:off x="4819948" y="2984676"/>
            <a:ext cx="21486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Completion tracking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617DB32-A9B7-D244-BE18-1B1494DDA6CF}"/>
              </a:ext>
            </a:extLst>
          </p:cNvPr>
          <p:cNvCxnSpPr>
            <a:cxnSpLocks/>
          </p:cNvCxnSpPr>
          <p:nvPr/>
        </p:nvCxnSpPr>
        <p:spPr>
          <a:xfrm flipV="1">
            <a:off x="6577781" y="1961536"/>
            <a:ext cx="781664" cy="8554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CE58195-F56C-934F-B7F1-ECE035B5F7E0}"/>
              </a:ext>
            </a:extLst>
          </p:cNvPr>
          <p:cNvCxnSpPr>
            <a:cxnSpLocks/>
          </p:cNvCxnSpPr>
          <p:nvPr/>
        </p:nvCxnSpPr>
        <p:spPr>
          <a:xfrm>
            <a:off x="6287729" y="3429000"/>
            <a:ext cx="157316" cy="3023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041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Workload, 6 credit version  of basic course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9297" y="6549351"/>
            <a:ext cx="53147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err="1"/>
              <a:t>Asko</a:t>
            </a:r>
            <a:r>
              <a:rPr lang="en-US" sz="800" dirty="0"/>
              <a:t> </a:t>
            </a:r>
            <a:r>
              <a:rPr lang="en-US" sz="800" dirty="0" err="1"/>
              <a:t>Karjalainen</a:t>
            </a:r>
            <a:r>
              <a:rPr lang="en-US" sz="800" dirty="0"/>
              <a:t>, </a:t>
            </a:r>
            <a:r>
              <a:rPr lang="en-US" sz="800" dirty="0" err="1"/>
              <a:t>Katariina</a:t>
            </a:r>
            <a:r>
              <a:rPr lang="en-US" sz="800" dirty="0"/>
              <a:t> </a:t>
            </a:r>
            <a:r>
              <a:rPr lang="en-US" sz="800" dirty="0" err="1"/>
              <a:t>Alha</a:t>
            </a:r>
            <a:r>
              <a:rPr lang="en-US" sz="800" dirty="0"/>
              <a:t>, and </a:t>
            </a:r>
            <a:r>
              <a:rPr lang="en-US" sz="800" dirty="0" err="1"/>
              <a:t>Suvi</a:t>
            </a:r>
            <a:r>
              <a:rPr lang="en-US" sz="800" dirty="0"/>
              <a:t> </a:t>
            </a:r>
            <a:r>
              <a:rPr lang="en-US" sz="800" dirty="0" err="1"/>
              <a:t>Jutila</a:t>
            </a:r>
            <a:r>
              <a:rPr lang="en-US" sz="800" dirty="0"/>
              <a:t>, </a:t>
            </a:r>
            <a:r>
              <a:rPr lang="en-US" sz="800" i="1" dirty="0"/>
              <a:t>Anna </a:t>
            </a:r>
            <a:r>
              <a:rPr lang="en-US" sz="800" i="1" dirty="0" err="1"/>
              <a:t>Aikaa</a:t>
            </a:r>
            <a:r>
              <a:rPr lang="en-US" sz="800" i="1" dirty="0"/>
              <a:t> </a:t>
            </a:r>
            <a:r>
              <a:rPr lang="en-US" sz="800" i="1" dirty="0" err="1"/>
              <a:t>Ajatella</a:t>
            </a:r>
            <a:r>
              <a:rPr lang="en-US" sz="800" i="1" dirty="0"/>
              <a:t>: </a:t>
            </a:r>
            <a:r>
              <a:rPr lang="en-US" sz="800" i="1" dirty="0" err="1"/>
              <a:t>Suomalaisten</a:t>
            </a:r>
            <a:r>
              <a:rPr lang="en-US" sz="800" i="1" dirty="0"/>
              <a:t> </a:t>
            </a:r>
            <a:r>
              <a:rPr lang="en-US" sz="800" i="1" dirty="0" err="1"/>
              <a:t>Yliopisto-Opintojen</a:t>
            </a:r>
            <a:r>
              <a:rPr lang="en-US" sz="800" i="1" dirty="0"/>
              <a:t> </a:t>
            </a:r>
            <a:r>
              <a:rPr lang="en-US" sz="800" i="1" dirty="0" err="1"/>
              <a:t>Mitoitusjärjestelmä</a:t>
            </a:r>
            <a:r>
              <a:rPr lang="en-US" sz="800" dirty="0"/>
              <a:t> (</a:t>
            </a:r>
            <a:r>
              <a:rPr lang="en-US" sz="800" dirty="0" err="1"/>
              <a:t>Oulun</a:t>
            </a:r>
            <a:r>
              <a:rPr lang="en-US" sz="800" dirty="0"/>
              <a:t> </a:t>
            </a:r>
            <a:r>
              <a:rPr lang="en-US" sz="800" dirty="0" err="1"/>
              <a:t>yliopisto</a:t>
            </a:r>
            <a:r>
              <a:rPr lang="en-US" sz="800" dirty="0"/>
              <a:t>, </a:t>
            </a:r>
            <a:r>
              <a:rPr lang="en-US" sz="800" dirty="0" err="1"/>
              <a:t>opetuksen</a:t>
            </a:r>
            <a:r>
              <a:rPr lang="en-US" sz="800" dirty="0"/>
              <a:t> </a:t>
            </a:r>
            <a:r>
              <a:rPr lang="en-US" sz="800" dirty="0" err="1"/>
              <a:t>kehittämisyksikkö</a:t>
            </a:r>
            <a:r>
              <a:rPr lang="en-US" sz="800" dirty="0"/>
              <a:t>, 2007). </a:t>
            </a:r>
            <a:endParaRPr lang="en-US" sz="800" b="1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7E9B820-F183-8247-9AE6-BE11C5325B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0044828"/>
              </p:ext>
            </p:extLst>
          </p:nvPr>
        </p:nvGraphicFramePr>
        <p:xfrm>
          <a:off x="628650" y="1825625"/>
          <a:ext cx="78867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4924">
                  <a:extLst>
                    <a:ext uri="{9D8B030D-6E8A-4147-A177-3AD203B41FA5}">
                      <a16:colId xmlns:a16="http://schemas.microsoft.com/office/drawing/2014/main" val="1629063506"/>
                    </a:ext>
                  </a:extLst>
                </a:gridCol>
                <a:gridCol w="1106129">
                  <a:extLst>
                    <a:ext uri="{9D8B030D-6E8A-4147-A177-3AD203B41FA5}">
                      <a16:colId xmlns:a16="http://schemas.microsoft.com/office/drawing/2014/main" val="1845960026"/>
                    </a:ext>
                  </a:extLst>
                </a:gridCol>
                <a:gridCol w="2035278">
                  <a:extLst>
                    <a:ext uri="{9D8B030D-6E8A-4147-A177-3AD203B41FA5}">
                      <a16:colId xmlns:a16="http://schemas.microsoft.com/office/drawing/2014/main" val="2971118526"/>
                    </a:ext>
                  </a:extLst>
                </a:gridCol>
                <a:gridCol w="1480369">
                  <a:extLst>
                    <a:ext uri="{9D8B030D-6E8A-4147-A177-3AD203B41FA5}">
                      <a16:colId xmlns:a16="http://schemas.microsoft.com/office/drawing/2014/main" val="37809919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Content</a:t>
                      </a:r>
                      <a:endParaRPr lang="fi-FI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Units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Workload</a:t>
                      </a:r>
                      <a:endParaRPr lang="fi-FI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Hours 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9153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Pre-exam textbooks (pages, easy readings)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h / 100 pages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35203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Video lectures (hours)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h / each hour of video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2985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In-person meetings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+ 4 hours each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01686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Interactions on the course forum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hours per unit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64993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Self-study related to lectures, incl. learning diary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hours each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30609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Empirical articles (pages, easy reading)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h / 100 pages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77818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Methodological literature (pages, challenging reading)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h / 100 pages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65367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Written assignments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hours each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41481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Data-analysis assignments</a:t>
                      </a:r>
                      <a:endParaRPr lang="fi-FI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hours each</a:t>
                      </a: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899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</a:t>
                      </a:r>
                      <a:r>
                        <a:rPr lang="fi-FI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hours</a:t>
                      </a:r>
                      <a:endParaRPr lang="fi-FI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i-FI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291</a:t>
                      </a: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87278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E779D12-CA10-384D-93EA-E48D4709FD06}"/>
              </a:ext>
            </a:extLst>
          </p:cNvPr>
          <p:cNvSpPr txBox="1"/>
          <p:nvPr/>
        </p:nvSpPr>
        <p:spPr>
          <a:xfrm>
            <a:off x="535258" y="1396007"/>
            <a:ext cx="415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>
                <a:solidFill>
                  <a:srgbClr val="FF0000"/>
                </a:solidFill>
              </a:rPr>
              <a:t>The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workload</a:t>
            </a:r>
            <a:r>
              <a:rPr lang="fi-FI" dirty="0">
                <a:solidFill>
                  <a:srgbClr val="FF0000"/>
                </a:solidFill>
              </a:rPr>
              <a:t> for </a:t>
            </a:r>
            <a:r>
              <a:rPr lang="fi-FI" dirty="0" err="1">
                <a:solidFill>
                  <a:srgbClr val="FF0000"/>
                </a:solidFill>
              </a:rPr>
              <a:t>advanced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course</a:t>
            </a:r>
            <a:r>
              <a:rPr lang="fi-FI" dirty="0">
                <a:solidFill>
                  <a:srgbClr val="FF0000"/>
                </a:solidFill>
              </a:rPr>
              <a:t> is </a:t>
            </a:r>
            <a:r>
              <a:rPr lang="fi-FI" dirty="0" err="1">
                <a:solidFill>
                  <a:srgbClr val="FF0000"/>
                </a:solidFill>
              </a:rPr>
              <a:t>more</a:t>
            </a:r>
            <a:endParaRPr lang="fi-FI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9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FA6645-74B8-2746-AA3E-04BF850E62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Basic </a:t>
            </a:r>
            <a:r>
              <a:rPr lang="fi-FI" dirty="0" err="1"/>
              <a:t>course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Pre-exam:			10%</a:t>
            </a:r>
          </a:p>
          <a:p>
            <a:r>
              <a:rPr lang="en-US" dirty="0"/>
              <a:t>Assignments:		40%</a:t>
            </a:r>
          </a:p>
          <a:p>
            <a:r>
              <a:rPr lang="en-US" dirty="0"/>
              <a:t>Participation:		30%</a:t>
            </a:r>
          </a:p>
          <a:p>
            <a:pPr lvl="1"/>
            <a:r>
              <a:rPr lang="en-US" dirty="0"/>
              <a:t>Forum participation</a:t>
            </a:r>
          </a:p>
          <a:p>
            <a:pPr lvl="1"/>
            <a:r>
              <a:rPr lang="en-US" dirty="0"/>
              <a:t>Video lectures</a:t>
            </a:r>
          </a:p>
          <a:p>
            <a:pPr lvl="1"/>
            <a:r>
              <a:rPr lang="en-US" dirty="0"/>
              <a:t>Seminar participation</a:t>
            </a:r>
          </a:p>
          <a:p>
            <a:r>
              <a:rPr lang="en-US" dirty="0"/>
              <a:t>Lecture diary:		20%</a:t>
            </a:r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A56BF6-6492-C448-8715-B682FF25C3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Advanced </a:t>
            </a:r>
            <a:r>
              <a:rPr lang="fi-FI" dirty="0" err="1"/>
              <a:t>course</a:t>
            </a:r>
            <a:endParaRPr lang="fi-FI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D963E6C-0485-C74A-BD98-97F5C4F1D9C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Pre-exam:			10%</a:t>
            </a:r>
          </a:p>
          <a:p>
            <a:r>
              <a:rPr lang="en-US" dirty="0"/>
              <a:t>Assignments:		50%</a:t>
            </a:r>
          </a:p>
          <a:p>
            <a:r>
              <a:rPr lang="en-US" dirty="0"/>
              <a:t>Participation:		10%</a:t>
            </a:r>
          </a:p>
          <a:p>
            <a:pPr lvl="1"/>
            <a:r>
              <a:rPr lang="en-US" dirty="0"/>
              <a:t>Forum participation</a:t>
            </a:r>
          </a:p>
          <a:p>
            <a:pPr lvl="1"/>
            <a:r>
              <a:rPr lang="en-US" dirty="0"/>
              <a:t>Video lectures</a:t>
            </a:r>
          </a:p>
          <a:p>
            <a:pPr lvl="1"/>
            <a:r>
              <a:rPr lang="en-US" dirty="0"/>
              <a:t>Seminar participation</a:t>
            </a:r>
          </a:p>
          <a:p>
            <a:r>
              <a:rPr lang="en-US" dirty="0"/>
              <a:t>Final exam:		30%</a:t>
            </a:r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55619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CBDF99-0300-0144-B379-0984CA4E1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CE2395-111B-5C43-BA0B-5D34B6E1FE7F}"/>
              </a:ext>
            </a:extLst>
          </p:cNvPr>
          <p:cNvSpPr txBox="1"/>
          <p:nvPr/>
        </p:nvSpPr>
        <p:spPr>
          <a:xfrm>
            <a:off x="1689570" y="1518341"/>
            <a:ext cx="123828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Grade book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586237-65F1-5C42-AF82-7AB799D9539E}"/>
              </a:ext>
            </a:extLst>
          </p:cNvPr>
          <p:cNvCxnSpPr>
            <a:cxnSpLocks/>
          </p:cNvCxnSpPr>
          <p:nvPr/>
        </p:nvCxnSpPr>
        <p:spPr>
          <a:xfrm flipH="1">
            <a:off x="1013255" y="1746422"/>
            <a:ext cx="576648" cy="1400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28D318E-A737-0148-BC46-B0E956F27FC3}"/>
              </a:ext>
            </a:extLst>
          </p:cNvPr>
          <p:cNvSpPr txBox="1"/>
          <p:nvPr/>
        </p:nvSpPr>
        <p:spPr>
          <a:xfrm>
            <a:off x="4571999" y="4219140"/>
            <a:ext cx="167228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Links to grading details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D7B4F7-6892-ED43-9E0C-0EB7445C3D3A}"/>
              </a:ext>
            </a:extLst>
          </p:cNvPr>
          <p:cNvCxnSpPr>
            <a:cxnSpLocks/>
          </p:cNvCxnSpPr>
          <p:nvPr/>
        </p:nvCxnSpPr>
        <p:spPr>
          <a:xfrm flipH="1">
            <a:off x="4044778" y="4880919"/>
            <a:ext cx="457201" cy="5231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308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7D05E-6741-4448-807B-FC45021AE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Materials</a:t>
            </a:r>
            <a:r>
              <a:rPr lang="fi-FI" dirty="0"/>
              <a:t> in </a:t>
            </a:r>
            <a:r>
              <a:rPr lang="fi-FI" dirty="0" err="1"/>
              <a:t>Zotero</a:t>
            </a:r>
            <a:endParaRPr lang="fi-FI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E49D80A-527C-A243-A41A-1776706BD5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45849" y="1581665"/>
            <a:ext cx="5589913" cy="4402531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910C55E-FF0B-1A4A-972D-2401D22C45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20832" y="3435178"/>
            <a:ext cx="6379686" cy="3650159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DB34F6-CEB5-1E43-B396-FCCFFFCC1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572" y="1938622"/>
            <a:ext cx="4506821" cy="505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0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and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18C56-A0BD-814F-9DFE-9C739268D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056697"/>
            <a:ext cx="3868340" cy="823912"/>
          </a:xfrm>
        </p:spPr>
        <p:txBody>
          <a:bodyPr/>
          <a:lstStyle/>
          <a:p>
            <a:r>
              <a:rPr lang="fi-FI" dirty="0"/>
              <a:t>Basic </a:t>
            </a:r>
            <a:r>
              <a:rPr lang="fi-FI" dirty="0" err="1"/>
              <a:t>course</a:t>
            </a:r>
            <a:endParaRPr lang="fi-FI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29842" y="1880609"/>
            <a:ext cx="3868340" cy="3684588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Course 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Causal inference, and basics of linear regression model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Assumptions and diagnostics in linear regression models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Moderation, mediation, and instrumental variables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Extensions to regression: Nonlinear, longitudinal, and multilevel models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Measurement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Factor analysis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Research design and current issues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857C21-96AB-5744-B13A-3BECD5C040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056697"/>
            <a:ext cx="3887391" cy="823912"/>
          </a:xfrm>
        </p:spPr>
        <p:txBody>
          <a:bodyPr/>
          <a:lstStyle/>
          <a:p>
            <a:r>
              <a:rPr lang="fi-FI" dirty="0"/>
              <a:t>Advanced </a:t>
            </a:r>
            <a:r>
              <a:rPr lang="fi-FI" dirty="0" err="1"/>
              <a:t>course</a:t>
            </a:r>
            <a:endParaRPr lang="fi-FI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7A1433-870D-2945-BA42-790ACC2D9B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80608"/>
            <a:ext cx="3887391" cy="4977391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Course 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Causality, endogeneity, experiments, and natural experiments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Structural equation modelling, mediation, and instrumental variables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Moderation, transformations, and generalized linear models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Structural equation models with latent variables, latent moderation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Measurement and measurement validation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Multilevel models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Sampling, sample selection, and missing data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Longitudinal analysis and multilevel SEMs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Student presentations and course conclusion</a:t>
            </a:r>
          </a:p>
        </p:txBody>
      </p:sp>
    </p:spTree>
    <p:extLst>
      <p:ext uri="{BB962C8B-B14F-4D97-AF65-F5344CB8AC3E}">
        <p14:creationId xmlns:p14="http://schemas.microsoft.com/office/powerpoint/2010/main" val="5350662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statistical software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094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Statistical software: SPSS, </a:t>
            </a:r>
            <a:r>
              <a:rPr lang="en-US" dirty="0" err="1"/>
              <a:t>Stata</a:t>
            </a:r>
            <a:r>
              <a:rPr lang="en-US" dirty="0"/>
              <a:t>, and R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8439225"/>
              </p:ext>
            </p:extLst>
          </p:nvPr>
        </p:nvGraphicFramePr>
        <p:xfrm>
          <a:off x="628650" y="1825625"/>
          <a:ext cx="7444432" cy="4288308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861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1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11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11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34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854" marR="8485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SPSS</a:t>
                      </a:r>
                    </a:p>
                  </a:txBody>
                  <a:tcPr marL="84854" marR="84854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Stata</a:t>
                      </a:r>
                      <a:endParaRPr lang="en-US" dirty="0"/>
                    </a:p>
                  </a:txBody>
                  <a:tcPr marL="84854" marR="8485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</a:t>
                      </a:r>
                    </a:p>
                  </a:txBody>
                  <a:tcPr marL="84854" marR="8485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3768"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 marL="84854" marR="8485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Command driven statistical program</a:t>
                      </a:r>
                    </a:p>
                  </a:txBody>
                  <a:tcPr marL="84854" marR="8485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Command driven statistical program</a:t>
                      </a:r>
                    </a:p>
                  </a:txBody>
                  <a:tcPr marL="84854" marR="8485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Statistical programming environment that also allows interactive use</a:t>
                      </a:r>
                    </a:p>
                  </a:txBody>
                  <a:tcPr marL="84854" marR="8485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578">
                <a:tc>
                  <a:txBody>
                    <a:bodyPr/>
                    <a:lstStyle/>
                    <a:p>
                      <a:r>
                        <a:rPr lang="en-US" dirty="0"/>
                        <a:t>Audience</a:t>
                      </a:r>
                    </a:p>
                  </a:txBody>
                  <a:tcPr marL="84854" marR="8485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Designed</a:t>
                      </a:r>
                      <a:r>
                        <a:rPr lang="en-US" baseline="0" dirty="0"/>
                        <a:t> for corporate use</a:t>
                      </a:r>
                      <a:endParaRPr lang="en-US" dirty="0"/>
                    </a:p>
                  </a:txBody>
                  <a:tcPr marL="84854" marR="8485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Designed for researchers/scientists</a:t>
                      </a:r>
                    </a:p>
                  </a:txBody>
                  <a:tcPr marL="84854" marR="8485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Designed to be general</a:t>
                      </a:r>
                    </a:p>
                  </a:txBody>
                  <a:tcPr marL="84854" marR="8485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5578">
                <a:tc>
                  <a:txBody>
                    <a:bodyPr/>
                    <a:lstStyle/>
                    <a:p>
                      <a:r>
                        <a:rPr lang="en-US" dirty="0"/>
                        <a:t>Documentation</a:t>
                      </a:r>
                    </a:p>
                  </a:txBody>
                  <a:tcPr marL="84854" marR="8485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Explains</a:t>
                      </a:r>
                      <a:r>
                        <a:rPr lang="en-US" baseline="0" dirty="0"/>
                        <a:t> how to use SPSS</a:t>
                      </a:r>
                      <a:endParaRPr lang="en-US" dirty="0"/>
                    </a:p>
                  </a:txBody>
                  <a:tcPr marL="84854" marR="8485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Explains the analyses</a:t>
                      </a:r>
                    </a:p>
                  </a:txBody>
                  <a:tcPr marL="84854" marR="8485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Points to original sources</a:t>
                      </a:r>
                    </a:p>
                  </a:txBody>
                  <a:tcPr marL="84854" marR="8485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5578">
                <a:tc>
                  <a:txBody>
                    <a:bodyPr/>
                    <a:lstStyle/>
                    <a:p>
                      <a:r>
                        <a:rPr lang="en-US" dirty="0"/>
                        <a:t>Availability</a:t>
                      </a:r>
                    </a:p>
                  </a:txBody>
                  <a:tcPr marL="84854" marR="8485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Installed on all</a:t>
                      </a:r>
                      <a:r>
                        <a:rPr lang="en-US" baseline="0" dirty="0"/>
                        <a:t> university computers?</a:t>
                      </a:r>
                      <a:endParaRPr lang="en-US" dirty="0"/>
                    </a:p>
                  </a:txBody>
                  <a:tcPr marL="84854" marR="8485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Installed in computer</a:t>
                      </a:r>
                      <a:r>
                        <a:rPr lang="en-US" baseline="0" dirty="0"/>
                        <a:t> lab</a:t>
                      </a:r>
                      <a:endParaRPr lang="en-US" dirty="0"/>
                    </a:p>
                  </a:txBody>
                  <a:tcPr marL="84854" marR="8485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Installed on all</a:t>
                      </a:r>
                      <a:r>
                        <a:rPr lang="en-US" baseline="0" dirty="0"/>
                        <a:t> University computers</a:t>
                      </a:r>
                      <a:endParaRPr lang="en-US" dirty="0"/>
                    </a:p>
                  </a:txBody>
                  <a:tcPr marL="84854" marR="8485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5578"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 marL="84854" marR="8485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University has a site</a:t>
                      </a:r>
                      <a:r>
                        <a:rPr lang="en-US" baseline="0" dirty="0"/>
                        <a:t> license</a:t>
                      </a:r>
                      <a:endParaRPr lang="en-US" dirty="0"/>
                    </a:p>
                  </a:txBody>
                  <a:tcPr marL="84854" marR="8485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University has a </a:t>
                      </a:r>
                      <a:r>
                        <a:rPr lang="en-US" dirty="0" err="1"/>
                        <a:t>purhasing</a:t>
                      </a:r>
                      <a:r>
                        <a:rPr lang="en-US" dirty="0"/>
                        <a:t> agreement and possibly a site </a:t>
                      </a:r>
                      <a:r>
                        <a:rPr lang="en-US" dirty="0" err="1"/>
                        <a:t>licens</a:t>
                      </a:r>
                      <a:endParaRPr lang="en-US" dirty="0"/>
                    </a:p>
                  </a:txBody>
                  <a:tcPr marL="84854" marR="8485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Free</a:t>
                      </a:r>
                    </a:p>
                  </a:txBody>
                  <a:tcPr marL="84854" marR="8485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2606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 and command files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90897" y="1825625"/>
            <a:ext cx="3886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Datasets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Observations on rows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Variables on columns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Stata and SPSS work with one file at a time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R can work with multiple files at a time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Manipulated with commands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Data files are never edited!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291397" y="1825625"/>
            <a:ext cx="3886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Command files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A sequence of data manipulation and analysis commands to be applied to the data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Stores the logic of your analysis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Should contain a lot of comments where you explain the logic</a:t>
            </a:r>
          </a:p>
        </p:txBody>
      </p:sp>
    </p:spTree>
    <p:extLst>
      <p:ext uri="{BB962C8B-B14F-4D97-AF65-F5344CB8AC3E}">
        <p14:creationId xmlns:p14="http://schemas.microsoft.com/office/powerpoint/2010/main" val="1739310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the software: Menus vs. Typing commands vs. Command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69501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Menus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Good for learning the program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Good if you do not remember the command for a particular analysis</a:t>
            </a:r>
          </a:p>
          <a:p>
            <a:r>
              <a:rPr lang="en-US" sz="1600" dirty="0"/>
              <a:t>	(Lack of menus is one of the reasons why R has a steeper learning curve)</a:t>
            </a:r>
          </a:p>
          <a:p>
            <a:pPr marL="0" indent="0">
              <a:buNone/>
            </a:pPr>
            <a:r>
              <a:rPr lang="en-US" dirty="0"/>
              <a:t>Typing commands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This is normally the fastest way to explore the data and experiment with the analyses</a:t>
            </a:r>
          </a:p>
          <a:p>
            <a:pPr marL="0" indent="0">
              <a:buNone/>
            </a:pPr>
            <a:r>
              <a:rPr lang="en-US" dirty="0"/>
              <a:t>Command file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Should always be used for the analyzes that you want to publish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The course assignments are submitted as command files</a:t>
            </a:r>
          </a:p>
        </p:txBody>
      </p:sp>
    </p:spTree>
    <p:extLst>
      <p:ext uri="{BB962C8B-B14F-4D97-AF65-F5344CB8AC3E}">
        <p14:creationId xmlns:p14="http://schemas.microsoft.com/office/powerpoint/2010/main" val="9414299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DFA47-6BAE-0F41-9AD4-CDA516EFD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Example</a:t>
            </a:r>
            <a:r>
              <a:rPr lang="fi-FI" dirty="0"/>
              <a:t> </a:t>
            </a:r>
            <a:r>
              <a:rPr lang="fi-FI" dirty="0" err="1"/>
              <a:t>analysis</a:t>
            </a:r>
            <a:r>
              <a:rPr lang="fi-FI" dirty="0"/>
              <a:t> </a:t>
            </a:r>
            <a:r>
              <a:rPr lang="fi-FI" dirty="0" err="1"/>
              <a:t>files</a:t>
            </a:r>
            <a:r>
              <a:rPr lang="fi-FI" dirty="0"/>
              <a:t>, </a:t>
            </a:r>
            <a:r>
              <a:rPr lang="fi-FI" dirty="0" err="1"/>
              <a:t>Stata</a:t>
            </a:r>
            <a:r>
              <a:rPr lang="fi-FI" dirty="0"/>
              <a:t> and 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40A4BD-43C0-B349-AAE5-EC6AA4ECBF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03" t="7856" r="9364" b="80254"/>
          <a:stretch/>
        </p:blipFill>
        <p:spPr>
          <a:xfrm>
            <a:off x="628649" y="3711911"/>
            <a:ext cx="7342176" cy="1514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FE997E-85EB-FB45-BA1A-7DEA8355F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"/>
          <a:stretch/>
        </p:blipFill>
        <p:spPr>
          <a:xfrm>
            <a:off x="707027" y="2288868"/>
            <a:ext cx="7437664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150BF8-FE10-F840-929D-012FAAE7D960}"/>
              </a:ext>
            </a:extLst>
          </p:cNvPr>
          <p:cNvSpPr txBox="1"/>
          <p:nvPr/>
        </p:nvSpPr>
        <p:spPr>
          <a:xfrm>
            <a:off x="628650" y="1860897"/>
            <a:ext cx="720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Stata</a:t>
            </a:r>
            <a:r>
              <a:rPr lang="fi-FI" dirty="0"/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00A452-333B-1940-B880-7E6BA558A454}"/>
              </a:ext>
            </a:extLst>
          </p:cNvPr>
          <p:cNvSpPr txBox="1"/>
          <p:nvPr/>
        </p:nvSpPr>
        <p:spPr>
          <a:xfrm>
            <a:off x="628649" y="3342579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R:</a:t>
            </a:r>
          </a:p>
        </p:txBody>
      </p:sp>
    </p:spTree>
    <p:extLst>
      <p:ext uri="{BB962C8B-B14F-4D97-AF65-F5344CB8AC3E}">
        <p14:creationId xmlns:p14="http://schemas.microsoft.com/office/powerpoint/2010/main" val="1725756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2100C-2212-EA47-A05C-B3BB8A25D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Example</a:t>
            </a:r>
            <a:r>
              <a:rPr lang="fi-FI" dirty="0"/>
              <a:t> </a:t>
            </a:r>
            <a:r>
              <a:rPr lang="fi-FI" dirty="0" err="1"/>
              <a:t>analysis</a:t>
            </a:r>
            <a:r>
              <a:rPr lang="fi-FI" dirty="0"/>
              <a:t> </a:t>
            </a:r>
            <a:r>
              <a:rPr lang="fi-FI" dirty="0" err="1"/>
              <a:t>file</a:t>
            </a:r>
            <a:r>
              <a:rPr lang="fi-FI" dirty="0"/>
              <a:t>, SPSS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0D78E-B792-B847-A71A-260D0BD15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i-FI" dirty="0">
                <a:latin typeface="Courier" pitchFamily="2" charset="0"/>
              </a:rPr>
              <a:t>COMPUTE </a:t>
            </a:r>
            <a:r>
              <a:rPr lang="fi-FI" dirty="0" err="1">
                <a:latin typeface="Courier" pitchFamily="2" charset="0"/>
              </a:rPr>
              <a:t>lnincome</a:t>
            </a:r>
            <a:r>
              <a:rPr lang="fi-FI" dirty="0">
                <a:latin typeface="Courier" pitchFamily="2" charset="0"/>
              </a:rPr>
              <a:t>=LN(</a:t>
            </a:r>
            <a:r>
              <a:rPr lang="fi-FI" dirty="0" err="1">
                <a:latin typeface="Courier" pitchFamily="2" charset="0"/>
              </a:rPr>
              <a:t>income</a:t>
            </a:r>
            <a:r>
              <a:rPr lang="fi-FI" dirty="0">
                <a:latin typeface="Courier" pitchFamily="2" charset="0"/>
              </a:rPr>
              <a:t>).</a:t>
            </a:r>
          </a:p>
          <a:p>
            <a:pPr marL="0" indent="0">
              <a:buNone/>
            </a:pPr>
            <a:r>
              <a:rPr lang="fi-FI" dirty="0">
                <a:latin typeface="Courier" pitchFamily="2" charset="0"/>
              </a:rPr>
              <a:t>RECODE </a:t>
            </a:r>
            <a:r>
              <a:rPr lang="fi-FI" dirty="0" err="1">
                <a:latin typeface="Courier" pitchFamily="2" charset="0"/>
              </a:rPr>
              <a:t>occ_type</a:t>
            </a:r>
            <a:r>
              <a:rPr lang="fi-FI" dirty="0">
                <a:latin typeface="Courier" pitchFamily="2" charset="0"/>
              </a:rPr>
              <a:t> (2=1) (ELSE=0) INTO </a:t>
            </a:r>
            <a:r>
              <a:rPr lang="fi-FI" dirty="0" err="1">
                <a:latin typeface="Courier" pitchFamily="2" charset="0"/>
              </a:rPr>
              <a:t>typebc</a:t>
            </a:r>
            <a:r>
              <a:rPr lang="fi-FI" dirty="0">
                <a:latin typeface="Courier" pitchFamily="2" charset="0"/>
              </a:rPr>
              <a:t>.</a:t>
            </a:r>
          </a:p>
          <a:p>
            <a:pPr marL="0" indent="0">
              <a:buNone/>
            </a:pPr>
            <a:r>
              <a:rPr lang="fi-FI" dirty="0">
                <a:latin typeface="Courier" pitchFamily="2" charset="0"/>
              </a:rPr>
              <a:t>RECODE </a:t>
            </a:r>
            <a:r>
              <a:rPr lang="fi-FI" dirty="0" err="1">
                <a:latin typeface="Courier" pitchFamily="2" charset="0"/>
              </a:rPr>
              <a:t>occ_type</a:t>
            </a:r>
            <a:r>
              <a:rPr lang="fi-FI" dirty="0">
                <a:latin typeface="Courier" pitchFamily="2" charset="0"/>
              </a:rPr>
              <a:t> (3=1) (ELSE=0) INTO </a:t>
            </a:r>
            <a:r>
              <a:rPr lang="fi-FI" dirty="0" err="1">
                <a:latin typeface="Courier" pitchFamily="2" charset="0"/>
              </a:rPr>
              <a:t>typeprof</a:t>
            </a:r>
            <a:r>
              <a:rPr lang="fi-FI" dirty="0">
                <a:latin typeface="Courier" pitchFamily="2" charset="0"/>
              </a:rPr>
              <a:t>.</a:t>
            </a:r>
          </a:p>
          <a:p>
            <a:pPr marL="0" indent="0">
              <a:buNone/>
            </a:pPr>
            <a:r>
              <a:rPr lang="fi-FI" dirty="0">
                <a:latin typeface="Courier" pitchFamily="2" charset="0"/>
              </a:rPr>
              <a:t>RECODE </a:t>
            </a:r>
            <a:r>
              <a:rPr lang="fi-FI" dirty="0" err="1">
                <a:latin typeface="Courier" pitchFamily="2" charset="0"/>
              </a:rPr>
              <a:t>occ_type</a:t>
            </a:r>
            <a:r>
              <a:rPr lang="fi-FI" dirty="0">
                <a:latin typeface="Courier" pitchFamily="2" charset="0"/>
              </a:rPr>
              <a:t> (4=1) (ELSE=0) INTO </a:t>
            </a:r>
            <a:r>
              <a:rPr lang="fi-FI" dirty="0" err="1">
                <a:latin typeface="Courier" pitchFamily="2" charset="0"/>
              </a:rPr>
              <a:t>typewc</a:t>
            </a:r>
            <a:r>
              <a:rPr lang="fi-FI" dirty="0">
                <a:latin typeface="Courier" pitchFamily="2" charset="0"/>
              </a:rPr>
              <a:t>.</a:t>
            </a:r>
          </a:p>
          <a:p>
            <a:pPr marL="0" indent="0">
              <a:buNone/>
            </a:pPr>
            <a:r>
              <a:rPr lang="fi-FI" dirty="0">
                <a:latin typeface="Courier" pitchFamily="2" charset="0"/>
              </a:rPr>
              <a:t>COMPUTE </a:t>
            </a:r>
            <a:r>
              <a:rPr lang="fi-FI" dirty="0" err="1">
                <a:latin typeface="Courier" pitchFamily="2" charset="0"/>
              </a:rPr>
              <a:t>prestigewomen</a:t>
            </a:r>
            <a:r>
              <a:rPr lang="fi-FI" dirty="0">
                <a:latin typeface="Courier" pitchFamily="2" charset="0"/>
              </a:rPr>
              <a:t>=</a:t>
            </a:r>
            <a:r>
              <a:rPr lang="fi-FI" dirty="0" err="1">
                <a:latin typeface="Courier" pitchFamily="2" charset="0"/>
              </a:rPr>
              <a:t>prestige</a:t>
            </a:r>
            <a:r>
              <a:rPr lang="fi-FI" dirty="0">
                <a:latin typeface="Courier" pitchFamily="2" charset="0"/>
              </a:rPr>
              <a:t>*</a:t>
            </a:r>
            <a:r>
              <a:rPr lang="fi-FI" dirty="0" err="1">
                <a:latin typeface="Courier" pitchFamily="2" charset="0"/>
              </a:rPr>
              <a:t>percwomn</a:t>
            </a:r>
            <a:r>
              <a:rPr lang="fi-FI" dirty="0">
                <a:latin typeface="Courier" pitchFamily="2" charset="0"/>
              </a:rPr>
              <a:t>.</a:t>
            </a:r>
          </a:p>
          <a:p>
            <a:pPr marL="0" indent="0">
              <a:buNone/>
            </a:pPr>
            <a:endParaRPr lang="fi-FI" dirty="0">
              <a:latin typeface="Courier" pitchFamily="2" charset="0"/>
            </a:endParaRPr>
          </a:p>
          <a:p>
            <a:pPr marL="0" indent="0">
              <a:buNone/>
            </a:pPr>
            <a:r>
              <a:rPr lang="fi-FI" dirty="0">
                <a:latin typeface="Courier" pitchFamily="2" charset="0"/>
              </a:rPr>
              <a:t>EXECUTE.</a:t>
            </a:r>
          </a:p>
          <a:p>
            <a:pPr marL="0" indent="0">
              <a:buNone/>
            </a:pPr>
            <a:endParaRPr lang="fi-FI" dirty="0">
              <a:latin typeface="Courier" pitchFamily="2" charset="0"/>
            </a:endParaRPr>
          </a:p>
          <a:p>
            <a:pPr marL="0" indent="0">
              <a:buNone/>
            </a:pPr>
            <a:r>
              <a:rPr lang="fi-FI" dirty="0">
                <a:latin typeface="Courier" pitchFamily="2" charset="0"/>
              </a:rPr>
              <a:t>REGRESSION</a:t>
            </a:r>
          </a:p>
          <a:p>
            <a:pPr marL="0" indent="0">
              <a:buNone/>
            </a:pPr>
            <a:r>
              <a:rPr lang="fi-FI" dirty="0">
                <a:latin typeface="Courier" pitchFamily="2" charset="0"/>
              </a:rPr>
              <a:t>  /MISSING LISTWISE</a:t>
            </a:r>
          </a:p>
          <a:p>
            <a:pPr marL="0" indent="0">
              <a:buNone/>
            </a:pPr>
            <a:r>
              <a:rPr lang="fi-FI" dirty="0">
                <a:latin typeface="Courier" pitchFamily="2" charset="0"/>
              </a:rPr>
              <a:t>  /STATISTICS COEFF OUTS R ANOVA</a:t>
            </a:r>
          </a:p>
          <a:p>
            <a:pPr marL="0" indent="0">
              <a:buNone/>
            </a:pPr>
            <a:r>
              <a:rPr lang="fi-FI" dirty="0">
                <a:latin typeface="Courier" pitchFamily="2" charset="0"/>
              </a:rPr>
              <a:t>  /CRITERIA=PIN(.05) POUT(.10)</a:t>
            </a:r>
          </a:p>
          <a:p>
            <a:pPr marL="0" indent="0">
              <a:buNone/>
            </a:pPr>
            <a:r>
              <a:rPr lang="fi-FI" dirty="0">
                <a:latin typeface="Courier" pitchFamily="2" charset="0"/>
              </a:rPr>
              <a:t>  /NOORIGIN</a:t>
            </a:r>
          </a:p>
          <a:p>
            <a:pPr marL="0" indent="0">
              <a:buNone/>
            </a:pPr>
            <a:r>
              <a:rPr lang="fi-FI" dirty="0">
                <a:latin typeface="Courier" pitchFamily="2" charset="0"/>
              </a:rPr>
              <a:t>  /DEPENDENT </a:t>
            </a:r>
            <a:r>
              <a:rPr lang="fi-FI" dirty="0" err="1">
                <a:latin typeface="Courier" pitchFamily="2" charset="0"/>
              </a:rPr>
              <a:t>lnincome</a:t>
            </a:r>
            <a:endParaRPr lang="fi-FI" dirty="0">
              <a:latin typeface="Courier" pitchFamily="2" charset="0"/>
            </a:endParaRPr>
          </a:p>
          <a:p>
            <a:pPr marL="0" indent="0">
              <a:buNone/>
            </a:pPr>
            <a:r>
              <a:rPr lang="fi-FI" dirty="0">
                <a:latin typeface="Courier" pitchFamily="2" charset="0"/>
              </a:rPr>
              <a:t>  /METHOD=ENTER </a:t>
            </a:r>
            <a:r>
              <a:rPr lang="fi-FI" dirty="0" err="1">
                <a:latin typeface="Courier" pitchFamily="2" charset="0"/>
              </a:rPr>
              <a:t>typebc</a:t>
            </a:r>
            <a:r>
              <a:rPr lang="fi-FI" dirty="0">
                <a:latin typeface="Courier" pitchFamily="2" charset="0"/>
              </a:rPr>
              <a:t> </a:t>
            </a:r>
            <a:r>
              <a:rPr lang="fi-FI" dirty="0" err="1">
                <a:latin typeface="Courier" pitchFamily="2" charset="0"/>
              </a:rPr>
              <a:t>typeprof</a:t>
            </a:r>
            <a:r>
              <a:rPr lang="fi-FI" dirty="0">
                <a:latin typeface="Courier" pitchFamily="2" charset="0"/>
              </a:rPr>
              <a:t> </a:t>
            </a:r>
            <a:r>
              <a:rPr lang="fi-FI" dirty="0" err="1">
                <a:latin typeface="Courier" pitchFamily="2" charset="0"/>
              </a:rPr>
              <a:t>typewc</a:t>
            </a:r>
            <a:r>
              <a:rPr lang="fi-FI" dirty="0">
                <a:latin typeface="Courier" pitchFamily="2" charset="0"/>
              </a:rPr>
              <a:t> </a:t>
            </a:r>
            <a:r>
              <a:rPr lang="fi-FI" dirty="0" err="1">
                <a:latin typeface="Courier" pitchFamily="2" charset="0"/>
              </a:rPr>
              <a:t>prestigewomen</a:t>
            </a:r>
            <a:r>
              <a:rPr lang="fi-FI" dirty="0">
                <a:latin typeface="Courier" pitchFamily="2" charset="0"/>
              </a:rPr>
              <a:t> </a:t>
            </a:r>
            <a:r>
              <a:rPr lang="fi-FI" dirty="0" err="1">
                <a:latin typeface="Courier" pitchFamily="2" charset="0"/>
              </a:rPr>
              <a:t>prestige</a:t>
            </a:r>
            <a:r>
              <a:rPr lang="fi-FI" dirty="0">
                <a:latin typeface="Courier" pitchFamily="2" charset="0"/>
              </a:rPr>
              <a:t> </a:t>
            </a:r>
            <a:r>
              <a:rPr lang="fi-FI" dirty="0" err="1">
                <a:latin typeface="Courier" pitchFamily="2" charset="0"/>
              </a:rPr>
              <a:t>percwomn</a:t>
            </a:r>
            <a:r>
              <a:rPr lang="fi-FI" dirty="0">
                <a:latin typeface="Courier" pitchFamily="2" charset="0"/>
              </a:rPr>
              <a:t> </a:t>
            </a:r>
            <a:r>
              <a:rPr lang="fi-FI" dirty="0" err="1">
                <a:latin typeface="Courier" pitchFamily="2" charset="0"/>
              </a:rPr>
              <a:t>educat</a:t>
            </a:r>
            <a:r>
              <a:rPr lang="fi-FI" dirty="0">
                <a:latin typeface="Courier" pitchFamily="2" charset="0"/>
              </a:rPr>
              <a:t>.</a:t>
            </a:r>
          </a:p>
          <a:p>
            <a:pPr marL="0" indent="0">
              <a:buNone/>
            </a:pPr>
            <a:endParaRPr lang="fi-FI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00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06EA0-CFF2-CA44-9C64-CAEB813F1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fi-FI" dirty="0" err="1"/>
              <a:t>Comparison</a:t>
            </a:r>
            <a:r>
              <a:rPr lang="fi-FI" dirty="0"/>
              <a:t> of </a:t>
            </a:r>
            <a:r>
              <a:rPr lang="fi-FI" dirty="0" err="1"/>
              <a:t>analysis</a:t>
            </a:r>
            <a:r>
              <a:rPr lang="fi-FI" dirty="0"/>
              <a:t> </a:t>
            </a:r>
            <a:r>
              <a:rPr lang="fi-FI" dirty="0" err="1"/>
              <a:t>files</a:t>
            </a:r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54A362-9522-7943-BC1E-6C18CEA42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03" t="7856" r="9364" b="80254"/>
          <a:stretch/>
        </p:blipFill>
        <p:spPr>
          <a:xfrm>
            <a:off x="245473" y="3193591"/>
            <a:ext cx="4387488" cy="9047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FEDC4D-CCCD-3A47-A201-FE3A135F0176}"/>
              </a:ext>
            </a:extLst>
          </p:cNvPr>
          <p:cNvSpPr txBox="1"/>
          <p:nvPr/>
        </p:nvSpPr>
        <p:spPr>
          <a:xfrm>
            <a:off x="245473" y="1826519"/>
            <a:ext cx="720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Stata</a:t>
            </a:r>
            <a:r>
              <a:rPr lang="fi-FI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6D632-CB61-DA42-8C2C-00282B4B286D}"/>
              </a:ext>
            </a:extLst>
          </p:cNvPr>
          <p:cNvSpPr txBox="1"/>
          <p:nvPr/>
        </p:nvSpPr>
        <p:spPr>
          <a:xfrm>
            <a:off x="245473" y="2824259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R: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DA54B8-2578-8B4A-BA65-F3AC9C903B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"/>
          <a:stretch/>
        </p:blipFill>
        <p:spPr>
          <a:xfrm>
            <a:off x="323852" y="2238135"/>
            <a:ext cx="4444549" cy="54642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B06D1F2-7FEE-8C48-9572-DB389A146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1543" y="2238135"/>
            <a:ext cx="3882390" cy="260577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000" dirty="0">
                <a:latin typeface="Courier" pitchFamily="2" charset="0"/>
              </a:rPr>
              <a:t>COMPUTE </a:t>
            </a:r>
            <a:r>
              <a:rPr lang="fi-FI" sz="1000" dirty="0" err="1">
                <a:latin typeface="Courier" pitchFamily="2" charset="0"/>
              </a:rPr>
              <a:t>lnincome</a:t>
            </a:r>
            <a:r>
              <a:rPr lang="fi-FI" sz="1000" dirty="0">
                <a:latin typeface="Courier" pitchFamily="2" charset="0"/>
              </a:rPr>
              <a:t>=LN(</a:t>
            </a:r>
            <a:r>
              <a:rPr lang="fi-FI" sz="1000" dirty="0" err="1">
                <a:latin typeface="Courier" pitchFamily="2" charset="0"/>
              </a:rPr>
              <a:t>income</a:t>
            </a:r>
            <a:r>
              <a:rPr lang="fi-FI" sz="1000" dirty="0">
                <a:latin typeface="Courier" pitchFamily="2" charset="0"/>
              </a:rPr>
              <a:t>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000" dirty="0">
                <a:latin typeface="Courier" pitchFamily="2" charset="0"/>
              </a:rPr>
              <a:t>RECODE </a:t>
            </a:r>
            <a:r>
              <a:rPr lang="fi-FI" sz="1000" dirty="0" err="1">
                <a:latin typeface="Courier" pitchFamily="2" charset="0"/>
              </a:rPr>
              <a:t>occ_type</a:t>
            </a:r>
            <a:r>
              <a:rPr lang="fi-FI" sz="1000" dirty="0">
                <a:latin typeface="Courier" pitchFamily="2" charset="0"/>
              </a:rPr>
              <a:t> (2=1) (ELSE=0) INTO </a:t>
            </a:r>
            <a:r>
              <a:rPr lang="fi-FI" sz="1000" dirty="0" err="1">
                <a:latin typeface="Courier" pitchFamily="2" charset="0"/>
              </a:rPr>
              <a:t>typebc</a:t>
            </a:r>
            <a:r>
              <a:rPr lang="fi-FI" sz="1000" dirty="0">
                <a:latin typeface="Courier" pitchFamily="2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000" dirty="0">
                <a:latin typeface="Courier" pitchFamily="2" charset="0"/>
              </a:rPr>
              <a:t>RECODE </a:t>
            </a:r>
            <a:r>
              <a:rPr lang="fi-FI" sz="1000" dirty="0" err="1">
                <a:latin typeface="Courier" pitchFamily="2" charset="0"/>
              </a:rPr>
              <a:t>occ_type</a:t>
            </a:r>
            <a:r>
              <a:rPr lang="fi-FI" sz="1000" dirty="0">
                <a:latin typeface="Courier" pitchFamily="2" charset="0"/>
              </a:rPr>
              <a:t> (3=1) (ELSE=0) INTO </a:t>
            </a:r>
            <a:r>
              <a:rPr lang="fi-FI" sz="1000" dirty="0" err="1">
                <a:latin typeface="Courier" pitchFamily="2" charset="0"/>
              </a:rPr>
              <a:t>typeprof</a:t>
            </a:r>
            <a:r>
              <a:rPr lang="fi-FI" sz="1000" dirty="0">
                <a:latin typeface="Courier" pitchFamily="2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000" dirty="0">
                <a:latin typeface="Courier" pitchFamily="2" charset="0"/>
              </a:rPr>
              <a:t>RECODE </a:t>
            </a:r>
            <a:r>
              <a:rPr lang="fi-FI" sz="1000" dirty="0" err="1">
                <a:latin typeface="Courier" pitchFamily="2" charset="0"/>
              </a:rPr>
              <a:t>occ_type</a:t>
            </a:r>
            <a:r>
              <a:rPr lang="fi-FI" sz="1000" dirty="0">
                <a:latin typeface="Courier" pitchFamily="2" charset="0"/>
              </a:rPr>
              <a:t> (4=1) (ELSE=0) INTO </a:t>
            </a:r>
            <a:r>
              <a:rPr lang="fi-FI" sz="1000" dirty="0" err="1">
                <a:latin typeface="Courier" pitchFamily="2" charset="0"/>
              </a:rPr>
              <a:t>typewc</a:t>
            </a:r>
            <a:r>
              <a:rPr lang="fi-FI" sz="1000" dirty="0">
                <a:latin typeface="Courier" pitchFamily="2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000" dirty="0">
                <a:latin typeface="Courier" pitchFamily="2" charset="0"/>
              </a:rPr>
              <a:t>COMPUTE </a:t>
            </a:r>
            <a:r>
              <a:rPr lang="fi-FI" sz="1000" dirty="0" err="1">
                <a:latin typeface="Courier" pitchFamily="2" charset="0"/>
              </a:rPr>
              <a:t>prestigewomen</a:t>
            </a:r>
            <a:r>
              <a:rPr lang="fi-FI" sz="1000" dirty="0">
                <a:latin typeface="Courier" pitchFamily="2" charset="0"/>
              </a:rPr>
              <a:t>=</a:t>
            </a:r>
            <a:r>
              <a:rPr lang="fi-FI" sz="1000" dirty="0" err="1">
                <a:latin typeface="Courier" pitchFamily="2" charset="0"/>
              </a:rPr>
              <a:t>prestige</a:t>
            </a:r>
            <a:r>
              <a:rPr lang="fi-FI" sz="1000" dirty="0">
                <a:latin typeface="Courier" pitchFamily="2" charset="0"/>
              </a:rPr>
              <a:t>*</a:t>
            </a:r>
            <a:r>
              <a:rPr lang="fi-FI" sz="1000" dirty="0" err="1">
                <a:latin typeface="Courier" pitchFamily="2" charset="0"/>
              </a:rPr>
              <a:t>percwomn</a:t>
            </a:r>
            <a:r>
              <a:rPr lang="fi-FI" sz="1000" dirty="0">
                <a:latin typeface="Courier" pitchFamily="2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1000" dirty="0">
              <a:latin typeface="Courier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000" dirty="0">
                <a:latin typeface="Courier" pitchFamily="2" charset="0"/>
              </a:rPr>
              <a:t>EXECUTE.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1000" dirty="0">
              <a:latin typeface="Courier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000" dirty="0">
                <a:latin typeface="Courier" pitchFamily="2" charset="0"/>
              </a:rPr>
              <a:t>REGRESSION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000" dirty="0">
                <a:latin typeface="Courier" pitchFamily="2" charset="0"/>
              </a:rPr>
              <a:t>  /MISSING LISTWISE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000" dirty="0">
                <a:latin typeface="Courier" pitchFamily="2" charset="0"/>
              </a:rPr>
              <a:t>  /STATISTICS COEFF OUTS R ANOVA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000" dirty="0">
                <a:latin typeface="Courier" pitchFamily="2" charset="0"/>
              </a:rPr>
              <a:t>  /CRITERIA=PIN(.05) POUT(.10)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000" dirty="0">
                <a:latin typeface="Courier" pitchFamily="2" charset="0"/>
              </a:rPr>
              <a:t>  /NOORIGIN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000" dirty="0">
                <a:latin typeface="Courier" pitchFamily="2" charset="0"/>
              </a:rPr>
              <a:t>  /DEPENDENT </a:t>
            </a:r>
            <a:r>
              <a:rPr lang="fi-FI" sz="1000" dirty="0" err="1">
                <a:latin typeface="Courier" pitchFamily="2" charset="0"/>
              </a:rPr>
              <a:t>lnincome</a:t>
            </a:r>
            <a:endParaRPr lang="fi-FI" sz="1000" dirty="0">
              <a:latin typeface="Courier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1000" dirty="0">
                <a:latin typeface="Courier" pitchFamily="2" charset="0"/>
              </a:rPr>
              <a:t>  /METHOD=ENTER </a:t>
            </a:r>
            <a:r>
              <a:rPr lang="fi-FI" sz="1000" dirty="0" err="1">
                <a:latin typeface="Courier" pitchFamily="2" charset="0"/>
              </a:rPr>
              <a:t>typebc</a:t>
            </a:r>
            <a:r>
              <a:rPr lang="fi-FI" sz="1000" dirty="0">
                <a:latin typeface="Courier" pitchFamily="2" charset="0"/>
              </a:rPr>
              <a:t> </a:t>
            </a:r>
            <a:r>
              <a:rPr lang="fi-FI" sz="1000" dirty="0" err="1">
                <a:latin typeface="Courier" pitchFamily="2" charset="0"/>
              </a:rPr>
              <a:t>typeprof</a:t>
            </a:r>
            <a:r>
              <a:rPr lang="fi-FI" sz="1000" dirty="0">
                <a:latin typeface="Courier" pitchFamily="2" charset="0"/>
              </a:rPr>
              <a:t> </a:t>
            </a:r>
            <a:r>
              <a:rPr lang="fi-FI" sz="1000" dirty="0" err="1">
                <a:latin typeface="Courier" pitchFamily="2" charset="0"/>
              </a:rPr>
              <a:t>typewc</a:t>
            </a:r>
            <a:r>
              <a:rPr lang="fi-FI" sz="1000" dirty="0">
                <a:latin typeface="Courier" pitchFamily="2" charset="0"/>
              </a:rPr>
              <a:t> </a:t>
            </a:r>
            <a:r>
              <a:rPr lang="fi-FI" sz="1000" dirty="0" err="1">
                <a:latin typeface="Courier" pitchFamily="2" charset="0"/>
              </a:rPr>
              <a:t>prestigewomen</a:t>
            </a:r>
            <a:r>
              <a:rPr lang="fi-FI" sz="1000" dirty="0">
                <a:latin typeface="Courier" pitchFamily="2" charset="0"/>
              </a:rPr>
              <a:t> </a:t>
            </a:r>
            <a:r>
              <a:rPr lang="fi-FI" sz="1000" dirty="0" err="1">
                <a:latin typeface="Courier" pitchFamily="2" charset="0"/>
              </a:rPr>
              <a:t>prestige</a:t>
            </a:r>
            <a:r>
              <a:rPr lang="fi-FI" sz="1000" dirty="0">
                <a:latin typeface="Courier" pitchFamily="2" charset="0"/>
              </a:rPr>
              <a:t> </a:t>
            </a:r>
            <a:r>
              <a:rPr lang="fi-FI" sz="1000" dirty="0" err="1">
                <a:latin typeface="Courier" pitchFamily="2" charset="0"/>
              </a:rPr>
              <a:t>percwomn</a:t>
            </a:r>
            <a:r>
              <a:rPr lang="fi-FI" sz="1000" dirty="0">
                <a:latin typeface="Courier" pitchFamily="2" charset="0"/>
              </a:rPr>
              <a:t> </a:t>
            </a:r>
            <a:r>
              <a:rPr lang="fi-FI" sz="1000" dirty="0" err="1">
                <a:latin typeface="Courier" pitchFamily="2" charset="0"/>
              </a:rPr>
              <a:t>educat</a:t>
            </a:r>
            <a:r>
              <a:rPr lang="fi-FI" sz="1000" dirty="0">
                <a:latin typeface="Courier" pitchFamily="2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1000" dirty="0">
              <a:latin typeface="Courier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1023C3-42D0-A14F-A193-0B78F86E1A19}"/>
              </a:ext>
            </a:extLst>
          </p:cNvPr>
          <p:cNvSpPr txBox="1"/>
          <p:nvPr/>
        </p:nvSpPr>
        <p:spPr>
          <a:xfrm>
            <a:off x="4831543" y="1779746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SPSS:</a:t>
            </a:r>
          </a:p>
        </p:txBody>
      </p:sp>
    </p:spTree>
    <p:extLst>
      <p:ext uri="{BB962C8B-B14F-4D97-AF65-F5344CB8AC3E}">
        <p14:creationId xmlns:p14="http://schemas.microsoft.com/office/powerpoint/2010/main" val="3696335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take on the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197296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/>
              <a:t>I use </a:t>
            </a:r>
            <a:r>
              <a:rPr lang="en-US" sz="2000" dirty="0" err="1"/>
              <a:t>Stata</a:t>
            </a:r>
            <a:r>
              <a:rPr lang="en-US" sz="2000" dirty="0"/>
              <a:t> and 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I am more productive with </a:t>
            </a:r>
            <a:r>
              <a:rPr lang="en-US" sz="2000" dirty="0" err="1"/>
              <a:t>Stata</a:t>
            </a:r>
            <a:r>
              <a:rPr lang="en-US" sz="2000" dirty="0"/>
              <a:t> in the tasks that it is designed for (And </a:t>
            </a:r>
            <a:r>
              <a:rPr lang="en-US" sz="2000" dirty="0" err="1"/>
              <a:t>Stata</a:t>
            </a:r>
            <a:r>
              <a:rPr lang="en-US" sz="2000" dirty="0"/>
              <a:t> has excellent documentation)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R is more flexible and better for data management, and is better for making examples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Most people that I know use mainly SPSS and Stata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Some are moving from SPSS to Stata, but no-one moves the other way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The use of R is increasing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Students on my courses tend to slightly prefer R because they can install it (legally) on their home computers and they do just fine with that. But R is not the best choice for everyone. </a:t>
            </a:r>
            <a:r>
              <a:rPr lang="en-US" sz="2000" dirty="0">
                <a:solidFill>
                  <a:srgbClr val="FF0000"/>
                </a:solidFill>
              </a:rPr>
              <a:t>You cannot go wrong with </a:t>
            </a:r>
            <a:r>
              <a:rPr lang="en-US" sz="2000" dirty="0" err="1">
                <a:solidFill>
                  <a:srgbClr val="FF0000"/>
                </a:solidFill>
              </a:rPr>
              <a:t>Stata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8557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Familiarizing with the software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Stata</a:t>
            </a:r>
          </a:p>
          <a:p>
            <a:pPr lvl="1"/>
            <a:r>
              <a:rPr lang="en-US" dirty="0"/>
              <a:t>Open the PDF documentation from Help menu</a:t>
            </a:r>
          </a:p>
          <a:p>
            <a:pPr lvl="1"/>
            <a:r>
              <a:rPr lang="en-US" dirty="0"/>
              <a:t>Locate Getting Started manual</a:t>
            </a:r>
          </a:p>
          <a:p>
            <a:pPr lvl="1"/>
            <a:r>
              <a:rPr lang="en-US" dirty="0"/>
              <a:t>Work through “1 Introducing Stata—sample session”</a:t>
            </a:r>
          </a:p>
          <a:p>
            <a:r>
              <a:rPr lang="en-US" dirty="0"/>
              <a:t>SPSS</a:t>
            </a:r>
          </a:p>
          <a:p>
            <a:pPr lvl="1"/>
            <a:r>
              <a:rPr lang="en-US" dirty="0"/>
              <a:t>Open the PDF documentation from Help menu</a:t>
            </a:r>
          </a:p>
          <a:p>
            <a:pPr lvl="1"/>
            <a:r>
              <a:rPr lang="en-US" dirty="0"/>
              <a:t>Locate IBM SPSS Statistics Brief Guide</a:t>
            </a:r>
          </a:p>
          <a:p>
            <a:pPr lvl="1"/>
            <a:r>
              <a:rPr lang="en-US" dirty="0"/>
              <a:t>Work through chapters 1, 4, 7, 8, and 9</a:t>
            </a:r>
          </a:p>
          <a:p>
            <a:r>
              <a:rPr lang="en-US" dirty="0"/>
              <a:t>R</a:t>
            </a:r>
          </a:p>
          <a:p>
            <a:pPr lvl="1"/>
            <a:r>
              <a:rPr lang="en-US" dirty="0"/>
              <a:t>Work through </a:t>
            </a:r>
            <a:r>
              <a:rPr lang="fi-FI" dirty="0" err="1"/>
              <a:t>Machlis</a:t>
            </a:r>
            <a:r>
              <a:rPr lang="fi-FI" dirty="0"/>
              <a:t>, S. (2017). </a:t>
            </a:r>
            <a:r>
              <a:rPr lang="fi-FI" dirty="0" err="1"/>
              <a:t>Learn</a:t>
            </a:r>
            <a:r>
              <a:rPr lang="fi-FI" dirty="0"/>
              <a:t> to </a:t>
            </a:r>
            <a:r>
              <a:rPr lang="fi-FI" dirty="0" err="1"/>
              <a:t>use</a:t>
            </a:r>
            <a:r>
              <a:rPr lang="fi-FI" dirty="0"/>
              <a:t> R. </a:t>
            </a:r>
            <a:r>
              <a:rPr lang="fi-FI" i="1" dirty="0" err="1"/>
              <a:t>Computerworld</a:t>
            </a:r>
            <a:r>
              <a:rPr lang="fi-FI" dirty="0"/>
              <a:t>.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719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846" y="316503"/>
            <a:ext cx="2105231" cy="32013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5" name="Content Placeholder 3" descr="Kabacoff_2011_R in action data analysis and graphics with R (dragged).pdf">
            <a:extLst>
              <a:ext uri="{FF2B5EF4-FFF2-40B4-BE49-F238E27FC236}">
                <a16:creationId xmlns:a16="http://schemas.microsoft.com/office/drawing/2014/main" id="{C7D2249B-B639-4B4A-A258-2AE0956CE7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88292" y="2669061"/>
            <a:ext cx="2383673" cy="29896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057377-6639-9240-9190-BCBAA43A0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1138" y="3194461"/>
            <a:ext cx="2392634" cy="3588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how to use the</a:t>
            </a:r>
            <a:br>
              <a:rPr lang="en-US" dirty="0"/>
            </a:br>
            <a:r>
              <a:rPr lang="en-US" dirty="0"/>
              <a:t>software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Study a book</a:t>
            </a:r>
          </a:p>
          <a:p>
            <a:pPr lvl="1"/>
            <a:r>
              <a:rPr lang="en-US" dirty="0"/>
              <a:t>Discovering Statistics Using SPSS</a:t>
            </a:r>
          </a:p>
          <a:p>
            <a:pPr lvl="1"/>
            <a:r>
              <a:rPr lang="en-US" dirty="0"/>
              <a:t>R in action </a:t>
            </a:r>
            <a:r>
              <a:rPr lang="en-US" i="1" dirty="0"/>
              <a:t>or</a:t>
            </a:r>
            <a:r>
              <a:rPr lang="en-US" dirty="0"/>
              <a:t> R for Data Science</a:t>
            </a:r>
          </a:p>
          <a:p>
            <a:pPr lvl="1"/>
            <a:r>
              <a:rPr lang="en-US" dirty="0"/>
              <a:t>Stata getting started manual and then the user manual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Search for online examples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Ask for help online</a:t>
            </a:r>
          </a:p>
          <a:p>
            <a:pPr lvl="1"/>
            <a:r>
              <a:rPr lang="en-US" dirty="0"/>
              <a:t>E.g. this course’s Data analysis forum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Online courses</a:t>
            </a:r>
          </a:p>
          <a:p>
            <a:pPr marL="694800" lvl="1" indent="-457200"/>
            <a:r>
              <a:rPr lang="en-US" dirty="0"/>
              <a:t>https://</a:t>
            </a:r>
            <a:r>
              <a:rPr lang="en-US" dirty="0" err="1"/>
              <a:t>www.datacamp.com</a:t>
            </a:r>
            <a:r>
              <a:rPr lang="en-US" dirty="0"/>
              <a:t>/courses/free-introduction-to-r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702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EEF2CD-BF0C-A64A-BE8F-754D9EC8C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How a </a:t>
            </a:r>
            <a:r>
              <a:rPr lang="fi-FI" dirty="0" err="1"/>
              <a:t>blended</a:t>
            </a:r>
            <a:r>
              <a:rPr lang="fi-FI" dirty="0"/>
              <a:t> </a:t>
            </a:r>
            <a:r>
              <a:rPr lang="fi-FI"/>
              <a:t>learning</a:t>
            </a:r>
            <a:br>
              <a:rPr lang="fi-FI" dirty="0"/>
            </a:br>
            <a:r>
              <a:rPr lang="fi-FI" dirty="0" err="1"/>
              <a:t>course</a:t>
            </a:r>
            <a:r>
              <a:rPr lang="fi-FI" dirty="0"/>
              <a:t> </a:t>
            </a:r>
            <a:r>
              <a:rPr lang="fi-FI" dirty="0" err="1"/>
              <a:t>works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8713AC-6110-AE41-BE2B-05B5BAEED1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91490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E3D86D-B74C-BF4A-92C1-BE51FF2A1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582B38-AADF-104B-9AB6-77EE4DA9A271}"/>
              </a:ext>
            </a:extLst>
          </p:cNvPr>
          <p:cNvSpPr txBox="1"/>
          <p:nvPr/>
        </p:nvSpPr>
        <p:spPr>
          <a:xfrm>
            <a:off x="1186248" y="6488668"/>
            <a:ext cx="3751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stats.idre.ucla.edu</a:t>
            </a:r>
            <a:r>
              <a:rPr lang="fi-FI" dirty="0"/>
              <a:t>/</a:t>
            </a:r>
            <a:r>
              <a:rPr lang="fi-FI" dirty="0" err="1"/>
              <a:t>other</a:t>
            </a:r>
            <a:r>
              <a:rPr lang="fi-FI" dirty="0"/>
              <a:t>/</a:t>
            </a:r>
            <a:r>
              <a:rPr lang="fi-FI" dirty="0" err="1"/>
              <a:t>dae</a:t>
            </a:r>
            <a:r>
              <a:rPr lang="fi-FI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779005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67B961-2FA4-FA41-A64D-EDB232744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Questions</a:t>
            </a:r>
            <a:r>
              <a:rPr lang="fi-FI" dirty="0"/>
              <a:t> and </a:t>
            </a:r>
            <a:r>
              <a:rPr lang="fi-FI" dirty="0" err="1"/>
              <a:t>discussion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A5380-57A7-3E4A-82A1-4F519641CF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786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A24D0E-9A6B-574D-A0C6-2C83F7B5F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480436-225F-E440-906E-BF54148E0596}"/>
              </a:ext>
            </a:extLst>
          </p:cNvPr>
          <p:cNvSpPr txBox="1"/>
          <p:nvPr/>
        </p:nvSpPr>
        <p:spPr>
          <a:xfrm>
            <a:off x="4023189" y="3833970"/>
            <a:ext cx="3621526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Unit starts: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1) Watch the videos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2) Do assignments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3) Ask questions on the forum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4) Return written assignment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5) In-person seminar and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     computer class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6) Return data-analysis 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     assignment</a:t>
            </a: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6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02AC1-4528-7D44-846B-C442E1DF8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Timeline</a:t>
            </a:r>
            <a:r>
              <a:rPr lang="fi-FI" dirty="0"/>
              <a:t> for a </a:t>
            </a:r>
            <a:r>
              <a:rPr lang="fi-FI" dirty="0" err="1"/>
              <a:t>unit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5763C-155A-4643-A456-8B1E7B149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051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Basic </a:t>
            </a:r>
            <a:r>
              <a:rPr lang="fi-FI" dirty="0" err="1"/>
              <a:t>course</a:t>
            </a:r>
            <a:r>
              <a:rPr lang="fi-FI" dirty="0"/>
              <a:t> – 2 </a:t>
            </a:r>
            <a:r>
              <a:rPr lang="fi-FI" dirty="0" err="1"/>
              <a:t>week</a:t>
            </a:r>
            <a:r>
              <a:rPr lang="fi-FI" dirty="0"/>
              <a:t> </a:t>
            </a:r>
            <a:r>
              <a:rPr lang="fi-FI" dirty="0" err="1"/>
              <a:t>units</a:t>
            </a:r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r>
              <a:rPr lang="fi-FI" dirty="0"/>
              <a:t>Advanced </a:t>
            </a:r>
            <a:r>
              <a:rPr lang="fi-FI" dirty="0" err="1"/>
              <a:t>course</a:t>
            </a:r>
            <a:r>
              <a:rPr lang="fi-FI" dirty="0"/>
              <a:t> – 3 </a:t>
            </a:r>
            <a:r>
              <a:rPr lang="fi-FI" dirty="0" err="1"/>
              <a:t>week</a:t>
            </a:r>
            <a:r>
              <a:rPr lang="fi-FI" dirty="0"/>
              <a:t> </a:t>
            </a:r>
            <a:r>
              <a:rPr lang="fi-FI" dirty="0" err="1"/>
              <a:t>units</a:t>
            </a:r>
            <a:endParaRPr lang="fi-FI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FCE5DE-8906-754B-A4C5-9923C1FC9E97}"/>
              </a:ext>
            </a:extLst>
          </p:cNvPr>
          <p:cNvCxnSpPr>
            <a:cxnSpLocks/>
          </p:cNvCxnSpPr>
          <p:nvPr/>
        </p:nvCxnSpPr>
        <p:spPr>
          <a:xfrm>
            <a:off x="762466" y="3824863"/>
            <a:ext cx="3809534" cy="0"/>
          </a:xfrm>
          <a:prstGeom prst="line">
            <a:avLst/>
          </a:prstGeom>
          <a:ln w="381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55117F7-8034-AB40-9E8A-1732D25E7F8F}"/>
              </a:ext>
            </a:extLst>
          </p:cNvPr>
          <p:cNvCxnSpPr>
            <a:cxnSpLocks/>
          </p:cNvCxnSpPr>
          <p:nvPr/>
        </p:nvCxnSpPr>
        <p:spPr>
          <a:xfrm>
            <a:off x="4572000" y="4144530"/>
            <a:ext cx="3943350" cy="0"/>
          </a:xfrm>
          <a:prstGeom prst="line">
            <a:avLst/>
          </a:prstGeom>
          <a:ln w="381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41F7720-CD2C-3E4B-99EF-6990E70432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510405"/>
              </p:ext>
            </p:extLst>
          </p:nvPr>
        </p:nvGraphicFramePr>
        <p:xfrm>
          <a:off x="628650" y="1876500"/>
          <a:ext cx="7886700" cy="29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87366025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62202170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77973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974023102"/>
                    </a:ext>
                  </a:extLst>
                </a:gridCol>
              </a:tblGrid>
              <a:tr h="293666">
                <a:tc>
                  <a:txBody>
                    <a:bodyPr/>
                    <a:lstStyle/>
                    <a:p>
                      <a:r>
                        <a:rPr lang="fi-FI" dirty="0" err="1"/>
                        <a:t>Week</a:t>
                      </a:r>
                      <a:r>
                        <a:rPr lang="fi-FI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err="1"/>
                        <a:t>Week</a:t>
                      </a:r>
                      <a:r>
                        <a:rPr lang="fi-FI" dirty="0"/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err="1"/>
                        <a:t>Week</a:t>
                      </a:r>
                      <a:r>
                        <a:rPr lang="fi-FI" dirty="0"/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err="1"/>
                        <a:t>Week</a:t>
                      </a:r>
                      <a:r>
                        <a:rPr lang="fi-FI" dirty="0"/>
                        <a:t>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4846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EC6DD35-BD44-7A40-A849-6D9FAB0008BC}"/>
              </a:ext>
            </a:extLst>
          </p:cNvPr>
          <p:cNvSpPr txBox="1"/>
          <p:nvPr/>
        </p:nvSpPr>
        <p:spPr>
          <a:xfrm>
            <a:off x="276922" y="2892922"/>
            <a:ext cx="98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/>
              <a:t>Forum</a:t>
            </a:r>
            <a:br>
              <a:rPr lang="fi-FI" sz="1400" dirty="0"/>
            </a:br>
            <a:r>
              <a:rPr lang="fi-FI" sz="1400" dirty="0" err="1"/>
              <a:t>opens</a:t>
            </a:r>
            <a:endParaRPr lang="fi-FI" sz="1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7058A5-7DC0-A14D-834C-706875CE15CD}"/>
              </a:ext>
            </a:extLst>
          </p:cNvPr>
          <p:cNvCxnSpPr/>
          <p:nvPr/>
        </p:nvCxnSpPr>
        <p:spPr>
          <a:xfrm flipV="1">
            <a:off x="762466" y="3635301"/>
            <a:ext cx="0" cy="189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D0A39B-B422-504D-AF97-EB3FFC456C99}"/>
              </a:ext>
            </a:extLst>
          </p:cNvPr>
          <p:cNvCxnSpPr/>
          <p:nvPr/>
        </p:nvCxnSpPr>
        <p:spPr>
          <a:xfrm flipV="1">
            <a:off x="2621227" y="3646452"/>
            <a:ext cx="0" cy="189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B52D4DD-4CF8-BD44-BEB2-6D179713724E}"/>
              </a:ext>
            </a:extLst>
          </p:cNvPr>
          <p:cNvSpPr txBox="1"/>
          <p:nvPr/>
        </p:nvSpPr>
        <p:spPr>
          <a:xfrm>
            <a:off x="2073887" y="2892922"/>
            <a:ext cx="11153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 err="1"/>
              <a:t>Written</a:t>
            </a:r>
            <a:r>
              <a:rPr lang="fi-FI" sz="1400" dirty="0"/>
              <a:t> </a:t>
            </a:r>
            <a:r>
              <a:rPr lang="fi-FI" sz="1400" dirty="0" err="1"/>
              <a:t>assign</a:t>
            </a:r>
            <a:r>
              <a:rPr lang="fi-FI" sz="1400" dirty="0"/>
              <a:t>-</a:t>
            </a:r>
            <a:br>
              <a:rPr lang="fi-FI" sz="1400" dirty="0"/>
            </a:br>
            <a:r>
              <a:rPr lang="fi-FI" sz="1400" dirty="0" err="1"/>
              <a:t>ment</a:t>
            </a:r>
            <a:r>
              <a:rPr lang="fi-FI" sz="1400" dirty="0"/>
              <a:t> DL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80F6E0-A4F5-8149-AAA5-D52A4F52D8BD}"/>
              </a:ext>
            </a:extLst>
          </p:cNvPr>
          <p:cNvCxnSpPr/>
          <p:nvPr/>
        </p:nvCxnSpPr>
        <p:spPr>
          <a:xfrm flipV="1">
            <a:off x="3476151" y="3631586"/>
            <a:ext cx="0" cy="189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F4A9F17-5850-2648-8E69-1F1E3EFA354C}"/>
              </a:ext>
            </a:extLst>
          </p:cNvPr>
          <p:cNvSpPr txBox="1"/>
          <p:nvPr/>
        </p:nvSpPr>
        <p:spPr>
          <a:xfrm>
            <a:off x="2939962" y="2892922"/>
            <a:ext cx="11153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 err="1"/>
              <a:t>Seminar</a:t>
            </a:r>
            <a:r>
              <a:rPr lang="fi-FI" sz="1400" dirty="0"/>
              <a:t> &amp; </a:t>
            </a:r>
            <a:r>
              <a:rPr lang="fi-FI" sz="1400" dirty="0" err="1"/>
              <a:t>computer</a:t>
            </a:r>
            <a:r>
              <a:rPr lang="fi-FI" sz="1400" dirty="0"/>
              <a:t> </a:t>
            </a:r>
            <a:r>
              <a:rPr lang="fi-FI" sz="1400" dirty="0" err="1"/>
              <a:t>class</a:t>
            </a:r>
            <a:endParaRPr lang="fi-FI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2910CF-67F2-0942-930C-AAA11BFF73D2}"/>
              </a:ext>
            </a:extLst>
          </p:cNvPr>
          <p:cNvSpPr txBox="1"/>
          <p:nvPr/>
        </p:nvSpPr>
        <p:spPr>
          <a:xfrm>
            <a:off x="4086918" y="3101077"/>
            <a:ext cx="98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/>
              <a:t>Forum</a:t>
            </a:r>
            <a:br>
              <a:rPr lang="fi-FI" sz="1400" dirty="0"/>
            </a:br>
            <a:r>
              <a:rPr lang="fi-FI" sz="1400" dirty="0" err="1"/>
              <a:t>opens</a:t>
            </a:r>
            <a:endParaRPr lang="fi-FI" sz="14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F1F390-57DF-AD4E-BC2B-D3CE67B02A43}"/>
              </a:ext>
            </a:extLst>
          </p:cNvPr>
          <p:cNvCxnSpPr/>
          <p:nvPr/>
        </p:nvCxnSpPr>
        <p:spPr>
          <a:xfrm flipV="1">
            <a:off x="4572462" y="3954966"/>
            <a:ext cx="0" cy="189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A06723-6CD3-5446-8A77-2AAED096F8EC}"/>
              </a:ext>
            </a:extLst>
          </p:cNvPr>
          <p:cNvCxnSpPr/>
          <p:nvPr/>
        </p:nvCxnSpPr>
        <p:spPr>
          <a:xfrm flipV="1">
            <a:off x="6609641" y="3966117"/>
            <a:ext cx="0" cy="189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495E84A-0161-6547-A0F3-A9327F12B358}"/>
              </a:ext>
            </a:extLst>
          </p:cNvPr>
          <p:cNvSpPr txBox="1"/>
          <p:nvPr/>
        </p:nvSpPr>
        <p:spPr>
          <a:xfrm>
            <a:off x="6062301" y="3101077"/>
            <a:ext cx="11153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 err="1"/>
              <a:t>Written</a:t>
            </a:r>
            <a:r>
              <a:rPr lang="fi-FI" sz="1400" dirty="0"/>
              <a:t> </a:t>
            </a:r>
            <a:r>
              <a:rPr lang="fi-FI" sz="1400" dirty="0" err="1"/>
              <a:t>assign</a:t>
            </a:r>
            <a:r>
              <a:rPr lang="fi-FI" sz="1400" dirty="0"/>
              <a:t>-</a:t>
            </a:r>
            <a:br>
              <a:rPr lang="fi-FI" sz="1400" dirty="0"/>
            </a:br>
            <a:r>
              <a:rPr lang="fi-FI" sz="1400" dirty="0" err="1"/>
              <a:t>ment</a:t>
            </a:r>
            <a:r>
              <a:rPr lang="fi-FI" sz="1400" dirty="0"/>
              <a:t> DL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CD8D2C-8B34-E445-9C91-1C9E1B2D03A8}"/>
              </a:ext>
            </a:extLst>
          </p:cNvPr>
          <p:cNvCxnSpPr/>
          <p:nvPr/>
        </p:nvCxnSpPr>
        <p:spPr>
          <a:xfrm flipV="1">
            <a:off x="7464565" y="3951251"/>
            <a:ext cx="0" cy="189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325339B-783B-FF48-898B-AC07B623761F}"/>
              </a:ext>
            </a:extLst>
          </p:cNvPr>
          <p:cNvSpPr txBox="1"/>
          <p:nvPr/>
        </p:nvSpPr>
        <p:spPr>
          <a:xfrm>
            <a:off x="6928376" y="3101077"/>
            <a:ext cx="11153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 err="1"/>
              <a:t>Seminar</a:t>
            </a:r>
            <a:r>
              <a:rPr lang="fi-FI" sz="1400" dirty="0"/>
              <a:t> &amp; </a:t>
            </a:r>
            <a:r>
              <a:rPr lang="fi-FI" sz="1400" dirty="0" err="1"/>
              <a:t>computer</a:t>
            </a:r>
            <a:r>
              <a:rPr lang="fi-FI" sz="1400" dirty="0"/>
              <a:t> </a:t>
            </a:r>
            <a:r>
              <a:rPr lang="fi-FI" sz="1400" dirty="0" err="1"/>
              <a:t>class</a:t>
            </a:r>
            <a:endParaRPr lang="fi-FI" sz="14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4A3EE12-BAB2-8A43-BD58-9A51E33C2AEA}"/>
              </a:ext>
            </a:extLst>
          </p:cNvPr>
          <p:cNvCxnSpPr/>
          <p:nvPr/>
        </p:nvCxnSpPr>
        <p:spPr>
          <a:xfrm flipV="1">
            <a:off x="8520213" y="3947535"/>
            <a:ext cx="0" cy="189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310A712-09D4-5B41-A621-2B1F1695D456}"/>
              </a:ext>
            </a:extLst>
          </p:cNvPr>
          <p:cNvSpPr txBox="1"/>
          <p:nvPr/>
        </p:nvSpPr>
        <p:spPr>
          <a:xfrm>
            <a:off x="7973473" y="3101077"/>
            <a:ext cx="11153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/>
              <a:t>Computer </a:t>
            </a:r>
            <a:r>
              <a:rPr lang="fi-FI" sz="1400" dirty="0" err="1"/>
              <a:t>assign</a:t>
            </a:r>
            <a:r>
              <a:rPr lang="fi-FI" sz="1400" dirty="0"/>
              <a:t>-</a:t>
            </a:r>
            <a:br>
              <a:rPr lang="fi-FI" sz="1400" dirty="0"/>
            </a:br>
            <a:r>
              <a:rPr lang="fi-FI" sz="1400" dirty="0" err="1"/>
              <a:t>ment</a:t>
            </a:r>
            <a:r>
              <a:rPr lang="fi-FI" sz="1400" dirty="0"/>
              <a:t> DL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DC8014-73E4-F849-BF2D-EFD14450CA48}"/>
              </a:ext>
            </a:extLst>
          </p:cNvPr>
          <p:cNvCxnSpPr>
            <a:cxnSpLocks/>
          </p:cNvCxnSpPr>
          <p:nvPr/>
        </p:nvCxnSpPr>
        <p:spPr>
          <a:xfrm>
            <a:off x="747599" y="5750306"/>
            <a:ext cx="5781209" cy="47909"/>
          </a:xfrm>
          <a:prstGeom prst="line">
            <a:avLst/>
          </a:prstGeom>
          <a:ln w="381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B93F0F0-A0F4-F740-AA04-03E5B9038F67}"/>
              </a:ext>
            </a:extLst>
          </p:cNvPr>
          <p:cNvCxnSpPr>
            <a:cxnSpLocks/>
          </p:cNvCxnSpPr>
          <p:nvPr/>
        </p:nvCxnSpPr>
        <p:spPr>
          <a:xfrm>
            <a:off x="4557133" y="6069973"/>
            <a:ext cx="3943350" cy="0"/>
          </a:xfrm>
          <a:prstGeom prst="line">
            <a:avLst/>
          </a:prstGeom>
          <a:ln w="381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6860FFD-08DF-984C-9770-ECFA8178E096}"/>
              </a:ext>
            </a:extLst>
          </p:cNvPr>
          <p:cNvSpPr txBox="1"/>
          <p:nvPr/>
        </p:nvSpPr>
        <p:spPr>
          <a:xfrm>
            <a:off x="262055" y="4818365"/>
            <a:ext cx="98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/>
              <a:t>Forum</a:t>
            </a:r>
            <a:br>
              <a:rPr lang="fi-FI" sz="1400" dirty="0"/>
            </a:br>
            <a:r>
              <a:rPr lang="fi-FI" sz="1400" dirty="0" err="1"/>
              <a:t>opens</a:t>
            </a:r>
            <a:endParaRPr lang="fi-FI" sz="14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B9322E0-0AA4-5745-B571-370676D1F805}"/>
              </a:ext>
            </a:extLst>
          </p:cNvPr>
          <p:cNvCxnSpPr/>
          <p:nvPr/>
        </p:nvCxnSpPr>
        <p:spPr>
          <a:xfrm flipV="1">
            <a:off x="747599" y="5560744"/>
            <a:ext cx="0" cy="189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C611535-E7B3-6D4F-9B1B-278A01A295E5}"/>
              </a:ext>
            </a:extLst>
          </p:cNvPr>
          <p:cNvCxnSpPr/>
          <p:nvPr/>
        </p:nvCxnSpPr>
        <p:spPr>
          <a:xfrm flipV="1">
            <a:off x="2606360" y="5571895"/>
            <a:ext cx="0" cy="189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9A14E45-555D-F54F-BA16-9C875C9FC09E}"/>
              </a:ext>
            </a:extLst>
          </p:cNvPr>
          <p:cNvSpPr txBox="1"/>
          <p:nvPr/>
        </p:nvSpPr>
        <p:spPr>
          <a:xfrm>
            <a:off x="2059020" y="4818365"/>
            <a:ext cx="11153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 err="1"/>
              <a:t>Written</a:t>
            </a:r>
            <a:r>
              <a:rPr lang="fi-FI" sz="1400" dirty="0"/>
              <a:t> </a:t>
            </a:r>
            <a:r>
              <a:rPr lang="fi-FI" sz="1400" dirty="0" err="1"/>
              <a:t>assign</a:t>
            </a:r>
            <a:r>
              <a:rPr lang="fi-FI" sz="1400" dirty="0"/>
              <a:t>-</a:t>
            </a:r>
            <a:br>
              <a:rPr lang="fi-FI" sz="1400" dirty="0"/>
            </a:br>
            <a:r>
              <a:rPr lang="fi-FI" sz="1400" dirty="0" err="1"/>
              <a:t>ment</a:t>
            </a:r>
            <a:r>
              <a:rPr lang="fi-FI" sz="1400" dirty="0"/>
              <a:t> DL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467AEEB-1977-A149-8583-E9303FDFA078}"/>
              </a:ext>
            </a:extLst>
          </p:cNvPr>
          <p:cNvCxnSpPr/>
          <p:nvPr/>
        </p:nvCxnSpPr>
        <p:spPr>
          <a:xfrm flipV="1">
            <a:off x="3461284" y="5590482"/>
            <a:ext cx="0" cy="189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D5E79FA-970F-4F43-AA3F-B6A74CEBEC48}"/>
              </a:ext>
            </a:extLst>
          </p:cNvPr>
          <p:cNvSpPr txBox="1"/>
          <p:nvPr/>
        </p:nvSpPr>
        <p:spPr>
          <a:xfrm>
            <a:off x="2925095" y="4818365"/>
            <a:ext cx="1115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 err="1"/>
              <a:t>Seminar</a:t>
            </a:r>
            <a:endParaRPr lang="fi-FI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66BFF2-00A1-F449-8E5A-8B7954252585}"/>
              </a:ext>
            </a:extLst>
          </p:cNvPr>
          <p:cNvSpPr txBox="1"/>
          <p:nvPr/>
        </p:nvSpPr>
        <p:spPr>
          <a:xfrm>
            <a:off x="4064616" y="6307985"/>
            <a:ext cx="98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/>
              <a:t>Forum</a:t>
            </a:r>
            <a:br>
              <a:rPr lang="fi-FI" sz="1400" dirty="0"/>
            </a:br>
            <a:r>
              <a:rPr lang="fi-FI" sz="1400" dirty="0" err="1"/>
              <a:t>opens</a:t>
            </a:r>
            <a:endParaRPr lang="fi-FI" sz="14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F0249C5-7F8B-C246-A0EE-8184F3860781}"/>
              </a:ext>
            </a:extLst>
          </p:cNvPr>
          <p:cNvCxnSpPr/>
          <p:nvPr/>
        </p:nvCxnSpPr>
        <p:spPr>
          <a:xfrm flipV="1">
            <a:off x="4557595" y="6103433"/>
            <a:ext cx="0" cy="189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547D838-05FE-A44B-9712-1DC70628C571}"/>
              </a:ext>
            </a:extLst>
          </p:cNvPr>
          <p:cNvCxnSpPr/>
          <p:nvPr/>
        </p:nvCxnSpPr>
        <p:spPr>
          <a:xfrm flipV="1">
            <a:off x="6641690" y="6073819"/>
            <a:ext cx="0" cy="189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520B429-5D50-9644-8EEA-D3BB20A9EA62}"/>
              </a:ext>
            </a:extLst>
          </p:cNvPr>
          <p:cNvCxnSpPr/>
          <p:nvPr/>
        </p:nvCxnSpPr>
        <p:spPr>
          <a:xfrm flipV="1">
            <a:off x="7455726" y="6081136"/>
            <a:ext cx="0" cy="189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0970D5F-076F-7842-AC16-DD32B8665ED6}"/>
              </a:ext>
            </a:extLst>
          </p:cNvPr>
          <p:cNvSpPr txBox="1"/>
          <p:nvPr/>
        </p:nvSpPr>
        <p:spPr>
          <a:xfrm>
            <a:off x="6987256" y="6425551"/>
            <a:ext cx="1115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 err="1"/>
              <a:t>Seminar</a:t>
            </a:r>
            <a:endParaRPr lang="fi-FI" sz="1400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C51ED37-FE44-9D4C-96D7-9A386A1B464D}"/>
              </a:ext>
            </a:extLst>
          </p:cNvPr>
          <p:cNvCxnSpPr/>
          <p:nvPr/>
        </p:nvCxnSpPr>
        <p:spPr>
          <a:xfrm flipV="1">
            <a:off x="6537139" y="5575194"/>
            <a:ext cx="0" cy="189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AC6D004-D5C9-204B-B7E9-238C12B82DCE}"/>
              </a:ext>
            </a:extLst>
          </p:cNvPr>
          <p:cNvSpPr txBox="1"/>
          <p:nvPr/>
        </p:nvSpPr>
        <p:spPr>
          <a:xfrm>
            <a:off x="6101909" y="4818365"/>
            <a:ext cx="11153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/>
              <a:t>Computer </a:t>
            </a:r>
            <a:r>
              <a:rPr lang="fi-FI" sz="1400" dirty="0" err="1"/>
              <a:t>assign</a:t>
            </a:r>
            <a:r>
              <a:rPr lang="fi-FI" sz="1400" dirty="0"/>
              <a:t>-</a:t>
            </a:r>
            <a:br>
              <a:rPr lang="fi-FI" sz="1400" dirty="0"/>
            </a:br>
            <a:r>
              <a:rPr lang="fi-FI" sz="1400" dirty="0" err="1"/>
              <a:t>ment</a:t>
            </a:r>
            <a:r>
              <a:rPr lang="fi-FI" sz="1400" dirty="0"/>
              <a:t> DL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EC15172-A9AF-7E4F-9B8A-F8F90CB7ABC5}"/>
              </a:ext>
            </a:extLst>
          </p:cNvPr>
          <p:cNvCxnSpPr/>
          <p:nvPr/>
        </p:nvCxnSpPr>
        <p:spPr>
          <a:xfrm flipV="1">
            <a:off x="5265696" y="5605174"/>
            <a:ext cx="0" cy="189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A8CBE440-BE20-204B-9D7E-F14C2D7CD591}"/>
              </a:ext>
            </a:extLst>
          </p:cNvPr>
          <p:cNvSpPr txBox="1"/>
          <p:nvPr/>
        </p:nvSpPr>
        <p:spPr>
          <a:xfrm>
            <a:off x="4729507" y="4818365"/>
            <a:ext cx="1115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/>
              <a:t>Computer </a:t>
            </a:r>
            <a:r>
              <a:rPr lang="fi-FI" sz="1400" dirty="0" err="1"/>
              <a:t>class</a:t>
            </a:r>
            <a:endParaRPr lang="fi-FI" sz="1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FEA2773-2829-A84C-BA88-7D05395CDDC4}"/>
              </a:ext>
            </a:extLst>
          </p:cNvPr>
          <p:cNvSpPr txBox="1"/>
          <p:nvPr/>
        </p:nvSpPr>
        <p:spPr>
          <a:xfrm>
            <a:off x="5984481" y="6254687"/>
            <a:ext cx="1337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 err="1"/>
              <a:t>Written</a:t>
            </a:r>
            <a:r>
              <a:rPr lang="fi-FI" sz="1400" dirty="0"/>
              <a:t> </a:t>
            </a:r>
            <a:r>
              <a:rPr lang="fi-FI" sz="1400" dirty="0" err="1"/>
              <a:t>assign</a:t>
            </a:r>
            <a:r>
              <a:rPr lang="fi-FI" sz="1400" dirty="0"/>
              <a:t>-</a:t>
            </a:r>
            <a:br>
              <a:rPr lang="fi-FI" sz="1400" dirty="0"/>
            </a:br>
            <a:r>
              <a:rPr lang="fi-FI" sz="1400" dirty="0" err="1"/>
              <a:t>ment</a:t>
            </a:r>
            <a:r>
              <a:rPr lang="fi-FI" sz="1400" dirty="0"/>
              <a:t> DL</a:t>
            </a:r>
          </a:p>
        </p:txBody>
      </p:sp>
    </p:spTree>
    <p:extLst>
      <p:ext uri="{BB962C8B-B14F-4D97-AF65-F5344CB8AC3E}">
        <p14:creationId xmlns:p14="http://schemas.microsoft.com/office/powerpoint/2010/main" val="4022693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E331E4-F859-D947-9772-3D1815A838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" t="9876" b="42676"/>
          <a:stretch/>
        </p:blipFill>
        <p:spPr bwMode="auto">
          <a:xfrm>
            <a:off x="551935" y="0"/>
            <a:ext cx="8097795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D217AE-69F3-0A41-AC79-FF383A930E70}"/>
              </a:ext>
            </a:extLst>
          </p:cNvPr>
          <p:cNvSpPr txBox="1"/>
          <p:nvPr/>
        </p:nvSpPr>
        <p:spPr>
          <a:xfrm>
            <a:off x="1236090" y="4607003"/>
            <a:ext cx="117211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Skip back 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10 seconds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A8A1EEA-D6E5-324F-AEA2-C34E756AE9FC}"/>
              </a:ext>
            </a:extLst>
          </p:cNvPr>
          <p:cNvCxnSpPr>
            <a:cxnSpLocks/>
          </p:cNvCxnSpPr>
          <p:nvPr/>
        </p:nvCxnSpPr>
        <p:spPr>
          <a:xfrm flipH="1">
            <a:off x="1356852" y="5253989"/>
            <a:ext cx="221225" cy="42413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887C330-67F5-0240-8088-E1116E2702B3}"/>
              </a:ext>
            </a:extLst>
          </p:cNvPr>
          <p:cNvSpPr txBox="1"/>
          <p:nvPr/>
        </p:nvSpPr>
        <p:spPr>
          <a:xfrm>
            <a:off x="6173229" y="4821009"/>
            <a:ext cx="93794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Playback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speed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B603CA8-BB43-1942-AFF1-2ADACC3D9A45}"/>
              </a:ext>
            </a:extLst>
          </p:cNvPr>
          <p:cNvCxnSpPr>
            <a:cxnSpLocks/>
          </p:cNvCxnSpPr>
          <p:nvPr/>
        </p:nvCxnSpPr>
        <p:spPr>
          <a:xfrm>
            <a:off x="7052186" y="5466058"/>
            <a:ext cx="277762" cy="2120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4651762-257D-CE4A-8EBB-409021E52D79}"/>
              </a:ext>
            </a:extLst>
          </p:cNvPr>
          <p:cNvSpPr txBox="1"/>
          <p:nvPr/>
        </p:nvSpPr>
        <p:spPr>
          <a:xfrm>
            <a:off x="7393143" y="4607003"/>
            <a:ext cx="69602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Full 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screen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D2EBC6-F8EE-FD4C-8B99-D060157C0BCA}"/>
              </a:ext>
            </a:extLst>
          </p:cNvPr>
          <p:cNvCxnSpPr>
            <a:cxnSpLocks/>
          </p:cNvCxnSpPr>
          <p:nvPr/>
        </p:nvCxnSpPr>
        <p:spPr>
          <a:xfrm>
            <a:off x="7741155" y="5222556"/>
            <a:ext cx="370133" cy="4555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78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83443F-F105-6540-8621-82D528595B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" t="9817" r="1" b="42691"/>
          <a:stretch/>
        </p:blipFill>
        <p:spPr bwMode="auto">
          <a:xfrm>
            <a:off x="551935" y="-8240"/>
            <a:ext cx="8099727" cy="6866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9D0EFE3-F664-7D4C-86BD-D2EF53DA72F1}"/>
              </a:ext>
            </a:extLst>
          </p:cNvPr>
          <p:cNvSpPr/>
          <p:nvPr/>
        </p:nvSpPr>
        <p:spPr>
          <a:xfrm>
            <a:off x="6351373" y="1589903"/>
            <a:ext cx="1276864" cy="132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146B5D-807B-384E-842A-E783A389C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84" y="2106369"/>
            <a:ext cx="752732" cy="669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DDDDE5-83A4-7E46-8CDB-5AEA533D930F}"/>
              </a:ext>
            </a:extLst>
          </p:cNvPr>
          <p:cNvSpPr txBox="1"/>
          <p:nvPr/>
        </p:nvSpPr>
        <p:spPr>
          <a:xfrm>
            <a:off x="6509480" y="1589903"/>
            <a:ext cx="10869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Click to get a task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78C6CF-286C-134C-84C7-5CE241B0C7B9}"/>
              </a:ext>
            </a:extLst>
          </p:cNvPr>
          <p:cNvSpPr txBox="1"/>
          <p:nvPr/>
        </p:nvSpPr>
        <p:spPr>
          <a:xfrm>
            <a:off x="5675955" y="4368106"/>
            <a:ext cx="101740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Circles indicate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tasks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68ADCF-318B-294A-8E0C-B7C9149451A8}"/>
              </a:ext>
            </a:extLst>
          </p:cNvPr>
          <p:cNvCxnSpPr>
            <a:cxnSpLocks/>
          </p:cNvCxnSpPr>
          <p:nvPr/>
        </p:nvCxnSpPr>
        <p:spPr>
          <a:xfrm>
            <a:off x="6145427" y="5291436"/>
            <a:ext cx="326709" cy="4031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1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2E3C7-EFA1-994C-B538-BE8A2B7E5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Discussion</a:t>
            </a:r>
            <a:r>
              <a:rPr lang="fi-FI" dirty="0"/>
              <a:t> </a:t>
            </a:r>
            <a:r>
              <a:rPr lang="fi-FI" dirty="0" err="1"/>
              <a:t>forums</a:t>
            </a:r>
            <a:endParaRPr lang="fi-FI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13A1E1A-2127-B849-AAEF-674DEE2C0C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2967698"/>
              </p:ext>
            </p:extLst>
          </p:nvPr>
        </p:nvGraphicFramePr>
        <p:xfrm>
          <a:off x="628650" y="1825625"/>
          <a:ext cx="6925447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0410">
                  <a:extLst>
                    <a:ext uri="{9D8B030D-6E8A-4147-A177-3AD203B41FA5}">
                      <a16:colId xmlns:a16="http://schemas.microsoft.com/office/drawing/2014/main" val="3859506835"/>
                    </a:ext>
                  </a:extLst>
                </a:gridCol>
                <a:gridCol w="4215037">
                  <a:extLst>
                    <a:ext uri="{9D8B030D-6E8A-4147-A177-3AD203B41FA5}">
                      <a16:colId xmlns:a16="http://schemas.microsoft.com/office/drawing/2014/main" val="24213607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sz="1600" dirty="0"/>
                        <a:t>Forum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err="1"/>
                        <a:t>Description</a:t>
                      </a:r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929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 dirty="0" err="1"/>
                        <a:t>Announcements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 err="1"/>
                        <a:t>Announcements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by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course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staff</a:t>
                      </a:r>
                      <a:endParaRPr lang="fi-FI" sz="1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 err="1"/>
                        <a:t>Forced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subscription</a:t>
                      </a:r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775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 dirty="0" err="1"/>
                        <a:t>Unit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discussion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forums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 err="1"/>
                        <a:t>Opens</a:t>
                      </a:r>
                      <a:r>
                        <a:rPr lang="fi-FI" sz="1600" dirty="0"/>
                        <a:t> a </a:t>
                      </a:r>
                      <a:r>
                        <a:rPr lang="fi-FI" sz="1600" dirty="0" err="1"/>
                        <a:t>few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days</a:t>
                      </a:r>
                      <a:r>
                        <a:rPr lang="fi-FI" sz="1600" dirty="0"/>
                        <a:t> into a </a:t>
                      </a:r>
                      <a:r>
                        <a:rPr lang="fi-FI" sz="1600" dirty="0" err="1"/>
                        <a:t>unit</a:t>
                      </a:r>
                      <a:endParaRPr lang="fi-FI" sz="1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/>
                        <a:t>To </a:t>
                      </a:r>
                      <a:r>
                        <a:rPr lang="fi-FI" sz="1600" dirty="0" err="1"/>
                        <a:t>complete</a:t>
                      </a:r>
                      <a:r>
                        <a:rPr lang="fi-FI" sz="1600" dirty="0"/>
                        <a:t>: </a:t>
                      </a:r>
                      <a:r>
                        <a:rPr lang="fi-FI" sz="1600" dirty="0" err="1"/>
                        <a:t>create</a:t>
                      </a:r>
                      <a:r>
                        <a:rPr lang="fi-FI" sz="1600" dirty="0"/>
                        <a:t> a </a:t>
                      </a:r>
                      <a:r>
                        <a:rPr lang="fi-FI" sz="1600" dirty="0" err="1"/>
                        <a:t>post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or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reply</a:t>
                      </a:r>
                      <a:r>
                        <a:rPr lang="fi-FI" sz="1600" dirty="0"/>
                        <a:t> to </a:t>
                      </a:r>
                      <a:r>
                        <a:rPr lang="fi-FI" sz="1600" dirty="0" err="1"/>
                        <a:t>someone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else’s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post</a:t>
                      </a:r>
                      <a:endParaRPr lang="fi-FI" sz="1600" dirty="0"/>
                    </a:p>
                    <a:p>
                      <a:pPr marL="6286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 err="1"/>
                        <a:t>Ask</a:t>
                      </a:r>
                      <a:r>
                        <a:rPr lang="fi-FI" sz="1600" dirty="0"/>
                        <a:t> a </a:t>
                      </a:r>
                      <a:r>
                        <a:rPr lang="fi-FI" sz="1600" dirty="0" err="1"/>
                        <a:t>question</a:t>
                      </a:r>
                      <a:r>
                        <a:rPr lang="fi-FI" sz="1600" dirty="0"/>
                        <a:t>, </a:t>
                      </a:r>
                      <a:r>
                        <a:rPr lang="fi-FI" sz="1600" dirty="0" err="1"/>
                        <a:t>comment</a:t>
                      </a:r>
                      <a:r>
                        <a:rPr lang="fi-FI" sz="1600" dirty="0"/>
                        <a:t> on </a:t>
                      </a:r>
                      <a:r>
                        <a:rPr lang="fi-FI" sz="1600" dirty="0" err="1"/>
                        <a:t>videos</a:t>
                      </a:r>
                      <a:r>
                        <a:rPr lang="fi-FI" sz="1600" dirty="0"/>
                        <a:t>, </a:t>
                      </a:r>
                      <a:r>
                        <a:rPr lang="fi-FI" sz="1600" dirty="0" err="1"/>
                        <a:t>or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similar</a:t>
                      </a:r>
                      <a:endParaRPr lang="fi-FI" sz="1600" dirty="0"/>
                    </a:p>
                    <a:p>
                      <a:pPr marL="6286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 err="1"/>
                        <a:t>Participation</a:t>
                      </a:r>
                      <a:r>
                        <a:rPr lang="fi-FI" sz="1600" dirty="0"/>
                        <a:t> is </a:t>
                      </a:r>
                      <a:r>
                        <a:rPr lang="fi-FI" sz="1600" dirty="0" err="1"/>
                        <a:t>graded</a:t>
                      </a:r>
                      <a:r>
                        <a:rPr lang="fi-FI" sz="1600" dirty="0"/>
                        <a:t>, </a:t>
                      </a:r>
                      <a:r>
                        <a:rPr lang="fi-FI" sz="1600" dirty="0" err="1"/>
                        <a:t>thoughtful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post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are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best</a:t>
                      </a:r>
                      <a:endParaRPr lang="fi-FI" sz="1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600" dirty="0" err="1"/>
                        <a:t>Automatic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subscription</a:t>
                      </a:r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472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 dirty="0"/>
                        <a:t>General </a:t>
                      </a:r>
                      <a:r>
                        <a:rPr lang="fi-FI" sz="1600" dirty="0" err="1"/>
                        <a:t>discussion</a:t>
                      </a:r>
                      <a:r>
                        <a:rPr lang="fi-FI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600" dirty="0" err="1"/>
                        <a:t>Any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questions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or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comments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not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specific</a:t>
                      </a:r>
                      <a:r>
                        <a:rPr lang="fi-FI" sz="1600" dirty="0"/>
                        <a:t> to a </a:t>
                      </a:r>
                      <a:r>
                        <a:rPr lang="fi-FI" sz="1600" dirty="0" err="1"/>
                        <a:t>unit</a:t>
                      </a:r>
                      <a:endParaRPr lang="fi-FI" sz="1600" dirty="0"/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600" dirty="0" err="1"/>
                        <a:t>Automatic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subscription</a:t>
                      </a:r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046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 dirty="0"/>
                        <a:t>Help forum for data-</a:t>
                      </a:r>
                      <a:r>
                        <a:rPr lang="fi-FI" sz="1600" dirty="0" err="1"/>
                        <a:t>analysis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assignments</a:t>
                      </a:r>
                      <a:r>
                        <a:rPr lang="fi-FI" sz="1600" dirty="0"/>
                        <a:t> (</a:t>
                      </a:r>
                      <a:r>
                        <a:rPr lang="fi-FI" sz="1600" dirty="0" err="1"/>
                        <a:t>basic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course</a:t>
                      </a:r>
                      <a:r>
                        <a:rPr lang="fi-FI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600" dirty="0" err="1"/>
                        <a:t>Questions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about</a:t>
                      </a:r>
                      <a:r>
                        <a:rPr lang="fi-FI" sz="1600" dirty="0"/>
                        <a:t> data-</a:t>
                      </a:r>
                      <a:r>
                        <a:rPr lang="fi-FI" sz="1600" dirty="0" err="1"/>
                        <a:t>analysis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assignments</a:t>
                      </a:r>
                      <a:endParaRPr lang="fi-FI" sz="1600" dirty="0"/>
                    </a:p>
                    <a:p>
                      <a:pPr marL="285750" marR="0" lvl="0" indent="-2857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600" dirty="0" err="1"/>
                        <a:t>Optional</a:t>
                      </a:r>
                      <a:r>
                        <a:rPr lang="fi-FI" sz="1600" dirty="0"/>
                        <a:t> </a:t>
                      </a:r>
                      <a:r>
                        <a:rPr lang="fi-FI" sz="1600" dirty="0" err="1"/>
                        <a:t>subscription</a:t>
                      </a:r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19032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91CCF43-84C4-0F43-893D-C217308B059D}"/>
              </a:ext>
            </a:extLst>
          </p:cNvPr>
          <p:cNvSpPr txBox="1"/>
          <p:nvPr/>
        </p:nvSpPr>
        <p:spPr>
          <a:xfrm>
            <a:off x="628650" y="6354761"/>
            <a:ext cx="6577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multiple</a:t>
            </a:r>
            <a:r>
              <a:rPr lang="fi-FI" dirty="0"/>
              <a:t> </a:t>
            </a:r>
            <a:r>
              <a:rPr lang="fi-FI" dirty="0" err="1"/>
              <a:t>forums</a:t>
            </a:r>
            <a:r>
              <a:rPr lang="fi-FI" dirty="0"/>
              <a:t> </a:t>
            </a:r>
            <a:r>
              <a:rPr lang="fi-FI" dirty="0" err="1"/>
              <a:t>so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opt</a:t>
            </a:r>
            <a:r>
              <a:rPr lang="fi-FI" dirty="0"/>
              <a:t> in and out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discussions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4435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16330</TotalTime>
  <Words>2352</Words>
  <Application>Microsoft Macintosh PowerPoint</Application>
  <PresentationFormat>On-screen Show (4:3)</PresentationFormat>
  <Paragraphs>417</Paragraphs>
  <Slides>41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Calibri</vt:lpstr>
      <vt:lpstr>Calibri Light</vt:lpstr>
      <vt:lpstr>Courier</vt:lpstr>
      <vt:lpstr>Georgia</vt:lpstr>
      <vt:lpstr>Helvetica</vt:lpstr>
      <vt:lpstr>Palatino</vt:lpstr>
      <vt:lpstr>Times New Roman</vt:lpstr>
      <vt:lpstr>Wingdings</vt:lpstr>
      <vt:lpstr>Office Theme</vt:lpstr>
      <vt:lpstr>TU-L0021/JSBJ1310/TJTJ7702 Statistical Research Methods (aka. “Basic course”)  SCI022Z-LZ - Postgraduate studies: Advanced Statistical Research Methods (aka. “Advanced course”)</vt:lpstr>
      <vt:lpstr>Learning objectives</vt:lpstr>
      <vt:lpstr>Schedule and content</vt:lpstr>
      <vt:lpstr>How a blended learning course works</vt:lpstr>
      <vt:lpstr>PowerPoint Presentation</vt:lpstr>
      <vt:lpstr>Timeline for a unit</vt:lpstr>
      <vt:lpstr>PowerPoint Presentation</vt:lpstr>
      <vt:lpstr>PowerPoint Presentation</vt:lpstr>
      <vt:lpstr>Discussion forums</vt:lpstr>
      <vt:lpstr>PowerPoint Presentation</vt:lpstr>
      <vt:lpstr>Assignments and plagiarism policy </vt:lpstr>
      <vt:lpstr>PowerPoint Presentation</vt:lpstr>
      <vt:lpstr>PowerPoint Presentation</vt:lpstr>
      <vt:lpstr>PowerPoint Presentation</vt:lpstr>
      <vt:lpstr>Computer assignment</vt:lpstr>
      <vt:lpstr>Monte Carlo project (Advanced course only)</vt:lpstr>
      <vt:lpstr>Article presentation and methodological review (Advanced course only)</vt:lpstr>
      <vt:lpstr>In-person seminars</vt:lpstr>
      <vt:lpstr>Pre-exam</vt:lpstr>
      <vt:lpstr>Learning diary (basic course)</vt:lpstr>
      <vt:lpstr>Final exam (advanced course)</vt:lpstr>
      <vt:lpstr>Credits and grading</vt:lpstr>
      <vt:lpstr>Course content, basic course</vt:lpstr>
      <vt:lpstr>Course content, advanced course</vt:lpstr>
      <vt:lpstr>PowerPoint Presentation</vt:lpstr>
      <vt:lpstr>Workload, 6 credit version  of basic course</vt:lpstr>
      <vt:lpstr>Grading</vt:lpstr>
      <vt:lpstr>PowerPoint Presentation</vt:lpstr>
      <vt:lpstr>Materials in Zotero</vt:lpstr>
      <vt:lpstr>About statistical software</vt:lpstr>
      <vt:lpstr>Statistical software: SPSS, Stata, and R</vt:lpstr>
      <vt:lpstr>Datasets and command files</vt:lpstr>
      <vt:lpstr>Using the software: Menus vs. Typing commands vs. Command file</vt:lpstr>
      <vt:lpstr>Example analysis files, Stata and R</vt:lpstr>
      <vt:lpstr>Example analysis file, SPSS</vt:lpstr>
      <vt:lpstr>Comparison of analysis files</vt:lpstr>
      <vt:lpstr>My take on the software</vt:lpstr>
      <vt:lpstr>Familiarizing with the software</vt:lpstr>
      <vt:lpstr>Learning how to use the software</vt:lpstr>
      <vt:lpstr>PowerPoint Presentation</vt:lpstr>
      <vt:lpstr>Questions and discussion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Pasi Kuusela</dc:creator>
  <cp:lastModifiedBy>Rönkkö, Mikko</cp:lastModifiedBy>
  <cp:revision>636</cp:revision>
  <cp:lastPrinted>2018-11-05T17:12:37Z</cp:lastPrinted>
  <dcterms:created xsi:type="dcterms:W3CDTF">2011-03-20T22:40:58Z</dcterms:created>
  <dcterms:modified xsi:type="dcterms:W3CDTF">2019-11-02T12:31:37Z</dcterms:modified>
</cp:coreProperties>
</file>