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1"/>
  </p:notesMasterIdLst>
  <p:handoutMasterIdLst>
    <p:handoutMasterId r:id="rId7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61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  <p:sldId id="356" r:id="rId66"/>
    <p:sldId id="357" r:id="rId67"/>
    <p:sldId id="358" r:id="rId68"/>
    <p:sldId id="359" r:id="rId69"/>
    <p:sldId id="360" r:id="rId70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13.2.2019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39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13.2.2019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49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4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7088A-70A4-4169-A2C3-DC6CBF6DBB3A}" type="slidenum">
              <a:rPr lang="en-GB"/>
              <a:pPr/>
              <a:t>22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620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CCC56-BDE0-4A51-936E-BB298B80A965}" type="slidenum">
              <a:rPr lang="en-GB"/>
              <a:pPr/>
              <a:t>23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910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E11C3-7712-49D2-8F15-EF31AA23E85C}" type="slidenum">
              <a:rPr lang="en-GB"/>
              <a:pPr/>
              <a:t>24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98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61501-9739-41BE-9413-96A99B39E052}" type="slidenum">
              <a:rPr lang="en-GB"/>
              <a:pPr/>
              <a:t>28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Pääomansijoitus saadaan ilman vastasuoritusta – tuloon sisältyy yleensä jonkinlainen vastike</a:t>
            </a:r>
          </a:p>
          <a:p>
            <a:endParaRPr lang="fi-FI"/>
          </a:p>
          <a:p>
            <a:r>
              <a:rPr lang="fi-FI"/>
              <a:t>pääomansijoitukseen liittyy ajatus palauttamisesta sijoittajille – tulo kertyy lähtökohtaisesti lopullisena.</a:t>
            </a:r>
          </a:p>
          <a:p>
            <a:endParaRPr lang="fi-FI"/>
          </a:p>
          <a:p>
            <a:r>
              <a:rPr lang="fi-FI"/>
              <a:t>EVL:n tulokäsite on 90-luvun alun verouudistuksesta lähtien ollut laaja</a:t>
            </a:r>
          </a:p>
          <a:p>
            <a:r>
              <a:rPr lang="fi-FI"/>
              <a:t>Veropohja on nyt luvotusvoitto- ja osinkoverouudistuskenkin jälkeen verrattaen laaja.</a:t>
            </a:r>
          </a:p>
          <a:p>
            <a:endParaRPr lang="fi-FI"/>
          </a:p>
          <a:p>
            <a:r>
              <a:rPr lang="fi-FI"/>
              <a:t>Veropohjan rapautuessa verokantaakin alennettiin!!!</a:t>
            </a:r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r>
              <a:rPr lang="fi-FI"/>
              <a:t>Ennen 90-luvun alun verouudistusta nimellinen yhteisöverokanta oli 60 %:n luokkaa ja toisaalta erityisten verovähennysten ja varausten käyttömahdollisuus oli laaja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166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5AC1F-852D-44EA-B8EF-6A4A9E21DC2B}" type="slidenum">
              <a:rPr lang="en-GB"/>
              <a:pPr/>
              <a:t>31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Osinokojen ketjuverotuksen estämiseksi säädetty osingot Oy:lle verovapaiksi</a:t>
            </a:r>
          </a:p>
          <a:p>
            <a:endParaRPr lang="fi-FI"/>
          </a:p>
          <a:p>
            <a:r>
              <a:rPr lang="fi-FI"/>
              <a:t>Verotus ei saa asettaa esteitä tai rajoituksia Euroopan unionin perustamissopimuksessa määritellyille vapauksille. Verotuksen kannalta erityisesti sijoittautumisvapaus usein tarkastelun kohteena.</a:t>
            </a:r>
          </a:p>
          <a:p>
            <a:endParaRPr lang="fi-FI"/>
          </a:p>
          <a:p>
            <a:r>
              <a:rPr lang="fi-FI"/>
              <a:t>Eu-maista Kyproksen kanssa Suomella ei ole verosopimusta</a:t>
            </a:r>
          </a:p>
        </p:txBody>
      </p:sp>
    </p:spTree>
    <p:extLst>
      <p:ext uri="{BB962C8B-B14F-4D97-AF65-F5344CB8AC3E}">
        <p14:creationId xmlns:p14="http://schemas.microsoft.com/office/powerpoint/2010/main" val="359893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7B56A-C64B-4E38-91A7-0BE2A3E3DE1B}" type="slidenum">
              <a:rPr lang="en-GB"/>
              <a:pPr/>
              <a:t>37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Edustusmenot kohdistuvat ulkopuolisiin, yhtiön sisäiset virkistystilaisuudet ym. kokoukset ovat kokonaan vähennyskelpoisia. Näin myös neuvottelukulut.</a:t>
            </a:r>
          </a:p>
          <a:p>
            <a:endParaRPr lang="fi-FI"/>
          </a:p>
          <a:p>
            <a:r>
              <a:rPr lang="fi-FI"/>
              <a:t>Lääkeyhtiöiden edustusmenojen kanssa oli 2000-luvun alussa useita kiistoja liittyen lääkäreille järjestettyihin tilaisuuksiin.  </a:t>
            </a:r>
          </a:p>
          <a:p>
            <a:endParaRPr lang="fi-FI"/>
          </a:p>
          <a:p>
            <a:r>
              <a:rPr lang="fi-FI"/>
              <a:t>Tulovero vähennyskelvoton, varainsiirtovero aktivoidaan päähyödykkeen hankintamenoon ja se on hankintamenon osana vähennyskelpoinen. Myös kiinteistövero on vähennyskelpoinen luonnollisena vähennyksenä</a:t>
            </a:r>
          </a:p>
        </p:txBody>
      </p:sp>
    </p:spTree>
    <p:extLst>
      <p:ext uri="{BB962C8B-B14F-4D97-AF65-F5344CB8AC3E}">
        <p14:creationId xmlns:p14="http://schemas.microsoft.com/office/powerpoint/2010/main" val="1254137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BD09-6265-4988-BDED-D4635557BB74}" type="slidenum">
              <a:rPr lang="en-GB"/>
              <a:pPr/>
              <a:t>42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Esim. vuokratun liikehuoneiston remonttikulut</a:t>
            </a:r>
          </a:p>
        </p:txBody>
      </p:sp>
    </p:spTree>
    <p:extLst>
      <p:ext uri="{BB962C8B-B14F-4D97-AF65-F5344CB8AC3E}">
        <p14:creationId xmlns:p14="http://schemas.microsoft.com/office/powerpoint/2010/main" val="1623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89A1-12D8-433B-8F12-E5FEAECB6934}" type="slidenum">
              <a:rPr lang="en-GB"/>
              <a:pPr/>
              <a:t>3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49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74833-441F-4A51-8D15-5C61A4847615}" type="slidenum">
              <a:rPr lang="en-GB"/>
              <a:pPr/>
              <a:t>10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/>
              <a:t>Toisilla verovelvollistyypeillä elinkeinotoimintaa on luonnollisestikin enemmän kuin toisilla. Osakeyhtiöillä suurimmalla osalla toimivista yhtiöistä on elinkeinotoimintaa kun taas vain harvoilla luonnollisilla henkilöillä on EVL-toimintaa.</a:t>
            </a:r>
          </a:p>
          <a:p>
            <a:pPr>
              <a:buFontTx/>
              <a:buChar char="-"/>
            </a:pPr>
            <a:endParaRPr lang="fi-FI"/>
          </a:p>
          <a:p>
            <a:pPr>
              <a:buFontTx/>
              <a:buChar char="-"/>
            </a:pPr>
            <a:r>
              <a:rPr lang="fi-FI"/>
              <a:t>Elinkeinotoimintaa harjoittavien  Osakeyhtiöiden tulolähdejakoa on kritisoitu vahvasti ja monet ovet olleet sitä mieltä (mm. edesmennyt Tikka), että osakeyhtiöiden osalta tulolähdejako tulisi poistaa ja soveltaa vain EVL:ää.</a:t>
            </a:r>
          </a:p>
          <a:p>
            <a:pPr>
              <a:buFontTx/>
              <a:buChar char="-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21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749A6-CE47-42AA-9534-6650F5EC11B9}" type="slidenum">
              <a:rPr lang="en-GB"/>
              <a:pPr/>
              <a:t>11</a:t>
            </a:fld>
            <a:endParaRPr lang="en-GB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Ammatinharjoittaja-ammatteja tyypillisesti mm. lääkärit, lakimiehet, arkkitehdit</a:t>
            </a:r>
          </a:p>
        </p:txBody>
      </p:sp>
    </p:spTree>
    <p:extLst>
      <p:ext uri="{BB962C8B-B14F-4D97-AF65-F5344CB8AC3E}">
        <p14:creationId xmlns:p14="http://schemas.microsoft.com/office/powerpoint/2010/main" val="210754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22EAE-534F-40EC-B444-8C26300590DC}" type="slidenum">
              <a:rPr lang="en-GB"/>
              <a:pPr/>
              <a:t>12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Vuokraustoiminta todella suurella volyymillä on katsottu elinkeinotoiminnaksi</a:t>
            </a:r>
          </a:p>
          <a:p>
            <a:endParaRPr lang="fi-FI"/>
          </a:p>
          <a:p>
            <a:r>
              <a:rPr lang="fi-FI"/>
              <a:t>Vuokraus evl-toimintaa harjottaville konserniyhtiöille tai omille/konsernin työntekijöille elinkeinotoimintaa</a:t>
            </a:r>
          </a:p>
          <a:p>
            <a:endParaRPr lang="fi-FI"/>
          </a:p>
          <a:p>
            <a:r>
              <a:rPr lang="fi-FI"/>
              <a:t>Sivutoimisesti harjoitettu ap-kauppa helpommin evl:n piiriin evl-varojen sijoittamisargumentilla</a:t>
            </a:r>
          </a:p>
          <a:p>
            <a:endParaRPr lang="fi-FI"/>
          </a:p>
          <a:p>
            <a:r>
              <a:rPr lang="fi-FI"/>
              <a:t>EVL-toimintaan kuulumisesta riidelään tyypilisesti vasta silloin, kun jaolla on merkitystä verotettavan tulon määrään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67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1C67C-0EB5-425A-954D-DF1903C424E8}" type="slidenum">
              <a:rPr lang="en-GB"/>
              <a:pPr/>
              <a:t>15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39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ECA1E-2601-4434-8B74-C4EF3B642160}" type="slidenum">
              <a:rPr lang="en-GB"/>
              <a:pPr/>
              <a:t>16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45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B6FE0-F45D-478D-9995-6D0C478BA989}" type="slidenum">
              <a:rPr lang="en-GB"/>
              <a:pPr/>
              <a:t>18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162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EC9DB-7930-4252-BA7F-9229E8FAB129}" type="slidenum">
              <a:rPr lang="en-GB"/>
              <a:pPr/>
              <a:t>21</a:t>
            </a:fld>
            <a:endParaRPr lang="en-GB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8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 smtClean="0"/>
              <a:t>Verotuksen perusteet – Yritysverotuksen osuus</a:t>
            </a:r>
            <a:endParaRPr lang="en-US" sz="3200" dirty="0" smtClean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 smtClean="0">
                <a:solidFill>
                  <a:schemeClr val="tx1"/>
                </a:solidFill>
                <a:latin typeface="Arial" charset="0"/>
              </a:rPr>
              <a:t>2019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tulolähde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Voi olla kaikenlaisilla verovelvollisilla</a:t>
            </a:r>
          </a:p>
          <a:p>
            <a:pPr lvl="1">
              <a:lnSpc>
                <a:spcPct val="90000"/>
              </a:lnSpc>
            </a:pPr>
            <a:r>
              <a:rPr lang="fi-FI"/>
              <a:t>luonnolliset henkilöt, kuolinpesät,yhteisöt elinkeinoyhtymät..</a:t>
            </a:r>
          </a:p>
          <a:p>
            <a:pPr>
              <a:lnSpc>
                <a:spcPct val="90000"/>
              </a:lnSpc>
            </a:pPr>
            <a:r>
              <a:rPr lang="fi-FI"/>
              <a:t>Elinkeinotoimintaa harjoittavilla verovelvollisilla voi olla myös muita tulolähteitä</a:t>
            </a:r>
          </a:p>
          <a:p>
            <a:pPr lvl="1">
              <a:lnSpc>
                <a:spcPct val="90000"/>
              </a:lnSpc>
            </a:pPr>
            <a:r>
              <a:rPr lang="fi-FI"/>
              <a:t>Kaikkeen elinkeinotoimintaa harjoittavan yhtiön tuloon ei siis automaattisesti sovelleta EVL:ää</a:t>
            </a:r>
          </a:p>
          <a:p>
            <a:pPr>
              <a:lnSpc>
                <a:spcPct val="90000"/>
              </a:lnSpc>
            </a:pPr>
            <a:r>
              <a:rPr lang="fi-FI"/>
              <a:t>EVL:n sisällä joidenkin säännösten soveltamisalaa on rajoitettu subjektin perusteella</a:t>
            </a:r>
          </a:p>
          <a:p>
            <a:pPr lvl="1"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Elinkeinotoiminnalla tarkoitetaan liike- ja ammattitoimintaa</a:t>
            </a:r>
          </a:p>
          <a:p>
            <a:pPr>
              <a:lnSpc>
                <a:spcPct val="90000"/>
              </a:lnSpc>
            </a:pPr>
            <a:r>
              <a:rPr lang="fi-FI" sz="2000"/>
              <a:t>Liiketoiminnasta löytyy tyypillisesti seuraavia tunnusmerkkejä: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voittoa tavoittelevaa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Itsenäistä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taloudellisen riskin ottavaa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suunnitelmallista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jatkuvaa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kohdistuu ulospäin laajaan joukkoon</a:t>
            </a:r>
          </a:p>
          <a:p>
            <a:pPr>
              <a:lnSpc>
                <a:spcPct val="90000"/>
              </a:lnSpc>
            </a:pPr>
            <a:r>
              <a:rPr lang="fi-FI" sz="2000"/>
              <a:t>Ammattitoiminta on liiketoimintaa pienimuotoisempaa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Asunto- ja kiinteistöyhtiöitä ei ole pidetty </a:t>
            </a:r>
            <a:r>
              <a:rPr lang="fi-FI" sz="2000" dirty="0" err="1"/>
              <a:t>EVL:n</a:t>
            </a:r>
            <a:r>
              <a:rPr lang="fi-FI" sz="2000" dirty="0"/>
              <a:t> mukaan verotettavina</a:t>
            </a:r>
          </a:p>
          <a:p>
            <a:r>
              <a:rPr lang="fi-FI" sz="2000" dirty="0" smtClean="0"/>
              <a:t>Huoneistojen / kiinteistöjen vuokraustoimintaa </a:t>
            </a:r>
            <a:r>
              <a:rPr lang="fi-FI" sz="2000" dirty="0"/>
              <a:t>ei ole tyypillisesti pidetty elinkeinotoimintana</a:t>
            </a:r>
          </a:p>
          <a:p>
            <a:r>
              <a:rPr lang="fi-FI" sz="2000" dirty="0"/>
              <a:t>Myös passiivinen ja pienimuotoinen arvopaperikauppa osakeyhtiön ainoana toimintana on jäänyt tyypillisesti elinkeinoverolain soveltamisalan ulkopuolelle</a:t>
            </a:r>
          </a:p>
          <a:p>
            <a:r>
              <a:rPr lang="fi-FI" sz="2000" dirty="0"/>
              <a:t>Perhevarallisuutta passiivisesti hallinnoivat holdingyhtiöt jäävät myös TVL:n puolelle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Esimerkki </a:t>
            </a:r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00213"/>
            <a:ext cx="7620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Veijo Veronmaksaja omistaa 100 % </a:t>
            </a:r>
            <a:r>
              <a:rPr lang="fi-FI" sz="2000" dirty="0" err="1"/>
              <a:t>Veboil</a:t>
            </a:r>
            <a:r>
              <a:rPr lang="fi-FI" sz="2000" dirty="0"/>
              <a:t> Oy:n osakekannasta. </a:t>
            </a:r>
            <a:r>
              <a:rPr lang="fi-FI" sz="2000" dirty="0" err="1"/>
              <a:t>Veboil</a:t>
            </a:r>
            <a:r>
              <a:rPr lang="fi-FI" sz="2000" dirty="0"/>
              <a:t> Oy harjoittaa huoltoasematoimintaa Hyvinkäällä sijaitsevalla huoltamolla vuokratiloissa. </a:t>
            </a:r>
            <a:r>
              <a:rPr lang="fi-FI" sz="2000" dirty="0" err="1"/>
              <a:t>Veboil</a:t>
            </a:r>
            <a:r>
              <a:rPr lang="fi-FI" sz="2000" dirty="0"/>
              <a:t> Oy:n liikevaihto on verovuosien </a:t>
            </a:r>
            <a:r>
              <a:rPr lang="fi-FI" sz="2000" dirty="0" smtClean="0"/>
              <a:t>2004 </a:t>
            </a:r>
            <a:r>
              <a:rPr lang="fi-FI" sz="2000" dirty="0"/>
              <a:t>ja </a:t>
            </a:r>
            <a:r>
              <a:rPr lang="fi-FI" sz="2000" dirty="0" smtClean="0"/>
              <a:t>20014 </a:t>
            </a:r>
            <a:r>
              <a:rPr lang="fi-FI" sz="2000" dirty="0"/>
              <a:t>välillä vaihdellut 0,8 miljoonan euron ja 1,2 miljoonan euron välillä. Yhtiössä on yrittäjän lisäksi 8 työntekijää. Yhtiön tilikausi on kalenterivuosi.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05000" y="4114800"/>
            <a:ext cx="69342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000">
                <a:latin typeface="Arial" charset="0"/>
              </a:rPr>
              <a:t>Toimintaa harjoitetaan liikepaikasta, se suuntautuu rajoittamattomaan joukkoon, se on taloudellisen riskin ottavaa ja jatkuvaa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&gt;"/>
            </a:pPr>
            <a:r>
              <a:rPr lang="fi-FI" sz="2000">
                <a:latin typeface="Arial" charset="0"/>
              </a:rPr>
              <a:t>Veboil Oy:n harjoittama huoltamotoiminta on elinkeinotoimintaa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616200"/>
          </a:xfrm>
        </p:spPr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on aiempien vuosien voittovaroilla hankkinut Helsingistä yksiön sijoitusmielessä vuonna </a:t>
            </a:r>
            <a:r>
              <a:rPr lang="fi-FI" dirty="0" smtClean="0"/>
              <a:t>2006</a:t>
            </a:r>
          </a:p>
          <a:p>
            <a:pPr lvl="1"/>
            <a:r>
              <a:rPr lang="fi-FI" dirty="0"/>
              <a:t>Huoneisto on ollut koko omistusajan vuokrattuna yhtiön ulkopuoliselle taholle. Vuokraustoiminnan tulos verovuonna </a:t>
            </a:r>
            <a:r>
              <a:rPr lang="fi-FI" dirty="0" smtClean="0"/>
              <a:t>2014 </a:t>
            </a:r>
            <a:r>
              <a:rPr lang="fi-FI" dirty="0"/>
              <a:t>oli 4 500 euroa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524000" y="4038600"/>
            <a:ext cx="7391400" cy="151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800" b="1" dirty="0">
                <a:latin typeface="Arial" charset="0"/>
              </a:rPr>
              <a:t> </a:t>
            </a:r>
            <a:r>
              <a:rPr lang="fi-FI" sz="2300" b="1" dirty="0">
                <a:latin typeface="Arial" charset="0"/>
              </a:rPr>
              <a:t>Laajamittaistakaan vuokraustoimintaa ei ole verotuksessa pidetty elinkeinotoimintana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Vuokraustoiminta muodostaa </a:t>
            </a:r>
            <a:r>
              <a:rPr lang="fi-FI" sz="2000" dirty="0" err="1">
                <a:latin typeface="Arial" charset="0"/>
              </a:rPr>
              <a:t>Veboil</a:t>
            </a:r>
            <a:r>
              <a:rPr lang="fi-FI" sz="2000" dirty="0">
                <a:latin typeface="Arial" charset="0"/>
              </a:rPr>
              <a:t> Oy:lle henkilökohtaisen tulolähteen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sz="3200" dirty="0" err="1">
                <a:solidFill>
                  <a:srgbClr val="FF0000"/>
                </a:solidFill>
              </a:rPr>
              <a:t>EVL:n</a:t>
            </a:r>
            <a:r>
              <a:rPr lang="fi-FI" sz="3200" dirty="0">
                <a:solidFill>
                  <a:srgbClr val="FF0000"/>
                </a:solidFill>
              </a:rPr>
              <a:t> omaisuuslajit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Käyttöomaisuus</a:t>
            </a:r>
          </a:p>
          <a:p>
            <a:r>
              <a:rPr lang="fi-FI"/>
              <a:t>Sijoitusomaisuus</a:t>
            </a:r>
          </a:p>
          <a:p>
            <a:r>
              <a:rPr lang="fi-FI"/>
              <a:t>Vaihto-omaisuus</a:t>
            </a:r>
          </a:p>
          <a:p>
            <a:r>
              <a:rPr lang="fi-FI"/>
              <a:t>Rahoitusomaisuus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 smtClean="0">
                <a:solidFill>
                  <a:srgbClr val="FF0000"/>
                </a:solidFill>
              </a:rPr>
              <a:t>Omaisuuslajin merkitys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620000" cy="4572000"/>
          </a:xfrm>
          <a:noFill/>
          <a:ln/>
        </p:spPr>
        <p:txBody>
          <a:bodyPr lIns="92075" tIns="46038" rIns="92075" bIns="46038"/>
          <a:lstStyle/>
          <a:p>
            <a:r>
              <a:rPr lang="fi-FI" sz="2000" dirty="0"/>
              <a:t>Omaisuuslajijaottelulla on merkitystä ainakin</a:t>
            </a:r>
          </a:p>
          <a:p>
            <a:pPr lvl="1"/>
            <a:r>
              <a:rPr lang="fi-FI" sz="1800" dirty="0"/>
              <a:t>osakeluovutusten veronalaisuuden,</a:t>
            </a:r>
            <a:endParaRPr lang="fi-FI" sz="1800" dirty="0" smtClean="0"/>
          </a:p>
          <a:p>
            <a:pPr lvl="1"/>
            <a:r>
              <a:rPr lang="fi-FI" sz="1800" dirty="0" smtClean="0"/>
              <a:t>menon </a:t>
            </a:r>
            <a:r>
              <a:rPr lang="fi-FI" sz="1800" dirty="0"/>
              <a:t>tai menetyksen vähennyskelpoisuuden,</a:t>
            </a:r>
          </a:p>
          <a:p>
            <a:pPr lvl="1"/>
            <a:r>
              <a:rPr lang="fi-FI" sz="1800" dirty="0"/>
              <a:t>osinkotulon verotuksen</a:t>
            </a:r>
          </a:p>
          <a:p>
            <a:pPr lvl="1"/>
            <a:r>
              <a:rPr lang="fi-FI" sz="1800" dirty="0"/>
              <a:t>nettovarallisuuslaskennan kannalta.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Omaisuuslajijaottelun lähtökohtia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Kirjanpitolaki ja verolainsäädäntö ovat olleet omaisuuslajikäsitteiltään hyvin samansuuntaiset</a:t>
            </a:r>
          </a:p>
          <a:p>
            <a:pPr lvl="1"/>
            <a:r>
              <a:rPr lang="fi-FI" sz="1800" dirty="0"/>
              <a:t>Kirjanpitolaki ei enää tunne käyttöomaisuuskäsitettä</a:t>
            </a:r>
          </a:p>
          <a:p>
            <a:r>
              <a:rPr lang="fi-FI" sz="2000" dirty="0"/>
              <a:t>Yrityksen näkökulma omaisuuslajiluonteesta voi poiketa verolainsäädännössä omaksutusta. </a:t>
            </a:r>
          </a:p>
          <a:p>
            <a:r>
              <a:rPr lang="fi-FI" sz="2000" dirty="0"/>
              <a:t>Ristiriitatilanne voi syntyä lisäksi </a:t>
            </a:r>
            <a:r>
              <a:rPr lang="fi-FI" sz="2000" dirty="0" err="1"/>
              <a:t>KPL:n</a:t>
            </a:r>
            <a:r>
              <a:rPr lang="fi-FI" sz="2000" dirty="0"/>
              <a:t> erityisen varovaisuuden periaatteesta</a:t>
            </a:r>
          </a:p>
          <a:p>
            <a:r>
              <a:rPr lang="fi-FI" sz="2000" dirty="0"/>
              <a:t>Verotuksessa omaisuuslajiluonne määräytyy hyödykkeen käyttötarkoituksen, ei laadun perusteella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Elinkeinossa pysyvään käyttöön tarkoitettu omaisuus</a:t>
            </a:r>
          </a:p>
          <a:p>
            <a:pPr lvl="1"/>
            <a:r>
              <a:rPr lang="fi-FI"/>
              <a:t>Maa-alueet, arvopaperit, rakennukset</a:t>
            </a:r>
          </a:p>
          <a:p>
            <a:pPr lvl="1"/>
            <a:r>
              <a:rPr lang="fi-FI"/>
              <a:t>kaivokset, soranottopaikat, kivilouhokset, turvesuot</a:t>
            </a:r>
          </a:p>
          <a:p>
            <a:pPr lvl="1"/>
            <a:r>
              <a:rPr lang="fi-FI"/>
              <a:t>Koneet ja kalusto, aineettomat oikeudet</a:t>
            </a:r>
          </a:p>
          <a:p>
            <a:r>
              <a:rPr lang="fi-FI"/>
              <a:t>Kerryttävät tyypillisesti muutakin tuloa kuin luovutushintaa</a:t>
            </a:r>
          </a:p>
          <a:p>
            <a:pPr>
              <a:buFontTx/>
              <a:buNone/>
            </a:pPr>
            <a:endParaRPr lang="fi-FI"/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Maa-alue, arvopaperit yms. ovat kulumatonta käyttöomaisuutta</a:t>
            </a:r>
          </a:p>
          <a:p>
            <a:pPr lvl="1"/>
            <a:r>
              <a:rPr lang="fi-FI"/>
              <a:t>Ei vuotuisia poistoja</a:t>
            </a:r>
          </a:p>
          <a:p>
            <a:r>
              <a:rPr lang="fi-FI"/>
              <a:t>Kuluva käyttöomaisuus</a:t>
            </a:r>
          </a:p>
          <a:p>
            <a:pPr lvl="1"/>
            <a:r>
              <a:rPr lang="fi-FI"/>
              <a:t>Vuotuiset poistot mahdollisia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hteet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verotettava tulo lasketaan tulol</a:t>
            </a:r>
            <a:r>
              <a:rPr lang="fi-FI">
                <a:latin typeface="Arial"/>
              </a:rPr>
              <a:t>ä</a:t>
            </a:r>
            <a:r>
              <a:rPr lang="fi-FI"/>
              <a:t>hteitt</a:t>
            </a:r>
            <a:r>
              <a:rPr lang="fi-FI">
                <a:latin typeface="Arial"/>
              </a:rPr>
              <a:t>ä</a:t>
            </a:r>
            <a:r>
              <a:rPr lang="fi-FI"/>
              <a:t>in</a:t>
            </a:r>
          </a:p>
          <a:p>
            <a:r>
              <a:rPr lang="fi-FI"/>
              <a:t>kolme tulol</a:t>
            </a:r>
            <a:r>
              <a:rPr lang="fi-FI">
                <a:latin typeface="Arial"/>
              </a:rPr>
              <a:t>ä</a:t>
            </a:r>
            <a:r>
              <a:rPr lang="fi-FI"/>
              <a:t>hdett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/>
            <a:r>
              <a:rPr lang="fi-FI"/>
              <a:t>yhden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tappiota ei voi v</a:t>
            </a:r>
            <a:r>
              <a:rPr lang="fi-FI">
                <a:latin typeface="Arial"/>
              </a:rPr>
              <a:t>ä</a:t>
            </a:r>
            <a:r>
              <a:rPr lang="fi-FI"/>
              <a:t>hent</a:t>
            </a:r>
            <a:r>
              <a:rPr lang="fi-FI">
                <a:latin typeface="Arial"/>
              </a:rPr>
              <a:t>ää</a:t>
            </a:r>
            <a:r>
              <a:rPr lang="fi-FI"/>
              <a:t> toisen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tulosta</a:t>
            </a:r>
          </a:p>
          <a:p>
            <a:r>
              <a:rPr lang="fi-FI"/>
              <a:t>poikkeus:</a:t>
            </a:r>
          </a:p>
          <a:p>
            <a:pPr lvl="1"/>
            <a:r>
              <a:rPr lang="fi-FI"/>
              <a:t>yksityinen elinkeinonharjoittaja voi vaatia, ett</a:t>
            </a:r>
            <a:r>
              <a:rPr lang="fi-FI">
                <a:latin typeface="Arial"/>
              </a:rPr>
              <a:t>ä</a:t>
            </a:r>
            <a:r>
              <a:rPr lang="fi-FI"/>
              <a:t> elinkeinontoiminnan tappio v</a:t>
            </a:r>
            <a:r>
              <a:rPr lang="fi-FI">
                <a:latin typeface="Arial"/>
              </a:rPr>
              <a:t>ä</a:t>
            </a:r>
            <a:r>
              <a:rPr lang="fi-FI"/>
              <a:t>hennet</a:t>
            </a:r>
            <a:r>
              <a:rPr lang="fi-FI">
                <a:latin typeface="Arial"/>
              </a:rPr>
              <a:t>ää</a:t>
            </a:r>
            <a:r>
              <a:rPr lang="fi-FI"/>
              <a:t>n tappion syntymisvuoden p</a:t>
            </a:r>
            <a:r>
              <a:rPr lang="fi-FI">
                <a:latin typeface="Arial"/>
              </a:rPr>
              <a:t>ää</a:t>
            </a:r>
            <a:r>
              <a:rPr lang="fi-FI"/>
              <a:t>omatuloista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Osakkeet kuuluvat käyttöomaisuuteen esimerkiksi silloin, </a:t>
            </a:r>
          </a:p>
          <a:p>
            <a:pPr lvl="2">
              <a:lnSpc>
                <a:spcPct val="90000"/>
              </a:lnSpc>
            </a:pPr>
            <a:r>
              <a:rPr lang="fi-FI"/>
              <a:t>kun niiden omistamisen tarkoituksena on lisätä tai muuten edistää yrityksen suoritteiden menekkiä taikka turvata tai helpottaa liikkeen tarvitsemien tuotannontekijöiden hankkimista.</a:t>
            </a:r>
          </a:p>
          <a:p>
            <a:pPr lvl="2">
              <a:lnSpc>
                <a:spcPct val="90000"/>
              </a:lnSpc>
            </a:pPr>
            <a:r>
              <a:rPr lang="fi-FI"/>
              <a:t>kun on kyse strategisista osakeomistuksista (esimerkiksi samalla alalla tai lähialalla toimivan yhtiön osakkeet) </a:t>
            </a:r>
          </a:p>
          <a:p>
            <a:pPr lvl="2">
              <a:lnSpc>
                <a:spcPct val="90000"/>
              </a:lnSpc>
            </a:pPr>
            <a:r>
              <a:rPr lang="fi-FI"/>
              <a:t>kun osakkeilla tavoitellaan ensisijaisesti muita tarkoitusperiä kuin osinkotuottoja tai lyhyen aikavälin arvonnousuja.</a:t>
            </a:r>
          </a:p>
          <a:p>
            <a:pPr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Vaihto-omaisuus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Elinkeinotoiminnassa sellaisinaan tai jalostettuina </a:t>
            </a:r>
          </a:p>
          <a:p>
            <a:pPr lvl="1"/>
            <a:r>
              <a:rPr lang="fi-FI" sz="1800"/>
              <a:t>luovutettaviksi tarkoitetut</a:t>
            </a:r>
          </a:p>
          <a:p>
            <a:pPr lvl="2"/>
            <a:r>
              <a:rPr lang="fi-FI" sz="1600"/>
              <a:t>kauppatavarat, raaka-aineet, puolivalmisteet ja muut sekä</a:t>
            </a:r>
          </a:p>
          <a:p>
            <a:pPr lvl="1"/>
            <a:r>
              <a:rPr lang="fi-FI" sz="1800"/>
              <a:t>kulutettaviksi tarkoitetut</a:t>
            </a:r>
          </a:p>
          <a:p>
            <a:pPr lvl="2"/>
            <a:r>
              <a:rPr lang="fi-FI" sz="1600"/>
              <a:t>poltto- ja voiteluaineet ja muut tarvikkeet</a:t>
            </a:r>
          </a:p>
          <a:p>
            <a:r>
              <a:rPr lang="fi-FI" sz="2000"/>
              <a:t>Luovuttamistarkoitus keskeisessä roolissa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Rahoitusomaisuus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Rahat, pankki- ja tilisaamiset, saamavekselit sekä muut rahoitusvarat</a:t>
            </a:r>
          </a:p>
          <a:p>
            <a:r>
              <a:rPr lang="fi-FI"/>
              <a:t>Suoritus saatavasta myös muuna hyödykkeenä luetaan myös rahoitusomaisuuden alaan</a:t>
            </a:r>
          </a:p>
          <a:p>
            <a:pPr lvl="1"/>
            <a:r>
              <a:rPr lang="fi-FI"/>
              <a:t>ongelmana rahoitusomaisuuden lyhytaikainen luonne</a:t>
            </a:r>
          </a:p>
          <a:p>
            <a:r>
              <a:rPr lang="fi-FI"/>
              <a:t>Saamisen tosiasiallinen luonne merkitsevä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Sijoitusomaisuus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Sijoitusomaisuutta voi olla vain raha-, vakuutus- ja eläkelaitoksilla!</a:t>
            </a:r>
          </a:p>
          <a:p>
            <a:r>
              <a:rPr lang="fi-FI" sz="2000"/>
              <a:t>Varojen sijoittamiseksi tai sijoitusten turvaamiseksi hankitut</a:t>
            </a:r>
          </a:p>
          <a:p>
            <a:pPr lvl="1"/>
            <a:r>
              <a:rPr lang="fi-FI" sz="1800"/>
              <a:t>arvopaperit, kiinteistöt, ja muu sellainen omaisuus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Omaisuuslajien välistä rajanvetoa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1800"/>
              <a:t>Käyttöomaisuus: pysyvää käyttöä varten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Vaihto-omaisuus: sellaisenaan tai jalostettuna luovutettavaksi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Sijoitusomaisuus: raha-, vakuutus- ja eläkelaitoksilla varojen sijoittamiseksi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Rahoitusomaisuus: lyhytaikainen, likvidi omaisuus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Lisäksi vielä pitkäaikainen sijoitus: TVL:n mukaista, passiivista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</a:t>
            </a:r>
            <a:r>
              <a:rPr lang="fi-FI" sz="2000" dirty="0" smtClean="0"/>
              <a:t>2005 </a:t>
            </a:r>
            <a:r>
              <a:rPr lang="fi-FI" sz="2000" dirty="0"/>
              <a:t>hankkinut henkilöauton yrittäjän työsuhdeautoksi </a:t>
            </a:r>
          </a:p>
          <a:p>
            <a:pPr lvl="1"/>
            <a:r>
              <a:rPr lang="fi-FI" sz="1800" dirty="0"/>
              <a:t>Elinkeinotoiminnassa pysyvään käyttöön hankittu –&gt; käyttöomaisuutta</a:t>
            </a:r>
          </a:p>
          <a:p>
            <a:r>
              <a:rPr lang="fi-FI" sz="2000" dirty="0"/>
              <a:t>Yhtiö on likvidien varojen sijoittamiseksi ostanut 5000 eurolla Nokian osakkeita verovuonna </a:t>
            </a:r>
            <a:r>
              <a:rPr lang="fi-FI" sz="2000" dirty="0" smtClean="0"/>
              <a:t>20011. </a:t>
            </a:r>
            <a:r>
              <a:rPr lang="fi-FI" sz="2000" dirty="0"/>
              <a:t>Osakkeet aiotaan myydä seuraavan tilikauden alkupuolella ennen osingonjakoa</a:t>
            </a:r>
          </a:p>
          <a:p>
            <a:pPr lvl="1"/>
            <a:r>
              <a:rPr lang="fi-FI" sz="1800" dirty="0"/>
              <a:t>Ei voi olla sijoitusomaisuutta</a:t>
            </a:r>
          </a:p>
          <a:p>
            <a:pPr lvl="1"/>
            <a:r>
              <a:rPr lang="fi-FI" sz="1800" dirty="0"/>
              <a:t>Lyhytaikainen verraten likvidi sijoitus -&gt; rahoitusomaisuutta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620000" cy="4572000"/>
          </a:xfrm>
        </p:spPr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</a:t>
            </a:r>
            <a:r>
              <a:rPr lang="fi-FI" sz="2000" dirty="0" smtClean="0"/>
              <a:t>2004 </a:t>
            </a:r>
            <a:r>
              <a:rPr lang="fi-FI" sz="2000" dirty="0"/>
              <a:t>ostanut autonvuokrausta harjoittavan </a:t>
            </a:r>
            <a:r>
              <a:rPr lang="fi-FI" sz="2000" dirty="0" err="1"/>
              <a:t>Verent</a:t>
            </a:r>
            <a:r>
              <a:rPr lang="fi-FI" sz="2000" dirty="0"/>
              <a:t> Oy:n koko osakekannan 50 000 eurolla. </a:t>
            </a:r>
            <a:r>
              <a:rPr lang="fi-FI" sz="2000" dirty="0" err="1"/>
              <a:t>Verent</a:t>
            </a:r>
            <a:r>
              <a:rPr lang="fi-FI" sz="2000" dirty="0"/>
              <a:t> Oy harjoittaa autonvuokraustoimintaa, joka on verotuksessa katsottu elinkeinotoiminnaksi. Yhtiön tilikausi on kalenterivuosi.</a:t>
            </a:r>
          </a:p>
          <a:p>
            <a:r>
              <a:rPr lang="fi-FI" sz="2000" dirty="0" err="1"/>
              <a:t>Verent</a:t>
            </a:r>
            <a:r>
              <a:rPr lang="fi-FI" sz="2000" dirty="0"/>
              <a:t> Oy:n osakkeet on hankittu </a:t>
            </a:r>
            <a:r>
              <a:rPr lang="fi-FI" sz="2000" dirty="0" err="1"/>
              <a:t>Veboil</a:t>
            </a:r>
            <a:r>
              <a:rPr lang="fi-FI" sz="2000" dirty="0"/>
              <a:t> Oy:n tuotevalikoiman laajennukseksi. Toimintaa on </a:t>
            </a:r>
            <a:r>
              <a:rPr lang="fi-FI" sz="2000" dirty="0" err="1"/>
              <a:t>Veboil</a:t>
            </a:r>
            <a:r>
              <a:rPr lang="fi-FI" sz="2000" dirty="0"/>
              <a:t> Oy:n omistusaikana harjoitettu </a:t>
            </a:r>
            <a:r>
              <a:rPr lang="fi-FI" sz="2000" dirty="0" err="1"/>
              <a:t>Veboil</a:t>
            </a:r>
            <a:r>
              <a:rPr lang="fi-FI" sz="2000" dirty="0"/>
              <a:t> Oy:n huoltoaseman yhteydessä, mikä onkin lisännyt yhtiöiden kokonaismyyntiä.</a:t>
            </a:r>
          </a:p>
          <a:p>
            <a:pPr lvl="1">
              <a:buFontTx/>
              <a:buNone/>
            </a:pPr>
            <a:endParaRPr lang="fi-F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392363"/>
          </a:xfrm>
        </p:spPr>
        <p:txBody>
          <a:bodyPr/>
          <a:lstStyle/>
          <a:p>
            <a:r>
              <a:rPr lang="fi-FI"/>
              <a:t>Sijoitus liittyy Veboil Oy:n harjoittamaan elinkeinotoimintaan</a:t>
            </a:r>
          </a:p>
          <a:p>
            <a:r>
              <a:rPr lang="fi-FI"/>
              <a:t>Sijoituksella ei tavoitella ensisijaisesti tuloja arvonnousun tai osinkojen muodossa</a:t>
            </a:r>
          </a:p>
          <a:p>
            <a:endParaRPr lang="fi-FI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19200" y="4114800"/>
            <a:ext cx="7073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Verent Oy:n osakkeet ovat Veboil Oy:n käyttöomaisuutta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Tulon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Tulo on veronalaista, ellei sitä ole nimenomaisesti säädetty verosta vapaaksi.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saamat hyödykkeiden luovutushinnat, korot, vuokrat, osingot, vastikkeet, avustukset, korvaukset yms. ovat veronalaisia tuloja.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vieraana tai omana pääomana saamat erät eivät ole luonteeltaan tuloa, koska yhtiö joutuu maksamaan nämä erät takaisin.</a:t>
            </a:r>
          </a:p>
          <a:p>
            <a:r>
              <a:rPr lang="fi-FI"/>
              <a:t>Veronalaisen tulon luonne</a:t>
            </a:r>
          </a:p>
          <a:p>
            <a:pPr lvl="1"/>
            <a:r>
              <a:rPr lang="fi-FI" sz="1800"/>
              <a:t>Tulon pitää olla saatu rahana tai rahanarvoisena etuna </a:t>
            </a:r>
            <a:r>
              <a:rPr lang="fi-FI" sz="1800" i="1"/>
              <a:t>(= tulo on realisoitunut)</a:t>
            </a:r>
            <a:r>
              <a:rPr lang="fi-FI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/>
              <a:t>Veronalaisia tuloja eivät ole mm.</a:t>
            </a:r>
          </a:p>
          <a:p>
            <a:pPr lvl="1"/>
            <a:r>
              <a:rPr lang="fi-FI" sz="1800" b="1"/>
              <a:t>Yhteisön saamat osingot </a:t>
            </a:r>
          </a:p>
          <a:p>
            <a:pPr lvl="2"/>
            <a:r>
              <a:rPr lang="fi-FI" sz="1600"/>
              <a:t>ketjuverotuksen poistamiseksi</a:t>
            </a:r>
          </a:p>
          <a:p>
            <a:pPr lvl="1"/>
            <a:r>
              <a:rPr lang="fi-FI" sz="1800" b="1"/>
              <a:t>Henkilöyhtiöstä saatu voitto-osuus</a:t>
            </a:r>
          </a:p>
          <a:p>
            <a:pPr lvl="2"/>
            <a:r>
              <a:rPr lang="fi-FI" sz="1600"/>
              <a:t>koska EVL:ssä verotetaan henkilöyhtiön tulo-osuudesta</a:t>
            </a:r>
          </a:p>
          <a:p>
            <a:pPr lvl="1"/>
            <a:r>
              <a:rPr lang="fi-FI" sz="1800" b="1"/>
              <a:t>Veronpalautus</a:t>
            </a:r>
          </a:p>
          <a:p>
            <a:pPr lvl="2"/>
            <a:r>
              <a:rPr lang="fi-FI" sz="1600"/>
              <a:t>koska välittömiä verojakaan ei saa vähentää</a:t>
            </a:r>
          </a:p>
          <a:p>
            <a:pPr lvl="1"/>
            <a:r>
              <a:rPr lang="fi-FI" sz="1800" b="1"/>
              <a:t>Yhteisöjen käyttöomaisuusosakkeiden luovutukset</a:t>
            </a:r>
          </a:p>
          <a:p>
            <a:pPr lvl="2"/>
            <a:r>
              <a:rPr lang="fi-FI" sz="1600"/>
              <a:t>Konsernirakenteen tehostaminen ja toimintojen järjesteleminen ilman veroseuraamuksia</a:t>
            </a:r>
          </a:p>
          <a:p>
            <a:pPr lvl="2"/>
            <a:endParaRPr lang="fi-FI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Tulolähdejaottelun merkitys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Tulolähdejaottelulla voi olla maksettavan veron kannalta olennaista merkitystä</a:t>
            </a:r>
            <a:endParaRPr lang="fi-FI" dirty="0" smtClean="0"/>
          </a:p>
          <a:p>
            <a:pPr lvl="1"/>
            <a:r>
              <a:rPr lang="fi-FI" dirty="0" smtClean="0"/>
              <a:t>Toisen tulolähteen tappiota ei voi vähentää toisen tulolähteen voitosta</a:t>
            </a:r>
          </a:p>
          <a:p>
            <a:pPr lvl="1"/>
            <a:r>
              <a:rPr lang="fi-FI" dirty="0" err="1" smtClean="0"/>
              <a:t>hankintameno</a:t>
            </a:r>
            <a:r>
              <a:rPr lang="fi-FI" dirty="0" err="1"/>
              <a:t>-olettamaa</a:t>
            </a:r>
            <a:r>
              <a:rPr lang="fi-FI" dirty="0"/>
              <a:t> ei voida soveltaa elinkeinotoiminnan varojen luovutuksiin</a:t>
            </a:r>
          </a:p>
          <a:p>
            <a:pPr lvl="1"/>
            <a:r>
              <a:rPr lang="fi-FI" dirty="0"/>
              <a:t>käyttöomaisuusosakkeiden luovutuksen verovapaussäännökset koskevat vain elinkeinotoimintaan kuuluvan omaisuuden myyntiä</a:t>
            </a:r>
          </a:p>
          <a:p>
            <a:pPr lvl="1"/>
            <a:r>
              <a:rPr lang="fi-FI" dirty="0"/>
              <a:t>Yleishyödyllinen yhteisö on verovelvollinen vain elinkeinotoiminnan tulosta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  <a:ln/>
        </p:spPr>
        <p:txBody>
          <a:bodyPr/>
          <a:lstStyle/>
          <a:p>
            <a:fld id="{84F92C62-32BE-4C8B-A842-0FBEB1FD971B}" type="slidenum">
              <a:rPr lang="fi-FI"/>
              <a:pPr/>
              <a:t>30</a:t>
            </a:fld>
            <a:endParaRPr lang="fi-FI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Yhteisöjen saamat osingot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50825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47637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138613" y="1557338"/>
            <a:ext cx="12049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Pankki Oy 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25241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47478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5435600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Valko-Venäjä Oy 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270192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7742238" y="4437063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 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270033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428466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867400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7740650" y="1557338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cxnSp>
        <p:nvCxnSpPr>
          <p:cNvPr id="131087" name="AutoShape 15"/>
          <p:cNvCxnSpPr>
            <a:cxnSpLocks noChangeShapeType="1"/>
            <a:stCxn id="131078" idx="0"/>
            <a:endCxn id="131075" idx="2"/>
          </p:cNvCxnSpPr>
          <p:nvPr/>
        </p:nvCxnSpPr>
        <p:spPr bwMode="auto">
          <a:xfrm flipH="1" flipV="1">
            <a:off x="708025" y="2471738"/>
            <a:ext cx="1588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8" name="AutoShape 16"/>
          <p:cNvCxnSpPr>
            <a:cxnSpLocks noChangeShapeType="1"/>
            <a:stCxn id="131084" idx="0"/>
            <a:endCxn id="131077" idx="2"/>
          </p:cNvCxnSpPr>
          <p:nvPr/>
        </p:nvCxnSpPr>
        <p:spPr bwMode="auto">
          <a:xfrm flipV="1">
            <a:off x="4741863" y="2471738"/>
            <a:ext cx="0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9" name="AutoShape 17"/>
          <p:cNvCxnSpPr>
            <a:cxnSpLocks noChangeShapeType="1"/>
            <a:stCxn id="131076" idx="0"/>
            <a:endCxn id="131079" idx="2"/>
          </p:cNvCxnSpPr>
          <p:nvPr/>
        </p:nvCxnSpPr>
        <p:spPr bwMode="auto">
          <a:xfrm flipH="1" flipV="1">
            <a:off x="193198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0" name="AutoShape 18"/>
          <p:cNvCxnSpPr>
            <a:cxnSpLocks noChangeShapeType="1"/>
            <a:stCxn id="131081" idx="0"/>
            <a:endCxn id="131083" idx="2"/>
          </p:cNvCxnSpPr>
          <p:nvPr/>
        </p:nvCxnSpPr>
        <p:spPr bwMode="auto">
          <a:xfrm flipH="1" flipV="1">
            <a:off x="315753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0" y="2924175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cxnSp>
        <p:nvCxnSpPr>
          <p:cNvPr id="131092" name="AutoShape 20"/>
          <p:cNvCxnSpPr>
            <a:cxnSpLocks noChangeShapeType="1"/>
            <a:stCxn id="131080" idx="0"/>
            <a:endCxn id="131085" idx="2"/>
          </p:cNvCxnSpPr>
          <p:nvPr/>
        </p:nvCxnSpPr>
        <p:spPr bwMode="auto">
          <a:xfrm flipH="1" flipV="1">
            <a:off x="6324600" y="2471738"/>
            <a:ext cx="11113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3" name="AutoShape 21"/>
          <p:cNvCxnSpPr>
            <a:cxnSpLocks noChangeShapeType="1"/>
            <a:stCxn id="131082" idx="0"/>
            <a:endCxn id="131086" idx="2"/>
          </p:cNvCxnSpPr>
          <p:nvPr/>
        </p:nvCxnSpPr>
        <p:spPr bwMode="auto">
          <a:xfrm flipH="1" flipV="1">
            <a:off x="8197850" y="2492375"/>
            <a:ext cx="1588" cy="1944688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258888" y="3429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700338" y="37893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067175" y="2852738"/>
            <a:ext cx="1504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5651500" y="3213100"/>
            <a:ext cx="1504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7513280" y="2928759"/>
            <a:ext cx="15183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  <a:p>
            <a:pPr algn="l"/>
            <a:r>
              <a:rPr lang="fi-FI" dirty="0">
                <a:cs typeface="Arial" charset="0"/>
              </a:rPr>
              <a:t>(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75)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7451725" y="1268413"/>
            <a:ext cx="1512888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osinkotulot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Yhteisön saama osinko ei ole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Poikkeukset: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listaamattoman yhtiön listatulta yhtiöltä saamasta osingosta </a:t>
            </a:r>
            <a:r>
              <a:rPr lang="fi-FI" sz="1800" smtClean="0"/>
              <a:t>100 (75) </a:t>
            </a:r>
            <a:r>
              <a:rPr lang="fi-FI" sz="1800"/>
              <a:t>% veronalaista, jos osingonsaajan omistusosuus ei ole vähintään 10 % pääomasta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Sijoitusomaisuuteen kuuluville osakkeille maksettu osinko 75 %:</a:t>
            </a:r>
            <a:r>
              <a:rPr lang="fi-FI" sz="1800" dirty="0" err="1"/>
              <a:t>sti</a:t>
            </a:r>
            <a:r>
              <a:rPr lang="fi-FI" sz="1800" dirty="0"/>
              <a:t> veronalaista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EU-valtiosta saatujen osinkojen verotus kuten kotimaiselta yhtiöltä saatu osinko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Muilta ulkomaisilta yhtiöiltä saatu osinko on 75 %:</a:t>
            </a:r>
            <a:r>
              <a:rPr lang="fi-FI" sz="2000" dirty="0" err="1"/>
              <a:t>sti</a:t>
            </a:r>
            <a:r>
              <a:rPr lang="fi-FI" sz="2000" dirty="0"/>
              <a:t> tai kokonaan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Myös TVL:n mukaan verotettavia osakeyhtiöitä verotetaan osingoista </a:t>
            </a:r>
            <a:r>
              <a:rPr lang="fi-FI" sz="2000" dirty="0" err="1"/>
              <a:t>EVL:n</a:t>
            </a:r>
            <a:r>
              <a:rPr lang="fi-FI" sz="2000" dirty="0"/>
              <a:t> mukaan</a:t>
            </a:r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>
                <a:solidFill>
                  <a:srgbClr val="FF0000"/>
                </a:solidFill>
              </a:rPr>
              <a:t>Listaamattoman Oy</a:t>
            </a:r>
            <a:r>
              <a:rPr lang="fi-FI" dirty="0">
                <a:solidFill>
                  <a:srgbClr val="FF0000"/>
                </a:solidFill>
              </a:rPr>
              <a:t>:n Suomesta saamat osingot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38600" y="1143000"/>
            <a:ext cx="29718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Saadut osingot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 flipV="1">
            <a:off x="3352800" y="1905000"/>
            <a:ext cx="2133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5486400" y="1905000"/>
            <a:ext cx="2209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2860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Osake muuta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  <a:r>
              <a:rPr lang="fi-FI" sz="1400" b="1">
                <a:latin typeface="Arial" charset="0"/>
              </a:rPr>
              <a:t> </a:t>
            </a:r>
          </a:p>
          <a:p>
            <a:pPr algn="ctr"/>
            <a:endParaRPr lang="fi-FI" sz="1400" b="1">
              <a:latin typeface="Arial" charset="0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5532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Osake sijoitus-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flipV="1">
            <a:off x="1828800" y="32766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3200400" y="3276600"/>
            <a:ext cx="1524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1430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Osingonjakaja</a:t>
            </a:r>
          </a:p>
          <a:p>
            <a:pPr algn="ctr"/>
            <a:r>
              <a:rPr lang="fi-FI" sz="1800" b="1">
                <a:latin typeface="Arial" charset="0"/>
              </a:rPr>
              <a:t>Listattu Oy</a:t>
            </a:r>
          </a:p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0386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Osingonjakaja </a:t>
            </a:r>
          </a:p>
          <a:p>
            <a:pPr algn="ctr"/>
            <a:r>
              <a:rPr lang="fi-FI" sz="1800" b="1">
                <a:latin typeface="Arial" charset="0"/>
              </a:rPr>
              <a:t>Listaamaton Oy</a:t>
            </a: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6553200" y="35814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b="1" dirty="0">
                <a:latin typeface="Arial" charset="0"/>
              </a:rPr>
              <a:t>Osinko 75 %</a:t>
            </a:r>
            <a:r>
              <a:rPr lang="fi-FI" b="1" dirty="0" smtClean="0">
                <a:latin typeface="Arial" charset="0"/>
              </a:rPr>
              <a:t> </a:t>
            </a:r>
          </a:p>
          <a:p>
            <a:pPr algn="ctr"/>
            <a:r>
              <a:rPr lang="fi-FI" b="1" dirty="0" smtClean="0">
                <a:latin typeface="Arial" charset="0"/>
              </a:rPr>
              <a:t>veronalaista</a:t>
            </a:r>
            <a:endParaRPr lang="fi-FI" b="1" dirty="0">
              <a:latin typeface="Arial" charset="0"/>
            </a:endParaRP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7620000" y="3276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152400" y="4572000"/>
            <a:ext cx="16764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 dirty="0">
                <a:latin typeface="Arial" charset="0"/>
              </a:rPr>
              <a:t>Omistusosuus </a:t>
            </a:r>
          </a:p>
          <a:p>
            <a:pPr algn="ctr"/>
            <a:r>
              <a:rPr lang="fi-FI" b="1" dirty="0">
                <a:latin typeface="Arial" charset="0"/>
              </a:rPr>
              <a:t>alle 10 %</a:t>
            </a:r>
          </a:p>
          <a:p>
            <a:pPr algn="ctr"/>
            <a:r>
              <a:rPr lang="fi-FI" sz="1200" b="1" dirty="0">
                <a:latin typeface="Arial" charset="0"/>
              </a:rPr>
              <a:t>Osinko </a:t>
            </a:r>
            <a:r>
              <a:rPr lang="fi-FI" sz="1200" b="1" dirty="0" smtClean="0">
                <a:latin typeface="Arial" charset="0"/>
              </a:rPr>
              <a:t>100 (75) %</a:t>
            </a:r>
          </a:p>
          <a:p>
            <a:pPr algn="ctr"/>
            <a:r>
              <a:rPr lang="fi-FI" sz="1200" b="1" dirty="0" smtClean="0"/>
              <a:t>veronalaista</a:t>
            </a:r>
            <a:endParaRPr lang="fi-FI" sz="1200" b="1" dirty="0">
              <a:latin typeface="Arial" charset="0"/>
            </a:endParaRP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V="1">
            <a:off x="1066800" y="4191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1981200" y="4572000"/>
            <a:ext cx="16002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>
                <a:latin typeface="Arial" charset="0"/>
              </a:rPr>
              <a:t>Omistusosuus</a:t>
            </a:r>
            <a:r>
              <a:rPr lang="fi-FI" sz="1200" b="1">
                <a:latin typeface="Arial" charset="0"/>
              </a:rPr>
              <a:t> </a:t>
            </a:r>
          </a:p>
          <a:p>
            <a:pPr algn="ctr"/>
            <a:r>
              <a:rPr lang="fi-FI" b="1">
                <a:latin typeface="Arial" charset="0"/>
              </a:rPr>
              <a:t>min. 10 %</a:t>
            </a:r>
          </a:p>
          <a:p>
            <a:pPr algn="ctr"/>
            <a:r>
              <a:rPr lang="fi-FI" sz="1200" b="1">
                <a:latin typeface="Arial" charset="0"/>
              </a:rPr>
              <a:t>Osinko verovapaata</a:t>
            </a:r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2057400" y="4191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 flipV="1">
            <a:off x="4038600" y="4572000"/>
            <a:ext cx="18288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Osinko </a:t>
            </a:r>
          </a:p>
          <a:p>
            <a:pPr algn="ctr"/>
            <a:r>
              <a:rPr lang="fi-FI" sz="1800" b="1">
                <a:latin typeface="Arial" charset="0"/>
              </a:rPr>
              <a:t>verovapaa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49530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Käyttöomaisuusosakkeiden luovutukset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Yhteisöjen käyttöomaisuusosakkeiden luovutukset ovat verovapaita, jos myyjä</a:t>
            </a:r>
          </a:p>
          <a:p>
            <a:pPr lvl="1"/>
            <a:r>
              <a:rPr lang="fi-FI"/>
              <a:t>ei harjoita pääomasijoitustoimintaa</a:t>
            </a:r>
          </a:p>
          <a:p>
            <a:pPr lvl="1"/>
            <a:r>
              <a:rPr lang="fi-FI"/>
              <a:t>on omistanut vähintään 10 % myytävän yhtiön osakepääomasta vähintään vuoden ennen luovutusta</a:t>
            </a:r>
          </a:p>
          <a:p>
            <a:r>
              <a:rPr lang="fi-FI"/>
              <a:t>Luovutusvoittoverovapaus ei koske</a:t>
            </a:r>
          </a:p>
          <a:p>
            <a:pPr lvl="1"/>
            <a:r>
              <a:rPr lang="fi-FI"/>
              <a:t>kiinteistöosakkeiden myyntiä</a:t>
            </a:r>
          </a:p>
          <a:p>
            <a:pPr lvl="1"/>
            <a:r>
              <a:rPr lang="fi-FI"/>
              <a:t>muussa kuin EU- tai verosopimusvaltiossa asuvan yhtiön osakkeiden myyntiä</a:t>
            </a:r>
          </a:p>
          <a:p>
            <a:pPr lvl="1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88300" cy="1081088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osakeluovutukset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88300" cy="4135438"/>
          </a:xfrm>
        </p:spPr>
        <p:txBody>
          <a:bodyPr/>
          <a:lstStyle/>
          <a:p>
            <a:r>
              <a:rPr lang="fi-FI" dirty="0"/>
              <a:t>Luovuttaja on omistanut  </a:t>
            </a:r>
          </a:p>
          <a:p>
            <a:pPr lvl="1"/>
            <a:r>
              <a:rPr lang="fi-FI" sz="1600" dirty="0"/>
              <a:t>yhtäjaksoisesti vähintään vuoden ajan</a:t>
            </a:r>
          </a:p>
          <a:p>
            <a:pPr lvl="1"/>
            <a:r>
              <a:rPr lang="fi-FI" sz="1600" dirty="0"/>
              <a:t>ajanjaksona, joka on päättynyt enintään vuotta ennen luovutusta</a:t>
            </a:r>
          </a:p>
          <a:p>
            <a:pPr lvl="1"/>
            <a:r>
              <a:rPr lang="fi-FI" sz="1600" dirty="0"/>
              <a:t>vähintään 10 % osuuden luovutettavan yhtiön osakepääomasta</a:t>
            </a:r>
          </a:p>
          <a:p>
            <a:pPr lvl="1"/>
            <a:r>
              <a:rPr lang="fi-FI" sz="1600" dirty="0"/>
              <a:t>luovutettavat osakkeet kuuluvat näin omistettuihin osakkeisiin</a:t>
            </a: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990600" y="3768725"/>
            <a:ext cx="3800475" cy="766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762250" y="4024313"/>
            <a:ext cx="70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solidFill>
                  <a:schemeClr val="bg1"/>
                </a:solidFill>
                <a:latin typeface="Arial" charset="0"/>
              </a:rPr>
              <a:t>10 %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4503737" y="33210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4576762" y="4151313"/>
            <a:ext cx="279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V="1">
            <a:off x="7372350" y="33845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703262" y="4854575"/>
            <a:ext cx="73152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1133475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4503737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372350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711950" y="3576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1 %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3914775" y="3449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9 %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722937" y="4919663"/>
            <a:ext cx="70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2495550" y="4919663"/>
            <a:ext cx="7096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28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 err="1"/>
              <a:t>Verent</a:t>
            </a:r>
            <a:r>
              <a:rPr lang="fi-FI" sz="2000" dirty="0"/>
              <a:t> Oy päättää jakaa maaliskuussa </a:t>
            </a:r>
            <a:r>
              <a:rPr lang="fi-FI" sz="2000" dirty="0" smtClean="0"/>
              <a:t>2014 </a:t>
            </a:r>
            <a:r>
              <a:rPr lang="fi-FI" sz="2000" dirty="0"/>
              <a:t>osinkoa 7000 euroa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i-FI" sz="1800" dirty="0"/>
              <a:t>Osinko on verovapaa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Kesäkuussa </a:t>
            </a:r>
            <a:r>
              <a:rPr lang="fi-FI" sz="2000" dirty="0" smtClean="0"/>
              <a:t>2012 </a:t>
            </a:r>
            <a:r>
              <a:rPr lang="fi-FI" sz="2000" dirty="0"/>
              <a:t>autonvuokrausta harjoittava ketju ostaa </a:t>
            </a:r>
            <a:r>
              <a:rPr lang="fi-FI" sz="2000" dirty="0" err="1"/>
              <a:t>Veboil</a:t>
            </a:r>
            <a:r>
              <a:rPr lang="fi-FI" sz="2000" dirty="0"/>
              <a:t> Oy:ltä </a:t>
            </a:r>
            <a:r>
              <a:rPr lang="fi-FI" sz="2000" dirty="0" err="1"/>
              <a:t>Verent</a:t>
            </a:r>
            <a:r>
              <a:rPr lang="fi-FI" sz="2000" dirty="0"/>
              <a:t> Oy:n osakkeet 85 000 eurolla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kuuluvat käyttöomaisuuteen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Ne edustavat 100%:a yhtiön osakekannasta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hankittiin verovuonna </a:t>
            </a:r>
            <a:r>
              <a:rPr lang="fi-FI" sz="1800" dirty="0" smtClean="0"/>
              <a:t>2004, </a:t>
            </a:r>
            <a:r>
              <a:rPr lang="fi-FI" sz="1800" dirty="0"/>
              <a:t>joten ne on omistettu yli yhden vuoden ajan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447800" y="5257800"/>
            <a:ext cx="6486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>
                <a:latin typeface="Arial" charset="0"/>
              </a:rPr>
              <a:t>Osakkeiden luovutushinta ei ole veronalaista tuloa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Menon vähennyskelpoisuus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Menon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Meno on vähennyskelpoista, jos sen tarkoituksena  on edistää tulonhankkimistoimintaa välittömästi tai välillisesti.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Vähennyskelpoisia menoja ovat mm. palkkameno, vuokra-meno, vakuutusmaksu, kurssitappio, mainosmeno, tutkimusmeno, omaisuuden hankintameno jne.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Osakeyhtiön vieraan tai oman pääoman palautukset eivät ole luonteeltaan menoja, koska niihin on alunperin liittynyt takaisinmaksuvelvollisuus.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1800"/>
          </a:p>
          <a:p>
            <a:pPr>
              <a:lnSpc>
                <a:spcPct val="80000"/>
              </a:lnSpc>
            </a:pPr>
            <a:r>
              <a:rPr lang="fi-FI" sz="2000"/>
              <a:t>Vähennyskelpoisen menon luonne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Menon pitää liittyä veronalaisen tulon hankkimiseen ja menosta on pitänyt suorittaa vastiketta rahana tai rahanarvoisena etuna </a:t>
            </a:r>
            <a:endParaRPr lang="fi-FI" sz="1800" i="1"/>
          </a:p>
          <a:p>
            <a:pPr>
              <a:lnSpc>
                <a:spcPct val="90000"/>
              </a:lnSpc>
              <a:buFontTx/>
              <a:buNone/>
            </a:pPr>
            <a:endParaRPr lang="fi-FI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Vähennyskelvottomia menoja ovat mm.</a:t>
            </a:r>
          </a:p>
          <a:p>
            <a:pPr lvl="1"/>
            <a:r>
              <a:rPr lang="fi-FI" dirty="0"/>
              <a:t>Luonnollisen henkilön elantomenot </a:t>
            </a:r>
          </a:p>
          <a:p>
            <a:pPr lvl="1"/>
            <a:r>
              <a:rPr lang="fi-FI" dirty="0"/>
              <a:t>Rangaistuksen- ja sanktionluontoiset maksut sekä lahjukset</a:t>
            </a:r>
          </a:p>
          <a:p>
            <a:pPr lvl="1"/>
            <a:r>
              <a:rPr lang="fi-FI" dirty="0"/>
              <a:t>Verovelvollisen puolison ja alle 14-vuotiaan lapsen palkat </a:t>
            </a:r>
          </a:p>
          <a:p>
            <a:pPr lvl="1"/>
            <a:r>
              <a:rPr lang="fi-FI" dirty="0"/>
              <a:t>Välittömät verot</a:t>
            </a:r>
          </a:p>
          <a:p>
            <a:pPr lvl="1"/>
            <a:r>
              <a:rPr lang="fi-FI" dirty="0"/>
              <a:t>50 % </a:t>
            </a:r>
            <a:r>
              <a:rPr lang="fi-FI" smtClean="0"/>
              <a:t>edustusmenoista </a:t>
            </a:r>
            <a:endParaRPr lang="fi-FI"/>
          </a:p>
          <a:p>
            <a:pPr lvl="1"/>
            <a:r>
              <a:rPr lang="fi-FI" smtClean="0"/>
              <a:t>Jaettu </a:t>
            </a:r>
            <a:r>
              <a:rPr lang="fi-FI" dirty="0"/>
              <a:t>osinko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Käyttöomaisuusosakkeiden luovutustappiot vähennyskelvottomia symmetrisesti luovutusvoittojen verovapauden kanssa</a:t>
            </a:r>
          </a:p>
          <a:p>
            <a:pPr lvl="1">
              <a:lnSpc>
                <a:spcPct val="90000"/>
              </a:lnSpc>
            </a:pPr>
            <a:r>
              <a:rPr lang="fi-FI"/>
              <a:t>Koskee vain yhteisöjen osakeluovutuksia</a:t>
            </a:r>
          </a:p>
          <a:p>
            <a:pPr lvl="1">
              <a:lnSpc>
                <a:spcPct val="90000"/>
              </a:lnSpc>
            </a:pPr>
            <a:r>
              <a:rPr lang="fi-FI"/>
              <a:t>ei koske mm. asunto-osakkeiden myyntiä </a:t>
            </a:r>
          </a:p>
          <a:p>
            <a:pPr>
              <a:lnSpc>
                <a:spcPct val="90000"/>
              </a:lnSpc>
            </a:pPr>
            <a:r>
              <a:rPr lang="fi-FI"/>
              <a:t>Verovapaan tulon hankkimisesta johtuneet menot eivät lähtökohtaisesti ole vähennyskelpoisia </a:t>
            </a:r>
          </a:p>
          <a:p>
            <a:pPr lvl="1">
              <a:lnSpc>
                <a:spcPct val="90000"/>
              </a:lnSpc>
            </a:pPr>
            <a:r>
              <a:rPr lang="fi-FI"/>
              <a:t>mm. verovapaaseen osakeluovutukseen liittyvät asiantuntijapalvelut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765425"/>
          </a:xfrm>
        </p:spPr>
        <p:txBody>
          <a:bodyPr/>
          <a:lstStyle/>
          <a:p>
            <a:r>
              <a:rPr lang="fi-FI" sz="2000" dirty="0" err="1"/>
              <a:t>Verent</a:t>
            </a:r>
            <a:r>
              <a:rPr lang="fi-FI" sz="2000" dirty="0"/>
              <a:t> Oy:n osakkeiden luovutus oli verovapaa</a:t>
            </a:r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r>
              <a:rPr lang="fi-FI" sz="2000" dirty="0"/>
              <a:t>Veijo Veronmaksajan vaimo Riitta työskentelee </a:t>
            </a:r>
            <a:r>
              <a:rPr lang="fi-FI" sz="2000" dirty="0" err="1"/>
              <a:t>Veboil</a:t>
            </a:r>
            <a:r>
              <a:rPr lang="fi-FI" sz="2000" dirty="0"/>
              <a:t> Oy:n palveluksessa. Hänelle on verovuodelta </a:t>
            </a:r>
            <a:r>
              <a:rPr lang="fi-FI" sz="2000" dirty="0" smtClean="0"/>
              <a:t>2014 </a:t>
            </a:r>
            <a:r>
              <a:rPr lang="fi-FI" sz="2000" dirty="0"/>
              <a:t>maksettu palkka 24 000 euroa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90600" y="5181600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Palkka on Veboil Oy:n vähennyskelpoinen meno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990600" y="2286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Osakkeiden hankintameno 50 000 euroa ei ole Veboil Oy:n vähennyskelpoinen meno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Elinkeinotoiminnan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elinkeinotoiminnalla tarkoitetaan liike- ja ammattitoimintaa</a:t>
            </a:r>
          </a:p>
          <a:p>
            <a:r>
              <a:rPr lang="fi-FI"/>
              <a:t>elinkeinotoiminnassa saadut tulot ovat veronalaisia</a:t>
            </a:r>
          </a:p>
          <a:p>
            <a:r>
              <a:rPr lang="fi-FI"/>
              <a:t>kaikki tulon hankkimisesta ja s</a:t>
            </a:r>
            <a:r>
              <a:rPr lang="fi-FI">
                <a:latin typeface="Arial"/>
              </a:rPr>
              <a:t>ä</a:t>
            </a:r>
            <a:r>
              <a:rPr lang="fi-FI"/>
              <a:t>ilytt</a:t>
            </a:r>
            <a:r>
              <a:rPr lang="fi-FI">
                <a:latin typeface="Arial"/>
              </a:rPr>
              <a:t>ä</a:t>
            </a:r>
            <a:r>
              <a:rPr lang="fi-FI"/>
              <a:t>misest</a:t>
            </a:r>
            <a:r>
              <a:rPr lang="fi-FI">
                <a:latin typeface="Arial"/>
              </a:rPr>
              <a:t>ä</a:t>
            </a:r>
            <a:r>
              <a:rPr lang="fi-FI"/>
              <a:t> johtuneet menot ja menetykset ovat v</a:t>
            </a:r>
            <a:r>
              <a:rPr lang="fi-FI">
                <a:latin typeface="Arial"/>
              </a:rPr>
              <a:t>ä</a:t>
            </a:r>
            <a:r>
              <a:rPr lang="fi-FI"/>
              <a:t>hennyskelpoisia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Verotus toimitetaan verovuosittain</a:t>
            </a:r>
          </a:p>
          <a:p>
            <a:pPr lvl="1"/>
            <a:r>
              <a:rPr lang="fi-FI"/>
              <a:t>Veronalaiset tulot ja vähennyskelpoiset menot jaksotetaan verovuoden tuotoiksi ja kuluiksi</a:t>
            </a:r>
          </a:p>
          <a:p>
            <a:pPr lvl="1"/>
            <a:r>
              <a:rPr lang="fi-FI"/>
              <a:t>Verovuosi voi sisältää useita tilikausia</a:t>
            </a:r>
          </a:p>
          <a:p>
            <a:endParaRPr lang="fi-FI"/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EVL:n jaksotuksen lähtökohtana suoriteperiaate</a:t>
            </a:r>
          </a:p>
          <a:p>
            <a:pPr lvl="1"/>
            <a:r>
              <a:rPr lang="fi-FI"/>
              <a:t>Tulo syntyy, kun suorite luovutetaan</a:t>
            </a:r>
          </a:p>
          <a:p>
            <a:pPr lvl="1"/>
            <a:r>
              <a:rPr lang="fi-FI"/>
              <a:t>Meno syntyy, kun tuotannontekijä vastaanotetaan</a:t>
            </a:r>
          </a:p>
          <a:p>
            <a:pPr lvl="1"/>
            <a:r>
              <a:rPr lang="fi-FI"/>
              <a:t>Vähäiset meno- ja tuloerät voidaan jättää maksuperusteisiksi</a:t>
            </a:r>
          </a:p>
          <a:p>
            <a:pPr lvl="1"/>
            <a:r>
              <a:rPr lang="fi-FI"/>
              <a:t>Menetys on lähtökohtaisesti sen verovuoden kulua, jonka aikana se on todettu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Menon jaksottaminen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Meno tulon kohdalle –periaate läsnä EVL:n säännöstössä</a:t>
            </a:r>
          </a:p>
          <a:p>
            <a:pPr lvl="1"/>
            <a:r>
              <a:rPr lang="fi-FI"/>
              <a:t>Useina vuosina tuloa kerryttävien hyödykkeiden hankintameno on jaksotettava vähennettäväksi kuluna useana vuonna</a:t>
            </a:r>
          </a:p>
          <a:p>
            <a:pPr lvl="1"/>
            <a:r>
              <a:rPr lang="fi-FI"/>
              <a:t>Myös useana vuotena tuloa kerryttävät menot jaksotettava vaikutusajalleen, kuitenkin enintään 10 vuodelle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 on verovuonna </a:t>
            </a:r>
            <a:r>
              <a:rPr lang="fi-FI" dirty="0" smtClean="0"/>
              <a:t>2012 </a:t>
            </a:r>
            <a:r>
              <a:rPr lang="fi-FI" dirty="0"/>
              <a:t>remontoinut huoltoaseman myymälä- ja kahvilatilat ajanmukaisiksi ja trendikkäiksi. Remontti kustansi yhtiölle 8 000 euroa. Kirjapitoon yhtiö on kirjannut kustannukset vuosikuluksi. Vuokrasopimus huoltamotiloista päättyy vuonna </a:t>
            </a:r>
            <a:r>
              <a:rPr lang="fi-FI" dirty="0" smtClean="0"/>
              <a:t>2019</a:t>
            </a:r>
          </a:p>
          <a:p>
            <a:pPr lvl="1">
              <a:buFontTx/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1420813"/>
          </a:xfrm>
        </p:spPr>
        <p:txBody>
          <a:bodyPr/>
          <a:lstStyle/>
          <a:p>
            <a:r>
              <a:rPr lang="fi-FI"/>
              <a:t>Vuokrakiinteistön perusparannusmenot kerryttävät tuloa tyypillisesti useana verovuonna</a:t>
            </a:r>
          </a:p>
          <a:p>
            <a:pPr>
              <a:buFontTx/>
              <a:buNone/>
            </a:pPr>
            <a:endParaRPr lang="fi-FI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90600" y="2971800"/>
            <a:ext cx="7620000" cy="21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Perusparannusmenot on jaksotettava usealle vuodelle</a:t>
            </a:r>
          </a:p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Koska vuokrasopimus päättyy vuonna </a:t>
            </a:r>
            <a:r>
              <a:rPr lang="fi-FI" sz="2400" dirty="0" smtClean="0">
                <a:latin typeface="Arial" charset="0"/>
              </a:rPr>
              <a:t>2019, </a:t>
            </a:r>
            <a:r>
              <a:rPr lang="fi-FI" sz="2400" dirty="0">
                <a:latin typeface="Arial" charset="0"/>
              </a:rPr>
              <a:t>jaksotetaan menot verotuksessa 8 vuodelle (1000 euroa/vuosi)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Hankintameno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Hyödykkeen hankinnasta johtuneet menot aktivoidaan hyödykkeen hankintamenoon</a:t>
            </a:r>
          </a:p>
          <a:p>
            <a:pPr lvl="1"/>
            <a:r>
              <a:rPr lang="fi-FI"/>
              <a:t>Esim. huoneiston hankinnasta suoritettua varainsiirtoveroa ei voida vähentää vuosikuluna vaan osana huoneiston hankintamenoa</a:t>
            </a:r>
          </a:p>
          <a:p>
            <a:r>
              <a:rPr lang="fi-FI"/>
              <a:t>Hankintamenon jaksottaminen kuluksi vaihtelee hyödykkeen omaisuuslajista riippuen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Kun myytäväksi tarkoitettu hyödyke ostetaan, sen hankintameno merkitään taseeseen vaihto-omaisuudeksi.</a:t>
            </a:r>
          </a:p>
          <a:p>
            <a:pPr>
              <a:spcBef>
                <a:spcPct val="50000"/>
              </a:spcBef>
            </a:pPr>
            <a:r>
              <a:rPr lang="fi-FI"/>
              <a:t>Hankintamenoa ei vähennetä heti, vaan vasta sinä vuonna, jolloin hyödyke myydään tai kulutetaan.</a:t>
            </a:r>
          </a:p>
          <a:p>
            <a:r>
              <a:rPr lang="fi-FI"/>
              <a:t>Vaihto-omaisuuden menetys on pääsäännöstä poiketen sen verovuoden kulua, jona menetys on tapahtunut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Realisoitumaton arvonalennus</a:t>
            </a:r>
          </a:p>
          <a:p>
            <a:pPr lvl="2"/>
            <a:r>
              <a:rPr lang="fi-FI"/>
              <a:t>vaihto-omaisuus arvostetaan verovuoden päättyessä alimman arvon periaatteen mukaisesti hankintamenoon, todennäköiseen luovutushintaan tai todennäköiseen vastaavan omaisuuden hankintamenoon</a:t>
            </a:r>
          </a:p>
          <a:p>
            <a:pPr lvl="2"/>
            <a:r>
              <a:rPr lang="fi-FI"/>
              <a:t>hankintamenoa alempi arvostus -&gt; arvonalentuminen vähennyskelpoinen kulu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Luovutushinta tuloutetaan ja hankintameno vähennetään sinä verovuonna, jona käyttöomaisuus on luovutettu</a:t>
            </a:r>
          </a:p>
          <a:p>
            <a:pPr lvl="1"/>
            <a:r>
              <a:rPr lang="fi-FI"/>
              <a:t>Koneista ja kalustosta saatu luovutushinta tuloutetaan epäsuorasti </a:t>
            </a:r>
          </a:p>
          <a:p>
            <a:r>
              <a:rPr lang="fi-FI"/>
              <a:t>Kuluva käyttöomaisuus</a:t>
            </a:r>
          </a:p>
          <a:p>
            <a:r>
              <a:rPr lang="fi-FI"/>
              <a:t>Kulumaton käyttöomaisuus 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hankintamenon jaksottaminen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Poistoina ei saa vähentää enempää kuin mitä verovelvollinen on kirjanpidossaan verovuonna tai aiemmin vähentänyt</a:t>
            </a:r>
          </a:p>
          <a:p>
            <a:pPr lvl="1" eaLnBrk="0" hangingPunct="0"/>
            <a:r>
              <a:rPr lang="fi-FI"/>
              <a:t>Tarkoituksena on estää tilanne, jossa verovelvollinen voisi vain verotuksessa tehtävin vähennyksin pienentää verotettavan tulonsa, mutta samalla näyttää kirjanpidollista voittoa ja jakaa sitä omistajille. </a:t>
            </a:r>
          </a:p>
          <a:p>
            <a:pPr lvl="1" eaLnBrk="0" hangingPunct="0"/>
            <a:r>
              <a:rPr lang="fi-FI"/>
              <a:t>Rajoitus koskee erityisesti osakeyhtiöitä, joissa voitonjakoa rajoittaa taseen osoittama vapaa oma pääoma.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Henkil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ö</a:t>
            </a:r>
            <a:r>
              <a:rPr lang="fi-FI" dirty="0">
                <a:solidFill>
                  <a:srgbClr val="FF0000"/>
                </a:solidFill>
              </a:rPr>
              <a:t>kohtainen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fi-FI"/>
              <a:t>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 kuuluu muu toiminta kuin elinkeinotoiminta ja maatalous</a:t>
            </a:r>
          </a:p>
          <a:p>
            <a:pPr>
              <a:lnSpc>
                <a:spcPct val="90000"/>
              </a:lnSpc>
            </a:pPr>
            <a:r>
              <a:rPr lang="fi-FI"/>
              <a:t>esimerkkej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>
              <a:lnSpc>
                <a:spcPct val="90000"/>
              </a:lnSpc>
            </a:pPr>
            <a:r>
              <a:rPr lang="fi-FI"/>
              <a:t>kiinteist</a:t>
            </a:r>
            <a:r>
              <a:rPr lang="fi-FI">
                <a:latin typeface="Arial"/>
              </a:rPr>
              <a:t>ö</a:t>
            </a:r>
            <a:r>
              <a:rPr lang="fi-FI"/>
              <a:t>n vuokraus</a:t>
            </a:r>
          </a:p>
          <a:p>
            <a:pPr lvl="2">
              <a:lnSpc>
                <a:spcPct val="90000"/>
              </a:lnSpc>
            </a:pPr>
            <a:r>
              <a:rPr lang="fi-FI"/>
              <a:t>vuokratulot ja -menot kuuluvat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hteeseen, jos kiinteist</a:t>
            </a:r>
            <a:r>
              <a:rPr lang="fi-FI">
                <a:latin typeface="Arial"/>
              </a:rPr>
              <a:t>öä</a:t>
            </a:r>
            <a:r>
              <a:rPr lang="fi-FI"/>
              <a:t> ei k</a:t>
            </a:r>
            <a:r>
              <a:rPr lang="fi-FI">
                <a:latin typeface="Arial"/>
              </a:rPr>
              <a:t>ä</a:t>
            </a:r>
            <a:r>
              <a:rPr lang="fi-FI"/>
              <a:t>ytet</a:t>
            </a:r>
            <a:r>
              <a:rPr lang="fi-FI">
                <a:latin typeface="Arial"/>
              </a:rPr>
              <a:t>ä</a:t>
            </a:r>
            <a:r>
              <a:rPr lang="fi-FI"/>
              <a:t> elinkeinotoiminnassa</a:t>
            </a:r>
          </a:p>
          <a:p>
            <a:pPr lvl="1">
              <a:lnSpc>
                <a:spcPct val="90000"/>
              </a:lnSpc>
            </a:pPr>
            <a:r>
              <a:rPr lang="fi-FI"/>
              <a:t>yhti</a:t>
            </a:r>
            <a:r>
              <a:rPr lang="fi-FI">
                <a:latin typeface="Arial"/>
              </a:rPr>
              <a:t>ö</a:t>
            </a:r>
            <a:r>
              <a:rPr lang="fi-FI"/>
              <a:t>n rahavarojen lainaaminen osakkaalle</a:t>
            </a:r>
          </a:p>
          <a:p>
            <a:pPr lvl="2">
              <a:lnSpc>
                <a:spcPct val="90000"/>
              </a:lnSpc>
            </a:pPr>
            <a:r>
              <a:rPr lang="fi-FI"/>
              <a:t>osakkaalta peritty korko on yhti</a:t>
            </a:r>
            <a:r>
              <a:rPr lang="fi-FI">
                <a:latin typeface="Arial"/>
              </a:rPr>
              <a:t>ö</a:t>
            </a:r>
            <a:r>
              <a:rPr lang="fi-FI"/>
              <a:t>n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fi-FI"/>
              <a:t>Koneiden, kaluston ja muun irtaimen käyttöomaisuuden hankintamenoista tehtävät poistot ovat degressiivisiä </a:t>
            </a:r>
            <a:r>
              <a:rPr lang="fi-FI" u="sng"/>
              <a:t>yhdestä </a:t>
            </a:r>
            <a:r>
              <a:rPr lang="fi-FI"/>
              <a:t>menojäännöksestä tehtäviä poistoja</a:t>
            </a:r>
          </a:p>
          <a:p>
            <a:pPr lvl="1" eaLnBrk="0" hangingPunct="0"/>
            <a:r>
              <a:rPr lang="fi-FI"/>
              <a:t>Irtaimen käyttöomaisuuden luovutusvoitot eivät ole suoraan veronalaisia</a:t>
            </a:r>
          </a:p>
          <a:p>
            <a:pPr lvl="1" eaLnBrk="0" hangingPunct="0"/>
            <a:r>
              <a:rPr lang="fi-FI"/>
              <a:t>Luovutusvoitot vähennetään menojäännöstä laskettaessa ja ne pienentävät siten tulevien vuosien poistoja</a:t>
            </a:r>
          </a:p>
          <a:p>
            <a:pPr lvl="1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irtaimen käyttöomaisuuden yhteenlaskettu hankintameno verovuoden lopussa ylittää sen yhteenlasketun käyvän arvon, voi siitä tehdä ylimenevän osan suuruisen lisäpoiston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620000" cy="2819400"/>
          </a:xfrm>
        </p:spPr>
        <p:txBody>
          <a:bodyPr/>
          <a:lstStyle/>
          <a:p>
            <a:r>
              <a:rPr lang="fi-FI" dirty="0"/>
              <a:t>Yhtiö myy verovuonna </a:t>
            </a:r>
            <a:r>
              <a:rPr lang="fi-FI" dirty="0" smtClean="0"/>
              <a:t>2014 </a:t>
            </a:r>
            <a:r>
              <a:rPr lang="fi-FI" dirty="0"/>
              <a:t>huoltoasemalla käytössä olleen autonpesukoneen </a:t>
            </a:r>
            <a:r>
              <a:rPr lang="fi-FI" dirty="0" smtClean="0"/>
              <a:t>2.000 </a:t>
            </a:r>
            <a:r>
              <a:rPr lang="fi-FI" dirty="0"/>
              <a:t>eurolla. Pesukoneen hankintameno oli kirjanpidossa poistettu kokonaan</a:t>
            </a:r>
          </a:p>
          <a:p>
            <a:pPr lvl="1"/>
            <a:r>
              <a:rPr lang="fi-FI" dirty="0"/>
              <a:t>Myynnin tulosvaikutus kirjanpidossa </a:t>
            </a:r>
            <a:r>
              <a:rPr lang="fi-FI" dirty="0" smtClean="0"/>
              <a:t>2.000 </a:t>
            </a:r>
            <a:r>
              <a:rPr lang="fi-FI" dirty="0"/>
              <a:t>euroa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143000" y="4191000"/>
            <a:ext cx="7696200" cy="169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Verotuksessa myyntivoitto ei ole suoraan veronalaista tuloa vuonna </a:t>
            </a:r>
            <a:r>
              <a:rPr lang="fi-FI" sz="2000" dirty="0" smtClean="0">
                <a:latin typeface="Arial" charset="0"/>
              </a:rPr>
              <a:t>2014, </a:t>
            </a:r>
            <a:r>
              <a:rPr lang="fi-FI" sz="2000" dirty="0">
                <a:latin typeface="Arial" charset="0"/>
              </a:rPr>
              <a:t>vaan irtaimen käyttöomaisuuden menojäännöksestä vähennetään </a:t>
            </a:r>
            <a:r>
              <a:rPr lang="fi-FI" sz="2000" dirty="0" smtClean="0">
                <a:latin typeface="Arial" charset="0"/>
              </a:rPr>
              <a:t>2.000 </a:t>
            </a:r>
            <a:r>
              <a:rPr lang="fi-FI" sz="2000" dirty="0">
                <a:latin typeface="Arial" charset="0"/>
              </a:rPr>
              <a:t>euroa</a:t>
            </a:r>
          </a:p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Myös verotettavaa tuloa laskettaessa tehdään </a:t>
            </a:r>
            <a:r>
              <a:rPr lang="fi-FI" sz="2000" dirty="0" smtClean="0">
                <a:latin typeface="Arial" charset="0"/>
              </a:rPr>
              <a:t>2.000 </a:t>
            </a:r>
            <a:r>
              <a:rPr lang="fi-FI" sz="2000" dirty="0">
                <a:latin typeface="Arial" charset="0"/>
              </a:rPr>
              <a:t>euron vähennys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alussa			</a:t>
            </a:r>
            <a:r>
              <a:rPr lang="fi-FI" sz="2000" dirty="0" smtClean="0"/>
              <a:t>22.000 </a:t>
            </a:r>
            <a:endParaRPr lang="fi-FI" sz="2000" dirty="0"/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Myyty autonpesukone			- </a:t>
            </a:r>
            <a:r>
              <a:rPr lang="fi-FI" sz="2000" dirty="0" smtClean="0"/>
              <a:t>	  2.000</a:t>
            </a:r>
            <a:r>
              <a:rPr lang="fi-FI" sz="2000" dirty="0"/>
              <a:t>	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Menojäännös yhteensä			=	</a:t>
            </a:r>
            <a:r>
              <a:rPr lang="fi-FI" sz="2000" dirty="0" smtClean="0"/>
              <a:t>20.000 </a:t>
            </a:r>
            <a:endParaRPr lang="fi-FI" sz="2000" dirty="0"/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Poisto 25% 					 -</a:t>
            </a:r>
            <a:r>
              <a:rPr lang="fi-FI" sz="2000" dirty="0" smtClean="0"/>
              <a:t>5.000 </a:t>
            </a:r>
            <a:endParaRPr lang="fi-FI" sz="2000" dirty="0"/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lopussa			</a:t>
            </a:r>
            <a:r>
              <a:rPr lang="fi-FI" sz="2000" dirty="0" smtClean="0"/>
              <a:t>15.000</a:t>
            </a:r>
            <a:endParaRPr lang="fi-FI" sz="2000" i="1" dirty="0"/>
          </a:p>
          <a:p>
            <a:endParaRPr lang="fi-F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/>
              <a:t>Rakennuksen poistamattomasta hankintamenosta saadaan tehdä enintään 4 - 20%:n suuruinen degressiivinen poisto vuodessa. </a:t>
            </a:r>
          </a:p>
          <a:p>
            <a:pPr lvl="1">
              <a:spcBef>
                <a:spcPct val="50000"/>
              </a:spcBef>
            </a:pPr>
            <a:r>
              <a:rPr lang="fi-FI"/>
              <a:t>Poisto tehdään kustakin rakennuksesta erikseen</a:t>
            </a:r>
          </a:p>
          <a:p>
            <a:pPr>
              <a:spcBef>
                <a:spcPct val="50000"/>
              </a:spcBef>
            </a:pPr>
            <a:r>
              <a:rPr lang="fi-FI"/>
              <a:t>Poiston määrä riippuu rakennuksen käyttötarkoituksesta.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omistaa huoltoaseman viereisen tontin ja sillä sijaitsevan varastorakennuksen, jota yhtiö käyttää elinkeinotoiminnassaan. Kiinteistö on hankittu verovuonna </a:t>
            </a:r>
            <a:r>
              <a:rPr lang="fi-FI" dirty="0" smtClean="0"/>
              <a:t>2012 hintaan 100.000 </a:t>
            </a:r>
            <a:r>
              <a:rPr lang="fi-FI" dirty="0"/>
              <a:t>euroa, josta rakennuksen osuus on </a:t>
            </a:r>
            <a:r>
              <a:rPr lang="fi-FI" dirty="0" smtClean="0"/>
              <a:t>75.000 </a:t>
            </a:r>
            <a:r>
              <a:rPr lang="fi-FI" dirty="0"/>
              <a:t>euroa. </a:t>
            </a:r>
            <a:endParaRPr lang="fi-FI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Rakennuksesta on tehty poistoja seuraavasti: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Verovuosi </a:t>
            </a:r>
            <a:r>
              <a:rPr lang="fi-FI" sz="2000" dirty="0" smtClean="0"/>
              <a:t>2012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-5 250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69 750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</a:t>
            </a:r>
            <a:r>
              <a:rPr lang="fi-FI" sz="2000" dirty="0" smtClean="0"/>
              <a:t>2013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-4 882,50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64 867,50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</a:t>
            </a:r>
            <a:r>
              <a:rPr lang="fi-FI" sz="2000" dirty="0" smtClean="0"/>
              <a:t>2014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			</a:t>
            </a:r>
            <a:r>
              <a:rPr lang="fi-FI" sz="2000" dirty="0">
                <a:solidFill>
                  <a:srgbClr val="FF0000"/>
                </a:solidFill>
              </a:rPr>
              <a:t>-4 540,73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60 326,77</a:t>
            </a:r>
          </a:p>
          <a:p>
            <a:pPr>
              <a:lnSpc>
                <a:spcPct val="90000"/>
              </a:lnSpc>
            </a:pPr>
            <a:endParaRPr lang="fi-FI" dirty="0"/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Jos rakennuksen menojäännös ylittää rakennuksen käyvän arvon, saa hankintamenosta tehdä ylimenevän osan suuruisen lisäpoiston.</a:t>
            </a:r>
          </a:p>
          <a:p>
            <a:pPr>
              <a:spcBef>
                <a:spcPct val="70000"/>
              </a:spcBef>
            </a:pPr>
            <a:r>
              <a:rPr lang="fi-FI" sz="2000"/>
              <a:t>Lisäpoisto saadaan tehdä riippumatta siitä, mistä syystä arvo on alentunut.</a:t>
            </a:r>
          </a:p>
          <a:p>
            <a:endParaRPr lang="fi-F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aineettomat oikeudet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Aineettomien oikeuksien </a:t>
            </a:r>
            <a:r>
              <a:rPr lang="fi-FI" sz="1800"/>
              <a:t>(esim. patentti, tekijänoikeus, kustannusoikeus ja ostettu atk-ohjelmisto) </a:t>
            </a:r>
            <a:r>
              <a:rPr lang="fi-FI" sz="2000"/>
              <a:t>hankintameno vähennetään tasapoistoina 10 verovuoden aikana tai todennäköisenä lyhyempänä vaikutusaikanaan.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Substanssihyödykkeet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Substanssihyödykkeiden hankintamenosta poistetaan verovuonna käytettyä ainesosamäärää vastaava osa</a:t>
            </a:r>
          </a:p>
          <a:p>
            <a:pPr lvl="1"/>
            <a:r>
              <a:rPr lang="fi-FI"/>
              <a:t>Kaivokset, soranottopaikat, louhokset yms.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Yritysmuodon vaikutus verotukseen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</a:pPr>
            <a:r>
              <a:rPr lang="fi-FI"/>
              <a:t>yritt</a:t>
            </a:r>
            <a:r>
              <a:rPr lang="fi-FI">
                <a:latin typeface="Arial"/>
              </a:rPr>
              <a:t>ä</a:t>
            </a:r>
            <a:r>
              <a:rPr lang="fi-FI"/>
              <a:t>j</a:t>
            </a:r>
            <a:r>
              <a:rPr lang="fi-FI">
                <a:latin typeface="Arial"/>
              </a:rPr>
              <a:t>ä</a:t>
            </a:r>
            <a:r>
              <a:rPr lang="fi-FI"/>
              <a:t>n saamaa tuloa verotetaan p</a:t>
            </a:r>
            <a:r>
              <a:rPr lang="fi-FI">
                <a:latin typeface="Arial"/>
              </a:rPr>
              <a:t>ää</a:t>
            </a:r>
            <a:r>
              <a:rPr lang="fi-FI"/>
              <a:t>piirteiss</a:t>
            </a:r>
            <a:r>
              <a:rPr lang="fi-FI">
                <a:latin typeface="Arial"/>
              </a:rPr>
              <a:t>ää</a:t>
            </a:r>
            <a:r>
              <a:rPr lang="fi-FI"/>
              <a:t>n samalla tavalla yritysmuodosta riippumatta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liikkeen- ja ammatinharjoittajan elinkeinotoiminnan tulos verotetaan h</a:t>
            </a:r>
            <a:r>
              <a:rPr lang="fi-FI">
                <a:latin typeface="Arial"/>
              </a:rPr>
              <a:t>ä</a:t>
            </a:r>
            <a:r>
              <a:rPr lang="fi-FI"/>
              <a:t>nen tulonaan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avoimen yhti</a:t>
            </a:r>
            <a:r>
              <a:rPr lang="fi-FI">
                <a:latin typeface="Arial"/>
              </a:rPr>
              <a:t>ö</a:t>
            </a:r>
            <a:r>
              <a:rPr lang="fi-FI"/>
              <a:t>n ja kommandiittiyhti</a:t>
            </a:r>
            <a:r>
              <a:rPr lang="fi-FI">
                <a:latin typeface="Arial"/>
              </a:rPr>
              <a:t>ö</a:t>
            </a:r>
            <a:r>
              <a:rPr lang="fi-FI"/>
              <a:t>n tulos verotetaan yhti</a:t>
            </a:r>
            <a:r>
              <a:rPr lang="fi-FI">
                <a:latin typeface="Arial"/>
              </a:rPr>
              <a:t>ö</a:t>
            </a:r>
            <a:r>
              <a:rPr lang="fi-FI"/>
              <a:t>miesten tulona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osakeyhti</a:t>
            </a:r>
            <a:r>
              <a:rPr lang="fi-FI">
                <a:latin typeface="Arial"/>
              </a:rPr>
              <a:t>ö</a:t>
            </a:r>
            <a:r>
              <a:rPr lang="fi-FI"/>
              <a:t> on erillinen verovelvollinen, mutta osakkaan saama osinko verotetaan samalla tavalla kuin muiden yritysmuotojen yritt</a:t>
            </a:r>
            <a:r>
              <a:rPr lang="fi-FI">
                <a:latin typeface="Arial"/>
              </a:rPr>
              <a:t>ä</a:t>
            </a:r>
            <a:r>
              <a:rPr lang="fi-FI"/>
              <a:t>jien tulot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jako ansio- ja p</a:t>
            </a:r>
            <a:r>
              <a:rPr lang="fi-FI">
                <a:latin typeface="Arial"/>
              </a:rPr>
              <a:t>ää</a:t>
            </a:r>
            <a:r>
              <a:rPr lang="fi-FI"/>
              <a:t>omatuloksi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Kulumaton käyttöomaisuus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Kulumattomasta käyttöomaisuudesta voi tehdä arvonalennuspoiston, jos käypä arvo verovuoden päättyessä hankintamenoa alempi</a:t>
            </a:r>
          </a:p>
          <a:p>
            <a:pPr lvl="1"/>
            <a:r>
              <a:rPr lang="fi-FI"/>
              <a:t>Ei koske maa-alueita eikä osakkeita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Konserniavustus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Samaan konserniin kuuluvat osakeyhtiöt ja osuuskunnat voivat siirtää verotettavan elinkeinotulon verotettavaksi toisella konserniyhtiöllä</a:t>
            </a:r>
          </a:p>
          <a:p>
            <a:pPr lvl="1"/>
            <a:r>
              <a:rPr lang="fi-FI"/>
              <a:t>Konsernin sisäinen tappiontasausmahdollisuus</a:t>
            </a:r>
          </a:p>
          <a:p>
            <a:r>
              <a:rPr lang="fi-FI"/>
              <a:t>Konserniavustuksen edellytyksenä 90 %:n omistussuhde pääomasta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Peitelty osinko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000" dirty="0"/>
              <a:t>Jos yhtiö siirtää osakkaalle osingoksi katsottavan edun tavanomaisesta poikkeavalla hinnoittelulla, etu katsotaan peitellyksi osingoksi</a:t>
            </a:r>
          </a:p>
          <a:p>
            <a:pPr lvl="1"/>
            <a:r>
              <a:rPr lang="fi-FI" sz="1800" dirty="0"/>
              <a:t>Yhtiön verotuksessa menetellään kuten olisi käytetty käypää hintaa</a:t>
            </a:r>
          </a:p>
          <a:p>
            <a:pPr lvl="1"/>
            <a:r>
              <a:rPr lang="fi-FI" sz="1800" dirty="0"/>
              <a:t>Osakkaan ansiotuloksi katsotaan </a:t>
            </a:r>
            <a:r>
              <a:rPr lang="fi-FI" sz="1800" dirty="0" smtClean="0"/>
              <a:t>75 </a:t>
            </a:r>
            <a:r>
              <a:rPr lang="fi-FI" sz="1800" dirty="0"/>
              <a:t>% peitellyn osingon määrästä</a:t>
            </a:r>
          </a:p>
          <a:p>
            <a:pPr lvl="1"/>
            <a:r>
              <a:rPr lang="fi-FI" sz="1800" dirty="0"/>
              <a:t>Veronkorotus + </a:t>
            </a:r>
            <a:r>
              <a:rPr lang="fi-FI" sz="1800" dirty="0" smtClean="0"/>
              <a:t>veronlisäys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Omien osakkeiden lunastus osingosta menevän veron välttämiseksi </a:t>
            </a:r>
          </a:p>
          <a:p>
            <a:pPr lvl="1"/>
            <a:r>
              <a:rPr lang="fi-FI" sz="1800" dirty="0" smtClean="0"/>
              <a:t>Osakkaan </a:t>
            </a:r>
            <a:r>
              <a:rPr lang="fi-FI" sz="1800" dirty="0"/>
              <a:t>ansiotuloksi katsotaan </a:t>
            </a:r>
            <a:r>
              <a:rPr lang="fi-FI" sz="1800" dirty="0" smtClean="0"/>
              <a:t>75 </a:t>
            </a:r>
            <a:r>
              <a:rPr lang="fi-FI" sz="1800" dirty="0"/>
              <a:t>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063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Yhtiö myy Veijo Veronmaksajalle rahasto-osuuksia   9 000 eurolla, mikä vastaa osuuksien hankintamenoa</a:t>
            </a:r>
          </a:p>
          <a:p>
            <a:pPr>
              <a:lnSpc>
                <a:spcPct val="90000"/>
              </a:lnSpc>
            </a:pPr>
            <a:r>
              <a:rPr lang="fi-FI"/>
              <a:t>Verotuksen toimittamisen yhteydessä saadun selvityksen perusteella rahasto-osuuksien käypä arvo luovutushetkellä oli 19 000 euroa.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752600" y="44958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b="1">
                <a:latin typeface="Arial" charset="0"/>
              </a:rPr>
              <a:t>Veboil Oy:n katsotaan antaneen osakkaalleen peitellyksi osingoksi katsottavan edun alihinnan muodossa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Yhtiön verotuksessa menetellään kuin luovutuksessa olisi käytetty käypää hintaa</a:t>
            </a:r>
          </a:p>
          <a:p>
            <a:pPr lvl="1"/>
            <a:r>
              <a:rPr lang="fi-FI" dirty="0" err="1"/>
              <a:t>Veboil</a:t>
            </a:r>
            <a:r>
              <a:rPr lang="fi-FI" dirty="0"/>
              <a:t> Oy:n tuloon lisätään alihinnan osuus 10 000 euroa</a:t>
            </a:r>
          </a:p>
          <a:p>
            <a:r>
              <a:rPr lang="fi-FI" dirty="0"/>
              <a:t>Veijo Veronmaksajan ansiotuloon lisätään 7 </a:t>
            </a:r>
            <a:r>
              <a:rPr lang="fi-FI" dirty="0" smtClean="0"/>
              <a:t>500 </a:t>
            </a:r>
            <a:r>
              <a:rPr lang="fi-FI" dirty="0"/>
              <a:t>euroa peiteltynä osinkona</a:t>
            </a:r>
          </a:p>
          <a:p>
            <a:pPr lvl="1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Tappioiden menettäminen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tappioiden syntyvuonna tai sen jälkeen yli puolet osakkeista tai osuuksista vaihtaa omistajaa, eivät ko. vuoden tappiot ole käytettävissä</a:t>
            </a:r>
          </a:p>
          <a:p>
            <a:r>
              <a:rPr lang="fi-FI"/>
              <a:t>Verovirasto voi omistajanvaihdoksesta huolimatta myöntää poikkeusluvan tappioiden käyttämiseen mikäli myöntämiselle on olemassa erityinen syy ja se on toiminnan jatkumisen kannalta tarpeen</a:t>
            </a:r>
          </a:p>
          <a:p>
            <a:pPr lvl="1">
              <a:buFontTx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Oy:n verotettavan tulon laskenta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Verovuoden </a:t>
            </a:r>
            <a:r>
              <a:rPr lang="fi-FI" dirty="0" smtClean="0"/>
              <a:t>2014 </a:t>
            </a:r>
            <a:r>
              <a:rPr lang="fi-FI" dirty="0"/>
              <a:t>tilikauden voitto </a:t>
            </a:r>
            <a:r>
              <a:rPr lang="fi-FI" dirty="0" smtClean="0"/>
              <a:t>oli 70.000 </a:t>
            </a:r>
            <a:r>
              <a:rPr lang="fi-FI" dirty="0"/>
              <a:t>euroa ja välittömät verot </a:t>
            </a:r>
            <a:r>
              <a:rPr lang="fi-FI" dirty="0" smtClean="0"/>
              <a:t>20.000 </a:t>
            </a:r>
            <a:r>
              <a:rPr lang="fi-FI" dirty="0"/>
              <a:t>euroa</a:t>
            </a:r>
          </a:p>
          <a:p>
            <a:r>
              <a:rPr lang="fi-FI" dirty="0"/>
              <a:t>Yhtiöllä oli verovuodelta </a:t>
            </a:r>
            <a:r>
              <a:rPr lang="fi-FI" dirty="0" smtClean="0"/>
              <a:t>2009 </a:t>
            </a:r>
            <a:r>
              <a:rPr lang="fi-FI" dirty="0"/>
              <a:t>vahvistettua elinkeinotoiminnan tappiota käyttämättä </a:t>
            </a:r>
            <a:r>
              <a:rPr lang="fi-FI" dirty="0" smtClean="0"/>
              <a:t>7.500 </a:t>
            </a:r>
            <a:r>
              <a:rPr lang="fi-FI" dirty="0"/>
              <a:t>euroa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</a:t>
            </a:r>
            <a:r>
              <a:rPr lang="fi-FI" dirty="0" smtClean="0"/>
              <a:t>2014</a:t>
            </a:r>
            <a:endParaRPr lang="fi-FI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dirty="0"/>
              <a:t>Elinkeinotoiminnan tulos:</a:t>
            </a:r>
          </a:p>
          <a:p>
            <a:pPr>
              <a:buFontTx/>
              <a:buNone/>
            </a:pPr>
            <a:r>
              <a:rPr lang="fi-FI" sz="1900" dirty="0"/>
              <a:t>Tilikauden voitto				         	      70 000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2000" dirty="0"/>
              <a:t>Lisäykset: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1900" dirty="0"/>
              <a:t>+ Välittömät verot				    + 20 000</a:t>
            </a:r>
          </a:p>
          <a:p>
            <a:pPr>
              <a:buFontTx/>
              <a:buNone/>
            </a:pPr>
            <a:r>
              <a:rPr lang="fi-FI" sz="1900" dirty="0"/>
              <a:t>+ Peitelty osinko 				    + 10 000</a:t>
            </a:r>
          </a:p>
          <a:p>
            <a:pPr>
              <a:buFontTx/>
              <a:buNone/>
            </a:pPr>
            <a:r>
              <a:rPr lang="fi-FI" sz="1900" dirty="0"/>
              <a:t>+ Perusparannusmenojen aktivoitava osuus	     +  7 000</a:t>
            </a:r>
          </a:p>
          <a:p>
            <a:pPr>
              <a:buFontTx/>
              <a:buNone/>
            </a:pPr>
            <a:r>
              <a:rPr lang="fi-FI" sz="1900" dirty="0"/>
              <a:t>+ </a:t>
            </a:r>
            <a:r>
              <a:rPr lang="fi-FI" sz="1900" dirty="0" err="1"/>
              <a:t>Verent</a:t>
            </a:r>
            <a:r>
              <a:rPr lang="fi-FI" sz="1900" dirty="0"/>
              <a:t> Oy:n osakkeiden hankintameno	   	    + 50 000</a:t>
            </a:r>
          </a:p>
          <a:p>
            <a:pPr>
              <a:buFontTx/>
              <a:buNone/>
            </a:pPr>
            <a:endParaRPr lang="fi-FI" sz="1900" dirty="0"/>
          </a:p>
          <a:p>
            <a:pPr>
              <a:buFontTx/>
              <a:buNone/>
            </a:pPr>
            <a:endParaRPr lang="fi-F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</a:t>
            </a:r>
            <a:r>
              <a:rPr lang="fi-FI" dirty="0" smtClean="0"/>
              <a:t>2014</a:t>
            </a:r>
            <a:endParaRPr lang="fi-FI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fi-FI" sz="2600" dirty="0"/>
              <a:t>Vähennykset:</a:t>
            </a:r>
          </a:p>
          <a:p>
            <a:pPr>
              <a:buFontTx/>
              <a:buNone/>
            </a:pPr>
            <a:endParaRPr lang="fi-FI" sz="1100" dirty="0"/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Oy:n osakkeiden luovutushinta             -  85 000</a:t>
            </a:r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Oy:ltä saatu osinko		            -   7 000</a:t>
            </a:r>
          </a:p>
          <a:p>
            <a:pPr>
              <a:buFontTx/>
              <a:buNone/>
            </a:pPr>
            <a:r>
              <a:rPr lang="fi-FI" sz="2000" dirty="0"/>
              <a:t>- Irtaimen käyttöomaisuuden myyntivoitto            -   2 000</a:t>
            </a:r>
          </a:p>
          <a:p>
            <a:pPr>
              <a:buFontTx/>
              <a:buNone/>
            </a:pPr>
            <a:r>
              <a:rPr lang="fi-FI" sz="2000" dirty="0"/>
              <a:t>- Vuokraustoiminnan </a:t>
            </a:r>
            <a:r>
              <a:rPr lang="fi-FI" sz="2000" dirty="0" smtClean="0"/>
              <a:t>tulos (siirto TVL:n)              </a:t>
            </a:r>
            <a:r>
              <a:rPr lang="fi-FI" sz="2000" dirty="0"/>
              <a:t>-  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Elinkeinotoiminnan tulos			           = 71 500</a:t>
            </a:r>
          </a:p>
          <a:p>
            <a:pPr>
              <a:buFontTx/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</a:t>
            </a:r>
            <a:r>
              <a:rPr lang="fi-FI" dirty="0" smtClean="0"/>
              <a:t>2014</a:t>
            </a:r>
            <a:endParaRPr lang="fi-FI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2000" dirty="0"/>
              <a:t>Elinkeinotoiminnan tulos			      = 71 500</a:t>
            </a:r>
          </a:p>
          <a:p>
            <a:pPr>
              <a:buFontTx/>
              <a:buNone/>
            </a:pPr>
            <a:r>
              <a:rPr lang="fi-FI" sz="2000" dirty="0"/>
              <a:t>Vähennetään vahvistettuja tappioita	       -   7 500</a:t>
            </a:r>
          </a:p>
          <a:p>
            <a:pPr>
              <a:buFontTx/>
              <a:buNone/>
            </a:pPr>
            <a:r>
              <a:rPr lang="fi-FI" sz="2000" dirty="0"/>
              <a:t>Elinkeinotoiminnan verotettava tulo               = 64 000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Henkilökohtaisen tulolähteen tulo                    =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Maksettava vero verovuonna </a:t>
            </a:r>
            <a:r>
              <a:rPr lang="fi-FI" sz="2000" dirty="0" smtClean="0"/>
              <a:t>2014 (20 </a:t>
            </a:r>
            <a:r>
              <a:rPr lang="fi-FI" sz="2000" dirty="0"/>
              <a:t>%)    = </a:t>
            </a:r>
            <a:r>
              <a:rPr lang="fi-FI" sz="2000" dirty="0" smtClean="0"/>
              <a:t>13 700</a:t>
            </a:r>
            <a:endParaRPr lang="fi-FI" sz="2000" dirty="0"/>
          </a:p>
          <a:p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Verotettavan tulon laskenta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fi-FI" sz="2400" b="1" dirty="0"/>
              <a:t>	Kirjanpidon voitto</a:t>
            </a:r>
          </a:p>
          <a:p>
            <a:pPr lvl="1">
              <a:buFontTx/>
              <a:buNone/>
            </a:pPr>
            <a:r>
              <a:rPr lang="fi-FI" dirty="0"/>
              <a:t>	+ veronalaiset tulot, jotka eivät ole kirjanpidon 		tuotoissa</a:t>
            </a:r>
          </a:p>
          <a:p>
            <a:pPr lvl="1">
              <a:buFontTx/>
              <a:buNone/>
            </a:pPr>
            <a:r>
              <a:rPr lang="fi-FI" dirty="0"/>
              <a:t>	- verovapaat tulot, jotka ovat kirjanpidon 	tuotoissa</a:t>
            </a:r>
          </a:p>
          <a:p>
            <a:pPr lvl="1">
              <a:buFontTx/>
              <a:buNone/>
            </a:pPr>
            <a:r>
              <a:rPr lang="fi-FI" dirty="0"/>
              <a:t>	+ vähennyskelvottomat menot, jotka ovat 	kirjanpidon kuluissa</a:t>
            </a:r>
          </a:p>
          <a:p>
            <a:pPr lvl="1">
              <a:buFontTx/>
              <a:buNone/>
            </a:pPr>
            <a:r>
              <a:rPr lang="fi-FI" dirty="0"/>
              <a:t>	- vähennyskelpoiset menot, jotka eivät ole 	kirjanpidon kuluissa</a:t>
            </a:r>
          </a:p>
          <a:p>
            <a:pPr>
              <a:buFontTx/>
              <a:buNone/>
            </a:pPr>
            <a:r>
              <a:rPr lang="fi-FI" dirty="0"/>
              <a:t>		= Verotettava voitto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tuloksen verottaminen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Yhteisön elinkeinotoiminnan tulos verotetaan yhteisöverokannan mukaan </a:t>
            </a:r>
            <a:r>
              <a:rPr lang="fi-FI" sz="2000" dirty="0"/>
              <a:t>(Yhteisöverokanta tällä hetkellä</a:t>
            </a:r>
            <a:r>
              <a:rPr lang="fi-FI" sz="2000" dirty="0" smtClean="0"/>
              <a:t> 20 % (ollut mm. 26 % ja 24,5 %)</a:t>
            </a:r>
            <a:endParaRPr lang="fi-FI" sz="2000" dirty="0"/>
          </a:p>
          <a:p>
            <a:r>
              <a:rPr lang="fi-FI" dirty="0"/>
              <a:t>Henkilöyhtiön elinkeinotoiminnan tulos verotetaan yhtiömiesten verotuksessa</a:t>
            </a:r>
          </a:p>
          <a:p>
            <a:r>
              <a:rPr lang="fi-FI" dirty="0"/>
              <a:t>Elinkeinonharjoittajan elinkeinotoiminnan tulos verotetaan elinkeinonharjoittajan verotuksessa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tappio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Jos verovuoden elinkeinotoiminnan tulos on tappiollinen, vahvistetaan elinkeinotulolähteen tappio</a:t>
            </a:r>
          </a:p>
          <a:p>
            <a:pPr lvl="1"/>
            <a:r>
              <a:rPr lang="fi-FI" dirty="0"/>
              <a:t>Tappio vähennetään elinkeinotoiminnan tuloksesta 10 seuraavana </a:t>
            </a:r>
            <a:r>
              <a:rPr lang="fi-FI" dirty="0" smtClean="0"/>
              <a:t>verovuotena</a:t>
            </a:r>
          </a:p>
          <a:p>
            <a:pPr lvl="1"/>
            <a:r>
              <a:rPr lang="fi-FI" dirty="0" smtClean="0"/>
              <a:t>Erota luonnollisen henkilön luovutustappion vähentäminen 1 + 5 vuotta (ollut 1 + 3 vuotta (kirjan mukaan))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2674</Words>
  <Application>Microsoft Office PowerPoint</Application>
  <PresentationFormat>On-screen Show (4:3)</PresentationFormat>
  <Paragraphs>481</Paragraphs>
  <Slides>69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Georgia</vt:lpstr>
      <vt:lpstr>Symbol</vt:lpstr>
      <vt:lpstr>Wingdings</vt:lpstr>
      <vt:lpstr>aalto_economics</vt:lpstr>
      <vt:lpstr>Verotuksen perusteet – Yritysverotuksen osuus</vt:lpstr>
      <vt:lpstr>Tulolähteet</vt:lpstr>
      <vt:lpstr>Tulolähdejaottelun merkitys</vt:lpstr>
      <vt:lpstr>Elinkeinotoiminnan tulolähde</vt:lpstr>
      <vt:lpstr>Henkilökohtainen tulolähde</vt:lpstr>
      <vt:lpstr>Yritysmuodon vaikutus verotukseen</vt:lpstr>
      <vt:lpstr>Verotettavan tulon laskenta</vt:lpstr>
      <vt:lpstr>Elinkeinotoiminnan tuloksen verottaminen</vt:lpstr>
      <vt:lpstr>Elinkeinotoiminnan tappio</vt:lpstr>
      <vt:lpstr>Elinkeinotoiminnan tulolähde</vt:lpstr>
      <vt:lpstr>Elinkeinotoiminta</vt:lpstr>
      <vt:lpstr>Elinkeinotoiminta</vt:lpstr>
      <vt:lpstr>Esimerkki Veboil Oy</vt:lpstr>
      <vt:lpstr>Veboil Oy</vt:lpstr>
      <vt:lpstr>EVL:n omaisuuslajit </vt:lpstr>
      <vt:lpstr>Omaisuuslajin merkitys</vt:lpstr>
      <vt:lpstr>Omaisuuslajijaottelun lähtökohtia</vt:lpstr>
      <vt:lpstr>Käyttöomaisuus</vt:lpstr>
      <vt:lpstr>Käyttöomaisuus</vt:lpstr>
      <vt:lpstr>Käyttöomaisuus</vt:lpstr>
      <vt:lpstr>Vaihto-omaisuus</vt:lpstr>
      <vt:lpstr>Rahoitusomaisuus</vt:lpstr>
      <vt:lpstr>Sijoitusomaisuus</vt:lpstr>
      <vt:lpstr>Omaisuuslajien välistä rajanvetoa</vt:lpstr>
      <vt:lpstr>Veboil Oy</vt:lpstr>
      <vt:lpstr>Veboil Oy</vt:lpstr>
      <vt:lpstr>Veboil Oy</vt:lpstr>
      <vt:lpstr>Tulon veronalaisuus</vt:lpstr>
      <vt:lpstr>Tulon veronalaisuus</vt:lpstr>
      <vt:lpstr>Yhteisöjen saamat osingot</vt:lpstr>
      <vt:lpstr>Verovapaat osinkotulot</vt:lpstr>
      <vt:lpstr>Listaamattoman Oy:n Suomesta saamat osingot</vt:lpstr>
      <vt:lpstr>Käyttöomaisuusosakkeiden luovutukset</vt:lpstr>
      <vt:lpstr>Verovapaat osakeluovutukset</vt:lpstr>
      <vt:lpstr>Veboil Oy</vt:lpstr>
      <vt:lpstr>Menon vähennyskelpoisuus</vt:lpstr>
      <vt:lpstr>Vähennyskelpoisuuden rajoitteita</vt:lpstr>
      <vt:lpstr>Vähennyskelpoisuuden rajoitteita</vt:lpstr>
      <vt:lpstr>Veboil Oy </vt:lpstr>
      <vt:lpstr>Jaksotus</vt:lpstr>
      <vt:lpstr>Jaksotus</vt:lpstr>
      <vt:lpstr>Menon jaksottaminen</vt:lpstr>
      <vt:lpstr>Veboil Oy</vt:lpstr>
      <vt:lpstr>Veboil Oy</vt:lpstr>
      <vt:lpstr>Hankintameno</vt:lpstr>
      <vt:lpstr>Vaihto-omaisuuden hankintameno</vt:lpstr>
      <vt:lpstr>Vaihto-omaisuuden hankintameno</vt:lpstr>
      <vt:lpstr>Käyttöomaisuuden hankintameno</vt:lpstr>
      <vt:lpstr>Käyttöomaisuuden hankintamenon jaksottaminen</vt:lpstr>
      <vt:lpstr>Käyttöomaisuuden hankintameno – irtain käyttöomaisuus</vt:lpstr>
      <vt:lpstr>Käyttöomaisuuden hankintameno – irtain käyttöomaisuus</vt:lpstr>
      <vt:lpstr>Veboil Oy</vt:lpstr>
      <vt:lpstr>Veboil Oy</vt:lpstr>
      <vt:lpstr>Käyttöomaisuuden hankintameno - rakennukset</vt:lpstr>
      <vt:lpstr>Veboil Oy</vt:lpstr>
      <vt:lpstr>Veboil Oy</vt:lpstr>
      <vt:lpstr>Käyttöomaisuuden hankintameno - rakennukset</vt:lpstr>
      <vt:lpstr>Käyttöomaisuuden hankintameno – aineettomat oikeudet</vt:lpstr>
      <vt:lpstr>Käyttöomaisuuden hankintameno - Substanssihyödykkeet</vt:lpstr>
      <vt:lpstr>Käyttöomaisuuden hankintameno – Kulumaton käyttöomaisuus</vt:lpstr>
      <vt:lpstr>Konserniavustus</vt:lpstr>
      <vt:lpstr>Peitelty osinko</vt:lpstr>
      <vt:lpstr>Veboil Oy</vt:lpstr>
      <vt:lpstr>Veboil Oy</vt:lpstr>
      <vt:lpstr>Tappioiden menettäminen</vt:lpstr>
      <vt:lpstr>Veboil Oy:n verotettavan tulon laskenta</vt:lpstr>
      <vt:lpstr>Veboil Oy:n verotettava tulo verovuonna 2014</vt:lpstr>
      <vt:lpstr>Veboil Oy:n verotettava tulo verovuonna 2014</vt:lpstr>
      <vt:lpstr>Veboil Oy:n verotettava tulo verovuonna 2014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Ilkka Lahti</cp:lastModifiedBy>
  <cp:revision>64</cp:revision>
  <dcterms:created xsi:type="dcterms:W3CDTF">2014-08-18T10:57:27Z</dcterms:created>
  <dcterms:modified xsi:type="dcterms:W3CDTF">2019-02-13T14:46:11Z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