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353" r:id="rId3"/>
    <p:sldId id="348" r:id="rId4"/>
    <p:sldId id="351" r:id="rId5"/>
    <p:sldId id="352" r:id="rId6"/>
    <p:sldId id="347" r:id="rId7"/>
    <p:sldId id="350" r:id="rId8"/>
    <p:sldId id="329" r:id="rId9"/>
    <p:sldId id="349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2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0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0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1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87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49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9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13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6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6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9/7/2023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193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0F56A3-3A61-4C1B-93D4-443FCC1E3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699" y="871758"/>
            <a:ext cx="5227171" cy="3871143"/>
          </a:xfrm>
        </p:spPr>
        <p:txBody>
          <a:bodyPr>
            <a:normAutofit/>
          </a:bodyPr>
          <a:lstStyle/>
          <a:p>
            <a:r>
              <a:rPr lang="sv-SE" dirty="0" err="1"/>
              <a:t>pronunciation</a:t>
            </a:r>
            <a:r>
              <a:rPr lang="sv-SE" dirty="0"/>
              <a:t> in </a:t>
            </a:r>
            <a:r>
              <a:rPr lang="sv-SE" dirty="0" err="1"/>
              <a:t>swedish</a:t>
            </a: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9D1A25-2CCF-4ABC-8722-25B8E0EEF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5" y="4785543"/>
            <a:ext cx="4857857" cy="1005657"/>
          </a:xfrm>
        </p:spPr>
        <p:txBody>
          <a:bodyPr>
            <a:normAutofit/>
          </a:bodyPr>
          <a:lstStyle/>
          <a:p>
            <a:endParaRPr lang="sv-SE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4914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7CC41EB-2D81-4303-9171-6401B388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34100"/>
            <a:ext cx="4914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CE97C7A-504D-457D-B629-B4AD5C2F9A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91" r="26654" b="-1"/>
          <a:stretch/>
        </p:blipFill>
        <p:spPr>
          <a:xfrm>
            <a:off x="6515100" y="10"/>
            <a:ext cx="56769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63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E69FA6-C2AD-48EE-8890-77341897A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Vowels</a:t>
            </a:r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FA9958-8ECC-44C7-A403-AD543F18EB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321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95DC1-576C-4583-A42D-D6A8BA3CC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Pronouncing</a:t>
            </a:r>
            <a:r>
              <a:rPr lang="sv-SE" dirty="0"/>
              <a:t> </a:t>
            </a:r>
            <a:r>
              <a:rPr lang="sv-SE" dirty="0" err="1"/>
              <a:t>vowels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2F6AE-29AF-41DD-A1C1-260112888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General </a:t>
            </a:r>
            <a:r>
              <a:rPr lang="sv-SE" b="1" dirty="0" err="1"/>
              <a:t>rule</a:t>
            </a:r>
            <a:r>
              <a:rPr lang="sv-SE" dirty="0"/>
              <a:t>: </a:t>
            </a:r>
          </a:p>
          <a:p>
            <a:r>
              <a:rPr lang="sv-SE" dirty="0" err="1"/>
              <a:t>Vowels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pronounced</a:t>
            </a:r>
            <a:r>
              <a:rPr lang="sv-SE" dirty="0"/>
              <a:t> short,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they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followed</a:t>
            </a:r>
            <a:r>
              <a:rPr lang="sv-SE" dirty="0"/>
              <a:t> by </a:t>
            </a:r>
            <a:r>
              <a:rPr lang="sv-SE" u="sng" dirty="0" err="1"/>
              <a:t>two</a:t>
            </a:r>
            <a:r>
              <a:rPr lang="sv-SE" dirty="0"/>
              <a:t> </a:t>
            </a:r>
            <a:r>
              <a:rPr lang="sv-SE" dirty="0" err="1"/>
              <a:t>consonants</a:t>
            </a:r>
            <a:endParaRPr lang="sv-SE" dirty="0"/>
          </a:p>
          <a:p>
            <a:pPr lvl="1"/>
            <a:r>
              <a:rPr lang="sv-SE" sz="2000" dirty="0"/>
              <a:t>bru</a:t>
            </a:r>
            <a:r>
              <a:rPr lang="sv-SE" sz="2000" b="1" dirty="0">
                <a:solidFill>
                  <a:srgbClr val="FF0000"/>
                </a:solidFill>
              </a:rPr>
              <a:t>nn</a:t>
            </a:r>
            <a:r>
              <a:rPr lang="sv-SE" sz="2000" dirty="0"/>
              <a:t>, fe</a:t>
            </a:r>
            <a:r>
              <a:rPr lang="sv-SE" sz="2000" b="1" dirty="0">
                <a:solidFill>
                  <a:srgbClr val="FF0000"/>
                </a:solidFill>
              </a:rPr>
              <a:t>tt</a:t>
            </a:r>
            <a:r>
              <a:rPr lang="sv-SE" sz="2000" dirty="0"/>
              <a:t>, fi</a:t>
            </a:r>
            <a:r>
              <a:rPr lang="sv-SE" sz="2000" b="1" dirty="0">
                <a:solidFill>
                  <a:srgbClr val="FF0000"/>
                </a:solidFill>
              </a:rPr>
              <a:t>ck</a:t>
            </a:r>
            <a:r>
              <a:rPr lang="sv-SE" sz="2000" dirty="0"/>
              <a:t>a, vä</a:t>
            </a:r>
            <a:r>
              <a:rPr lang="sv-SE" sz="2000" b="1" dirty="0">
                <a:solidFill>
                  <a:srgbClr val="FF0000"/>
                </a:solidFill>
              </a:rPr>
              <a:t>gg</a:t>
            </a:r>
            <a:endParaRPr lang="sv-SE" sz="2000" dirty="0">
              <a:solidFill>
                <a:srgbClr val="FF0000"/>
              </a:solidFill>
            </a:endParaRPr>
          </a:p>
          <a:p>
            <a:pPr lvl="1"/>
            <a:endParaRPr lang="sv-SE" dirty="0"/>
          </a:p>
          <a:p>
            <a:r>
              <a:rPr lang="sv-SE" dirty="0" err="1"/>
              <a:t>Vowels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pronounced</a:t>
            </a:r>
            <a:r>
              <a:rPr lang="sv-SE" dirty="0"/>
              <a:t> long,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there</a:t>
            </a:r>
            <a:r>
              <a:rPr lang="sv-SE" dirty="0"/>
              <a:t> is </a:t>
            </a:r>
            <a:r>
              <a:rPr lang="sv-SE" dirty="0" err="1"/>
              <a:t>only</a:t>
            </a:r>
            <a:r>
              <a:rPr lang="sv-SE" dirty="0"/>
              <a:t> </a:t>
            </a:r>
            <a:r>
              <a:rPr lang="sv-SE" u="sng" dirty="0" err="1"/>
              <a:t>one</a:t>
            </a:r>
            <a:r>
              <a:rPr lang="sv-SE" dirty="0"/>
              <a:t> </a:t>
            </a:r>
            <a:r>
              <a:rPr lang="sv-SE" dirty="0" err="1"/>
              <a:t>consonant</a:t>
            </a:r>
            <a:endParaRPr lang="sv-SE" dirty="0"/>
          </a:p>
          <a:p>
            <a:pPr lvl="1"/>
            <a:r>
              <a:rPr lang="sv-SE" dirty="0"/>
              <a:t>b</a:t>
            </a:r>
            <a:r>
              <a:rPr lang="sv-SE" sz="2000" dirty="0"/>
              <a:t>ru</a:t>
            </a:r>
            <a:r>
              <a:rPr lang="sv-SE" sz="2000" b="1" dirty="0">
                <a:solidFill>
                  <a:srgbClr val="FF0000"/>
                </a:solidFill>
              </a:rPr>
              <a:t>n</a:t>
            </a:r>
            <a:r>
              <a:rPr lang="sv-SE" sz="2000" dirty="0"/>
              <a:t>, fe</a:t>
            </a:r>
            <a:r>
              <a:rPr lang="sv-SE" sz="2000" b="1" dirty="0">
                <a:solidFill>
                  <a:srgbClr val="FF0000"/>
                </a:solidFill>
              </a:rPr>
              <a:t>t</a:t>
            </a:r>
            <a:r>
              <a:rPr lang="sv-SE" sz="2000" dirty="0"/>
              <a:t>, fi</a:t>
            </a:r>
            <a:r>
              <a:rPr lang="sv-SE" sz="2000" b="1" dirty="0">
                <a:solidFill>
                  <a:srgbClr val="FF0000"/>
                </a:solidFill>
              </a:rPr>
              <a:t>k</a:t>
            </a:r>
            <a:r>
              <a:rPr lang="sv-SE" sz="2000" dirty="0"/>
              <a:t>a, vä</a:t>
            </a:r>
            <a:r>
              <a:rPr lang="sv-SE" sz="2000" b="1" dirty="0">
                <a:solidFill>
                  <a:srgbClr val="FF0000"/>
                </a:solidFill>
              </a:rPr>
              <a:t>g</a:t>
            </a:r>
            <a:endParaRPr lang="sv-SE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701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821C-D631-4A18-8890-470D6B049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Vowels</a:t>
            </a:r>
            <a:r>
              <a:rPr lang="sv-SE" dirty="0"/>
              <a:t> - </a:t>
            </a:r>
            <a:r>
              <a:rPr lang="sv-SE" b="1" dirty="0"/>
              <a:t>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F8076-AEA2-4062-80D2-7CF1C43CF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Ä is </a:t>
            </a:r>
            <a:r>
              <a:rPr lang="sv-SE" dirty="0" err="1"/>
              <a:t>pronounced</a:t>
            </a:r>
            <a:r>
              <a:rPr lang="sv-SE" dirty="0"/>
              <a:t> as [</a:t>
            </a:r>
            <a:r>
              <a:rPr lang="sv-SE" i="1" dirty="0"/>
              <a:t>ä</a:t>
            </a:r>
            <a:r>
              <a:rPr lang="sv-SE" dirty="0"/>
              <a:t>], </a:t>
            </a:r>
            <a:r>
              <a:rPr lang="sv-SE" dirty="0" err="1"/>
              <a:t>if</a:t>
            </a:r>
            <a:r>
              <a:rPr lang="sv-SE" dirty="0"/>
              <a:t> it is </a:t>
            </a:r>
            <a:r>
              <a:rPr lang="sv-SE" dirty="0" err="1"/>
              <a:t>followed</a:t>
            </a:r>
            <a:r>
              <a:rPr lang="sv-SE" dirty="0"/>
              <a:t> by the letter R</a:t>
            </a:r>
          </a:p>
          <a:p>
            <a:pPr lvl="1"/>
            <a:r>
              <a:rPr lang="sv-SE" b="1" dirty="0">
                <a:solidFill>
                  <a:srgbClr val="FF0000"/>
                </a:solidFill>
              </a:rPr>
              <a:t>är</a:t>
            </a:r>
            <a:r>
              <a:rPr lang="sv-SE" dirty="0"/>
              <a:t>lig</a:t>
            </a:r>
          </a:p>
          <a:p>
            <a:pPr lvl="1"/>
            <a:r>
              <a:rPr lang="sv-SE" dirty="0"/>
              <a:t>g</a:t>
            </a:r>
            <a:r>
              <a:rPr lang="sv-SE" b="1" dirty="0">
                <a:solidFill>
                  <a:srgbClr val="FF0000"/>
                </a:solidFill>
              </a:rPr>
              <a:t>är</a:t>
            </a:r>
            <a:r>
              <a:rPr lang="sv-SE" dirty="0"/>
              <a:t>na</a:t>
            </a:r>
          </a:p>
          <a:p>
            <a:pPr lvl="1"/>
            <a:r>
              <a:rPr lang="sv-SE" dirty="0"/>
              <a:t>k</a:t>
            </a:r>
            <a:r>
              <a:rPr lang="sv-SE" b="1" dirty="0">
                <a:solidFill>
                  <a:srgbClr val="FF0000"/>
                </a:solidFill>
              </a:rPr>
              <a:t>är</a:t>
            </a:r>
            <a:r>
              <a:rPr lang="sv-SE" dirty="0"/>
              <a:t>a</a:t>
            </a:r>
          </a:p>
          <a:p>
            <a:pPr lvl="1"/>
            <a:r>
              <a:rPr lang="sv-SE" dirty="0"/>
              <a:t>h</a:t>
            </a:r>
            <a:r>
              <a:rPr lang="sv-SE" b="1" dirty="0">
                <a:solidFill>
                  <a:srgbClr val="FF0000"/>
                </a:solidFill>
              </a:rPr>
              <a:t>är</a:t>
            </a:r>
            <a:r>
              <a:rPr lang="sv-SE" dirty="0"/>
              <a:t>lig</a:t>
            </a:r>
          </a:p>
          <a:p>
            <a:r>
              <a:rPr lang="sv-SE" dirty="0"/>
              <a:t>If </a:t>
            </a:r>
            <a:r>
              <a:rPr lang="sv-SE" dirty="0" err="1"/>
              <a:t>there</a:t>
            </a:r>
            <a:r>
              <a:rPr lang="sv-SE" dirty="0"/>
              <a:t> is no R, the letter Ä is </a:t>
            </a:r>
            <a:r>
              <a:rPr lang="sv-SE" dirty="0" err="1"/>
              <a:t>pronounced</a:t>
            </a:r>
            <a:r>
              <a:rPr lang="sv-SE" dirty="0"/>
              <a:t> as [</a:t>
            </a:r>
            <a:r>
              <a:rPr lang="sv-SE" i="1" dirty="0"/>
              <a:t>e</a:t>
            </a:r>
            <a:r>
              <a:rPr lang="sv-SE" dirty="0"/>
              <a:t>]</a:t>
            </a:r>
          </a:p>
          <a:p>
            <a:pPr lvl="1"/>
            <a:r>
              <a:rPr lang="sv-SE" dirty="0"/>
              <a:t>v</a:t>
            </a:r>
            <a:r>
              <a:rPr lang="sv-SE" b="1" dirty="0">
                <a:solidFill>
                  <a:srgbClr val="FF0000"/>
                </a:solidFill>
              </a:rPr>
              <a:t>ä</a:t>
            </a:r>
            <a:r>
              <a:rPr lang="sv-SE" dirty="0"/>
              <a:t>g</a:t>
            </a:r>
          </a:p>
          <a:p>
            <a:pPr lvl="1"/>
            <a:r>
              <a:rPr lang="sv-SE" dirty="0"/>
              <a:t>v</a:t>
            </a:r>
            <a:r>
              <a:rPr lang="sv-SE" b="1" dirty="0">
                <a:solidFill>
                  <a:srgbClr val="FF0000"/>
                </a:solidFill>
              </a:rPr>
              <a:t>ä</a:t>
            </a:r>
            <a:r>
              <a:rPr lang="sv-SE" dirty="0"/>
              <a:t>ckarklocka</a:t>
            </a:r>
          </a:p>
          <a:p>
            <a:pPr lvl="1"/>
            <a:r>
              <a:rPr lang="sv-SE" dirty="0"/>
              <a:t>r</a:t>
            </a:r>
            <a:r>
              <a:rPr lang="sv-SE" b="1" dirty="0">
                <a:solidFill>
                  <a:srgbClr val="FF0000"/>
                </a:solidFill>
              </a:rPr>
              <a:t>ä</a:t>
            </a:r>
            <a:r>
              <a:rPr lang="sv-SE" dirty="0"/>
              <a:t>dd</a:t>
            </a:r>
          </a:p>
          <a:p>
            <a:pPr lvl="1"/>
            <a:r>
              <a:rPr lang="sv-SE" dirty="0"/>
              <a:t>m</a:t>
            </a:r>
            <a:r>
              <a:rPr lang="sv-SE" b="1" dirty="0">
                <a:solidFill>
                  <a:srgbClr val="FF0000"/>
                </a:solidFill>
              </a:rPr>
              <a:t>ä</a:t>
            </a:r>
            <a:r>
              <a:rPr lang="sv-SE" dirty="0"/>
              <a:t>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8FD112-B87D-4742-9C85-62357D6CDEC9}"/>
              </a:ext>
            </a:extLst>
          </p:cNvPr>
          <p:cNvSpPr txBox="1"/>
          <p:nvPr/>
        </p:nvSpPr>
        <p:spPr>
          <a:xfrm>
            <a:off x="7686675" y="2910840"/>
            <a:ext cx="2994731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b="1" dirty="0"/>
              <a:t>-er </a:t>
            </a:r>
            <a:r>
              <a:rPr lang="sv-SE" dirty="0"/>
              <a:t>is </a:t>
            </a:r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pronounced</a:t>
            </a:r>
            <a:r>
              <a:rPr lang="sv-SE" dirty="0"/>
              <a:t> as [</a:t>
            </a:r>
            <a:r>
              <a:rPr lang="sv-SE" i="1" dirty="0"/>
              <a:t>är</a:t>
            </a:r>
            <a:r>
              <a:rPr lang="sv-SE" dirty="0"/>
              <a:t>]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rgbClr val="FF0000"/>
                </a:solidFill>
              </a:rPr>
              <a:t>er</a:t>
            </a:r>
            <a:r>
              <a:rPr lang="sv-SE" dirty="0"/>
              <a:t>bjuda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novemb</a:t>
            </a:r>
            <a:r>
              <a:rPr lang="sv-SE" b="1" dirty="0">
                <a:solidFill>
                  <a:srgbClr val="FF0000"/>
                </a:solidFill>
              </a:rPr>
              <a:t>er</a:t>
            </a:r>
          </a:p>
        </p:txBody>
      </p:sp>
    </p:spTree>
    <p:extLst>
      <p:ext uri="{BB962C8B-B14F-4D97-AF65-F5344CB8AC3E}">
        <p14:creationId xmlns:p14="http://schemas.microsoft.com/office/powerpoint/2010/main" val="2512521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D8D3CC-CAED-4132-B41C-9A4A7190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Consonants</a:t>
            </a:r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3A59CA-886F-49EB-AD74-F894E16AB6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0880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2B1B9E1-1753-43EC-849C-D4AB37E5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Pronounciation</a:t>
            </a:r>
            <a:r>
              <a:rPr lang="sv-SE" dirty="0"/>
              <a:t> </a:t>
            </a:r>
            <a:r>
              <a:rPr lang="sv-SE" b="1" dirty="0"/>
              <a:t>-K- </a:t>
            </a:r>
            <a:r>
              <a:rPr lang="sv-SE" dirty="0"/>
              <a:t>and </a:t>
            </a:r>
            <a:r>
              <a:rPr lang="sv-SE" b="1" dirty="0"/>
              <a:t>SK-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B0252A-5832-430F-88A1-856B6E9B7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/>
              <a:t>K and SK is </a:t>
            </a:r>
            <a:r>
              <a:rPr lang="sv-SE" dirty="0" err="1"/>
              <a:t>pronounced</a:t>
            </a:r>
            <a:r>
              <a:rPr lang="sv-SE" dirty="0"/>
              <a:t> as [</a:t>
            </a:r>
            <a:r>
              <a:rPr lang="sv-SE" i="1" dirty="0" err="1"/>
              <a:t>sh</a:t>
            </a:r>
            <a:r>
              <a:rPr lang="sv-SE" dirty="0"/>
              <a:t>] </a:t>
            </a:r>
            <a:r>
              <a:rPr lang="sv-SE" dirty="0" err="1"/>
              <a:t>with</a:t>
            </a:r>
            <a:r>
              <a:rPr lang="sv-SE" dirty="0"/>
              <a:t> the </a:t>
            </a:r>
            <a:r>
              <a:rPr lang="sv-SE" dirty="0" err="1"/>
              <a:t>following</a:t>
            </a:r>
            <a:r>
              <a:rPr lang="sv-SE" dirty="0"/>
              <a:t> </a:t>
            </a:r>
            <a:r>
              <a:rPr lang="sv-SE" dirty="0" err="1"/>
              <a:t>vowels</a:t>
            </a:r>
            <a:r>
              <a:rPr lang="sv-SE" dirty="0"/>
              <a:t>:</a:t>
            </a:r>
          </a:p>
          <a:p>
            <a:r>
              <a:rPr lang="sv-SE" dirty="0"/>
              <a:t>k</a:t>
            </a:r>
            <a:r>
              <a:rPr lang="sv-SE" b="1" dirty="0">
                <a:solidFill>
                  <a:srgbClr val="C00000"/>
                </a:solidFill>
              </a:rPr>
              <a:t>e</a:t>
            </a:r>
            <a:r>
              <a:rPr lang="sv-SE" dirty="0">
                <a:solidFill>
                  <a:schemeClr val="tx1"/>
                </a:solidFill>
              </a:rPr>
              <a:t>mi</a:t>
            </a:r>
            <a:r>
              <a:rPr lang="sv-SE" dirty="0"/>
              <a:t> – k</a:t>
            </a:r>
            <a:r>
              <a:rPr lang="sv-SE" b="1" dirty="0">
                <a:solidFill>
                  <a:srgbClr val="C00000"/>
                </a:solidFill>
              </a:rPr>
              <a:t>i</a:t>
            </a:r>
            <a:r>
              <a:rPr lang="sv-SE" dirty="0"/>
              <a:t>lo – k</a:t>
            </a:r>
            <a:r>
              <a:rPr lang="sv-SE" b="1" dirty="0">
                <a:solidFill>
                  <a:srgbClr val="C00000"/>
                </a:solidFill>
              </a:rPr>
              <a:t>y</a:t>
            </a:r>
            <a:r>
              <a:rPr lang="sv-SE" dirty="0">
                <a:solidFill>
                  <a:schemeClr val="tx1"/>
                </a:solidFill>
              </a:rPr>
              <a:t>ckling</a:t>
            </a:r>
            <a:r>
              <a:rPr lang="sv-SE" dirty="0"/>
              <a:t> – k</a:t>
            </a:r>
            <a:r>
              <a:rPr lang="sv-SE" b="1" dirty="0">
                <a:solidFill>
                  <a:srgbClr val="C00000"/>
                </a:solidFill>
              </a:rPr>
              <a:t>ö</a:t>
            </a:r>
            <a:r>
              <a:rPr lang="sv-SE" dirty="0">
                <a:solidFill>
                  <a:schemeClr val="tx1"/>
                </a:solidFill>
              </a:rPr>
              <a:t>ra</a:t>
            </a:r>
            <a:r>
              <a:rPr lang="sv-SE" dirty="0"/>
              <a:t> – k</a:t>
            </a:r>
            <a:r>
              <a:rPr lang="sv-SE" b="1" dirty="0">
                <a:solidFill>
                  <a:srgbClr val="C00000"/>
                </a:solidFill>
              </a:rPr>
              <a:t>ä</a:t>
            </a:r>
            <a:r>
              <a:rPr lang="sv-SE" dirty="0">
                <a:solidFill>
                  <a:schemeClr val="tx1"/>
                </a:solidFill>
              </a:rPr>
              <a:t>ra</a:t>
            </a:r>
          </a:p>
          <a:p>
            <a:r>
              <a:rPr lang="sv-SE" dirty="0">
                <a:solidFill>
                  <a:schemeClr val="tx1"/>
                </a:solidFill>
              </a:rPr>
              <a:t>sk</a:t>
            </a:r>
            <a:r>
              <a:rPr lang="sv-SE" b="1" dirty="0">
                <a:solidFill>
                  <a:srgbClr val="FF0000"/>
                </a:solidFill>
              </a:rPr>
              <a:t>e</a:t>
            </a:r>
            <a:r>
              <a:rPr lang="sv-SE" dirty="0">
                <a:solidFill>
                  <a:schemeClr val="tx1"/>
                </a:solidFill>
              </a:rPr>
              <a:t>d – sk</a:t>
            </a:r>
            <a:r>
              <a:rPr lang="sv-SE" b="1" dirty="0">
                <a:solidFill>
                  <a:srgbClr val="FF0000"/>
                </a:solidFill>
              </a:rPr>
              <a:t>i</a:t>
            </a:r>
            <a:r>
              <a:rPr lang="sv-SE" dirty="0">
                <a:solidFill>
                  <a:schemeClr val="tx1"/>
                </a:solidFill>
              </a:rPr>
              <a:t>na – sk</a:t>
            </a:r>
            <a:r>
              <a:rPr lang="sv-SE" b="1" dirty="0">
                <a:solidFill>
                  <a:srgbClr val="FF0000"/>
                </a:solidFill>
              </a:rPr>
              <a:t>y</a:t>
            </a:r>
            <a:r>
              <a:rPr lang="sv-SE" dirty="0">
                <a:solidFill>
                  <a:schemeClr val="tx1"/>
                </a:solidFill>
              </a:rPr>
              <a:t>dda – sj</a:t>
            </a:r>
            <a:r>
              <a:rPr lang="sv-SE" b="1" dirty="0">
                <a:solidFill>
                  <a:srgbClr val="FF0000"/>
                </a:solidFill>
              </a:rPr>
              <a:t>ö</a:t>
            </a:r>
            <a:r>
              <a:rPr lang="sv-SE" dirty="0">
                <a:solidFill>
                  <a:schemeClr val="tx1"/>
                </a:solidFill>
              </a:rPr>
              <a:t> - sj</a:t>
            </a:r>
            <a:r>
              <a:rPr lang="sv-SE" b="1" dirty="0">
                <a:solidFill>
                  <a:srgbClr val="FF0000"/>
                </a:solidFill>
              </a:rPr>
              <a:t>ä</a:t>
            </a:r>
            <a:r>
              <a:rPr lang="sv-SE" dirty="0">
                <a:solidFill>
                  <a:schemeClr val="tx1"/>
                </a:solidFill>
              </a:rPr>
              <a:t>l</a:t>
            </a:r>
          </a:p>
          <a:p>
            <a:pPr lvl="1"/>
            <a:r>
              <a:rPr lang="sv-SE" b="1" dirty="0"/>
              <a:t>E – I – Y – Ö – Ä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K and SK is </a:t>
            </a:r>
            <a:r>
              <a:rPr lang="sv-SE" dirty="0" err="1"/>
              <a:t>pronounced</a:t>
            </a:r>
            <a:r>
              <a:rPr lang="sv-SE" dirty="0"/>
              <a:t> as [</a:t>
            </a:r>
            <a:r>
              <a:rPr lang="sv-SE" i="1" dirty="0"/>
              <a:t>k</a:t>
            </a:r>
            <a:r>
              <a:rPr lang="sv-SE" dirty="0"/>
              <a:t>] </a:t>
            </a:r>
            <a:r>
              <a:rPr lang="sv-SE" dirty="0" err="1"/>
              <a:t>with</a:t>
            </a:r>
            <a:r>
              <a:rPr lang="sv-SE" dirty="0"/>
              <a:t> the </a:t>
            </a:r>
            <a:r>
              <a:rPr lang="sv-SE" dirty="0" err="1"/>
              <a:t>following</a:t>
            </a:r>
            <a:r>
              <a:rPr lang="sv-SE" dirty="0"/>
              <a:t> </a:t>
            </a:r>
            <a:r>
              <a:rPr lang="sv-SE" dirty="0" err="1"/>
              <a:t>vowels</a:t>
            </a:r>
            <a:r>
              <a:rPr lang="sv-SE" dirty="0"/>
              <a:t>:</a:t>
            </a:r>
          </a:p>
          <a:p>
            <a:r>
              <a:rPr lang="sv-SE" dirty="0"/>
              <a:t>k</a:t>
            </a:r>
            <a:r>
              <a:rPr lang="sv-SE" b="1" dirty="0">
                <a:solidFill>
                  <a:srgbClr val="C00000"/>
                </a:solidFill>
              </a:rPr>
              <a:t>a</a:t>
            </a:r>
            <a:r>
              <a:rPr lang="sv-SE" dirty="0">
                <a:solidFill>
                  <a:schemeClr val="tx1"/>
                </a:solidFill>
              </a:rPr>
              <a:t>n</a:t>
            </a:r>
            <a:r>
              <a:rPr lang="sv-SE" dirty="0"/>
              <a:t> – k</a:t>
            </a:r>
            <a:r>
              <a:rPr lang="sv-SE" b="1" dirty="0">
                <a:solidFill>
                  <a:srgbClr val="C00000"/>
                </a:solidFill>
              </a:rPr>
              <a:t>o</a:t>
            </a:r>
            <a:r>
              <a:rPr lang="sv-SE" dirty="0"/>
              <a:t>mma – k</a:t>
            </a:r>
            <a:r>
              <a:rPr lang="sv-SE" b="1" dirty="0">
                <a:solidFill>
                  <a:srgbClr val="C00000"/>
                </a:solidFill>
              </a:rPr>
              <a:t>u</a:t>
            </a:r>
            <a:r>
              <a:rPr lang="sv-SE" dirty="0"/>
              <a:t>nd – k</a:t>
            </a:r>
            <a:r>
              <a:rPr lang="sv-SE" b="1" dirty="0">
                <a:solidFill>
                  <a:srgbClr val="C00000"/>
                </a:solidFill>
              </a:rPr>
              <a:t>å</a:t>
            </a:r>
            <a:r>
              <a:rPr lang="sv-SE" dirty="0">
                <a:solidFill>
                  <a:schemeClr val="tx1"/>
                </a:solidFill>
              </a:rPr>
              <a:t>l</a:t>
            </a:r>
          </a:p>
          <a:p>
            <a:r>
              <a:rPr lang="sv-SE" dirty="0">
                <a:solidFill>
                  <a:schemeClr val="tx1"/>
                </a:solidFill>
              </a:rPr>
              <a:t>sk</a:t>
            </a:r>
            <a:r>
              <a:rPr lang="sv-SE" b="1" dirty="0">
                <a:solidFill>
                  <a:srgbClr val="FF0000"/>
                </a:solidFill>
              </a:rPr>
              <a:t>a</a:t>
            </a:r>
            <a:r>
              <a:rPr lang="sv-SE" dirty="0">
                <a:solidFill>
                  <a:schemeClr val="tx1"/>
                </a:solidFill>
              </a:rPr>
              <a:t> – sk</a:t>
            </a:r>
            <a:r>
              <a:rPr lang="sv-SE" b="1" dirty="0">
                <a:solidFill>
                  <a:srgbClr val="FF0000"/>
                </a:solidFill>
              </a:rPr>
              <a:t>o</a:t>
            </a:r>
            <a:r>
              <a:rPr lang="sv-SE" dirty="0">
                <a:solidFill>
                  <a:schemeClr val="tx1"/>
                </a:solidFill>
              </a:rPr>
              <a:t>la – sk</a:t>
            </a:r>
            <a:r>
              <a:rPr lang="sv-SE" b="1" dirty="0">
                <a:solidFill>
                  <a:srgbClr val="FF0000"/>
                </a:solidFill>
              </a:rPr>
              <a:t>u</a:t>
            </a:r>
            <a:r>
              <a:rPr lang="sv-SE" dirty="0">
                <a:solidFill>
                  <a:schemeClr val="tx1"/>
                </a:solidFill>
              </a:rPr>
              <a:t>lle - sk</a:t>
            </a:r>
            <a:r>
              <a:rPr lang="sv-SE" b="1" dirty="0">
                <a:solidFill>
                  <a:srgbClr val="FF0000"/>
                </a:solidFill>
              </a:rPr>
              <a:t>å</a:t>
            </a:r>
            <a:r>
              <a:rPr lang="sv-SE" dirty="0">
                <a:solidFill>
                  <a:schemeClr val="tx1"/>
                </a:solidFill>
              </a:rPr>
              <a:t>l</a:t>
            </a:r>
          </a:p>
          <a:p>
            <a:pPr lvl="1"/>
            <a:r>
              <a:rPr lang="sv-SE" b="1" dirty="0"/>
              <a:t>A – O – U – Å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6281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B19CC-9481-4C46-9BE7-18C2FF620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Pronuntiation</a:t>
            </a:r>
            <a:r>
              <a:rPr lang="sv-SE" dirty="0"/>
              <a:t> -</a:t>
            </a:r>
            <a:r>
              <a:rPr lang="sv-SE" b="1" dirty="0"/>
              <a:t>SJ</a:t>
            </a:r>
            <a:r>
              <a:rPr lang="sv-SE" dirty="0"/>
              <a:t>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E01EF-61C8-4CEB-9DCC-9C7359E45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SJ is </a:t>
            </a:r>
            <a:r>
              <a:rPr lang="sv-SE" dirty="0" err="1"/>
              <a:t>pronounced</a:t>
            </a:r>
            <a:r>
              <a:rPr lang="sv-SE" dirty="0"/>
              <a:t> like [</a:t>
            </a:r>
            <a:r>
              <a:rPr lang="sv-SE" i="1" dirty="0" err="1"/>
              <a:t>sh</a:t>
            </a:r>
            <a:r>
              <a:rPr lang="sv-SE" i="1" dirty="0"/>
              <a:t>]</a:t>
            </a:r>
            <a:r>
              <a:rPr lang="sv-SE" dirty="0"/>
              <a:t> in </a:t>
            </a:r>
            <a:r>
              <a:rPr lang="sv-SE" i="1" dirty="0"/>
              <a:t>short </a:t>
            </a:r>
            <a:r>
              <a:rPr lang="sv-SE" dirty="0"/>
              <a:t>or</a:t>
            </a:r>
            <a:r>
              <a:rPr lang="sv-SE" i="1" dirty="0"/>
              <a:t> </a:t>
            </a:r>
            <a:r>
              <a:rPr lang="sv-SE" i="1" dirty="0" err="1"/>
              <a:t>she</a:t>
            </a:r>
            <a:r>
              <a:rPr lang="sv-SE" i="1" dirty="0"/>
              <a:t>.</a:t>
            </a:r>
          </a:p>
          <a:p>
            <a:endParaRPr lang="sv-SE" dirty="0"/>
          </a:p>
          <a:p>
            <a:r>
              <a:rPr lang="sv-SE" b="1" dirty="0">
                <a:solidFill>
                  <a:srgbClr val="FF0000"/>
                </a:solidFill>
              </a:rPr>
              <a:t>sj</a:t>
            </a:r>
            <a:r>
              <a:rPr lang="sv-SE" dirty="0"/>
              <a:t>unga</a:t>
            </a:r>
          </a:p>
          <a:p>
            <a:r>
              <a:rPr lang="sv-SE" b="1" dirty="0">
                <a:solidFill>
                  <a:srgbClr val="FF0000"/>
                </a:solidFill>
              </a:rPr>
              <a:t>sj</a:t>
            </a:r>
            <a:r>
              <a:rPr lang="sv-SE" dirty="0"/>
              <a:t>ö</a:t>
            </a:r>
          </a:p>
          <a:p>
            <a:r>
              <a:rPr lang="sv-SE" b="1" dirty="0">
                <a:solidFill>
                  <a:srgbClr val="FF0000"/>
                </a:solidFill>
              </a:rPr>
              <a:t>sj</a:t>
            </a:r>
            <a:r>
              <a:rPr lang="sv-SE" dirty="0"/>
              <a:t>uk</a:t>
            </a:r>
          </a:p>
          <a:p>
            <a:r>
              <a:rPr lang="sv-SE" b="1" dirty="0">
                <a:solidFill>
                  <a:srgbClr val="FF0000"/>
                </a:solidFill>
              </a:rPr>
              <a:t>sj</a:t>
            </a:r>
            <a:r>
              <a:rPr lang="sv-SE" dirty="0"/>
              <a:t>unka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7538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2B1B9E1-1753-43EC-849C-D4AB37E5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Pronouncing</a:t>
            </a:r>
            <a:r>
              <a:rPr lang="sv-SE" dirty="0"/>
              <a:t> </a:t>
            </a:r>
            <a:r>
              <a:rPr lang="sv-SE" b="1" dirty="0"/>
              <a:t>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B0252A-5832-430F-88A1-856B6E9B7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G is </a:t>
            </a:r>
            <a:r>
              <a:rPr lang="sv-SE" dirty="0" err="1"/>
              <a:t>pronounced</a:t>
            </a:r>
            <a:r>
              <a:rPr lang="sv-SE" dirty="0"/>
              <a:t> as [</a:t>
            </a:r>
            <a:r>
              <a:rPr lang="sv-SE" i="1" dirty="0"/>
              <a:t>j</a:t>
            </a:r>
            <a:r>
              <a:rPr lang="sv-SE" dirty="0"/>
              <a:t>] </a:t>
            </a:r>
            <a:r>
              <a:rPr lang="sv-SE" dirty="0" err="1"/>
              <a:t>with</a:t>
            </a:r>
            <a:r>
              <a:rPr lang="sv-SE" dirty="0"/>
              <a:t> the </a:t>
            </a:r>
            <a:r>
              <a:rPr lang="sv-SE" dirty="0" err="1"/>
              <a:t>following</a:t>
            </a:r>
            <a:r>
              <a:rPr lang="sv-SE" dirty="0"/>
              <a:t> </a:t>
            </a:r>
            <a:r>
              <a:rPr lang="sv-SE" dirty="0" err="1"/>
              <a:t>vowels</a:t>
            </a:r>
            <a:r>
              <a:rPr lang="sv-SE" dirty="0"/>
              <a:t>:</a:t>
            </a:r>
          </a:p>
          <a:p>
            <a:r>
              <a:rPr lang="sv-SE" dirty="0"/>
              <a:t>g</a:t>
            </a:r>
            <a:r>
              <a:rPr lang="sv-SE" b="1" dirty="0">
                <a:solidFill>
                  <a:srgbClr val="C00000"/>
                </a:solidFill>
              </a:rPr>
              <a:t>e</a:t>
            </a:r>
            <a:r>
              <a:rPr lang="sv-SE" dirty="0"/>
              <a:t>r – g</a:t>
            </a:r>
            <a:r>
              <a:rPr lang="sv-SE" b="1" dirty="0">
                <a:solidFill>
                  <a:srgbClr val="C00000"/>
                </a:solidFill>
              </a:rPr>
              <a:t>i</a:t>
            </a:r>
            <a:r>
              <a:rPr lang="sv-SE" dirty="0"/>
              <a:t>ssa – g</a:t>
            </a:r>
            <a:r>
              <a:rPr lang="sv-SE" b="1" dirty="0">
                <a:solidFill>
                  <a:srgbClr val="C00000"/>
                </a:solidFill>
              </a:rPr>
              <a:t>y</a:t>
            </a:r>
            <a:r>
              <a:rPr lang="sv-SE" dirty="0"/>
              <a:t>m – g</a:t>
            </a:r>
            <a:r>
              <a:rPr lang="sv-SE" b="1" dirty="0">
                <a:solidFill>
                  <a:srgbClr val="C00000"/>
                </a:solidFill>
              </a:rPr>
              <a:t>ö</a:t>
            </a:r>
            <a:r>
              <a:rPr lang="sv-SE" dirty="0"/>
              <a:t>r – g</a:t>
            </a:r>
            <a:r>
              <a:rPr lang="sv-SE" b="1" dirty="0">
                <a:solidFill>
                  <a:srgbClr val="C00000"/>
                </a:solidFill>
              </a:rPr>
              <a:t>ä</a:t>
            </a:r>
            <a:r>
              <a:rPr lang="sv-SE" dirty="0"/>
              <a:t>rna </a:t>
            </a:r>
          </a:p>
          <a:p>
            <a:r>
              <a:rPr lang="sv-SE" b="1" dirty="0"/>
              <a:t>E – I – Y – Ö – Ä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G is </a:t>
            </a:r>
            <a:r>
              <a:rPr lang="sv-SE" dirty="0" err="1"/>
              <a:t>pronounced</a:t>
            </a:r>
            <a:r>
              <a:rPr lang="sv-SE" dirty="0"/>
              <a:t> as [</a:t>
            </a:r>
            <a:r>
              <a:rPr lang="sv-SE" i="1" dirty="0"/>
              <a:t>g</a:t>
            </a:r>
            <a:r>
              <a:rPr lang="sv-SE" dirty="0"/>
              <a:t>] </a:t>
            </a:r>
            <a:r>
              <a:rPr lang="sv-SE" dirty="0" err="1"/>
              <a:t>with</a:t>
            </a:r>
            <a:r>
              <a:rPr lang="sv-SE" dirty="0"/>
              <a:t> the </a:t>
            </a:r>
            <a:r>
              <a:rPr lang="sv-SE" dirty="0" err="1"/>
              <a:t>following</a:t>
            </a:r>
            <a:r>
              <a:rPr lang="sv-SE" dirty="0"/>
              <a:t> </a:t>
            </a:r>
            <a:r>
              <a:rPr lang="sv-SE" dirty="0" err="1"/>
              <a:t>vowels</a:t>
            </a:r>
            <a:r>
              <a:rPr lang="sv-SE" dirty="0"/>
              <a:t>:</a:t>
            </a:r>
          </a:p>
          <a:p>
            <a:r>
              <a:rPr lang="sv-SE" dirty="0"/>
              <a:t>g</a:t>
            </a:r>
            <a:r>
              <a:rPr lang="sv-SE" b="1" dirty="0">
                <a:solidFill>
                  <a:srgbClr val="C00000"/>
                </a:solidFill>
              </a:rPr>
              <a:t>a</a:t>
            </a:r>
            <a:r>
              <a:rPr lang="sv-SE" dirty="0"/>
              <a:t>mmal – g</a:t>
            </a:r>
            <a:r>
              <a:rPr lang="sv-SE" b="1" dirty="0">
                <a:solidFill>
                  <a:srgbClr val="C00000"/>
                </a:solidFill>
              </a:rPr>
              <a:t>o</a:t>
            </a:r>
            <a:r>
              <a:rPr lang="sv-SE" dirty="0"/>
              <a:t>tt – g</a:t>
            </a:r>
            <a:r>
              <a:rPr lang="sv-SE" b="1" dirty="0">
                <a:solidFill>
                  <a:srgbClr val="C00000"/>
                </a:solidFill>
              </a:rPr>
              <a:t>u</a:t>
            </a:r>
            <a:r>
              <a:rPr lang="sv-SE" dirty="0"/>
              <a:t>rka – g</a:t>
            </a:r>
            <a:r>
              <a:rPr lang="sv-SE" b="1" dirty="0">
                <a:solidFill>
                  <a:srgbClr val="C00000"/>
                </a:solidFill>
              </a:rPr>
              <a:t>å</a:t>
            </a:r>
            <a:r>
              <a:rPr lang="sv-SE" dirty="0"/>
              <a:t>r</a:t>
            </a:r>
          </a:p>
          <a:p>
            <a:r>
              <a:rPr lang="sv-SE" b="1" dirty="0"/>
              <a:t>A – O – U - Å</a:t>
            </a:r>
          </a:p>
        </p:txBody>
      </p:sp>
    </p:spTree>
    <p:extLst>
      <p:ext uri="{BB962C8B-B14F-4D97-AF65-F5344CB8AC3E}">
        <p14:creationId xmlns:p14="http://schemas.microsoft.com/office/powerpoint/2010/main" val="3922301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7402A-F8A4-4D9A-8457-5FF86A74F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Pronouncing</a:t>
            </a:r>
            <a:r>
              <a:rPr lang="sv-SE" dirty="0"/>
              <a:t> </a:t>
            </a:r>
            <a:r>
              <a:rPr lang="sv-SE" b="1" dirty="0"/>
              <a:t>DJ-, HJ-, LJ- </a:t>
            </a:r>
            <a:r>
              <a:rPr lang="sv-SE" dirty="0"/>
              <a:t>and </a:t>
            </a:r>
            <a:r>
              <a:rPr lang="sv-SE" b="1" dirty="0"/>
              <a:t>GJ-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15D12-A4F8-4B8C-AC6F-8E5F47DFE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 the </a:t>
            </a:r>
            <a:r>
              <a:rPr lang="sv-SE" dirty="0" err="1"/>
              <a:t>beginning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word</a:t>
            </a:r>
            <a:r>
              <a:rPr lang="sv-SE" dirty="0"/>
              <a:t> dj-, </a:t>
            </a:r>
            <a:r>
              <a:rPr lang="sv-SE" dirty="0" err="1"/>
              <a:t>hj</a:t>
            </a:r>
            <a:r>
              <a:rPr lang="sv-SE" dirty="0"/>
              <a:t>-, </a:t>
            </a:r>
            <a:r>
              <a:rPr lang="sv-SE" dirty="0" err="1"/>
              <a:t>lj</a:t>
            </a:r>
            <a:r>
              <a:rPr lang="sv-SE" dirty="0"/>
              <a:t>- and </a:t>
            </a:r>
            <a:r>
              <a:rPr lang="sv-SE" dirty="0" err="1"/>
              <a:t>gj</a:t>
            </a:r>
            <a:r>
              <a:rPr lang="sv-SE" dirty="0"/>
              <a:t>-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pronounced</a:t>
            </a:r>
            <a:r>
              <a:rPr lang="sv-SE" dirty="0"/>
              <a:t> as [</a:t>
            </a:r>
            <a:r>
              <a:rPr lang="sv-SE" i="1" dirty="0"/>
              <a:t>j</a:t>
            </a:r>
            <a:r>
              <a:rPr lang="sv-SE" dirty="0"/>
              <a:t>]</a:t>
            </a:r>
          </a:p>
          <a:p>
            <a:endParaRPr lang="sv-SE" dirty="0"/>
          </a:p>
          <a:p>
            <a:r>
              <a:rPr lang="sv-SE" b="1" dirty="0">
                <a:solidFill>
                  <a:srgbClr val="FF0000"/>
                </a:solidFill>
              </a:rPr>
              <a:t>dj</a:t>
            </a:r>
            <a:r>
              <a:rPr lang="sv-SE" dirty="0"/>
              <a:t>ur</a:t>
            </a:r>
          </a:p>
          <a:p>
            <a:r>
              <a:rPr lang="sv-SE" b="1" dirty="0">
                <a:solidFill>
                  <a:srgbClr val="FF0000"/>
                </a:solidFill>
              </a:rPr>
              <a:t>hj</a:t>
            </a:r>
            <a:r>
              <a:rPr lang="sv-SE" dirty="0"/>
              <a:t>ärta </a:t>
            </a:r>
          </a:p>
          <a:p>
            <a:r>
              <a:rPr lang="sv-SE" b="1" dirty="0">
                <a:solidFill>
                  <a:srgbClr val="FF0000"/>
                </a:solidFill>
              </a:rPr>
              <a:t>lj</a:t>
            </a:r>
            <a:r>
              <a:rPr lang="sv-SE" dirty="0"/>
              <a:t>us</a:t>
            </a:r>
          </a:p>
          <a:p>
            <a:r>
              <a:rPr lang="sv-SE" b="1" dirty="0">
                <a:solidFill>
                  <a:srgbClr val="FF0000"/>
                </a:solidFill>
              </a:rPr>
              <a:t>gj</a:t>
            </a:r>
            <a:r>
              <a:rPr lang="sv-SE" dirty="0"/>
              <a:t>ord</a:t>
            </a:r>
          </a:p>
        </p:txBody>
      </p:sp>
    </p:spTree>
    <p:extLst>
      <p:ext uri="{BB962C8B-B14F-4D97-AF65-F5344CB8AC3E}">
        <p14:creationId xmlns:p14="http://schemas.microsoft.com/office/powerpoint/2010/main" val="2327786941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RegularSeedLeftStep">
      <a:dk1>
        <a:srgbClr val="000000"/>
      </a:dk1>
      <a:lt1>
        <a:srgbClr val="FFFFFF"/>
      </a:lt1>
      <a:dk2>
        <a:srgbClr val="412F24"/>
      </a:dk2>
      <a:lt2>
        <a:srgbClr val="E8E5E2"/>
      </a:lt2>
      <a:accent1>
        <a:srgbClr val="2995E7"/>
      </a:accent1>
      <a:accent2>
        <a:srgbClr val="14B2B5"/>
      </a:accent2>
      <a:accent3>
        <a:srgbClr val="21B87B"/>
      </a:accent3>
      <a:accent4>
        <a:srgbClr val="14BC32"/>
      </a:accent4>
      <a:accent5>
        <a:srgbClr val="45BA21"/>
      </a:accent5>
      <a:accent6>
        <a:srgbClr val="7BB213"/>
      </a:accent6>
      <a:hlink>
        <a:srgbClr val="B7713D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288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Calisto MT</vt:lpstr>
      <vt:lpstr>Univers Condensed</vt:lpstr>
      <vt:lpstr>ChronicleVTI</vt:lpstr>
      <vt:lpstr>pronunciation in swedish</vt:lpstr>
      <vt:lpstr>Vowels</vt:lpstr>
      <vt:lpstr>Pronouncing vowels</vt:lpstr>
      <vt:lpstr>Vowels - Ä</vt:lpstr>
      <vt:lpstr>Consonants</vt:lpstr>
      <vt:lpstr>Pronounciation -K- and SK-</vt:lpstr>
      <vt:lpstr>Pronuntiation -SJ-</vt:lpstr>
      <vt:lpstr>Pronouncing G</vt:lpstr>
      <vt:lpstr>Pronouncing DJ-, HJ-, LJ- and GJ-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Swedish pronunciation</dc:title>
  <dc:creator>Mikkonen Piritta</dc:creator>
  <cp:lastModifiedBy>Fröjdman Isabella</cp:lastModifiedBy>
  <cp:revision>15</cp:revision>
  <dcterms:created xsi:type="dcterms:W3CDTF">2021-02-17T13:46:34Z</dcterms:created>
  <dcterms:modified xsi:type="dcterms:W3CDTF">2023-09-07T16:08:53Z</dcterms:modified>
</cp:coreProperties>
</file>