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7" r:id="rId2"/>
    <p:sldId id="258" r:id="rId3"/>
    <p:sldId id="260" r:id="rId4"/>
    <p:sldId id="334" r:id="rId5"/>
    <p:sldId id="335" r:id="rId6"/>
    <p:sldId id="307" r:id="rId7"/>
    <p:sldId id="349" r:id="rId8"/>
    <p:sldId id="350" r:id="rId9"/>
    <p:sldId id="336" r:id="rId10"/>
    <p:sldId id="261" r:id="rId11"/>
    <p:sldId id="290" r:id="rId12"/>
    <p:sldId id="351" r:id="rId13"/>
    <p:sldId id="337" r:id="rId14"/>
    <p:sldId id="338" r:id="rId15"/>
    <p:sldId id="308" r:id="rId16"/>
    <p:sldId id="339" r:id="rId17"/>
    <p:sldId id="352" r:id="rId18"/>
    <p:sldId id="340" r:id="rId19"/>
    <p:sldId id="309" r:id="rId20"/>
    <p:sldId id="341" r:id="rId21"/>
    <p:sldId id="288" r:id="rId22"/>
    <p:sldId id="292" r:id="rId23"/>
    <p:sldId id="343" r:id="rId24"/>
    <p:sldId id="342" r:id="rId25"/>
    <p:sldId id="311" r:id="rId26"/>
    <p:sldId id="312" r:id="rId27"/>
    <p:sldId id="314" r:id="rId28"/>
    <p:sldId id="315" r:id="rId29"/>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260"/>
            <p14:sldId id="334"/>
            <p14:sldId id="335"/>
            <p14:sldId id="307"/>
            <p14:sldId id="349"/>
            <p14:sldId id="350"/>
            <p14:sldId id="336"/>
            <p14:sldId id="261"/>
            <p14:sldId id="290"/>
            <p14:sldId id="351"/>
            <p14:sldId id="337"/>
            <p14:sldId id="338"/>
            <p14:sldId id="308"/>
            <p14:sldId id="339"/>
            <p14:sldId id="352"/>
            <p14:sldId id="340"/>
            <p14:sldId id="309"/>
            <p14:sldId id="341"/>
            <p14:sldId id="288"/>
            <p14:sldId id="292"/>
            <p14:sldId id="343"/>
            <p14:sldId id="342"/>
            <p14:sldId id="311"/>
            <p14:sldId id="312"/>
            <p14:sldId id="314"/>
            <p14:sldId id="3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3" autoAdjust="0"/>
    <p:restoredTop sz="80094" autoAdjust="0"/>
  </p:normalViewPr>
  <p:slideViewPr>
    <p:cSldViewPr snapToGrid="0" snapToObjects="1">
      <p:cViewPr varScale="1">
        <p:scale>
          <a:sx n="104" d="100"/>
          <a:sy n="104" d="100"/>
        </p:scale>
        <p:origin x="641" y="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1/20/2022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1/20/2022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591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31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19</a:t>
            </a:fld>
            <a:endParaRPr lang="en-US"/>
          </a:p>
        </p:txBody>
      </p:sp>
    </p:spTree>
    <p:extLst>
      <p:ext uri="{BB962C8B-B14F-4D97-AF65-F5344CB8AC3E}">
        <p14:creationId xmlns:p14="http://schemas.microsoft.com/office/powerpoint/2010/main" val="54274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21</a:t>
            </a:fld>
            <a:endParaRPr lang="en-US"/>
          </a:p>
        </p:txBody>
      </p:sp>
    </p:spTree>
    <p:extLst>
      <p:ext uri="{BB962C8B-B14F-4D97-AF65-F5344CB8AC3E}">
        <p14:creationId xmlns:p14="http://schemas.microsoft.com/office/powerpoint/2010/main" val="32879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37164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271788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04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gif"/></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jpg"/></Relationships>
</file>

<file path=ppt/slides/_rels/slide2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0.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489311" y="4702779"/>
            <a:ext cx="2561492"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4: Mass and Energy Analysis of Control Volumes</a:t>
            </a:r>
            <a:endParaRPr lang="fi-FI" dirty="0"/>
          </a:p>
        </p:txBody>
      </p:sp>
      <p:pic>
        <p:nvPicPr>
          <p:cNvPr id="4" name="How Jet Engines Work">
            <a:hlinkClick r:id="" action="ppaction://media"/>
            <a:extLst>
              <a:ext uri="{FF2B5EF4-FFF2-40B4-BE49-F238E27FC236}">
                <a16:creationId xmlns:a16="http://schemas.microsoft.com/office/drawing/2014/main" id="{8034005A-E6C0-4CD2-ADF7-4D25A1B2D2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0802" y="2737069"/>
            <a:ext cx="5093198" cy="2864924"/>
          </a:xfrm>
          <a:prstGeom prst="rect">
            <a:avLst/>
          </a:prstGeom>
        </p:spPr>
      </p:pic>
    </p:spTree>
    <p:extLst>
      <p:ext uri="{BB962C8B-B14F-4D97-AF65-F5344CB8AC3E}">
        <p14:creationId xmlns:p14="http://schemas.microsoft.com/office/powerpoint/2010/main" val="14403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9565"/>
            <a:ext cx="8867207" cy="1077218"/>
          </a:xfrm>
          <a:prstGeom prst="rect">
            <a:avLst/>
          </a:prstGeom>
        </p:spPr>
        <p:txBody>
          <a:bodyPr wrap="square">
            <a:spAutoFit/>
          </a:bodyPr>
          <a:lstStyle/>
          <a:p>
            <a:r>
              <a:rPr lang="en-US" sz="3200" b="1" dirty="0"/>
              <a:t>One-Dimensional Flow Form of the Control Volume Energy Rate Balance</a:t>
            </a:r>
            <a:endParaRPr lang="fi-FI" sz="3200" b="1" dirty="0"/>
          </a:p>
        </p:txBody>
      </p:sp>
      <p:sp>
        <p:nvSpPr>
          <p:cNvPr id="13" name="TextBox 12">
            <a:extLst>
              <a:ext uri="{FF2B5EF4-FFF2-40B4-BE49-F238E27FC236}">
                <a16:creationId xmlns:a16="http://schemas.microsoft.com/office/drawing/2014/main" id="{5B74F3C6-B3E7-486E-ACFE-BB52BB7C8BF2}"/>
              </a:ext>
            </a:extLst>
          </p:cNvPr>
          <p:cNvSpPr txBox="1"/>
          <p:nvPr/>
        </p:nvSpPr>
        <p:spPr>
          <a:xfrm>
            <a:off x="276793" y="1485028"/>
            <a:ext cx="1878841" cy="300082"/>
          </a:xfrm>
          <a:prstGeom prst="rect">
            <a:avLst/>
          </a:prstGeom>
          <a:solidFill>
            <a:srgbClr val="00FF00"/>
          </a:solidFill>
        </p:spPr>
        <p:txBody>
          <a:bodyPr wrap="square">
            <a:spAutoFit/>
          </a:bodyPr>
          <a:lstStyle/>
          <a:p>
            <a:r>
              <a:rPr lang="en-US" dirty="0"/>
              <a:t>energy rate balance</a:t>
            </a:r>
          </a:p>
        </p:txBody>
      </p:sp>
      <p:pic>
        <p:nvPicPr>
          <p:cNvPr id="5" name="Picture 4">
            <a:extLst>
              <a:ext uri="{FF2B5EF4-FFF2-40B4-BE49-F238E27FC236}">
                <a16:creationId xmlns:a16="http://schemas.microsoft.com/office/drawing/2014/main" id="{EFD22833-CEC7-49A6-BCB8-AB83A8BC2BB3}"/>
              </a:ext>
            </a:extLst>
          </p:cNvPr>
          <p:cNvPicPr>
            <a:picLocks noChangeAspect="1"/>
          </p:cNvPicPr>
          <p:nvPr/>
        </p:nvPicPr>
        <p:blipFill>
          <a:blip r:embed="rId3"/>
          <a:stretch>
            <a:fillRect/>
          </a:stretch>
        </p:blipFill>
        <p:spPr>
          <a:xfrm>
            <a:off x="2717493" y="1417583"/>
            <a:ext cx="4262183" cy="484663"/>
          </a:xfrm>
          <a:prstGeom prst="rect">
            <a:avLst/>
          </a:prstGeom>
        </p:spPr>
      </p:pic>
      <p:sp>
        <p:nvSpPr>
          <p:cNvPr id="17" name="TextBox 16">
            <a:extLst>
              <a:ext uri="{FF2B5EF4-FFF2-40B4-BE49-F238E27FC236}">
                <a16:creationId xmlns:a16="http://schemas.microsoft.com/office/drawing/2014/main" id="{0B823FEC-A992-4465-9FD7-87D5B4F4E6A5}"/>
              </a:ext>
            </a:extLst>
          </p:cNvPr>
          <p:cNvSpPr txBox="1"/>
          <p:nvPr/>
        </p:nvSpPr>
        <p:spPr>
          <a:xfrm>
            <a:off x="276793" y="1987086"/>
            <a:ext cx="1878841" cy="715581"/>
          </a:xfrm>
          <a:prstGeom prst="rect">
            <a:avLst/>
          </a:prstGeom>
          <a:solidFill>
            <a:srgbClr val="00FF00"/>
          </a:solidFill>
        </p:spPr>
        <p:txBody>
          <a:bodyPr wrap="square">
            <a:spAutoFit/>
          </a:bodyPr>
          <a:lstStyle/>
          <a:p>
            <a:r>
              <a:rPr lang="en-US" dirty="0"/>
              <a:t>Integral Form of the Control Volume Energy Rate Balance</a:t>
            </a:r>
          </a:p>
        </p:txBody>
      </p:sp>
      <p:pic>
        <p:nvPicPr>
          <p:cNvPr id="9" name="Picture 8">
            <a:extLst>
              <a:ext uri="{FF2B5EF4-FFF2-40B4-BE49-F238E27FC236}">
                <a16:creationId xmlns:a16="http://schemas.microsoft.com/office/drawing/2014/main" id="{AC0C3833-CBE8-4ABC-84B3-613CD29CF65B}"/>
              </a:ext>
            </a:extLst>
          </p:cNvPr>
          <p:cNvPicPr>
            <a:picLocks noChangeAspect="1"/>
          </p:cNvPicPr>
          <p:nvPr/>
        </p:nvPicPr>
        <p:blipFill>
          <a:blip r:embed="rId4"/>
          <a:stretch>
            <a:fillRect/>
          </a:stretch>
        </p:blipFill>
        <p:spPr>
          <a:xfrm>
            <a:off x="3699262" y="2154901"/>
            <a:ext cx="3280414" cy="379950"/>
          </a:xfrm>
          <a:prstGeom prst="rect">
            <a:avLst/>
          </a:prstGeom>
        </p:spPr>
      </p:pic>
      <p:pic>
        <p:nvPicPr>
          <p:cNvPr id="11" name="Picture 10">
            <a:extLst>
              <a:ext uri="{FF2B5EF4-FFF2-40B4-BE49-F238E27FC236}">
                <a16:creationId xmlns:a16="http://schemas.microsoft.com/office/drawing/2014/main" id="{4A945723-CD56-4F22-AB23-87A984DA0F08}"/>
              </a:ext>
            </a:extLst>
          </p:cNvPr>
          <p:cNvPicPr>
            <a:picLocks noChangeAspect="1"/>
          </p:cNvPicPr>
          <p:nvPr/>
        </p:nvPicPr>
        <p:blipFill>
          <a:blip r:embed="rId5"/>
          <a:stretch>
            <a:fillRect/>
          </a:stretch>
        </p:blipFill>
        <p:spPr>
          <a:xfrm>
            <a:off x="3160496" y="2680416"/>
            <a:ext cx="3819180" cy="773931"/>
          </a:xfrm>
          <a:prstGeom prst="rect">
            <a:avLst/>
          </a:prstGeom>
        </p:spPr>
      </p:pic>
    </p:spTree>
    <p:extLst>
      <p:ext uri="{BB962C8B-B14F-4D97-AF65-F5344CB8AC3E}">
        <p14:creationId xmlns:p14="http://schemas.microsoft.com/office/powerpoint/2010/main" val="31393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1077218"/>
          </a:xfrm>
          <a:prstGeom prst="rect">
            <a:avLst/>
          </a:prstGeom>
        </p:spPr>
        <p:txBody>
          <a:bodyPr wrap="square">
            <a:spAutoFit/>
          </a:bodyPr>
          <a:lstStyle/>
          <a:p>
            <a:r>
              <a:rPr lang="en-US" sz="3200" b="1" dirty="0"/>
              <a:t>Steady-State Forms of the Mass and Energy Rate Balances</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1500162"/>
            <a:ext cx="2284686" cy="715581"/>
          </a:xfrm>
          <a:prstGeom prst="rect">
            <a:avLst/>
          </a:prstGeom>
          <a:solidFill>
            <a:srgbClr val="00FF00"/>
          </a:solidFill>
        </p:spPr>
        <p:txBody>
          <a:bodyPr wrap="square">
            <a:spAutoFit/>
          </a:bodyPr>
          <a:lstStyle/>
          <a:p>
            <a:r>
              <a:rPr lang="en-US" dirty="0"/>
              <a:t>Steady-State Forms of the Mass and Energy Rate Balances</a:t>
            </a:r>
          </a:p>
        </p:txBody>
      </p:sp>
      <p:sp>
        <p:nvSpPr>
          <p:cNvPr id="16" name="TextBox 15">
            <a:extLst>
              <a:ext uri="{FF2B5EF4-FFF2-40B4-BE49-F238E27FC236}">
                <a16:creationId xmlns:a16="http://schemas.microsoft.com/office/drawing/2014/main" id="{05E33F49-D62D-47FE-AE19-CA693F668E13}"/>
              </a:ext>
            </a:extLst>
          </p:cNvPr>
          <p:cNvSpPr txBox="1"/>
          <p:nvPr/>
        </p:nvSpPr>
        <p:spPr>
          <a:xfrm>
            <a:off x="197830" y="2557111"/>
            <a:ext cx="2284686" cy="507831"/>
          </a:xfrm>
          <a:prstGeom prst="rect">
            <a:avLst/>
          </a:prstGeom>
          <a:solidFill>
            <a:srgbClr val="00FF00"/>
          </a:solidFill>
        </p:spPr>
        <p:txBody>
          <a:bodyPr wrap="square">
            <a:spAutoFit/>
          </a:bodyPr>
          <a:lstStyle>
            <a:defPPr>
              <a:defRPr lang="en-US"/>
            </a:defPPr>
          </a:lstStyle>
          <a:p>
            <a:r>
              <a:rPr lang="en-US" dirty="0"/>
              <a:t>saturation temperature and pressure</a:t>
            </a:r>
          </a:p>
        </p:txBody>
      </p:sp>
      <p:sp>
        <p:nvSpPr>
          <p:cNvPr id="20" name="TextBox 19">
            <a:extLst>
              <a:ext uri="{FF2B5EF4-FFF2-40B4-BE49-F238E27FC236}">
                <a16:creationId xmlns:a16="http://schemas.microsoft.com/office/drawing/2014/main" id="{B01D47B1-67E8-4A83-A9BC-E3322411EA7A}"/>
              </a:ext>
            </a:extLst>
          </p:cNvPr>
          <p:cNvSpPr txBox="1"/>
          <p:nvPr/>
        </p:nvSpPr>
        <p:spPr>
          <a:xfrm>
            <a:off x="197830" y="4255496"/>
            <a:ext cx="2284686" cy="715581"/>
          </a:xfrm>
          <a:prstGeom prst="rect">
            <a:avLst/>
          </a:prstGeom>
          <a:solidFill>
            <a:srgbClr val="00FF00"/>
          </a:solidFill>
        </p:spPr>
        <p:txBody>
          <a:bodyPr wrap="square">
            <a:spAutoFit/>
          </a:bodyPr>
          <a:lstStyle/>
          <a:p>
            <a:r>
              <a:rPr lang="en-US" dirty="0"/>
              <a:t>one-inlet, one-exit control volumes at steady </a:t>
            </a:r>
          </a:p>
          <a:p>
            <a:r>
              <a:rPr lang="en-US" dirty="0"/>
              <a:t>state.</a:t>
            </a:r>
          </a:p>
        </p:txBody>
      </p:sp>
      <p:pic>
        <p:nvPicPr>
          <p:cNvPr id="3" name="Picture 2">
            <a:extLst>
              <a:ext uri="{FF2B5EF4-FFF2-40B4-BE49-F238E27FC236}">
                <a16:creationId xmlns:a16="http://schemas.microsoft.com/office/drawing/2014/main" id="{F1044011-E7AC-4BBC-BB1C-E67F35A8A916}"/>
              </a:ext>
            </a:extLst>
          </p:cNvPr>
          <p:cNvPicPr>
            <a:picLocks noChangeAspect="1"/>
          </p:cNvPicPr>
          <p:nvPr/>
        </p:nvPicPr>
        <p:blipFill>
          <a:blip r:embed="rId3"/>
          <a:stretch>
            <a:fillRect/>
          </a:stretch>
        </p:blipFill>
        <p:spPr>
          <a:xfrm>
            <a:off x="3925677" y="1597266"/>
            <a:ext cx="3110429" cy="532416"/>
          </a:xfrm>
          <a:prstGeom prst="rect">
            <a:avLst/>
          </a:prstGeom>
        </p:spPr>
      </p:pic>
      <p:pic>
        <p:nvPicPr>
          <p:cNvPr id="5" name="Picture 4">
            <a:extLst>
              <a:ext uri="{FF2B5EF4-FFF2-40B4-BE49-F238E27FC236}">
                <a16:creationId xmlns:a16="http://schemas.microsoft.com/office/drawing/2014/main" id="{C7975D49-BCEB-4C16-845E-0632F9112313}"/>
              </a:ext>
            </a:extLst>
          </p:cNvPr>
          <p:cNvPicPr>
            <a:picLocks noChangeAspect="1"/>
          </p:cNvPicPr>
          <p:nvPr/>
        </p:nvPicPr>
        <p:blipFill>
          <a:blip r:embed="rId4"/>
          <a:stretch>
            <a:fillRect/>
          </a:stretch>
        </p:blipFill>
        <p:spPr>
          <a:xfrm>
            <a:off x="2926814" y="2568749"/>
            <a:ext cx="4109292" cy="478752"/>
          </a:xfrm>
          <a:prstGeom prst="rect">
            <a:avLst/>
          </a:prstGeom>
        </p:spPr>
      </p:pic>
      <p:pic>
        <p:nvPicPr>
          <p:cNvPr id="9" name="Picture 8">
            <a:extLst>
              <a:ext uri="{FF2B5EF4-FFF2-40B4-BE49-F238E27FC236}">
                <a16:creationId xmlns:a16="http://schemas.microsoft.com/office/drawing/2014/main" id="{F00BABFF-3556-402B-94B5-63D12C9794F9}"/>
              </a:ext>
            </a:extLst>
          </p:cNvPr>
          <p:cNvPicPr>
            <a:picLocks noChangeAspect="1"/>
          </p:cNvPicPr>
          <p:nvPr/>
        </p:nvPicPr>
        <p:blipFill>
          <a:blip r:embed="rId5"/>
          <a:stretch>
            <a:fillRect/>
          </a:stretch>
        </p:blipFill>
        <p:spPr>
          <a:xfrm>
            <a:off x="3338111" y="3183512"/>
            <a:ext cx="3697995" cy="524040"/>
          </a:xfrm>
          <a:prstGeom prst="rect">
            <a:avLst/>
          </a:prstGeom>
        </p:spPr>
      </p:pic>
      <p:pic>
        <p:nvPicPr>
          <p:cNvPr id="4" name="Picture 3">
            <a:extLst>
              <a:ext uri="{FF2B5EF4-FFF2-40B4-BE49-F238E27FC236}">
                <a16:creationId xmlns:a16="http://schemas.microsoft.com/office/drawing/2014/main" id="{B3DE02C1-6664-4670-A495-BC78E70DB1A0}"/>
              </a:ext>
            </a:extLst>
          </p:cNvPr>
          <p:cNvPicPr>
            <a:picLocks noChangeAspect="1"/>
          </p:cNvPicPr>
          <p:nvPr/>
        </p:nvPicPr>
        <p:blipFill>
          <a:blip r:embed="rId6"/>
          <a:stretch>
            <a:fillRect/>
          </a:stretch>
        </p:blipFill>
        <p:spPr>
          <a:xfrm>
            <a:off x="2743199" y="3938023"/>
            <a:ext cx="4292907" cy="1271418"/>
          </a:xfrm>
          <a:prstGeom prst="rect">
            <a:avLst/>
          </a:prstGeom>
        </p:spPr>
      </p:pic>
    </p:spTree>
    <p:extLst>
      <p:ext uri="{BB962C8B-B14F-4D97-AF65-F5344CB8AC3E}">
        <p14:creationId xmlns:p14="http://schemas.microsoft.com/office/powerpoint/2010/main" val="31580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Nozzles and Diffusers</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276793" y="1044609"/>
            <a:ext cx="1082775" cy="300082"/>
          </a:xfrm>
          <a:prstGeom prst="rect">
            <a:avLst/>
          </a:prstGeom>
          <a:solidFill>
            <a:srgbClr val="00FF00"/>
          </a:solidFill>
        </p:spPr>
        <p:txBody>
          <a:bodyPr wrap="square">
            <a:spAutoFit/>
          </a:bodyPr>
          <a:lstStyle/>
          <a:p>
            <a:r>
              <a:rPr lang="en-US" dirty="0"/>
              <a:t>Nozzle</a:t>
            </a:r>
          </a:p>
        </p:txBody>
      </p:sp>
      <p:sp>
        <p:nvSpPr>
          <p:cNvPr id="16" name="TextBox 15">
            <a:extLst>
              <a:ext uri="{FF2B5EF4-FFF2-40B4-BE49-F238E27FC236}">
                <a16:creationId xmlns:a16="http://schemas.microsoft.com/office/drawing/2014/main" id="{05E33F49-D62D-47FE-AE19-CA693F668E13}"/>
              </a:ext>
            </a:extLst>
          </p:cNvPr>
          <p:cNvSpPr txBox="1"/>
          <p:nvPr/>
        </p:nvSpPr>
        <p:spPr>
          <a:xfrm>
            <a:off x="276793" y="1586276"/>
            <a:ext cx="1082775" cy="300082"/>
          </a:xfrm>
          <a:prstGeom prst="rect">
            <a:avLst/>
          </a:prstGeom>
          <a:solidFill>
            <a:srgbClr val="00FF00"/>
          </a:solidFill>
        </p:spPr>
        <p:txBody>
          <a:bodyPr wrap="square">
            <a:spAutoFit/>
          </a:bodyPr>
          <a:lstStyle>
            <a:defPPr>
              <a:defRPr lang="en-US"/>
            </a:defPPr>
          </a:lstStyle>
          <a:p>
            <a:r>
              <a:rPr lang="en-US" dirty="0"/>
              <a:t>Diffuser</a:t>
            </a:r>
          </a:p>
        </p:txBody>
      </p:sp>
      <p:sp>
        <p:nvSpPr>
          <p:cNvPr id="11" name="TextBox 10">
            <a:extLst>
              <a:ext uri="{FF2B5EF4-FFF2-40B4-BE49-F238E27FC236}">
                <a16:creationId xmlns:a16="http://schemas.microsoft.com/office/drawing/2014/main" id="{0B75B4C4-0937-4529-A0F1-CA9CEFA348E4}"/>
              </a:ext>
            </a:extLst>
          </p:cNvPr>
          <p:cNvSpPr txBox="1"/>
          <p:nvPr/>
        </p:nvSpPr>
        <p:spPr>
          <a:xfrm>
            <a:off x="1961148" y="940735"/>
            <a:ext cx="6906059" cy="507831"/>
          </a:xfrm>
          <a:prstGeom prst="rect">
            <a:avLst/>
          </a:prstGeom>
          <a:solidFill>
            <a:srgbClr val="00B0F0"/>
          </a:solidFill>
        </p:spPr>
        <p:txBody>
          <a:bodyPr wrap="square">
            <a:spAutoFit/>
          </a:bodyPr>
          <a:lstStyle/>
          <a:p>
            <a:r>
              <a:rPr lang="en-US" dirty="0"/>
              <a:t>A nozzle is a flow passage of varying cross-sectional area in which the velocity of a gas or liquid increases in the direction of flow. </a:t>
            </a:r>
          </a:p>
        </p:txBody>
      </p:sp>
      <p:sp>
        <p:nvSpPr>
          <p:cNvPr id="13" name="TextBox 12">
            <a:extLst>
              <a:ext uri="{FF2B5EF4-FFF2-40B4-BE49-F238E27FC236}">
                <a16:creationId xmlns:a16="http://schemas.microsoft.com/office/drawing/2014/main" id="{F45002B0-3DA8-4DE9-B03C-7CD42D47699D}"/>
              </a:ext>
            </a:extLst>
          </p:cNvPr>
          <p:cNvSpPr txBox="1"/>
          <p:nvPr/>
        </p:nvSpPr>
        <p:spPr>
          <a:xfrm>
            <a:off x="1961147" y="1560653"/>
            <a:ext cx="6906059" cy="300082"/>
          </a:xfrm>
          <a:prstGeom prst="rect">
            <a:avLst/>
          </a:prstGeom>
          <a:solidFill>
            <a:srgbClr val="FFC000"/>
          </a:solidFill>
        </p:spPr>
        <p:txBody>
          <a:bodyPr wrap="square">
            <a:spAutoFit/>
          </a:bodyPr>
          <a:lstStyle/>
          <a:p>
            <a:r>
              <a:rPr lang="en-US" dirty="0"/>
              <a:t>In a diffuser, the gas or liquid decelerates in the direction of flow. </a:t>
            </a:r>
          </a:p>
        </p:txBody>
      </p:sp>
      <p:pic>
        <p:nvPicPr>
          <p:cNvPr id="10" name="Picture 9">
            <a:extLst>
              <a:ext uri="{FF2B5EF4-FFF2-40B4-BE49-F238E27FC236}">
                <a16:creationId xmlns:a16="http://schemas.microsoft.com/office/drawing/2014/main" id="{5AFBB78A-E3E1-47CD-A4AD-D5AEAA46BEDD}"/>
              </a:ext>
            </a:extLst>
          </p:cNvPr>
          <p:cNvPicPr>
            <a:picLocks noChangeAspect="1"/>
          </p:cNvPicPr>
          <p:nvPr/>
        </p:nvPicPr>
        <p:blipFill>
          <a:blip r:embed="rId3"/>
          <a:stretch>
            <a:fillRect/>
          </a:stretch>
        </p:blipFill>
        <p:spPr>
          <a:xfrm>
            <a:off x="276793" y="2078508"/>
            <a:ext cx="3252537" cy="1164847"/>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E12FA10-356E-4A71-96A4-3934336D8F27}"/>
                  </a:ext>
                </a:extLst>
              </p:cNvPr>
              <p:cNvSpPr txBox="1"/>
              <p:nvPr/>
            </p:nvSpPr>
            <p:spPr>
              <a:xfrm>
                <a:off x="3797968" y="2078508"/>
                <a:ext cx="5069237" cy="1137684"/>
              </a:xfrm>
              <a:prstGeom prst="rect">
                <a:avLst/>
              </a:prstGeom>
              <a:solidFill>
                <a:srgbClr val="00FFFF"/>
              </a:solidFill>
            </p:spPr>
            <p:txBody>
              <a:bodyPr wrap="square">
                <a:spAutoFit/>
              </a:bodyPr>
              <a:lstStyle/>
              <a:p>
                <a:r>
                  <a:rPr lang="en-US" dirty="0"/>
                  <a:t>For a control volume enclosing a nozzle or diffuser, the only work is flow work at locations where mass enters and exits the control volume, so the term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𝑊</m:t>
                            </m:r>
                          </m:e>
                        </m:acc>
                      </m:e>
                      <m:sub>
                        <m:r>
                          <a:rPr lang="en-US" b="0" i="1" dirty="0" smtClean="0">
                            <a:latin typeface="Cambria Math" panose="02040503050406030204" pitchFamily="18" charset="0"/>
                          </a:rPr>
                          <m:t>𝑐𝑣</m:t>
                        </m:r>
                      </m:sub>
                    </m:sSub>
                  </m:oMath>
                </a14:m>
                <a:r>
                  <a:rPr lang="en-US" dirty="0"/>
                  <a:t> drops out of the energy rate balance. The change in potential energy from inlet to exit is negligible under most conditions. </a:t>
                </a:r>
              </a:p>
            </p:txBody>
          </p:sp>
        </mc:Choice>
        <mc:Fallback xmlns="">
          <p:sp>
            <p:nvSpPr>
              <p:cNvPr id="17" name="TextBox 16">
                <a:extLst>
                  <a:ext uri="{FF2B5EF4-FFF2-40B4-BE49-F238E27FC236}">
                    <a16:creationId xmlns:a16="http://schemas.microsoft.com/office/drawing/2014/main" id="{5E12FA10-356E-4A71-96A4-3934336D8F27}"/>
                  </a:ext>
                </a:extLst>
              </p:cNvPr>
              <p:cNvSpPr txBox="1">
                <a:spLocks noRot="1" noChangeAspect="1" noMove="1" noResize="1" noEditPoints="1" noAdjustHandles="1" noChangeArrowheads="1" noChangeShapeType="1" noTextEdit="1"/>
              </p:cNvSpPr>
              <p:nvPr/>
            </p:nvSpPr>
            <p:spPr>
              <a:xfrm>
                <a:off x="3797968" y="2078508"/>
                <a:ext cx="5069237" cy="1137684"/>
              </a:xfrm>
              <a:prstGeom prst="rect">
                <a:avLst/>
              </a:prstGeom>
              <a:blipFill>
                <a:blip r:embed="rId4"/>
                <a:stretch>
                  <a:fillRect l="-240" t="-1070" b="-4278"/>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3080888A-4629-45A3-9442-548D60593871}"/>
              </a:ext>
            </a:extLst>
          </p:cNvPr>
          <p:cNvPicPr>
            <a:picLocks noChangeAspect="1"/>
          </p:cNvPicPr>
          <p:nvPr/>
        </p:nvPicPr>
        <p:blipFill>
          <a:blip r:embed="rId5"/>
          <a:stretch>
            <a:fillRect/>
          </a:stretch>
        </p:blipFill>
        <p:spPr>
          <a:xfrm>
            <a:off x="4423543" y="3320002"/>
            <a:ext cx="4443664" cy="916732"/>
          </a:xfrm>
          <a:prstGeom prst="rect">
            <a:avLst/>
          </a:prstGeom>
        </p:spPr>
      </p:pic>
      <p:sp>
        <p:nvSpPr>
          <p:cNvPr id="21" name="TextBox 20">
            <a:extLst>
              <a:ext uri="{FF2B5EF4-FFF2-40B4-BE49-F238E27FC236}">
                <a16:creationId xmlns:a16="http://schemas.microsoft.com/office/drawing/2014/main" id="{D9AA2199-D982-4250-B7C7-8AF6B2FB4F59}"/>
              </a:ext>
            </a:extLst>
          </p:cNvPr>
          <p:cNvSpPr txBox="1"/>
          <p:nvPr/>
        </p:nvSpPr>
        <p:spPr>
          <a:xfrm>
            <a:off x="188494" y="4370309"/>
            <a:ext cx="1471864" cy="507831"/>
          </a:xfrm>
          <a:prstGeom prst="rect">
            <a:avLst/>
          </a:prstGeom>
          <a:solidFill>
            <a:srgbClr val="00FF00"/>
          </a:solidFill>
        </p:spPr>
        <p:txBody>
          <a:bodyPr wrap="square">
            <a:spAutoFit/>
          </a:bodyPr>
          <a:lstStyle/>
          <a:p>
            <a:r>
              <a:rPr lang="en-US" dirty="0"/>
              <a:t> Application to a Steam Nozzle</a:t>
            </a:r>
          </a:p>
        </p:txBody>
      </p:sp>
      <p:pic>
        <p:nvPicPr>
          <p:cNvPr id="23" name="Picture 22">
            <a:extLst>
              <a:ext uri="{FF2B5EF4-FFF2-40B4-BE49-F238E27FC236}">
                <a16:creationId xmlns:a16="http://schemas.microsoft.com/office/drawing/2014/main" id="{3C1AC88E-6056-411D-B2A1-9A9AEA346C85}"/>
              </a:ext>
            </a:extLst>
          </p:cNvPr>
          <p:cNvPicPr>
            <a:picLocks noChangeAspect="1"/>
          </p:cNvPicPr>
          <p:nvPr/>
        </p:nvPicPr>
        <p:blipFill>
          <a:blip r:embed="rId6"/>
          <a:stretch>
            <a:fillRect/>
          </a:stretch>
        </p:blipFill>
        <p:spPr>
          <a:xfrm>
            <a:off x="4046621" y="4236734"/>
            <a:ext cx="3914274" cy="1183862"/>
          </a:xfrm>
          <a:prstGeom prst="rect">
            <a:avLst/>
          </a:prstGeom>
        </p:spPr>
      </p:pic>
    </p:spTree>
    <p:extLst>
      <p:ext uri="{BB962C8B-B14F-4D97-AF65-F5344CB8AC3E}">
        <p14:creationId xmlns:p14="http://schemas.microsoft.com/office/powerpoint/2010/main" val="3790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1" grpId="0" animBg="1"/>
      <p:bldP spid="13" grpId="0" animBg="1"/>
      <p:bldP spid="17"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658DD-60A6-45A2-8B33-C206AEC5F0B6}"/>
              </a:ext>
            </a:extLst>
          </p:cNvPr>
          <p:cNvPicPr>
            <a:picLocks noChangeAspect="1"/>
          </p:cNvPicPr>
          <p:nvPr/>
        </p:nvPicPr>
        <p:blipFill>
          <a:blip r:embed="rId3"/>
          <a:stretch>
            <a:fillRect/>
          </a:stretch>
        </p:blipFill>
        <p:spPr>
          <a:xfrm>
            <a:off x="0" y="0"/>
            <a:ext cx="4572001" cy="1527972"/>
          </a:xfrm>
          <a:prstGeom prst="rect">
            <a:avLst/>
          </a:prstGeom>
        </p:spPr>
      </p:pic>
      <p:pic>
        <p:nvPicPr>
          <p:cNvPr id="6" name="Picture 5">
            <a:extLst>
              <a:ext uri="{FF2B5EF4-FFF2-40B4-BE49-F238E27FC236}">
                <a16:creationId xmlns:a16="http://schemas.microsoft.com/office/drawing/2014/main" id="{573125D8-F9FB-4299-9FA8-4A6901BE7981}"/>
              </a:ext>
            </a:extLst>
          </p:cNvPr>
          <p:cNvPicPr>
            <a:picLocks noChangeAspect="1"/>
          </p:cNvPicPr>
          <p:nvPr/>
        </p:nvPicPr>
        <p:blipFill rotWithShape="1">
          <a:blip r:embed="rId4"/>
          <a:srcRect b="26285"/>
          <a:stretch/>
        </p:blipFill>
        <p:spPr>
          <a:xfrm>
            <a:off x="0" y="1495927"/>
            <a:ext cx="4572000" cy="3284452"/>
          </a:xfrm>
          <a:prstGeom prst="rect">
            <a:avLst/>
          </a:prstGeom>
        </p:spPr>
      </p:pic>
      <p:pic>
        <p:nvPicPr>
          <p:cNvPr id="9" name="Picture 8">
            <a:extLst>
              <a:ext uri="{FF2B5EF4-FFF2-40B4-BE49-F238E27FC236}">
                <a16:creationId xmlns:a16="http://schemas.microsoft.com/office/drawing/2014/main" id="{4131D687-C920-420D-A3FC-CB8B37DC7C4B}"/>
              </a:ext>
            </a:extLst>
          </p:cNvPr>
          <p:cNvPicPr>
            <a:picLocks noChangeAspect="1"/>
          </p:cNvPicPr>
          <p:nvPr/>
        </p:nvPicPr>
        <p:blipFill>
          <a:blip r:embed="rId5"/>
          <a:stretch>
            <a:fillRect/>
          </a:stretch>
        </p:blipFill>
        <p:spPr>
          <a:xfrm>
            <a:off x="4572000" y="1369595"/>
            <a:ext cx="4571999" cy="2532733"/>
          </a:xfrm>
          <a:prstGeom prst="rect">
            <a:avLst/>
          </a:prstGeom>
        </p:spPr>
      </p:pic>
      <p:pic>
        <p:nvPicPr>
          <p:cNvPr id="13" name="Picture 12">
            <a:extLst>
              <a:ext uri="{FF2B5EF4-FFF2-40B4-BE49-F238E27FC236}">
                <a16:creationId xmlns:a16="http://schemas.microsoft.com/office/drawing/2014/main" id="{A1F90D02-FBEA-462E-85C3-DEB8864CD22D}"/>
              </a:ext>
            </a:extLst>
          </p:cNvPr>
          <p:cNvPicPr>
            <a:picLocks noChangeAspect="1"/>
          </p:cNvPicPr>
          <p:nvPr/>
        </p:nvPicPr>
        <p:blipFill rotWithShape="1">
          <a:blip r:embed="rId4"/>
          <a:srcRect t="73631"/>
          <a:stretch/>
        </p:blipFill>
        <p:spPr>
          <a:xfrm>
            <a:off x="4572000" y="112294"/>
            <a:ext cx="4572000" cy="1174915"/>
          </a:xfrm>
          <a:prstGeom prst="rect">
            <a:avLst/>
          </a:prstGeom>
        </p:spPr>
      </p:pic>
    </p:spTree>
    <p:extLst>
      <p:ext uri="{BB962C8B-B14F-4D97-AF65-F5344CB8AC3E}">
        <p14:creationId xmlns:p14="http://schemas.microsoft.com/office/powerpoint/2010/main" val="1228780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584775"/>
          </a:xfrm>
          <a:prstGeom prst="rect">
            <a:avLst/>
          </a:prstGeom>
        </p:spPr>
        <p:txBody>
          <a:bodyPr wrap="square">
            <a:spAutoFit/>
          </a:bodyPr>
          <a:lstStyle/>
          <a:p>
            <a:r>
              <a:rPr lang="en-US" sz="3200" b="1" dirty="0"/>
              <a:t>Turbines</a:t>
            </a:r>
            <a:endParaRPr lang="fi-FI" sz="3200" b="1" dirty="0"/>
          </a:p>
        </p:txBody>
      </p:sp>
      <p:sp>
        <p:nvSpPr>
          <p:cNvPr id="12" name="TextBox 11">
            <a:extLst>
              <a:ext uri="{FF2B5EF4-FFF2-40B4-BE49-F238E27FC236}">
                <a16:creationId xmlns:a16="http://schemas.microsoft.com/office/drawing/2014/main" id="{01B99465-E210-4711-B8A9-4F88FE088F40}"/>
              </a:ext>
            </a:extLst>
          </p:cNvPr>
          <p:cNvSpPr txBox="1"/>
          <p:nvPr/>
        </p:nvSpPr>
        <p:spPr>
          <a:xfrm>
            <a:off x="197830" y="970513"/>
            <a:ext cx="1524290" cy="300082"/>
          </a:xfrm>
          <a:prstGeom prst="rect">
            <a:avLst/>
          </a:prstGeom>
          <a:solidFill>
            <a:srgbClr val="00FF00"/>
          </a:solidFill>
        </p:spPr>
        <p:txBody>
          <a:bodyPr wrap="square">
            <a:spAutoFit/>
          </a:bodyPr>
          <a:lstStyle/>
          <a:p>
            <a:r>
              <a:rPr lang="en-US" dirty="0"/>
              <a:t>Turbine</a:t>
            </a:r>
          </a:p>
        </p:txBody>
      </p:sp>
      <p:sp>
        <p:nvSpPr>
          <p:cNvPr id="14" name="TextBox 13">
            <a:extLst>
              <a:ext uri="{FF2B5EF4-FFF2-40B4-BE49-F238E27FC236}">
                <a16:creationId xmlns:a16="http://schemas.microsoft.com/office/drawing/2014/main" id="{8422035C-A7B5-4E59-994A-4EBF822164B2}"/>
              </a:ext>
            </a:extLst>
          </p:cNvPr>
          <p:cNvSpPr txBox="1"/>
          <p:nvPr/>
        </p:nvSpPr>
        <p:spPr>
          <a:xfrm>
            <a:off x="2050698" y="867299"/>
            <a:ext cx="6472686" cy="507831"/>
          </a:xfrm>
          <a:prstGeom prst="rect">
            <a:avLst/>
          </a:prstGeom>
          <a:solidFill>
            <a:srgbClr val="00FFFF"/>
          </a:solidFill>
        </p:spPr>
        <p:txBody>
          <a:bodyPr wrap="square">
            <a:spAutoFit/>
          </a:bodyPr>
          <a:lstStyle/>
          <a:p>
            <a:r>
              <a:rPr lang="en-US" dirty="0"/>
              <a:t>A turbine is a device in which power is developed as a result of a gas or liquid passing through a set of blades attached to a shaft free to rotate. </a:t>
            </a:r>
          </a:p>
        </p:txBody>
      </p:sp>
      <p:pic>
        <p:nvPicPr>
          <p:cNvPr id="3" name="Picture 2">
            <a:extLst>
              <a:ext uri="{FF2B5EF4-FFF2-40B4-BE49-F238E27FC236}">
                <a16:creationId xmlns:a16="http://schemas.microsoft.com/office/drawing/2014/main" id="{F2E89274-0DD6-4206-9AC1-BFEB30352816}"/>
              </a:ext>
            </a:extLst>
          </p:cNvPr>
          <p:cNvPicPr>
            <a:picLocks noChangeAspect="1"/>
          </p:cNvPicPr>
          <p:nvPr/>
        </p:nvPicPr>
        <p:blipFill>
          <a:blip r:embed="rId3"/>
          <a:stretch>
            <a:fillRect/>
          </a:stretch>
        </p:blipFill>
        <p:spPr>
          <a:xfrm>
            <a:off x="4893286" y="1402179"/>
            <a:ext cx="3232040" cy="3275052"/>
          </a:xfrm>
          <a:prstGeom prst="rect">
            <a:avLst/>
          </a:prstGeom>
        </p:spPr>
      </p:pic>
      <p:pic>
        <p:nvPicPr>
          <p:cNvPr id="6" name="Picture 5" descr="Diagram&#10;&#10;Description automatically generated">
            <a:extLst>
              <a:ext uri="{FF2B5EF4-FFF2-40B4-BE49-F238E27FC236}">
                <a16:creationId xmlns:a16="http://schemas.microsoft.com/office/drawing/2014/main" id="{42D11274-9047-47BB-A2D4-8C3564294D37}"/>
              </a:ext>
            </a:extLst>
          </p:cNvPr>
          <p:cNvPicPr>
            <a:picLocks noChangeAspect="1"/>
          </p:cNvPicPr>
          <p:nvPr/>
        </p:nvPicPr>
        <p:blipFill>
          <a:blip r:embed="rId4"/>
          <a:stretch>
            <a:fillRect/>
          </a:stretch>
        </p:blipFill>
        <p:spPr>
          <a:xfrm>
            <a:off x="162269" y="1426723"/>
            <a:ext cx="4634764" cy="3196389"/>
          </a:xfrm>
          <a:prstGeom prst="rect">
            <a:avLst/>
          </a:prstGeom>
        </p:spPr>
      </p:pic>
      <p:pic>
        <p:nvPicPr>
          <p:cNvPr id="9" name="Picture 8">
            <a:extLst>
              <a:ext uri="{FF2B5EF4-FFF2-40B4-BE49-F238E27FC236}">
                <a16:creationId xmlns:a16="http://schemas.microsoft.com/office/drawing/2014/main" id="{F0827CBD-CAE4-4AA1-96DC-6CED66292C1C}"/>
              </a:ext>
            </a:extLst>
          </p:cNvPr>
          <p:cNvPicPr>
            <a:picLocks noChangeAspect="1"/>
          </p:cNvPicPr>
          <p:nvPr/>
        </p:nvPicPr>
        <p:blipFill>
          <a:blip r:embed="rId5"/>
          <a:stretch>
            <a:fillRect/>
          </a:stretch>
        </p:blipFill>
        <p:spPr>
          <a:xfrm>
            <a:off x="2273968" y="4918945"/>
            <a:ext cx="4046621" cy="620374"/>
          </a:xfrm>
          <a:prstGeom prst="rect">
            <a:avLst/>
          </a:prstGeom>
        </p:spPr>
      </p:pic>
      <p:pic>
        <p:nvPicPr>
          <p:cNvPr id="11" name="Picture 10">
            <a:extLst>
              <a:ext uri="{FF2B5EF4-FFF2-40B4-BE49-F238E27FC236}">
                <a16:creationId xmlns:a16="http://schemas.microsoft.com/office/drawing/2014/main" id="{82E25125-5493-47AB-AB27-FB518EF08611}"/>
              </a:ext>
            </a:extLst>
          </p:cNvPr>
          <p:cNvPicPr>
            <a:picLocks noChangeAspect="1"/>
          </p:cNvPicPr>
          <p:nvPr/>
        </p:nvPicPr>
        <p:blipFill>
          <a:blip r:embed="rId6"/>
          <a:stretch>
            <a:fillRect/>
          </a:stretch>
        </p:blipFill>
        <p:spPr>
          <a:xfrm>
            <a:off x="6409323" y="5229132"/>
            <a:ext cx="2650457" cy="304394"/>
          </a:xfrm>
          <a:prstGeom prst="rect">
            <a:avLst/>
          </a:prstGeom>
        </p:spPr>
      </p:pic>
    </p:spTree>
    <p:extLst>
      <p:ext uri="{BB962C8B-B14F-4D97-AF65-F5344CB8AC3E}">
        <p14:creationId xmlns:p14="http://schemas.microsoft.com/office/powerpoint/2010/main" val="32014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A44FA-FCEA-4664-9356-76CE1587776F}"/>
              </a:ext>
            </a:extLst>
          </p:cNvPr>
          <p:cNvPicPr>
            <a:picLocks noChangeAspect="1"/>
          </p:cNvPicPr>
          <p:nvPr/>
        </p:nvPicPr>
        <p:blipFill>
          <a:blip r:embed="rId3"/>
          <a:stretch>
            <a:fillRect/>
          </a:stretch>
        </p:blipFill>
        <p:spPr>
          <a:xfrm>
            <a:off x="1" y="0"/>
            <a:ext cx="4572000" cy="3062883"/>
          </a:xfrm>
          <a:prstGeom prst="rect">
            <a:avLst/>
          </a:prstGeom>
        </p:spPr>
      </p:pic>
      <p:pic>
        <p:nvPicPr>
          <p:cNvPr id="7" name="Picture 6">
            <a:extLst>
              <a:ext uri="{FF2B5EF4-FFF2-40B4-BE49-F238E27FC236}">
                <a16:creationId xmlns:a16="http://schemas.microsoft.com/office/drawing/2014/main" id="{9BA2E046-BE15-406A-84B1-2D540898059B}"/>
              </a:ext>
            </a:extLst>
          </p:cNvPr>
          <p:cNvPicPr>
            <a:picLocks noChangeAspect="1"/>
          </p:cNvPicPr>
          <p:nvPr/>
        </p:nvPicPr>
        <p:blipFill>
          <a:blip r:embed="rId4"/>
          <a:stretch>
            <a:fillRect/>
          </a:stretch>
        </p:blipFill>
        <p:spPr>
          <a:xfrm>
            <a:off x="0" y="3108394"/>
            <a:ext cx="4572001" cy="1303304"/>
          </a:xfrm>
          <a:prstGeom prst="rect">
            <a:avLst/>
          </a:prstGeom>
        </p:spPr>
      </p:pic>
      <p:pic>
        <p:nvPicPr>
          <p:cNvPr id="11" name="Picture 10">
            <a:extLst>
              <a:ext uri="{FF2B5EF4-FFF2-40B4-BE49-F238E27FC236}">
                <a16:creationId xmlns:a16="http://schemas.microsoft.com/office/drawing/2014/main" id="{1F67DC26-7CB1-4006-A686-B1BD10B8AFCE}"/>
              </a:ext>
            </a:extLst>
          </p:cNvPr>
          <p:cNvPicPr>
            <a:picLocks noChangeAspect="1"/>
          </p:cNvPicPr>
          <p:nvPr/>
        </p:nvPicPr>
        <p:blipFill>
          <a:blip r:embed="rId5"/>
          <a:stretch>
            <a:fillRect/>
          </a:stretch>
        </p:blipFill>
        <p:spPr>
          <a:xfrm>
            <a:off x="4572001" y="100264"/>
            <a:ext cx="4571998" cy="4304748"/>
          </a:xfrm>
          <a:prstGeom prst="rect">
            <a:avLst/>
          </a:prstGeom>
        </p:spPr>
      </p:pic>
    </p:spTree>
    <p:extLst>
      <p:ext uri="{BB962C8B-B14F-4D97-AF65-F5344CB8AC3E}">
        <p14:creationId xmlns:p14="http://schemas.microsoft.com/office/powerpoint/2010/main" val="385959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49975"/>
            <a:ext cx="8478587" cy="584775"/>
          </a:xfrm>
          <a:prstGeom prst="rect">
            <a:avLst/>
          </a:prstGeom>
        </p:spPr>
        <p:txBody>
          <a:bodyPr wrap="square">
            <a:spAutoFit/>
          </a:bodyPr>
          <a:lstStyle/>
          <a:p>
            <a:r>
              <a:rPr lang="en-US" sz="3200" b="1" dirty="0"/>
              <a:t>Compressors and Pumps</a:t>
            </a:r>
            <a:endParaRPr lang="fi-FI" sz="3200" b="1" dirty="0"/>
          </a:p>
        </p:txBody>
      </p:sp>
      <p:sp>
        <p:nvSpPr>
          <p:cNvPr id="6" name="TextBox 5">
            <a:extLst>
              <a:ext uri="{FF2B5EF4-FFF2-40B4-BE49-F238E27FC236}">
                <a16:creationId xmlns:a16="http://schemas.microsoft.com/office/drawing/2014/main" id="{3BEAC689-F5E1-47E3-B1EC-D2CF7D95E5E8}"/>
              </a:ext>
            </a:extLst>
          </p:cNvPr>
          <p:cNvSpPr txBox="1"/>
          <p:nvPr/>
        </p:nvSpPr>
        <p:spPr>
          <a:xfrm>
            <a:off x="144083" y="1100552"/>
            <a:ext cx="1419805" cy="507831"/>
          </a:xfrm>
          <a:prstGeom prst="rect">
            <a:avLst/>
          </a:prstGeom>
          <a:solidFill>
            <a:srgbClr val="00FF00"/>
          </a:solidFill>
        </p:spPr>
        <p:txBody>
          <a:bodyPr wrap="square">
            <a:spAutoFit/>
          </a:bodyPr>
          <a:lstStyle/>
          <a:p>
            <a:r>
              <a:rPr lang="en-US" dirty="0"/>
              <a:t>Compressors and pumps</a:t>
            </a:r>
          </a:p>
        </p:txBody>
      </p:sp>
      <p:sp>
        <p:nvSpPr>
          <p:cNvPr id="10" name="TextBox 9">
            <a:extLst>
              <a:ext uri="{FF2B5EF4-FFF2-40B4-BE49-F238E27FC236}">
                <a16:creationId xmlns:a16="http://schemas.microsoft.com/office/drawing/2014/main" id="{6F617B10-13D5-40C9-A35B-19C351F00007}"/>
              </a:ext>
            </a:extLst>
          </p:cNvPr>
          <p:cNvSpPr txBox="1"/>
          <p:nvPr/>
        </p:nvSpPr>
        <p:spPr>
          <a:xfrm>
            <a:off x="1848998" y="760456"/>
            <a:ext cx="5911370" cy="1131079"/>
          </a:xfrm>
          <a:prstGeom prst="rect">
            <a:avLst/>
          </a:prstGeom>
          <a:solidFill>
            <a:srgbClr val="00B0F0"/>
          </a:solidFill>
        </p:spPr>
        <p:txBody>
          <a:bodyPr wrap="square">
            <a:spAutoFit/>
          </a:bodyPr>
          <a:lstStyle/>
          <a:p>
            <a:pPr algn="just"/>
            <a:r>
              <a:rPr lang="en-US" dirty="0"/>
              <a:t>Compressors and pumps are devices in which work is done on the substance flowing through them in order to change the state of the substance, typically to increase the pressure and/or elevation. The term compressor is used when the substance is a gas (vapor) and the term pump is used when the substance is a liquid.</a:t>
            </a:r>
          </a:p>
        </p:txBody>
      </p:sp>
      <p:pic>
        <p:nvPicPr>
          <p:cNvPr id="4" name="Picture 3">
            <a:extLst>
              <a:ext uri="{FF2B5EF4-FFF2-40B4-BE49-F238E27FC236}">
                <a16:creationId xmlns:a16="http://schemas.microsoft.com/office/drawing/2014/main" id="{FD17E811-6CE8-41F0-99AC-F3C8D28CB71D}"/>
              </a:ext>
            </a:extLst>
          </p:cNvPr>
          <p:cNvPicPr>
            <a:picLocks noChangeAspect="1"/>
          </p:cNvPicPr>
          <p:nvPr/>
        </p:nvPicPr>
        <p:blipFill>
          <a:blip r:embed="rId3"/>
          <a:stretch>
            <a:fillRect/>
          </a:stretch>
        </p:blipFill>
        <p:spPr>
          <a:xfrm>
            <a:off x="7710042" y="2"/>
            <a:ext cx="1433958" cy="5715000"/>
          </a:xfrm>
          <a:prstGeom prst="rect">
            <a:avLst/>
          </a:prstGeom>
        </p:spPr>
      </p:pic>
      <p:pic>
        <p:nvPicPr>
          <p:cNvPr id="7" name="Picture 6">
            <a:extLst>
              <a:ext uri="{FF2B5EF4-FFF2-40B4-BE49-F238E27FC236}">
                <a16:creationId xmlns:a16="http://schemas.microsoft.com/office/drawing/2014/main" id="{84C134BD-1988-448B-9053-F83FE828B1A2}"/>
              </a:ext>
            </a:extLst>
          </p:cNvPr>
          <p:cNvPicPr>
            <a:picLocks noChangeAspect="1"/>
          </p:cNvPicPr>
          <p:nvPr/>
        </p:nvPicPr>
        <p:blipFill>
          <a:blip r:embed="rId4"/>
          <a:stretch>
            <a:fillRect/>
          </a:stretch>
        </p:blipFill>
        <p:spPr>
          <a:xfrm>
            <a:off x="4196068" y="1914608"/>
            <a:ext cx="3513974" cy="381668"/>
          </a:xfrm>
          <a:prstGeom prst="rect">
            <a:avLst/>
          </a:prstGeom>
        </p:spPr>
      </p:pic>
      <p:pic>
        <p:nvPicPr>
          <p:cNvPr id="11" name="Picture 10">
            <a:extLst>
              <a:ext uri="{FF2B5EF4-FFF2-40B4-BE49-F238E27FC236}">
                <a16:creationId xmlns:a16="http://schemas.microsoft.com/office/drawing/2014/main" id="{D72120B2-B1A5-4442-B71A-A71AD6671D89}"/>
              </a:ext>
            </a:extLst>
          </p:cNvPr>
          <p:cNvPicPr>
            <a:picLocks noChangeAspect="1"/>
          </p:cNvPicPr>
          <p:nvPr/>
        </p:nvPicPr>
        <p:blipFill>
          <a:blip r:embed="rId5"/>
          <a:stretch>
            <a:fillRect/>
          </a:stretch>
        </p:blipFill>
        <p:spPr>
          <a:xfrm>
            <a:off x="4777596" y="2348737"/>
            <a:ext cx="2932446" cy="361876"/>
          </a:xfrm>
          <a:prstGeom prst="rect">
            <a:avLst/>
          </a:prstGeom>
        </p:spPr>
      </p:pic>
      <p:pic>
        <p:nvPicPr>
          <p:cNvPr id="9" name="Picture 8">
            <a:extLst>
              <a:ext uri="{FF2B5EF4-FFF2-40B4-BE49-F238E27FC236}">
                <a16:creationId xmlns:a16="http://schemas.microsoft.com/office/drawing/2014/main" id="{C30A8034-3BB2-4325-9A72-7928FE498F31}"/>
              </a:ext>
            </a:extLst>
          </p:cNvPr>
          <p:cNvPicPr>
            <a:picLocks noChangeAspect="1"/>
          </p:cNvPicPr>
          <p:nvPr/>
        </p:nvPicPr>
        <p:blipFill>
          <a:blip r:embed="rId6"/>
          <a:stretch>
            <a:fillRect/>
          </a:stretch>
        </p:blipFill>
        <p:spPr>
          <a:xfrm>
            <a:off x="144083" y="2798991"/>
            <a:ext cx="4032173" cy="2224647"/>
          </a:xfrm>
          <a:prstGeom prst="rect">
            <a:avLst/>
          </a:prstGeom>
        </p:spPr>
      </p:pic>
      <p:pic>
        <p:nvPicPr>
          <p:cNvPr id="12" name="Picture 11" descr="Diagram&#10;&#10;Description automatically generated">
            <a:extLst>
              <a:ext uri="{FF2B5EF4-FFF2-40B4-BE49-F238E27FC236}">
                <a16:creationId xmlns:a16="http://schemas.microsoft.com/office/drawing/2014/main" id="{40248874-B711-4635-9F1F-56AEC8F5C5A5}"/>
              </a:ext>
            </a:extLst>
          </p:cNvPr>
          <p:cNvPicPr>
            <a:picLocks noChangeAspect="1"/>
          </p:cNvPicPr>
          <p:nvPr/>
        </p:nvPicPr>
        <p:blipFill>
          <a:blip r:embed="rId7"/>
          <a:stretch>
            <a:fillRect/>
          </a:stretch>
        </p:blipFill>
        <p:spPr>
          <a:xfrm>
            <a:off x="4265368" y="2798991"/>
            <a:ext cx="2706216" cy="2181887"/>
          </a:xfrm>
          <a:prstGeom prst="rect">
            <a:avLst/>
          </a:prstGeom>
        </p:spPr>
      </p:pic>
    </p:spTree>
    <p:extLst>
      <p:ext uri="{BB962C8B-B14F-4D97-AF65-F5344CB8AC3E}">
        <p14:creationId xmlns:p14="http://schemas.microsoft.com/office/powerpoint/2010/main" val="76378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388559-B483-4DDF-9206-1ED24B9C26CC}"/>
              </a:ext>
            </a:extLst>
          </p:cNvPr>
          <p:cNvPicPr>
            <a:picLocks noChangeAspect="1"/>
          </p:cNvPicPr>
          <p:nvPr/>
        </p:nvPicPr>
        <p:blipFill>
          <a:blip r:embed="rId2"/>
          <a:stretch>
            <a:fillRect/>
          </a:stretch>
        </p:blipFill>
        <p:spPr>
          <a:xfrm>
            <a:off x="1" y="0"/>
            <a:ext cx="4572000" cy="919419"/>
          </a:xfrm>
          <a:prstGeom prst="rect">
            <a:avLst/>
          </a:prstGeom>
        </p:spPr>
      </p:pic>
      <p:pic>
        <p:nvPicPr>
          <p:cNvPr id="9" name="Picture 8">
            <a:extLst>
              <a:ext uri="{FF2B5EF4-FFF2-40B4-BE49-F238E27FC236}">
                <a16:creationId xmlns:a16="http://schemas.microsoft.com/office/drawing/2014/main" id="{EEB98AAD-CEEC-40E0-B6F3-4CA959437871}"/>
              </a:ext>
            </a:extLst>
          </p:cNvPr>
          <p:cNvPicPr>
            <a:picLocks noChangeAspect="1"/>
          </p:cNvPicPr>
          <p:nvPr/>
        </p:nvPicPr>
        <p:blipFill>
          <a:blip r:embed="rId3"/>
          <a:stretch>
            <a:fillRect/>
          </a:stretch>
        </p:blipFill>
        <p:spPr>
          <a:xfrm>
            <a:off x="0" y="958785"/>
            <a:ext cx="4572001" cy="2592780"/>
          </a:xfrm>
          <a:prstGeom prst="rect">
            <a:avLst/>
          </a:prstGeom>
        </p:spPr>
      </p:pic>
      <p:pic>
        <p:nvPicPr>
          <p:cNvPr id="11" name="Picture 10">
            <a:extLst>
              <a:ext uri="{FF2B5EF4-FFF2-40B4-BE49-F238E27FC236}">
                <a16:creationId xmlns:a16="http://schemas.microsoft.com/office/drawing/2014/main" id="{E4F785C6-40F9-47B1-8B4E-BEFA4FA16F0F}"/>
              </a:ext>
            </a:extLst>
          </p:cNvPr>
          <p:cNvPicPr>
            <a:picLocks noChangeAspect="1"/>
          </p:cNvPicPr>
          <p:nvPr/>
        </p:nvPicPr>
        <p:blipFill>
          <a:blip r:embed="rId4"/>
          <a:stretch>
            <a:fillRect/>
          </a:stretch>
        </p:blipFill>
        <p:spPr>
          <a:xfrm>
            <a:off x="0" y="3590931"/>
            <a:ext cx="4572000" cy="698675"/>
          </a:xfrm>
          <a:prstGeom prst="rect">
            <a:avLst/>
          </a:prstGeom>
        </p:spPr>
      </p:pic>
      <p:pic>
        <p:nvPicPr>
          <p:cNvPr id="13" name="Picture 12">
            <a:extLst>
              <a:ext uri="{FF2B5EF4-FFF2-40B4-BE49-F238E27FC236}">
                <a16:creationId xmlns:a16="http://schemas.microsoft.com/office/drawing/2014/main" id="{70513C9E-61AC-4417-9313-F5952D128396}"/>
              </a:ext>
            </a:extLst>
          </p:cNvPr>
          <p:cNvPicPr>
            <a:picLocks noChangeAspect="1"/>
          </p:cNvPicPr>
          <p:nvPr/>
        </p:nvPicPr>
        <p:blipFill>
          <a:blip r:embed="rId5"/>
          <a:stretch>
            <a:fillRect/>
          </a:stretch>
        </p:blipFill>
        <p:spPr>
          <a:xfrm>
            <a:off x="4572001" y="261191"/>
            <a:ext cx="4571999" cy="2704075"/>
          </a:xfrm>
          <a:prstGeom prst="rect">
            <a:avLst/>
          </a:prstGeom>
        </p:spPr>
      </p:pic>
    </p:spTree>
    <p:extLst>
      <p:ext uri="{BB962C8B-B14F-4D97-AF65-F5344CB8AC3E}">
        <p14:creationId xmlns:p14="http://schemas.microsoft.com/office/powerpoint/2010/main" val="187290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75681"/>
            <a:ext cx="8478587" cy="1077218"/>
          </a:xfrm>
          <a:prstGeom prst="rect">
            <a:avLst/>
          </a:prstGeom>
        </p:spPr>
        <p:txBody>
          <a:bodyPr wrap="square">
            <a:spAutoFit/>
          </a:bodyPr>
          <a:lstStyle/>
          <a:p>
            <a:r>
              <a:rPr lang="en-US" sz="3200" b="1" dirty="0"/>
              <a:t>Pumped-Hydro and Compressed-Air Energy Storage</a:t>
            </a:r>
            <a:endParaRPr lang="fi-FI" sz="3200" b="1" dirty="0"/>
          </a:p>
        </p:txBody>
      </p:sp>
      <p:sp>
        <p:nvSpPr>
          <p:cNvPr id="10" name="TextBox 9">
            <a:extLst>
              <a:ext uri="{FF2B5EF4-FFF2-40B4-BE49-F238E27FC236}">
                <a16:creationId xmlns:a16="http://schemas.microsoft.com/office/drawing/2014/main" id="{6F617B10-13D5-40C9-A35B-19C351F00007}"/>
              </a:ext>
            </a:extLst>
          </p:cNvPr>
          <p:cNvSpPr txBox="1"/>
          <p:nvPr/>
        </p:nvSpPr>
        <p:spPr>
          <a:xfrm>
            <a:off x="242371" y="1252899"/>
            <a:ext cx="8689279" cy="1338828"/>
          </a:xfrm>
          <a:prstGeom prst="rect">
            <a:avLst/>
          </a:prstGeom>
          <a:solidFill>
            <a:srgbClr val="00B0F0"/>
          </a:solidFill>
        </p:spPr>
        <p:txBody>
          <a:bodyPr wrap="square">
            <a:spAutoFit/>
          </a:bodyPr>
          <a:lstStyle/>
          <a:p>
            <a:pPr algn="just"/>
            <a:r>
              <a:rPr lang="en-US" dirty="0"/>
              <a:t>Owing to the dictates of supply and demand and other economic factors, the value of electricity varies with time. Both the cost to generate electricity and increasingly the price paid by consumers for electricity depend on whether the demand for it is on-peak or off-peak. The on-peak period is typically weekdays—for example, from </a:t>
            </a:r>
          </a:p>
          <a:p>
            <a:pPr algn="just"/>
            <a:r>
              <a:rPr lang="en-US" dirty="0"/>
              <a:t>8 a.m. to 8 p.m., while off-peak includes nighttime hours, weekends, and major holidays. Consumers can expect to pay more for on-peak electricity. Energy storage methods benefiting from variable electricity rates include thermal storage and pumped-hydro and compressed-air storage introduced in the following box.</a:t>
            </a:r>
          </a:p>
        </p:txBody>
      </p:sp>
      <p:pic>
        <p:nvPicPr>
          <p:cNvPr id="9" name="Picture 8">
            <a:extLst>
              <a:ext uri="{FF2B5EF4-FFF2-40B4-BE49-F238E27FC236}">
                <a16:creationId xmlns:a16="http://schemas.microsoft.com/office/drawing/2014/main" id="{B74FE7B9-9146-4539-B871-841AC922C6EA}"/>
              </a:ext>
            </a:extLst>
          </p:cNvPr>
          <p:cNvPicPr>
            <a:picLocks noChangeAspect="1"/>
          </p:cNvPicPr>
          <p:nvPr/>
        </p:nvPicPr>
        <p:blipFill>
          <a:blip r:embed="rId3"/>
          <a:stretch>
            <a:fillRect/>
          </a:stretch>
        </p:blipFill>
        <p:spPr>
          <a:xfrm>
            <a:off x="4685126" y="2816420"/>
            <a:ext cx="4426466" cy="2215401"/>
          </a:xfrm>
          <a:prstGeom prst="rect">
            <a:avLst/>
          </a:prstGeom>
        </p:spPr>
      </p:pic>
      <p:pic>
        <p:nvPicPr>
          <p:cNvPr id="12" name="Picture 11" descr="Diagram&#10;&#10;Description automatically generated">
            <a:extLst>
              <a:ext uri="{FF2B5EF4-FFF2-40B4-BE49-F238E27FC236}">
                <a16:creationId xmlns:a16="http://schemas.microsoft.com/office/drawing/2014/main" id="{A66AEFDA-FA65-46E8-872A-E0D3D010EEFD}"/>
              </a:ext>
            </a:extLst>
          </p:cNvPr>
          <p:cNvPicPr>
            <a:picLocks noChangeAspect="1"/>
          </p:cNvPicPr>
          <p:nvPr/>
        </p:nvPicPr>
        <p:blipFill>
          <a:blip r:embed="rId4"/>
          <a:stretch>
            <a:fillRect/>
          </a:stretch>
        </p:blipFill>
        <p:spPr>
          <a:xfrm>
            <a:off x="0" y="2659949"/>
            <a:ext cx="4733582" cy="2344730"/>
          </a:xfrm>
          <a:prstGeom prst="rect">
            <a:avLst/>
          </a:prstGeom>
        </p:spPr>
      </p:pic>
    </p:spTree>
    <p:extLst>
      <p:ext uri="{BB962C8B-B14F-4D97-AF65-F5344CB8AC3E}">
        <p14:creationId xmlns:p14="http://schemas.microsoft.com/office/powerpoint/2010/main" val="8997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Heat Exchangers</a:t>
            </a:r>
            <a:endParaRPr lang="fi-FI" sz="3200" dirty="0"/>
          </a:p>
        </p:txBody>
      </p:sp>
      <p:pic>
        <p:nvPicPr>
          <p:cNvPr id="6" name="Picture 5">
            <a:extLst>
              <a:ext uri="{FF2B5EF4-FFF2-40B4-BE49-F238E27FC236}">
                <a16:creationId xmlns:a16="http://schemas.microsoft.com/office/drawing/2014/main" id="{CD510EB4-F30D-47A2-8BB8-B342FDFFFA75}"/>
              </a:ext>
            </a:extLst>
          </p:cNvPr>
          <p:cNvPicPr>
            <a:picLocks noChangeAspect="1"/>
          </p:cNvPicPr>
          <p:nvPr/>
        </p:nvPicPr>
        <p:blipFill>
          <a:blip r:embed="rId3"/>
          <a:stretch>
            <a:fillRect/>
          </a:stretch>
        </p:blipFill>
        <p:spPr>
          <a:xfrm>
            <a:off x="5142798" y="1961462"/>
            <a:ext cx="3953463" cy="2911590"/>
          </a:xfrm>
          <a:prstGeom prst="rect">
            <a:avLst/>
          </a:prstGeom>
        </p:spPr>
      </p:pic>
      <p:sp>
        <p:nvSpPr>
          <p:cNvPr id="12" name="TextBox 11">
            <a:extLst>
              <a:ext uri="{FF2B5EF4-FFF2-40B4-BE49-F238E27FC236}">
                <a16:creationId xmlns:a16="http://schemas.microsoft.com/office/drawing/2014/main" id="{34E15E11-B4B5-40AF-BA7C-9EC5D47DCE95}"/>
              </a:ext>
            </a:extLst>
          </p:cNvPr>
          <p:cNvSpPr txBox="1"/>
          <p:nvPr/>
        </p:nvSpPr>
        <p:spPr>
          <a:xfrm>
            <a:off x="2322722" y="774847"/>
            <a:ext cx="6637663" cy="715581"/>
          </a:xfrm>
          <a:prstGeom prst="rect">
            <a:avLst/>
          </a:prstGeom>
          <a:solidFill>
            <a:srgbClr val="00FFFF"/>
          </a:solidFill>
        </p:spPr>
        <p:txBody>
          <a:bodyPr wrap="square">
            <a:spAutoFit/>
          </a:bodyPr>
          <a:lstStyle/>
          <a:p>
            <a:r>
              <a:rPr lang="en-US" dirty="0"/>
              <a:t>Heat exchangers have innumerable domestic and industrial applications, including use in home heating and cooling systems, automotive systems, electrical power generation, and chemical processing.</a:t>
            </a:r>
          </a:p>
        </p:txBody>
      </p:sp>
      <p:sp>
        <p:nvSpPr>
          <p:cNvPr id="14" name="TextBox 13">
            <a:extLst>
              <a:ext uri="{FF2B5EF4-FFF2-40B4-BE49-F238E27FC236}">
                <a16:creationId xmlns:a16="http://schemas.microsoft.com/office/drawing/2014/main" id="{9AE16CEA-DC58-46CB-A8D5-AD2ECD0268D8}"/>
              </a:ext>
            </a:extLst>
          </p:cNvPr>
          <p:cNvSpPr txBox="1"/>
          <p:nvPr/>
        </p:nvSpPr>
        <p:spPr>
          <a:xfrm>
            <a:off x="287363" y="978748"/>
            <a:ext cx="1607538" cy="307777"/>
          </a:xfrm>
          <a:prstGeom prst="rect">
            <a:avLst/>
          </a:prstGeom>
          <a:solidFill>
            <a:srgbClr val="00FF00"/>
          </a:solidFill>
        </p:spPr>
        <p:txBody>
          <a:bodyPr wrap="square">
            <a:spAutoFit/>
          </a:bodyPr>
          <a:lstStyle/>
          <a:p>
            <a:r>
              <a:rPr lang="en-US" sz="1400" dirty="0"/>
              <a:t>Heat Exchangers</a:t>
            </a:r>
            <a:endParaRPr lang="fi-FI" sz="1400" dirty="0"/>
          </a:p>
        </p:txBody>
      </p:sp>
      <p:pic>
        <p:nvPicPr>
          <p:cNvPr id="15" name="Picture 14">
            <a:extLst>
              <a:ext uri="{FF2B5EF4-FFF2-40B4-BE49-F238E27FC236}">
                <a16:creationId xmlns:a16="http://schemas.microsoft.com/office/drawing/2014/main" id="{F77711F6-5E40-421F-8F3C-517BF91658B7}"/>
              </a:ext>
            </a:extLst>
          </p:cNvPr>
          <p:cNvPicPr>
            <a:picLocks noChangeAspect="1"/>
          </p:cNvPicPr>
          <p:nvPr/>
        </p:nvPicPr>
        <p:blipFill>
          <a:blip r:embed="rId4"/>
          <a:stretch>
            <a:fillRect/>
          </a:stretch>
        </p:blipFill>
        <p:spPr>
          <a:xfrm>
            <a:off x="792792" y="2815027"/>
            <a:ext cx="3996335" cy="2163461"/>
          </a:xfrm>
          <a:prstGeom prst="rect">
            <a:avLst/>
          </a:prstGeom>
        </p:spPr>
      </p:pic>
      <p:pic>
        <p:nvPicPr>
          <p:cNvPr id="17" name="Picture 16">
            <a:extLst>
              <a:ext uri="{FF2B5EF4-FFF2-40B4-BE49-F238E27FC236}">
                <a16:creationId xmlns:a16="http://schemas.microsoft.com/office/drawing/2014/main" id="{4458C878-E5AF-43B1-B3F5-052448B1436E}"/>
              </a:ext>
            </a:extLst>
          </p:cNvPr>
          <p:cNvPicPr>
            <a:picLocks noChangeAspect="1"/>
          </p:cNvPicPr>
          <p:nvPr/>
        </p:nvPicPr>
        <p:blipFill>
          <a:blip r:embed="rId5"/>
          <a:stretch>
            <a:fillRect/>
          </a:stretch>
        </p:blipFill>
        <p:spPr>
          <a:xfrm>
            <a:off x="984634" y="1795006"/>
            <a:ext cx="4065223" cy="715442"/>
          </a:xfrm>
          <a:prstGeom prst="rect">
            <a:avLst/>
          </a:prstGeom>
        </p:spPr>
      </p:pic>
    </p:spTree>
    <p:extLst>
      <p:ext uri="{BB962C8B-B14F-4D97-AF65-F5344CB8AC3E}">
        <p14:creationId xmlns:p14="http://schemas.microsoft.com/office/powerpoint/2010/main" val="25541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441892" y="1870153"/>
            <a:ext cx="8391180" cy="646331"/>
          </a:xfrm>
          <a:prstGeom prst="rect">
            <a:avLst/>
          </a:prstGeom>
          <a:solidFill>
            <a:srgbClr val="00B0F0"/>
          </a:solidFill>
        </p:spPr>
        <p:txBody>
          <a:bodyPr wrap="square" rtlCol="0">
            <a:spAutoFit/>
          </a:bodyPr>
          <a:lstStyle/>
          <a:p>
            <a:r>
              <a:rPr lang="en-US" sz="1200" b="1" dirty="0"/>
              <a:t>describe key concepts related to control volume analysis, including distinguishing between steady-state and transient analysis, distinguishing between mass flow rate and volumetric flow rate, and explaining the meanings of one-dimensional flow and flow work.</a:t>
            </a:r>
          </a:p>
        </p:txBody>
      </p:sp>
      <p:sp>
        <p:nvSpPr>
          <p:cNvPr id="7" name="TextBox 6">
            <a:extLst>
              <a:ext uri="{FF2B5EF4-FFF2-40B4-BE49-F238E27FC236}">
                <a16:creationId xmlns:a16="http://schemas.microsoft.com/office/drawing/2014/main" id="{83F75124-BE4B-4C9C-9C31-5A0DAA62EB4B}"/>
              </a:ext>
            </a:extLst>
          </p:cNvPr>
          <p:cNvSpPr txBox="1"/>
          <p:nvPr/>
        </p:nvSpPr>
        <p:spPr>
          <a:xfrm>
            <a:off x="441891" y="2682400"/>
            <a:ext cx="8391180" cy="276999"/>
          </a:xfrm>
          <a:prstGeom prst="rect">
            <a:avLst/>
          </a:prstGeom>
          <a:solidFill>
            <a:srgbClr val="92D050"/>
          </a:solidFill>
        </p:spPr>
        <p:txBody>
          <a:bodyPr wrap="square" rtlCol="0">
            <a:spAutoFit/>
          </a:bodyPr>
          <a:lstStyle/>
          <a:p>
            <a:r>
              <a:rPr lang="en-US" sz="1200" b="1" dirty="0"/>
              <a:t>apply mass and energy balances to control volumes.</a:t>
            </a:r>
          </a:p>
        </p:txBody>
      </p:sp>
      <p:sp>
        <p:nvSpPr>
          <p:cNvPr id="10" name="TextBox 9">
            <a:extLst>
              <a:ext uri="{FF2B5EF4-FFF2-40B4-BE49-F238E27FC236}">
                <a16:creationId xmlns:a16="http://schemas.microsoft.com/office/drawing/2014/main" id="{83AF6E07-7A4A-4065-ABF8-7041348F6132}"/>
              </a:ext>
            </a:extLst>
          </p:cNvPr>
          <p:cNvSpPr txBox="1"/>
          <p:nvPr/>
        </p:nvSpPr>
        <p:spPr>
          <a:xfrm>
            <a:off x="441896" y="3125315"/>
            <a:ext cx="8391180" cy="646331"/>
          </a:xfrm>
          <a:prstGeom prst="rect">
            <a:avLst/>
          </a:prstGeom>
          <a:solidFill>
            <a:srgbClr val="FFC000"/>
          </a:solidFill>
        </p:spPr>
        <p:txBody>
          <a:bodyPr wrap="square" rtlCol="0">
            <a:spAutoFit/>
          </a:bodyPr>
          <a:lstStyle/>
          <a:p>
            <a:r>
              <a:rPr lang="en-US" sz="1200" b="1" dirty="0"/>
              <a:t>develop appropriate engineering models for control volumes, with particular attention to analyzing components commonly encountered in engineering practice such as nozzles, diffusers, turbines, compressors, heat exchangers, throttling devices, and integrated systems that incorporate two or more components.</a:t>
            </a:r>
          </a:p>
        </p:txBody>
      </p:sp>
      <p:sp>
        <p:nvSpPr>
          <p:cNvPr id="9" name="TextBox 8">
            <a:extLst>
              <a:ext uri="{FF2B5EF4-FFF2-40B4-BE49-F238E27FC236}">
                <a16:creationId xmlns:a16="http://schemas.microsoft.com/office/drawing/2014/main" id="{DCC04030-56B9-4133-AE71-BAD973C4C028}"/>
              </a:ext>
            </a:extLst>
          </p:cNvPr>
          <p:cNvSpPr txBox="1"/>
          <p:nvPr/>
        </p:nvSpPr>
        <p:spPr>
          <a:xfrm>
            <a:off x="441897" y="1234391"/>
            <a:ext cx="8391180"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13" name="TextBox 12">
            <a:extLst>
              <a:ext uri="{FF2B5EF4-FFF2-40B4-BE49-F238E27FC236}">
                <a16:creationId xmlns:a16="http://schemas.microsoft.com/office/drawing/2014/main" id="{1845617B-3189-4DD7-BF75-650413069D21}"/>
              </a:ext>
            </a:extLst>
          </p:cNvPr>
          <p:cNvSpPr txBox="1"/>
          <p:nvPr/>
        </p:nvSpPr>
        <p:spPr>
          <a:xfrm>
            <a:off x="441881" y="3937562"/>
            <a:ext cx="8391180" cy="335156"/>
          </a:xfrm>
          <a:prstGeom prst="rect">
            <a:avLst/>
          </a:prstGeom>
          <a:solidFill>
            <a:srgbClr val="7030A0"/>
          </a:solidFill>
        </p:spPr>
        <p:txBody>
          <a:bodyPr wrap="square" rtlCol="0">
            <a:spAutoFit/>
          </a:bodyPr>
          <a:lstStyle>
            <a:defPPr>
              <a:defRPr lang="en-US"/>
            </a:defPPr>
            <a:lvl1pPr marL="285750" indent="-285750">
              <a:buFont typeface="Arial" panose="020B0604020202020204" pitchFamily="34" charset="0"/>
              <a:buChar char="•"/>
              <a:defRPr sz="1200" b="1"/>
            </a:lvl1pPr>
          </a:lstStyle>
          <a:p>
            <a:pPr marL="0" indent="0">
              <a:lnSpc>
                <a:spcPct val="150000"/>
              </a:lnSpc>
              <a:buNone/>
            </a:pPr>
            <a:r>
              <a:rPr lang="en-US" dirty="0"/>
              <a:t> obtain and apply appropriate property data for control volume analyses.</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9"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0F967-5B39-4FA8-8806-6BE259739721}"/>
              </a:ext>
            </a:extLst>
          </p:cNvPr>
          <p:cNvPicPr>
            <a:picLocks noChangeAspect="1"/>
          </p:cNvPicPr>
          <p:nvPr/>
        </p:nvPicPr>
        <p:blipFill>
          <a:blip r:embed="rId2"/>
          <a:stretch>
            <a:fillRect/>
          </a:stretch>
        </p:blipFill>
        <p:spPr>
          <a:xfrm>
            <a:off x="0" y="0"/>
            <a:ext cx="4572000" cy="1007845"/>
          </a:xfrm>
          <a:prstGeom prst="rect">
            <a:avLst/>
          </a:prstGeom>
        </p:spPr>
      </p:pic>
      <p:pic>
        <p:nvPicPr>
          <p:cNvPr id="5" name="Picture 4">
            <a:extLst>
              <a:ext uri="{FF2B5EF4-FFF2-40B4-BE49-F238E27FC236}">
                <a16:creationId xmlns:a16="http://schemas.microsoft.com/office/drawing/2014/main" id="{5B776407-C345-4DC6-B3B4-D98384F3A049}"/>
              </a:ext>
            </a:extLst>
          </p:cNvPr>
          <p:cNvPicPr>
            <a:picLocks noChangeAspect="1"/>
          </p:cNvPicPr>
          <p:nvPr/>
        </p:nvPicPr>
        <p:blipFill>
          <a:blip r:embed="rId3"/>
          <a:stretch>
            <a:fillRect/>
          </a:stretch>
        </p:blipFill>
        <p:spPr>
          <a:xfrm>
            <a:off x="0" y="1007845"/>
            <a:ext cx="4572000" cy="3463441"/>
          </a:xfrm>
          <a:prstGeom prst="rect">
            <a:avLst/>
          </a:prstGeom>
        </p:spPr>
      </p:pic>
      <p:pic>
        <p:nvPicPr>
          <p:cNvPr id="9" name="Picture 8">
            <a:extLst>
              <a:ext uri="{FF2B5EF4-FFF2-40B4-BE49-F238E27FC236}">
                <a16:creationId xmlns:a16="http://schemas.microsoft.com/office/drawing/2014/main" id="{50C6A9E9-7FE8-470C-8223-4E422DBEC5DA}"/>
              </a:ext>
            </a:extLst>
          </p:cNvPr>
          <p:cNvPicPr>
            <a:picLocks noChangeAspect="1"/>
          </p:cNvPicPr>
          <p:nvPr/>
        </p:nvPicPr>
        <p:blipFill>
          <a:blip r:embed="rId4"/>
          <a:stretch>
            <a:fillRect/>
          </a:stretch>
        </p:blipFill>
        <p:spPr>
          <a:xfrm>
            <a:off x="4572001" y="102824"/>
            <a:ext cx="4572000" cy="3043701"/>
          </a:xfrm>
          <a:prstGeom prst="rect">
            <a:avLst/>
          </a:prstGeom>
        </p:spPr>
      </p:pic>
      <p:pic>
        <p:nvPicPr>
          <p:cNvPr id="12" name="Picture 11">
            <a:extLst>
              <a:ext uri="{FF2B5EF4-FFF2-40B4-BE49-F238E27FC236}">
                <a16:creationId xmlns:a16="http://schemas.microsoft.com/office/drawing/2014/main" id="{AA077941-A295-4ADD-8FA7-B223AF307DA3}"/>
              </a:ext>
            </a:extLst>
          </p:cNvPr>
          <p:cNvPicPr>
            <a:picLocks noChangeAspect="1"/>
          </p:cNvPicPr>
          <p:nvPr/>
        </p:nvPicPr>
        <p:blipFill>
          <a:blip r:embed="rId5"/>
          <a:stretch>
            <a:fillRect/>
          </a:stretch>
        </p:blipFill>
        <p:spPr>
          <a:xfrm>
            <a:off x="4572000" y="3146525"/>
            <a:ext cx="4572001" cy="1951777"/>
          </a:xfrm>
          <a:prstGeom prst="rect">
            <a:avLst/>
          </a:prstGeom>
        </p:spPr>
      </p:pic>
    </p:spTree>
    <p:extLst>
      <p:ext uri="{BB962C8B-B14F-4D97-AF65-F5344CB8AC3E}">
        <p14:creationId xmlns:p14="http://schemas.microsoft.com/office/powerpoint/2010/main" val="133391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Throttling Devices</a:t>
            </a:r>
            <a:endParaRPr lang="fi-FI" sz="3200" dirty="0"/>
          </a:p>
        </p:txBody>
      </p:sp>
      <p:sp>
        <p:nvSpPr>
          <p:cNvPr id="12" name="TextBox 11">
            <a:extLst>
              <a:ext uri="{FF2B5EF4-FFF2-40B4-BE49-F238E27FC236}">
                <a16:creationId xmlns:a16="http://schemas.microsoft.com/office/drawing/2014/main" id="{2D3CE511-DF2E-40A2-9C71-8D1F5BF673F7}"/>
              </a:ext>
            </a:extLst>
          </p:cNvPr>
          <p:cNvSpPr txBox="1"/>
          <p:nvPr/>
        </p:nvSpPr>
        <p:spPr>
          <a:xfrm>
            <a:off x="2227242" y="788139"/>
            <a:ext cx="6759768" cy="715581"/>
          </a:xfrm>
          <a:prstGeom prst="rect">
            <a:avLst/>
          </a:prstGeom>
          <a:solidFill>
            <a:srgbClr val="00FFFF"/>
          </a:solidFill>
        </p:spPr>
        <p:txBody>
          <a:bodyPr wrap="square">
            <a:spAutoFit/>
          </a:bodyPr>
          <a:lstStyle/>
          <a:p>
            <a:r>
              <a:rPr lang="en-US" dirty="0"/>
              <a:t>A significant reduction in pressure can be achieved simply by introducing a restriction into a line through which a gas or liquid flows. This is commonly done by means of a partially opened valve or a porous plug. </a:t>
            </a:r>
          </a:p>
        </p:txBody>
      </p:sp>
      <p:sp>
        <p:nvSpPr>
          <p:cNvPr id="14" name="TextBox 13">
            <a:extLst>
              <a:ext uri="{FF2B5EF4-FFF2-40B4-BE49-F238E27FC236}">
                <a16:creationId xmlns:a16="http://schemas.microsoft.com/office/drawing/2014/main" id="{43C9E2E5-62F0-436D-8DED-312EA1E7B8C7}"/>
              </a:ext>
            </a:extLst>
          </p:cNvPr>
          <p:cNvSpPr txBox="1"/>
          <p:nvPr/>
        </p:nvSpPr>
        <p:spPr>
          <a:xfrm>
            <a:off x="156990" y="992042"/>
            <a:ext cx="1657120" cy="307777"/>
          </a:xfrm>
          <a:prstGeom prst="rect">
            <a:avLst/>
          </a:prstGeom>
          <a:solidFill>
            <a:srgbClr val="00FF00"/>
          </a:solidFill>
        </p:spPr>
        <p:txBody>
          <a:bodyPr wrap="square">
            <a:spAutoFit/>
          </a:bodyPr>
          <a:lstStyle/>
          <a:p>
            <a:r>
              <a:rPr lang="en-US" sz="1400" dirty="0"/>
              <a:t>Throttling Devices</a:t>
            </a:r>
            <a:endParaRPr lang="fi-FI" sz="1400" dirty="0"/>
          </a:p>
        </p:txBody>
      </p:sp>
      <p:pic>
        <p:nvPicPr>
          <p:cNvPr id="5" name="Picture 4">
            <a:extLst>
              <a:ext uri="{FF2B5EF4-FFF2-40B4-BE49-F238E27FC236}">
                <a16:creationId xmlns:a16="http://schemas.microsoft.com/office/drawing/2014/main" id="{A0BA1278-8301-4501-8C04-05EB44EF5AE7}"/>
              </a:ext>
            </a:extLst>
          </p:cNvPr>
          <p:cNvPicPr>
            <a:picLocks noChangeAspect="1"/>
          </p:cNvPicPr>
          <p:nvPr/>
        </p:nvPicPr>
        <p:blipFill>
          <a:blip r:embed="rId3"/>
          <a:stretch>
            <a:fillRect/>
          </a:stretch>
        </p:blipFill>
        <p:spPr>
          <a:xfrm>
            <a:off x="4257936" y="1576399"/>
            <a:ext cx="4026747" cy="2193347"/>
          </a:xfrm>
          <a:prstGeom prst="rect">
            <a:avLst/>
          </a:prstGeom>
        </p:spPr>
      </p:pic>
      <p:pic>
        <p:nvPicPr>
          <p:cNvPr id="8" name="Picture 7" descr="Diagram&#10;&#10;Description automatically generated">
            <a:extLst>
              <a:ext uri="{FF2B5EF4-FFF2-40B4-BE49-F238E27FC236}">
                <a16:creationId xmlns:a16="http://schemas.microsoft.com/office/drawing/2014/main" id="{D7D9E143-5411-4174-872A-CD9AA1EAFC34}"/>
              </a:ext>
            </a:extLst>
          </p:cNvPr>
          <p:cNvPicPr>
            <a:picLocks noChangeAspect="1"/>
          </p:cNvPicPr>
          <p:nvPr/>
        </p:nvPicPr>
        <p:blipFill>
          <a:blip r:embed="rId4"/>
          <a:stretch>
            <a:fillRect/>
          </a:stretch>
        </p:blipFill>
        <p:spPr>
          <a:xfrm>
            <a:off x="0" y="1916670"/>
            <a:ext cx="4167398" cy="1853076"/>
          </a:xfrm>
          <a:prstGeom prst="rect">
            <a:avLst/>
          </a:prstGeom>
        </p:spPr>
      </p:pic>
      <p:pic>
        <p:nvPicPr>
          <p:cNvPr id="17" name="Picture 16">
            <a:extLst>
              <a:ext uri="{FF2B5EF4-FFF2-40B4-BE49-F238E27FC236}">
                <a16:creationId xmlns:a16="http://schemas.microsoft.com/office/drawing/2014/main" id="{B4662446-2FB5-4739-A82B-CD1B3A6BAF15}"/>
              </a:ext>
            </a:extLst>
          </p:cNvPr>
          <p:cNvPicPr>
            <a:picLocks noChangeAspect="1"/>
          </p:cNvPicPr>
          <p:nvPr/>
        </p:nvPicPr>
        <p:blipFill>
          <a:blip r:embed="rId5"/>
          <a:stretch>
            <a:fillRect/>
          </a:stretch>
        </p:blipFill>
        <p:spPr>
          <a:xfrm>
            <a:off x="4572000" y="3802624"/>
            <a:ext cx="1877229" cy="357234"/>
          </a:xfrm>
          <a:prstGeom prst="rect">
            <a:avLst/>
          </a:prstGeom>
        </p:spPr>
      </p:pic>
      <p:sp>
        <p:nvSpPr>
          <p:cNvPr id="21" name="TextBox 20">
            <a:extLst>
              <a:ext uri="{FF2B5EF4-FFF2-40B4-BE49-F238E27FC236}">
                <a16:creationId xmlns:a16="http://schemas.microsoft.com/office/drawing/2014/main" id="{675E6B5A-246A-45E0-A260-453C255E99BE}"/>
              </a:ext>
            </a:extLst>
          </p:cNvPr>
          <p:cNvSpPr txBox="1"/>
          <p:nvPr/>
        </p:nvSpPr>
        <p:spPr>
          <a:xfrm>
            <a:off x="2227242" y="4216532"/>
            <a:ext cx="6759768" cy="507831"/>
          </a:xfrm>
          <a:prstGeom prst="rect">
            <a:avLst/>
          </a:prstGeom>
          <a:solidFill>
            <a:srgbClr val="00FFFF"/>
          </a:solidFill>
        </p:spPr>
        <p:txBody>
          <a:bodyPr wrap="square">
            <a:spAutoFit/>
          </a:bodyPr>
          <a:lstStyle>
            <a:defPPr>
              <a:defRPr lang="en-US"/>
            </a:defPPr>
          </a:lstStyle>
          <a:p>
            <a:r>
              <a:rPr lang="en-US" dirty="0"/>
              <a:t>When the flow through the valve or other restriction is idealized in this way, the </a:t>
            </a:r>
          </a:p>
          <a:p>
            <a:r>
              <a:rPr lang="en-US" dirty="0"/>
              <a:t>process is called a throttling process.</a:t>
            </a:r>
          </a:p>
        </p:txBody>
      </p:sp>
      <p:sp>
        <p:nvSpPr>
          <p:cNvPr id="23" name="TextBox 22">
            <a:extLst>
              <a:ext uri="{FF2B5EF4-FFF2-40B4-BE49-F238E27FC236}">
                <a16:creationId xmlns:a16="http://schemas.microsoft.com/office/drawing/2014/main" id="{D9C5576F-EC1B-406C-BE8B-919AC302FABA}"/>
              </a:ext>
            </a:extLst>
          </p:cNvPr>
          <p:cNvSpPr txBox="1"/>
          <p:nvPr/>
        </p:nvSpPr>
        <p:spPr>
          <a:xfrm>
            <a:off x="156990" y="4320406"/>
            <a:ext cx="1657120" cy="300082"/>
          </a:xfrm>
          <a:prstGeom prst="rect">
            <a:avLst/>
          </a:prstGeom>
          <a:solidFill>
            <a:srgbClr val="00FF00"/>
          </a:solidFill>
        </p:spPr>
        <p:txBody>
          <a:bodyPr wrap="square">
            <a:spAutoFit/>
          </a:bodyPr>
          <a:lstStyle>
            <a:defPPr>
              <a:defRPr lang="en-US"/>
            </a:defPPr>
            <a:lvl1pPr>
              <a:defRPr sz="1400"/>
            </a:lvl1pPr>
          </a:lstStyle>
          <a:p>
            <a:r>
              <a:rPr lang="en-US" dirty="0"/>
              <a:t>throttling process</a:t>
            </a:r>
          </a:p>
        </p:txBody>
      </p:sp>
    </p:spTree>
    <p:extLst>
      <p:ext uri="{BB962C8B-B14F-4D97-AF65-F5344CB8AC3E}">
        <p14:creationId xmlns:p14="http://schemas.microsoft.com/office/powerpoint/2010/main" val="19236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2" y="223017"/>
            <a:ext cx="7920203" cy="1157194"/>
          </a:xfrm>
        </p:spPr>
        <p:txBody>
          <a:bodyPr/>
          <a:lstStyle/>
          <a:p>
            <a:r>
              <a:rPr lang="en-US" sz="3200" dirty="0"/>
              <a:t>System Integration</a:t>
            </a:r>
          </a:p>
        </p:txBody>
      </p:sp>
      <p:sp>
        <p:nvSpPr>
          <p:cNvPr id="13" name="TextBox 12">
            <a:extLst>
              <a:ext uri="{FF2B5EF4-FFF2-40B4-BE49-F238E27FC236}">
                <a16:creationId xmlns:a16="http://schemas.microsoft.com/office/drawing/2014/main" id="{48936C5C-D069-4A04-8FF8-D833318AB925}"/>
              </a:ext>
            </a:extLst>
          </p:cNvPr>
          <p:cNvSpPr txBox="1"/>
          <p:nvPr/>
        </p:nvSpPr>
        <p:spPr>
          <a:xfrm>
            <a:off x="287362" y="929613"/>
            <a:ext cx="1143000" cy="507831"/>
          </a:xfrm>
          <a:prstGeom prst="rect">
            <a:avLst/>
          </a:prstGeom>
          <a:solidFill>
            <a:srgbClr val="00FF00"/>
          </a:solidFill>
        </p:spPr>
        <p:txBody>
          <a:bodyPr wrap="square">
            <a:spAutoFit/>
          </a:bodyPr>
          <a:lstStyle/>
          <a:p>
            <a:r>
              <a:rPr lang="en-US" dirty="0"/>
              <a:t>system integration</a:t>
            </a:r>
          </a:p>
        </p:txBody>
      </p:sp>
      <p:sp>
        <p:nvSpPr>
          <p:cNvPr id="15" name="TextBox 14">
            <a:extLst>
              <a:ext uri="{FF2B5EF4-FFF2-40B4-BE49-F238E27FC236}">
                <a16:creationId xmlns:a16="http://schemas.microsoft.com/office/drawing/2014/main" id="{4947CCED-7CFF-4EB7-9B60-6B6842591639}"/>
              </a:ext>
            </a:extLst>
          </p:cNvPr>
          <p:cNvSpPr txBox="1"/>
          <p:nvPr/>
        </p:nvSpPr>
        <p:spPr>
          <a:xfrm>
            <a:off x="1768438" y="819190"/>
            <a:ext cx="7259652" cy="715581"/>
          </a:xfrm>
          <a:prstGeom prst="rect">
            <a:avLst/>
          </a:prstGeom>
          <a:solidFill>
            <a:srgbClr val="00B0F0"/>
          </a:solidFill>
        </p:spPr>
        <p:txBody>
          <a:bodyPr wrap="square">
            <a:spAutoFit/>
          </a:bodyPr>
          <a:lstStyle/>
          <a:p>
            <a:pPr algn="just"/>
            <a:r>
              <a:rPr lang="en-US" dirty="0"/>
              <a:t>Engineers often must creatively combine components to achieve some overall objective, subject to constraints such as minimum total cost. This important engineering activity is called system integration.</a:t>
            </a:r>
          </a:p>
        </p:txBody>
      </p:sp>
      <p:pic>
        <p:nvPicPr>
          <p:cNvPr id="12" name="Picture 11">
            <a:extLst>
              <a:ext uri="{FF2B5EF4-FFF2-40B4-BE49-F238E27FC236}">
                <a16:creationId xmlns:a16="http://schemas.microsoft.com/office/drawing/2014/main" id="{313EBABA-FDA1-411B-AA32-A205F88F8CBF}"/>
              </a:ext>
            </a:extLst>
          </p:cNvPr>
          <p:cNvPicPr>
            <a:picLocks noChangeAspect="1"/>
          </p:cNvPicPr>
          <p:nvPr/>
        </p:nvPicPr>
        <p:blipFill>
          <a:blip r:embed="rId2"/>
          <a:stretch>
            <a:fillRect/>
          </a:stretch>
        </p:blipFill>
        <p:spPr>
          <a:xfrm>
            <a:off x="2610998" y="1594347"/>
            <a:ext cx="5382449" cy="3897636"/>
          </a:xfrm>
          <a:prstGeom prst="rect">
            <a:avLst/>
          </a:prstGeom>
        </p:spPr>
      </p:pic>
    </p:spTree>
    <p:extLst>
      <p:ext uri="{BB962C8B-B14F-4D97-AF65-F5344CB8AC3E}">
        <p14:creationId xmlns:p14="http://schemas.microsoft.com/office/powerpoint/2010/main" val="11504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4B8C3C-2C51-4F0D-8047-DA0684145269}"/>
              </a:ext>
            </a:extLst>
          </p:cNvPr>
          <p:cNvSpPr txBox="1">
            <a:spLocks/>
          </p:cNvSpPr>
          <p:nvPr/>
        </p:nvSpPr>
        <p:spPr>
          <a:xfrm>
            <a:off x="287362" y="223017"/>
            <a:ext cx="7920203"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Transient Analysis</a:t>
            </a:r>
          </a:p>
        </p:txBody>
      </p:sp>
      <p:sp>
        <p:nvSpPr>
          <p:cNvPr id="8" name="TextBox 7">
            <a:extLst>
              <a:ext uri="{FF2B5EF4-FFF2-40B4-BE49-F238E27FC236}">
                <a16:creationId xmlns:a16="http://schemas.microsoft.com/office/drawing/2014/main" id="{D7660C65-A090-45CD-96C5-3C38DD15063D}"/>
              </a:ext>
            </a:extLst>
          </p:cNvPr>
          <p:cNvSpPr txBox="1"/>
          <p:nvPr/>
        </p:nvSpPr>
        <p:spPr>
          <a:xfrm>
            <a:off x="2238260" y="801614"/>
            <a:ext cx="6618378" cy="507831"/>
          </a:xfrm>
          <a:prstGeom prst="rect">
            <a:avLst/>
          </a:prstGeom>
          <a:solidFill>
            <a:srgbClr val="00FFFF"/>
          </a:solidFill>
        </p:spPr>
        <p:txBody>
          <a:bodyPr wrap="square">
            <a:spAutoFit/>
          </a:bodyPr>
          <a:lstStyle/>
          <a:p>
            <a:r>
              <a:rPr lang="en-US" dirty="0"/>
              <a:t>Many devices undergo periods of transient operation during which the state changes </a:t>
            </a:r>
          </a:p>
          <a:p>
            <a:r>
              <a:rPr lang="en-US" dirty="0"/>
              <a:t>with time. </a:t>
            </a:r>
          </a:p>
        </p:txBody>
      </p:sp>
      <p:sp>
        <p:nvSpPr>
          <p:cNvPr id="10" name="TextBox 9">
            <a:extLst>
              <a:ext uri="{FF2B5EF4-FFF2-40B4-BE49-F238E27FC236}">
                <a16:creationId xmlns:a16="http://schemas.microsoft.com/office/drawing/2014/main" id="{201A2C49-B50A-4E5F-82A6-E926024C754A}"/>
              </a:ext>
            </a:extLst>
          </p:cNvPr>
          <p:cNvSpPr txBox="1"/>
          <p:nvPr/>
        </p:nvSpPr>
        <p:spPr>
          <a:xfrm>
            <a:off x="145055" y="905488"/>
            <a:ext cx="1658039" cy="300082"/>
          </a:xfrm>
          <a:prstGeom prst="rect">
            <a:avLst/>
          </a:prstGeom>
          <a:solidFill>
            <a:srgbClr val="00FF00"/>
          </a:solidFill>
        </p:spPr>
        <p:txBody>
          <a:bodyPr wrap="square">
            <a:spAutoFit/>
          </a:bodyPr>
          <a:lstStyle/>
          <a:p>
            <a:r>
              <a:rPr lang="en-US" dirty="0"/>
              <a:t>transient operation</a:t>
            </a:r>
          </a:p>
        </p:txBody>
      </p:sp>
      <p:sp>
        <p:nvSpPr>
          <p:cNvPr id="12" name="TextBox 11">
            <a:extLst>
              <a:ext uri="{FF2B5EF4-FFF2-40B4-BE49-F238E27FC236}">
                <a16:creationId xmlns:a16="http://schemas.microsoft.com/office/drawing/2014/main" id="{0B497DE2-0048-4D48-A19E-F25FE2992F27}"/>
              </a:ext>
            </a:extLst>
          </p:cNvPr>
          <p:cNvSpPr txBox="1"/>
          <p:nvPr/>
        </p:nvSpPr>
        <p:spPr>
          <a:xfrm>
            <a:off x="145054" y="1472046"/>
            <a:ext cx="8711583" cy="507831"/>
          </a:xfrm>
          <a:prstGeom prst="rect">
            <a:avLst/>
          </a:prstGeom>
          <a:solidFill>
            <a:schemeClr val="bg2"/>
          </a:solidFill>
        </p:spPr>
        <p:txBody>
          <a:bodyPr wrap="square">
            <a:spAutoFit/>
          </a:bodyPr>
          <a:lstStyle/>
          <a:p>
            <a:r>
              <a:rPr lang="en-US" dirty="0"/>
              <a:t>First, we place the control volume mass balance in a form that is suitable for transient analysis. We begin by integrating the mass rate balance, from time 0 to a final time t.</a:t>
            </a:r>
          </a:p>
        </p:txBody>
      </p:sp>
      <p:pic>
        <p:nvPicPr>
          <p:cNvPr id="7" name="Picture 6">
            <a:extLst>
              <a:ext uri="{FF2B5EF4-FFF2-40B4-BE49-F238E27FC236}">
                <a16:creationId xmlns:a16="http://schemas.microsoft.com/office/drawing/2014/main" id="{27740460-2386-438A-A67E-0BAC3A4AA44E}"/>
              </a:ext>
            </a:extLst>
          </p:cNvPr>
          <p:cNvPicPr>
            <a:picLocks noChangeAspect="1"/>
          </p:cNvPicPr>
          <p:nvPr/>
        </p:nvPicPr>
        <p:blipFill>
          <a:blip r:embed="rId2"/>
          <a:stretch>
            <a:fillRect/>
          </a:stretch>
        </p:blipFill>
        <p:spPr>
          <a:xfrm>
            <a:off x="3022294" y="1979877"/>
            <a:ext cx="4421436" cy="3031922"/>
          </a:xfrm>
          <a:prstGeom prst="rect">
            <a:avLst/>
          </a:prstGeom>
        </p:spPr>
      </p:pic>
      <p:sp>
        <p:nvSpPr>
          <p:cNvPr id="16" name="TextBox 15">
            <a:extLst>
              <a:ext uri="{FF2B5EF4-FFF2-40B4-BE49-F238E27FC236}">
                <a16:creationId xmlns:a16="http://schemas.microsoft.com/office/drawing/2014/main" id="{12A5792A-935F-4835-AED6-34FA6C574A68}"/>
              </a:ext>
            </a:extLst>
          </p:cNvPr>
          <p:cNvSpPr txBox="1"/>
          <p:nvPr/>
        </p:nvSpPr>
        <p:spPr>
          <a:xfrm>
            <a:off x="2203374" y="5049745"/>
            <a:ext cx="6870854" cy="507831"/>
          </a:xfrm>
          <a:prstGeom prst="rect">
            <a:avLst/>
          </a:prstGeom>
          <a:solidFill>
            <a:schemeClr val="bg2"/>
          </a:solidFill>
        </p:spPr>
        <p:txBody>
          <a:bodyPr wrap="square">
            <a:spAutoFit/>
          </a:bodyPr>
          <a:lstStyle/>
          <a:p>
            <a:r>
              <a:rPr lang="en-US" dirty="0"/>
              <a:t>This states that the change in the amount of mass contained in the control volume equals the difference between the total incoming and outgoing amounts of mass.</a:t>
            </a:r>
          </a:p>
        </p:txBody>
      </p:sp>
    </p:spTree>
    <p:extLst>
      <p:ext uri="{BB962C8B-B14F-4D97-AF65-F5344CB8AC3E}">
        <p14:creationId xmlns:p14="http://schemas.microsoft.com/office/powerpoint/2010/main" val="127373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72E7D84-4E21-4627-8F78-60AD155949C9}"/>
              </a:ext>
            </a:extLst>
          </p:cNvPr>
          <p:cNvSpPr txBox="1">
            <a:spLocks/>
          </p:cNvSpPr>
          <p:nvPr/>
        </p:nvSpPr>
        <p:spPr>
          <a:xfrm>
            <a:off x="287362" y="223017"/>
            <a:ext cx="8449014"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The Energy Balance in Transient Analysis</a:t>
            </a:r>
          </a:p>
        </p:txBody>
      </p:sp>
      <p:sp>
        <p:nvSpPr>
          <p:cNvPr id="6" name="TextBox 5">
            <a:extLst>
              <a:ext uri="{FF2B5EF4-FFF2-40B4-BE49-F238E27FC236}">
                <a16:creationId xmlns:a16="http://schemas.microsoft.com/office/drawing/2014/main" id="{F21D4BED-C110-413F-8C76-4D151667D331}"/>
              </a:ext>
            </a:extLst>
          </p:cNvPr>
          <p:cNvSpPr txBox="1"/>
          <p:nvPr/>
        </p:nvSpPr>
        <p:spPr>
          <a:xfrm>
            <a:off x="287361" y="839377"/>
            <a:ext cx="8449013" cy="300082"/>
          </a:xfrm>
          <a:prstGeom prst="rect">
            <a:avLst/>
          </a:prstGeom>
          <a:solidFill>
            <a:schemeClr val="bg2"/>
          </a:solidFill>
        </p:spPr>
        <p:txBody>
          <a:bodyPr wrap="square">
            <a:spAutoFit/>
          </a:bodyPr>
          <a:lstStyle/>
          <a:p>
            <a:r>
              <a:rPr lang="en-US" dirty="0"/>
              <a:t>Next, we integrate the energy rate balance, ignoring the effects of kinetic and potential energy. </a:t>
            </a:r>
          </a:p>
        </p:txBody>
      </p:sp>
      <p:pic>
        <p:nvPicPr>
          <p:cNvPr id="4" name="Picture 3">
            <a:extLst>
              <a:ext uri="{FF2B5EF4-FFF2-40B4-BE49-F238E27FC236}">
                <a16:creationId xmlns:a16="http://schemas.microsoft.com/office/drawing/2014/main" id="{5B532AC7-0F87-4981-A5C2-1DD9BBF4206D}"/>
              </a:ext>
            </a:extLst>
          </p:cNvPr>
          <p:cNvPicPr>
            <a:picLocks noChangeAspect="1"/>
          </p:cNvPicPr>
          <p:nvPr/>
        </p:nvPicPr>
        <p:blipFill>
          <a:blip r:embed="rId2"/>
          <a:stretch>
            <a:fillRect/>
          </a:stretch>
        </p:blipFill>
        <p:spPr>
          <a:xfrm>
            <a:off x="3367488" y="1139459"/>
            <a:ext cx="4790673" cy="31927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A4A109-1E26-43F8-AE10-F07319A7CFB7}"/>
                  </a:ext>
                </a:extLst>
              </p:cNvPr>
              <p:cNvSpPr txBox="1"/>
              <p:nvPr/>
            </p:nvSpPr>
            <p:spPr>
              <a:xfrm>
                <a:off x="238241" y="4336940"/>
                <a:ext cx="8547251" cy="715581"/>
              </a:xfrm>
              <a:prstGeom prst="rect">
                <a:avLst/>
              </a:prstGeom>
              <a:solidFill>
                <a:schemeClr val="bg2"/>
              </a:solidFill>
            </p:spPr>
            <p:txBody>
              <a:bodyPr wrap="square">
                <a:spAutoFit/>
              </a:bodyPr>
              <a:lstStyle/>
              <a:p>
                <a:r>
                  <a:rPr lang="en-US" dirty="0"/>
                  <a:t>Another special case is when the intensive properties within the control volume are uniform with position at a particular time t. Accordingly, the specific volume and the specific internal energy are uniform throughout and can depend only on time, that is, </a:t>
                </a:r>
                <a14:m>
                  <m:oMath xmlns:m="http://schemas.openxmlformats.org/officeDocument/2006/math">
                    <m:r>
                      <a:rPr lang="en-US" i="1" smtClean="0">
                        <a:latin typeface="Cambria Math" panose="02040503050406030204" pitchFamily="18" charset="0"/>
                        <a:ea typeface="Cambria Math" panose="02040503050406030204" pitchFamily="18" charset="0"/>
                      </a:rPr>
                      <m:t>𝜈</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oMath>
                </a14:m>
                <a:r>
                  <a:rPr lang="en-US" dirty="0"/>
                  <a:t> and </a:t>
                </a:r>
                <a14:m>
                  <m:oMath xmlns:m="http://schemas.openxmlformats.org/officeDocument/2006/math">
                    <m:r>
                      <a:rPr lang="en-US" b="0" i="1" smtClean="0">
                        <a:latin typeface="Cambria Math" panose="02040503050406030204" pitchFamily="18" charset="0"/>
                        <a:ea typeface="Cambria Math" panose="02040503050406030204" pitchFamily="18" charset="0"/>
                      </a:rPr>
                      <m:t>𝑢</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oMath>
                </a14:m>
                <a:r>
                  <a:rPr lang="en-US" dirty="0"/>
                  <a:t>, respectively.  </a:t>
                </a:r>
              </a:p>
            </p:txBody>
          </p:sp>
        </mc:Choice>
        <mc:Fallback xmlns="">
          <p:sp>
            <p:nvSpPr>
              <p:cNvPr id="10" name="TextBox 9">
                <a:extLst>
                  <a:ext uri="{FF2B5EF4-FFF2-40B4-BE49-F238E27FC236}">
                    <a16:creationId xmlns:a16="http://schemas.microsoft.com/office/drawing/2014/main" id="{98A4A109-1E26-43F8-AE10-F07319A7CFB7}"/>
                  </a:ext>
                </a:extLst>
              </p:cNvPr>
              <p:cNvSpPr txBox="1">
                <a:spLocks noRot="1" noChangeAspect="1" noMove="1" noResize="1" noEditPoints="1" noAdjustHandles="1" noChangeArrowheads="1" noChangeShapeType="1" noTextEdit="1"/>
              </p:cNvSpPr>
              <p:nvPr/>
            </p:nvSpPr>
            <p:spPr>
              <a:xfrm>
                <a:off x="238241" y="4336940"/>
                <a:ext cx="8547251" cy="715581"/>
              </a:xfrm>
              <a:prstGeom prst="rect">
                <a:avLst/>
              </a:prstGeom>
              <a:blipFill>
                <a:blip r:embed="rId3"/>
                <a:stretch>
                  <a:fillRect l="-143" t="-847" b="-762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740CCCF-8F1F-4E51-8DD4-D2EFC431BAA5}"/>
              </a:ext>
            </a:extLst>
          </p:cNvPr>
          <p:cNvPicPr>
            <a:picLocks noChangeAspect="1"/>
          </p:cNvPicPr>
          <p:nvPr/>
        </p:nvPicPr>
        <p:blipFill>
          <a:blip r:embed="rId4"/>
          <a:stretch>
            <a:fillRect/>
          </a:stretch>
        </p:blipFill>
        <p:spPr>
          <a:xfrm>
            <a:off x="5111702" y="5111826"/>
            <a:ext cx="3046459" cy="521466"/>
          </a:xfrm>
          <a:prstGeom prst="rect">
            <a:avLst/>
          </a:prstGeom>
        </p:spPr>
      </p:pic>
    </p:spTree>
    <p:extLst>
      <p:ext uri="{BB962C8B-B14F-4D97-AF65-F5344CB8AC3E}">
        <p14:creationId xmlns:p14="http://schemas.microsoft.com/office/powerpoint/2010/main" val="39267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36FCF2-1ABC-45F5-B695-7D4F5C3C3653}"/>
              </a:ext>
            </a:extLst>
          </p:cNvPr>
          <p:cNvPicPr>
            <a:picLocks noChangeAspect="1"/>
          </p:cNvPicPr>
          <p:nvPr/>
        </p:nvPicPr>
        <p:blipFill>
          <a:blip r:embed="rId2"/>
          <a:stretch>
            <a:fillRect/>
          </a:stretch>
        </p:blipFill>
        <p:spPr>
          <a:xfrm>
            <a:off x="0" y="0"/>
            <a:ext cx="4572000" cy="3101511"/>
          </a:xfrm>
          <a:prstGeom prst="rect">
            <a:avLst/>
          </a:prstGeom>
        </p:spPr>
      </p:pic>
      <p:pic>
        <p:nvPicPr>
          <p:cNvPr id="6" name="Picture 5">
            <a:extLst>
              <a:ext uri="{FF2B5EF4-FFF2-40B4-BE49-F238E27FC236}">
                <a16:creationId xmlns:a16="http://schemas.microsoft.com/office/drawing/2014/main" id="{57C5DD7A-3AB9-44A6-B713-6F0CD516B60A}"/>
              </a:ext>
            </a:extLst>
          </p:cNvPr>
          <p:cNvPicPr>
            <a:picLocks noChangeAspect="1"/>
          </p:cNvPicPr>
          <p:nvPr/>
        </p:nvPicPr>
        <p:blipFill rotWithShape="1">
          <a:blip r:embed="rId3"/>
          <a:srcRect b="21324"/>
          <a:stretch/>
        </p:blipFill>
        <p:spPr>
          <a:xfrm>
            <a:off x="29379" y="3101511"/>
            <a:ext cx="4571999" cy="1723877"/>
          </a:xfrm>
          <a:prstGeom prst="rect">
            <a:avLst/>
          </a:prstGeom>
        </p:spPr>
      </p:pic>
      <p:pic>
        <p:nvPicPr>
          <p:cNvPr id="10" name="Picture 9">
            <a:extLst>
              <a:ext uri="{FF2B5EF4-FFF2-40B4-BE49-F238E27FC236}">
                <a16:creationId xmlns:a16="http://schemas.microsoft.com/office/drawing/2014/main" id="{35B83ED8-25D1-4A0E-B828-4DCDB4FF4503}"/>
              </a:ext>
            </a:extLst>
          </p:cNvPr>
          <p:cNvPicPr>
            <a:picLocks noChangeAspect="1"/>
          </p:cNvPicPr>
          <p:nvPr/>
        </p:nvPicPr>
        <p:blipFill>
          <a:blip r:embed="rId4"/>
          <a:stretch>
            <a:fillRect/>
          </a:stretch>
        </p:blipFill>
        <p:spPr>
          <a:xfrm>
            <a:off x="4601378" y="80790"/>
            <a:ext cx="4514758" cy="3492348"/>
          </a:xfrm>
          <a:prstGeom prst="rect">
            <a:avLst/>
          </a:prstGeom>
        </p:spPr>
      </p:pic>
      <p:pic>
        <p:nvPicPr>
          <p:cNvPr id="13" name="Picture 12">
            <a:extLst>
              <a:ext uri="{FF2B5EF4-FFF2-40B4-BE49-F238E27FC236}">
                <a16:creationId xmlns:a16="http://schemas.microsoft.com/office/drawing/2014/main" id="{ACE4F3EE-216E-44C7-95F7-9FDCBEB7A2BC}"/>
              </a:ext>
            </a:extLst>
          </p:cNvPr>
          <p:cNvPicPr>
            <a:picLocks noChangeAspect="1"/>
          </p:cNvPicPr>
          <p:nvPr/>
        </p:nvPicPr>
        <p:blipFill>
          <a:blip r:embed="rId5"/>
          <a:stretch>
            <a:fillRect/>
          </a:stretch>
        </p:blipFill>
        <p:spPr>
          <a:xfrm>
            <a:off x="4601378" y="3569385"/>
            <a:ext cx="4572000" cy="788128"/>
          </a:xfrm>
          <a:prstGeom prst="rect">
            <a:avLst/>
          </a:prstGeom>
        </p:spPr>
      </p:pic>
      <p:pic>
        <p:nvPicPr>
          <p:cNvPr id="15" name="Picture 14">
            <a:extLst>
              <a:ext uri="{FF2B5EF4-FFF2-40B4-BE49-F238E27FC236}">
                <a16:creationId xmlns:a16="http://schemas.microsoft.com/office/drawing/2014/main" id="{3E817320-B5BE-4243-8AAD-9948492716CE}"/>
              </a:ext>
            </a:extLst>
          </p:cNvPr>
          <p:cNvPicPr>
            <a:picLocks noChangeAspect="1"/>
          </p:cNvPicPr>
          <p:nvPr/>
        </p:nvPicPr>
        <p:blipFill>
          <a:blip r:embed="rId6"/>
          <a:stretch>
            <a:fillRect/>
          </a:stretch>
        </p:blipFill>
        <p:spPr>
          <a:xfrm>
            <a:off x="4601378" y="4082093"/>
            <a:ext cx="4572000" cy="1623798"/>
          </a:xfrm>
          <a:prstGeom prst="rect">
            <a:avLst/>
          </a:prstGeom>
        </p:spPr>
      </p:pic>
    </p:spTree>
    <p:extLst>
      <p:ext uri="{BB962C8B-B14F-4D97-AF65-F5344CB8AC3E}">
        <p14:creationId xmlns:p14="http://schemas.microsoft.com/office/powerpoint/2010/main" val="216132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4FF0F9-B721-44FA-8335-CAB07816A5B6}"/>
              </a:ext>
            </a:extLst>
          </p:cNvPr>
          <p:cNvPicPr>
            <a:picLocks noChangeAspect="1"/>
          </p:cNvPicPr>
          <p:nvPr/>
        </p:nvPicPr>
        <p:blipFill>
          <a:blip r:embed="rId2"/>
          <a:stretch>
            <a:fillRect/>
          </a:stretch>
        </p:blipFill>
        <p:spPr>
          <a:xfrm>
            <a:off x="0" y="0"/>
            <a:ext cx="4566579" cy="3374834"/>
          </a:xfrm>
          <a:prstGeom prst="rect">
            <a:avLst/>
          </a:prstGeom>
        </p:spPr>
      </p:pic>
      <p:pic>
        <p:nvPicPr>
          <p:cNvPr id="8" name="Picture 7">
            <a:extLst>
              <a:ext uri="{FF2B5EF4-FFF2-40B4-BE49-F238E27FC236}">
                <a16:creationId xmlns:a16="http://schemas.microsoft.com/office/drawing/2014/main" id="{FE02474F-0FF6-4E1E-851C-92435C9EE781}"/>
              </a:ext>
            </a:extLst>
          </p:cNvPr>
          <p:cNvPicPr>
            <a:picLocks noChangeAspect="1"/>
          </p:cNvPicPr>
          <p:nvPr/>
        </p:nvPicPr>
        <p:blipFill>
          <a:blip r:embed="rId3"/>
          <a:stretch>
            <a:fillRect/>
          </a:stretch>
        </p:blipFill>
        <p:spPr>
          <a:xfrm>
            <a:off x="29378" y="3374834"/>
            <a:ext cx="4577423" cy="1336147"/>
          </a:xfrm>
          <a:prstGeom prst="rect">
            <a:avLst/>
          </a:prstGeom>
        </p:spPr>
      </p:pic>
      <p:pic>
        <p:nvPicPr>
          <p:cNvPr id="12" name="Picture 11">
            <a:extLst>
              <a:ext uri="{FF2B5EF4-FFF2-40B4-BE49-F238E27FC236}">
                <a16:creationId xmlns:a16="http://schemas.microsoft.com/office/drawing/2014/main" id="{1B10D027-8B9E-46AC-B167-778CBC2DAEC7}"/>
              </a:ext>
            </a:extLst>
          </p:cNvPr>
          <p:cNvPicPr>
            <a:picLocks noChangeAspect="1"/>
          </p:cNvPicPr>
          <p:nvPr/>
        </p:nvPicPr>
        <p:blipFill>
          <a:blip r:embed="rId4"/>
          <a:stretch>
            <a:fillRect/>
          </a:stretch>
        </p:blipFill>
        <p:spPr>
          <a:xfrm>
            <a:off x="4566579" y="158367"/>
            <a:ext cx="4571999" cy="2824451"/>
          </a:xfrm>
          <a:prstGeom prst="rect">
            <a:avLst/>
          </a:prstGeom>
        </p:spPr>
      </p:pic>
      <p:pic>
        <p:nvPicPr>
          <p:cNvPr id="17" name="Picture 16">
            <a:extLst>
              <a:ext uri="{FF2B5EF4-FFF2-40B4-BE49-F238E27FC236}">
                <a16:creationId xmlns:a16="http://schemas.microsoft.com/office/drawing/2014/main" id="{1DEBB348-233E-464E-9E62-F50A4FD1892A}"/>
              </a:ext>
            </a:extLst>
          </p:cNvPr>
          <p:cNvPicPr>
            <a:picLocks noChangeAspect="1"/>
          </p:cNvPicPr>
          <p:nvPr/>
        </p:nvPicPr>
        <p:blipFill rotWithShape="1">
          <a:blip r:embed="rId5"/>
          <a:srcRect t="6699"/>
          <a:stretch/>
        </p:blipFill>
        <p:spPr>
          <a:xfrm>
            <a:off x="4509570" y="3023214"/>
            <a:ext cx="4629007" cy="1967310"/>
          </a:xfrm>
          <a:prstGeom prst="rect">
            <a:avLst/>
          </a:prstGeom>
        </p:spPr>
      </p:pic>
    </p:spTree>
    <p:extLst>
      <p:ext uri="{BB962C8B-B14F-4D97-AF65-F5344CB8AC3E}">
        <p14:creationId xmlns:p14="http://schemas.microsoft.com/office/powerpoint/2010/main" val="3906748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F8DF6-329A-45D7-A068-9F2D711F4F02}"/>
              </a:ext>
            </a:extLst>
          </p:cNvPr>
          <p:cNvPicPr>
            <a:picLocks noChangeAspect="1"/>
          </p:cNvPicPr>
          <p:nvPr/>
        </p:nvPicPr>
        <p:blipFill>
          <a:blip r:embed="rId2"/>
          <a:stretch>
            <a:fillRect/>
          </a:stretch>
        </p:blipFill>
        <p:spPr>
          <a:xfrm>
            <a:off x="0" y="0"/>
            <a:ext cx="4570162" cy="3503364"/>
          </a:xfrm>
          <a:prstGeom prst="rect">
            <a:avLst/>
          </a:prstGeom>
        </p:spPr>
      </p:pic>
      <p:pic>
        <p:nvPicPr>
          <p:cNvPr id="12" name="Picture 11">
            <a:extLst>
              <a:ext uri="{FF2B5EF4-FFF2-40B4-BE49-F238E27FC236}">
                <a16:creationId xmlns:a16="http://schemas.microsoft.com/office/drawing/2014/main" id="{C79C6D1D-68A7-4B99-967E-9CB86EED71E6}"/>
              </a:ext>
            </a:extLst>
          </p:cNvPr>
          <p:cNvPicPr>
            <a:picLocks noChangeAspect="1"/>
          </p:cNvPicPr>
          <p:nvPr/>
        </p:nvPicPr>
        <p:blipFill rotWithShape="1">
          <a:blip r:embed="rId3"/>
          <a:srcRect b="42467"/>
          <a:stretch/>
        </p:blipFill>
        <p:spPr>
          <a:xfrm>
            <a:off x="25707" y="3503364"/>
            <a:ext cx="4572001" cy="1453353"/>
          </a:xfrm>
          <a:prstGeom prst="rect">
            <a:avLst/>
          </a:prstGeom>
        </p:spPr>
      </p:pic>
      <p:pic>
        <p:nvPicPr>
          <p:cNvPr id="18" name="Picture 17">
            <a:extLst>
              <a:ext uri="{FF2B5EF4-FFF2-40B4-BE49-F238E27FC236}">
                <a16:creationId xmlns:a16="http://schemas.microsoft.com/office/drawing/2014/main" id="{06573C89-790F-4F10-95C7-EBF49A9AA6A6}"/>
              </a:ext>
            </a:extLst>
          </p:cNvPr>
          <p:cNvPicPr>
            <a:picLocks noChangeAspect="1"/>
          </p:cNvPicPr>
          <p:nvPr/>
        </p:nvPicPr>
        <p:blipFill rotWithShape="1">
          <a:blip r:embed="rId3"/>
          <a:srcRect t="58042"/>
          <a:stretch/>
        </p:blipFill>
        <p:spPr>
          <a:xfrm>
            <a:off x="4571999" y="14694"/>
            <a:ext cx="4572001" cy="1059917"/>
          </a:xfrm>
          <a:prstGeom prst="rect">
            <a:avLst/>
          </a:prstGeom>
        </p:spPr>
      </p:pic>
      <p:pic>
        <p:nvPicPr>
          <p:cNvPr id="15" name="Picture 14">
            <a:extLst>
              <a:ext uri="{FF2B5EF4-FFF2-40B4-BE49-F238E27FC236}">
                <a16:creationId xmlns:a16="http://schemas.microsoft.com/office/drawing/2014/main" id="{C0C2EBF4-00FA-4BE0-9576-ADF14FD63FFB}"/>
              </a:ext>
            </a:extLst>
          </p:cNvPr>
          <p:cNvPicPr>
            <a:picLocks noChangeAspect="1"/>
          </p:cNvPicPr>
          <p:nvPr/>
        </p:nvPicPr>
        <p:blipFill>
          <a:blip r:embed="rId4"/>
          <a:stretch>
            <a:fillRect/>
          </a:stretch>
        </p:blipFill>
        <p:spPr>
          <a:xfrm>
            <a:off x="4571999" y="1074606"/>
            <a:ext cx="4546294" cy="2921852"/>
          </a:xfrm>
          <a:prstGeom prst="rect">
            <a:avLst/>
          </a:prstGeom>
        </p:spPr>
      </p:pic>
      <p:pic>
        <p:nvPicPr>
          <p:cNvPr id="17" name="Picture 16">
            <a:extLst>
              <a:ext uri="{FF2B5EF4-FFF2-40B4-BE49-F238E27FC236}">
                <a16:creationId xmlns:a16="http://schemas.microsoft.com/office/drawing/2014/main" id="{21EE9299-317F-4DB7-8F11-89E9993DAA74}"/>
              </a:ext>
            </a:extLst>
          </p:cNvPr>
          <p:cNvPicPr>
            <a:picLocks noChangeAspect="1"/>
          </p:cNvPicPr>
          <p:nvPr/>
        </p:nvPicPr>
        <p:blipFill>
          <a:blip r:embed="rId5"/>
          <a:stretch>
            <a:fillRect/>
          </a:stretch>
        </p:blipFill>
        <p:spPr>
          <a:xfrm>
            <a:off x="4571999" y="3804457"/>
            <a:ext cx="4483866" cy="1913433"/>
          </a:xfrm>
          <a:prstGeom prst="rect">
            <a:avLst/>
          </a:prstGeom>
        </p:spPr>
      </p:pic>
    </p:spTree>
    <p:extLst>
      <p:ext uri="{BB962C8B-B14F-4D97-AF65-F5344CB8AC3E}">
        <p14:creationId xmlns:p14="http://schemas.microsoft.com/office/powerpoint/2010/main" val="59146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C0B5F-6AF3-48AF-900B-144236930F2D}"/>
              </a:ext>
            </a:extLst>
          </p:cNvPr>
          <p:cNvPicPr>
            <a:picLocks noChangeAspect="1"/>
          </p:cNvPicPr>
          <p:nvPr/>
        </p:nvPicPr>
        <p:blipFill>
          <a:blip r:embed="rId2"/>
          <a:stretch>
            <a:fillRect/>
          </a:stretch>
        </p:blipFill>
        <p:spPr>
          <a:xfrm>
            <a:off x="121185" y="698834"/>
            <a:ext cx="3884343" cy="4170442"/>
          </a:xfrm>
          <a:prstGeom prst="rect">
            <a:avLst/>
          </a:prstGeom>
        </p:spPr>
      </p:pic>
    </p:spTree>
    <p:extLst>
      <p:ext uri="{BB962C8B-B14F-4D97-AF65-F5344CB8AC3E}">
        <p14:creationId xmlns:p14="http://schemas.microsoft.com/office/powerpoint/2010/main" val="110569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2" y="368119"/>
            <a:ext cx="8819468" cy="584775"/>
          </a:xfrm>
          <a:prstGeom prst="rect">
            <a:avLst/>
          </a:prstGeom>
        </p:spPr>
        <p:txBody>
          <a:bodyPr wrap="square">
            <a:spAutoFit/>
          </a:bodyPr>
          <a:lstStyle/>
          <a:p>
            <a:r>
              <a:rPr lang="en-US" sz="3200" b="1" dirty="0"/>
              <a:t>Conservation of Mass for a Control Volume</a:t>
            </a:r>
            <a:endParaRPr lang="fi-FI" sz="3200" b="1" dirty="0"/>
          </a:p>
        </p:txBody>
      </p:sp>
      <p:sp>
        <p:nvSpPr>
          <p:cNvPr id="6" name="TextBox 5">
            <a:extLst>
              <a:ext uri="{FF2B5EF4-FFF2-40B4-BE49-F238E27FC236}">
                <a16:creationId xmlns:a16="http://schemas.microsoft.com/office/drawing/2014/main" id="{AFEE5A8E-40E4-4615-B864-23616CB34CE5}"/>
              </a:ext>
            </a:extLst>
          </p:cNvPr>
          <p:cNvSpPr txBox="1"/>
          <p:nvPr/>
        </p:nvSpPr>
        <p:spPr>
          <a:xfrm>
            <a:off x="276792" y="1105314"/>
            <a:ext cx="1908219" cy="507831"/>
          </a:xfrm>
          <a:prstGeom prst="rect">
            <a:avLst/>
          </a:prstGeom>
          <a:solidFill>
            <a:srgbClr val="00FF00"/>
          </a:solidFill>
        </p:spPr>
        <p:txBody>
          <a:bodyPr wrap="square">
            <a:spAutoFit/>
          </a:bodyPr>
          <a:lstStyle/>
          <a:p>
            <a:r>
              <a:rPr lang="en-US" dirty="0"/>
              <a:t>Conservation of Mass for a Control Volume</a:t>
            </a:r>
          </a:p>
        </p:txBody>
      </p:sp>
      <p:sp>
        <p:nvSpPr>
          <p:cNvPr id="7" name="TextBox 6">
            <a:extLst>
              <a:ext uri="{FF2B5EF4-FFF2-40B4-BE49-F238E27FC236}">
                <a16:creationId xmlns:a16="http://schemas.microsoft.com/office/drawing/2014/main" id="{C9023C81-3DBD-4092-A080-68F049847D39}"/>
              </a:ext>
            </a:extLst>
          </p:cNvPr>
          <p:cNvSpPr txBox="1"/>
          <p:nvPr/>
        </p:nvSpPr>
        <p:spPr>
          <a:xfrm>
            <a:off x="2482467" y="1209188"/>
            <a:ext cx="6411817" cy="300082"/>
          </a:xfrm>
          <a:prstGeom prst="rect">
            <a:avLst/>
          </a:prstGeom>
          <a:solidFill>
            <a:srgbClr val="00B0F0"/>
          </a:solidFill>
        </p:spPr>
        <p:txBody>
          <a:bodyPr wrap="square">
            <a:spAutoFit/>
          </a:bodyPr>
          <a:lstStyle/>
          <a:p>
            <a:r>
              <a:rPr lang="en-US" dirty="0"/>
              <a:t>When applied to such a control volume, the conservation of mass principle states</a:t>
            </a:r>
          </a:p>
        </p:txBody>
      </p:sp>
      <p:pic>
        <p:nvPicPr>
          <p:cNvPr id="3" name="Picture 2">
            <a:extLst>
              <a:ext uri="{FF2B5EF4-FFF2-40B4-BE49-F238E27FC236}">
                <a16:creationId xmlns:a16="http://schemas.microsoft.com/office/drawing/2014/main" id="{C9B6A680-7D8D-4C0C-AC1B-0A6C44F64CA2}"/>
              </a:ext>
            </a:extLst>
          </p:cNvPr>
          <p:cNvPicPr>
            <a:picLocks noChangeAspect="1"/>
          </p:cNvPicPr>
          <p:nvPr/>
        </p:nvPicPr>
        <p:blipFill>
          <a:blip r:embed="rId3"/>
          <a:stretch>
            <a:fillRect/>
          </a:stretch>
        </p:blipFill>
        <p:spPr>
          <a:xfrm>
            <a:off x="3521211" y="1613145"/>
            <a:ext cx="4399402" cy="542266"/>
          </a:xfrm>
          <a:prstGeom prst="rect">
            <a:avLst/>
          </a:prstGeom>
        </p:spPr>
      </p:pic>
      <p:pic>
        <p:nvPicPr>
          <p:cNvPr id="5" name="Picture 4">
            <a:extLst>
              <a:ext uri="{FF2B5EF4-FFF2-40B4-BE49-F238E27FC236}">
                <a16:creationId xmlns:a16="http://schemas.microsoft.com/office/drawing/2014/main" id="{563D43FF-15E8-44E0-8FB5-02A07844B153}"/>
              </a:ext>
            </a:extLst>
          </p:cNvPr>
          <p:cNvPicPr>
            <a:picLocks noChangeAspect="1"/>
          </p:cNvPicPr>
          <p:nvPr/>
        </p:nvPicPr>
        <p:blipFill>
          <a:blip r:embed="rId4"/>
          <a:stretch>
            <a:fillRect/>
          </a:stretch>
        </p:blipFill>
        <p:spPr>
          <a:xfrm>
            <a:off x="4217597" y="2155411"/>
            <a:ext cx="3006630" cy="427708"/>
          </a:xfrm>
          <a:prstGeom prst="rect">
            <a:avLst/>
          </a:prstGeom>
        </p:spPr>
      </p:pic>
      <p:sp>
        <p:nvSpPr>
          <p:cNvPr id="16" name="TextBox 15">
            <a:extLst>
              <a:ext uri="{FF2B5EF4-FFF2-40B4-BE49-F238E27FC236}">
                <a16:creationId xmlns:a16="http://schemas.microsoft.com/office/drawing/2014/main" id="{7A8E5C89-78B2-4659-B4CB-CC1CB242E728}"/>
              </a:ext>
            </a:extLst>
          </p:cNvPr>
          <p:cNvSpPr txBox="1"/>
          <p:nvPr/>
        </p:nvSpPr>
        <p:spPr>
          <a:xfrm>
            <a:off x="276791" y="2219224"/>
            <a:ext cx="1908219" cy="300082"/>
          </a:xfrm>
          <a:prstGeom prst="rect">
            <a:avLst/>
          </a:prstGeom>
          <a:solidFill>
            <a:srgbClr val="00FF00"/>
          </a:solidFill>
        </p:spPr>
        <p:txBody>
          <a:bodyPr wrap="square">
            <a:spAutoFit/>
          </a:bodyPr>
          <a:lstStyle/>
          <a:p>
            <a:r>
              <a:rPr lang="en-US" dirty="0"/>
              <a:t>mass flow rates</a:t>
            </a:r>
          </a:p>
        </p:txBody>
      </p:sp>
      <p:sp>
        <p:nvSpPr>
          <p:cNvPr id="17" name="TextBox 16">
            <a:extLst>
              <a:ext uri="{FF2B5EF4-FFF2-40B4-BE49-F238E27FC236}">
                <a16:creationId xmlns:a16="http://schemas.microsoft.com/office/drawing/2014/main" id="{2172E45F-30E5-47F3-82CE-43DC5BCE62FB}"/>
              </a:ext>
            </a:extLst>
          </p:cNvPr>
          <p:cNvSpPr txBox="1"/>
          <p:nvPr/>
        </p:nvSpPr>
        <p:spPr>
          <a:xfrm>
            <a:off x="2482466" y="2636260"/>
            <a:ext cx="6411817" cy="507831"/>
          </a:xfrm>
          <a:prstGeom prst="rect">
            <a:avLst/>
          </a:prstGeom>
          <a:solidFill>
            <a:srgbClr val="00B0F0"/>
          </a:solidFill>
        </p:spPr>
        <p:txBody>
          <a:bodyPr wrap="square">
            <a:spAutoFit/>
          </a:bodyPr>
          <a:lstStyle/>
          <a:p>
            <a:r>
              <a:rPr lang="en-US" dirty="0"/>
              <a:t>In general, there may be several locations on the boundary through which mass </a:t>
            </a:r>
          </a:p>
          <a:p>
            <a:r>
              <a:rPr lang="en-US" dirty="0"/>
              <a:t>enters or exits. This can be accounted for by summing, as follows</a:t>
            </a:r>
          </a:p>
        </p:txBody>
      </p:sp>
      <p:pic>
        <p:nvPicPr>
          <p:cNvPr id="19" name="Picture 18">
            <a:extLst>
              <a:ext uri="{FF2B5EF4-FFF2-40B4-BE49-F238E27FC236}">
                <a16:creationId xmlns:a16="http://schemas.microsoft.com/office/drawing/2014/main" id="{ED98A81A-1D94-4F4E-87E3-2B54085D0B55}"/>
              </a:ext>
            </a:extLst>
          </p:cNvPr>
          <p:cNvPicPr>
            <a:picLocks noChangeAspect="1"/>
          </p:cNvPicPr>
          <p:nvPr/>
        </p:nvPicPr>
        <p:blipFill>
          <a:blip r:embed="rId5"/>
          <a:stretch>
            <a:fillRect/>
          </a:stretch>
        </p:blipFill>
        <p:spPr>
          <a:xfrm>
            <a:off x="3989476" y="3192637"/>
            <a:ext cx="3234751" cy="476436"/>
          </a:xfrm>
          <a:prstGeom prst="rect">
            <a:avLst/>
          </a:prstGeom>
        </p:spPr>
      </p:pic>
      <p:pic>
        <p:nvPicPr>
          <p:cNvPr id="21" name="Picture 20">
            <a:extLst>
              <a:ext uri="{FF2B5EF4-FFF2-40B4-BE49-F238E27FC236}">
                <a16:creationId xmlns:a16="http://schemas.microsoft.com/office/drawing/2014/main" id="{C9FD5A20-6DFB-4923-860E-C7570E9BCBF3}"/>
              </a:ext>
            </a:extLst>
          </p:cNvPr>
          <p:cNvPicPr>
            <a:picLocks noChangeAspect="1"/>
          </p:cNvPicPr>
          <p:nvPr/>
        </p:nvPicPr>
        <p:blipFill>
          <a:blip r:embed="rId6"/>
          <a:stretch>
            <a:fillRect/>
          </a:stretch>
        </p:blipFill>
        <p:spPr>
          <a:xfrm>
            <a:off x="7507938" y="3580481"/>
            <a:ext cx="1386345" cy="2093157"/>
          </a:xfrm>
          <a:prstGeom prst="rect">
            <a:avLst/>
          </a:prstGeom>
        </p:spPr>
      </p:pic>
      <p:sp>
        <p:nvSpPr>
          <p:cNvPr id="27" name="TextBox 26">
            <a:extLst>
              <a:ext uri="{FF2B5EF4-FFF2-40B4-BE49-F238E27FC236}">
                <a16:creationId xmlns:a16="http://schemas.microsoft.com/office/drawing/2014/main" id="{4936BE9F-20E2-4E7F-8F20-0AD7B7A7FE0B}"/>
              </a:ext>
            </a:extLst>
          </p:cNvPr>
          <p:cNvSpPr txBox="1"/>
          <p:nvPr/>
        </p:nvSpPr>
        <p:spPr>
          <a:xfrm>
            <a:off x="280464" y="3856271"/>
            <a:ext cx="1904547" cy="507831"/>
          </a:xfrm>
          <a:prstGeom prst="rect">
            <a:avLst/>
          </a:prstGeom>
          <a:solidFill>
            <a:srgbClr val="00FF00"/>
          </a:solidFill>
        </p:spPr>
        <p:txBody>
          <a:bodyPr wrap="square">
            <a:spAutoFit/>
          </a:bodyPr>
          <a:lstStyle/>
          <a:p>
            <a:r>
              <a:rPr lang="en-US" dirty="0"/>
              <a:t>Evaluating the Mass Flow Rate</a:t>
            </a:r>
          </a:p>
        </p:txBody>
      </p:sp>
      <p:pic>
        <p:nvPicPr>
          <p:cNvPr id="29" name="Picture 28">
            <a:extLst>
              <a:ext uri="{FF2B5EF4-FFF2-40B4-BE49-F238E27FC236}">
                <a16:creationId xmlns:a16="http://schemas.microsoft.com/office/drawing/2014/main" id="{13F774CC-BF2A-4AF2-91FE-D7CAD236A51D}"/>
              </a:ext>
            </a:extLst>
          </p:cNvPr>
          <p:cNvPicPr>
            <a:picLocks noChangeAspect="1"/>
          </p:cNvPicPr>
          <p:nvPr/>
        </p:nvPicPr>
        <p:blipFill>
          <a:blip r:embed="rId7"/>
          <a:stretch>
            <a:fillRect/>
          </a:stretch>
        </p:blipFill>
        <p:spPr>
          <a:xfrm>
            <a:off x="2551194" y="3817115"/>
            <a:ext cx="2510239" cy="641583"/>
          </a:xfrm>
          <a:prstGeom prst="rect">
            <a:avLst/>
          </a:prstGeom>
        </p:spPr>
      </p:pic>
      <p:pic>
        <p:nvPicPr>
          <p:cNvPr id="31" name="Picture 30">
            <a:extLst>
              <a:ext uri="{FF2B5EF4-FFF2-40B4-BE49-F238E27FC236}">
                <a16:creationId xmlns:a16="http://schemas.microsoft.com/office/drawing/2014/main" id="{E4EEC89C-822E-43B7-A1B5-F657FAEB9247}"/>
              </a:ext>
            </a:extLst>
          </p:cNvPr>
          <p:cNvPicPr>
            <a:picLocks noChangeAspect="1"/>
          </p:cNvPicPr>
          <p:nvPr/>
        </p:nvPicPr>
        <p:blipFill>
          <a:blip r:embed="rId8"/>
          <a:stretch>
            <a:fillRect/>
          </a:stretch>
        </p:blipFill>
        <p:spPr>
          <a:xfrm>
            <a:off x="5164637" y="3791181"/>
            <a:ext cx="2240097" cy="693450"/>
          </a:xfrm>
          <a:prstGeom prst="rect">
            <a:avLst/>
          </a:prstGeom>
        </p:spPr>
      </p:pic>
      <p:pic>
        <p:nvPicPr>
          <p:cNvPr id="33" name="Picture 32">
            <a:extLst>
              <a:ext uri="{FF2B5EF4-FFF2-40B4-BE49-F238E27FC236}">
                <a16:creationId xmlns:a16="http://schemas.microsoft.com/office/drawing/2014/main" id="{510B0790-FE69-449C-9661-80E04AE2D25E}"/>
              </a:ext>
            </a:extLst>
          </p:cNvPr>
          <p:cNvPicPr>
            <a:picLocks noChangeAspect="1"/>
          </p:cNvPicPr>
          <p:nvPr/>
        </p:nvPicPr>
        <p:blipFill>
          <a:blip r:embed="rId9"/>
          <a:stretch>
            <a:fillRect/>
          </a:stretch>
        </p:blipFill>
        <p:spPr>
          <a:xfrm>
            <a:off x="4110640" y="4702731"/>
            <a:ext cx="1106335" cy="608317"/>
          </a:xfrm>
          <a:prstGeom prst="rect">
            <a:avLst/>
          </a:prstGeom>
        </p:spPr>
      </p:pic>
      <p:pic>
        <p:nvPicPr>
          <p:cNvPr id="4" name="Picture 3">
            <a:extLst>
              <a:ext uri="{FF2B5EF4-FFF2-40B4-BE49-F238E27FC236}">
                <a16:creationId xmlns:a16="http://schemas.microsoft.com/office/drawing/2014/main" id="{CDCF89AE-DCA2-46DF-946B-93A59AF4FE90}"/>
              </a:ext>
            </a:extLst>
          </p:cNvPr>
          <p:cNvPicPr>
            <a:picLocks noChangeAspect="1"/>
          </p:cNvPicPr>
          <p:nvPr/>
        </p:nvPicPr>
        <p:blipFill>
          <a:blip r:embed="rId10"/>
          <a:stretch>
            <a:fillRect/>
          </a:stretch>
        </p:blipFill>
        <p:spPr>
          <a:xfrm>
            <a:off x="249716" y="1109339"/>
            <a:ext cx="2805629" cy="3253476"/>
          </a:xfrm>
          <a:prstGeom prst="rect">
            <a:avLst/>
          </a:prstGeom>
        </p:spPr>
      </p:pic>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P spid="17"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2C9-9445-4DA3-967E-D174D9531F51}"/>
              </a:ext>
            </a:extLst>
          </p:cNvPr>
          <p:cNvSpPr>
            <a:spLocks noGrp="1"/>
          </p:cNvSpPr>
          <p:nvPr>
            <p:ph type="body" sz="half" idx="10"/>
          </p:nvPr>
        </p:nvSpPr>
        <p:spPr>
          <a:xfrm>
            <a:off x="287363" y="223017"/>
            <a:ext cx="8254382" cy="1157194"/>
          </a:xfrm>
        </p:spPr>
        <p:txBody>
          <a:bodyPr/>
          <a:lstStyle/>
          <a:p>
            <a:r>
              <a:rPr lang="en-US" sz="4000" b="1" dirty="0"/>
              <a:t>Forms of the Mass Rate Balance</a:t>
            </a:r>
            <a:endParaRPr lang="en-US" dirty="0"/>
          </a:p>
        </p:txBody>
      </p:sp>
      <p:sp>
        <p:nvSpPr>
          <p:cNvPr id="7" name="TextBox 6">
            <a:extLst>
              <a:ext uri="{FF2B5EF4-FFF2-40B4-BE49-F238E27FC236}">
                <a16:creationId xmlns:a16="http://schemas.microsoft.com/office/drawing/2014/main" id="{652D0A38-12B5-4555-B8AB-9F2F0E65967E}"/>
              </a:ext>
            </a:extLst>
          </p:cNvPr>
          <p:cNvSpPr txBox="1"/>
          <p:nvPr/>
        </p:nvSpPr>
        <p:spPr>
          <a:xfrm>
            <a:off x="236397" y="1278469"/>
            <a:ext cx="1908219" cy="715581"/>
          </a:xfrm>
          <a:prstGeom prst="rect">
            <a:avLst/>
          </a:prstGeom>
          <a:solidFill>
            <a:srgbClr val="00FF00"/>
          </a:solidFill>
        </p:spPr>
        <p:txBody>
          <a:bodyPr wrap="square">
            <a:spAutoFit/>
          </a:bodyPr>
          <a:lstStyle/>
          <a:p>
            <a:r>
              <a:rPr lang="en-US" dirty="0"/>
              <a:t>One-Dimensional Flow Form of the Mass Rate Balance</a:t>
            </a:r>
          </a:p>
        </p:txBody>
      </p:sp>
      <p:sp>
        <p:nvSpPr>
          <p:cNvPr id="9" name="TextBox 8">
            <a:extLst>
              <a:ext uri="{FF2B5EF4-FFF2-40B4-BE49-F238E27FC236}">
                <a16:creationId xmlns:a16="http://schemas.microsoft.com/office/drawing/2014/main" id="{CCB3F1FD-C516-43A2-B448-B8C7E6AAAEB2}"/>
              </a:ext>
            </a:extLst>
          </p:cNvPr>
          <p:cNvSpPr txBox="1"/>
          <p:nvPr/>
        </p:nvSpPr>
        <p:spPr>
          <a:xfrm>
            <a:off x="2401676" y="966845"/>
            <a:ext cx="6564683" cy="1338828"/>
          </a:xfrm>
          <a:prstGeom prst="rect">
            <a:avLst/>
          </a:prstGeom>
          <a:solidFill>
            <a:srgbClr val="00FFFF"/>
          </a:solidFill>
        </p:spPr>
        <p:txBody>
          <a:bodyPr wrap="square">
            <a:spAutoFit/>
          </a:bodyPr>
          <a:lstStyle/>
          <a:p>
            <a:pPr algn="just"/>
            <a:r>
              <a:rPr lang="en-US" dirty="0"/>
              <a:t>When a flowing stream of matter entering or exiting a control volume adheres to the following idealizations, the flow is said to be one-dimensional:</a:t>
            </a:r>
          </a:p>
          <a:p>
            <a:pPr marL="285750" indent="-285750" algn="just">
              <a:buFont typeface="Arial" panose="020B0604020202020204" pitchFamily="34" charset="0"/>
              <a:buChar char="•"/>
            </a:pPr>
            <a:r>
              <a:rPr lang="en-US" dirty="0"/>
              <a:t>The flow is normal to the boundary at locations where mass enters or exits the control volume.</a:t>
            </a:r>
          </a:p>
          <a:p>
            <a:pPr marL="285750" indent="-285750" algn="just">
              <a:buFont typeface="Arial" panose="020B0604020202020204" pitchFamily="34" charset="0"/>
              <a:buChar char="•"/>
            </a:pPr>
            <a:r>
              <a:rPr lang="en-US" dirty="0"/>
              <a:t>All intensive properties, including velocity and density, are uniform with position (bulk average values) over each inlet or exit area through which matter flows.</a:t>
            </a:r>
          </a:p>
        </p:txBody>
      </p:sp>
      <p:pic>
        <p:nvPicPr>
          <p:cNvPr id="11" name="Picture 10">
            <a:extLst>
              <a:ext uri="{FF2B5EF4-FFF2-40B4-BE49-F238E27FC236}">
                <a16:creationId xmlns:a16="http://schemas.microsoft.com/office/drawing/2014/main" id="{CF2F9BA1-202C-4225-9602-F659E95DE581}"/>
              </a:ext>
            </a:extLst>
          </p:cNvPr>
          <p:cNvPicPr>
            <a:picLocks noChangeAspect="1"/>
          </p:cNvPicPr>
          <p:nvPr/>
        </p:nvPicPr>
        <p:blipFill>
          <a:blip r:embed="rId2"/>
          <a:stretch>
            <a:fillRect/>
          </a:stretch>
        </p:blipFill>
        <p:spPr>
          <a:xfrm>
            <a:off x="4406313" y="2338724"/>
            <a:ext cx="4560046" cy="3348245"/>
          </a:xfrm>
          <a:prstGeom prst="rect">
            <a:avLst/>
          </a:prstGeom>
        </p:spPr>
      </p:pic>
      <p:pic>
        <p:nvPicPr>
          <p:cNvPr id="13" name="Picture 12">
            <a:extLst>
              <a:ext uri="{FF2B5EF4-FFF2-40B4-BE49-F238E27FC236}">
                <a16:creationId xmlns:a16="http://schemas.microsoft.com/office/drawing/2014/main" id="{60B97DD0-CB18-41F7-9642-E0EE3302EA64}"/>
              </a:ext>
            </a:extLst>
          </p:cNvPr>
          <p:cNvPicPr>
            <a:picLocks noChangeAspect="1"/>
          </p:cNvPicPr>
          <p:nvPr/>
        </p:nvPicPr>
        <p:blipFill>
          <a:blip r:embed="rId3"/>
          <a:stretch>
            <a:fillRect/>
          </a:stretch>
        </p:blipFill>
        <p:spPr>
          <a:xfrm>
            <a:off x="177641" y="2485936"/>
            <a:ext cx="3885282" cy="467783"/>
          </a:xfrm>
          <a:prstGeom prst="rect">
            <a:avLst/>
          </a:prstGeom>
        </p:spPr>
      </p:pic>
      <p:pic>
        <p:nvPicPr>
          <p:cNvPr id="29" name="Picture 28">
            <a:extLst>
              <a:ext uri="{FF2B5EF4-FFF2-40B4-BE49-F238E27FC236}">
                <a16:creationId xmlns:a16="http://schemas.microsoft.com/office/drawing/2014/main" id="{EC1D7F37-7195-4C08-9E00-337979898009}"/>
              </a:ext>
            </a:extLst>
          </p:cNvPr>
          <p:cNvPicPr>
            <a:picLocks noChangeAspect="1"/>
          </p:cNvPicPr>
          <p:nvPr/>
        </p:nvPicPr>
        <p:blipFill>
          <a:blip r:embed="rId4"/>
          <a:stretch>
            <a:fillRect/>
          </a:stretch>
        </p:blipFill>
        <p:spPr>
          <a:xfrm>
            <a:off x="236397" y="3009708"/>
            <a:ext cx="1982604" cy="2006276"/>
          </a:xfrm>
          <a:prstGeom prst="rect">
            <a:avLst/>
          </a:prstGeom>
        </p:spPr>
      </p:pic>
      <p:pic>
        <p:nvPicPr>
          <p:cNvPr id="31" name="Picture 30">
            <a:extLst>
              <a:ext uri="{FF2B5EF4-FFF2-40B4-BE49-F238E27FC236}">
                <a16:creationId xmlns:a16="http://schemas.microsoft.com/office/drawing/2014/main" id="{2C5EEAB1-FA99-484B-8CF4-029B00D9A8F0}"/>
              </a:ext>
            </a:extLst>
          </p:cNvPr>
          <p:cNvPicPr>
            <a:picLocks noChangeAspect="1"/>
          </p:cNvPicPr>
          <p:nvPr/>
        </p:nvPicPr>
        <p:blipFill>
          <a:blip r:embed="rId5"/>
          <a:stretch>
            <a:fillRect/>
          </a:stretch>
        </p:blipFill>
        <p:spPr>
          <a:xfrm>
            <a:off x="2219000" y="4106790"/>
            <a:ext cx="2144645" cy="1588044"/>
          </a:xfrm>
          <a:prstGeom prst="rect">
            <a:avLst/>
          </a:prstGeom>
        </p:spPr>
      </p:pic>
      <p:pic>
        <p:nvPicPr>
          <p:cNvPr id="30" name="Picture 29">
            <a:extLst>
              <a:ext uri="{FF2B5EF4-FFF2-40B4-BE49-F238E27FC236}">
                <a16:creationId xmlns:a16="http://schemas.microsoft.com/office/drawing/2014/main" id="{0A34DDD5-A3AB-4568-B013-543D52645342}"/>
              </a:ext>
            </a:extLst>
          </p:cNvPr>
          <p:cNvPicPr>
            <a:picLocks noChangeAspect="1"/>
          </p:cNvPicPr>
          <p:nvPr/>
        </p:nvPicPr>
        <p:blipFill>
          <a:blip r:embed="rId6"/>
          <a:stretch>
            <a:fillRect/>
          </a:stretch>
        </p:blipFill>
        <p:spPr>
          <a:xfrm>
            <a:off x="2390963" y="2939937"/>
            <a:ext cx="1972683" cy="1218265"/>
          </a:xfrm>
          <a:prstGeom prst="rect">
            <a:avLst/>
          </a:prstGeom>
        </p:spPr>
      </p:pic>
      <p:pic>
        <p:nvPicPr>
          <p:cNvPr id="2" name="Picture 1">
            <a:extLst>
              <a:ext uri="{FF2B5EF4-FFF2-40B4-BE49-F238E27FC236}">
                <a16:creationId xmlns:a16="http://schemas.microsoft.com/office/drawing/2014/main" id="{F2B33B19-84E5-4EE4-9774-B31743E0A9CC}"/>
              </a:ext>
            </a:extLst>
          </p:cNvPr>
          <p:cNvPicPr>
            <a:picLocks noChangeAspect="1"/>
          </p:cNvPicPr>
          <p:nvPr/>
        </p:nvPicPr>
        <p:blipFill>
          <a:blip r:embed="rId7"/>
          <a:stretch>
            <a:fillRect/>
          </a:stretch>
        </p:blipFill>
        <p:spPr>
          <a:xfrm>
            <a:off x="1193959" y="1615559"/>
            <a:ext cx="7772400" cy="3400425"/>
          </a:xfrm>
          <a:prstGeom prst="rect">
            <a:avLst/>
          </a:prstGeom>
        </p:spPr>
      </p:pic>
    </p:spTree>
    <p:extLst>
      <p:ext uri="{BB962C8B-B14F-4D97-AF65-F5344CB8AC3E}">
        <p14:creationId xmlns:p14="http://schemas.microsoft.com/office/powerpoint/2010/main" val="24454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6490879" cy="584775"/>
          </a:xfrm>
          <a:prstGeom prst="rect">
            <a:avLst/>
          </a:prstGeom>
        </p:spPr>
        <p:txBody>
          <a:bodyPr wrap="none">
            <a:spAutoFit/>
          </a:bodyPr>
          <a:lstStyle/>
          <a:p>
            <a:r>
              <a:rPr lang="en-US" sz="3200" b="1" dirty="0"/>
              <a:t>Forms of the Mass Rate Balance</a:t>
            </a:r>
            <a:endParaRPr lang="en-US" sz="7200" dirty="0"/>
          </a:p>
        </p:txBody>
      </p:sp>
      <p:sp>
        <p:nvSpPr>
          <p:cNvPr id="12" name="TextBox 11">
            <a:extLst>
              <a:ext uri="{FF2B5EF4-FFF2-40B4-BE49-F238E27FC236}">
                <a16:creationId xmlns:a16="http://schemas.microsoft.com/office/drawing/2014/main" id="{E1D6FF2E-B1C8-43E9-A482-0CA2D8E245A1}"/>
              </a:ext>
            </a:extLst>
          </p:cNvPr>
          <p:cNvSpPr txBox="1"/>
          <p:nvPr/>
        </p:nvSpPr>
        <p:spPr>
          <a:xfrm>
            <a:off x="276792" y="1071307"/>
            <a:ext cx="1908219" cy="715581"/>
          </a:xfrm>
          <a:prstGeom prst="rect">
            <a:avLst/>
          </a:prstGeom>
          <a:solidFill>
            <a:srgbClr val="00FF00"/>
          </a:solidFill>
        </p:spPr>
        <p:txBody>
          <a:bodyPr wrap="square">
            <a:spAutoFit/>
          </a:bodyPr>
          <a:lstStyle>
            <a:defPPr>
              <a:defRPr lang="en-US"/>
            </a:defPPr>
          </a:lstStyle>
          <a:p>
            <a:r>
              <a:rPr lang="en-US" dirty="0"/>
              <a:t>Steady-State Form of the Mass Rate Balance</a:t>
            </a:r>
          </a:p>
        </p:txBody>
      </p:sp>
      <p:sp>
        <p:nvSpPr>
          <p:cNvPr id="13" name="TextBox 12">
            <a:extLst>
              <a:ext uri="{FF2B5EF4-FFF2-40B4-BE49-F238E27FC236}">
                <a16:creationId xmlns:a16="http://schemas.microsoft.com/office/drawing/2014/main" id="{97100601-0A37-446B-A904-CD83821DB384}"/>
              </a:ext>
            </a:extLst>
          </p:cNvPr>
          <p:cNvSpPr txBox="1"/>
          <p:nvPr/>
        </p:nvSpPr>
        <p:spPr>
          <a:xfrm>
            <a:off x="2442073" y="1279057"/>
            <a:ext cx="6470573" cy="300082"/>
          </a:xfrm>
          <a:prstGeom prst="rect">
            <a:avLst/>
          </a:prstGeom>
          <a:solidFill>
            <a:srgbClr val="00FFFF"/>
          </a:solidFill>
        </p:spPr>
        <p:txBody>
          <a:bodyPr wrap="square">
            <a:spAutoFit/>
          </a:bodyPr>
          <a:lstStyle>
            <a:defPPr>
              <a:defRPr lang="en-US"/>
            </a:defPPr>
            <a:lvl1pPr algn="just"/>
          </a:lstStyle>
          <a:p>
            <a:r>
              <a:rPr lang="en-US" dirty="0"/>
              <a:t> all properties are unchanging in time. </a:t>
            </a:r>
          </a:p>
        </p:txBody>
      </p:sp>
      <p:pic>
        <p:nvPicPr>
          <p:cNvPr id="14" name="Picture 13">
            <a:extLst>
              <a:ext uri="{FF2B5EF4-FFF2-40B4-BE49-F238E27FC236}">
                <a16:creationId xmlns:a16="http://schemas.microsoft.com/office/drawing/2014/main" id="{E044941F-0E5E-4FA7-B446-743C2C936CF2}"/>
              </a:ext>
            </a:extLst>
          </p:cNvPr>
          <p:cNvPicPr>
            <a:picLocks noChangeAspect="1"/>
          </p:cNvPicPr>
          <p:nvPr/>
        </p:nvPicPr>
        <p:blipFill>
          <a:blip r:embed="rId3"/>
          <a:stretch>
            <a:fillRect/>
          </a:stretch>
        </p:blipFill>
        <p:spPr>
          <a:xfrm>
            <a:off x="4109292" y="1770899"/>
            <a:ext cx="3275682" cy="567902"/>
          </a:xfrm>
          <a:prstGeom prst="rect">
            <a:avLst/>
          </a:prstGeom>
        </p:spPr>
      </p:pic>
      <p:sp>
        <p:nvSpPr>
          <p:cNvPr id="15" name="TextBox 14">
            <a:extLst>
              <a:ext uri="{FF2B5EF4-FFF2-40B4-BE49-F238E27FC236}">
                <a16:creationId xmlns:a16="http://schemas.microsoft.com/office/drawing/2014/main" id="{7A0BC81C-8771-485E-A235-84751CCE849E}"/>
              </a:ext>
            </a:extLst>
          </p:cNvPr>
          <p:cNvSpPr txBox="1"/>
          <p:nvPr/>
        </p:nvSpPr>
        <p:spPr>
          <a:xfrm>
            <a:off x="276793" y="2589714"/>
            <a:ext cx="1908219" cy="507831"/>
          </a:xfrm>
          <a:prstGeom prst="rect">
            <a:avLst/>
          </a:prstGeom>
          <a:solidFill>
            <a:srgbClr val="00FF00"/>
          </a:solidFill>
        </p:spPr>
        <p:txBody>
          <a:bodyPr wrap="square">
            <a:spAutoFit/>
          </a:bodyPr>
          <a:lstStyle>
            <a:defPPr>
              <a:defRPr lang="en-US"/>
            </a:defPPr>
          </a:lstStyle>
          <a:p>
            <a:r>
              <a:rPr lang="en-US" dirty="0"/>
              <a:t>Integral Form of the Mass Rate Balance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3A1768-C7D8-4246-88E8-F67D3E9DF1CC}"/>
                  </a:ext>
                </a:extLst>
              </p:cNvPr>
              <p:cNvSpPr txBox="1"/>
              <p:nvPr/>
            </p:nvSpPr>
            <p:spPr>
              <a:xfrm>
                <a:off x="2442072" y="2596694"/>
                <a:ext cx="6470573" cy="507831"/>
              </a:xfrm>
              <a:prstGeom prst="rect">
                <a:avLst/>
              </a:prstGeom>
              <a:solidFill>
                <a:srgbClr val="00FFFF"/>
              </a:solidFill>
            </p:spPr>
            <p:txBody>
              <a:bodyPr wrap="square">
                <a:spAutoFit/>
              </a:bodyPr>
              <a:lstStyle/>
              <a:p>
                <a:r>
                  <a:rPr lang="en-US" dirty="0"/>
                  <a:t>The product </a:t>
                </a:r>
                <a14:m>
                  <m:oMath xmlns:m="http://schemas.openxmlformats.org/officeDocument/2006/math">
                    <m:r>
                      <a:rPr lang="en-US" i="1" smtClean="0">
                        <a:latin typeface="Cambria Math" panose="02040503050406030204" pitchFamily="18" charset="0"/>
                        <a:ea typeface="Cambria Math" panose="02040503050406030204" pitchFamily="18" charset="0"/>
                      </a:rPr>
                      <m:t>𝜌</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𝑛</m:t>
                        </m:r>
                      </m:sub>
                    </m:sSub>
                    <m:r>
                      <a:rPr lang="en-US" b="0" i="0" smtClean="0">
                        <a:latin typeface="Cambria Math" panose="02040503050406030204" pitchFamily="18" charset="0"/>
                        <a:ea typeface="Cambria Math" panose="02040503050406030204" pitchFamily="18" charset="0"/>
                      </a:rPr>
                      <m:t> </m:t>
                    </m:r>
                  </m:oMath>
                </a14:m>
                <a:r>
                  <a:rPr lang="en-US" dirty="0"/>
                  <a:t>appearing in this equation, known as the mass flux, gives the time rate of mass flow per unit of area. </a:t>
                </a:r>
              </a:p>
            </p:txBody>
          </p:sp>
        </mc:Choice>
        <mc:Fallback xmlns="">
          <p:sp>
            <p:nvSpPr>
              <p:cNvPr id="16" name="TextBox 15">
                <a:extLst>
                  <a:ext uri="{FF2B5EF4-FFF2-40B4-BE49-F238E27FC236}">
                    <a16:creationId xmlns:a16="http://schemas.microsoft.com/office/drawing/2014/main" id="{0D3A1768-C7D8-4246-88E8-F67D3E9DF1CC}"/>
                  </a:ext>
                </a:extLst>
              </p:cNvPr>
              <p:cNvSpPr txBox="1">
                <a:spLocks noRot="1" noChangeAspect="1" noMove="1" noResize="1" noEditPoints="1" noAdjustHandles="1" noChangeArrowheads="1" noChangeShapeType="1" noTextEdit="1"/>
              </p:cNvSpPr>
              <p:nvPr/>
            </p:nvSpPr>
            <p:spPr>
              <a:xfrm>
                <a:off x="2442072" y="2596694"/>
                <a:ext cx="6470573" cy="507831"/>
              </a:xfrm>
              <a:prstGeom prst="rect">
                <a:avLst/>
              </a:prstGeom>
              <a:blipFill>
                <a:blip r:embed="rId4"/>
                <a:stretch>
                  <a:fillRect l="-283" t="-2410" r="-283" b="-12048"/>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1501482-6AD2-481A-B1BF-945D564806E8}"/>
              </a:ext>
            </a:extLst>
          </p:cNvPr>
          <p:cNvPicPr>
            <a:picLocks noChangeAspect="1"/>
          </p:cNvPicPr>
          <p:nvPr/>
        </p:nvPicPr>
        <p:blipFill>
          <a:blip r:embed="rId5"/>
          <a:stretch>
            <a:fillRect/>
          </a:stretch>
        </p:blipFill>
        <p:spPr>
          <a:xfrm>
            <a:off x="4291980" y="3188236"/>
            <a:ext cx="3092994" cy="441856"/>
          </a:xfrm>
          <a:prstGeom prst="rect">
            <a:avLst/>
          </a:prstGeom>
        </p:spPr>
      </p:pic>
      <p:pic>
        <p:nvPicPr>
          <p:cNvPr id="18" name="Picture 17">
            <a:extLst>
              <a:ext uri="{FF2B5EF4-FFF2-40B4-BE49-F238E27FC236}">
                <a16:creationId xmlns:a16="http://schemas.microsoft.com/office/drawing/2014/main" id="{DC0CB184-A773-4724-ADB8-A7AF05585247}"/>
              </a:ext>
            </a:extLst>
          </p:cNvPr>
          <p:cNvPicPr>
            <a:picLocks noChangeAspect="1"/>
          </p:cNvPicPr>
          <p:nvPr/>
        </p:nvPicPr>
        <p:blipFill>
          <a:blip r:embed="rId6"/>
          <a:stretch>
            <a:fillRect/>
          </a:stretch>
        </p:blipFill>
        <p:spPr>
          <a:xfrm>
            <a:off x="3499692" y="3816788"/>
            <a:ext cx="3885282" cy="441856"/>
          </a:xfrm>
          <a:prstGeom prst="rect">
            <a:avLst/>
          </a:prstGeom>
        </p:spPr>
      </p:pic>
    </p:spTree>
    <p:extLst>
      <p:ext uri="{BB962C8B-B14F-4D97-AF65-F5344CB8AC3E}">
        <p14:creationId xmlns:p14="http://schemas.microsoft.com/office/powerpoint/2010/main" val="42231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368119"/>
            <a:ext cx="7694735" cy="584775"/>
          </a:xfrm>
          <a:prstGeom prst="rect">
            <a:avLst/>
          </a:prstGeom>
        </p:spPr>
        <p:txBody>
          <a:bodyPr wrap="none">
            <a:spAutoFit/>
          </a:bodyPr>
          <a:lstStyle/>
          <a:p>
            <a:r>
              <a:rPr lang="en-US" sz="3200" b="1" dirty="0"/>
              <a:t>Applications of the Mass Rate Balance</a:t>
            </a:r>
            <a:endParaRPr lang="fi-FI" sz="3200" b="1" dirty="0"/>
          </a:p>
        </p:txBody>
      </p:sp>
      <p:sp>
        <p:nvSpPr>
          <p:cNvPr id="14" name="TextBox 13">
            <a:extLst>
              <a:ext uri="{FF2B5EF4-FFF2-40B4-BE49-F238E27FC236}">
                <a16:creationId xmlns:a16="http://schemas.microsoft.com/office/drawing/2014/main" id="{4943ADB6-7FFA-47EC-AA7F-35F3C31AEE05}"/>
              </a:ext>
            </a:extLst>
          </p:cNvPr>
          <p:cNvSpPr txBox="1"/>
          <p:nvPr/>
        </p:nvSpPr>
        <p:spPr>
          <a:xfrm>
            <a:off x="276793" y="1010402"/>
            <a:ext cx="2202002" cy="300082"/>
          </a:xfrm>
          <a:prstGeom prst="rect">
            <a:avLst/>
          </a:prstGeom>
          <a:solidFill>
            <a:srgbClr val="FFC000"/>
          </a:solidFill>
        </p:spPr>
        <p:txBody>
          <a:bodyPr wrap="square">
            <a:spAutoFit/>
          </a:bodyPr>
          <a:lstStyle/>
          <a:p>
            <a:r>
              <a:rPr lang="en-US" dirty="0"/>
              <a:t>Steady-State Application</a:t>
            </a:r>
          </a:p>
        </p:txBody>
      </p:sp>
      <p:pic>
        <p:nvPicPr>
          <p:cNvPr id="4" name="Picture 3">
            <a:extLst>
              <a:ext uri="{FF2B5EF4-FFF2-40B4-BE49-F238E27FC236}">
                <a16:creationId xmlns:a16="http://schemas.microsoft.com/office/drawing/2014/main" id="{DEA84A9C-5E1E-4CA4-89FD-621677D54214}"/>
              </a:ext>
            </a:extLst>
          </p:cNvPr>
          <p:cNvPicPr>
            <a:picLocks noChangeAspect="1"/>
          </p:cNvPicPr>
          <p:nvPr/>
        </p:nvPicPr>
        <p:blipFill>
          <a:blip r:embed="rId2"/>
          <a:stretch>
            <a:fillRect/>
          </a:stretch>
        </p:blipFill>
        <p:spPr>
          <a:xfrm>
            <a:off x="1" y="1343631"/>
            <a:ext cx="4572000" cy="2921897"/>
          </a:xfrm>
          <a:prstGeom prst="rect">
            <a:avLst/>
          </a:prstGeom>
        </p:spPr>
      </p:pic>
      <p:pic>
        <p:nvPicPr>
          <p:cNvPr id="16" name="Picture 15">
            <a:extLst>
              <a:ext uri="{FF2B5EF4-FFF2-40B4-BE49-F238E27FC236}">
                <a16:creationId xmlns:a16="http://schemas.microsoft.com/office/drawing/2014/main" id="{B66A0F3F-A9FA-4134-98D1-41C8CCACBF4C}"/>
              </a:ext>
            </a:extLst>
          </p:cNvPr>
          <p:cNvPicPr>
            <a:picLocks noChangeAspect="1"/>
          </p:cNvPicPr>
          <p:nvPr/>
        </p:nvPicPr>
        <p:blipFill>
          <a:blip r:embed="rId3"/>
          <a:stretch>
            <a:fillRect/>
          </a:stretch>
        </p:blipFill>
        <p:spPr>
          <a:xfrm>
            <a:off x="-3673" y="4299265"/>
            <a:ext cx="4572000" cy="745828"/>
          </a:xfrm>
          <a:prstGeom prst="rect">
            <a:avLst/>
          </a:prstGeom>
        </p:spPr>
      </p:pic>
      <p:pic>
        <p:nvPicPr>
          <p:cNvPr id="18" name="Picture 17">
            <a:extLst>
              <a:ext uri="{FF2B5EF4-FFF2-40B4-BE49-F238E27FC236}">
                <a16:creationId xmlns:a16="http://schemas.microsoft.com/office/drawing/2014/main" id="{3483FBEB-4653-433A-B181-891BF53721FB}"/>
              </a:ext>
            </a:extLst>
          </p:cNvPr>
          <p:cNvPicPr>
            <a:picLocks noChangeAspect="1"/>
          </p:cNvPicPr>
          <p:nvPr/>
        </p:nvPicPr>
        <p:blipFill>
          <a:blip r:embed="rId4"/>
          <a:stretch>
            <a:fillRect/>
          </a:stretch>
        </p:blipFill>
        <p:spPr>
          <a:xfrm>
            <a:off x="4575675" y="1407162"/>
            <a:ext cx="4279703" cy="2956436"/>
          </a:xfrm>
          <a:prstGeom prst="rect">
            <a:avLst/>
          </a:prstGeom>
        </p:spPr>
      </p:pic>
    </p:spTree>
    <p:extLst>
      <p:ext uri="{BB962C8B-B14F-4D97-AF65-F5344CB8AC3E}">
        <p14:creationId xmlns:p14="http://schemas.microsoft.com/office/powerpoint/2010/main" val="33024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368119"/>
            <a:ext cx="7694735" cy="584775"/>
          </a:xfrm>
          <a:prstGeom prst="rect">
            <a:avLst/>
          </a:prstGeom>
        </p:spPr>
        <p:txBody>
          <a:bodyPr wrap="none">
            <a:spAutoFit/>
          </a:bodyPr>
          <a:lstStyle/>
          <a:p>
            <a:r>
              <a:rPr lang="en-US" sz="3200" b="1" dirty="0"/>
              <a:t>Applications of the Mass Rate Balance</a:t>
            </a:r>
            <a:endParaRPr lang="fi-FI" sz="3200" b="1" dirty="0"/>
          </a:p>
        </p:txBody>
      </p:sp>
      <p:sp>
        <p:nvSpPr>
          <p:cNvPr id="14" name="TextBox 13">
            <a:extLst>
              <a:ext uri="{FF2B5EF4-FFF2-40B4-BE49-F238E27FC236}">
                <a16:creationId xmlns:a16="http://schemas.microsoft.com/office/drawing/2014/main" id="{4943ADB6-7FFA-47EC-AA7F-35F3C31AEE05}"/>
              </a:ext>
            </a:extLst>
          </p:cNvPr>
          <p:cNvSpPr txBox="1"/>
          <p:nvPr/>
        </p:nvSpPr>
        <p:spPr>
          <a:xfrm>
            <a:off x="276793" y="1010402"/>
            <a:ext cx="3626850" cy="300082"/>
          </a:xfrm>
          <a:prstGeom prst="rect">
            <a:avLst/>
          </a:prstGeom>
          <a:solidFill>
            <a:srgbClr val="FFC000"/>
          </a:solidFill>
        </p:spPr>
        <p:txBody>
          <a:bodyPr wrap="square">
            <a:spAutoFit/>
          </a:bodyPr>
          <a:lstStyle/>
          <a:p>
            <a:r>
              <a:rPr lang="en-US" dirty="0"/>
              <a:t>Time-Dependent (Transient) Application</a:t>
            </a:r>
          </a:p>
        </p:txBody>
      </p:sp>
      <p:pic>
        <p:nvPicPr>
          <p:cNvPr id="3" name="Picture 2">
            <a:extLst>
              <a:ext uri="{FF2B5EF4-FFF2-40B4-BE49-F238E27FC236}">
                <a16:creationId xmlns:a16="http://schemas.microsoft.com/office/drawing/2014/main" id="{FDECEDDB-AAE1-4B67-BE02-6A47CE4AE678}"/>
              </a:ext>
            </a:extLst>
          </p:cNvPr>
          <p:cNvPicPr>
            <a:picLocks noChangeAspect="1"/>
          </p:cNvPicPr>
          <p:nvPr/>
        </p:nvPicPr>
        <p:blipFill>
          <a:blip r:embed="rId2"/>
          <a:stretch>
            <a:fillRect/>
          </a:stretch>
        </p:blipFill>
        <p:spPr>
          <a:xfrm>
            <a:off x="62429" y="1310485"/>
            <a:ext cx="4509571" cy="1259880"/>
          </a:xfrm>
          <a:prstGeom prst="rect">
            <a:avLst/>
          </a:prstGeom>
        </p:spPr>
      </p:pic>
      <p:pic>
        <p:nvPicPr>
          <p:cNvPr id="6" name="Picture 5">
            <a:extLst>
              <a:ext uri="{FF2B5EF4-FFF2-40B4-BE49-F238E27FC236}">
                <a16:creationId xmlns:a16="http://schemas.microsoft.com/office/drawing/2014/main" id="{AC543E5D-ADE8-4C8D-A624-D1E18CF74580}"/>
              </a:ext>
            </a:extLst>
          </p:cNvPr>
          <p:cNvPicPr>
            <a:picLocks noChangeAspect="1"/>
          </p:cNvPicPr>
          <p:nvPr/>
        </p:nvPicPr>
        <p:blipFill>
          <a:blip r:embed="rId3"/>
          <a:stretch>
            <a:fillRect/>
          </a:stretch>
        </p:blipFill>
        <p:spPr>
          <a:xfrm>
            <a:off x="62429" y="2570365"/>
            <a:ext cx="4509571" cy="2826474"/>
          </a:xfrm>
          <a:prstGeom prst="rect">
            <a:avLst/>
          </a:prstGeom>
        </p:spPr>
      </p:pic>
      <p:pic>
        <p:nvPicPr>
          <p:cNvPr id="9" name="Picture 8">
            <a:extLst>
              <a:ext uri="{FF2B5EF4-FFF2-40B4-BE49-F238E27FC236}">
                <a16:creationId xmlns:a16="http://schemas.microsoft.com/office/drawing/2014/main" id="{235CCC87-9C07-4412-9FB7-258338C7B1B8}"/>
              </a:ext>
            </a:extLst>
          </p:cNvPr>
          <p:cNvPicPr>
            <a:picLocks noChangeAspect="1"/>
          </p:cNvPicPr>
          <p:nvPr/>
        </p:nvPicPr>
        <p:blipFill>
          <a:blip r:embed="rId4"/>
          <a:stretch>
            <a:fillRect/>
          </a:stretch>
        </p:blipFill>
        <p:spPr>
          <a:xfrm>
            <a:off x="4572000" y="1215985"/>
            <a:ext cx="4572000" cy="2531776"/>
          </a:xfrm>
          <a:prstGeom prst="rect">
            <a:avLst/>
          </a:prstGeom>
        </p:spPr>
      </p:pic>
      <p:pic>
        <p:nvPicPr>
          <p:cNvPr id="11" name="Picture 10">
            <a:extLst>
              <a:ext uri="{FF2B5EF4-FFF2-40B4-BE49-F238E27FC236}">
                <a16:creationId xmlns:a16="http://schemas.microsoft.com/office/drawing/2014/main" id="{EA545686-1C51-49C5-97C6-4192C9B33162}"/>
              </a:ext>
            </a:extLst>
          </p:cNvPr>
          <p:cNvPicPr>
            <a:picLocks noChangeAspect="1"/>
          </p:cNvPicPr>
          <p:nvPr/>
        </p:nvPicPr>
        <p:blipFill>
          <a:blip r:embed="rId5"/>
          <a:stretch>
            <a:fillRect/>
          </a:stretch>
        </p:blipFill>
        <p:spPr>
          <a:xfrm>
            <a:off x="4571999" y="3790461"/>
            <a:ext cx="4572000" cy="1901790"/>
          </a:xfrm>
          <a:prstGeom prst="rect">
            <a:avLst/>
          </a:prstGeom>
        </p:spPr>
      </p:pic>
    </p:spTree>
    <p:extLst>
      <p:ext uri="{BB962C8B-B14F-4D97-AF65-F5344CB8AC3E}">
        <p14:creationId xmlns:p14="http://schemas.microsoft.com/office/powerpoint/2010/main" val="222133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368119"/>
            <a:ext cx="7694735" cy="584775"/>
          </a:xfrm>
          <a:prstGeom prst="rect">
            <a:avLst/>
          </a:prstGeom>
        </p:spPr>
        <p:txBody>
          <a:bodyPr wrap="none">
            <a:spAutoFit/>
          </a:bodyPr>
          <a:lstStyle/>
          <a:p>
            <a:r>
              <a:rPr lang="en-US" sz="3200" b="1" dirty="0"/>
              <a:t>Applications of the Mass Rate Balance</a:t>
            </a:r>
            <a:endParaRPr lang="fi-FI" sz="3200" b="1" dirty="0"/>
          </a:p>
        </p:txBody>
      </p:sp>
      <p:pic>
        <p:nvPicPr>
          <p:cNvPr id="8" name="Picture 7">
            <a:extLst>
              <a:ext uri="{FF2B5EF4-FFF2-40B4-BE49-F238E27FC236}">
                <a16:creationId xmlns:a16="http://schemas.microsoft.com/office/drawing/2014/main" id="{522E2806-1AEB-40F5-9C3B-49AEF8386475}"/>
              </a:ext>
            </a:extLst>
          </p:cNvPr>
          <p:cNvPicPr>
            <a:picLocks noChangeAspect="1"/>
          </p:cNvPicPr>
          <p:nvPr/>
        </p:nvPicPr>
        <p:blipFill>
          <a:blip r:embed="rId4"/>
          <a:stretch>
            <a:fillRect/>
          </a:stretch>
        </p:blipFill>
        <p:spPr>
          <a:xfrm>
            <a:off x="385590" y="3822132"/>
            <a:ext cx="4571999" cy="1262796"/>
          </a:xfrm>
          <a:prstGeom prst="rect">
            <a:avLst/>
          </a:prstGeom>
        </p:spPr>
      </p:pic>
      <p:pic>
        <p:nvPicPr>
          <p:cNvPr id="4" name="Picture 3">
            <a:extLst>
              <a:ext uri="{FF2B5EF4-FFF2-40B4-BE49-F238E27FC236}">
                <a16:creationId xmlns:a16="http://schemas.microsoft.com/office/drawing/2014/main" id="{BBF54C20-A1DF-4410-822B-C3A825E3D9FC}"/>
              </a:ext>
            </a:extLst>
          </p:cNvPr>
          <p:cNvPicPr>
            <a:picLocks noChangeAspect="1"/>
          </p:cNvPicPr>
          <p:nvPr/>
        </p:nvPicPr>
        <p:blipFill>
          <a:blip r:embed="rId5"/>
          <a:stretch>
            <a:fillRect/>
          </a:stretch>
        </p:blipFill>
        <p:spPr>
          <a:xfrm>
            <a:off x="276793" y="918833"/>
            <a:ext cx="4696858" cy="2889723"/>
          </a:xfrm>
          <a:prstGeom prst="rect">
            <a:avLst/>
          </a:prstGeom>
        </p:spPr>
      </p:pic>
      <p:pic>
        <p:nvPicPr>
          <p:cNvPr id="10" name="yt1s.com - HCL Learning Structure of the Human Heart">
            <a:hlinkClick r:id="" action="ppaction://media"/>
            <a:extLst>
              <a:ext uri="{FF2B5EF4-FFF2-40B4-BE49-F238E27FC236}">
                <a16:creationId xmlns:a16="http://schemas.microsoft.com/office/drawing/2014/main" id="{CC24CC3F-868F-4732-98B1-E71215BC867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10373" y="1340441"/>
            <a:ext cx="4045491" cy="3034118"/>
          </a:xfrm>
          <a:prstGeom prst="rect">
            <a:avLst/>
          </a:prstGeom>
        </p:spPr>
      </p:pic>
    </p:spTree>
    <p:extLst>
      <p:ext uri="{BB962C8B-B14F-4D97-AF65-F5344CB8AC3E}">
        <p14:creationId xmlns:p14="http://schemas.microsoft.com/office/powerpoint/2010/main" val="34950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2462" y="29565"/>
            <a:ext cx="8927365" cy="584775"/>
          </a:xfrm>
          <a:prstGeom prst="rect">
            <a:avLst/>
          </a:prstGeom>
        </p:spPr>
        <p:txBody>
          <a:bodyPr wrap="square">
            <a:spAutoFit/>
          </a:bodyPr>
          <a:lstStyle/>
          <a:p>
            <a:r>
              <a:rPr lang="en-US" sz="3200" b="1" dirty="0"/>
              <a:t>Conservation of Energy for a Control Volume</a:t>
            </a:r>
            <a:endParaRPr lang="fi-FI" sz="3200" b="1" dirty="0"/>
          </a:p>
        </p:txBody>
      </p:sp>
      <p:sp>
        <p:nvSpPr>
          <p:cNvPr id="9" name="TextBox 8">
            <a:extLst>
              <a:ext uri="{FF2B5EF4-FFF2-40B4-BE49-F238E27FC236}">
                <a16:creationId xmlns:a16="http://schemas.microsoft.com/office/drawing/2014/main" id="{9B51127C-F5FB-41BD-853E-A24B1F717A69}"/>
              </a:ext>
            </a:extLst>
          </p:cNvPr>
          <p:cNvSpPr txBox="1"/>
          <p:nvPr/>
        </p:nvSpPr>
        <p:spPr>
          <a:xfrm>
            <a:off x="276793" y="1106661"/>
            <a:ext cx="1573576" cy="415498"/>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conservation of energy</a:t>
            </a:r>
          </a:p>
        </p:txBody>
      </p:sp>
      <p:pic>
        <p:nvPicPr>
          <p:cNvPr id="5" name="Picture 4">
            <a:extLst>
              <a:ext uri="{FF2B5EF4-FFF2-40B4-BE49-F238E27FC236}">
                <a16:creationId xmlns:a16="http://schemas.microsoft.com/office/drawing/2014/main" id="{44E799B7-DE77-47D6-815E-A27E3D63FF72}"/>
              </a:ext>
            </a:extLst>
          </p:cNvPr>
          <p:cNvPicPr>
            <a:picLocks noChangeAspect="1"/>
          </p:cNvPicPr>
          <p:nvPr/>
        </p:nvPicPr>
        <p:blipFill>
          <a:blip r:embed="rId3"/>
          <a:stretch>
            <a:fillRect/>
          </a:stretch>
        </p:blipFill>
        <p:spPr>
          <a:xfrm>
            <a:off x="2926814" y="892008"/>
            <a:ext cx="4572000" cy="845048"/>
          </a:xfrm>
          <a:prstGeom prst="rect">
            <a:avLst/>
          </a:prstGeom>
        </p:spPr>
      </p:pic>
      <p:pic>
        <p:nvPicPr>
          <p:cNvPr id="10" name="Picture 9">
            <a:extLst>
              <a:ext uri="{FF2B5EF4-FFF2-40B4-BE49-F238E27FC236}">
                <a16:creationId xmlns:a16="http://schemas.microsoft.com/office/drawing/2014/main" id="{A29FCA28-BD5A-4491-AEB4-E780B2A3BF0F}"/>
              </a:ext>
            </a:extLst>
          </p:cNvPr>
          <p:cNvPicPr>
            <a:picLocks noChangeAspect="1"/>
          </p:cNvPicPr>
          <p:nvPr/>
        </p:nvPicPr>
        <p:blipFill>
          <a:blip r:embed="rId4"/>
          <a:stretch>
            <a:fillRect/>
          </a:stretch>
        </p:blipFill>
        <p:spPr>
          <a:xfrm>
            <a:off x="3356472" y="1737056"/>
            <a:ext cx="3712683" cy="492834"/>
          </a:xfrm>
          <a:prstGeom prst="rect">
            <a:avLst/>
          </a:prstGeom>
        </p:spPr>
      </p:pic>
      <p:pic>
        <p:nvPicPr>
          <p:cNvPr id="12" name="Picture 11">
            <a:extLst>
              <a:ext uri="{FF2B5EF4-FFF2-40B4-BE49-F238E27FC236}">
                <a16:creationId xmlns:a16="http://schemas.microsoft.com/office/drawing/2014/main" id="{510AAD79-583C-475F-B408-26E6055D41E1}"/>
              </a:ext>
            </a:extLst>
          </p:cNvPr>
          <p:cNvPicPr>
            <a:picLocks noChangeAspect="1"/>
          </p:cNvPicPr>
          <p:nvPr/>
        </p:nvPicPr>
        <p:blipFill>
          <a:blip r:embed="rId5"/>
          <a:stretch>
            <a:fillRect/>
          </a:stretch>
        </p:blipFill>
        <p:spPr>
          <a:xfrm>
            <a:off x="6243709" y="2393035"/>
            <a:ext cx="2814608" cy="269903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EC3007-3D30-4D8E-9D80-FAD9D387AC51}"/>
                  </a:ext>
                </a:extLst>
              </p:cNvPr>
              <p:cNvSpPr txBox="1"/>
              <p:nvPr/>
            </p:nvSpPr>
            <p:spPr>
              <a:xfrm>
                <a:off x="276793" y="2229890"/>
                <a:ext cx="5899996" cy="1767535"/>
              </a:xfrm>
              <a:prstGeom prst="rect">
                <a:avLst/>
              </a:prstGeom>
              <a:noFill/>
            </p:spPr>
            <p:txBody>
              <a:bodyPr wrap="square">
                <a:spAutoFit/>
              </a:bodyPr>
              <a:lstStyle/>
              <a:p>
                <a:r>
                  <a:rPr lang="en-US" dirty="0"/>
                  <a:t>Because work is always done on or by a control volume where matter flows across the boundary, it is convenient to separate the work term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oMath>
                </a14:m>
                <a:r>
                  <a:rPr lang="en-US" dirty="0"/>
                  <a:t> of Eq. 4.9 into two contributions: </a:t>
                </a:r>
              </a:p>
              <a:p>
                <a:pPr marL="285750" indent="-285750">
                  <a:buFont typeface="Arial" panose="020B0604020202020204" pitchFamily="34" charset="0"/>
                  <a:buChar char="•"/>
                </a:pPr>
                <a:r>
                  <a:rPr lang="en-US" dirty="0"/>
                  <a:t>One contribution is the work associated with the fluid pressure as mass is introduced at inlets and removed at exits. </a:t>
                </a:r>
              </a:p>
              <a:p>
                <a:pPr marL="285750" indent="-285750">
                  <a:buFont typeface="Arial" panose="020B0604020202020204" pitchFamily="34" charset="0"/>
                  <a:buChar char="•"/>
                </a:pPr>
                <a:r>
                  <a:rPr lang="en-US" dirty="0"/>
                  <a:t>The other contribution, denoted by </a:t>
                </a:r>
                <a14:m>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𝑊</m:t>
                            </m:r>
                          </m:e>
                        </m:acc>
                      </m:e>
                      <m:sub>
                        <m:r>
                          <m:rPr>
                            <m:nor/>
                          </m:rPr>
                          <a:rPr lang="en-US" dirty="0"/>
                          <m:t>cv</m:t>
                        </m:r>
                      </m:sub>
                    </m:sSub>
                  </m:oMath>
                </a14:m>
                <a:r>
                  <a:rPr lang="en-US" dirty="0"/>
                  <a:t>, includes all other work effects, such as those associated with rotating shafts, displacement of the boundary, and electrical effects.</a:t>
                </a:r>
              </a:p>
            </p:txBody>
          </p:sp>
        </mc:Choice>
        <mc:Fallback xmlns="">
          <p:sp>
            <p:nvSpPr>
              <p:cNvPr id="16" name="TextBox 15">
                <a:extLst>
                  <a:ext uri="{FF2B5EF4-FFF2-40B4-BE49-F238E27FC236}">
                    <a16:creationId xmlns:a16="http://schemas.microsoft.com/office/drawing/2014/main" id="{38EC3007-3D30-4D8E-9D80-FAD9D387AC51}"/>
                  </a:ext>
                </a:extLst>
              </p:cNvPr>
              <p:cNvSpPr txBox="1">
                <a:spLocks noRot="1" noChangeAspect="1" noMove="1" noResize="1" noEditPoints="1" noAdjustHandles="1" noChangeArrowheads="1" noChangeShapeType="1" noTextEdit="1"/>
              </p:cNvSpPr>
              <p:nvPr/>
            </p:nvSpPr>
            <p:spPr>
              <a:xfrm>
                <a:off x="276793" y="2229890"/>
                <a:ext cx="5899996" cy="1767535"/>
              </a:xfrm>
              <a:prstGeom prst="rect">
                <a:avLst/>
              </a:prstGeom>
              <a:blipFill>
                <a:blip r:embed="rId6"/>
                <a:stretch>
                  <a:fillRect l="-207" t="-690" r="-930" b="-275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C564D71-E7B4-4FB7-9CEC-C7C79E63A1E7}"/>
              </a:ext>
            </a:extLst>
          </p:cNvPr>
          <p:cNvPicPr>
            <a:picLocks noChangeAspect="1"/>
          </p:cNvPicPr>
          <p:nvPr/>
        </p:nvPicPr>
        <p:blipFill>
          <a:blip r:embed="rId7"/>
          <a:stretch>
            <a:fillRect/>
          </a:stretch>
        </p:blipFill>
        <p:spPr>
          <a:xfrm>
            <a:off x="2056482" y="3997425"/>
            <a:ext cx="3492348" cy="542164"/>
          </a:xfrm>
          <a:prstGeom prst="rect">
            <a:avLst/>
          </a:prstGeom>
        </p:spPr>
      </p:pic>
      <p:pic>
        <p:nvPicPr>
          <p:cNvPr id="19" name="Picture 18">
            <a:extLst>
              <a:ext uri="{FF2B5EF4-FFF2-40B4-BE49-F238E27FC236}">
                <a16:creationId xmlns:a16="http://schemas.microsoft.com/office/drawing/2014/main" id="{0543998F-24FF-47C2-A9E5-CDF62BED6FA5}"/>
              </a:ext>
            </a:extLst>
          </p:cNvPr>
          <p:cNvPicPr>
            <a:picLocks noChangeAspect="1"/>
          </p:cNvPicPr>
          <p:nvPr/>
        </p:nvPicPr>
        <p:blipFill>
          <a:blip r:embed="rId8"/>
          <a:stretch>
            <a:fillRect/>
          </a:stretch>
        </p:blipFill>
        <p:spPr>
          <a:xfrm>
            <a:off x="2313214" y="4539590"/>
            <a:ext cx="3169513" cy="232968"/>
          </a:xfrm>
          <a:prstGeom prst="rect">
            <a:avLst/>
          </a:prstGeom>
        </p:spPr>
      </p:pic>
      <p:pic>
        <p:nvPicPr>
          <p:cNvPr id="22" name="Picture 21">
            <a:extLst>
              <a:ext uri="{FF2B5EF4-FFF2-40B4-BE49-F238E27FC236}">
                <a16:creationId xmlns:a16="http://schemas.microsoft.com/office/drawing/2014/main" id="{0F1254B4-2F20-4CA2-BCCF-66A5455CDA79}"/>
              </a:ext>
            </a:extLst>
          </p:cNvPr>
          <p:cNvPicPr>
            <a:picLocks noChangeAspect="1"/>
          </p:cNvPicPr>
          <p:nvPr/>
        </p:nvPicPr>
        <p:blipFill>
          <a:blip r:embed="rId9"/>
          <a:stretch>
            <a:fillRect/>
          </a:stretch>
        </p:blipFill>
        <p:spPr>
          <a:xfrm>
            <a:off x="2313214" y="4866136"/>
            <a:ext cx="3169513" cy="265086"/>
          </a:xfrm>
          <a:prstGeom prst="rect">
            <a:avLst/>
          </a:prstGeom>
        </p:spPr>
      </p:pic>
      <p:sp>
        <p:nvSpPr>
          <p:cNvPr id="23" name="TextBox 22">
            <a:extLst>
              <a:ext uri="{FF2B5EF4-FFF2-40B4-BE49-F238E27FC236}">
                <a16:creationId xmlns:a16="http://schemas.microsoft.com/office/drawing/2014/main" id="{8035C7C6-5C29-4FCF-9ABC-9651E8544DEA}"/>
              </a:ext>
            </a:extLst>
          </p:cNvPr>
          <p:cNvSpPr txBox="1"/>
          <p:nvPr/>
        </p:nvSpPr>
        <p:spPr>
          <a:xfrm>
            <a:off x="276793" y="4539589"/>
            <a:ext cx="1573576" cy="207749"/>
          </a:xfrm>
          <a:prstGeom prst="rect">
            <a:avLst/>
          </a:prstGeom>
          <a:solidFill>
            <a:srgbClr val="00FF00"/>
          </a:solidFill>
        </p:spPr>
        <p:txBody>
          <a:bodyPr wrap="square" lIns="0" tIns="0" rIns="0" bIns="0" rtlCol="0">
            <a:spAutoFit/>
          </a:bodyPr>
          <a:lstStyle>
            <a:defPPr>
              <a:defRPr lang="en-US"/>
            </a:defPPr>
            <a:lvl1pPr>
              <a:defRPr b="0" i="1">
                <a:latin typeface="Cambria Math" panose="02040503050406030204" pitchFamily="18" charset="0"/>
              </a:defRPr>
            </a:lvl1pPr>
          </a:lstStyle>
          <a:p>
            <a:r>
              <a:rPr lang="en-US" dirty="0"/>
              <a:t>flow work</a:t>
            </a:r>
          </a:p>
        </p:txBody>
      </p:sp>
    </p:spTree>
    <p:extLst>
      <p:ext uri="{BB962C8B-B14F-4D97-AF65-F5344CB8AC3E}">
        <p14:creationId xmlns:p14="http://schemas.microsoft.com/office/powerpoint/2010/main" val="33867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23"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13134</TotalTime>
  <Words>1256</Words>
  <Application>Microsoft Office PowerPoint</Application>
  <PresentationFormat>On-screen Show (16:10)</PresentationFormat>
  <Paragraphs>93</Paragraphs>
  <Slides>28</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vt:lpstr>
      <vt:lpstr>Calibri</vt:lpstr>
      <vt:lpstr>Cambria Math</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Qiang</cp:lastModifiedBy>
  <cp:revision>270</cp:revision>
  <dcterms:created xsi:type="dcterms:W3CDTF">2020-12-02T10:21:58Z</dcterms:created>
  <dcterms:modified xsi:type="dcterms:W3CDTF">2022-01-20T12:19:19Z</dcterms:modified>
</cp:coreProperties>
</file>