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57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2" r:id="rId15"/>
    <p:sldId id="273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ru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61" userDrawn="1">
          <p15:clr>
            <a:srgbClr val="A4A3A4"/>
          </p15:clr>
        </p15:guide>
        <p15:guide id="4" pos="7197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886" userDrawn="1">
          <p15:clr>
            <a:srgbClr val="A4A3A4"/>
          </p15:clr>
        </p15:guide>
        <p15:guide id="7" orient="horz" pos="958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26B"/>
    <a:srgbClr val="525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3969"/>
  </p:normalViewPr>
  <p:slideViewPr>
    <p:cSldViewPr snapToGrid="0" showGuides="1">
      <p:cViewPr varScale="1">
        <p:scale>
          <a:sx n="93" d="100"/>
          <a:sy n="93" d="100"/>
        </p:scale>
        <p:origin x="216" y="224"/>
      </p:cViewPr>
      <p:guideLst>
        <p:guide orient="horz" pos="2137"/>
        <p:guide pos="3840"/>
        <p:guide pos="461"/>
        <p:guide pos="7197"/>
        <p:guide orient="horz" pos="3838"/>
        <p:guide orient="horz" pos="2886"/>
        <p:guide orient="horz" pos="958"/>
        <p:guide orient="horz" pos="482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0:34.376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1 12,'51'0,"1"0,9 0,3 0,9 0,2 0,4 0,-1 0,-10 0,-4 0,-9 0,-3 0,21 0,-30 0,-9 0,-14 0,3 0,-3 0,-2 0,2 0,-6 0,5 0,-3 0,10 0,8 0,12 0,12 0,6 0,4-2,1-1,0 0,1 0,3 3,4 0,7 0,5 0,-2 0,-4 0,-6 0,-8 0,-7 0,-5 0,-8 0,-7 0,-6 0,-5 0,-4 1,0 1,-2 0,-1 1,-3-2,-2-1,0 0,0 0,-1 0,1 0,-3 0,-1 0,2 0,0 0,4 0,3 0,-11 0,6 0,-7 0,3 0,12 0,-14 0,8 0,-8 0,4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0:42.033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1 104,'87'-1,"2"-2,-6-1,1-2,-1 1,-27 2,10 2,-26 1,10 0,-6 0,-7 0,-6 0,-6 0,-1 0,-2 0,1-2,1 0,2-1,3 1,2 2,4 0,-1 0,5 0,7 0,7-2,12-4,10-1,11-1,9 2,-45 3,1 0,0-1,0 0,47-2,-6-2,-10 1,-4 3,-6 1,1 3,1 0,3 0,-2 0,-9 0,-11 0,-12 0,-9 0,-2 0,0 0,1 0,3 0,5 0,5 3,7 2,-4 1,-6 1,-3 0,-7 0,-4 0,-7-2,-12-1,5 2,-3-3,5 3,1-6,-6 0,6 0,0 0,-4 0,6 0,-4 0,-1 0,3 0,-3 0,2 0,1 0,-2 0,2 0,-5 0,3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0:44.775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0 1,'93'0,"-1"0,7 0,1 0,-27 0,1 0,0 0,-1 0,-1 0,2 0,6 0,1 0,-8 0,-5 0,-3 0,15 0,-6 0,4 0,-29 1,3 0,-2 1,0 0,34 1,-11 1,-12-1,-8 0,-5 0,-7-2,-5-1,-2 0,-7 0,-1 0,1 0,2 3,3 0,0-1,-1 0,-2-2,0 0,-1 0,-1 2,-3 1,-2-1,-3 0,0-2,1 0,2 0,4 0,4 0,4 0,0 0,3 0,-4 0,-5 0,-3 0,-6 0,-1-2,1-1,-8-1,12 0,-11-1,10 1,-6 1,-4 1,1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0:55.057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0 52,'54'0,"1"0,-2-1,1-1,2-1,1-1,1 1,2-2,17-4,-3 1,23 2,-27 0,0 2,18 4,-32 0,1 0,0 0,-1 0,41 0,-13 0,-5 0,-1 0,5 0,7 0,2 0,0 0,-3 0,-5 0,-1 0,-1 1,-3 3,-2 3,-4 1,-5 2,-2-1,-3 0,-7-1,-7-3,-8-2,-7-1,-4-2,-3 0,-5 0,-2 0,-1 0,2 0,3 0,4 0,2 0,0 0,1 0,-1 0,-2 0,0 0,1 0,0 0,0 0,0 0,-1 0,-2 0,1 0,-2 0,-1 0,4 0,2 0,3 0,0 0,-1 1,-2 2,0-1,0 3,-1-2,-1 2,-3 0,-4-3,-3 0,-3-2,0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0:57.227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1 0,'51'0,"1"0,0 0,1 0,10 0,3 0,5 0,3 0,11 0,-2 0,-24 0,-1 0,11 0,-3 0,9 0,11 0,-15 0,-26 0,-13 0,-10 0,-2 0,-1 0,0 0,-2 0,-1 0,-1 0,2 0,1 0,3 0,0 0,1 0,0 0,-1 0,2 0,-9 0,4 0,-5 0,5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1:00.117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1 1,'66'0,"1"0,11 0,3 0,6 0,3 0,6 0,2 0,-27 0,1 0,-7 0,-5 0,-3 0,11 0,-7 0,-11 0,12 2,-2 4,-12 2,-8 3,-7-1,-7-1,-3-3,-1-2,0-2,0-2,-2 0,1 0,4 0,5 0,10 0,7 0,6 0,3 0,1 0,-2 0,-4 0,-7 0,-7 0,-3 0,-4 0,-1 0,-5 0,-3 0,-2 0,0 0,0 1,-2 2,-4-1,-2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1:03.930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0 1,'94'0,"-31"0,5 0,16 0,5 0,-23 0,3 0,1 0,12 0,2 0,-6 0,0 0,-4 0,19 0,-6 0,9 0,-41 0,0 0,34 2,-26 1,-20 1,-13 1,-7-3,-7 0,1-1,-1-1,1 0,3 0,5 0,7 0,9 0,4 0,1-2,2 0,-3-1,1 0,-2 3,-5 0,-5 0,-7 0,-3 0,-12 0,5 0,-8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6T19:51:06.756"/>
    </inkml:context>
    <inkml:brush xml:id="br0">
      <inkml:brushProperty name="width" value="0.3" units="cm"/>
      <inkml:brushProperty name="height" value="0.6" units="cm"/>
      <inkml:brushProperty name="color" value="#FAE26B"/>
      <inkml:brushProperty name="tip" value="rectangle"/>
      <inkml:brushProperty name="rasterOp" value="maskPen"/>
    </inkml:brush>
  </inkml:definitions>
  <inkml:trace contextRef="#ctx0" brushRef="#br0">0 26,'86'0,"-27"0,5 0,16 0,5 0,10 0,2 0,-2 0,0 0,-7 0,-3 0,-14 1,-3 0,-11 0,-4 1,21 1,-26 0,-14-3,-9 0,-4 0,-2 0,0 0,0 0,2 0,1 0,3 0,2 0,-2 0,2 0,0 0,4 0,6 0,7 0,5 0,0-1,-6-2,-9 0,-9 1,-5-1,-1 0,-2-1,-3-1,3 3,-2-2,1 2,1 0,-2 0,-1 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FI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6AD52-0778-A841-85E8-3962EA8D1927}" type="datetimeFigureOut">
              <a:rPr lang="ru-FI" smtClean="0"/>
              <a:t>11/7/23</a:t>
            </a:fld>
            <a:endParaRPr lang="ru-FI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FI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FI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7CA1E-9818-9E49-9BA4-B9940EF6DE2C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06746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1800" i="0" dirty="0">
                <a:effectLst/>
                <a:latin typeface="Arial" panose="020B0604020202020204" pitchFamily="34" charset="0"/>
              </a:rPr>
              <a:t>I'd like to structure today's proposal of mine into three parts. One - for international audience (tourists), another one - for locals in Finland, and the third one - for everyone and that's the idea that could be scaled to all Starbucks restaurants in the world.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56930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Enchante</a:t>
            </a:r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cafe -&gt; French-speaking owners help guests practice French.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10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046264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Round Helsinki -&gt; make hilarious and relatable content. 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11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8465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But how could Starbucks connect to its audience? The staff is busy, so meaningful conversations are a luxury; Starbucks doesn’t really need SMM. 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12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570820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Let's start small - by supporting local events! E.g., Helsinki Half-marathon. The people there are mature and probably engaged in very intellectual jobs since they recognize the importance of physical activity. Hence they have solid purchasing power.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13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555332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Now, onto an idea that could benefit everyone. 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14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240642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First of all, Starbucks has to enable the app in Finland. 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15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50667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will bring multiple benefits but importantly - eliminate the barista's burden of spelling. Spelling takes a lot of time, which is a problem during rush hours (</a:t>
            </a:r>
            <a:r>
              <a:rPr lang="en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</a:t>
            </a:r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undoubtedly an iconic feature). When a name is misspelled, it not only is funny or offensive but can complicate the search for a ready drink from several others. 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16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814266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Let's build a smart drink pick-up zone. It could highlight the name of the drink and person. This way, baristas can focus on what matters most - creating exceptional coffee and not trying to pronounce names they've never seen before or getting distracted with questions about whether a drink is a cappuccino with coconut milk.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17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530371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with this slide, I'd like to conclude my presentation. Thank you all! Happy to hear your questions and comments!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18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19825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Let's start with tourists.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2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53166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Why do people, who are likely coming from places that have Starbucks, choose to go to Starbucks again, abroad? At least partly that's due to predictability.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3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445623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It's human nature to choose known &amp; familiar – a coffeeshop where one is guaranteed to get a decent pumpkin spice latte and staff that speaks English.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4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75199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Though, people don't usually PLAN to go to Starbucks in Helsinki. At least I haven't yet seen "visit Starbucks" in to-see and to-do in Finland lists. That means Helsinki locations aren't special. People are drawn to Starbucks as a safe space, but going to Starbucks, McDonald's, or Pizza Hut is not the reason why people travel - people travel to get new experiences.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5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104602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Let's give customers new experiences! Let's treat them with something that will make them remember Starbucks in Helsinki and Finland. My suggestion is to introduce special "Finnish" drinks. I'm not a food R&amp;D person, but I'd consider coffee with </a:t>
            </a:r>
            <a:r>
              <a:rPr lang="en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leipäjuusto</a:t>
            </a:r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Simple and exotic!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6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952112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Now, to the locals.</a:t>
            </a:r>
          </a:p>
          <a:p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7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63393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Overall, localization is a trend amplified by COVID-19 and the Russian-</a:t>
            </a:r>
            <a:r>
              <a:rPr lang="en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Ukranian</a:t>
            </a:r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war. Being local also works in the coffeeshop business. Let's look at Starbuck's competition in Helsinki. 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8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550773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Way bakery -&gt; serves runners from the local running club.</a:t>
            </a:r>
            <a:endParaRPr lang="ru-FI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7CA1E-9818-9E49-9BA4-B9940EF6DE2C}" type="slidenum">
              <a:rPr lang="ru-FI" smtClean="0"/>
              <a:t>9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83724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66C3C-C58F-84E1-A0D8-266066E36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96142D-674A-742B-F4FE-D15D3C6D7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FI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88B00-4364-A4ED-864A-9B744531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67EDFD-E2FC-1995-B56E-BBF8E0FAB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F11618-A4EA-D5AC-26E4-6448B2EE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31238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967B7-8FB9-430D-2EFD-7D1AE218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CA408A-8F86-60E4-72A0-4CC84EEBC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FB66B-3F4F-EAB8-AC47-1CEFE7CB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15292-085A-E3FB-B8BA-7201FCB6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B25817-912D-23B6-1F92-4071850D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9670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3D578-7674-5514-1689-8D5279FCA1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B4B73A-36B4-278D-BB00-90864146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A86C3-1DB9-AEF0-830D-8CED20D4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92BCF-4D6D-1ED8-D1CA-F2B657C1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F9B9D-AB4F-8F43-ECC5-7D8D36C6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308962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A046F-40F4-59A3-C23B-8D7B7305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788CB7-259D-D036-6DC9-D0DE7035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ABCFBE-52A3-9767-0C53-DDAEF58E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7A6415-D714-3B4F-6F9B-572B3F34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64BCA-EFC4-1228-C656-02C0E54E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00087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9AFF3-8630-23BA-5CD3-129D584E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FA7237-DBF8-466F-1A1D-09B618BC8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F7A46-7E4F-66E4-2458-1E038F7F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239AF-D37F-67F1-2A64-062BF47E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1F37D-BF49-9178-2865-C74713B5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54756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54AA-66BB-476F-51E4-E1320391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3C6C30-B139-AABC-C6F4-7E2FF60F0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31687F-7B15-7EF7-C741-23F9CEB36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89BEB5-48B3-F61D-9A35-1F136ED46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78B0C9-F5ED-F639-7A97-2B161BF6B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CF7F3-A6C7-9A89-59E8-C9AE95C1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41407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B26AC-6CA3-8742-7712-073A0FEB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843725-1334-49F3-1363-DA54143C2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68C00-1664-3F58-B916-C9E4EFE4A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3029AB-EB42-0325-E2F4-91A7C7F9E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35DEB9-644C-F027-BD9E-8B5867DDE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3B231C-5436-5749-7908-8BFF1FAB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5999B8-DA46-3EF8-4B37-B95FF059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D1D83A-71DC-B123-2528-9A13AC7B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48317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3F5BD-3BAA-2054-047E-8B3DD35B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CF9CBE-E1C7-33A3-56C7-37AF5970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ECD7B9-1675-DE91-FEB9-F8DEDD01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476C0C-FEBE-5E9A-0A4A-AB9A062C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427206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511EF0-B50F-9606-5E69-7116A051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BCBECD-88E0-ECF5-7A51-4BA840D4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1A0EA6-E625-843F-90C3-46E4393B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10843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67EB0-B9A8-A577-2DC7-C983FDE2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2F054A-B30E-9ECD-339D-B24CA0F1C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1514E9-ADA8-7F79-1344-EE72B85E3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C12754-E62C-4184-6745-F6D1F54D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5D4C67-A9CF-863D-346A-FA513AA2A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786FEC-B9C1-3110-F600-79B416DC5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57259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2F6F0-D738-FBB2-3F15-096F7FB0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1BE6AC-9442-D014-539E-B4C652E9F5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FI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C535F5-436B-30EE-3832-1E45B2D71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5D35F-280A-8FF9-7759-4440D21D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C628BA-6F4F-802A-B44C-1AE39CFB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FI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1CE0A3-C34D-5C3E-53AD-B99A47A9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53780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E95FE-F64F-E6DF-A16A-569A6F95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FI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C5A82F-364B-9C5B-E75D-0E7CDD431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FI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DB0B4C-3783-9ED2-94D1-BB7E77D26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EFD83-9671-F849-B841-C3BE8C5C1FC4}" type="datetimeFigureOut">
              <a:rPr lang="ru-FI" smtClean="0"/>
              <a:t>11/7/23</a:t>
            </a:fld>
            <a:endParaRPr lang="ru-FI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D6FCAE-9B06-A665-9242-9D3DBEF17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FI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F9E046-4F57-860C-C16A-621893888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AE04-C0E2-D14F-936C-72DFDEB165C5}" type="slidenum">
              <a:rPr lang="ru-FI" smtClean="0"/>
              <a:t>‹#›</a:t>
            </a:fld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165385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3.png"/><Relationship Id="rId18" Type="http://schemas.openxmlformats.org/officeDocument/2006/relationships/customXml" Target="../ink/ink7.xml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customXml" Target="../ink/ink4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customXml" Target="../ink/ink3.xml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658D703-75B5-1284-EAE0-D24CF9F4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9" y="2468888"/>
            <a:ext cx="1911804" cy="19118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738A7F9-AD42-158A-C389-1C6C310D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22" y="2473097"/>
            <a:ext cx="1911805" cy="1911805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C9B06D9-5256-14CF-61B2-0BFC7205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947" y="1765596"/>
            <a:ext cx="1350709" cy="1350709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B83E73-C79F-4A78-8EE2-97D59C9C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972" y="3551967"/>
            <a:ext cx="1511301" cy="15113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шляпа, головной убор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F1BECC6-798A-78B7-36DC-D2081E44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844" y="1409739"/>
            <a:ext cx="1694091" cy="169409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551F6A1-0834-1EB0-E128-7ED30BE98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271" y="3292952"/>
            <a:ext cx="1165911" cy="1165911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0BE5462-6618-C660-A0F6-222E83B5B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302" y="2462993"/>
            <a:ext cx="1917699" cy="19176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00C6DD-D0F8-87C3-E34C-763101529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0487" y="4107605"/>
            <a:ext cx="1511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4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3A4A21-9601-0E59-E099-71F4F7389328}"/>
              </a:ext>
            </a:extLst>
          </p:cNvPr>
          <p:cNvSpPr txBox="1"/>
          <p:nvPr/>
        </p:nvSpPr>
        <p:spPr>
          <a:xfrm>
            <a:off x="627993" y="350138"/>
            <a:ext cx="373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Helsinki Coffee Week’s rating: </a:t>
            </a:r>
            <a:endParaRPr lang="ru-FI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, снимок экрана, программное обеспечение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3A6947CA-91F8-9CAD-80B8-D23A6720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178" b="890"/>
          <a:stretch/>
        </p:blipFill>
        <p:spPr>
          <a:xfrm>
            <a:off x="731838" y="765175"/>
            <a:ext cx="4183268" cy="53276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11A0D7-ECA1-E3AC-8DD9-1C1270AC8274}"/>
              </a:ext>
            </a:extLst>
          </p:cNvPr>
          <p:cNvSpPr/>
          <p:nvPr/>
        </p:nvSpPr>
        <p:spPr>
          <a:xfrm>
            <a:off x="627992" y="-584654"/>
            <a:ext cx="5468007" cy="5888038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5407A5-DEB6-05F9-BE70-0CB0CAA3E6FF}"/>
              </a:ext>
            </a:extLst>
          </p:cNvPr>
          <p:cNvSpPr/>
          <p:nvPr/>
        </p:nvSpPr>
        <p:spPr>
          <a:xfrm>
            <a:off x="627993" y="5614422"/>
            <a:ext cx="5468007" cy="5888038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  <p:pic>
        <p:nvPicPr>
          <p:cNvPr id="6" name="Рисунок 5" descr="Изображение выглядит как текст, одежд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F84BC2BB-01EA-572E-7555-6F3C0A7AD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84"/>
          <a:stretch/>
        </p:blipFill>
        <p:spPr>
          <a:xfrm>
            <a:off x="6339220" y="397718"/>
            <a:ext cx="4848952" cy="60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программное обеспечение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3A6947CA-91F8-9CAD-80B8-D23A6720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178" b="890"/>
          <a:stretch/>
        </p:blipFill>
        <p:spPr>
          <a:xfrm>
            <a:off x="731838" y="765175"/>
            <a:ext cx="4183268" cy="5327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DE42A-2D74-CFE3-FD3E-3E9C4C75F495}"/>
              </a:ext>
            </a:extLst>
          </p:cNvPr>
          <p:cNvSpPr txBox="1"/>
          <p:nvPr/>
        </p:nvSpPr>
        <p:spPr>
          <a:xfrm>
            <a:off x="627993" y="350138"/>
            <a:ext cx="373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Helsinki Coffee Week’s rating: </a:t>
            </a:r>
            <a:endParaRPr lang="ru-FI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11A0D7-ECA1-E3AC-8DD9-1C1270AC8274}"/>
              </a:ext>
            </a:extLst>
          </p:cNvPr>
          <p:cNvSpPr/>
          <p:nvPr/>
        </p:nvSpPr>
        <p:spPr>
          <a:xfrm>
            <a:off x="606665" y="-423333"/>
            <a:ext cx="5468007" cy="6311371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  <p:pic>
        <p:nvPicPr>
          <p:cNvPr id="7" name="Рисунок 6" descr="Изображение выглядит как текст, одежда, снимок экрана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D32F0476-6C6F-0300-4158-4336CAE20C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635"/>
          <a:stretch/>
        </p:blipFill>
        <p:spPr>
          <a:xfrm>
            <a:off x="6911901" y="468483"/>
            <a:ext cx="3603699" cy="5921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DE451E-BA2D-BDE5-C921-969E9DDE6F21}"/>
              </a:ext>
            </a:extLst>
          </p:cNvPr>
          <p:cNvSpPr txBox="1"/>
          <p:nvPr/>
        </p:nvSpPr>
        <p:spPr>
          <a:xfrm>
            <a:off x="7216698" y="6389517"/>
            <a:ext cx="436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(sounds of a fight of drunk people)</a:t>
            </a:r>
            <a:endParaRPr lang="ru-FI" sz="1400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19D5AE-8AE8-5BA0-013F-280FBC44922C}"/>
              </a:ext>
            </a:extLst>
          </p:cNvPr>
          <p:cNvSpPr/>
          <p:nvPr/>
        </p:nvSpPr>
        <p:spPr>
          <a:xfrm>
            <a:off x="6516234" y="6389518"/>
            <a:ext cx="5468007" cy="468482"/>
          </a:xfrm>
          <a:prstGeom prst="rect">
            <a:avLst/>
          </a:prstGeom>
          <a:solidFill>
            <a:schemeClr val="bg1">
              <a:alpha val="549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 dirty="0"/>
          </a:p>
        </p:txBody>
      </p:sp>
    </p:spTree>
    <p:extLst>
      <p:ext uri="{BB962C8B-B14F-4D97-AF65-F5344CB8AC3E}">
        <p14:creationId xmlns:p14="http://schemas.microsoft.com/office/powerpoint/2010/main" val="214936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952FD-CD2D-7BD0-7115-3E1F3644605B}"/>
              </a:ext>
            </a:extLst>
          </p:cNvPr>
          <p:cNvSpPr txBox="1"/>
          <p:nvPr/>
        </p:nvSpPr>
        <p:spPr>
          <a:xfrm>
            <a:off x="4718050" y="1174536"/>
            <a:ext cx="27559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FI" sz="28700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1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F2B7DB-5E24-8330-66B5-AAED69D00D10}"/>
              </a:ext>
            </a:extLst>
          </p:cNvPr>
          <p:cNvSpPr txBox="1"/>
          <p:nvPr/>
        </p:nvSpPr>
        <p:spPr>
          <a:xfrm>
            <a:off x="617538" y="2890391"/>
            <a:ext cx="4144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 2: Local events</a:t>
            </a:r>
          </a:p>
        </p:txBody>
      </p:sp>
      <p:pic>
        <p:nvPicPr>
          <p:cNvPr id="4" name="Рисунок 3" descr="Изображение выглядит как текст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76528AC-420C-4433-F3F4-3DA81E034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662854"/>
            <a:ext cx="7027008" cy="35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658D703-75B5-1284-EAE0-D24CF9F4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9" y="2468888"/>
            <a:ext cx="1911804" cy="19118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738A7F9-AD42-158A-C389-1C6C310D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22" y="2473097"/>
            <a:ext cx="1911805" cy="1911805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C9B06D9-5256-14CF-61B2-0BFC7205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947" y="1765596"/>
            <a:ext cx="1350709" cy="1350709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B83E73-C79F-4A78-8EE2-97D59C9C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972" y="3551967"/>
            <a:ext cx="1511301" cy="15113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шляпа, головной убор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F1BECC6-798A-78B7-36DC-D2081E44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844" y="1409739"/>
            <a:ext cx="1694091" cy="169409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551F6A1-0834-1EB0-E128-7ED30BE98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271" y="3292952"/>
            <a:ext cx="1165911" cy="1165911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0BE5462-6618-C660-A0F6-222E83B5B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302" y="2462993"/>
            <a:ext cx="1917699" cy="19176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00C6DD-D0F8-87C3-E34C-763101529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0487" y="4107605"/>
            <a:ext cx="1511300" cy="15113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A37790-A6EE-84F4-7137-922EA8F70DD6}"/>
              </a:ext>
            </a:extLst>
          </p:cNvPr>
          <p:cNvSpPr/>
          <p:nvPr/>
        </p:nvSpPr>
        <p:spPr>
          <a:xfrm>
            <a:off x="-1998541" y="-326548"/>
            <a:ext cx="9512300" cy="7239000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981795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4A69318-8DF7-C200-4B37-90DDCBEEC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63" y="2446224"/>
            <a:ext cx="3874674" cy="19655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одежда, в помещении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9BD1DA02-8EE8-AE98-D711-AEAF1B0B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78" y="506348"/>
            <a:ext cx="6935300" cy="4625859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норазовый картонный стаканчик, посуда, Сосуды для напитк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F261BCF-ECB2-2014-762C-D64AE0490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85"/>
          <a:stretch/>
        </p:blipFill>
        <p:spPr>
          <a:xfrm>
            <a:off x="6881447" y="3392488"/>
            <a:ext cx="4425462" cy="30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бильный телефон, Портативное устройство связи, гаджет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E250D15C-4291-C9F5-5D8C-F9EEB079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" r="4916"/>
          <a:stretch/>
        </p:blipFill>
        <p:spPr>
          <a:xfrm>
            <a:off x="4391392" y="1060847"/>
            <a:ext cx="7033846" cy="4736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02943-4755-A60E-5E24-4D967BA15450}"/>
              </a:ext>
            </a:extLst>
          </p:cNvPr>
          <p:cNvSpPr txBox="1"/>
          <p:nvPr/>
        </p:nvSpPr>
        <p:spPr>
          <a:xfrm>
            <a:off x="617538" y="2890391"/>
            <a:ext cx="4144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 3: Smart pick-up zone</a:t>
            </a:r>
          </a:p>
        </p:txBody>
      </p:sp>
    </p:spTree>
    <p:extLst>
      <p:ext uri="{BB962C8B-B14F-4D97-AF65-F5344CB8AC3E}">
        <p14:creationId xmlns:p14="http://schemas.microsoft.com/office/powerpoint/2010/main" val="380028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BA57E4-9FC8-1D50-03CF-CD1068D3EE7E}"/>
              </a:ext>
            </a:extLst>
          </p:cNvPr>
          <p:cNvSpPr txBox="1"/>
          <p:nvPr/>
        </p:nvSpPr>
        <p:spPr>
          <a:xfrm>
            <a:off x="617538" y="765175"/>
            <a:ext cx="5618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AE2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F70AC-893C-BC6A-A235-93D008233958}"/>
              </a:ext>
            </a:extLst>
          </p:cNvPr>
          <p:cNvSpPr txBox="1"/>
          <p:nvPr/>
        </p:nvSpPr>
        <p:spPr>
          <a:xfrm>
            <a:off x="1054100" y="2578100"/>
            <a:ext cx="77978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Finnish </a:t>
            </a:r>
            <a:r>
              <a:rPr lang="en-US" sz="3600" b="1" dirty="0" err="1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specialities</a:t>
            </a:r>
            <a:r>
              <a:rPr lang="en-US" sz="36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menu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events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pick-up zone</a:t>
            </a:r>
            <a:endParaRPr lang="ru-FI" sz="3600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31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658D703-75B5-1284-EAE0-D24CF9F4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9" y="2468888"/>
            <a:ext cx="1911804" cy="19118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738A7F9-AD42-158A-C389-1C6C310D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22" y="2473097"/>
            <a:ext cx="1911805" cy="1911805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C9B06D9-5256-14CF-61B2-0BFC7205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947" y="1765596"/>
            <a:ext cx="1350709" cy="1350709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B83E73-C79F-4A78-8EE2-97D59C9C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972" y="3551967"/>
            <a:ext cx="1511301" cy="15113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шляпа, головной убор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F1BECC6-798A-78B7-36DC-D2081E44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844" y="1409739"/>
            <a:ext cx="1694091" cy="169409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551F6A1-0834-1EB0-E128-7ED30BE98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271" y="3292952"/>
            <a:ext cx="1165911" cy="1165911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0BE5462-6618-C660-A0F6-222E83B5B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302" y="2462993"/>
            <a:ext cx="1917699" cy="19176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00C6DD-D0F8-87C3-E34C-763101529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0487" y="4107605"/>
            <a:ext cx="1511300" cy="15113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A37790-A6EE-84F4-7137-922EA8F70DD6}"/>
              </a:ext>
            </a:extLst>
          </p:cNvPr>
          <p:cNvSpPr/>
          <p:nvPr/>
        </p:nvSpPr>
        <p:spPr>
          <a:xfrm>
            <a:off x="2925344" y="177800"/>
            <a:ext cx="9512300" cy="7239000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859288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еб-сайт, веб-страниц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0C29EB45-BE2A-2FCB-5C64-2226C2667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6" t="10009" r="37945" b="82949"/>
          <a:stretch/>
        </p:blipFill>
        <p:spPr>
          <a:xfrm>
            <a:off x="630237" y="3193256"/>
            <a:ext cx="10619339" cy="97948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еб-сайт, веб-страница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78582962-81DD-816F-EC13-483F9B34F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1" r="79568" b="94955"/>
          <a:stretch/>
        </p:blipFill>
        <p:spPr>
          <a:xfrm>
            <a:off x="566737" y="2159001"/>
            <a:ext cx="2128560" cy="8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144334-7C8B-AFD3-8F85-B694B7C8E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3" t="59125" r="37354" b="30204"/>
          <a:stretch/>
        </p:blipFill>
        <p:spPr>
          <a:xfrm>
            <a:off x="2118519" y="654816"/>
            <a:ext cx="7954962" cy="109295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снимок экрана, Веб-сай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9529DC-E04F-79DC-15C1-34E41E51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6" t="11183" r="52335" b="76458"/>
          <a:stretch/>
        </p:blipFill>
        <p:spPr>
          <a:xfrm>
            <a:off x="2118519" y="2701131"/>
            <a:ext cx="6056956" cy="138271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542FE887-695A-F80F-2E2E-9389921633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25" t="28324" r="38403" b="57565"/>
          <a:stretch/>
        </p:blipFill>
        <p:spPr>
          <a:xfrm>
            <a:off x="2118519" y="4710112"/>
            <a:ext cx="7447783" cy="13827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31AAE69-E047-33C1-6F27-4BDC70594BDD}"/>
                  </a:ext>
                </a:extLst>
              </p14:cNvPr>
              <p14:cNvContentPartPr/>
              <p14:nvPr/>
            </p14:nvContentPartPr>
            <p14:xfrm>
              <a:off x="6433180" y="1628080"/>
              <a:ext cx="1069560" cy="432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31AAE69-E047-33C1-6F27-4BDC70594B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9540" y="1520440"/>
                <a:ext cx="117720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89520585-41DF-0A4C-0717-DD78D563E870}"/>
                  </a:ext>
                </a:extLst>
              </p14:cNvPr>
              <p14:cNvContentPartPr/>
              <p14:nvPr/>
            </p14:nvContentPartPr>
            <p14:xfrm>
              <a:off x="4236100" y="3733000"/>
              <a:ext cx="1227600" cy="3744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89520585-41DF-0A4C-0717-DD78D563E8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82460" y="3625360"/>
                <a:ext cx="133524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0198117-14A3-C835-4566-5666760CEE35}"/>
                  </a:ext>
                </a:extLst>
              </p14:cNvPr>
              <p14:cNvContentPartPr/>
              <p14:nvPr/>
            </p14:nvContentPartPr>
            <p14:xfrm>
              <a:off x="5942140" y="3765040"/>
              <a:ext cx="1047240" cy="1548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0198117-14A3-C835-4566-5666760CEE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88140" y="3657400"/>
                <a:ext cx="11548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5207929D-0BB6-4A49-D418-CB397981287D}"/>
                  </a:ext>
                </a:extLst>
              </p14:cNvPr>
              <p14:cNvContentPartPr/>
              <p14:nvPr/>
            </p14:nvContentPartPr>
            <p14:xfrm>
              <a:off x="6903700" y="5676640"/>
              <a:ext cx="1372680" cy="345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5207929D-0BB6-4A49-D418-CB397981287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49700" y="5569000"/>
                <a:ext cx="14803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98B8DD43-00AF-6E70-A559-D921914662F3}"/>
                  </a:ext>
                </a:extLst>
              </p14:cNvPr>
              <p14:cNvContentPartPr/>
              <p14:nvPr/>
            </p14:nvContentPartPr>
            <p14:xfrm>
              <a:off x="2242060" y="5936200"/>
              <a:ext cx="56448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98B8DD43-00AF-6E70-A559-D921914662F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88420" y="5828200"/>
                <a:ext cx="672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A5BC870E-4DC0-012E-1CEB-CEBC348F3C3C}"/>
                  </a:ext>
                </a:extLst>
              </p14:cNvPr>
              <p14:cNvContentPartPr/>
              <p14:nvPr/>
            </p14:nvContentPartPr>
            <p14:xfrm>
              <a:off x="4393420" y="5947720"/>
              <a:ext cx="827280" cy="2484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A5BC870E-4DC0-012E-1CEB-CEBC348F3C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39780" y="5840080"/>
                <a:ext cx="9349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B0CE01ED-A7C4-9052-2E33-5DBBBA126C84}"/>
                  </a:ext>
                </a:extLst>
              </p14:cNvPr>
              <p14:cNvContentPartPr/>
              <p14:nvPr/>
            </p14:nvContentPartPr>
            <p14:xfrm>
              <a:off x="5369380" y="5953840"/>
              <a:ext cx="811080" cy="720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B0CE01ED-A7C4-9052-2E33-5DBBBA126C8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15380" y="5846200"/>
                <a:ext cx="9187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EB7175ED-D485-B4DB-9583-5E800A1DD307}"/>
                  </a:ext>
                </a:extLst>
              </p14:cNvPr>
              <p14:cNvContentPartPr/>
              <p14:nvPr/>
            </p14:nvContentPartPr>
            <p14:xfrm>
              <a:off x="8795140" y="5926480"/>
              <a:ext cx="757080" cy="1368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EB7175ED-D485-B4DB-9583-5E800A1DD3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41140" y="5818480"/>
                <a:ext cx="864720" cy="22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10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Шрифт, белый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DC410B78-BA20-19B1-0A57-E113382DF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718316"/>
            <a:ext cx="7772400" cy="14213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F032E-709D-55CD-37F8-C9D342673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38" y="5082245"/>
            <a:ext cx="7772400" cy="70433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1B8A3D4-240F-D2CC-0BFE-C4155B858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74" y="825811"/>
            <a:ext cx="1181100" cy="6731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E8114F-3D25-0F84-194D-36F28893B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848" y="763313"/>
            <a:ext cx="7772400" cy="7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осуда, Предметы сервировки, еда, кофе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ECC5564F-702A-D1A7-B433-B8546DDE1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3"/>
          <a:stretch/>
        </p:blipFill>
        <p:spPr>
          <a:xfrm>
            <a:off x="3554837" y="765176"/>
            <a:ext cx="7870401" cy="5327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9FE53-E2BE-DC9A-E76A-D92902A92FE8}"/>
              </a:ext>
            </a:extLst>
          </p:cNvPr>
          <p:cNvSpPr txBox="1"/>
          <p:nvPr/>
        </p:nvSpPr>
        <p:spPr>
          <a:xfrm>
            <a:off x="617538" y="2890391"/>
            <a:ext cx="4144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 1: Finnish </a:t>
            </a:r>
            <a:r>
              <a:rPr lang="en-US" sz="3200" b="1" dirty="0" err="1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specialities</a:t>
            </a:r>
            <a:endParaRPr lang="en-US" sz="3200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75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658D703-75B5-1284-EAE0-D24CF9F43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9" y="2468888"/>
            <a:ext cx="1911804" cy="19118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738A7F9-AD42-158A-C389-1C6C310D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722" y="2473097"/>
            <a:ext cx="1911805" cy="1911805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C9B06D9-5256-14CF-61B2-0BFC7205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947" y="1765596"/>
            <a:ext cx="1350709" cy="1350709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8B83E73-C79F-4A78-8EE2-97D59C9C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972" y="3551967"/>
            <a:ext cx="1511301" cy="15113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шляпа, головной убор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F1BECC6-798A-78B7-36DC-D2081E44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844" y="1409739"/>
            <a:ext cx="1694091" cy="169409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551F6A1-0834-1EB0-E128-7ED30BE98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271" y="3292952"/>
            <a:ext cx="1165911" cy="1165911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0BE5462-6618-C660-A0F6-222E83B5B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302" y="2462993"/>
            <a:ext cx="1917699" cy="19176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900C6DD-D0F8-87C3-E34C-763101529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0487" y="4107605"/>
            <a:ext cx="1511300" cy="15113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A37790-A6EE-84F4-7137-922EA8F70DD6}"/>
              </a:ext>
            </a:extLst>
          </p:cNvPr>
          <p:cNvSpPr/>
          <p:nvPr/>
        </p:nvSpPr>
        <p:spPr>
          <a:xfrm>
            <a:off x="6952592" y="-228600"/>
            <a:ext cx="5468007" cy="7239000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5E9264-5D4B-2F62-DEFA-3DB083EE2EB5}"/>
              </a:ext>
            </a:extLst>
          </p:cNvPr>
          <p:cNvSpPr/>
          <p:nvPr/>
        </p:nvSpPr>
        <p:spPr>
          <a:xfrm>
            <a:off x="-1199181" y="-326548"/>
            <a:ext cx="5468007" cy="7239000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865335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F05974D-1DCB-A437-8185-88F2D1CF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73" y="2832250"/>
            <a:ext cx="1418101" cy="1120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79099-AD35-6F39-6E8A-D207CC31F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02" y="3096782"/>
            <a:ext cx="8670341" cy="66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DDACF8-898C-DEA0-747B-18ECC5D0B56F}"/>
              </a:ext>
            </a:extLst>
          </p:cNvPr>
          <p:cNvSpPr txBox="1"/>
          <p:nvPr/>
        </p:nvSpPr>
        <p:spPr>
          <a:xfrm>
            <a:off x="627993" y="350138"/>
            <a:ext cx="373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252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Helsinki Coffee Week’s rating: </a:t>
            </a:r>
            <a:endParaRPr lang="ru-FI" b="1" dirty="0">
              <a:solidFill>
                <a:srgbClr val="5252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текст, снимок экрана, программное обеспечение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8AD1403C-56B5-DB8A-AC16-4799CDF18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178" b="890"/>
          <a:stretch/>
        </p:blipFill>
        <p:spPr>
          <a:xfrm>
            <a:off x="731838" y="765175"/>
            <a:ext cx="4183268" cy="53276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46668D-885B-A627-8AB9-0DDBE34B8DAC}"/>
              </a:ext>
            </a:extLst>
          </p:cNvPr>
          <p:cNvSpPr/>
          <p:nvPr/>
        </p:nvSpPr>
        <p:spPr>
          <a:xfrm>
            <a:off x="627993" y="-2854325"/>
            <a:ext cx="5468007" cy="5888038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  <p:pic>
        <p:nvPicPr>
          <p:cNvPr id="5" name="Рисунок 4" descr="Изображение выглядит как одежда, человек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DE1930-0615-9140-F965-CCA0295DB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08"/>
          <a:stretch/>
        </p:blipFill>
        <p:spPr>
          <a:xfrm>
            <a:off x="6368143" y="384043"/>
            <a:ext cx="4877481" cy="608991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9ED7CA-2978-8C99-4D36-B6E00798CBC1}"/>
              </a:ext>
            </a:extLst>
          </p:cNvPr>
          <p:cNvSpPr/>
          <p:nvPr/>
        </p:nvSpPr>
        <p:spPr>
          <a:xfrm>
            <a:off x="731838" y="3312093"/>
            <a:ext cx="5468007" cy="5888038"/>
          </a:xfrm>
          <a:prstGeom prst="rect">
            <a:avLst/>
          </a:prstGeom>
          <a:solidFill>
            <a:schemeClr val="bg1">
              <a:alpha val="859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FI"/>
          </a:p>
        </p:txBody>
      </p:sp>
    </p:spTree>
    <p:extLst>
      <p:ext uri="{BB962C8B-B14F-4D97-AF65-F5344CB8AC3E}">
        <p14:creationId xmlns:p14="http://schemas.microsoft.com/office/powerpoint/2010/main" val="24291984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618</Words>
  <Application>Microsoft Macintosh PowerPoint</Application>
  <PresentationFormat>Widescreen</PresentationFormat>
  <Paragraphs>48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Mariia Nedelkina</dc:creator>
  <cp:lastModifiedBy>Peter Kelly</cp:lastModifiedBy>
  <cp:revision>73</cp:revision>
  <dcterms:created xsi:type="dcterms:W3CDTF">2023-11-06T19:17:24Z</dcterms:created>
  <dcterms:modified xsi:type="dcterms:W3CDTF">2023-11-07T03:59:31Z</dcterms:modified>
</cp:coreProperties>
</file>